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rels" ContentType="application/vnd.openxmlformats-package.relationships+xml"/>
  <Default Extension="xml" ContentType="application/xml"/>
  <Default Extension="gif" ContentType="image/gif"/>
  <Default Extension="vml" ContentType="application/vnd.openxmlformats-officedocument.vmlDrawing"/>
  <Default Extension="tiff" ContentType="image/tif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3.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3.xml" ContentType="application/vnd.openxmlformats-officedocument.presentationml.tags+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notesSlides/notesSlide10.xml" ContentType="application/vnd.openxmlformats-officedocument.presentationml.notesSlide+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notesSlides/notesSlide13.xml" ContentType="application/vnd.openxmlformats-officedocument.presentationml.notesSlide+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notesSlides/notesSlide14.xml" ContentType="application/vnd.openxmlformats-officedocument.presentationml.notesSlide+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notesSlides/notesSlide15.xml" ContentType="application/vnd.openxmlformats-officedocument.presentationml.notesSlide+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notesSlides/notesSlide16.xml" ContentType="application/vnd.openxmlformats-officedocument.presentationml.notesSlide+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notesSlides/notesSlide17.xml" ContentType="application/vnd.openxmlformats-officedocument.presentationml.notesSlide+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notesSlides/notesSlide18.xml" ContentType="application/vnd.openxmlformats-officedocument.presentationml.notesSlide+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notesSlides/notesSlide19.xml" ContentType="application/vnd.openxmlformats-officedocument.presentationml.notesSlide+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notesSlides/notesSlide20.xml" ContentType="application/vnd.openxmlformats-officedocument.presentationml.notesSlide+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notesSlides/notesSlide21.xml" ContentType="application/vnd.openxmlformats-officedocument.presentationml.notesSlide+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notesSlides/notesSlide22.xml" ContentType="application/vnd.openxmlformats-officedocument.presentationml.notesSlide+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notesSlides/notesSlide23.xml" ContentType="application/vnd.openxmlformats-officedocument.presentationml.notesSlide+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notesSlides/notesSlide24.xml" ContentType="application/vnd.openxmlformats-officedocument.presentationml.notesSlide+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notesSlides/notesSlide25.xml" ContentType="application/vnd.openxmlformats-officedocument.presentationml.notesSlide+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notesSlides/notesSlide28.xml" ContentType="application/vnd.openxmlformats-officedocument.presentationml.notesSlide+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notesSlides/notesSlide29.xml" ContentType="application/vnd.openxmlformats-officedocument.presentationml.notesSlide+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notesSlides/notesSlide30.xml" ContentType="application/vnd.openxmlformats-officedocument.presentationml.notesSlide+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notesSlides/notesSlide31.xml" ContentType="application/vnd.openxmlformats-officedocument.presentationml.notesSlide+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notesSlides/notesSlide32.xml" ContentType="application/vnd.openxmlformats-officedocument.presentationml.notesSlide+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notesSlides/notesSlide33.xml" ContentType="application/vnd.openxmlformats-officedocument.presentationml.notesSlide+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notesSlides/notesSlide36.xml" ContentType="application/vnd.openxmlformats-officedocument.presentationml.notesSlide+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notesSlides/notesSlide37.xml" ContentType="application/vnd.openxmlformats-officedocument.presentationml.notesSlide+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notesSlides/notesSlide38.xml" ContentType="application/vnd.openxmlformats-officedocument.presentationml.notesSlide+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notesSlides/notesSlide39.xml" ContentType="application/vnd.openxmlformats-officedocument.presentationml.notesSlide+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notesSlides/notesSlide40.xml" ContentType="application/vnd.openxmlformats-officedocument.presentationml.notesSlide+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notesSlides/notesSlide41.xml" ContentType="application/vnd.openxmlformats-officedocument.presentationml.notesSlide+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notesSlides/notesSlide42.xml" ContentType="application/vnd.openxmlformats-officedocument.presentationml.notesSlide+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notesSlides/notesSlide43.xml" ContentType="application/vnd.openxmlformats-officedocument.presentationml.notesSlide+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notesSlides/notesSlide44.xml" ContentType="application/vnd.openxmlformats-officedocument.presentationml.notesSlide+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notesSlides/notesSlide45.xml" ContentType="application/vnd.openxmlformats-officedocument.presentationml.notesSlide+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notesSlides/notesSlide46.xml" ContentType="application/vnd.openxmlformats-officedocument.presentationml.notesSlide+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notesSlides/notesSlide47.xml" ContentType="application/vnd.openxmlformats-officedocument.presentationml.notesSlide+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notesSlides/notesSlide48.xml" ContentType="application/vnd.openxmlformats-officedocument.presentationml.notesSlide+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notesSlides/notesSlide49.xml" ContentType="application/vnd.openxmlformats-officedocument.presentationml.notesSlide+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notesSlides/notesSlide50.xml" ContentType="application/vnd.openxmlformats-officedocument.presentationml.notesSlide+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notesSlides/notesSlide51.xml" ContentType="application/vnd.openxmlformats-officedocument.presentationml.notesSlide+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notesSlides/notesSlide52.xml" ContentType="application/vnd.openxmlformats-officedocument.presentationml.notesSlide+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notesSlides/notesSlide53.xml" ContentType="application/vnd.openxmlformats-officedocument.presentationml.notesSlide+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notesSlides/notesSlide54.xml" ContentType="application/vnd.openxmlformats-officedocument.presentationml.notesSlide+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notesSlides/notesSlide55.xml" ContentType="application/vnd.openxmlformats-officedocument.presentationml.notesSlide+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notesSlides/notesSlide56.xml" ContentType="application/vnd.openxmlformats-officedocument.presentationml.notesSlide+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notesSlides/notesSlide59.xml" ContentType="application/vnd.openxmlformats-officedocument.presentationml.notesSlide+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notesSlides/notesSlide60.xml" ContentType="application/vnd.openxmlformats-officedocument.presentationml.notesSlide+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notesSlides/notesSlide61.xml" ContentType="application/vnd.openxmlformats-officedocument.presentationml.notesSlide+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notesSlides/notesSlide62.xml" ContentType="application/vnd.openxmlformats-officedocument.presentationml.notesSlide+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notesSlides/notesSlide63.xml" ContentType="application/vnd.openxmlformats-officedocument.presentationml.notesSlide+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notesSlides/notesSlide64.xml" ContentType="application/vnd.openxmlformats-officedocument.presentationml.notesSlide+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notesSlides/notesSlide65.xml" ContentType="application/vnd.openxmlformats-officedocument.presentationml.notesSlide+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notesSlides/notesSlide66.xml" ContentType="application/vnd.openxmlformats-officedocument.presentationml.notesSlide+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notesSlides/notesSlide67.xml" ContentType="application/vnd.openxmlformats-officedocument.presentationml.notesSlide+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notesSlides/notesSlide68.xml" ContentType="application/vnd.openxmlformats-officedocument.presentationml.notesSlide+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notesSlides/notesSlide69.xml" ContentType="application/vnd.openxmlformats-officedocument.presentationml.notesSlide+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notesSlides/notesSlide70.xml" ContentType="application/vnd.openxmlformats-officedocument.presentationml.notesSlide+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notesSlides/notesSlide71.xml" ContentType="application/vnd.openxmlformats-officedocument.presentationml.notesSlide+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notesSlides/notesSlide72.xml" ContentType="application/vnd.openxmlformats-officedocument.presentationml.notesSlide+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notesSlides/notesSlide73.xml" ContentType="application/vnd.openxmlformats-officedocument.presentationml.notesSlide+xml"/>
  <Override PartName="/ppt/notesSlides/notesSlide7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884" r:id="rId1"/>
    <p:sldMasterId id="2147484951" r:id="rId2"/>
    <p:sldMasterId id="2147484970" r:id="rId3"/>
    <p:sldMasterId id="2147484990" r:id="rId4"/>
    <p:sldMasterId id="2147484999" r:id="rId5"/>
  </p:sldMasterIdLst>
  <p:notesMasterIdLst>
    <p:notesMasterId r:id="rId91"/>
  </p:notesMasterIdLst>
  <p:handoutMasterIdLst>
    <p:handoutMasterId r:id="rId92"/>
  </p:handoutMasterIdLst>
  <p:sldIdLst>
    <p:sldId id="1532" r:id="rId6"/>
    <p:sldId id="1596" r:id="rId7"/>
    <p:sldId id="1536" r:id="rId8"/>
    <p:sldId id="1534" r:id="rId9"/>
    <p:sldId id="1559" r:id="rId10"/>
    <p:sldId id="1560" r:id="rId11"/>
    <p:sldId id="1592" r:id="rId12"/>
    <p:sldId id="1593" r:id="rId13"/>
    <p:sldId id="1594" r:id="rId14"/>
    <p:sldId id="1537" r:id="rId15"/>
    <p:sldId id="1555" r:id="rId16"/>
    <p:sldId id="1556" r:id="rId17"/>
    <p:sldId id="1538" r:id="rId18"/>
    <p:sldId id="1548" r:id="rId19"/>
    <p:sldId id="1502" r:id="rId20"/>
    <p:sldId id="1503" r:id="rId21"/>
    <p:sldId id="1516" r:id="rId22"/>
    <p:sldId id="1540" r:id="rId23"/>
    <p:sldId id="1541" r:id="rId24"/>
    <p:sldId id="1504" r:id="rId25"/>
    <p:sldId id="1505" r:id="rId26"/>
    <p:sldId id="1506" r:id="rId27"/>
    <p:sldId id="1507" r:id="rId28"/>
    <p:sldId id="1508" r:id="rId29"/>
    <p:sldId id="1509" r:id="rId30"/>
    <p:sldId id="1510" r:id="rId31"/>
    <p:sldId id="1511" r:id="rId32"/>
    <p:sldId id="1512" r:id="rId33"/>
    <p:sldId id="1552" r:id="rId34"/>
    <p:sldId id="1523" r:id="rId35"/>
    <p:sldId id="1530" r:id="rId36"/>
    <p:sldId id="1525" r:id="rId37"/>
    <p:sldId id="1566" r:id="rId38"/>
    <p:sldId id="1527" r:id="rId39"/>
    <p:sldId id="1557" r:id="rId40"/>
    <p:sldId id="1528" r:id="rId41"/>
    <p:sldId id="1553" r:id="rId42"/>
    <p:sldId id="1377" r:id="rId43"/>
    <p:sldId id="1565" r:id="rId44"/>
    <p:sldId id="1405" r:id="rId45"/>
    <p:sldId id="1407" r:id="rId46"/>
    <p:sldId id="1564" r:id="rId47"/>
    <p:sldId id="1467" r:id="rId48"/>
    <p:sldId id="1468" r:id="rId49"/>
    <p:sldId id="1469" r:id="rId50"/>
    <p:sldId id="1470" r:id="rId51"/>
    <p:sldId id="1471" r:id="rId52"/>
    <p:sldId id="1554" r:id="rId53"/>
    <p:sldId id="1472" r:id="rId54"/>
    <p:sldId id="1520" r:id="rId55"/>
    <p:sldId id="1474" r:id="rId56"/>
    <p:sldId id="1475" r:id="rId57"/>
    <p:sldId id="1476" r:id="rId58"/>
    <p:sldId id="1477" r:id="rId59"/>
    <p:sldId id="1479" r:id="rId60"/>
    <p:sldId id="1420" r:id="rId61"/>
    <p:sldId id="1590" r:id="rId62"/>
    <p:sldId id="1422" r:id="rId63"/>
    <p:sldId id="1545" r:id="rId64"/>
    <p:sldId id="1423" r:id="rId65"/>
    <p:sldId id="1595" r:id="rId66"/>
    <p:sldId id="1567" r:id="rId67"/>
    <p:sldId id="1568" r:id="rId68"/>
    <p:sldId id="1569" r:id="rId69"/>
    <p:sldId id="1570" r:id="rId70"/>
    <p:sldId id="1571" r:id="rId71"/>
    <p:sldId id="1572" r:id="rId72"/>
    <p:sldId id="1573" r:id="rId73"/>
    <p:sldId id="1574" r:id="rId74"/>
    <p:sldId id="1575" r:id="rId75"/>
    <p:sldId id="1576" r:id="rId76"/>
    <p:sldId id="1577" r:id="rId77"/>
    <p:sldId id="1578" r:id="rId78"/>
    <p:sldId id="1579" r:id="rId79"/>
    <p:sldId id="1580" r:id="rId80"/>
    <p:sldId id="1589" r:id="rId81"/>
    <p:sldId id="1581" r:id="rId82"/>
    <p:sldId id="1582" r:id="rId83"/>
    <p:sldId id="1583" r:id="rId84"/>
    <p:sldId id="1584" r:id="rId85"/>
    <p:sldId id="1585" r:id="rId86"/>
    <p:sldId id="1586" r:id="rId87"/>
    <p:sldId id="1587" r:id="rId88"/>
    <p:sldId id="1588" r:id="rId89"/>
    <p:sldId id="1546" r:id="rId90"/>
  </p:sldIdLst>
  <p:sldSz cx="10059988" cy="7773988"/>
  <p:notesSz cx="7010400" cy="9236075"/>
  <p:custDataLst>
    <p:tags r:id="rId93"/>
  </p:custDataLst>
  <p:defaultTextStyle>
    <a:defPPr>
      <a:defRPr lang="en-US"/>
    </a:defPPr>
    <a:lvl1pPr algn="l" rtl="0" fontAlgn="base">
      <a:spcBef>
        <a:spcPct val="0"/>
      </a:spcBef>
      <a:spcAft>
        <a:spcPct val="0"/>
      </a:spcAft>
      <a:defRPr sz="2000" kern="1200">
        <a:solidFill>
          <a:schemeClr val="tx1"/>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p:defaultTextStyle>
  <p:extLst>
    <p:ext uri="{EFAFB233-063F-42B5-8137-9DF3F51BA10A}">
      <p15:sldGuideLst xmlns:p15="http://schemas.microsoft.com/office/powerpoint/2012/main">
        <p15:guide id="1" orient="horz" pos="3764" userDrawn="1">
          <p15:clr>
            <a:srgbClr val="A4A3A4"/>
          </p15:clr>
        </p15:guide>
        <p15:guide id="2" orient="horz" pos="4671">
          <p15:clr>
            <a:srgbClr val="A4A3A4"/>
          </p15:clr>
        </p15:guide>
        <p15:guide id="3" orient="horz" pos="2993" userDrawn="1">
          <p15:clr>
            <a:srgbClr val="A4A3A4"/>
          </p15:clr>
        </p15:guide>
        <p15:guide id="4" orient="horz" pos="4625">
          <p15:clr>
            <a:srgbClr val="A4A3A4"/>
          </p15:clr>
        </p15:guide>
        <p15:guide id="5" orient="horz" pos="4263" userDrawn="1">
          <p15:clr>
            <a:srgbClr val="A4A3A4"/>
          </p15:clr>
        </p15:guide>
        <p15:guide id="6" pos="129">
          <p15:clr>
            <a:srgbClr val="A4A3A4"/>
          </p15:clr>
        </p15:guide>
        <p15:guide id="7" pos="6117" userDrawn="1">
          <p15:clr>
            <a:srgbClr val="A4A3A4"/>
          </p15:clr>
        </p15:guide>
        <p15:guide id="8" pos="6207">
          <p15:clr>
            <a:srgbClr val="A4A3A4"/>
          </p15:clr>
        </p15:guide>
        <p15:guide id="9" pos="2851" userDrawn="1">
          <p15:clr>
            <a:srgbClr val="A4A3A4"/>
          </p15:clr>
        </p15:guide>
        <p15:guide id="10" orient="horz" pos="1224" userDrawn="1">
          <p15:clr>
            <a:srgbClr val="A4A3A4"/>
          </p15:clr>
        </p15:guide>
        <p15:guide id="11" orient="horz" pos="679" userDrawn="1">
          <p15:clr>
            <a:srgbClr val="A4A3A4"/>
          </p15:clr>
        </p15:guide>
        <p15:guide id="12" orient="horz" pos="317" userDrawn="1">
          <p15:clr>
            <a:srgbClr val="A4A3A4"/>
          </p15:clr>
        </p15:guide>
        <p15:guide id="13" pos="174">
          <p15:clr>
            <a:srgbClr val="A4A3A4"/>
          </p15:clr>
        </p15:guide>
        <p15:guide id="14" pos="6162">
          <p15:clr>
            <a:srgbClr val="A4A3A4"/>
          </p15:clr>
        </p15:guide>
        <p15:guide id="15" orient="horz" pos="4036">
          <p15:clr>
            <a:srgbClr val="A4A3A4"/>
          </p15:clr>
        </p15:guide>
        <p15:guide id="16" orient="horz" pos="4580">
          <p15:clr>
            <a:srgbClr val="A4A3A4"/>
          </p15:clr>
        </p15:guide>
        <p15:guide id="17" orient="horz" pos="2267">
          <p15:clr>
            <a:srgbClr val="A4A3A4"/>
          </p15:clr>
        </p15:guide>
        <p15:guide id="18" orient="horz" pos="4353">
          <p15:clr>
            <a:srgbClr val="A4A3A4"/>
          </p15:clr>
        </p15:guide>
        <p15:guide id="19" orient="horz">
          <p15:clr>
            <a:srgbClr val="A4A3A4"/>
          </p15:clr>
        </p15:guide>
        <p15:guide id="20" pos="5799">
          <p15:clr>
            <a:srgbClr val="A4A3A4"/>
          </p15:clr>
        </p15:guide>
      </p15:sldGuideLst>
    </p:ext>
    <p:ext uri="{2D200454-40CA-4A62-9FC3-DE9A4176ACB9}">
      <p15:notesGuideLst xmlns:p15="http://schemas.microsoft.com/office/powerpoint/2012/main">
        <p15:guide id="1" orient="horz" pos="2909">
          <p15:clr>
            <a:srgbClr val="A4A3A4"/>
          </p15:clr>
        </p15:guide>
        <p15:guide id="2" pos="2208">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Escalona, Gaston (CL - Santiago)" initials="EG(-S" lastIdx="6" clrIdx="0"/>
  <p:cmAuthor id="1" name="Calderon, Francisco (CL - Santiago)" initials="CF(-S" lastIdx="9" clrIdx="1"/>
  <p:cmAuthor id="2" name="Rollin, Arthur (CA - Montreal)" initials="RA(-M" lastIdx="16" clrIdx="2">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A1DE"/>
    <a:srgbClr val="002776"/>
    <a:srgbClr val="92D400"/>
    <a:srgbClr val="7F7F7F"/>
    <a:srgbClr val="BFBFBF"/>
    <a:srgbClr val="94C83D"/>
    <a:srgbClr val="EDFD56"/>
    <a:srgbClr val="3C8A2E"/>
    <a:srgbClr val="72C7E7"/>
    <a:srgbClr val="CCD6E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6691" autoAdjust="0"/>
    <p:restoredTop sz="94086" autoAdjust="0"/>
  </p:normalViewPr>
  <p:slideViewPr>
    <p:cSldViewPr>
      <p:cViewPr varScale="1">
        <p:scale>
          <a:sx n="63" d="100"/>
          <a:sy n="63" d="100"/>
        </p:scale>
        <p:origin x="1698" y="60"/>
      </p:cViewPr>
      <p:guideLst>
        <p:guide orient="horz" pos="3764"/>
        <p:guide orient="horz" pos="4671"/>
        <p:guide orient="horz" pos="2993"/>
        <p:guide orient="horz" pos="4625"/>
        <p:guide orient="horz" pos="4263"/>
        <p:guide pos="129"/>
        <p:guide pos="6117"/>
        <p:guide pos="6207"/>
        <p:guide pos="2851"/>
        <p:guide orient="horz" pos="1224"/>
        <p:guide orient="horz" pos="679"/>
        <p:guide orient="horz" pos="317"/>
        <p:guide pos="174"/>
        <p:guide pos="6162"/>
        <p:guide orient="horz" pos="4036"/>
        <p:guide orient="horz" pos="4580"/>
        <p:guide orient="horz" pos="2267"/>
        <p:guide orient="horz" pos="4353"/>
        <p:guide orient="horz"/>
        <p:guide pos="5799"/>
      </p:guideLst>
    </p:cSldViewPr>
  </p:slideViewPr>
  <p:outlineViewPr>
    <p:cViewPr>
      <p:scale>
        <a:sx n="33" d="100"/>
        <a:sy n="33" d="100"/>
      </p:scale>
      <p:origin x="0" y="1764"/>
    </p:cViewPr>
  </p:outlineViewPr>
  <p:notesTextViewPr>
    <p:cViewPr>
      <p:scale>
        <a:sx n="100" d="100"/>
        <a:sy n="100" d="100"/>
      </p:scale>
      <p:origin x="0" y="0"/>
    </p:cViewPr>
  </p:notesTextViewPr>
  <p:sorterViewPr>
    <p:cViewPr varScale="1">
      <p:scale>
        <a:sx n="1" d="1"/>
        <a:sy n="1" d="1"/>
      </p:scale>
      <p:origin x="0" y="-15330"/>
    </p:cViewPr>
  </p:sorterViewPr>
  <p:notesViewPr>
    <p:cSldViewPr>
      <p:cViewPr>
        <p:scale>
          <a:sx n="100" d="100"/>
          <a:sy n="100" d="100"/>
        </p:scale>
        <p:origin x="-1758" y="-72"/>
      </p:cViewPr>
      <p:guideLst>
        <p:guide orient="horz" pos="2909"/>
        <p:guide pos="2208"/>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slide" Target="slides/slide42.xml"/><Relationship Id="rId50" Type="http://schemas.openxmlformats.org/officeDocument/2006/relationships/slide" Target="slides/slide45.xml"/><Relationship Id="rId55" Type="http://schemas.openxmlformats.org/officeDocument/2006/relationships/slide" Target="slides/slide50.xml"/><Relationship Id="rId63" Type="http://schemas.openxmlformats.org/officeDocument/2006/relationships/slide" Target="slides/slide58.xml"/><Relationship Id="rId68" Type="http://schemas.openxmlformats.org/officeDocument/2006/relationships/slide" Target="slides/slide63.xml"/><Relationship Id="rId76" Type="http://schemas.openxmlformats.org/officeDocument/2006/relationships/slide" Target="slides/slide71.xml"/><Relationship Id="rId84" Type="http://schemas.openxmlformats.org/officeDocument/2006/relationships/slide" Target="slides/slide79.xml"/><Relationship Id="rId89" Type="http://schemas.openxmlformats.org/officeDocument/2006/relationships/slide" Target="slides/slide84.xml"/><Relationship Id="rId97" Type="http://schemas.openxmlformats.org/officeDocument/2006/relationships/theme" Target="theme/theme1.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handoutMaster" Target="handoutMasters/handoutMaster1.xml"/><Relationship Id="rId2" Type="http://schemas.openxmlformats.org/officeDocument/2006/relationships/slideMaster" Target="slideMasters/slideMaster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slide" Target="slides/slide53.xml"/><Relationship Id="rId66" Type="http://schemas.openxmlformats.org/officeDocument/2006/relationships/slide" Target="slides/slide61.xml"/><Relationship Id="rId74" Type="http://schemas.openxmlformats.org/officeDocument/2006/relationships/slide" Target="slides/slide69.xml"/><Relationship Id="rId79" Type="http://schemas.openxmlformats.org/officeDocument/2006/relationships/slide" Target="slides/slide74.xml"/><Relationship Id="rId87" Type="http://schemas.openxmlformats.org/officeDocument/2006/relationships/slide" Target="slides/slide82.xml"/><Relationship Id="rId5" Type="http://schemas.openxmlformats.org/officeDocument/2006/relationships/slideMaster" Target="slideMasters/slideMaster5.xml"/><Relationship Id="rId61" Type="http://schemas.openxmlformats.org/officeDocument/2006/relationships/slide" Target="slides/slide56.xml"/><Relationship Id="rId82" Type="http://schemas.openxmlformats.org/officeDocument/2006/relationships/slide" Target="slides/slide77.xml"/><Relationship Id="rId90" Type="http://schemas.openxmlformats.org/officeDocument/2006/relationships/slide" Target="slides/slide85.xml"/><Relationship Id="rId95" Type="http://schemas.openxmlformats.org/officeDocument/2006/relationships/presProps" Target="presProps.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slide" Target="slides/slide59.xml"/><Relationship Id="rId69" Type="http://schemas.openxmlformats.org/officeDocument/2006/relationships/slide" Target="slides/slide64.xml"/><Relationship Id="rId77" Type="http://schemas.openxmlformats.org/officeDocument/2006/relationships/slide" Target="slides/slide72.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80" Type="http://schemas.openxmlformats.org/officeDocument/2006/relationships/slide" Target="slides/slide75.xml"/><Relationship Id="rId85" Type="http://schemas.openxmlformats.org/officeDocument/2006/relationships/slide" Target="slides/slide80.xml"/><Relationship Id="rId93" Type="http://schemas.openxmlformats.org/officeDocument/2006/relationships/tags" Target="tags/tag1.xml"/><Relationship Id="rId98"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slide" Target="slides/slide62.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slide" Target="slides/slide57.xml"/><Relationship Id="rId70" Type="http://schemas.openxmlformats.org/officeDocument/2006/relationships/slide" Target="slides/slide65.xml"/><Relationship Id="rId75" Type="http://schemas.openxmlformats.org/officeDocument/2006/relationships/slide" Target="slides/slide70.xml"/><Relationship Id="rId83" Type="http://schemas.openxmlformats.org/officeDocument/2006/relationships/slide" Target="slides/slide78.xml"/><Relationship Id="rId88" Type="http://schemas.openxmlformats.org/officeDocument/2006/relationships/slide" Target="slides/slide83.xml"/><Relationship Id="rId91" Type="http://schemas.openxmlformats.org/officeDocument/2006/relationships/notesMaster" Target="notesMasters/notesMaster1.xml"/><Relationship Id="rId96"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slide" Target="slides/slide60.xml"/><Relationship Id="rId73" Type="http://schemas.openxmlformats.org/officeDocument/2006/relationships/slide" Target="slides/slide68.xml"/><Relationship Id="rId78" Type="http://schemas.openxmlformats.org/officeDocument/2006/relationships/slide" Target="slides/slide73.xml"/><Relationship Id="rId81" Type="http://schemas.openxmlformats.org/officeDocument/2006/relationships/slide" Target="slides/slide76.xml"/><Relationship Id="rId86" Type="http://schemas.openxmlformats.org/officeDocument/2006/relationships/slide" Target="slides/slide81.xml"/><Relationship Id="rId94" Type="http://schemas.openxmlformats.org/officeDocument/2006/relationships/commentAuthors" Target="commentAuthors.xml"/><Relationship Id="rId4" Type="http://schemas.openxmlformats.org/officeDocument/2006/relationships/slideMaster" Target="slideMasters/slideMaster4.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24.v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image" Target="../media/image21.emf"/><Relationship Id="rId1" Type="http://schemas.openxmlformats.org/officeDocument/2006/relationships/image" Target="../media/image20.emf"/><Relationship Id="rId4" Type="http://schemas.openxmlformats.org/officeDocument/2006/relationships/image" Target="../media/image23.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36.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2.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bwMode="auto">
          <a:xfrm>
            <a:off x="1" y="1"/>
            <a:ext cx="3038475" cy="461963"/>
          </a:xfrm>
          <a:prstGeom prst="rect">
            <a:avLst/>
          </a:prstGeom>
          <a:noFill/>
          <a:ln w="9525">
            <a:noFill/>
            <a:miter lim="800000"/>
            <a:headEnd/>
            <a:tailEnd/>
          </a:ln>
        </p:spPr>
        <p:txBody>
          <a:bodyPr vert="horz" wrap="square" lIns="60536" tIns="30268" rIns="60536" bIns="30268" numCol="1" anchor="t" anchorCtr="0" compatLnSpc="1">
            <a:prstTxWarp prst="textNoShape">
              <a:avLst/>
            </a:prstTxWarp>
          </a:bodyPr>
          <a:lstStyle>
            <a:lvl1pPr defTabSz="605917">
              <a:defRPr sz="800"/>
            </a:lvl1pPr>
          </a:lstStyle>
          <a:p>
            <a:pPr>
              <a:defRPr/>
            </a:pPr>
            <a:endParaRPr lang="en-GB" dirty="0"/>
          </a:p>
        </p:txBody>
      </p:sp>
      <p:sp>
        <p:nvSpPr>
          <p:cNvPr id="3" name="Date Placeholder 2"/>
          <p:cNvSpPr>
            <a:spLocks noGrp="1"/>
          </p:cNvSpPr>
          <p:nvPr>
            <p:ph type="dt" sz="quarter" idx="1"/>
          </p:nvPr>
        </p:nvSpPr>
        <p:spPr bwMode="auto">
          <a:xfrm>
            <a:off x="3971926" y="1"/>
            <a:ext cx="3036888" cy="461963"/>
          </a:xfrm>
          <a:prstGeom prst="rect">
            <a:avLst/>
          </a:prstGeom>
          <a:noFill/>
          <a:ln w="9525">
            <a:noFill/>
            <a:miter lim="800000"/>
            <a:headEnd/>
            <a:tailEnd/>
          </a:ln>
        </p:spPr>
        <p:txBody>
          <a:bodyPr vert="horz" wrap="square" lIns="60536" tIns="30268" rIns="60536" bIns="30268" numCol="1" anchor="t" anchorCtr="0" compatLnSpc="1">
            <a:prstTxWarp prst="textNoShape">
              <a:avLst/>
            </a:prstTxWarp>
          </a:bodyPr>
          <a:lstStyle>
            <a:lvl1pPr algn="r" defTabSz="605917">
              <a:defRPr sz="800"/>
            </a:lvl1pPr>
          </a:lstStyle>
          <a:p>
            <a:pPr>
              <a:defRPr/>
            </a:pPr>
            <a:fld id="{69089224-B863-4E1D-9E6E-210644880222}" type="datetimeFigureOut">
              <a:rPr lang="en-US"/>
              <a:pPr>
                <a:defRPr/>
              </a:pPr>
              <a:t>7/29/2016</a:t>
            </a:fld>
            <a:endParaRPr lang="en-GB" dirty="0"/>
          </a:p>
        </p:txBody>
      </p:sp>
      <p:sp>
        <p:nvSpPr>
          <p:cNvPr id="4" name="Footer Placeholder 3"/>
          <p:cNvSpPr>
            <a:spLocks noGrp="1"/>
          </p:cNvSpPr>
          <p:nvPr>
            <p:ph type="ftr" sz="quarter" idx="2"/>
          </p:nvPr>
        </p:nvSpPr>
        <p:spPr bwMode="auto">
          <a:xfrm>
            <a:off x="1" y="8772526"/>
            <a:ext cx="3038475" cy="461963"/>
          </a:xfrm>
          <a:prstGeom prst="rect">
            <a:avLst/>
          </a:prstGeom>
          <a:noFill/>
          <a:ln w="9525">
            <a:noFill/>
            <a:miter lim="800000"/>
            <a:headEnd/>
            <a:tailEnd/>
          </a:ln>
        </p:spPr>
        <p:txBody>
          <a:bodyPr vert="horz" wrap="square" lIns="60536" tIns="30268" rIns="60536" bIns="30268" numCol="1" anchor="b" anchorCtr="0" compatLnSpc="1">
            <a:prstTxWarp prst="textNoShape">
              <a:avLst/>
            </a:prstTxWarp>
          </a:bodyPr>
          <a:lstStyle>
            <a:lvl1pPr defTabSz="605917">
              <a:defRPr sz="800"/>
            </a:lvl1pPr>
          </a:lstStyle>
          <a:p>
            <a:pPr>
              <a:defRPr/>
            </a:pPr>
            <a:endParaRPr lang="en-GB" dirty="0"/>
          </a:p>
        </p:txBody>
      </p:sp>
      <p:sp>
        <p:nvSpPr>
          <p:cNvPr id="5" name="Slide Number Placeholder 4"/>
          <p:cNvSpPr>
            <a:spLocks noGrp="1"/>
          </p:cNvSpPr>
          <p:nvPr>
            <p:ph type="sldNum" sz="quarter" idx="3"/>
          </p:nvPr>
        </p:nvSpPr>
        <p:spPr bwMode="auto">
          <a:xfrm>
            <a:off x="3971926" y="8772526"/>
            <a:ext cx="3036888" cy="461963"/>
          </a:xfrm>
          <a:prstGeom prst="rect">
            <a:avLst/>
          </a:prstGeom>
          <a:noFill/>
          <a:ln w="9525">
            <a:noFill/>
            <a:miter lim="800000"/>
            <a:headEnd/>
            <a:tailEnd/>
          </a:ln>
        </p:spPr>
        <p:txBody>
          <a:bodyPr vert="horz" wrap="square" lIns="60536" tIns="30268" rIns="60536" bIns="30268" numCol="1" anchor="b" anchorCtr="0" compatLnSpc="1">
            <a:prstTxWarp prst="textNoShape">
              <a:avLst/>
            </a:prstTxWarp>
          </a:bodyPr>
          <a:lstStyle>
            <a:lvl1pPr algn="r" defTabSz="605917">
              <a:defRPr sz="800"/>
            </a:lvl1pPr>
          </a:lstStyle>
          <a:p>
            <a:pPr>
              <a:defRPr/>
            </a:pPr>
            <a:fld id="{3F517015-A6C0-4C6D-ACEE-8BED73EB9C8A}" type="slidenum">
              <a:rPr lang="en-GB"/>
              <a:pPr>
                <a:defRPr/>
              </a:pPr>
              <a:t>‹#›</a:t>
            </a:fld>
            <a:endParaRPr lang="en-GB" dirty="0"/>
          </a:p>
        </p:txBody>
      </p:sp>
    </p:spTree>
    <p:extLst>
      <p:ext uri="{BB962C8B-B14F-4D97-AF65-F5344CB8AC3E}">
        <p14:creationId xmlns:p14="http://schemas.microsoft.com/office/powerpoint/2010/main" val="89284790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bwMode="auto">
          <a:xfrm>
            <a:off x="1" y="1"/>
            <a:ext cx="3038475" cy="461963"/>
          </a:xfrm>
          <a:prstGeom prst="rect">
            <a:avLst/>
          </a:prstGeom>
          <a:noFill/>
          <a:ln w="9525">
            <a:noFill/>
            <a:miter lim="800000"/>
            <a:headEnd/>
            <a:tailEnd/>
          </a:ln>
        </p:spPr>
        <p:txBody>
          <a:bodyPr vert="horz" wrap="square" lIns="92293" tIns="46147" rIns="92293" bIns="46147" numCol="1" anchor="t" anchorCtr="0" compatLnSpc="1">
            <a:prstTxWarp prst="textNoShape">
              <a:avLst/>
            </a:prstTxWarp>
          </a:bodyPr>
          <a:lstStyle>
            <a:lvl1pPr defTabSz="605917">
              <a:defRPr sz="1100">
                <a:latin typeface="Calibri" pitchFamily="34" charset="0"/>
              </a:defRPr>
            </a:lvl1pPr>
          </a:lstStyle>
          <a:p>
            <a:pPr>
              <a:defRPr/>
            </a:pPr>
            <a:endParaRPr lang="en-GB" dirty="0"/>
          </a:p>
        </p:txBody>
      </p:sp>
      <p:sp>
        <p:nvSpPr>
          <p:cNvPr id="3" name="Date Placeholder 2"/>
          <p:cNvSpPr>
            <a:spLocks noGrp="1"/>
          </p:cNvSpPr>
          <p:nvPr>
            <p:ph type="dt" idx="1"/>
          </p:nvPr>
        </p:nvSpPr>
        <p:spPr bwMode="auto">
          <a:xfrm>
            <a:off x="3971926" y="1"/>
            <a:ext cx="3036888" cy="461963"/>
          </a:xfrm>
          <a:prstGeom prst="rect">
            <a:avLst/>
          </a:prstGeom>
          <a:noFill/>
          <a:ln w="9525">
            <a:noFill/>
            <a:miter lim="800000"/>
            <a:headEnd/>
            <a:tailEnd/>
          </a:ln>
        </p:spPr>
        <p:txBody>
          <a:bodyPr vert="horz" wrap="square" lIns="92293" tIns="46147" rIns="92293" bIns="46147" numCol="1" anchor="t" anchorCtr="0" compatLnSpc="1">
            <a:prstTxWarp prst="textNoShape">
              <a:avLst/>
            </a:prstTxWarp>
          </a:bodyPr>
          <a:lstStyle>
            <a:lvl1pPr algn="r" defTabSz="605917">
              <a:defRPr sz="1100">
                <a:latin typeface="Calibri" pitchFamily="34" charset="0"/>
              </a:defRPr>
            </a:lvl1pPr>
          </a:lstStyle>
          <a:p>
            <a:pPr>
              <a:defRPr/>
            </a:pPr>
            <a:fld id="{0DCA58BA-2EDF-43C6-952C-22E6E1335AE4}" type="datetimeFigureOut">
              <a:rPr lang="en-US"/>
              <a:pPr>
                <a:defRPr/>
              </a:pPr>
              <a:t>7/29/2016</a:t>
            </a:fld>
            <a:endParaRPr lang="en-GB" dirty="0"/>
          </a:p>
        </p:txBody>
      </p:sp>
      <p:sp>
        <p:nvSpPr>
          <p:cNvPr id="4" name="Slide Image Placeholder 3"/>
          <p:cNvSpPr>
            <a:spLocks noGrp="1" noRot="1" noChangeAspect="1"/>
          </p:cNvSpPr>
          <p:nvPr>
            <p:ph type="sldImg" idx="2"/>
          </p:nvPr>
        </p:nvSpPr>
        <p:spPr>
          <a:xfrm>
            <a:off x="1265238" y="692150"/>
            <a:ext cx="4481512" cy="3463925"/>
          </a:xfrm>
          <a:prstGeom prst="rect">
            <a:avLst/>
          </a:prstGeom>
          <a:noFill/>
          <a:ln w="12700">
            <a:solidFill>
              <a:prstClr val="black"/>
            </a:solidFill>
          </a:ln>
        </p:spPr>
        <p:txBody>
          <a:bodyPr vert="horz" lIns="133007" tIns="66504" rIns="133007" bIns="66504" rtlCol="0" anchor="ctr"/>
          <a:lstStyle/>
          <a:p>
            <a:pPr lvl="0"/>
            <a:endParaRPr lang="en-GB" noProof="0" dirty="0"/>
          </a:p>
        </p:txBody>
      </p:sp>
      <p:sp>
        <p:nvSpPr>
          <p:cNvPr id="5" name="Notes Placeholder 4"/>
          <p:cNvSpPr>
            <a:spLocks noGrp="1"/>
          </p:cNvSpPr>
          <p:nvPr>
            <p:ph type="body" sz="quarter" idx="3"/>
          </p:nvPr>
        </p:nvSpPr>
        <p:spPr bwMode="auto">
          <a:xfrm>
            <a:off x="700089" y="4387851"/>
            <a:ext cx="5610225" cy="4156075"/>
          </a:xfrm>
          <a:prstGeom prst="rect">
            <a:avLst/>
          </a:prstGeom>
          <a:noFill/>
          <a:ln w="9525">
            <a:noFill/>
            <a:miter lim="800000"/>
            <a:headEnd/>
            <a:tailEnd/>
          </a:ln>
        </p:spPr>
        <p:txBody>
          <a:bodyPr vert="horz" wrap="square" lIns="92293" tIns="46147" rIns="92293" bIns="46147" numCol="1" anchor="t" anchorCtr="0" compatLnSpc="1">
            <a:prstTxWarp prst="textNoShape">
              <a:avLst/>
            </a:prstTxWarp>
          </a:bodyPr>
          <a:lstStyle/>
          <a:p>
            <a:pPr lvl="0"/>
            <a:r>
              <a:rPr lang="en-US" noProof="0" smtClean="0"/>
              <a:t>Click to edit Master text styles</a:t>
            </a:r>
          </a:p>
          <a:p>
            <a:pPr lvl="0"/>
            <a:r>
              <a:rPr lang="en-US" noProof="0" smtClean="0"/>
              <a:t>Second level</a:t>
            </a:r>
          </a:p>
          <a:p>
            <a:pPr lvl="0"/>
            <a:r>
              <a:rPr lang="en-US" noProof="0" smtClean="0"/>
              <a:t>Third level</a:t>
            </a:r>
          </a:p>
          <a:p>
            <a:pPr lvl="0"/>
            <a:r>
              <a:rPr lang="en-US" noProof="0" smtClean="0"/>
              <a:t>Fourth level</a:t>
            </a:r>
          </a:p>
          <a:p>
            <a:pPr lvl="0"/>
            <a:r>
              <a:rPr lang="en-US" noProof="0" smtClean="0"/>
              <a:t>Fifth level</a:t>
            </a:r>
            <a:endParaRPr lang="en-GB" noProof="0" smtClean="0"/>
          </a:p>
        </p:txBody>
      </p:sp>
      <p:sp>
        <p:nvSpPr>
          <p:cNvPr id="6" name="Footer Placeholder 5"/>
          <p:cNvSpPr>
            <a:spLocks noGrp="1"/>
          </p:cNvSpPr>
          <p:nvPr>
            <p:ph type="ftr" sz="quarter" idx="4"/>
          </p:nvPr>
        </p:nvSpPr>
        <p:spPr bwMode="auto">
          <a:xfrm>
            <a:off x="1" y="8772526"/>
            <a:ext cx="3038475" cy="461963"/>
          </a:xfrm>
          <a:prstGeom prst="rect">
            <a:avLst/>
          </a:prstGeom>
          <a:noFill/>
          <a:ln w="9525">
            <a:noFill/>
            <a:miter lim="800000"/>
            <a:headEnd/>
            <a:tailEnd/>
          </a:ln>
        </p:spPr>
        <p:txBody>
          <a:bodyPr vert="horz" wrap="square" lIns="92293" tIns="46147" rIns="92293" bIns="46147" numCol="1" anchor="b" anchorCtr="0" compatLnSpc="1">
            <a:prstTxWarp prst="textNoShape">
              <a:avLst/>
            </a:prstTxWarp>
          </a:bodyPr>
          <a:lstStyle>
            <a:lvl1pPr defTabSz="605917">
              <a:defRPr sz="1100">
                <a:latin typeface="Calibri" pitchFamily="34" charset="0"/>
              </a:defRPr>
            </a:lvl1pPr>
          </a:lstStyle>
          <a:p>
            <a:pPr>
              <a:defRPr/>
            </a:pPr>
            <a:endParaRPr lang="en-GB" dirty="0"/>
          </a:p>
        </p:txBody>
      </p:sp>
      <p:sp>
        <p:nvSpPr>
          <p:cNvPr id="7" name="Slide Number Placeholder 6"/>
          <p:cNvSpPr>
            <a:spLocks noGrp="1"/>
          </p:cNvSpPr>
          <p:nvPr>
            <p:ph type="sldNum" sz="quarter" idx="5"/>
          </p:nvPr>
        </p:nvSpPr>
        <p:spPr bwMode="auto">
          <a:xfrm>
            <a:off x="3971926" y="8772526"/>
            <a:ext cx="3036888" cy="461963"/>
          </a:xfrm>
          <a:prstGeom prst="rect">
            <a:avLst/>
          </a:prstGeom>
          <a:noFill/>
          <a:ln w="9525">
            <a:noFill/>
            <a:miter lim="800000"/>
            <a:headEnd/>
            <a:tailEnd/>
          </a:ln>
        </p:spPr>
        <p:txBody>
          <a:bodyPr vert="horz" wrap="square" lIns="92293" tIns="46147" rIns="92293" bIns="46147" numCol="1" anchor="b" anchorCtr="0" compatLnSpc="1">
            <a:prstTxWarp prst="textNoShape">
              <a:avLst/>
            </a:prstTxWarp>
          </a:bodyPr>
          <a:lstStyle>
            <a:lvl1pPr algn="r" defTabSz="605917">
              <a:defRPr sz="1100">
                <a:latin typeface="Calibri" pitchFamily="34" charset="0"/>
              </a:defRPr>
            </a:lvl1pPr>
          </a:lstStyle>
          <a:p>
            <a:pPr>
              <a:defRPr/>
            </a:pPr>
            <a:fld id="{EDEDF171-9BB8-492B-AE77-09B097101C70}" type="slidenum">
              <a:rPr lang="en-GB"/>
              <a:pPr>
                <a:defRPr/>
              </a:pPr>
              <a:t>‹#›</a:t>
            </a:fld>
            <a:endParaRPr lang="en-GB" dirty="0"/>
          </a:p>
        </p:txBody>
      </p:sp>
    </p:spTree>
    <p:extLst>
      <p:ext uri="{BB962C8B-B14F-4D97-AF65-F5344CB8AC3E}">
        <p14:creationId xmlns:p14="http://schemas.microsoft.com/office/powerpoint/2010/main" val="126561869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742254" indent="-285484" algn="l" rtl="0" eaLnBrk="0" fontAlgn="base" hangingPunct="0">
      <a:spcBef>
        <a:spcPct val="30000"/>
      </a:spcBef>
      <a:spcAft>
        <a:spcPct val="0"/>
      </a:spcAft>
      <a:defRPr sz="1200" kern="1200">
        <a:solidFill>
          <a:schemeClr val="tx1"/>
        </a:solidFill>
        <a:latin typeface="+mn-lt"/>
        <a:ea typeface="+mn-ea"/>
        <a:cs typeface="+mn-cs"/>
      </a:defRPr>
    </a:lvl2pPr>
    <a:lvl3pPr marL="1141929" indent="-228385" algn="l" rtl="0" eaLnBrk="0" fontAlgn="base" hangingPunct="0">
      <a:spcBef>
        <a:spcPct val="30000"/>
      </a:spcBef>
      <a:spcAft>
        <a:spcPct val="0"/>
      </a:spcAft>
      <a:defRPr sz="1200" kern="1200">
        <a:solidFill>
          <a:schemeClr val="tx1"/>
        </a:solidFill>
        <a:latin typeface="+mn-lt"/>
        <a:ea typeface="+mn-ea"/>
        <a:cs typeface="+mn-cs"/>
      </a:defRPr>
    </a:lvl3pPr>
    <a:lvl4pPr marL="1598703" indent="-228385" algn="l" rtl="0" eaLnBrk="0" fontAlgn="base" hangingPunct="0">
      <a:spcBef>
        <a:spcPct val="30000"/>
      </a:spcBef>
      <a:spcAft>
        <a:spcPct val="0"/>
      </a:spcAft>
      <a:defRPr sz="1200" kern="1200">
        <a:solidFill>
          <a:schemeClr val="tx1"/>
        </a:solidFill>
        <a:latin typeface="+mn-lt"/>
        <a:ea typeface="+mn-ea"/>
        <a:cs typeface="+mn-cs"/>
      </a:defRPr>
    </a:lvl4pPr>
    <a:lvl5pPr marL="2055472" indent="-228385" algn="l" rtl="0" eaLnBrk="0" fontAlgn="base" hangingPunct="0">
      <a:spcBef>
        <a:spcPct val="30000"/>
      </a:spcBef>
      <a:spcAft>
        <a:spcPct val="0"/>
      </a:spcAft>
      <a:defRPr sz="1200" kern="1200">
        <a:solidFill>
          <a:schemeClr val="tx1"/>
        </a:solidFill>
        <a:latin typeface="+mn-lt"/>
        <a:ea typeface="+mn-ea"/>
        <a:cs typeface="+mn-cs"/>
      </a:defRPr>
    </a:lvl5pPr>
    <a:lvl6pPr marL="2283491" algn="l" defTabSz="913399" rtl="0" eaLnBrk="1" latinLnBrk="0" hangingPunct="1">
      <a:defRPr sz="1200" kern="1200">
        <a:solidFill>
          <a:schemeClr val="tx1"/>
        </a:solidFill>
        <a:latin typeface="+mn-lt"/>
        <a:ea typeface="+mn-ea"/>
        <a:cs typeface="+mn-cs"/>
      </a:defRPr>
    </a:lvl6pPr>
    <a:lvl7pPr marL="2740191" algn="l" defTabSz="913399" rtl="0" eaLnBrk="1" latinLnBrk="0" hangingPunct="1">
      <a:defRPr sz="1200" kern="1200">
        <a:solidFill>
          <a:schemeClr val="tx1"/>
        </a:solidFill>
        <a:latin typeface="+mn-lt"/>
        <a:ea typeface="+mn-ea"/>
        <a:cs typeface="+mn-cs"/>
      </a:defRPr>
    </a:lvl7pPr>
    <a:lvl8pPr marL="3196890" algn="l" defTabSz="913399" rtl="0" eaLnBrk="1" latinLnBrk="0" hangingPunct="1">
      <a:defRPr sz="1200" kern="1200">
        <a:solidFill>
          <a:schemeClr val="tx1"/>
        </a:solidFill>
        <a:latin typeface="+mn-lt"/>
        <a:ea typeface="+mn-ea"/>
        <a:cs typeface="+mn-cs"/>
      </a:defRPr>
    </a:lvl8pPr>
    <a:lvl9pPr marL="3653587" algn="l" defTabSz="913399"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2"/>
          <p:cNvSpPr>
            <a:spLocks noGrp="1" noRot="1" noChangeAspect="1" noTextEdit="1"/>
          </p:cNvSpPr>
          <p:nvPr>
            <p:ph type="sldImg"/>
          </p:nvPr>
        </p:nvSpPr>
        <p:spPr bwMode="auto">
          <a:xfrm>
            <a:off x="996950" y="739775"/>
            <a:ext cx="4799013" cy="3708400"/>
          </a:xfrm>
          <a:noFill/>
          <a:ln>
            <a:solidFill>
              <a:srgbClr val="000000"/>
            </a:solidFill>
            <a:miter lim="800000"/>
            <a:headEnd/>
            <a:tailEnd/>
          </a:ln>
        </p:spPr>
      </p:sp>
      <p:sp>
        <p:nvSpPr>
          <p:cNvPr id="237571" name="Rectangle 3"/>
          <p:cNvSpPr>
            <a:spLocks noGrp="1"/>
          </p:cNvSpPr>
          <p:nvPr>
            <p:ph type="body" idx="1"/>
          </p:nvPr>
        </p:nvSpPr>
        <p:spPr/>
        <p:txBody>
          <a:bodyPr/>
          <a:lstStyle/>
          <a:p>
            <a:endParaRPr lang="es-ES_tradnl" dirty="0" smtClean="0"/>
          </a:p>
        </p:txBody>
      </p:sp>
    </p:spTree>
    <p:extLst>
      <p:ext uri="{BB962C8B-B14F-4D97-AF65-F5344CB8AC3E}">
        <p14:creationId xmlns:p14="http://schemas.microsoft.com/office/powerpoint/2010/main" val="63694254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92188" y="741363"/>
            <a:ext cx="4810125" cy="3716337"/>
          </a:xfrm>
        </p:spPr>
      </p:sp>
      <p:sp>
        <p:nvSpPr>
          <p:cNvPr id="3" name="Notes Placeholder 2"/>
          <p:cNvSpPr>
            <a:spLocks noGrp="1"/>
          </p:cNvSpPr>
          <p:nvPr>
            <p:ph type="body" idx="1"/>
          </p:nvPr>
        </p:nvSpPr>
        <p:spPr/>
        <p:txBody>
          <a:bodyPr/>
          <a:lstStyle/>
          <a:p>
            <a:pPr algn="ctr" defTabSz="931658" fontAlgn="base">
              <a:spcBef>
                <a:spcPct val="0"/>
              </a:spcBef>
              <a:spcAft>
                <a:spcPct val="0"/>
              </a:spcAft>
            </a:pPr>
            <a:endParaRPr lang="es-ES" sz="1200" b="1" dirty="0">
              <a:solidFill>
                <a:srgbClr val="00A1DE"/>
              </a:solidFill>
              <a:cs typeface="Arial" pitchFamily="34" charset="0"/>
            </a:endParaRPr>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11</a:t>
            </a:fld>
            <a:endParaRPr lang="es-ES" dirty="0">
              <a:solidFill>
                <a:prstClr val="black"/>
              </a:solidFill>
            </a:endParaRPr>
          </a:p>
        </p:txBody>
      </p:sp>
    </p:spTree>
    <p:extLst>
      <p:ext uri="{BB962C8B-B14F-4D97-AF65-F5344CB8AC3E}">
        <p14:creationId xmlns:p14="http://schemas.microsoft.com/office/powerpoint/2010/main" val="187054483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92188" y="741363"/>
            <a:ext cx="4810125" cy="3716337"/>
          </a:xfrm>
        </p:spPr>
      </p:sp>
      <p:sp>
        <p:nvSpPr>
          <p:cNvPr id="3" name="Notes Placeholder 2"/>
          <p:cNvSpPr>
            <a:spLocks noGrp="1"/>
          </p:cNvSpPr>
          <p:nvPr>
            <p:ph type="body" idx="1"/>
          </p:nvPr>
        </p:nvSpPr>
        <p:spPr/>
        <p:txBody>
          <a:bodyPr/>
          <a:lstStyle/>
          <a:p>
            <a:endParaRPr lang="es-CL" sz="1200" b="1" dirty="0">
              <a:solidFill>
                <a:schemeClr val="tx2"/>
              </a:solidFill>
            </a:endParaRPr>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12</a:t>
            </a:fld>
            <a:endParaRPr lang="es-ES" dirty="0">
              <a:solidFill>
                <a:prstClr val="black"/>
              </a:solidFill>
            </a:endParaRPr>
          </a:p>
        </p:txBody>
      </p:sp>
    </p:spTree>
    <p:extLst>
      <p:ext uri="{BB962C8B-B14F-4D97-AF65-F5344CB8AC3E}">
        <p14:creationId xmlns:p14="http://schemas.microsoft.com/office/powerpoint/2010/main" val="77473926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922588" y="533400"/>
            <a:ext cx="3405187" cy="2630488"/>
          </a:xfrm>
        </p:spPr>
      </p:sp>
      <p:sp>
        <p:nvSpPr>
          <p:cNvPr id="3" name="Notes Placeholder 2"/>
          <p:cNvSpPr>
            <a:spLocks noGrp="1"/>
          </p:cNvSpPr>
          <p:nvPr>
            <p:ph type="body" idx="1"/>
          </p:nvPr>
        </p:nvSpPr>
        <p:spPr/>
        <p:txBody>
          <a:bodyPr/>
          <a:lstStyle/>
          <a:p>
            <a:endParaRPr lang="es-ES_tradnl" dirty="0"/>
          </a:p>
        </p:txBody>
      </p:sp>
      <p:sp>
        <p:nvSpPr>
          <p:cNvPr id="4" name="Slide Number Placeholder 3"/>
          <p:cNvSpPr>
            <a:spLocks noGrp="1"/>
          </p:cNvSpPr>
          <p:nvPr>
            <p:ph type="sldNum" sz="quarter" idx="10"/>
          </p:nvPr>
        </p:nvSpPr>
        <p:spPr>
          <a:xfrm>
            <a:off x="5230569" y="6667613"/>
            <a:ext cx="4005506" cy="342788"/>
          </a:xfrm>
          <a:prstGeom prst="rect">
            <a:avLst/>
          </a:prstGeom>
        </p:spPr>
        <p:txBody>
          <a:bodyPr/>
          <a:lstStyle/>
          <a:p>
            <a:pPr>
              <a:defRPr/>
            </a:pPr>
            <a:fld id="{23D7FB35-43D5-4728-BE59-ECEE586D3EFE}" type="slidenum">
              <a:rPr lang="es-ES_tradnl" smtClean="0">
                <a:solidFill>
                  <a:prstClr val="black"/>
                </a:solidFill>
              </a:rPr>
              <a:pPr>
                <a:defRPr/>
              </a:pPr>
              <a:t>14</a:t>
            </a:fld>
            <a:endParaRPr lang="es-ES_tradnl" dirty="0">
              <a:solidFill>
                <a:prstClr val="black"/>
              </a:solidFill>
            </a:endParaRPr>
          </a:p>
        </p:txBody>
      </p:sp>
    </p:spTree>
    <p:extLst>
      <p:ext uri="{BB962C8B-B14F-4D97-AF65-F5344CB8AC3E}">
        <p14:creationId xmlns:p14="http://schemas.microsoft.com/office/powerpoint/2010/main" val="88364657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s-CL" smtClean="0"/>
              <a:pPr>
                <a:defRPr/>
              </a:pPr>
              <a:t>15</a:t>
            </a:fld>
            <a:endParaRPr lang="es-CL" dirty="0"/>
          </a:p>
        </p:txBody>
      </p:sp>
    </p:spTree>
    <p:extLst>
      <p:ext uri="{BB962C8B-B14F-4D97-AF65-F5344CB8AC3E}">
        <p14:creationId xmlns:p14="http://schemas.microsoft.com/office/powerpoint/2010/main" val="224242781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baseline="0" noProof="0" dirty="0" smtClean="0">
                <a:solidFill>
                  <a:srgbClr val="002776"/>
                </a:solidFill>
              </a:rPr>
              <a:t>(</a:t>
            </a:r>
            <a:r>
              <a:rPr lang="en-US" sz="1200" kern="1200" baseline="0" noProof="0" dirty="0" err="1" smtClean="0">
                <a:solidFill>
                  <a:srgbClr val="002776"/>
                </a:solidFill>
              </a:rPr>
              <a:t>i</a:t>
            </a:r>
            <a:r>
              <a:rPr lang="en-US" sz="1200" kern="1200" baseline="0" noProof="0" dirty="0" smtClean="0">
                <a:solidFill>
                  <a:srgbClr val="002776"/>
                </a:solidFill>
              </a:rPr>
              <a:t>) marketing integral (</a:t>
            </a:r>
            <a:r>
              <a:rPr lang="en-US" sz="1200" kern="1200" baseline="0" noProof="0" dirty="0" err="1" smtClean="0">
                <a:solidFill>
                  <a:srgbClr val="002776"/>
                </a:solidFill>
              </a:rPr>
              <a:t>coordinación</a:t>
            </a:r>
            <a:r>
              <a:rPr lang="en-US" sz="1200" kern="1200" baseline="0" noProof="0" dirty="0" smtClean="0">
                <a:solidFill>
                  <a:srgbClr val="002776"/>
                </a:solidFill>
              </a:rPr>
              <a:t> del marketing </a:t>
            </a:r>
            <a:r>
              <a:rPr lang="en-US" sz="1200" kern="1200" baseline="0" noProof="0" dirty="0" err="1" smtClean="0">
                <a:solidFill>
                  <a:srgbClr val="002776"/>
                </a:solidFill>
              </a:rPr>
              <a:t>turístico</a:t>
            </a:r>
            <a:r>
              <a:rPr lang="en-US" sz="1200" kern="1200" baseline="0" noProof="0" dirty="0" smtClean="0">
                <a:solidFill>
                  <a:srgbClr val="002776"/>
                </a:solidFill>
              </a:rPr>
              <a:t> con </a:t>
            </a:r>
            <a:r>
              <a:rPr lang="en-US" sz="1200" kern="1200" baseline="0" noProof="0" dirty="0" err="1" smtClean="0">
                <a:solidFill>
                  <a:srgbClr val="002776"/>
                </a:solidFill>
              </a:rPr>
              <a:t>una</a:t>
            </a:r>
            <a:r>
              <a:rPr lang="en-US" sz="1200" kern="1200" baseline="0" noProof="0" dirty="0" smtClean="0">
                <a:solidFill>
                  <a:srgbClr val="002776"/>
                </a:solidFill>
              </a:rPr>
              <a:t> </a:t>
            </a:r>
            <a:r>
              <a:rPr lang="en-US" sz="1200" kern="1200" baseline="0" noProof="0" dirty="0" err="1" smtClean="0">
                <a:solidFill>
                  <a:srgbClr val="002776"/>
                </a:solidFill>
              </a:rPr>
              <a:t>visión</a:t>
            </a:r>
            <a:r>
              <a:rPr lang="en-US" sz="1200" kern="1200" baseline="0" noProof="0" dirty="0" smtClean="0">
                <a:solidFill>
                  <a:srgbClr val="002776"/>
                </a:solidFill>
              </a:rPr>
              <a:t> </a:t>
            </a:r>
            <a:r>
              <a:rPr lang="en-US" sz="1200" kern="1200" baseline="0" noProof="0" dirty="0" err="1" smtClean="0">
                <a:solidFill>
                  <a:srgbClr val="002776"/>
                </a:solidFill>
              </a:rPr>
              <a:t>integrada</a:t>
            </a:r>
            <a:r>
              <a:rPr lang="en-US" sz="1200" kern="1200" baseline="0" noProof="0" dirty="0" smtClean="0">
                <a:solidFill>
                  <a:srgbClr val="002776"/>
                </a:solidFill>
              </a:rPr>
              <a:t>), (ii) marketing online, (iii) </a:t>
            </a:r>
            <a:r>
              <a:rPr lang="en-US" sz="1200" kern="1200" baseline="0" noProof="0" dirty="0" err="1" smtClean="0">
                <a:solidFill>
                  <a:srgbClr val="002776"/>
                </a:solidFill>
              </a:rPr>
              <a:t>producto</a:t>
            </a:r>
            <a:r>
              <a:rPr lang="en-US" sz="1200" kern="1200" baseline="0" noProof="0" dirty="0" smtClean="0">
                <a:solidFill>
                  <a:srgbClr val="002776"/>
                </a:solidFill>
              </a:rPr>
              <a:t>, </a:t>
            </a:r>
            <a:r>
              <a:rPr lang="en-US" sz="1200" kern="1200" baseline="0" noProof="0" dirty="0" err="1" smtClean="0">
                <a:solidFill>
                  <a:srgbClr val="002776"/>
                </a:solidFill>
              </a:rPr>
              <a:t>desarrollo</a:t>
            </a:r>
            <a:r>
              <a:rPr lang="en-US" sz="1200" kern="1200" baseline="0" noProof="0" dirty="0" smtClean="0">
                <a:solidFill>
                  <a:srgbClr val="002776"/>
                </a:solidFill>
              </a:rPr>
              <a:t> e </a:t>
            </a:r>
            <a:r>
              <a:rPr lang="en-US" sz="1200" kern="1200" baseline="0" noProof="0" dirty="0" err="1" smtClean="0">
                <a:solidFill>
                  <a:srgbClr val="002776"/>
                </a:solidFill>
              </a:rPr>
              <a:t>inversiones</a:t>
            </a:r>
            <a:r>
              <a:rPr lang="en-US" sz="1200" kern="1200" baseline="0" noProof="0" dirty="0" smtClean="0">
                <a:solidFill>
                  <a:srgbClr val="002776"/>
                </a:solidFill>
              </a:rPr>
              <a:t>, (iv) </a:t>
            </a:r>
            <a:r>
              <a:rPr lang="en-US" sz="1200" kern="1200" baseline="0" noProof="0" dirty="0" err="1" smtClean="0">
                <a:solidFill>
                  <a:srgbClr val="002776"/>
                </a:solidFill>
              </a:rPr>
              <a:t>mercadeo</a:t>
            </a:r>
            <a:r>
              <a:rPr lang="en-US" sz="1200" kern="1200" baseline="0" noProof="0" dirty="0" smtClean="0">
                <a:solidFill>
                  <a:srgbClr val="002776"/>
                </a:solidFill>
              </a:rPr>
              <a:t> y </a:t>
            </a:r>
            <a:r>
              <a:rPr lang="en-US" sz="1200" kern="1200" baseline="0" noProof="0" dirty="0" err="1" smtClean="0">
                <a:solidFill>
                  <a:srgbClr val="002776"/>
                </a:solidFill>
              </a:rPr>
              <a:t>promoción</a:t>
            </a:r>
            <a:r>
              <a:rPr lang="en-US" sz="1200" kern="1200" baseline="0" noProof="0" dirty="0" smtClean="0">
                <a:solidFill>
                  <a:srgbClr val="002776"/>
                </a:solidFill>
              </a:rPr>
              <a:t> </a:t>
            </a:r>
            <a:r>
              <a:rPr lang="en-US" sz="1200" kern="1200" baseline="0" noProof="0" dirty="0" err="1" smtClean="0">
                <a:solidFill>
                  <a:srgbClr val="002776"/>
                </a:solidFill>
              </a:rPr>
              <a:t>internacional</a:t>
            </a:r>
            <a:r>
              <a:rPr lang="en-US" sz="1200" kern="1200" baseline="0" noProof="0" dirty="0" smtClean="0">
                <a:solidFill>
                  <a:srgbClr val="002776"/>
                </a:solidFill>
              </a:rPr>
              <a:t> offline B2B y B2C y (v) </a:t>
            </a:r>
            <a:r>
              <a:rPr lang="en-US" sz="1200" kern="1200" baseline="0" noProof="0" dirty="0" err="1" smtClean="0">
                <a:solidFill>
                  <a:srgbClr val="002776"/>
                </a:solidFill>
              </a:rPr>
              <a:t>mercadeo</a:t>
            </a:r>
            <a:r>
              <a:rPr lang="en-US" sz="1200" kern="1200" baseline="0" noProof="0" dirty="0" smtClean="0">
                <a:solidFill>
                  <a:srgbClr val="002776"/>
                </a:solidFill>
              </a:rPr>
              <a:t> y </a:t>
            </a:r>
            <a:r>
              <a:rPr lang="en-US" sz="1200" kern="1200" baseline="0" noProof="0" dirty="0" err="1" smtClean="0">
                <a:solidFill>
                  <a:srgbClr val="002776"/>
                </a:solidFill>
              </a:rPr>
              <a:t>promoción</a:t>
            </a:r>
            <a:r>
              <a:rPr lang="en-US" sz="1200" kern="1200" baseline="0" noProof="0" dirty="0" smtClean="0">
                <a:solidFill>
                  <a:srgbClr val="002776"/>
                </a:solidFill>
              </a:rPr>
              <a:t> </a:t>
            </a:r>
            <a:r>
              <a:rPr lang="en-US" sz="1200" kern="1200" baseline="0" noProof="0" dirty="0" err="1" smtClean="0">
                <a:solidFill>
                  <a:srgbClr val="002776"/>
                </a:solidFill>
              </a:rPr>
              <a:t>nacional</a:t>
            </a:r>
            <a:r>
              <a:rPr lang="en-US" sz="1200" kern="1200" baseline="0" noProof="0" dirty="0" smtClean="0">
                <a:solidFill>
                  <a:srgbClr val="002776"/>
                </a:solidFill>
              </a:rPr>
              <a:t> B2B y B2C. </a:t>
            </a:r>
            <a:endParaRPr lang="en-US" sz="1200" kern="1200" noProof="0" dirty="0" smtClean="0">
              <a:solidFill>
                <a:srgbClr val="002776"/>
              </a:solidFill>
            </a:endParaRPr>
          </a:p>
          <a:p>
            <a:endParaRPr lang="en-U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US" smtClean="0">
                <a:solidFill>
                  <a:prstClr val="black"/>
                </a:solidFill>
              </a:rPr>
              <a:pPr>
                <a:defRPr/>
              </a:pPr>
              <a:t>16</a:t>
            </a:fld>
            <a:endParaRPr lang="en-US" dirty="0">
              <a:solidFill>
                <a:prstClr val="black"/>
              </a:solidFill>
            </a:endParaRPr>
          </a:p>
        </p:txBody>
      </p:sp>
    </p:spTree>
    <p:extLst>
      <p:ext uri="{BB962C8B-B14F-4D97-AF65-F5344CB8AC3E}">
        <p14:creationId xmlns:p14="http://schemas.microsoft.com/office/powerpoint/2010/main" val="322168874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solidFill>
                  <a:prstClr val="black"/>
                </a:solidFill>
              </a:rPr>
              <a:pPr>
                <a:defRPr/>
              </a:pPr>
              <a:t>17</a:t>
            </a:fld>
            <a:endParaRPr lang="en-GB" dirty="0">
              <a:solidFill>
                <a:prstClr val="black"/>
              </a:solidFill>
            </a:endParaRPr>
          </a:p>
        </p:txBody>
      </p:sp>
    </p:spTree>
    <p:extLst>
      <p:ext uri="{BB962C8B-B14F-4D97-AF65-F5344CB8AC3E}">
        <p14:creationId xmlns:p14="http://schemas.microsoft.com/office/powerpoint/2010/main" val="270267623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s-CL" smtClean="0"/>
              <a:pPr>
                <a:defRPr/>
              </a:pPr>
              <a:t>18</a:t>
            </a:fld>
            <a:endParaRPr lang="es-CL" dirty="0"/>
          </a:p>
        </p:txBody>
      </p:sp>
    </p:spTree>
    <p:extLst>
      <p:ext uri="{BB962C8B-B14F-4D97-AF65-F5344CB8AC3E}">
        <p14:creationId xmlns:p14="http://schemas.microsoft.com/office/powerpoint/2010/main" val="67590129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s-CL" sz="1200" kern="1200" baseline="0" noProof="0" dirty="0" smtClean="0">
                <a:solidFill>
                  <a:srgbClr val="002776"/>
                </a:solidFill>
              </a:rPr>
              <a:t>(i) marketing integral (coordinación del marketing turístico con una visión integrada), (ii) marketing online, (iii) producto, desarrollo e inversiones, (iv) mercadeo y promoción internacional offline B2B y B2C y (v) mercadeo y promoción nacional B2B y B2C. </a:t>
            </a:r>
            <a:endParaRPr lang="es-CL" sz="1200" kern="1200" noProof="0" dirty="0" smtClean="0">
              <a:solidFill>
                <a:srgbClr val="002776"/>
              </a:solidFill>
            </a:endParaRPr>
          </a:p>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s-CL" smtClean="0">
                <a:solidFill>
                  <a:prstClr val="black"/>
                </a:solidFill>
              </a:rPr>
              <a:pPr>
                <a:defRPr/>
              </a:pPr>
              <a:t>19</a:t>
            </a:fld>
            <a:endParaRPr lang="es-CL" dirty="0">
              <a:solidFill>
                <a:prstClr val="black"/>
              </a:solidFill>
            </a:endParaRPr>
          </a:p>
        </p:txBody>
      </p:sp>
    </p:spTree>
    <p:extLst>
      <p:ext uri="{BB962C8B-B14F-4D97-AF65-F5344CB8AC3E}">
        <p14:creationId xmlns:p14="http://schemas.microsoft.com/office/powerpoint/2010/main" val="101434069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s-CL" smtClean="0"/>
              <a:pPr>
                <a:defRPr/>
              </a:pPr>
              <a:t>20</a:t>
            </a:fld>
            <a:endParaRPr lang="es-CL" dirty="0"/>
          </a:p>
        </p:txBody>
      </p:sp>
    </p:spTree>
    <p:extLst>
      <p:ext uri="{BB962C8B-B14F-4D97-AF65-F5344CB8AC3E}">
        <p14:creationId xmlns:p14="http://schemas.microsoft.com/office/powerpoint/2010/main" val="84347370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s-CL" sz="1200" kern="1200" baseline="0" noProof="0" dirty="0" smtClean="0">
                <a:solidFill>
                  <a:srgbClr val="002776"/>
                </a:solidFill>
              </a:rPr>
              <a:t>(i) marketing integral (coordinación del marketing turístico con una visión integrada), (ii) marketing online, (iii) producto, desarrollo e inversiones, (iv) mercadeo y promoción internacional offline B2B y B2C y (v) mercadeo y promoción nacional B2B y B2C. </a:t>
            </a:r>
            <a:endParaRPr lang="es-CL" sz="1200" kern="1200" noProof="0" dirty="0" smtClean="0">
              <a:solidFill>
                <a:srgbClr val="002776"/>
              </a:solidFill>
            </a:endParaRPr>
          </a:p>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s-CL" smtClean="0">
                <a:solidFill>
                  <a:prstClr val="black"/>
                </a:solidFill>
              </a:rPr>
              <a:pPr>
                <a:defRPr/>
              </a:pPr>
              <a:t>21</a:t>
            </a:fld>
            <a:endParaRPr lang="es-CL" dirty="0">
              <a:solidFill>
                <a:prstClr val="black"/>
              </a:solidFill>
            </a:endParaRPr>
          </a:p>
        </p:txBody>
      </p:sp>
    </p:spTree>
    <p:extLst>
      <p:ext uri="{BB962C8B-B14F-4D97-AF65-F5344CB8AC3E}">
        <p14:creationId xmlns:p14="http://schemas.microsoft.com/office/powerpoint/2010/main" val="230231045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922588" y="533400"/>
            <a:ext cx="3405187" cy="2630488"/>
          </a:xfrm>
        </p:spPr>
      </p:sp>
      <p:sp>
        <p:nvSpPr>
          <p:cNvPr id="3" name="Notes Placeholder 2"/>
          <p:cNvSpPr>
            <a:spLocks noGrp="1"/>
          </p:cNvSpPr>
          <p:nvPr>
            <p:ph type="body" idx="1"/>
          </p:nvPr>
        </p:nvSpPr>
        <p:spPr/>
        <p:txBody>
          <a:bodyPr/>
          <a:lstStyle/>
          <a:p>
            <a:pPr marL="0" marR="0" indent="0" algn="l" defTabSz="913836" rtl="0" eaLnBrk="1" fontAlgn="auto" latinLnBrk="0" hangingPunct="1">
              <a:lnSpc>
                <a:spcPct val="100000"/>
              </a:lnSpc>
              <a:spcBef>
                <a:spcPts val="0"/>
              </a:spcBef>
              <a:spcAft>
                <a:spcPts val="0"/>
              </a:spcAft>
              <a:buClrTx/>
              <a:buSzTx/>
              <a:buFontTx/>
              <a:buNone/>
              <a:tabLst/>
              <a:defRPr/>
            </a:pPr>
            <a:endParaRPr lang="es-CL" b="1" dirty="0" smtClean="0">
              <a:solidFill>
                <a:schemeClr val="bg1"/>
              </a:solidFill>
            </a:endParaRPr>
          </a:p>
        </p:txBody>
      </p:sp>
      <p:sp>
        <p:nvSpPr>
          <p:cNvPr id="4" name="Slide Number Placeholder 3"/>
          <p:cNvSpPr>
            <a:spLocks noGrp="1"/>
          </p:cNvSpPr>
          <p:nvPr>
            <p:ph type="sldNum" sz="quarter" idx="10"/>
          </p:nvPr>
        </p:nvSpPr>
        <p:spPr>
          <a:xfrm>
            <a:off x="5230569" y="6667613"/>
            <a:ext cx="4005506" cy="342788"/>
          </a:xfrm>
          <a:prstGeom prst="rect">
            <a:avLst/>
          </a:prstGeom>
        </p:spPr>
        <p:txBody>
          <a:bodyPr/>
          <a:lstStyle/>
          <a:p>
            <a:pPr defTabSz="913836" fontAlgn="auto">
              <a:spcBef>
                <a:spcPts val="0"/>
              </a:spcBef>
              <a:spcAft>
                <a:spcPts val="0"/>
              </a:spcAft>
              <a:defRPr/>
            </a:pPr>
            <a:fld id="{23D7FB35-43D5-4728-BE59-ECEE586D3EFE}" type="slidenum">
              <a:rPr lang="es-ES_tradnl" sz="1800" smtClean="0">
                <a:solidFill>
                  <a:srgbClr val="000000"/>
                </a:solidFill>
                <a:latin typeface="Calibri"/>
              </a:rPr>
              <a:pPr defTabSz="913836" fontAlgn="auto">
                <a:spcBef>
                  <a:spcPts val="0"/>
                </a:spcBef>
                <a:spcAft>
                  <a:spcPts val="0"/>
                </a:spcAft>
                <a:defRPr/>
              </a:pPr>
              <a:t>2</a:t>
            </a:fld>
            <a:endParaRPr lang="es-ES_tradnl" sz="1800" dirty="0">
              <a:solidFill>
                <a:srgbClr val="000000"/>
              </a:solidFill>
              <a:latin typeface="Calibri"/>
            </a:endParaRPr>
          </a:p>
        </p:txBody>
      </p:sp>
    </p:spTree>
    <p:extLst>
      <p:ext uri="{BB962C8B-B14F-4D97-AF65-F5344CB8AC3E}">
        <p14:creationId xmlns:p14="http://schemas.microsoft.com/office/powerpoint/2010/main" val="54064517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s-CL" smtClean="0"/>
              <a:pPr>
                <a:defRPr/>
              </a:pPr>
              <a:t>22</a:t>
            </a:fld>
            <a:endParaRPr lang="es-CL" dirty="0"/>
          </a:p>
        </p:txBody>
      </p:sp>
    </p:spTree>
    <p:extLst>
      <p:ext uri="{BB962C8B-B14F-4D97-AF65-F5344CB8AC3E}">
        <p14:creationId xmlns:p14="http://schemas.microsoft.com/office/powerpoint/2010/main" val="2762361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baseline="0" noProof="0" dirty="0" smtClean="0">
                <a:solidFill>
                  <a:srgbClr val="002776"/>
                </a:solidFill>
              </a:rPr>
              <a:t>(</a:t>
            </a:r>
            <a:r>
              <a:rPr lang="en-US" sz="1200" kern="1200" baseline="0" noProof="0" dirty="0" err="1" smtClean="0">
                <a:solidFill>
                  <a:srgbClr val="002776"/>
                </a:solidFill>
              </a:rPr>
              <a:t>i</a:t>
            </a:r>
            <a:r>
              <a:rPr lang="en-US" sz="1200" kern="1200" baseline="0" noProof="0" dirty="0" smtClean="0">
                <a:solidFill>
                  <a:srgbClr val="002776"/>
                </a:solidFill>
              </a:rPr>
              <a:t>) marketing integral (</a:t>
            </a:r>
            <a:r>
              <a:rPr lang="en-US" sz="1200" kern="1200" baseline="0" noProof="0" dirty="0" err="1" smtClean="0">
                <a:solidFill>
                  <a:srgbClr val="002776"/>
                </a:solidFill>
              </a:rPr>
              <a:t>coordinación</a:t>
            </a:r>
            <a:r>
              <a:rPr lang="en-US" sz="1200" kern="1200" baseline="0" noProof="0" dirty="0" smtClean="0">
                <a:solidFill>
                  <a:srgbClr val="002776"/>
                </a:solidFill>
              </a:rPr>
              <a:t> del marketing </a:t>
            </a:r>
            <a:r>
              <a:rPr lang="en-US" sz="1200" kern="1200" baseline="0" noProof="0" dirty="0" err="1" smtClean="0">
                <a:solidFill>
                  <a:srgbClr val="002776"/>
                </a:solidFill>
              </a:rPr>
              <a:t>turístico</a:t>
            </a:r>
            <a:r>
              <a:rPr lang="en-US" sz="1200" kern="1200" baseline="0" noProof="0" dirty="0" smtClean="0">
                <a:solidFill>
                  <a:srgbClr val="002776"/>
                </a:solidFill>
              </a:rPr>
              <a:t> con </a:t>
            </a:r>
            <a:r>
              <a:rPr lang="en-US" sz="1200" kern="1200" baseline="0" noProof="0" dirty="0" err="1" smtClean="0">
                <a:solidFill>
                  <a:srgbClr val="002776"/>
                </a:solidFill>
              </a:rPr>
              <a:t>una</a:t>
            </a:r>
            <a:r>
              <a:rPr lang="en-US" sz="1200" kern="1200" baseline="0" noProof="0" dirty="0" smtClean="0">
                <a:solidFill>
                  <a:srgbClr val="002776"/>
                </a:solidFill>
              </a:rPr>
              <a:t> </a:t>
            </a:r>
            <a:r>
              <a:rPr lang="en-US" sz="1200" kern="1200" baseline="0" noProof="0" dirty="0" err="1" smtClean="0">
                <a:solidFill>
                  <a:srgbClr val="002776"/>
                </a:solidFill>
              </a:rPr>
              <a:t>visión</a:t>
            </a:r>
            <a:r>
              <a:rPr lang="en-US" sz="1200" kern="1200" baseline="0" noProof="0" dirty="0" smtClean="0">
                <a:solidFill>
                  <a:srgbClr val="002776"/>
                </a:solidFill>
              </a:rPr>
              <a:t> </a:t>
            </a:r>
            <a:r>
              <a:rPr lang="en-US" sz="1200" kern="1200" baseline="0" noProof="0" dirty="0" err="1" smtClean="0">
                <a:solidFill>
                  <a:srgbClr val="002776"/>
                </a:solidFill>
              </a:rPr>
              <a:t>integrada</a:t>
            </a:r>
            <a:r>
              <a:rPr lang="en-US" sz="1200" kern="1200" baseline="0" noProof="0" dirty="0" smtClean="0">
                <a:solidFill>
                  <a:srgbClr val="002776"/>
                </a:solidFill>
              </a:rPr>
              <a:t>), (ii) marketing online, (iii) </a:t>
            </a:r>
            <a:r>
              <a:rPr lang="en-US" sz="1200" kern="1200" baseline="0" noProof="0" dirty="0" err="1" smtClean="0">
                <a:solidFill>
                  <a:srgbClr val="002776"/>
                </a:solidFill>
              </a:rPr>
              <a:t>producto</a:t>
            </a:r>
            <a:r>
              <a:rPr lang="en-US" sz="1200" kern="1200" baseline="0" noProof="0" dirty="0" smtClean="0">
                <a:solidFill>
                  <a:srgbClr val="002776"/>
                </a:solidFill>
              </a:rPr>
              <a:t>, </a:t>
            </a:r>
            <a:r>
              <a:rPr lang="en-US" sz="1200" kern="1200" baseline="0" noProof="0" dirty="0" err="1" smtClean="0">
                <a:solidFill>
                  <a:srgbClr val="002776"/>
                </a:solidFill>
              </a:rPr>
              <a:t>desarrollo</a:t>
            </a:r>
            <a:r>
              <a:rPr lang="en-US" sz="1200" kern="1200" baseline="0" noProof="0" dirty="0" smtClean="0">
                <a:solidFill>
                  <a:srgbClr val="002776"/>
                </a:solidFill>
              </a:rPr>
              <a:t> e </a:t>
            </a:r>
            <a:r>
              <a:rPr lang="en-US" sz="1200" kern="1200" baseline="0" noProof="0" dirty="0" err="1" smtClean="0">
                <a:solidFill>
                  <a:srgbClr val="002776"/>
                </a:solidFill>
              </a:rPr>
              <a:t>inversiones</a:t>
            </a:r>
            <a:r>
              <a:rPr lang="en-US" sz="1200" kern="1200" baseline="0" noProof="0" dirty="0" smtClean="0">
                <a:solidFill>
                  <a:srgbClr val="002776"/>
                </a:solidFill>
              </a:rPr>
              <a:t>, (iv) </a:t>
            </a:r>
            <a:r>
              <a:rPr lang="en-US" sz="1200" kern="1200" baseline="0" noProof="0" dirty="0" err="1" smtClean="0">
                <a:solidFill>
                  <a:srgbClr val="002776"/>
                </a:solidFill>
              </a:rPr>
              <a:t>mercadeo</a:t>
            </a:r>
            <a:r>
              <a:rPr lang="en-US" sz="1200" kern="1200" baseline="0" noProof="0" dirty="0" smtClean="0">
                <a:solidFill>
                  <a:srgbClr val="002776"/>
                </a:solidFill>
              </a:rPr>
              <a:t> y </a:t>
            </a:r>
            <a:r>
              <a:rPr lang="en-US" sz="1200" kern="1200" baseline="0" noProof="0" dirty="0" err="1" smtClean="0">
                <a:solidFill>
                  <a:srgbClr val="002776"/>
                </a:solidFill>
              </a:rPr>
              <a:t>promoción</a:t>
            </a:r>
            <a:r>
              <a:rPr lang="en-US" sz="1200" kern="1200" baseline="0" noProof="0" dirty="0" smtClean="0">
                <a:solidFill>
                  <a:srgbClr val="002776"/>
                </a:solidFill>
              </a:rPr>
              <a:t> </a:t>
            </a:r>
            <a:r>
              <a:rPr lang="en-US" sz="1200" kern="1200" baseline="0" noProof="0" dirty="0" err="1" smtClean="0">
                <a:solidFill>
                  <a:srgbClr val="002776"/>
                </a:solidFill>
              </a:rPr>
              <a:t>internacional</a:t>
            </a:r>
            <a:r>
              <a:rPr lang="en-US" sz="1200" kern="1200" baseline="0" noProof="0" dirty="0" smtClean="0">
                <a:solidFill>
                  <a:srgbClr val="002776"/>
                </a:solidFill>
              </a:rPr>
              <a:t> offline B2B y B2C y (v) </a:t>
            </a:r>
            <a:r>
              <a:rPr lang="en-US" sz="1200" kern="1200" baseline="0" noProof="0" dirty="0" err="1" smtClean="0">
                <a:solidFill>
                  <a:srgbClr val="002776"/>
                </a:solidFill>
              </a:rPr>
              <a:t>mercadeo</a:t>
            </a:r>
            <a:r>
              <a:rPr lang="en-US" sz="1200" kern="1200" baseline="0" noProof="0" dirty="0" smtClean="0">
                <a:solidFill>
                  <a:srgbClr val="002776"/>
                </a:solidFill>
              </a:rPr>
              <a:t> y </a:t>
            </a:r>
            <a:r>
              <a:rPr lang="en-US" sz="1200" kern="1200" baseline="0" noProof="0" dirty="0" err="1" smtClean="0">
                <a:solidFill>
                  <a:srgbClr val="002776"/>
                </a:solidFill>
              </a:rPr>
              <a:t>promoción</a:t>
            </a:r>
            <a:r>
              <a:rPr lang="en-US" sz="1200" kern="1200" baseline="0" noProof="0" dirty="0" smtClean="0">
                <a:solidFill>
                  <a:srgbClr val="002776"/>
                </a:solidFill>
              </a:rPr>
              <a:t> </a:t>
            </a:r>
            <a:r>
              <a:rPr lang="en-US" sz="1200" kern="1200" baseline="0" noProof="0" dirty="0" err="1" smtClean="0">
                <a:solidFill>
                  <a:srgbClr val="002776"/>
                </a:solidFill>
              </a:rPr>
              <a:t>nacional</a:t>
            </a:r>
            <a:r>
              <a:rPr lang="en-US" sz="1200" kern="1200" baseline="0" noProof="0" dirty="0" smtClean="0">
                <a:solidFill>
                  <a:srgbClr val="002776"/>
                </a:solidFill>
              </a:rPr>
              <a:t> B2B y B2C. </a:t>
            </a:r>
            <a:endParaRPr lang="en-US" sz="1200" kern="1200" noProof="0" dirty="0" smtClean="0">
              <a:solidFill>
                <a:srgbClr val="002776"/>
              </a:solidFill>
            </a:endParaRPr>
          </a:p>
          <a:p>
            <a:endParaRPr lang="en-U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US" smtClean="0">
                <a:solidFill>
                  <a:prstClr val="black"/>
                </a:solidFill>
              </a:rPr>
              <a:pPr>
                <a:defRPr/>
              </a:pPr>
              <a:t>23</a:t>
            </a:fld>
            <a:endParaRPr lang="en-US" dirty="0">
              <a:solidFill>
                <a:prstClr val="black"/>
              </a:solidFill>
            </a:endParaRPr>
          </a:p>
        </p:txBody>
      </p:sp>
    </p:spTree>
    <p:extLst>
      <p:ext uri="{BB962C8B-B14F-4D97-AF65-F5344CB8AC3E}">
        <p14:creationId xmlns:p14="http://schemas.microsoft.com/office/powerpoint/2010/main" val="412338333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s-CL" smtClean="0"/>
              <a:pPr>
                <a:defRPr/>
              </a:pPr>
              <a:t>24</a:t>
            </a:fld>
            <a:endParaRPr lang="es-CL" dirty="0"/>
          </a:p>
        </p:txBody>
      </p:sp>
    </p:spTree>
    <p:extLst>
      <p:ext uri="{BB962C8B-B14F-4D97-AF65-F5344CB8AC3E}">
        <p14:creationId xmlns:p14="http://schemas.microsoft.com/office/powerpoint/2010/main" val="164991325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baseline="0" noProof="0" dirty="0" smtClean="0">
                <a:solidFill>
                  <a:srgbClr val="002776"/>
                </a:solidFill>
              </a:rPr>
              <a:t>(</a:t>
            </a:r>
            <a:r>
              <a:rPr lang="en-US" sz="1200" kern="1200" baseline="0" noProof="0" dirty="0" err="1" smtClean="0">
                <a:solidFill>
                  <a:srgbClr val="002776"/>
                </a:solidFill>
              </a:rPr>
              <a:t>i</a:t>
            </a:r>
            <a:r>
              <a:rPr lang="en-US" sz="1200" kern="1200" baseline="0" noProof="0" dirty="0" smtClean="0">
                <a:solidFill>
                  <a:srgbClr val="002776"/>
                </a:solidFill>
              </a:rPr>
              <a:t>) marketing integral (</a:t>
            </a:r>
            <a:r>
              <a:rPr lang="en-US" sz="1200" kern="1200" baseline="0" noProof="0" dirty="0" err="1" smtClean="0">
                <a:solidFill>
                  <a:srgbClr val="002776"/>
                </a:solidFill>
              </a:rPr>
              <a:t>coordinación</a:t>
            </a:r>
            <a:r>
              <a:rPr lang="en-US" sz="1200" kern="1200" baseline="0" noProof="0" dirty="0" smtClean="0">
                <a:solidFill>
                  <a:srgbClr val="002776"/>
                </a:solidFill>
              </a:rPr>
              <a:t> del marketing </a:t>
            </a:r>
            <a:r>
              <a:rPr lang="en-US" sz="1200" kern="1200" baseline="0" noProof="0" dirty="0" err="1" smtClean="0">
                <a:solidFill>
                  <a:srgbClr val="002776"/>
                </a:solidFill>
              </a:rPr>
              <a:t>turístico</a:t>
            </a:r>
            <a:r>
              <a:rPr lang="en-US" sz="1200" kern="1200" baseline="0" noProof="0" dirty="0" smtClean="0">
                <a:solidFill>
                  <a:srgbClr val="002776"/>
                </a:solidFill>
              </a:rPr>
              <a:t> con </a:t>
            </a:r>
            <a:r>
              <a:rPr lang="en-US" sz="1200" kern="1200" baseline="0" noProof="0" dirty="0" err="1" smtClean="0">
                <a:solidFill>
                  <a:srgbClr val="002776"/>
                </a:solidFill>
              </a:rPr>
              <a:t>una</a:t>
            </a:r>
            <a:r>
              <a:rPr lang="en-US" sz="1200" kern="1200" baseline="0" noProof="0" dirty="0" smtClean="0">
                <a:solidFill>
                  <a:srgbClr val="002776"/>
                </a:solidFill>
              </a:rPr>
              <a:t> </a:t>
            </a:r>
            <a:r>
              <a:rPr lang="en-US" sz="1200" kern="1200" baseline="0" noProof="0" dirty="0" err="1" smtClean="0">
                <a:solidFill>
                  <a:srgbClr val="002776"/>
                </a:solidFill>
              </a:rPr>
              <a:t>visión</a:t>
            </a:r>
            <a:r>
              <a:rPr lang="en-US" sz="1200" kern="1200" baseline="0" noProof="0" dirty="0" smtClean="0">
                <a:solidFill>
                  <a:srgbClr val="002776"/>
                </a:solidFill>
              </a:rPr>
              <a:t> </a:t>
            </a:r>
            <a:r>
              <a:rPr lang="en-US" sz="1200" kern="1200" baseline="0" noProof="0" dirty="0" err="1" smtClean="0">
                <a:solidFill>
                  <a:srgbClr val="002776"/>
                </a:solidFill>
              </a:rPr>
              <a:t>integrada</a:t>
            </a:r>
            <a:r>
              <a:rPr lang="en-US" sz="1200" kern="1200" baseline="0" noProof="0" dirty="0" smtClean="0">
                <a:solidFill>
                  <a:srgbClr val="002776"/>
                </a:solidFill>
              </a:rPr>
              <a:t>), (ii) marketing online, (iii) </a:t>
            </a:r>
            <a:r>
              <a:rPr lang="en-US" sz="1200" kern="1200" baseline="0" noProof="0" dirty="0" err="1" smtClean="0">
                <a:solidFill>
                  <a:srgbClr val="002776"/>
                </a:solidFill>
              </a:rPr>
              <a:t>producto</a:t>
            </a:r>
            <a:r>
              <a:rPr lang="en-US" sz="1200" kern="1200" baseline="0" noProof="0" dirty="0" smtClean="0">
                <a:solidFill>
                  <a:srgbClr val="002776"/>
                </a:solidFill>
              </a:rPr>
              <a:t>, </a:t>
            </a:r>
            <a:r>
              <a:rPr lang="en-US" sz="1200" kern="1200" baseline="0" noProof="0" dirty="0" err="1" smtClean="0">
                <a:solidFill>
                  <a:srgbClr val="002776"/>
                </a:solidFill>
              </a:rPr>
              <a:t>desarrollo</a:t>
            </a:r>
            <a:r>
              <a:rPr lang="en-US" sz="1200" kern="1200" baseline="0" noProof="0" dirty="0" smtClean="0">
                <a:solidFill>
                  <a:srgbClr val="002776"/>
                </a:solidFill>
              </a:rPr>
              <a:t> e </a:t>
            </a:r>
            <a:r>
              <a:rPr lang="en-US" sz="1200" kern="1200" baseline="0" noProof="0" dirty="0" err="1" smtClean="0">
                <a:solidFill>
                  <a:srgbClr val="002776"/>
                </a:solidFill>
              </a:rPr>
              <a:t>inversiones</a:t>
            </a:r>
            <a:r>
              <a:rPr lang="en-US" sz="1200" kern="1200" baseline="0" noProof="0" dirty="0" smtClean="0">
                <a:solidFill>
                  <a:srgbClr val="002776"/>
                </a:solidFill>
              </a:rPr>
              <a:t>, (iv) </a:t>
            </a:r>
            <a:r>
              <a:rPr lang="en-US" sz="1200" kern="1200" baseline="0" noProof="0" dirty="0" err="1" smtClean="0">
                <a:solidFill>
                  <a:srgbClr val="002776"/>
                </a:solidFill>
              </a:rPr>
              <a:t>mercadeo</a:t>
            </a:r>
            <a:r>
              <a:rPr lang="en-US" sz="1200" kern="1200" baseline="0" noProof="0" dirty="0" smtClean="0">
                <a:solidFill>
                  <a:srgbClr val="002776"/>
                </a:solidFill>
              </a:rPr>
              <a:t> y </a:t>
            </a:r>
            <a:r>
              <a:rPr lang="en-US" sz="1200" kern="1200" baseline="0" noProof="0" dirty="0" err="1" smtClean="0">
                <a:solidFill>
                  <a:srgbClr val="002776"/>
                </a:solidFill>
              </a:rPr>
              <a:t>promoción</a:t>
            </a:r>
            <a:r>
              <a:rPr lang="en-US" sz="1200" kern="1200" baseline="0" noProof="0" dirty="0" smtClean="0">
                <a:solidFill>
                  <a:srgbClr val="002776"/>
                </a:solidFill>
              </a:rPr>
              <a:t> </a:t>
            </a:r>
            <a:r>
              <a:rPr lang="en-US" sz="1200" kern="1200" baseline="0" noProof="0" dirty="0" err="1" smtClean="0">
                <a:solidFill>
                  <a:srgbClr val="002776"/>
                </a:solidFill>
              </a:rPr>
              <a:t>internacional</a:t>
            </a:r>
            <a:r>
              <a:rPr lang="en-US" sz="1200" kern="1200" baseline="0" noProof="0" dirty="0" smtClean="0">
                <a:solidFill>
                  <a:srgbClr val="002776"/>
                </a:solidFill>
              </a:rPr>
              <a:t> offline B2B y B2C y (v) </a:t>
            </a:r>
            <a:r>
              <a:rPr lang="en-US" sz="1200" kern="1200" baseline="0" noProof="0" dirty="0" err="1" smtClean="0">
                <a:solidFill>
                  <a:srgbClr val="002776"/>
                </a:solidFill>
              </a:rPr>
              <a:t>mercadeo</a:t>
            </a:r>
            <a:r>
              <a:rPr lang="en-US" sz="1200" kern="1200" baseline="0" noProof="0" dirty="0" smtClean="0">
                <a:solidFill>
                  <a:srgbClr val="002776"/>
                </a:solidFill>
              </a:rPr>
              <a:t> y </a:t>
            </a:r>
            <a:r>
              <a:rPr lang="en-US" sz="1200" kern="1200" baseline="0" noProof="0" dirty="0" err="1" smtClean="0">
                <a:solidFill>
                  <a:srgbClr val="002776"/>
                </a:solidFill>
              </a:rPr>
              <a:t>promoción</a:t>
            </a:r>
            <a:r>
              <a:rPr lang="en-US" sz="1200" kern="1200" baseline="0" noProof="0" dirty="0" smtClean="0">
                <a:solidFill>
                  <a:srgbClr val="002776"/>
                </a:solidFill>
              </a:rPr>
              <a:t> </a:t>
            </a:r>
            <a:r>
              <a:rPr lang="en-US" sz="1200" kern="1200" baseline="0" noProof="0" dirty="0" err="1" smtClean="0">
                <a:solidFill>
                  <a:srgbClr val="002776"/>
                </a:solidFill>
              </a:rPr>
              <a:t>nacional</a:t>
            </a:r>
            <a:r>
              <a:rPr lang="en-US" sz="1200" kern="1200" baseline="0" noProof="0" dirty="0" smtClean="0">
                <a:solidFill>
                  <a:srgbClr val="002776"/>
                </a:solidFill>
              </a:rPr>
              <a:t> B2B y B2C. </a:t>
            </a:r>
            <a:endParaRPr lang="en-US" sz="1200" kern="1200" noProof="0" dirty="0" smtClean="0">
              <a:solidFill>
                <a:srgbClr val="002776"/>
              </a:solidFill>
            </a:endParaRPr>
          </a:p>
          <a:p>
            <a:endParaRPr lang="en-U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US" smtClean="0">
                <a:solidFill>
                  <a:prstClr val="black"/>
                </a:solidFill>
              </a:rPr>
              <a:pPr>
                <a:defRPr/>
              </a:pPr>
              <a:t>25</a:t>
            </a:fld>
            <a:endParaRPr lang="en-US" dirty="0">
              <a:solidFill>
                <a:prstClr val="black"/>
              </a:solidFill>
            </a:endParaRPr>
          </a:p>
        </p:txBody>
      </p:sp>
    </p:spTree>
    <p:extLst>
      <p:ext uri="{BB962C8B-B14F-4D97-AF65-F5344CB8AC3E}">
        <p14:creationId xmlns:p14="http://schemas.microsoft.com/office/powerpoint/2010/main" val="276203787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s-CL" smtClean="0"/>
              <a:pPr>
                <a:defRPr/>
              </a:pPr>
              <a:t>26</a:t>
            </a:fld>
            <a:endParaRPr lang="es-CL" dirty="0"/>
          </a:p>
        </p:txBody>
      </p:sp>
    </p:spTree>
    <p:extLst>
      <p:ext uri="{BB962C8B-B14F-4D97-AF65-F5344CB8AC3E}">
        <p14:creationId xmlns:p14="http://schemas.microsoft.com/office/powerpoint/2010/main" val="104569676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baseline="0" noProof="0" dirty="0" smtClean="0">
                <a:solidFill>
                  <a:srgbClr val="002776"/>
                </a:solidFill>
              </a:rPr>
              <a:t>(</a:t>
            </a:r>
            <a:r>
              <a:rPr lang="en-US" sz="1200" kern="1200" baseline="0" noProof="0" dirty="0" err="1" smtClean="0">
                <a:solidFill>
                  <a:srgbClr val="002776"/>
                </a:solidFill>
              </a:rPr>
              <a:t>i</a:t>
            </a:r>
            <a:r>
              <a:rPr lang="en-US" sz="1200" kern="1200" baseline="0" noProof="0" dirty="0" smtClean="0">
                <a:solidFill>
                  <a:srgbClr val="002776"/>
                </a:solidFill>
              </a:rPr>
              <a:t>) marketing integral (</a:t>
            </a:r>
            <a:r>
              <a:rPr lang="en-US" sz="1200" kern="1200" baseline="0" noProof="0" dirty="0" err="1" smtClean="0">
                <a:solidFill>
                  <a:srgbClr val="002776"/>
                </a:solidFill>
              </a:rPr>
              <a:t>coordinación</a:t>
            </a:r>
            <a:r>
              <a:rPr lang="en-US" sz="1200" kern="1200" baseline="0" noProof="0" dirty="0" smtClean="0">
                <a:solidFill>
                  <a:srgbClr val="002776"/>
                </a:solidFill>
              </a:rPr>
              <a:t> del marketing </a:t>
            </a:r>
            <a:r>
              <a:rPr lang="en-US" sz="1200" kern="1200" baseline="0" noProof="0" dirty="0" err="1" smtClean="0">
                <a:solidFill>
                  <a:srgbClr val="002776"/>
                </a:solidFill>
              </a:rPr>
              <a:t>turístico</a:t>
            </a:r>
            <a:r>
              <a:rPr lang="en-US" sz="1200" kern="1200" baseline="0" noProof="0" dirty="0" smtClean="0">
                <a:solidFill>
                  <a:srgbClr val="002776"/>
                </a:solidFill>
              </a:rPr>
              <a:t> con </a:t>
            </a:r>
            <a:r>
              <a:rPr lang="en-US" sz="1200" kern="1200" baseline="0" noProof="0" dirty="0" err="1" smtClean="0">
                <a:solidFill>
                  <a:srgbClr val="002776"/>
                </a:solidFill>
              </a:rPr>
              <a:t>una</a:t>
            </a:r>
            <a:r>
              <a:rPr lang="en-US" sz="1200" kern="1200" baseline="0" noProof="0" dirty="0" smtClean="0">
                <a:solidFill>
                  <a:srgbClr val="002776"/>
                </a:solidFill>
              </a:rPr>
              <a:t> </a:t>
            </a:r>
            <a:r>
              <a:rPr lang="en-US" sz="1200" kern="1200" baseline="0" noProof="0" dirty="0" err="1" smtClean="0">
                <a:solidFill>
                  <a:srgbClr val="002776"/>
                </a:solidFill>
              </a:rPr>
              <a:t>visión</a:t>
            </a:r>
            <a:r>
              <a:rPr lang="en-US" sz="1200" kern="1200" baseline="0" noProof="0" dirty="0" smtClean="0">
                <a:solidFill>
                  <a:srgbClr val="002776"/>
                </a:solidFill>
              </a:rPr>
              <a:t> </a:t>
            </a:r>
            <a:r>
              <a:rPr lang="en-US" sz="1200" kern="1200" baseline="0" noProof="0" dirty="0" err="1" smtClean="0">
                <a:solidFill>
                  <a:srgbClr val="002776"/>
                </a:solidFill>
              </a:rPr>
              <a:t>integrada</a:t>
            </a:r>
            <a:r>
              <a:rPr lang="en-US" sz="1200" kern="1200" baseline="0" noProof="0" dirty="0" smtClean="0">
                <a:solidFill>
                  <a:srgbClr val="002776"/>
                </a:solidFill>
              </a:rPr>
              <a:t>), (ii) marketing online, (iii) </a:t>
            </a:r>
            <a:r>
              <a:rPr lang="en-US" sz="1200" kern="1200" baseline="0" noProof="0" dirty="0" err="1" smtClean="0">
                <a:solidFill>
                  <a:srgbClr val="002776"/>
                </a:solidFill>
              </a:rPr>
              <a:t>producto</a:t>
            </a:r>
            <a:r>
              <a:rPr lang="en-US" sz="1200" kern="1200" baseline="0" noProof="0" dirty="0" smtClean="0">
                <a:solidFill>
                  <a:srgbClr val="002776"/>
                </a:solidFill>
              </a:rPr>
              <a:t>, </a:t>
            </a:r>
            <a:r>
              <a:rPr lang="en-US" sz="1200" kern="1200" baseline="0" noProof="0" dirty="0" err="1" smtClean="0">
                <a:solidFill>
                  <a:srgbClr val="002776"/>
                </a:solidFill>
              </a:rPr>
              <a:t>desarrollo</a:t>
            </a:r>
            <a:r>
              <a:rPr lang="en-US" sz="1200" kern="1200" baseline="0" noProof="0" dirty="0" smtClean="0">
                <a:solidFill>
                  <a:srgbClr val="002776"/>
                </a:solidFill>
              </a:rPr>
              <a:t> e </a:t>
            </a:r>
            <a:r>
              <a:rPr lang="en-US" sz="1200" kern="1200" baseline="0" noProof="0" dirty="0" err="1" smtClean="0">
                <a:solidFill>
                  <a:srgbClr val="002776"/>
                </a:solidFill>
              </a:rPr>
              <a:t>inversiones</a:t>
            </a:r>
            <a:r>
              <a:rPr lang="en-US" sz="1200" kern="1200" baseline="0" noProof="0" dirty="0" smtClean="0">
                <a:solidFill>
                  <a:srgbClr val="002776"/>
                </a:solidFill>
              </a:rPr>
              <a:t>, (iv) </a:t>
            </a:r>
            <a:r>
              <a:rPr lang="en-US" sz="1200" kern="1200" baseline="0" noProof="0" dirty="0" err="1" smtClean="0">
                <a:solidFill>
                  <a:srgbClr val="002776"/>
                </a:solidFill>
              </a:rPr>
              <a:t>mercadeo</a:t>
            </a:r>
            <a:r>
              <a:rPr lang="en-US" sz="1200" kern="1200" baseline="0" noProof="0" dirty="0" smtClean="0">
                <a:solidFill>
                  <a:srgbClr val="002776"/>
                </a:solidFill>
              </a:rPr>
              <a:t> y </a:t>
            </a:r>
            <a:r>
              <a:rPr lang="en-US" sz="1200" kern="1200" baseline="0" noProof="0" dirty="0" err="1" smtClean="0">
                <a:solidFill>
                  <a:srgbClr val="002776"/>
                </a:solidFill>
              </a:rPr>
              <a:t>promoción</a:t>
            </a:r>
            <a:r>
              <a:rPr lang="en-US" sz="1200" kern="1200" baseline="0" noProof="0" dirty="0" smtClean="0">
                <a:solidFill>
                  <a:srgbClr val="002776"/>
                </a:solidFill>
              </a:rPr>
              <a:t> </a:t>
            </a:r>
            <a:r>
              <a:rPr lang="en-US" sz="1200" kern="1200" baseline="0" noProof="0" dirty="0" err="1" smtClean="0">
                <a:solidFill>
                  <a:srgbClr val="002776"/>
                </a:solidFill>
              </a:rPr>
              <a:t>internacional</a:t>
            </a:r>
            <a:r>
              <a:rPr lang="en-US" sz="1200" kern="1200" baseline="0" noProof="0" dirty="0" smtClean="0">
                <a:solidFill>
                  <a:srgbClr val="002776"/>
                </a:solidFill>
              </a:rPr>
              <a:t> offline B2B y B2C y (v) </a:t>
            </a:r>
            <a:r>
              <a:rPr lang="en-US" sz="1200" kern="1200" baseline="0" noProof="0" dirty="0" err="1" smtClean="0">
                <a:solidFill>
                  <a:srgbClr val="002776"/>
                </a:solidFill>
              </a:rPr>
              <a:t>mercadeo</a:t>
            </a:r>
            <a:r>
              <a:rPr lang="en-US" sz="1200" kern="1200" baseline="0" noProof="0" dirty="0" smtClean="0">
                <a:solidFill>
                  <a:srgbClr val="002776"/>
                </a:solidFill>
              </a:rPr>
              <a:t> y </a:t>
            </a:r>
            <a:r>
              <a:rPr lang="en-US" sz="1200" kern="1200" baseline="0" noProof="0" dirty="0" err="1" smtClean="0">
                <a:solidFill>
                  <a:srgbClr val="002776"/>
                </a:solidFill>
              </a:rPr>
              <a:t>promoción</a:t>
            </a:r>
            <a:r>
              <a:rPr lang="en-US" sz="1200" kern="1200" baseline="0" noProof="0" dirty="0" smtClean="0">
                <a:solidFill>
                  <a:srgbClr val="002776"/>
                </a:solidFill>
              </a:rPr>
              <a:t> </a:t>
            </a:r>
            <a:r>
              <a:rPr lang="en-US" sz="1200" kern="1200" baseline="0" noProof="0" dirty="0" err="1" smtClean="0">
                <a:solidFill>
                  <a:srgbClr val="002776"/>
                </a:solidFill>
              </a:rPr>
              <a:t>nacional</a:t>
            </a:r>
            <a:r>
              <a:rPr lang="en-US" sz="1200" kern="1200" baseline="0" noProof="0" dirty="0" smtClean="0">
                <a:solidFill>
                  <a:srgbClr val="002776"/>
                </a:solidFill>
              </a:rPr>
              <a:t> B2B y B2C. </a:t>
            </a:r>
            <a:endParaRPr lang="en-US" sz="1200" kern="1200" noProof="0" dirty="0" smtClean="0">
              <a:solidFill>
                <a:srgbClr val="002776"/>
              </a:solidFill>
            </a:endParaRPr>
          </a:p>
          <a:p>
            <a:endParaRPr lang="en-U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US" smtClean="0">
                <a:solidFill>
                  <a:prstClr val="black"/>
                </a:solidFill>
              </a:rPr>
              <a:pPr>
                <a:defRPr/>
              </a:pPr>
              <a:t>27</a:t>
            </a:fld>
            <a:endParaRPr lang="en-US" dirty="0">
              <a:solidFill>
                <a:prstClr val="black"/>
              </a:solidFill>
            </a:endParaRPr>
          </a:p>
        </p:txBody>
      </p:sp>
    </p:spTree>
    <p:extLst>
      <p:ext uri="{BB962C8B-B14F-4D97-AF65-F5344CB8AC3E}">
        <p14:creationId xmlns:p14="http://schemas.microsoft.com/office/powerpoint/2010/main" val="276112246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baseline="0" noProof="0" dirty="0" smtClean="0">
                <a:solidFill>
                  <a:srgbClr val="002776"/>
                </a:solidFill>
              </a:rPr>
              <a:t>(</a:t>
            </a:r>
            <a:r>
              <a:rPr lang="en-US" sz="1200" kern="1200" baseline="0" noProof="0" dirty="0" err="1" smtClean="0">
                <a:solidFill>
                  <a:srgbClr val="002776"/>
                </a:solidFill>
              </a:rPr>
              <a:t>i</a:t>
            </a:r>
            <a:r>
              <a:rPr lang="en-US" sz="1200" kern="1200" baseline="0" noProof="0" dirty="0" smtClean="0">
                <a:solidFill>
                  <a:srgbClr val="002776"/>
                </a:solidFill>
              </a:rPr>
              <a:t>) marketing integral (</a:t>
            </a:r>
            <a:r>
              <a:rPr lang="en-US" sz="1200" kern="1200" baseline="0" noProof="0" dirty="0" err="1" smtClean="0">
                <a:solidFill>
                  <a:srgbClr val="002776"/>
                </a:solidFill>
              </a:rPr>
              <a:t>coordinación</a:t>
            </a:r>
            <a:r>
              <a:rPr lang="en-US" sz="1200" kern="1200" baseline="0" noProof="0" dirty="0" smtClean="0">
                <a:solidFill>
                  <a:srgbClr val="002776"/>
                </a:solidFill>
              </a:rPr>
              <a:t> del marketing </a:t>
            </a:r>
            <a:r>
              <a:rPr lang="en-US" sz="1200" kern="1200" baseline="0" noProof="0" dirty="0" err="1" smtClean="0">
                <a:solidFill>
                  <a:srgbClr val="002776"/>
                </a:solidFill>
              </a:rPr>
              <a:t>turístico</a:t>
            </a:r>
            <a:r>
              <a:rPr lang="en-US" sz="1200" kern="1200" baseline="0" noProof="0" dirty="0" smtClean="0">
                <a:solidFill>
                  <a:srgbClr val="002776"/>
                </a:solidFill>
              </a:rPr>
              <a:t> con </a:t>
            </a:r>
            <a:r>
              <a:rPr lang="en-US" sz="1200" kern="1200" baseline="0" noProof="0" dirty="0" err="1" smtClean="0">
                <a:solidFill>
                  <a:srgbClr val="002776"/>
                </a:solidFill>
              </a:rPr>
              <a:t>una</a:t>
            </a:r>
            <a:r>
              <a:rPr lang="en-US" sz="1200" kern="1200" baseline="0" noProof="0" dirty="0" smtClean="0">
                <a:solidFill>
                  <a:srgbClr val="002776"/>
                </a:solidFill>
              </a:rPr>
              <a:t> </a:t>
            </a:r>
            <a:r>
              <a:rPr lang="en-US" sz="1200" kern="1200" baseline="0" noProof="0" dirty="0" err="1" smtClean="0">
                <a:solidFill>
                  <a:srgbClr val="002776"/>
                </a:solidFill>
              </a:rPr>
              <a:t>visión</a:t>
            </a:r>
            <a:r>
              <a:rPr lang="en-US" sz="1200" kern="1200" baseline="0" noProof="0" dirty="0" smtClean="0">
                <a:solidFill>
                  <a:srgbClr val="002776"/>
                </a:solidFill>
              </a:rPr>
              <a:t> </a:t>
            </a:r>
            <a:r>
              <a:rPr lang="en-US" sz="1200" kern="1200" baseline="0" noProof="0" dirty="0" err="1" smtClean="0">
                <a:solidFill>
                  <a:srgbClr val="002776"/>
                </a:solidFill>
              </a:rPr>
              <a:t>integrada</a:t>
            </a:r>
            <a:r>
              <a:rPr lang="en-US" sz="1200" kern="1200" baseline="0" noProof="0" dirty="0" smtClean="0">
                <a:solidFill>
                  <a:srgbClr val="002776"/>
                </a:solidFill>
              </a:rPr>
              <a:t>), (ii) marketing online, (iii) </a:t>
            </a:r>
            <a:r>
              <a:rPr lang="en-US" sz="1200" kern="1200" baseline="0" noProof="0" dirty="0" err="1" smtClean="0">
                <a:solidFill>
                  <a:srgbClr val="002776"/>
                </a:solidFill>
              </a:rPr>
              <a:t>producto</a:t>
            </a:r>
            <a:r>
              <a:rPr lang="en-US" sz="1200" kern="1200" baseline="0" noProof="0" dirty="0" smtClean="0">
                <a:solidFill>
                  <a:srgbClr val="002776"/>
                </a:solidFill>
              </a:rPr>
              <a:t>, </a:t>
            </a:r>
            <a:r>
              <a:rPr lang="en-US" sz="1200" kern="1200" baseline="0" noProof="0" dirty="0" err="1" smtClean="0">
                <a:solidFill>
                  <a:srgbClr val="002776"/>
                </a:solidFill>
              </a:rPr>
              <a:t>desarrollo</a:t>
            </a:r>
            <a:r>
              <a:rPr lang="en-US" sz="1200" kern="1200" baseline="0" noProof="0" dirty="0" smtClean="0">
                <a:solidFill>
                  <a:srgbClr val="002776"/>
                </a:solidFill>
              </a:rPr>
              <a:t> e </a:t>
            </a:r>
            <a:r>
              <a:rPr lang="en-US" sz="1200" kern="1200" baseline="0" noProof="0" dirty="0" err="1" smtClean="0">
                <a:solidFill>
                  <a:srgbClr val="002776"/>
                </a:solidFill>
              </a:rPr>
              <a:t>inversiones</a:t>
            </a:r>
            <a:r>
              <a:rPr lang="en-US" sz="1200" kern="1200" baseline="0" noProof="0" dirty="0" smtClean="0">
                <a:solidFill>
                  <a:srgbClr val="002776"/>
                </a:solidFill>
              </a:rPr>
              <a:t>, (iv) </a:t>
            </a:r>
            <a:r>
              <a:rPr lang="en-US" sz="1200" kern="1200" baseline="0" noProof="0" dirty="0" err="1" smtClean="0">
                <a:solidFill>
                  <a:srgbClr val="002776"/>
                </a:solidFill>
              </a:rPr>
              <a:t>mercadeo</a:t>
            </a:r>
            <a:r>
              <a:rPr lang="en-US" sz="1200" kern="1200" baseline="0" noProof="0" dirty="0" smtClean="0">
                <a:solidFill>
                  <a:srgbClr val="002776"/>
                </a:solidFill>
              </a:rPr>
              <a:t> y </a:t>
            </a:r>
            <a:r>
              <a:rPr lang="en-US" sz="1200" kern="1200" baseline="0" noProof="0" dirty="0" err="1" smtClean="0">
                <a:solidFill>
                  <a:srgbClr val="002776"/>
                </a:solidFill>
              </a:rPr>
              <a:t>promoción</a:t>
            </a:r>
            <a:r>
              <a:rPr lang="en-US" sz="1200" kern="1200" baseline="0" noProof="0" dirty="0" smtClean="0">
                <a:solidFill>
                  <a:srgbClr val="002776"/>
                </a:solidFill>
              </a:rPr>
              <a:t> </a:t>
            </a:r>
            <a:r>
              <a:rPr lang="en-US" sz="1200" kern="1200" baseline="0" noProof="0" dirty="0" err="1" smtClean="0">
                <a:solidFill>
                  <a:srgbClr val="002776"/>
                </a:solidFill>
              </a:rPr>
              <a:t>internacional</a:t>
            </a:r>
            <a:r>
              <a:rPr lang="en-US" sz="1200" kern="1200" baseline="0" noProof="0" dirty="0" smtClean="0">
                <a:solidFill>
                  <a:srgbClr val="002776"/>
                </a:solidFill>
              </a:rPr>
              <a:t> offline B2B y B2C y (v) </a:t>
            </a:r>
            <a:r>
              <a:rPr lang="en-US" sz="1200" kern="1200" baseline="0" noProof="0" dirty="0" err="1" smtClean="0">
                <a:solidFill>
                  <a:srgbClr val="002776"/>
                </a:solidFill>
              </a:rPr>
              <a:t>mercadeo</a:t>
            </a:r>
            <a:r>
              <a:rPr lang="en-US" sz="1200" kern="1200" baseline="0" noProof="0" dirty="0" smtClean="0">
                <a:solidFill>
                  <a:srgbClr val="002776"/>
                </a:solidFill>
              </a:rPr>
              <a:t> y </a:t>
            </a:r>
            <a:r>
              <a:rPr lang="en-US" sz="1200" kern="1200" baseline="0" noProof="0" dirty="0" err="1" smtClean="0">
                <a:solidFill>
                  <a:srgbClr val="002776"/>
                </a:solidFill>
              </a:rPr>
              <a:t>promoción</a:t>
            </a:r>
            <a:r>
              <a:rPr lang="en-US" sz="1200" kern="1200" baseline="0" noProof="0" dirty="0" smtClean="0">
                <a:solidFill>
                  <a:srgbClr val="002776"/>
                </a:solidFill>
              </a:rPr>
              <a:t> </a:t>
            </a:r>
            <a:r>
              <a:rPr lang="en-US" sz="1200" kern="1200" baseline="0" noProof="0" dirty="0" err="1" smtClean="0">
                <a:solidFill>
                  <a:srgbClr val="002776"/>
                </a:solidFill>
              </a:rPr>
              <a:t>nacional</a:t>
            </a:r>
            <a:r>
              <a:rPr lang="en-US" sz="1200" kern="1200" baseline="0" noProof="0" dirty="0" smtClean="0">
                <a:solidFill>
                  <a:srgbClr val="002776"/>
                </a:solidFill>
              </a:rPr>
              <a:t> B2B y B2C. </a:t>
            </a:r>
            <a:endParaRPr lang="en-US" sz="1200" kern="1200" noProof="0" dirty="0" smtClean="0">
              <a:solidFill>
                <a:srgbClr val="002776"/>
              </a:solidFill>
            </a:endParaRPr>
          </a:p>
          <a:p>
            <a:endParaRPr lang="en-U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US" smtClean="0">
                <a:solidFill>
                  <a:prstClr val="black"/>
                </a:solidFill>
              </a:rPr>
              <a:pPr>
                <a:defRPr/>
              </a:pPr>
              <a:t>28</a:t>
            </a:fld>
            <a:endParaRPr lang="en-US" dirty="0">
              <a:solidFill>
                <a:prstClr val="black"/>
              </a:solidFill>
            </a:endParaRPr>
          </a:p>
        </p:txBody>
      </p:sp>
    </p:spTree>
    <p:extLst>
      <p:ext uri="{BB962C8B-B14F-4D97-AF65-F5344CB8AC3E}">
        <p14:creationId xmlns:p14="http://schemas.microsoft.com/office/powerpoint/2010/main" val="233411722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922588" y="533400"/>
            <a:ext cx="3405187" cy="2630488"/>
          </a:xfrm>
        </p:spPr>
      </p:sp>
      <p:sp>
        <p:nvSpPr>
          <p:cNvPr id="3" name="Notes Placeholder 2"/>
          <p:cNvSpPr>
            <a:spLocks noGrp="1"/>
          </p:cNvSpPr>
          <p:nvPr>
            <p:ph type="body" idx="1"/>
          </p:nvPr>
        </p:nvSpPr>
        <p:spPr/>
        <p:txBody>
          <a:bodyPr/>
          <a:lstStyle/>
          <a:p>
            <a:endParaRPr lang="es-ES_tradnl" dirty="0"/>
          </a:p>
        </p:txBody>
      </p:sp>
      <p:sp>
        <p:nvSpPr>
          <p:cNvPr id="4" name="Slide Number Placeholder 3"/>
          <p:cNvSpPr>
            <a:spLocks noGrp="1"/>
          </p:cNvSpPr>
          <p:nvPr>
            <p:ph type="sldNum" sz="quarter" idx="10"/>
          </p:nvPr>
        </p:nvSpPr>
        <p:spPr>
          <a:xfrm>
            <a:off x="5230569" y="6667613"/>
            <a:ext cx="4005506" cy="342788"/>
          </a:xfrm>
          <a:prstGeom prst="rect">
            <a:avLst/>
          </a:prstGeom>
        </p:spPr>
        <p:txBody>
          <a:bodyPr/>
          <a:lstStyle/>
          <a:p>
            <a:pPr>
              <a:defRPr/>
            </a:pPr>
            <a:fld id="{23D7FB35-43D5-4728-BE59-ECEE586D3EFE}" type="slidenum">
              <a:rPr lang="es-ES_tradnl" smtClean="0">
                <a:solidFill>
                  <a:prstClr val="black"/>
                </a:solidFill>
              </a:rPr>
              <a:pPr>
                <a:defRPr/>
              </a:pPr>
              <a:t>29</a:t>
            </a:fld>
            <a:endParaRPr lang="es-ES_tradnl" dirty="0">
              <a:solidFill>
                <a:prstClr val="black"/>
              </a:solidFill>
            </a:endParaRPr>
          </a:p>
        </p:txBody>
      </p:sp>
    </p:spTree>
    <p:extLst>
      <p:ext uri="{BB962C8B-B14F-4D97-AF65-F5344CB8AC3E}">
        <p14:creationId xmlns:p14="http://schemas.microsoft.com/office/powerpoint/2010/main" val="128855849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30</a:t>
            </a:fld>
            <a:endParaRPr lang="en-GB" dirty="0"/>
          </a:p>
        </p:txBody>
      </p:sp>
    </p:spTree>
    <p:extLst>
      <p:ext uri="{BB962C8B-B14F-4D97-AF65-F5344CB8AC3E}">
        <p14:creationId xmlns:p14="http://schemas.microsoft.com/office/powerpoint/2010/main" val="385187509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s-ES" sz="1200" kern="1200" baseline="0" noProof="0" dirty="0" smtClean="0">
                <a:solidFill>
                  <a:srgbClr val="002776"/>
                </a:solidFill>
                <a:latin typeface="+mn-lt"/>
                <a:ea typeface="+mn-ea"/>
                <a:cs typeface="+mn-cs"/>
              </a:rPr>
              <a:t>(i) marketing integral (coordinación del marketing turístico con una visión integrada), (ii) marketing online, (iii) producto, desarrollo e inversiones, (iv) mercadeo y promoción internacional offline B2B y B2C y (v) mercadeo y promoción nacional B2B y B2C. </a:t>
            </a:r>
            <a:endParaRPr lang="es-ES" sz="1200" kern="1200" noProof="0" dirty="0" smtClean="0">
              <a:solidFill>
                <a:srgbClr val="002776"/>
              </a:solidFill>
              <a:latin typeface="+mn-lt"/>
              <a:ea typeface="+mn-ea"/>
              <a:cs typeface="+mn-cs"/>
            </a:endParaRPr>
          </a:p>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31</a:t>
            </a:fld>
            <a:endParaRPr lang="en-GB" dirty="0"/>
          </a:p>
        </p:txBody>
      </p:sp>
    </p:spTree>
    <p:extLst>
      <p:ext uri="{BB962C8B-B14F-4D97-AF65-F5344CB8AC3E}">
        <p14:creationId xmlns:p14="http://schemas.microsoft.com/office/powerpoint/2010/main" val="184477471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Tree>
    <p:extLst>
      <p:ext uri="{BB962C8B-B14F-4D97-AF65-F5344CB8AC3E}">
        <p14:creationId xmlns:p14="http://schemas.microsoft.com/office/powerpoint/2010/main" val="379420338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32</a:t>
            </a:fld>
            <a:endParaRPr lang="en-GB" dirty="0"/>
          </a:p>
        </p:txBody>
      </p:sp>
    </p:spTree>
    <p:extLst>
      <p:ext uri="{BB962C8B-B14F-4D97-AF65-F5344CB8AC3E}">
        <p14:creationId xmlns:p14="http://schemas.microsoft.com/office/powerpoint/2010/main" val="186466316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33</a:t>
            </a:fld>
            <a:endParaRPr lang="en-GB" dirty="0"/>
          </a:p>
        </p:txBody>
      </p:sp>
    </p:spTree>
    <p:extLst>
      <p:ext uri="{BB962C8B-B14F-4D97-AF65-F5344CB8AC3E}">
        <p14:creationId xmlns:p14="http://schemas.microsoft.com/office/powerpoint/2010/main" val="358697724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34</a:t>
            </a:fld>
            <a:endParaRPr lang="en-GB" dirty="0"/>
          </a:p>
        </p:txBody>
      </p:sp>
    </p:spTree>
    <p:extLst>
      <p:ext uri="{BB962C8B-B14F-4D97-AF65-F5344CB8AC3E}">
        <p14:creationId xmlns:p14="http://schemas.microsoft.com/office/powerpoint/2010/main" val="223832045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35</a:t>
            </a:fld>
            <a:endParaRPr lang="en-GB" dirty="0"/>
          </a:p>
        </p:txBody>
      </p:sp>
    </p:spTree>
    <p:extLst>
      <p:ext uri="{BB962C8B-B14F-4D97-AF65-F5344CB8AC3E}">
        <p14:creationId xmlns:p14="http://schemas.microsoft.com/office/powerpoint/2010/main" val="190916152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36</a:t>
            </a:fld>
            <a:endParaRPr lang="en-GB" dirty="0"/>
          </a:p>
        </p:txBody>
      </p:sp>
    </p:spTree>
    <p:extLst>
      <p:ext uri="{BB962C8B-B14F-4D97-AF65-F5344CB8AC3E}">
        <p14:creationId xmlns:p14="http://schemas.microsoft.com/office/powerpoint/2010/main" val="156187239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922588" y="533400"/>
            <a:ext cx="3405187" cy="2630488"/>
          </a:xfrm>
        </p:spPr>
      </p:sp>
      <p:sp>
        <p:nvSpPr>
          <p:cNvPr id="3" name="Notes Placeholder 2"/>
          <p:cNvSpPr>
            <a:spLocks noGrp="1"/>
          </p:cNvSpPr>
          <p:nvPr>
            <p:ph type="body" idx="1"/>
          </p:nvPr>
        </p:nvSpPr>
        <p:spPr/>
        <p:txBody>
          <a:bodyPr/>
          <a:lstStyle/>
          <a:p>
            <a:endParaRPr lang="es-ES_tradnl" dirty="0"/>
          </a:p>
        </p:txBody>
      </p:sp>
      <p:sp>
        <p:nvSpPr>
          <p:cNvPr id="4" name="Slide Number Placeholder 3"/>
          <p:cNvSpPr>
            <a:spLocks noGrp="1"/>
          </p:cNvSpPr>
          <p:nvPr>
            <p:ph type="sldNum" sz="quarter" idx="10"/>
          </p:nvPr>
        </p:nvSpPr>
        <p:spPr>
          <a:xfrm>
            <a:off x="5230569" y="6667613"/>
            <a:ext cx="4005506" cy="342788"/>
          </a:xfrm>
          <a:prstGeom prst="rect">
            <a:avLst/>
          </a:prstGeom>
        </p:spPr>
        <p:txBody>
          <a:bodyPr/>
          <a:lstStyle/>
          <a:p>
            <a:pPr>
              <a:defRPr/>
            </a:pPr>
            <a:fld id="{23D7FB35-43D5-4728-BE59-ECEE586D3EFE}" type="slidenum">
              <a:rPr lang="es-ES_tradnl" smtClean="0">
                <a:solidFill>
                  <a:prstClr val="black"/>
                </a:solidFill>
              </a:rPr>
              <a:pPr>
                <a:defRPr/>
              </a:pPr>
              <a:t>37</a:t>
            </a:fld>
            <a:endParaRPr lang="es-ES_tradnl" dirty="0">
              <a:solidFill>
                <a:prstClr val="black"/>
              </a:solidFill>
            </a:endParaRPr>
          </a:p>
        </p:txBody>
      </p:sp>
    </p:spTree>
    <p:extLst>
      <p:ext uri="{BB962C8B-B14F-4D97-AF65-F5344CB8AC3E}">
        <p14:creationId xmlns:p14="http://schemas.microsoft.com/office/powerpoint/2010/main" val="348506657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38</a:t>
            </a:fld>
            <a:endParaRPr lang="en-GB" dirty="0"/>
          </a:p>
        </p:txBody>
      </p:sp>
    </p:spTree>
    <p:extLst>
      <p:ext uri="{BB962C8B-B14F-4D97-AF65-F5344CB8AC3E}">
        <p14:creationId xmlns:p14="http://schemas.microsoft.com/office/powerpoint/2010/main" val="218141325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s-ES" sz="1200" kern="1200" baseline="0" noProof="0" dirty="0" smtClean="0">
                <a:solidFill>
                  <a:srgbClr val="002776"/>
                </a:solidFill>
                <a:latin typeface="+mn-lt"/>
                <a:ea typeface="+mn-ea"/>
                <a:cs typeface="+mn-cs"/>
              </a:rPr>
              <a:t>(i) marketing integral (coordinación del marketing turístico con una visión integrada), (ii) marketing online, (iii) producto, desarrollo e inversiones, (iv) mercadeo y promoción internacional offline B2B y B2C y (v) mercadeo y promoción nacional B2B y B2C. </a:t>
            </a:r>
            <a:endParaRPr lang="es-ES" sz="1200" kern="1200" noProof="0" dirty="0" smtClean="0">
              <a:solidFill>
                <a:srgbClr val="002776"/>
              </a:solidFill>
              <a:latin typeface="+mn-lt"/>
              <a:ea typeface="+mn-ea"/>
              <a:cs typeface="+mn-cs"/>
            </a:endParaRPr>
          </a:p>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39</a:t>
            </a:fld>
            <a:endParaRPr lang="en-GB" dirty="0"/>
          </a:p>
        </p:txBody>
      </p:sp>
    </p:spTree>
    <p:extLst>
      <p:ext uri="{BB962C8B-B14F-4D97-AF65-F5344CB8AC3E}">
        <p14:creationId xmlns:p14="http://schemas.microsoft.com/office/powerpoint/2010/main" val="120422367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40</a:t>
            </a:fld>
            <a:endParaRPr lang="en-GB" dirty="0"/>
          </a:p>
        </p:txBody>
      </p:sp>
    </p:spTree>
    <p:extLst>
      <p:ext uri="{BB962C8B-B14F-4D97-AF65-F5344CB8AC3E}">
        <p14:creationId xmlns:p14="http://schemas.microsoft.com/office/powerpoint/2010/main" val="193264209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41</a:t>
            </a:fld>
            <a:endParaRPr lang="en-GB" dirty="0"/>
          </a:p>
        </p:txBody>
      </p:sp>
    </p:spTree>
    <p:extLst>
      <p:ext uri="{BB962C8B-B14F-4D97-AF65-F5344CB8AC3E}">
        <p14:creationId xmlns:p14="http://schemas.microsoft.com/office/powerpoint/2010/main" val="23217127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92188" y="741363"/>
            <a:ext cx="48101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fld id="{4D1CD627-4B2A-415D-87CF-666A57EF4918}" type="slidenum">
              <a:rPr lang="es-ES" smtClean="0">
                <a:solidFill>
                  <a:prstClr val="black"/>
                </a:solidFill>
              </a:rPr>
              <a:pPr/>
              <a:t>4</a:t>
            </a:fld>
            <a:endParaRPr lang="es-ES" dirty="0">
              <a:solidFill>
                <a:prstClr val="black"/>
              </a:solidFill>
            </a:endParaRPr>
          </a:p>
        </p:txBody>
      </p:sp>
    </p:spTree>
    <p:extLst>
      <p:ext uri="{BB962C8B-B14F-4D97-AF65-F5344CB8AC3E}">
        <p14:creationId xmlns:p14="http://schemas.microsoft.com/office/powerpoint/2010/main" val="257789484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s-ES" sz="1200" kern="1200" baseline="0" noProof="0" dirty="0" smtClean="0">
                <a:solidFill>
                  <a:srgbClr val="002776"/>
                </a:solidFill>
                <a:latin typeface="+mn-lt"/>
                <a:ea typeface="+mn-ea"/>
                <a:cs typeface="+mn-cs"/>
              </a:rPr>
              <a:t>(i) marketing integral (coordinación del marketing turístico con una visión integrada), (ii) marketing online, (iii) producto, desarrollo e inversiones, (iv) mercadeo y promoción internacional offline B2B y B2C y (v) mercadeo y promoción nacional B2B y B2C. </a:t>
            </a:r>
            <a:endParaRPr lang="es-ES" sz="1200" kern="1200" noProof="0" dirty="0" smtClean="0">
              <a:solidFill>
                <a:srgbClr val="002776"/>
              </a:solidFill>
              <a:latin typeface="+mn-lt"/>
              <a:ea typeface="+mn-ea"/>
              <a:cs typeface="+mn-cs"/>
            </a:endParaRPr>
          </a:p>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42</a:t>
            </a:fld>
            <a:endParaRPr lang="en-GB" dirty="0"/>
          </a:p>
        </p:txBody>
      </p:sp>
    </p:spTree>
    <p:extLst>
      <p:ext uri="{BB962C8B-B14F-4D97-AF65-F5344CB8AC3E}">
        <p14:creationId xmlns:p14="http://schemas.microsoft.com/office/powerpoint/2010/main" val="360474272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s-CL" dirty="0" smtClean="0">
                <a:solidFill>
                  <a:srgbClr val="3C8A2E"/>
                </a:solidFill>
              </a:rPr>
              <a:t>GL notas en verde</a:t>
            </a:r>
            <a:endParaRPr lang="es-CL" dirty="0">
              <a:solidFill>
                <a:srgbClr val="3C8A2E"/>
              </a:solidFill>
            </a:endParaRPr>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43</a:t>
            </a:fld>
            <a:endParaRPr lang="en-GB" dirty="0"/>
          </a:p>
        </p:txBody>
      </p:sp>
    </p:spTree>
    <p:extLst>
      <p:ext uri="{BB962C8B-B14F-4D97-AF65-F5344CB8AC3E}">
        <p14:creationId xmlns:p14="http://schemas.microsoft.com/office/powerpoint/2010/main" val="204793909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44</a:t>
            </a:fld>
            <a:endParaRPr lang="en-GB" dirty="0"/>
          </a:p>
        </p:txBody>
      </p:sp>
    </p:spTree>
    <p:extLst>
      <p:ext uri="{BB962C8B-B14F-4D97-AF65-F5344CB8AC3E}">
        <p14:creationId xmlns:p14="http://schemas.microsoft.com/office/powerpoint/2010/main" val="300265112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45</a:t>
            </a:fld>
            <a:endParaRPr lang="en-GB" dirty="0"/>
          </a:p>
        </p:txBody>
      </p:sp>
    </p:spTree>
    <p:extLst>
      <p:ext uri="{BB962C8B-B14F-4D97-AF65-F5344CB8AC3E}">
        <p14:creationId xmlns:p14="http://schemas.microsoft.com/office/powerpoint/2010/main" val="368489489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46</a:t>
            </a:fld>
            <a:endParaRPr lang="en-GB" dirty="0"/>
          </a:p>
        </p:txBody>
      </p:sp>
    </p:spTree>
    <p:extLst>
      <p:ext uri="{BB962C8B-B14F-4D97-AF65-F5344CB8AC3E}">
        <p14:creationId xmlns:p14="http://schemas.microsoft.com/office/powerpoint/2010/main" val="394870840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47</a:t>
            </a:fld>
            <a:endParaRPr lang="en-GB" dirty="0"/>
          </a:p>
        </p:txBody>
      </p:sp>
    </p:spTree>
    <p:extLst>
      <p:ext uri="{BB962C8B-B14F-4D97-AF65-F5344CB8AC3E}">
        <p14:creationId xmlns:p14="http://schemas.microsoft.com/office/powerpoint/2010/main" val="167582988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48</a:t>
            </a:fld>
            <a:endParaRPr lang="en-GB" dirty="0"/>
          </a:p>
        </p:txBody>
      </p:sp>
    </p:spTree>
    <p:extLst>
      <p:ext uri="{BB962C8B-B14F-4D97-AF65-F5344CB8AC3E}">
        <p14:creationId xmlns:p14="http://schemas.microsoft.com/office/powerpoint/2010/main" val="332220090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49</a:t>
            </a:fld>
            <a:endParaRPr lang="en-GB" dirty="0"/>
          </a:p>
        </p:txBody>
      </p:sp>
    </p:spTree>
    <p:extLst>
      <p:ext uri="{BB962C8B-B14F-4D97-AF65-F5344CB8AC3E}">
        <p14:creationId xmlns:p14="http://schemas.microsoft.com/office/powerpoint/2010/main" val="95584070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s-CL" dirty="0" smtClean="0"/>
              <a:t>http://austintexas.wayblazer.com/locations/austin-tx, https://www.visitljubljana.com/en/visitors/, http://www.barcelonaturisme.com/wv3/en/page/40/attractions-and-leisure.html, </a:t>
            </a:r>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51</a:t>
            </a:fld>
            <a:endParaRPr lang="en-GB" dirty="0"/>
          </a:p>
        </p:txBody>
      </p:sp>
    </p:spTree>
    <p:extLst>
      <p:ext uri="{BB962C8B-B14F-4D97-AF65-F5344CB8AC3E}">
        <p14:creationId xmlns:p14="http://schemas.microsoft.com/office/powerpoint/2010/main" val="256141641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52</a:t>
            </a:fld>
            <a:endParaRPr lang="en-GB" dirty="0"/>
          </a:p>
        </p:txBody>
      </p:sp>
    </p:spTree>
    <p:extLst>
      <p:ext uri="{BB962C8B-B14F-4D97-AF65-F5344CB8AC3E}">
        <p14:creationId xmlns:p14="http://schemas.microsoft.com/office/powerpoint/2010/main" val="350166911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Tree>
    <p:extLst>
      <p:ext uri="{BB962C8B-B14F-4D97-AF65-F5344CB8AC3E}">
        <p14:creationId xmlns:p14="http://schemas.microsoft.com/office/powerpoint/2010/main" val="393123595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s-CL" dirty="0" smtClean="0"/>
              <a:t>, </a:t>
            </a:r>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53</a:t>
            </a:fld>
            <a:endParaRPr lang="en-GB" dirty="0"/>
          </a:p>
        </p:txBody>
      </p:sp>
    </p:spTree>
    <p:extLst>
      <p:ext uri="{BB962C8B-B14F-4D97-AF65-F5344CB8AC3E}">
        <p14:creationId xmlns:p14="http://schemas.microsoft.com/office/powerpoint/2010/main" val="144969600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54</a:t>
            </a:fld>
            <a:endParaRPr lang="en-GB" dirty="0"/>
          </a:p>
        </p:txBody>
      </p:sp>
    </p:spTree>
    <p:extLst>
      <p:ext uri="{BB962C8B-B14F-4D97-AF65-F5344CB8AC3E}">
        <p14:creationId xmlns:p14="http://schemas.microsoft.com/office/powerpoint/2010/main" val="313316183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s-ES" sz="1200" kern="1200" baseline="0" noProof="0" dirty="0" smtClean="0">
                <a:solidFill>
                  <a:srgbClr val="002776"/>
                </a:solidFill>
                <a:latin typeface="+mn-lt"/>
                <a:ea typeface="+mn-ea"/>
                <a:cs typeface="+mn-cs"/>
              </a:rPr>
              <a:t>(i) marketing integral (coordinación del marketing turístico con una visión integrada), (ii) marketing online, (iii) producto, desarrollo e inversiones, (iv) mercadeo y promoción internacional offline B2B y B2C y (v) mercadeo y promoción nacional B2B y B2C. </a:t>
            </a:r>
            <a:endParaRPr lang="es-ES" sz="1200" kern="1200" noProof="0" dirty="0" smtClean="0">
              <a:solidFill>
                <a:srgbClr val="002776"/>
              </a:solidFill>
              <a:latin typeface="+mn-lt"/>
              <a:ea typeface="+mn-ea"/>
              <a:cs typeface="+mn-cs"/>
            </a:endParaRPr>
          </a:p>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55</a:t>
            </a:fld>
            <a:endParaRPr lang="en-GB" dirty="0"/>
          </a:p>
        </p:txBody>
      </p:sp>
    </p:spTree>
    <p:extLst>
      <p:ext uri="{BB962C8B-B14F-4D97-AF65-F5344CB8AC3E}">
        <p14:creationId xmlns:p14="http://schemas.microsoft.com/office/powerpoint/2010/main" val="222799790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56</a:t>
            </a:fld>
            <a:endParaRPr lang="en-GB" dirty="0"/>
          </a:p>
        </p:txBody>
      </p:sp>
    </p:spTree>
    <p:extLst>
      <p:ext uri="{BB962C8B-B14F-4D97-AF65-F5344CB8AC3E}">
        <p14:creationId xmlns:p14="http://schemas.microsoft.com/office/powerpoint/2010/main" val="9258750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Turismo gastronómico complementarios: diseño de menús mensuales: 12 meses, 12 mesas, </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Organización de sesiones de show – </a:t>
            </a:r>
            <a:r>
              <a:rPr lang="es-ES_tradnl" sz="900" kern="1200" baseline="0" noProof="0" dirty="0" err="1" smtClean="0">
                <a:solidFill>
                  <a:srgbClr val="002776"/>
                </a:solidFill>
                <a:latin typeface="+mn-lt"/>
                <a:ea typeface="+mn-ea"/>
                <a:cs typeface="+mn-cs"/>
              </a:rPr>
              <a:t>cooking</a:t>
            </a:r>
            <a:r>
              <a:rPr lang="es-ES_tradnl" sz="900" kern="1200" baseline="0" noProof="0" dirty="0" smtClean="0">
                <a:solidFill>
                  <a:srgbClr val="002776"/>
                </a:solidFill>
                <a:latin typeface="+mn-lt"/>
                <a:ea typeface="+mn-ea"/>
                <a:cs typeface="+mn-cs"/>
              </a:rPr>
              <a:t> con chefs icónicos de la región e internacionales</a:t>
            </a:r>
          </a:p>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57</a:t>
            </a:fld>
            <a:endParaRPr lang="en-GB" dirty="0"/>
          </a:p>
        </p:txBody>
      </p:sp>
    </p:spTree>
    <p:extLst>
      <p:ext uri="{BB962C8B-B14F-4D97-AF65-F5344CB8AC3E}">
        <p14:creationId xmlns:p14="http://schemas.microsoft.com/office/powerpoint/2010/main" val="165555671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58</a:t>
            </a:fld>
            <a:endParaRPr lang="en-GB" dirty="0"/>
          </a:p>
        </p:txBody>
      </p:sp>
    </p:spTree>
    <p:extLst>
      <p:ext uri="{BB962C8B-B14F-4D97-AF65-F5344CB8AC3E}">
        <p14:creationId xmlns:p14="http://schemas.microsoft.com/office/powerpoint/2010/main" val="332721939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s-ES" sz="1200" kern="1200" baseline="0" noProof="0" dirty="0" smtClean="0">
                <a:solidFill>
                  <a:srgbClr val="002776"/>
                </a:solidFill>
                <a:latin typeface="+mn-lt"/>
                <a:ea typeface="+mn-ea"/>
                <a:cs typeface="+mn-cs"/>
              </a:rPr>
              <a:t>(i) marketing integral (coordinación del marketing turístico con una visión integrada), (ii) marketing online, (iii) producto, desarrollo e inversiones, (iv) mercadeo y promoción internacional offline B2B y B2C y (v) mercadeo y promoción nacional B2B y B2C. </a:t>
            </a:r>
            <a:endParaRPr lang="es-ES" sz="1200" kern="1200" noProof="0" dirty="0" smtClean="0">
              <a:solidFill>
                <a:srgbClr val="002776"/>
              </a:solidFill>
              <a:latin typeface="+mn-lt"/>
              <a:ea typeface="+mn-ea"/>
              <a:cs typeface="+mn-cs"/>
            </a:endParaRPr>
          </a:p>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59</a:t>
            </a:fld>
            <a:endParaRPr lang="en-GB" dirty="0"/>
          </a:p>
        </p:txBody>
      </p:sp>
    </p:spTree>
    <p:extLst>
      <p:ext uri="{BB962C8B-B14F-4D97-AF65-F5344CB8AC3E}">
        <p14:creationId xmlns:p14="http://schemas.microsoft.com/office/powerpoint/2010/main" val="180306688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60</a:t>
            </a:fld>
            <a:endParaRPr lang="en-GB" dirty="0"/>
          </a:p>
        </p:txBody>
      </p:sp>
    </p:spTree>
    <p:extLst>
      <p:ext uri="{BB962C8B-B14F-4D97-AF65-F5344CB8AC3E}">
        <p14:creationId xmlns:p14="http://schemas.microsoft.com/office/powerpoint/2010/main" val="403137713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922588" y="533400"/>
            <a:ext cx="3405187" cy="2630488"/>
          </a:xfrm>
        </p:spPr>
      </p:sp>
      <p:sp>
        <p:nvSpPr>
          <p:cNvPr id="3" name="Notes Placeholder 2"/>
          <p:cNvSpPr>
            <a:spLocks noGrp="1"/>
          </p:cNvSpPr>
          <p:nvPr>
            <p:ph type="body" idx="1"/>
          </p:nvPr>
        </p:nvSpPr>
        <p:spPr/>
        <p:txBody>
          <a:bodyPr/>
          <a:lstStyle/>
          <a:p>
            <a:endParaRPr lang="es-ES_tradnl" dirty="0"/>
          </a:p>
        </p:txBody>
      </p:sp>
      <p:sp>
        <p:nvSpPr>
          <p:cNvPr id="4" name="Slide Number Placeholder 3"/>
          <p:cNvSpPr>
            <a:spLocks noGrp="1"/>
          </p:cNvSpPr>
          <p:nvPr>
            <p:ph type="sldNum" sz="quarter" idx="10"/>
          </p:nvPr>
        </p:nvSpPr>
        <p:spPr>
          <a:xfrm>
            <a:off x="5230569" y="6667613"/>
            <a:ext cx="4005506" cy="342788"/>
          </a:xfrm>
          <a:prstGeom prst="rect">
            <a:avLst/>
          </a:prstGeom>
        </p:spPr>
        <p:txBody>
          <a:bodyPr/>
          <a:lstStyle/>
          <a:p>
            <a:pPr>
              <a:defRPr/>
            </a:pPr>
            <a:fld id="{23D7FB35-43D5-4728-BE59-ECEE586D3EFE}" type="slidenum">
              <a:rPr lang="es-ES_tradnl" smtClean="0">
                <a:solidFill>
                  <a:prstClr val="black"/>
                </a:solidFill>
              </a:rPr>
              <a:pPr>
                <a:defRPr/>
              </a:pPr>
              <a:t>61</a:t>
            </a:fld>
            <a:endParaRPr lang="es-ES_tradnl" dirty="0">
              <a:solidFill>
                <a:prstClr val="black"/>
              </a:solidFill>
            </a:endParaRPr>
          </a:p>
        </p:txBody>
      </p:sp>
    </p:spTree>
    <p:extLst>
      <p:ext uri="{BB962C8B-B14F-4D97-AF65-F5344CB8AC3E}">
        <p14:creationId xmlns:p14="http://schemas.microsoft.com/office/powerpoint/2010/main" val="192417151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62</a:t>
            </a:fld>
            <a:endParaRPr lang="en-GB" dirty="0"/>
          </a:p>
        </p:txBody>
      </p:sp>
    </p:spTree>
    <p:extLst>
      <p:ext uri="{BB962C8B-B14F-4D97-AF65-F5344CB8AC3E}">
        <p14:creationId xmlns:p14="http://schemas.microsoft.com/office/powerpoint/2010/main" val="161041328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s-CL" smtClean="0"/>
              <a:pPr>
                <a:defRPr/>
              </a:pPr>
              <a:t>6</a:t>
            </a:fld>
            <a:endParaRPr lang="es-CL" dirty="0"/>
          </a:p>
        </p:txBody>
      </p:sp>
    </p:spTree>
    <p:extLst>
      <p:ext uri="{BB962C8B-B14F-4D97-AF65-F5344CB8AC3E}">
        <p14:creationId xmlns:p14="http://schemas.microsoft.com/office/powerpoint/2010/main" val="57183886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Turismo gastronómico complementarios: diseño de menús mensuales: 12 meses, 12 mesas, </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Organización de sesiones de show – </a:t>
            </a:r>
            <a:r>
              <a:rPr lang="es-ES_tradnl" sz="900" kern="1200" baseline="0" noProof="0" dirty="0" err="1" smtClean="0">
                <a:solidFill>
                  <a:srgbClr val="002776"/>
                </a:solidFill>
                <a:latin typeface="+mn-lt"/>
                <a:ea typeface="+mn-ea"/>
                <a:cs typeface="+mn-cs"/>
              </a:rPr>
              <a:t>cooking</a:t>
            </a:r>
            <a:r>
              <a:rPr lang="es-ES_tradnl" sz="900" kern="1200" baseline="0" noProof="0" dirty="0" smtClean="0">
                <a:solidFill>
                  <a:srgbClr val="002776"/>
                </a:solidFill>
                <a:latin typeface="+mn-lt"/>
                <a:ea typeface="+mn-ea"/>
                <a:cs typeface="+mn-cs"/>
              </a:rPr>
              <a:t> con chefs icónicos de la región e internacionales</a:t>
            </a:r>
          </a:p>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63</a:t>
            </a:fld>
            <a:endParaRPr lang="en-GB" dirty="0"/>
          </a:p>
        </p:txBody>
      </p:sp>
    </p:spTree>
    <p:extLst>
      <p:ext uri="{BB962C8B-B14F-4D97-AF65-F5344CB8AC3E}">
        <p14:creationId xmlns:p14="http://schemas.microsoft.com/office/powerpoint/2010/main" val="164463102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67</a:t>
            </a:fld>
            <a:endParaRPr lang="en-GB" dirty="0"/>
          </a:p>
        </p:txBody>
      </p:sp>
    </p:spTree>
    <p:extLst>
      <p:ext uri="{BB962C8B-B14F-4D97-AF65-F5344CB8AC3E}">
        <p14:creationId xmlns:p14="http://schemas.microsoft.com/office/powerpoint/2010/main" val="359822637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68</a:t>
            </a:fld>
            <a:endParaRPr lang="en-GB" dirty="0"/>
          </a:p>
        </p:txBody>
      </p:sp>
    </p:spTree>
    <p:extLst>
      <p:ext uri="{BB962C8B-B14F-4D97-AF65-F5344CB8AC3E}">
        <p14:creationId xmlns:p14="http://schemas.microsoft.com/office/powerpoint/2010/main" val="242425530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70</a:t>
            </a:fld>
            <a:endParaRPr lang="en-GB" dirty="0"/>
          </a:p>
        </p:txBody>
      </p:sp>
    </p:spTree>
    <p:extLst>
      <p:ext uri="{BB962C8B-B14F-4D97-AF65-F5344CB8AC3E}">
        <p14:creationId xmlns:p14="http://schemas.microsoft.com/office/powerpoint/2010/main" val="200901990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CL"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72</a:t>
            </a:fld>
            <a:endParaRPr lang="en-GB" dirty="0"/>
          </a:p>
        </p:txBody>
      </p:sp>
    </p:spTree>
    <p:extLst>
      <p:ext uri="{BB962C8B-B14F-4D97-AF65-F5344CB8AC3E}">
        <p14:creationId xmlns:p14="http://schemas.microsoft.com/office/powerpoint/2010/main" val="311428220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fontAlgn="base">
              <a:spcBef>
                <a:spcPct val="0"/>
              </a:spcBef>
              <a:spcAft>
                <a:spcPct val="0"/>
              </a:spcAft>
            </a:pPr>
            <a:r>
              <a:rPr lang="es-ES" sz="1200" dirty="0" smtClean="0">
                <a:solidFill>
                  <a:srgbClr val="002060"/>
                </a:solidFill>
                <a:latin typeface="Arial"/>
                <a:ea typeface="DejaVu Sans"/>
              </a:rPr>
              <a:t>Promover la implementación de sistemas de gestión de turismo sostenible, calidad y profesionalización del equipo humano en los establecimientos turísticos del Distrito Metropolitano de Quito para el mejoramiento de la competitividad del destino Quito. </a:t>
            </a:r>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73</a:t>
            </a:fld>
            <a:endParaRPr lang="en-GB" dirty="0"/>
          </a:p>
        </p:txBody>
      </p:sp>
    </p:spTree>
    <p:extLst>
      <p:ext uri="{BB962C8B-B14F-4D97-AF65-F5344CB8AC3E}">
        <p14:creationId xmlns:p14="http://schemas.microsoft.com/office/powerpoint/2010/main" val="240423674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marR="0" lvl="0" indent="0" algn="l" defTabSz="914400" rtl="0" eaLnBrk="0" fontAlgn="base" latinLnBrk="0" hangingPunct="0">
              <a:lnSpc>
                <a:spcPct val="100000"/>
              </a:lnSpc>
              <a:spcBef>
                <a:spcPct val="0"/>
              </a:spcBef>
              <a:spcAft>
                <a:spcPct val="0"/>
              </a:spcAft>
              <a:buClrTx/>
              <a:buSzTx/>
              <a:buFontTx/>
              <a:buNone/>
              <a:tabLst/>
              <a:defRPr/>
            </a:pPr>
            <a:r>
              <a:rPr lang="es-ES_tradnl" sz="1200" kern="1200" noProof="0" dirty="0" smtClean="0">
                <a:solidFill>
                  <a:srgbClr val="002776"/>
                </a:solidFill>
                <a:latin typeface="+mn-lt"/>
                <a:ea typeface="+mn-ea"/>
                <a:cs typeface="+mn-cs"/>
              </a:rPr>
              <a:t>Desarrollar</a:t>
            </a:r>
            <a:r>
              <a:rPr lang="es-ES_tradnl" sz="1200" kern="1200" baseline="0" noProof="0" dirty="0" smtClean="0">
                <a:solidFill>
                  <a:srgbClr val="002776"/>
                </a:solidFill>
                <a:latin typeface="+mn-lt"/>
                <a:ea typeface="+mn-ea"/>
                <a:cs typeface="+mn-cs"/>
              </a:rPr>
              <a:t> conceptos de productos “intangibles”: eventos y festividades a crear por parte del equipo de desarrollo de producto </a:t>
            </a:r>
            <a:r>
              <a:rPr lang="es-ES_tradnl" sz="1200" kern="1200" baseline="0" noProof="0" dirty="0" err="1" smtClean="0">
                <a:solidFill>
                  <a:srgbClr val="002776"/>
                </a:solidFill>
                <a:latin typeface="+mn-lt"/>
                <a:ea typeface="+mn-ea"/>
                <a:cs typeface="+mn-cs"/>
              </a:rPr>
              <a:t>qu</a:t>
            </a:r>
            <a:endParaRPr lang="es-ES" sz="1200" kern="1200" noProof="0" dirty="0" smtClean="0">
              <a:solidFill>
                <a:srgbClr val="002776"/>
              </a:solidFill>
              <a:latin typeface="+mn-lt"/>
              <a:ea typeface="+mn-ea"/>
              <a:cs typeface="+mn-cs"/>
            </a:endParaRPr>
          </a:p>
          <a:p>
            <a:pPr marL="457200" fontAlgn="base">
              <a:spcBef>
                <a:spcPct val="0"/>
              </a:spcBef>
              <a:spcAft>
                <a:spcPct val="0"/>
              </a:spcAft>
            </a:pPr>
            <a:endParaRPr lang="es-ES" sz="1200" dirty="0" smtClean="0">
              <a:solidFill>
                <a:srgbClr val="002060"/>
              </a:solidFill>
              <a:latin typeface="Arial"/>
              <a:ea typeface="DejaVu Sans"/>
            </a:endParaRPr>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74</a:t>
            </a:fld>
            <a:endParaRPr lang="en-GB" dirty="0"/>
          </a:p>
        </p:txBody>
      </p:sp>
    </p:spTree>
    <p:extLst>
      <p:ext uri="{BB962C8B-B14F-4D97-AF65-F5344CB8AC3E}">
        <p14:creationId xmlns:p14="http://schemas.microsoft.com/office/powerpoint/2010/main" val="267781193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76</a:t>
            </a:fld>
            <a:endParaRPr lang="en-GB" dirty="0"/>
          </a:p>
        </p:txBody>
      </p:sp>
    </p:spTree>
    <p:extLst>
      <p:ext uri="{BB962C8B-B14F-4D97-AF65-F5344CB8AC3E}">
        <p14:creationId xmlns:p14="http://schemas.microsoft.com/office/powerpoint/2010/main" val="295430829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base">
              <a:spcBef>
                <a:spcPct val="0"/>
              </a:spcBef>
              <a:spcAft>
                <a:spcPct val="0"/>
              </a:spcAft>
            </a:pPr>
            <a:r>
              <a:rPr lang="es-ES" sz="1400" b="1" dirty="0" smtClean="0">
                <a:solidFill>
                  <a:srgbClr val="00B0F0"/>
                </a:solidFill>
                <a:cs typeface="Arial" charset="0"/>
              </a:rPr>
              <a:t>Proyectos urbanos emblemáticos de la ciudad (ix/ix)</a:t>
            </a:r>
            <a:endParaRPr lang="es-ES" sz="1050" i="1" dirty="0" smtClean="0">
              <a:solidFill>
                <a:srgbClr val="00B0F0"/>
              </a:solidFill>
              <a:cs typeface="Arial" charset="0"/>
            </a:endParaRPr>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77</a:t>
            </a:fld>
            <a:endParaRPr lang="en-GB" dirty="0"/>
          </a:p>
        </p:txBody>
      </p:sp>
    </p:spTree>
    <p:extLst>
      <p:ext uri="{BB962C8B-B14F-4D97-AF65-F5344CB8AC3E}">
        <p14:creationId xmlns:p14="http://schemas.microsoft.com/office/powerpoint/2010/main" val="367848634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fontAlgn="base">
              <a:spcBef>
                <a:spcPct val="0"/>
              </a:spcBef>
              <a:spcAft>
                <a:spcPct val="0"/>
              </a:spcAft>
            </a:pPr>
            <a:endParaRPr lang="es-ES" sz="1200" dirty="0" smtClean="0">
              <a:solidFill>
                <a:srgbClr val="002060"/>
              </a:solidFill>
              <a:latin typeface="Arial"/>
              <a:ea typeface="DejaVu Sans"/>
            </a:endParaRPr>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79</a:t>
            </a:fld>
            <a:endParaRPr lang="en-GB" dirty="0"/>
          </a:p>
        </p:txBody>
      </p:sp>
    </p:spTree>
    <p:extLst>
      <p:ext uri="{BB962C8B-B14F-4D97-AF65-F5344CB8AC3E}">
        <p14:creationId xmlns:p14="http://schemas.microsoft.com/office/powerpoint/2010/main" val="242243144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92188" y="741363"/>
            <a:ext cx="4810125" cy="3716337"/>
          </a:xfrm>
        </p:spPr>
      </p:sp>
      <p:sp>
        <p:nvSpPr>
          <p:cNvPr id="3" name="Notes Placeholder 2"/>
          <p:cNvSpPr>
            <a:spLocks noGrp="1"/>
          </p:cNvSpPr>
          <p:nvPr>
            <p:ph type="body" idx="1"/>
          </p:nvPr>
        </p:nvSpPr>
        <p:spPr/>
        <p:txBody>
          <a:bodyPr/>
          <a:lstStyle/>
          <a:p>
            <a:endParaRPr lang="es-ES" dirty="0"/>
          </a:p>
        </p:txBody>
      </p:sp>
    </p:spTree>
    <p:extLst>
      <p:ext uri="{BB962C8B-B14F-4D97-AF65-F5344CB8AC3E}">
        <p14:creationId xmlns:p14="http://schemas.microsoft.com/office/powerpoint/2010/main" val="404473438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fontAlgn="base">
              <a:spcBef>
                <a:spcPct val="0"/>
              </a:spcBef>
              <a:spcAft>
                <a:spcPct val="0"/>
              </a:spcAft>
            </a:pPr>
            <a:endParaRPr lang="es-ES" sz="1200" dirty="0" smtClean="0">
              <a:solidFill>
                <a:srgbClr val="002060"/>
              </a:solidFill>
              <a:latin typeface="Arial"/>
              <a:ea typeface="DejaVu Sans"/>
            </a:endParaRPr>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80</a:t>
            </a:fld>
            <a:endParaRPr lang="en-GB" dirty="0"/>
          </a:p>
        </p:txBody>
      </p:sp>
    </p:spTree>
    <p:extLst>
      <p:ext uri="{BB962C8B-B14F-4D97-AF65-F5344CB8AC3E}">
        <p14:creationId xmlns:p14="http://schemas.microsoft.com/office/powerpoint/2010/main" val="286408283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81</a:t>
            </a:fld>
            <a:endParaRPr lang="en-GB" dirty="0"/>
          </a:p>
        </p:txBody>
      </p:sp>
    </p:spTree>
    <p:extLst>
      <p:ext uri="{BB962C8B-B14F-4D97-AF65-F5344CB8AC3E}">
        <p14:creationId xmlns:p14="http://schemas.microsoft.com/office/powerpoint/2010/main" val="209333050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82</a:t>
            </a:fld>
            <a:endParaRPr lang="en-GB" dirty="0"/>
          </a:p>
        </p:txBody>
      </p:sp>
    </p:spTree>
    <p:extLst>
      <p:ext uri="{BB962C8B-B14F-4D97-AF65-F5344CB8AC3E}">
        <p14:creationId xmlns:p14="http://schemas.microsoft.com/office/powerpoint/2010/main" val="267871568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fontAlgn="base">
              <a:spcBef>
                <a:spcPct val="0"/>
              </a:spcBef>
              <a:spcAft>
                <a:spcPct val="0"/>
              </a:spcAft>
            </a:pPr>
            <a:endParaRPr lang="es-ES" sz="1200" dirty="0" smtClean="0">
              <a:solidFill>
                <a:srgbClr val="002060"/>
              </a:solidFill>
              <a:latin typeface="Arial"/>
              <a:ea typeface="DejaVu Sans"/>
            </a:endParaRPr>
          </a:p>
        </p:txBody>
      </p:sp>
      <p:sp>
        <p:nvSpPr>
          <p:cNvPr id="4" name="Slide Number Placeholder 3"/>
          <p:cNvSpPr>
            <a:spLocks noGrp="1"/>
          </p:cNvSpPr>
          <p:nvPr>
            <p:ph type="sldNum" sz="quarter" idx="10"/>
          </p:nvPr>
        </p:nvSpPr>
        <p:spPr/>
        <p:txBody>
          <a:bodyPr/>
          <a:lstStyle/>
          <a:p>
            <a:pPr>
              <a:defRPr/>
            </a:pPr>
            <a:fld id="{EDEDF171-9BB8-492B-AE77-09B097101C70}" type="slidenum">
              <a:rPr lang="en-GB" smtClean="0"/>
              <a:pPr>
                <a:defRPr/>
              </a:pPr>
              <a:t>84</a:t>
            </a:fld>
            <a:endParaRPr lang="en-GB" dirty="0"/>
          </a:p>
        </p:txBody>
      </p:sp>
    </p:spTree>
    <p:extLst>
      <p:ext uri="{BB962C8B-B14F-4D97-AF65-F5344CB8AC3E}">
        <p14:creationId xmlns:p14="http://schemas.microsoft.com/office/powerpoint/2010/main" val="126087966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30325" y="717550"/>
            <a:ext cx="4651375" cy="3594100"/>
          </a:xfrm>
        </p:spPr>
      </p:sp>
      <p:sp>
        <p:nvSpPr>
          <p:cNvPr id="3" name="Notes Placeholder 2"/>
          <p:cNvSpPr>
            <a:spLocks noGrp="1"/>
          </p:cNvSpPr>
          <p:nvPr>
            <p:ph type="body" idx="1"/>
          </p:nvPr>
        </p:nvSpPr>
        <p:spPr/>
        <p:txBody>
          <a:bodyPr/>
          <a:lstStyle/>
          <a:p>
            <a:endParaRPr lang="es-ES"/>
          </a:p>
        </p:txBody>
      </p:sp>
      <p:sp>
        <p:nvSpPr>
          <p:cNvPr id="4" name="Slide Number Placeholder 3"/>
          <p:cNvSpPr>
            <a:spLocks noGrp="1"/>
          </p:cNvSpPr>
          <p:nvPr>
            <p:ph type="sldNum" sz="quarter" idx="10"/>
          </p:nvPr>
        </p:nvSpPr>
        <p:spPr>
          <a:xfrm>
            <a:off x="4141657" y="9099063"/>
            <a:ext cx="3168439" cy="478984"/>
          </a:xfrm>
          <a:prstGeom prst="rect">
            <a:avLst/>
          </a:prstGeom>
        </p:spPr>
        <p:txBody>
          <a:bodyPr lIns="91294" tIns="45647" rIns="91294" bIns="45647"/>
          <a:lstStyle/>
          <a:p>
            <a:fld id="{4D1CD627-4B2A-415D-87CF-666A57EF4918}" type="slidenum">
              <a:rPr lang="es-ES" smtClean="0"/>
              <a:pPr/>
              <a:t>85</a:t>
            </a:fld>
            <a:endParaRPr lang="es-ES"/>
          </a:p>
        </p:txBody>
      </p:sp>
    </p:spTree>
    <p:extLst>
      <p:ext uri="{BB962C8B-B14F-4D97-AF65-F5344CB8AC3E}">
        <p14:creationId xmlns:p14="http://schemas.microsoft.com/office/powerpoint/2010/main" val="243494707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92188" y="741363"/>
            <a:ext cx="48101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pPr defTabSz="913836" fontAlgn="auto">
              <a:spcBef>
                <a:spcPts val="0"/>
              </a:spcBef>
              <a:spcAft>
                <a:spcPts val="0"/>
              </a:spcAft>
            </a:pPr>
            <a:fld id="{4D1CD627-4B2A-415D-87CF-666A57EF4918}" type="slidenum">
              <a:rPr lang="es-ES" sz="1800" smtClean="0">
                <a:solidFill>
                  <a:prstClr val="black"/>
                </a:solidFill>
                <a:latin typeface="Calibri"/>
              </a:rPr>
              <a:pPr defTabSz="913836" fontAlgn="auto">
                <a:spcBef>
                  <a:spcPts val="0"/>
                </a:spcBef>
                <a:spcAft>
                  <a:spcPts val="0"/>
                </a:spcAft>
              </a:pPr>
              <a:t>8</a:t>
            </a:fld>
            <a:endParaRPr lang="es-ES" sz="1800" dirty="0">
              <a:solidFill>
                <a:prstClr val="black"/>
              </a:solidFill>
              <a:latin typeface="Calibri"/>
            </a:endParaRPr>
          </a:p>
        </p:txBody>
      </p:sp>
    </p:spTree>
    <p:extLst>
      <p:ext uri="{BB962C8B-B14F-4D97-AF65-F5344CB8AC3E}">
        <p14:creationId xmlns:p14="http://schemas.microsoft.com/office/powerpoint/2010/main" val="17118908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92188" y="741363"/>
            <a:ext cx="4810125" cy="3716337"/>
          </a:xfrm>
        </p:spPr>
      </p:sp>
      <p:sp>
        <p:nvSpPr>
          <p:cNvPr id="3" name="Notes Placeholder 2"/>
          <p:cNvSpPr>
            <a:spLocks noGrp="1"/>
          </p:cNvSpPr>
          <p:nvPr>
            <p:ph type="body" idx="1"/>
          </p:nvPr>
        </p:nvSpPr>
        <p:spPr/>
        <p:txBody>
          <a:bodyPr/>
          <a:lstStyle/>
          <a:p>
            <a:endParaRPr lang="es-ES" dirty="0"/>
          </a:p>
        </p:txBody>
      </p:sp>
      <p:sp>
        <p:nvSpPr>
          <p:cNvPr id="4" name="Slide Number Placeholder 3"/>
          <p:cNvSpPr>
            <a:spLocks noGrp="1"/>
          </p:cNvSpPr>
          <p:nvPr>
            <p:ph type="sldNum" sz="quarter" idx="10"/>
          </p:nvPr>
        </p:nvSpPr>
        <p:spPr>
          <a:xfrm>
            <a:off x="3848650" y="9408986"/>
            <a:ext cx="2944283" cy="495299"/>
          </a:xfrm>
          <a:prstGeom prst="rect">
            <a:avLst/>
          </a:prstGeom>
        </p:spPr>
        <p:txBody>
          <a:bodyPr lIns="91294" tIns="45647" rIns="91294" bIns="45647"/>
          <a:lstStyle/>
          <a:p>
            <a:pPr defTabSz="913836" fontAlgn="auto">
              <a:spcBef>
                <a:spcPts val="0"/>
              </a:spcBef>
              <a:spcAft>
                <a:spcPts val="0"/>
              </a:spcAft>
            </a:pPr>
            <a:fld id="{4D1CD627-4B2A-415D-87CF-666A57EF4918}" type="slidenum">
              <a:rPr lang="es-ES" sz="1800" smtClean="0">
                <a:solidFill>
                  <a:prstClr val="black"/>
                </a:solidFill>
                <a:latin typeface="Calibri"/>
              </a:rPr>
              <a:pPr defTabSz="913836" fontAlgn="auto">
                <a:spcBef>
                  <a:spcPts val="0"/>
                </a:spcBef>
                <a:spcAft>
                  <a:spcPts val="0"/>
                </a:spcAft>
              </a:pPr>
              <a:t>9</a:t>
            </a:fld>
            <a:endParaRPr lang="es-ES" sz="1800" dirty="0">
              <a:solidFill>
                <a:prstClr val="black"/>
              </a:solidFill>
              <a:latin typeface="Calibri"/>
            </a:endParaRPr>
          </a:p>
        </p:txBody>
      </p:sp>
    </p:spTree>
    <p:extLst>
      <p:ext uri="{BB962C8B-B14F-4D97-AF65-F5344CB8AC3E}">
        <p14:creationId xmlns:p14="http://schemas.microsoft.com/office/powerpoint/2010/main" val="28944783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57302" y="3027363"/>
            <a:ext cx="6724650" cy="1651000"/>
          </a:xfrm>
        </p:spPr>
        <p:txBody>
          <a:bodyPr/>
          <a:lstStyle>
            <a:lvl1pPr>
              <a:lnSpc>
                <a:spcPts val="5193"/>
              </a:lnSpc>
              <a:defRPr sz="5600" b="0">
                <a:solidFill>
                  <a:schemeClr val="bg2"/>
                </a:solidFill>
                <a:latin typeface="Times New Roman" pitchFamily="18" charset="0"/>
              </a:defRPr>
            </a:lvl1pPr>
          </a:lstStyle>
          <a:p>
            <a:r>
              <a:rPr lang="en-US"/>
              <a:t>Click to edit </a:t>
            </a:r>
            <a:br>
              <a:rPr lang="en-US"/>
            </a:br>
            <a:r>
              <a:rPr lang="en-US"/>
              <a:t>Master title style</a:t>
            </a:r>
          </a:p>
        </p:txBody>
      </p:sp>
      <p:sp>
        <p:nvSpPr>
          <p:cNvPr id="3" name="Slide Number Placeholder 9"/>
          <p:cNvSpPr>
            <a:spLocks noGrp="1"/>
          </p:cNvSpPr>
          <p:nvPr>
            <p:ph type="sldNum" sz="quarter" idx="10"/>
          </p:nvPr>
        </p:nvSpPr>
        <p:spPr>
          <a:xfrm>
            <a:off x="457203" y="7405690"/>
            <a:ext cx="311150" cy="179387"/>
          </a:xfrm>
        </p:spPr>
        <p:txBody>
          <a:bodyPr/>
          <a:lstStyle>
            <a:lvl1pPr>
              <a:lnSpc>
                <a:spcPts val="1337"/>
              </a:lnSpc>
              <a:defRPr>
                <a:solidFill>
                  <a:schemeClr val="bg2"/>
                </a:solidFill>
              </a:defRPr>
            </a:lvl1pPr>
          </a:lstStyle>
          <a:p>
            <a:pPr>
              <a:defRPr/>
            </a:pPr>
            <a:fld id="{763A6BE3-59AE-40B2-A0E5-5DA4B35828E3}" type="slidenum">
              <a:rPr lang="en-US"/>
              <a:pPr>
                <a:defRPr/>
              </a:pPr>
              <a:t>‹#›</a:t>
            </a:fld>
            <a:endParaRPr lang="en-US" dirty="0"/>
          </a:p>
        </p:txBody>
      </p:sp>
      <p:sp>
        <p:nvSpPr>
          <p:cNvPr id="4" name="Footer Placeholder 10"/>
          <p:cNvSpPr>
            <a:spLocks noGrp="1"/>
          </p:cNvSpPr>
          <p:nvPr>
            <p:ph type="ftr" sz="quarter" idx="11"/>
          </p:nvPr>
        </p:nvSpPr>
        <p:spPr>
          <a:xfrm>
            <a:off x="847725" y="7405690"/>
            <a:ext cx="4749800" cy="179387"/>
          </a:xfrm>
        </p:spPr>
        <p:txBody>
          <a:bodyPr/>
          <a:lstStyle>
            <a:lvl1pPr>
              <a:lnSpc>
                <a:spcPts val="1337"/>
              </a:lnSpc>
              <a:defRPr>
                <a:solidFill>
                  <a:schemeClr val="bg2"/>
                </a:solidFill>
              </a:defRPr>
            </a:lvl1pPr>
          </a:lstStyle>
          <a:p>
            <a:pPr>
              <a:defRPr/>
            </a:pPr>
            <a:r>
              <a:rPr lang="en-US" dirty="0"/>
              <a:t>Footer</a:t>
            </a:r>
          </a:p>
        </p:txBody>
      </p:sp>
    </p:spTree>
    <p:extLst>
      <p:ext uri="{BB962C8B-B14F-4D97-AF65-F5344CB8AC3E}">
        <p14:creationId xmlns:p14="http://schemas.microsoft.com/office/powerpoint/2010/main" val="4165968864"/>
      </p:ext>
    </p:extLst>
  </p:cSld>
  <p:clrMapOvr>
    <a:masterClrMapping/>
  </p:clrMapOvr>
  <p:hf hdr="0" dt="0"/>
</p:sldLayout>
</file>

<file path=ppt/slideLayouts/slideLayout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97745" y="357194"/>
            <a:ext cx="2268537" cy="7058025"/>
          </a:xfrm>
        </p:spPr>
        <p:txBody>
          <a:bodyPr vert="eaVert"/>
          <a:lstStyle/>
          <a:p>
            <a:r>
              <a:rPr lang="en-US" smtClean="0"/>
              <a:t>Click to edit Master title style</a:t>
            </a:r>
            <a:endParaRPr lang="es-CL"/>
          </a:p>
        </p:txBody>
      </p:sp>
      <p:sp>
        <p:nvSpPr>
          <p:cNvPr id="3" name="Vertical Text Placeholder 2"/>
          <p:cNvSpPr>
            <a:spLocks noGrp="1"/>
          </p:cNvSpPr>
          <p:nvPr>
            <p:ph type="body" orient="vert" idx="1"/>
          </p:nvPr>
        </p:nvSpPr>
        <p:spPr>
          <a:xfrm>
            <a:off x="492130" y="357194"/>
            <a:ext cx="6653213" cy="70580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Slide Number Placeholder 9"/>
          <p:cNvSpPr>
            <a:spLocks noGrp="1"/>
          </p:cNvSpPr>
          <p:nvPr>
            <p:ph type="sldNum" sz="quarter" idx="10"/>
          </p:nvPr>
        </p:nvSpPr>
        <p:spPr/>
        <p:txBody>
          <a:bodyPr/>
          <a:lstStyle>
            <a:lvl1pPr>
              <a:defRPr/>
            </a:lvl1pPr>
          </a:lstStyle>
          <a:p>
            <a:pPr>
              <a:defRPr/>
            </a:pPr>
            <a:fld id="{E90CDFE6-65E2-45D3-8D1D-DBF0EB5205D0}" type="slidenum">
              <a:rPr lang="en-US"/>
              <a:pPr>
                <a:defRPr/>
              </a:pPr>
              <a:t>‹#›</a:t>
            </a:fld>
            <a:endParaRPr lang="en-US" dirty="0"/>
          </a:p>
        </p:txBody>
      </p:sp>
      <p:sp>
        <p:nvSpPr>
          <p:cNvPr id="5" name="Footer Placeholder 10"/>
          <p:cNvSpPr>
            <a:spLocks noGrp="1"/>
          </p:cNvSpPr>
          <p:nvPr>
            <p:ph type="ftr" sz="quarter" idx="11"/>
          </p:nvPr>
        </p:nvSpPr>
        <p:spPr/>
        <p:txBody>
          <a:bodyPr/>
          <a:lstStyle>
            <a:lvl1pPr>
              <a:defRPr/>
            </a:lvl1pPr>
          </a:lstStyle>
          <a:p>
            <a:pPr>
              <a:defRPr/>
            </a:pPr>
            <a:r>
              <a:rPr lang="en-US" dirty="0"/>
              <a:t>Footer</a:t>
            </a:r>
          </a:p>
        </p:txBody>
      </p:sp>
    </p:spTree>
    <p:extLst>
      <p:ext uri="{BB962C8B-B14F-4D97-AF65-F5344CB8AC3E}">
        <p14:creationId xmlns:p14="http://schemas.microsoft.com/office/powerpoint/2010/main" val="316293102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Slide 1">
    <p:spTree>
      <p:nvGrpSpPr>
        <p:cNvPr id="1" name=""/>
        <p:cNvGrpSpPr/>
        <p:nvPr/>
      </p:nvGrpSpPr>
      <p:grpSpPr>
        <a:xfrm>
          <a:off x="0" y="0"/>
          <a:ext cx="0" cy="0"/>
          <a:chOff x="0" y="0"/>
          <a:chExt cx="0" cy="0"/>
        </a:xfrm>
      </p:grpSpPr>
      <p:sp>
        <p:nvSpPr>
          <p:cNvPr id="2" name="Title 1"/>
          <p:cNvSpPr>
            <a:spLocks noGrp="1"/>
          </p:cNvSpPr>
          <p:nvPr>
            <p:ph type="ctrTitle"/>
          </p:nvPr>
        </p:nvSpPr>
        <p:spPr>
          <a:xfrm>
            <a:off x="408904" y="2073063"/>
            <a:ext cx="5878598" cy="938592"/>
          </a:xfrm>
        </p:spPr>
        <p:txBody>
          <a:bodyPr>
            <a:noAutofit/>
          </a:bodyPr>
          <a:lstStyle>
            <a:lvl1pPr>
              <a:defRPr sz="3100">
                <a:solidFill>
                  <a:schemeClr val="accent1"/>
                </a:solidFill>
              </a:defRPr>
            </a:lvl1pPr>
          </a:lstStyle>
          <a:p>
            <a:r>
              <a:rPr lang="en-US" smtClean="0"/>
              <a:t>Click to edit Master title style</a:t>
            </a:r>
            <a:endParaRPr lang="en-GB" dirty="0"/>
          </a:p>
        </p:txBody>
      </p:sp>
      <p:sp>
        <p:nvSpPr>
          <p:cNvPr id="3" name="Subtitle 2"/>
          <p:cNvSpPr>
            <a:spLocks noGrp="1"/>
          </p:cNvSpPr>
          <p:nvPr>
            <p:ph type="subTitle" idx="1"/>
          </p:nvPr>
        </p:nvSpPr>
        <p:spPr>
          <a:xfrm>
            <a:off x="408905" y="4858750"/>
            <a:ext cx="5878096" cy="1700572"/>
          </a:xfrm>
        </p:spPr>
        <p:txBody>
          <a:bodyPr>
            <a:normAutofit/>
          </a:bodyPr>
          <a:lstStyle>
            <a:lvl1pPr marL="0" indent="0" algn="l">
              <a:lnSpc>
                <a:spcPct val="120000"/>
              </a:lnSpc>
              <a:spcBef>
                <a:spcPts val="0"/>
              </a:spcBef>
              <a:spcAft>
                <a:spcPts val="0"/>
              </a:spcAft>
              <a:buNone/>
              <a:defRPr sz="1800" b="0">
                <a:solidFill>
                  <a:schemeClr val="accent5"/>
                </a:solidFill>
              </a:defRPr>
            </a:lvl1pPr>
            <a:lvl2pPr marL="521177" indent="0" algn="ctr">
              <a:buNone/>
              <a:defRPr>
                <a:solidFill>
                  <a:schemeClr val="tx1">
                    <a:tint val="75000"/>
                  </a:schemeClr>
                </a:solidFill>
              </a:defRPr>
            </a:lvl2pPr>
            <a:lvl3pPr marL="1042354" indent="0" algn="ctr">
              <a:buNone/>
              <a:defRPr>
                <a:solidFill>
                  <a:schemeClr val="tx1">
                    <a:tint val="75000"/>
                  </a:schemeClr>
                </a:solidFill>
              </a:defRPr>
            </a:lvl3pPr>
            <a:lvl4pPr marL="1563531" indent="0" algn="ctr">
              <a:buNone/>
              <a:defRPr>
                <a:solidFill>
                  <a:schemeClr val="tx1">
                    <a:tint val="75000"/>
                  </a:schemeClr>
                </a:solidFill>
              </a:defRPr>
            </a:lvl4pPr>
            <a:lvl5pPr marL="2084709" indent="0" algn="ctr">
              <a:buNone/>
              <a:defRPr>
                <a:solidFill>
                  <a:schemeClr val="tx1">
                    <a:tint val="75000"/>
                  </a:schemeClr>
                </a:solidFill>
              </a:defRPr>
            </a:lvl5pPr>
            <a:lvl6pPr marL="2605886" indent="0" algn="ctr">
              <a:buNone/>
              <a:defRPr>
                <a:solidFill>
                  <a:schemeClr val="tx1">
                    <a:tint val="75000"/>
                  </a:schemeClr>
                </a:solidFill>
              </a:defRPr>
            </a:lvl6pPr>
            <a:lvl7pPr marL="3127062" indent="0" algn="ctr">
              <a:buNone/>
              <a:defRPr>
                <a:solidFill>
                  <a:schemeClr val="tx1">
                    <a:tint val="75000"/>
                  </a:schemeClr>
                </a:solidFill>
              </a:defRPr>
            </a:lvl7pPr>
            <a:lvl8pPr marL="3648239" indent="0" algn="ctr">
              <a:buNone/>
              <a:defRPr>
                <a:solidFill>
                  <a:schemeClr val="tx1">
                    <a:tint val="75000"/>
                  </a:schemeClr>
                </a:solidFill>
              </a:defRPr>
            </a:lvl8pPr>
            <a:lvl9pPr marL="4169416" indent="0" algn="ctr">
              <a:buNone/>
              <a:defRPr>
                <a:solidFill>
                  <a:schemeClr val="tx1">
                    <a:tint val="75000"/>
                  </a:schemeClr>
                </a:solidFill>
              </a:defRPr>
            </a:lvl9pPr>
          </a:lstStyle>
          <a:p>
            <a:r>
              <a:rPr lang="en-US" smtClean="0"/>
              <a:t>Click to edit Master subtitle style</a:t>
            </a:r>
            <a:endParaRPr lang="en-GB" dirty="0"/>
          </a:p>
        </p:txBody>
      </p:sp>
      <p:pic>
        <p:nvPicPr>
          <p:cNvPr id="9" name="Picture 8" descr="DEL_PRI_RGB.gif"/>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361810" y="490923"/>
            <a:ext cx="2095200" cy="392705"/>
          </a:xfrm>
          <a:prstGeom prst="rect">
            <a:avLst/>
          </a:prstGeom>
        </p:spPr>
      </p:pic>
      <p:sp>
        <p:nvSpPr>
          <p:cNvPr id="8" name="Text Placeholder 5"/>
          <p:cNvSpPr>
            <a:spLocks noGrp="1"/>
          </p:cNvSpPr>
          <p:nvPr>
            <p:ph type="body" sz="quarter" idx="10"/>
          </p:nvPr>
        </p:nvSpPr>
        <p:spPr>
          <a:xfrm>
            <a:off x="412621" y="3018896"/>
            <a:ext cx="5874881" cy="1839855"/>
          </a:xfrm>
        </p:spPr>
        <p:txBody>
          <a:bodyPr>
            <a:noAutofit/>
          </a:bodyPr>
          <a:lstStyle>
            <a:lvl1pPr marL="0" indent="0">
              <a:buNone/>
              <a:defRPr sz="3100">
                <a:solidFill>
                  <a:schemeClr val="accent2"/>
                </a:solidFill>
              </a:defRPr>
            </a:lvl1pPr>
          </a:lstStyle>
          <a:p>
            <a:pPr lvl="0"/>
            <a:r>
              <a:rPr lang="en-US" smtClean="0"/>
              <a:t>Click to edit Master text styles</a:t>
            </a:r>
          </a:p>
        </p:txBody>
      </p:sp>
    </p:spTree>
    <p:extLst>
      <p:ext uri="{BB962C8B-B14F-4D97-AF65-F5344CB8AC3E}">
        <p14:creationId xmlns:p14="http://schemas.microsoft.com/office/powerpoint/2010/main" val="19273429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Divider Slide with Image 1">
    <p:bg>
      <p:bgPr>
        <a:solidFill>
          <a:schemeClr val="bg1"/>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1"/>
          </p:nvPr>
        </p:nvSpPr>
        <p:spPr>
          <a:xfrm>
            <a:off x="0" y="2413176"/>
            <a:ext cx="2422432" cy="5360812"/>
          </a:xfrm>
        </p:spPr>
        <p:txBody>
          <a:bodyPr/>
          <a:lstStyle>
            <a:lvl1pPr marL="0" indent="0">
              <a:buNone/>
              <a:defRPr sz="33400" b="0" i="0">
                <a:solidFill>
                  <a:srgbClr val="F2F2F2"/>
                </a:solidFill>
                <a:latin typeface="Arial Narrow Bold"/>
                <a:cs typeface="Arial Narrow Bold"/>
              </a:defRPr>
            </a:lvl1pPr>
          </a:lstStyle>
          <a:p>
            <a:pPr lvl="0"/>
            <a:r>
              <a:rPr lang="en-US" dirty="0" smtClean="0"/>
              <a:t>Click to edit Master text styles</a:t>
            </a:r>
          </a:p>
        </p:txBody>
      </p:sp>
      <p:sp>
        <p:nvSpPr>
          <p:cNvPr id="3" name="Rectangle 2"/>
          <p:cNvSpPr/>
          <p:nvPr userDrawn="1"/>
        </p:nvSpPr>
        <p:spPr>
          <a:xfrm>
            <a:off x="5123145" y="0"/>
            <a:ext cx="4936846" cy="7773988"/>
          </a:xfrm>
          <a:prstGeom prst="rect">
            <a:avLst/>
          </a:prstGeom>
          <a:noFill/>
          <a:ln>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lIns="101868" tIns="50933" rIns="101868" bIns="50933" rtlCol="0" anchor="ctr"/>
          <a:lstStyle/>
          <a:p>
            <a:pPr algn="ctr" defTabSz="1042354" fontAlgn="auto">
              <a:spcBef>
                <a:spcPts val="0"/>
              </a:spcBef>
              <a:spcAft>
                <a:spcPts val="0"/>
              </a:spcAft>
            </a:pPr>
            <a:endParaRPr lang="en-US" sz="2100" dirty="0">
              <a:solidFill>
                <a:prstClr val="white"/>
              </a:solidFill>
            </a:endParaRPr>
          </a:p>
        </p:txBody>
      </p:sp>
      <p:sp>
        <p:nvSpPr>
          <p:cNvPr id="6" name="Text Placeholder 5"/>
          <p:cNvSpPr>
            <a:spLocks noGrp="1"/>
          </p:cNvSpPr>
          <p:nvPr>
            <p:ph type="body" sz="quarter" idx="10"/>
          </p:nvPr>
        </p:nvSpPr>
        <p:spPr>
          <a:xfrm>
            <a:off x="403477" y="2915239"/>
            <a:ext cx="4520065" cy="1979494"/>
          </a:xfrm>
        </p:spPr>
        <p:txBody>
          <a:bodyPr>
            <a:noAutofit/>
          </a:bodyPr>
          <a:lstStyle>
            <a:lvl1pPr marL="0" indent="0">
              <a:buNone/>
              <a:defRPr sz="5300">
                <a:solidFill>
                  <a:schemeClr val="accent2"/>
                </a:solidFill>
              </a:defRPr>
            </a:lvl1pPr>
          </a:lstStyle>
          <a:p>
            <a:pPr lvl="0"/>
            <a:r>
              <a:rPr lang="en-US" dirty="0" smtClean="0"/>
              <a:t>Click to edit Master text styles</a:t>
            </a:r>
          </a:p>
        </p:txBody>
      </p:sp>
    </p:spTree>
    <p:extLst>
      <p:ext uri="{BB962C8B-B14F-4D97-AF65-F5344CB8AC3E}">
        <p14:creationId xmlns:p14="http://schemas.microsoft.com/office/powerpoint/2010/main" val="14048368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userDrawn="1">
  <p:cSld name="1_Título de presentación">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3293934"/>
      </p:ext>
    </p:extLst>
  </p:cSld>
  <p:clrMapOvr>
    <a:masterClrMapping/>
  </p:clrMapOvr>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err="1" smtClean="0"/>
              <a:t>Click</a:t>
            </a:r>
            <a:r>
              <a:rPr lang="es-ES_tradnl" dirty="0" smtClean="0"/>
              <a:t> to </a:t>
            </a:r>
            <a:r>
              <a:rPr lang="es-ES_tradnl" dirty="0" err="1" smtClean="0"/>
              <a:t>edit</a:t>
            </a:r>
            <a:r>
              <a:rPr lang="es-ES_tradnl" dirty="0" smtClean="0"/>
              <a:t> Master </a:t>
            </a:r>
            <a:r>
              <a:rPr lang="es-ES_tradnl" dirty="0" err="1" smtClean="0"/>
              <a:t>title</a:t>
            </a:r>
            <a:r>
              <a:rPr lang="es-ES_tradnl" dirty="0" smtClean="0"/>
              <a:t> </a:t>
            </a:r>
            <a:r>
              <a:rPr lang="es-ES_tradnl" dirty="0" err="1" smtClean="0"/>
              <a:t>style</a:t>
            </a:r>
            <a:endParaRPr lang="es-ES_tradnl" dirty="0"/>
          </a:p>
        </p:txBody>
      </p:sp>
      <p:sp>
        <p:nvSpPr>
          <p:cNvPr id="3" name="Content Placeholder 2"/>
          <p:cNvSpPr>
            <a:spLocks noGrp="1"/>
          </p:cNvSpPr>
          <p:nvPr>
            <p:ph idx="1"/>
          </p:nvPr>
        </p:nvSpPr>
        <p:spPr/>
        <p:txBody>
          <a:body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a:p>
            <a:pPr lvl="2"/>
            <a:r>
              <a:rPr lang="es-ES_tradnl" dirty="0" err="1" smtClean="0"/>
              <a:t>Third</a:t>
            </a:r>
            <a:r>
              <a:rPr lang="es-ES_tradnl" dirty="0" smtClean="0"/>
              <a:t> </a:t>
            </a:r>
            <a:r>
              <a:rPr lang="es-ES_tradnl" dirty="0" err="1" smtClean="0"/>
              <a:t>level</a:t>
            </a:r>
            <a:endParaRPr lang="es-ES_tradnl" dirty="0" smtClean="0"/>
          </a:p>
          <a:p>
            <a:pPr lvl="3"/>
            <a:r>
              <a:rPr lang="es-ES_tradnl" dirty="0" err="1" smtClean="0"/>
              <a:t>Fourth</a:t>
            </a:r>
            <a:r>
              <a:rPr lang="es-ES_tradnl" dirty="0" smtClean="0"/>
              <a:t> </a:t>
            </a:r>
            <a:r>
              <a:rPr lang="es-ES_tradnl" dirty="0" err="1" smtClean="0"/>
              <a:t>level</a:t>
            </a:r>
            <a:endParaRPr lang="es-ES_tradnl" dirty="0" smtClean="0"/>
          </a:p>
          <a:p>
            <a:pPr lvl="4"/>
            <a:r>
              <a:rPr lang="es-ES_tradnl" dirty="0" err="1" smtClean="0"/>
              <a:t>Fifth</a:t>
            </a:r>
            <a:r>
              <a:rPr lang="es-ES_tradnl" dirty="0" smtClean="0"/>
              <a:t> </a:t>
            </a:r>
            <a:r>
              <a:rPr lang="es-ES_tradnl" dirty="0" err="1" smtClean="0"/>
              <a:t>level</a:t>
            </a:r>
            <a:endParaRPr lang="es-ES_tradnl"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_tradnl" smtClean="0">
                <a:solidFill>
                  <a:srgbClr val="002776"/>
                </a:solidFill>
              </a:rPr>
              <a:pPr/>
              <a:t>‹#›</a:t>
            </a:fld>
            <a:endParaRPr lang="es-ES_tradnl" dirty="0">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_tradnl" dirty="0">
              <a:solidFill>
                <a:srgbClr val="002776"/>
              </a:solidFill>
            </a:endParaRPr>
          </a:p>
        </p:txBody>
      </p:sp>
    </p:spTree>
    <p:extLst>
      <p:ext uri="{BB962C8B-B14F-4D97-AF65-F5344CB8AC3E}">
        <p14:creationId xmlns:p14="http://schemas.microsoft.com/office/powerpoint/2010/main" val="397016397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57501" y="2891923"/>
            <a:ext cx="7544991" cy="1523702"/>
          </a:xfrm>
        </p:spPr>
        <p:txBody>
          <a:bodyPr anchor="ctr"/>
          <a:lstStyle>
            <a:lvl1pPr>
              <a:spcBef>
                <a:spcPts val="203"/>
              </a:spcBef>
              <a:defRPr sz="2437"/>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811946801"/>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Cierre">
    <p:spTree>
      <p:nvGrpSpPr>
        <p:cNvPr id="1" name=""/>
        <p:cNvGrpSpPr/>
        <p:nvPr/>
      </p:nvGrpSpPr>
      <p:grpSpPr>
        <a:xfrm>
          <a:off x="0" y="0"/>
          <a:ext cx="0" cy="0"/>
          <a:chOff x="0" y="0"/>
          <a:chExt cx="0" cy="0"/>
        </a:xfrm>
      </p:grpSpPr>
      <p:sp>
        <p:nvSpPr>
          <p:cNvPr id="4" name="Rectangle 3"/>
          <p:cNvSpPr/>
          <p:nvPr userDrawn="1"/>
        </p:nvSpPr>
        <p:spPr>
          <a:xfrm>
            <a:off x="0" y="0"/>
            <a:ext cx="10059988" cy="777398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3278" tIns="41639" rIns="83278" bIns="41639" rtlCol="0" anchor="ctr"/>
          <a:lstStyle/>
          <a:p>
            <a:pPr algn="ctr" fontAlgn="base">
              <a:spcBef>
                <a:spcPct val="0"/>
              </a:spcBef>
              <a:spcAft>
                <a:spcPct val="0"/>
              </a:spcAft>
            </a:pPr>
            <a:endParaRPr lang="nb-NO" sz="2031">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9430" y="3389551"/>
            <a:ext cx="3795713" cy="896937"/>
          </a:xfrm>
          <a:prstGeom prst="rect">
            <a:avLst/>
          </a:prstGeom>
          <a:noFill/>
          <a:ln w="9525">
            <a:noFill/>
            <a:miter lim="800000"/>
            <a:headEnd/>
            <a:tailEnd/>
          </a:ln>
        </p:spPr>
      </p:pic>
      <p:sp>
        <p:nvSpPr>
          <p:cNvPr id="8" name="Text Placeholder 7"/>
          <p:cNvSpPr>
            <a:spLocks noGrp="1"/>
          </p:cNvSpPr>
          <p:nvPr>
            <p:ph type="body" sz="quarter" idx="13"/>
          </p:nvPr>
        </p:nvSpPr>
        <p:spPr>
          <a:xfrm>
            <a:off x="457280" y="4700591"/>
            <a:ext cx="6743701" cy="2593975"/>
          </a:xfrm>
        </p:spPr>
        <p:txBody>
          <a:bodyPr/>
          <a:lstStyle>
            <a:lvl1pPr>
              <a:defRPr sz="609">
                <a:solidFill>
                  <a:srgbClr val="000000"/>
                </a:solidFill>
              </a:defRPr>
            </a:lvl1pPr>
            <a:lvl2pPr>
              <a:defRPr sz="711"/>
            </a:lvl2pPr>
            <a:lvl3pPr>
              <a:defRPr sz="711"/>
            </a:lvl3pPr>
            <a:lvl4pPr>
              <a:defRPr sz="711"/>
            </a:lvl4pPr>
            <a:lvl5pPr>
              <a:defRPr sz="711"/>
            </a:lvl5pPr>
          </a:lstStyle>
          <a:p>
            <a:pPr lvl="0"/>
            <a:r>
              <a:rPr lang="en-US" smtClean="0"/>
              <a:t>Click to edit Master text styles</a:t>
            </a:r>
          </a:p>
        </p:txBody>
      </p:sp>
      <p:sp>
        <p:nvSpPr>
          <p:cNvPr id="7" name="Slide Number Placeholder 3"/>
          <p:cNvSpPr>
            <a:spLocks noGrp="1"/>
          </p:cNvSpPr>
          <p:nvPr>
            <p:ph type="sldNum" sz="quarter" idx="10"/>
          </p:nvPr>
        </p:nvSpPr>
        <p:spPr>
          <a:xfrm>
            <a:off x="457307" y="7429738"/>
            <a:ext cx="311150" cy="163513"/>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49320" y="7429738"/>
            <a:ext cx="4749800" cy="163513"/>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325898300"/>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57302" y="3027363"/>
            <a:ext cx="6724650" cy="1651000"/>
          </a:xfrm>
        </p:spPr>
        <p:txBody>
          <a:bodyPr/>
          <a:lstStyle>
            <a:lvl1pPr>
              <a:lnSpc>
                <a:spcPts val="5193"/>
              </a:lnSpc>
              <a:defRPr sz="5600" b="0">
                <a:solidFill>
                  <a:schemeClr val="bg2"/>
                </a:solidFill>
                <a:latin typeface="Times New Roman" pitchFamily="18" charset="0"/>
              </a:defRPr>
            </a:lvl1pPr>
          </a:lstStyle>
          <a:p>
            <a:r>
              <a:rPr lang="en-US"/>
              <a:t>Click to edit </a:t>
            </a:r>
            <a:br>
              <a:rPr lang="en-US"/>
            </a:br>
            <a:r>
              <a:rPr lang="en-US"/>
              <a:t>Master title style</a:t>
            </a:r>
          </a:p>
        </p:txBody>
      </p:sp>
      <p:sp>
        <p:nvSpPr>
          <p:cNvPr id="3" name="Slide Number Placeholder 9"/>
          <p:cNvSpPr>
            <a:spLocks noGrp="1"/>
          </p:cNvSpPr>
          <p:nvPr>
            <p:ph type="sldNum" sz="quarter" idx="10"/>
          </p:nvPr>
        </p:nvSpPr>
        <p:spPr>
          <a:xfrm>
            <a:off x="457203" y="7405690"/>
            <a:ext cx="311150" cy="179387"/>
          </a:xfrm>
        </p:spPr>
        <p:txBody>
          <a:bodyPr/>
          <a:lstStyle>
            <a:lvl1pPr>
              <a:lnSpc>
                <a:spcPts val="1337"/>
              </a:lnSpc>
              <a:defRPr>
                <a:solidFill>
                  <a:schemeClr val="bg2"/>
                </a:solidFill>
              </a:defRPr>
            </a:lvl1pPr>
          </a:lstStyle>
          <a:p>
            <a:pPr>
              <a:defRPr/>
            </a:pPr>
            <a:fld id="{763A6BE3-59AE-40B2-A0E5-5DA4B35828E3}" type="slidenum">
              <a:rPr lang="en-US">
                <a:solidFill>
                  <a:srgbClr val="FFFFFF"/>
                </a:solidFill>
              </a:rPr>
              <a:pPr>
                <a:defRPr/>
              </a:pPr>
              <a:t>‹#›</a:t>
            </a:fld>
            <a:endParaRPr lang="en-US" dirty="0">
              <a:solidFill>
                <a:srgbClr val="FFFFFF"/>
              </a:solidFill>
            </a:endParaRPr>
          </a:p>
        </p:txBody>
      </p:sp>
      <p:sp>
        <p:nvSpPr>
          <p:cNvPr id="4" name="Footer Placeholder 10"/>
          <p:cNvSpPr>
            <a:spLocks noGrp="1"/>
          </p:cNvSpPr>
          <p:nvPr>
            <p:ph type="ftr" sz="quarter" idx="11"/>
          </p:nvPr>
        </p:nvSpPr>
        <p:spPr>
          <a:xfrm>
            <a:off x="847725" y="7405690"/>
            <a:ext cx="4749800" cy="179387"/>
          </a:xfrm>
        </p:spPr>
        <p:txBody>
          <a:bodyPr/>
          <a:lstStyle>
            <a:lvl1pPr>
              <a:lnSpc>
                <a:spcPts val="1337"/>
              </a:lnSpc>
              <a:defRPr>
                <a:solidFill>
                  <a:schemeClr val="bg2"/>
                </a:solidFill>
              </a:defRPr>
            </a:lvl1pPr>
          </a:lstStyle>
          <a:p>
            <a:pPr>
              <a:defRPr/>
            </a:pPr>
            <a:r>
              <a:rPr lang="en-US" dirty="0">
                <a:solidFill>
                  <a:srgbClr val="FFFFFF"/>
                </a:solidFill>
              </a:rPr>
              <a:t>Footer</a:t>
            </a:r>
          </a:p>
        </p:txBody>
      </p:sp>
    </p:spTree>
    <p:extLst>
      <p:ext uri="{BB962C8B-B14F-4D97-AF65-F5344CB8AC3E}">
        <p14:creationId xmlns:p14="http://schemas.microsoft.com/office/powerpoint/2010/main" val="274191574"/>
      </p:ext>
    </p:extLst>
  </p:cSld>
  <p:clrMapOvr>
    <a:masterClrMapping/>
  </p:clrMapOvr>
  <p:hf hdr="0" dt="0"/>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77465" y="214586"/>
            <a:ext cx="9504000" cy="957262"/>
          </a:xfrm>
        </p:spPr>
        <p:txBody>
          <a:bodyPr/>
          <a:lstStyle>
            <a:lvl1pPr>
              <a:lnSpc>
                <a:spcPct val="100000"/>
              </a:lnSpc>
              <a:defRPr sz="2200"/>
            </a:lvl1pPr>
          </a:lstStyle>
          <a:p>
            <a:r>
              <a:rPr lang="en-US" dirty="0" smtClean="0"/>
              <a:t>Click to edit Master title style</a:t>
            </a:r>
            <a:endParaRPr lang="es-CL"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Slide Number Placeholder 9"/>
          <p:cNvSpPr>
            <a:spLocks noGrp="1"/>
          </p:cNvSpPr>
          <p:nvPr>
            <p:ph type="sldNum" sz="quarter" idx="10"/>
          </p:nvPr>
        </p:nvSpPr>
        <p:spPr/>
        <p:txBody>
          <a:bodyPr/>
          <a:lstStyle>
            <a:lvl1pPr>
              <a:defRPr/>
            </a:lvl1pPr>
          </a:lstStyle>
          <a:p>
            <a:pPr>
              <a:defRPr/>
            </a:pPr>
            <a:fld id="{183D6856-CF4E-42C4-B228-5F9DD1DB1801}" type="slidenum">
              <a:rPr lang="en-US">
                <a:solidFill>
                  <a:srgbClr val="002776"/>
                </a:solidFill>
              </a:rPr>
              <a:pPr>
                <a:defRPr/>
              </a:pPr>
              <a:t>‹#›</a:t>
            </a:fld>
            <a:endParaRPr lang="en-US" dirty="0">
              <a:solidFill>
                <a:srgbClr val="002776"/>
              </a:solidFill>
            </a:endParaRPr>
          </a:p>
        </p:txBody>
      </p:sp>
      <p:sp>
        <p:nvSpPr>
          <p:cNvPr id="5" name="Footer Placeholder 10"/>
          <p:cNvSpPr>
            <a:spLocks noGrp="1"/>
          </p:cNvSpPr>
          <p:nvPr>
            <p:ph type="ftr" sz="quarter" idx="11"/>
          </p:nvPr>
        </p:nvSpPr>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112688822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95343" y="4995866"/>
            <a:ext cx="8550275" cy="1543050"/>
          </a:xfrm>
        </p:spPr>
        <p:txBody>
          <a:bodyPr/>
          <a:lstStyle>
            <a:lvl1pPr algn="l">
              <a:defRPr sz="4000" b="1" cap="all"/>
            </a:lvl1pPr>
          </a:lstStyle>
          <a:p>
            <a:r>
              <a:rPr lang="en-US" smtClean="0"/>
              <a:t>Click to edit Master title style</a:t>
            </a:r>
            <a:endParaRPr lang="es-CL"/>
          </a:p>
        </p:txBody>
      </p:sp>
      <p:sp>
        <p:nvSpPr>
          <p:cNvPr id="3" name="Text Placeholder 2"/>
          <p:cNvSpPr>
            <a:spLocks noGrp="1"/>
          </p:cNvSpPr>
          <p:nvPr>
            <p:ph type="body" idx="1"/>
          </p:nvPr>
        </p:nvSpPr>
        <p:spPr>
          <a:xfrm>
            <a:off x="795343" y="3295657"/>
            <a:ext cx="8550275" cy="1700212"/>
          </a:xfrm>
        </p:spPr>
        <p:txBody>
          <a:bodyPr anchor="b"/>
          <a:lstStyle>
            <a:lvl1pPr marL="0" indent="0">
              <a:buNone/>
              <a:defRPr sz="2000"/>
            </a:lvl1pPr>
            <a:lvl2pPr marL="456697" indent="0">
              <a:buNone/>
              <a:defRPr sz="1800"/>
            </a:lvl2pPr>
            <a:lvl3pPr marL="913399" indent="0">
              <a:buNone/>
              <a:defRPr sz="1600"/>
            </a:lvl3pPr>
            <a:lvl4pPr marL="1370096" indent="0">
              <a:buNone/>
              <a:defRPr sz="1400"/>
            </a:lvl4pPr>
            <a:lvl5pPr marL="1826794" indent="0">
              <a:buNone/>
              <a:defRPr sz="1400"/>
            </a:lvl5pPr>
            <a:lvl6pPr marL="2283491" indent="0">
              <a:buNone/>
              <a:defRPr sz="1400"/>
            </a:lvl6pPr>
            <a:lvl7pPr marL="2740191" indent="0">
              <a:buNone/>
              <a:defRPr sz="1400"/>
            </a:lvl7pPr>
            <a:lvl8pPr marL="3196890" indent="0">
              <a:buNone/>
              <a:defRPr sz="1400"/>
            </a:lvl8pPr>
            <a:lvl9pPr marL="3653587" indent="0">
              <a:buNone/>
              <a:defRPr sz="1400"/>
            </a:lvl9pPr>
          </a:lstStyle>
          <a:p>
            <a:pPr lvl="0"/>
            <a:r>
              <a:rPr lang="en-US" smtClean="0"/>
              <a:t>Click to edit Master text styles</a:t>
            </a:r>
          </a:p>
        </p:txBody>
      </p:sp>
      <p:sp>
        <p:nvSpPr>
          <p:cNvPr id="4" name="Slide Number Placeholder 9"/>
          <p:cNvSpPr>
            <a:spLocks noGrp="1"/>
          </p:cNvSpPr>
          <p:nvPr>
            <p:ph type="sldNum" sz="quarter" idx="10"/>
          </p:nvPr>
        </p:nvSpPr>
        <p:spPr/>
        <p:txBody>
          <a:bodyPr/>
          <a:lstStyle>
            <a:lvl1pPr>
              <a:defRPr/>
            </a:lvl1pPr>
          </a:lstStyle>
          <a:p>
            <a:pPr>
              <a:defRPr/>
            </a:pPr>
            <a:fld id="{B7DAC1CF-7529-4767-A444-A1C24573EC07}" type="slidenum">
              <a:rPr lang="en-US">
                <a:solidFill>
                  <a:srgbClr val="002776"/>
                </a:solidFill>
              </a:rPr>
              <a:pPr>
                <a:defRPr/>
              </a:pPr>
              <a:t>‹#›</a:t>
            </a:fld>
            <a:endParaRPr lang="en-US" dirty="0">
              <a:solidFill>
                <a:srgbClr val="002776"/>
              </a:solidFill>
            </a:endParaRPr>
          </a:p>
        </p:txBody>
      </p:sp>
      <p:sp>
        <p:nvSpPr>
          <p:cNvPr id="5" name="Footer Placeholder 10"/>
          <p:cNvSpPr>
            <a:spLocks noGrp="1"/>
          </p:cNvSpPr>
          <p:nvPr>
            <p:ph type="ftr" sz="quarter" idx="11"/>
          </p:nvPr>
        </p:nvSpPr>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206468393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77465" y="214586"/>
            <a:ext cx="9468000" cy="957262"/>
          </a:xfrm>
        </p:spPr>
        <p:txBody>
          <a:bodyPr/>
          <a:lstStyle>
            <a:lvl1pPr>
              <a:lnSpc>
                <a:spcPct val="100000"/>
              </a:lnSpc>
              <a:defRPr sz="2200"/>
            </a:lvl1pPr>
          </a:lstStyle>
          <a:p>
            <a:r>
              <a:rPr lang="en-US" dirty="0" smtClean="0"/>
              <a:t>Click to edit Master title style</a:t>
            </a:r>
            <a:endParaRPr lang="es-CL"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Slide Number Placeholder 9"/>
          <p:cNvSpPr>
            <a:spLocks noGrp="1"/>
          </p:cNvSpPr>
          <p:nvPr>
            <p:ph type="sldNum" sz="quarter" idx="10"/>
          </p:nvPr>
        </p:nvSpPr>
        <p:spPr/>
        <p:txBody>
          <a:bodyPr/>
          <a:lstStyle>
            <a:lvl1pPr>
              <a:defRPr/>
            </a:lvl1pPr>
          </a:lstStyle>
          <a:p>
            <a:pPr>
              <a:defRPr/>
            </a:pPr>
            <a:fld id="{183D6856-CF4E-42C4-B228-5F9DD1DB1801}" type="slidenum">
              <a:rPr lang="en-US"/>
              <a:pPr>
                <a:defRPr/>
              </a:pPr>
              <a:t>‹#›</a:t>
            </a:fld>
            <a:endParaRPr lang="en-US" dirty="0"/>
          </a:p>
        </p:txBody>
      </p:sp>
      <p:sp>
        <p:nvSpPr>
          <p:cNvPr id="5" name="Footer Placeholder 10"/>
          <p:cNvSpPr>
            <a:spLocks noGrp="1"/>
          </p:cNvSpPr>
          <p:nvPr>
            <p:ph type="ftr" sz="quarter" idx="11"/>
          </p:nvPr>
        </p:nvSpPr>
        <p:spPr/>
        <p:txBody>
          <a:bodyPr/>
          <a:lstStyle>
            <a:lvl1pPr>
              <a:defRPr/>
            </a:lvl1pPr>
          </a:lstStyle>
          <a:p>
            <a:pPr>
              <a:defRPr/>
            </a:pPr>
            <a:r>
              <a:rPr lang="en-US" dirty="0"/>
              <a:t>Footer</a:t>
            </a:r>
          </a:p>
        </p:txBody>
      </p:sp>
    </p:spTree>
    <p:extLst>
      <p:ext uri="{BB962C8B-B14F-4D97-AF65-F5344CB8AC3E}">
        <p14:creationId xmlns:p14="http://schemas.microsoft.com/office/powerpoint/2010/main" val="426188479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s-CL" dirty="0"/>
          </a:p>
        </p:txBody>
      </p:sp>
      <p:sp>
        <p:nvSpPr>
          <p:cNvPr id="3" name="Content Placeholder 2"/>
          <p:cNvSpPr>
            <a:spLocks noGrp="1"/>
          </p:cNvSpPr>
          <p:nvPr>
            <p:ph sz="half" idx="1"/>
          </p:nvPr>
        </p:nvSpPr>
        <p:spPr>
          <a:xfrm>
            <a:off x="492133" y="1314455"/>
            <a:ext cx="4460875" cy="6100763"/>
          </a:xfrm>
        </p:spPr>
        <p:txBody>
          <a:bodyPr/>
          <a:lstStyle>
            <a:lvl1pPr>
              <a:defRPr sz="2800"/>
            </a:lvl1pPr>
            <a:lvl2pPr>
              <a:defRPr sz="25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Content Placeholder 3"/>
          <p:cNvSpPr>
            <a:spLocks noGrp="1"/>
          </p:cNvSpPr>
          <p:nvPr>
            <p:ph sz="half" idx="2"/>
          </p:nvPr>
        </p:nvSpPr>
        <p:spPr>
          <a:xfrm>
            <a:off x="5105407" y="1314455"/>
            <a:ext cx="4460875" cy="6100763"/>
          </a:xfrm>
        </p:spPr>
        <p:txBody>
          <a:bodyPr/>
          <a:lstStyle>
            <a:lvl1pPr>
              <a:defRPr sz="2800"/>
            </a:lvl1pPr>
            <a:lvl2pPr>
              <a:defRPr sz="25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5" name="Slide Number Placeholder 9"/>
          <p:cNvSpPr>
            <a:spLocks noGrp="1"/>
          </p:cNvSpPr>
          <p:nvPr>
            <p:ph type="sldNum" sz="quarter" idx="10"/>
          </p:nvPr>
        </p:nvSpPr>
        <p:spPr/>
        <p:txBody>
          <a:bodyPr/>
          <a:lstStyle>
            <a:lvl1pPr>
              <a:defRPr/>
            </a:lvl1pPr>
          </a:lstStyle>
          <a:p>
            <a:pPr>
              <a:defRPr/>
            </a:pPr>
            <a:fld id="{31880911-99AE-4CB7-A071-1760C35551F7}" type="slidenum">
              <a:rPr lang="en-US">
                <a:solidFill>
                  <a:srgbClr val="002776"/>
                </a:solidFill>
              </a:rPr>
              <a:pPr>
                <a:defRPr/>
              </a:pPr>
              <a:t>‹#›</a:t>
            </a:fld>
            <a:endParaRPr lang="en-US" dirty="0">
              <a:solidFill>
                <a:srgbClr val="002776"/>
              </a:solidFill>
            </a:endParaRPr>
          </a:p>
        </p:txBody>
      </p:sp>
      <p:sp>
        <p:nvSpPr>
          <p:cNvPr id="6" name="Footer Placeholder 10"/>
          <p:cNvSpPr>
            <a:spLocks noGrp="1"/>
          </p:cNvSpPr>
          <p:nvPr>
            <p:ph type="ftr" sz="quarter" idx="11"/>
          </p:nvPr>
        </p:nvSpPr>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31214651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77466" y="214586"/>
            <a:ext cx="9468000" cy="1295401"/>
          </a:xfrm>
        </p:spPr>
        <p:txBody>
          <a:bodyPr/>
          <a:lstStyle>
            <a:lvl1pPr>
              <a:defRPr/>
            </a:lvl1pPr>
          </a:lstStyle>
          <a:p>
            <a:r>
              <a:rPr lang="en-US" dirty="0" smtClean="0"/>
              <a:t>Click to edit Master title style</a:t>
            </a:r>
            <a:endParaRPr lang="es-CL" dirty="0"/>
          </a:p>
        </p:txBody>
      </p:sp>
      <p:sp>
        <p:nvSpPr>
          <p:cNvPr id="3" name="Text Placeholder 2"/>
          <p:cNvSpPr>
            <a:spLocks noGrp="1"/>
          </p:cNvSpPr>
          <p:nvPr>
            <p:ph type="body" idx="1"/>
          </p:nvPr>
        </p:nvSpPr>
        <p:spPr>
          <a:xfrm>
            <a:off x="503243" y="1739900"/>
            <a:ext cx="4445000" cy="725488"/>
          </a:xfrm>
        </p:spPr>
        <p:txBody>
          <a:bodyPr anchor="b"/>
          <a:lstStyle>
            <a:lvl1pPr marL="0" indent="0">
              <a:buNone/>
              <a:defRPr sz="2500" b="1"/>
            </a:lvl1pPr>
            <a:lvl2pPr marL="456697" indent="0">
              <a:buNone/>
              <a:defRPr sz="2000" b="1"/>
            </a:lvl2pPr>
            <a:lvl3pPr marL="913399" indent="0">
              <a:buNone/>
              <a:defRPr sz="1800" b="1"/>
            </a:lvl3pPr>
            <a:lvl4pPr marL="1370096" indent="0">
              <a:buNone/>
              <a:defRPr sz="1600" b="1"/>
            </a:lvl4pPr>
            <a:lvl5pPr marL="1826794" indent="0">
              <a:buNone/>
              <a:defRPr sz="1600" b="1"/>
            </a:lvl5pPr>
            <a:lvl6pPr marL="2283491" indent="0">
              <a:buNone/>
              <a:defRPr sz="1600" b="1"/>
            </a:lvl6pPr>
            <a:lvl7pPr marL="2740191" indent="0">
              <a:buNone/>
              <a:defRPr sz="1600" b="1"/>
            </a:lvl7pPr>
            <a:lvl8pPr marL="3196890" indent="0">
              <a:buNone/>
              <a:defRPr sz="1600" b="1"/>
            </a:lvl8pPr>
            <a:lvl9pPr marL="3653587"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03243" y="2465396"/>
            <a:ext cx="4445000" cy="4478337"/>
          </a:xfrm>
        </p:spPr>
        <p:txBody>
          <a:bodyPr/>
          <a:lstStyle>
            <a:lvl1pPr>
              <a:defRPr sz="25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5" name="Text Placeholder 4"/>
          <p:cNvSpPr>
            <a:spLocks noGrp="1"/>
          </p:cNvSpPr>
          <p:nvPr>
            <p:ph type="body" sz="quarter" idx="3"/>
          </p:nvPr>
        </p:nvSpPr>
        <p:spPr>
          <a:xfrm>
            <a:off x="5110166" y="1739900"/>
            <a:ext cx="4446587" cy="725488"/>
          </a:xfrm>
        </p:spPr>
        <p:txBody>
          <a:bodyPr anchor="b"/>
          <a:lstStyle>
            <a:lvl1pPr marL="0" indent="0">
              <a:buNone/>
              <a:defRPr sz="2500" b="1"/>
            </a:lvl1pPr>
            <a:lvl2pPr marL="456697" indent="0">
              <a:buNone/>
              <a:defRPr sz="2000" b="1"/>
            </a:lvl2pPr>
            <a:lvl3pPr marL="913399" indent="0">
              <a:buNone/>
              <a:defRPr sz="1800" b="1"/>
            </a:lvl3pPr>
            <a:lvl4pPr marL="1370096" indent="0">
              <a:buNone/>
              <a:defRPr sz="1600" b="1"/>
            </a:lvl4pPr>
            <a:lvl5pPr marL="1826794" indent="0">
              <a:buNone/>
              <a:defRPr sz="1600" b="1"/>
            </a:lvl5pPr>
            <a:lvl6pPr marL="2283491" indent="0">
              <a:buNone/>
              <a:defRPr sz="1600" b="1"/>
            </a:lvl6pPr>
            <a:lvl7pPr marL="2740191" indent="0">
              <a:buNone/>
              <a:defRPr sz="1600" b="1"/>
            </a:lvl7pPr>
            <a:lvl8pPr marL="3196890" indent="0">
              <a:buNone/>
              <a:defRPr sz="1600" b="1"/>
            </a:lvl8pPr>
            <a:lvl9pPr marL="3653587"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5110166" y="2465396"/>
            <a:ext cx="4446587" cy="4478337"/>
          </a:xfrm>
        </p:spPr>
        <p:txBody>
          <a:bodyPr/>
          <a:lstStyle>
            <a:lvl1pPr>
              <a:defRPr sz="25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7" name="Slide Number Placeholder 9"/>
          <p:cNvSpPr>
            <a:spLocks noGrp="1"/>
          </p:cNvSpPr>
          <p:nvPr>
            <p:ph type="sldNum" sz="quarter" idx="10"/>
          </p:nvPr>
        </p:nvSpPr>
        <p:spPr/>
        <p:txBody>
          <a:bodyPr/>
          <a:lstStyle>
            <a:lvl1pPr>
              <a:defRPr/>
            </a:lvl1pPr>
          </a:lstStyle>
          <a:p>
            <a:pPr>
              <a:defRPr/>
            </a:pPr>
            <a:fld id="{25280786-EB74-40C5-82A4-C6868B1A696E}" type="slidenum">
              <a:rPr lang="en-US">
                <a:solidFill>
                  <a:srgbClr val="002776"/>
                </a:solidFill>
              </a:rPr>
              <a:pPr>
                <a:defRPr/>
              </a:pPr>
              <a:t>‹#›</a:t>
            </a:fld>
            <a:endParaRPr lang="en-US" dirty="0">
              <a:solidFill>
                <a:srgbClr val="002776"/>
              </a:solidFill>
            </a:endParaRPr>
          </a:p>
        </p:txBody>
      </p:sp>
      <p:sp>
        <p:nvSpPr>
          <p:cNvPr id="8" name="Footer Placeholder 10"/>
          <p:cNvSpPr>
            <a:spLocks noGrp="1"/>
          </p:cNvSpPr>
          <p:nvPr>
            <p:ph type="ftr" sz="quarter" idx="11"/>
          </p:nvPr>
        </p:nvSpPr>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303606162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s-CL" dirty="0"/>
          </a:p>
        </p:txBody>
      </p:sp>
      <p:sp>
        <p:nvSpPr>
          <p:cNvPr id="3" name="Slide Number Placeholder 9"/>
          <p:cNvSpPr>
            <a:spLocks noGrp="1"/>
          </p:cNvSpPr>
          <p:nvPr>
            <p:ph type="sldNum" sz="quarter" idx="10"/>
          </p:nvPr>
        </p:nvSpPr>
        <p:spPr/>
        <p:txBody>
          <a:bodyPr/>
          <a:lstStyle>
            <a:lvl1pPr>
              <a:defRPr/>
            </a:lvl1pPr>
          </a:lstStyle>
          <a:p>
            <a:pPr>
              <a:defRPr/>
            </a:pPr>
            <a:fld id="{86812F57-7A5F-4E8D-A60F-218CCB32CE6C}" type="slidenum">
              <a:rPr lang="en-US">
                <a:solidFill>
                  <a:srgbClr val="002776"/>
                </a:solidFill>
              </a:rPr>
              <a:pPr>
                <a:defRPr/>
              </a:pPr>
              <a:t>‹#›</a:t>
            </a:fld>
            <a:endParaRPr lang="en-US" dirty="0">
              <a:solidFill>
                <a:srgbClr val="002776"/>
              </a:solidFill>
            </a:endParaRPr>
          </a:p>
        </p:txBody>
      </p:sp>
      <p:sp>
        <p:nvSpPr>
          <p:cNvPr id="4" name="Footer Placeholder 10"/>
          <p:cNvSpPr>
            <a:spLocks noGrp="1"/>
          </p:cNvSpPr>
          <p:nvPr>
            <p:ph type="ftr" sz="quarter" idx="11"/>
          </p:nvPr>
        </p:nvSpPr>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230972718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CL"/>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Slide Number Placeholder 9"/>
          <p:cNvSpPr>
            <a:spLocks noGrp="1"/>
          </p:cNvSpPr>
          <p:nvPr>
            <p:ph type="sldNum" sz="quarter" idx="10"/>
          </p:nvPr>
        </p:nvSpPr>
        <p:spPr/>
        <p:txBody>
          <a:bodyPr/>
          <a:lstStyle>
            <a:lvl1pPr>
              <a:defRPr/>
            </a:lvl1pPr>
          </a:lstStyle>
          <a:p>
            <a:pPr>
              <a:defRPr/>
            </a:pPr>
            <a:fld id="{0445FC04-BCE8-4F81-A310-FA9F81E23A8D}" type="slidenum">
              <a:rPr lang="en-US">
                <a:solidFill>
                  <a:srgbClr val="002776"/>
                </a:solidFill>
              </a:rPr>
              <a:pPr>
                <a:defRPr/>
              </a:pPr>
              <a:t>‹#›</a:t>
            </a:fld>
            <a:endParaRPr lang="en-US" dirty="0">
              <a:solidFill>
                <a:srgbClr val="002776"/>
              </a:solidFill>
            </a:endParaRPr>
          </a:p>
        </p:txBody>
      </p:sp>
      <p:sp>
        <p:nvSpPr>
          <p:cNvPr id="5" name="Footer Placeholder 10"/>
          <p:cNvSpPr>
            <a:spLocks noGrp="1"/>
          </p:cNvSpPr>
          <p:nvPr>
            <p:ph type="ftr" sz="quarter" idx="11"/>
          </p:nvPr>
        </p:nvSpPr>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35919998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Deloitte Contenido">
    <p:spTree>
      <p:nvGrpSpPr>
        <p:cNvPr id="1" name=""/>
        <p:cNvGrpSpPr/>
        <p:nvPr/>
      </p:nvGrpSpPr>
      <p:grpSpPr>
        <a:xfrm>
          <a:off x="0" y="0"/>
          <a:ext cx="0" cy="0"/>
          <a:chOff x="0" y="0"/>
          <a:chExt cx="0" cy="0"/>
        </a:xfrm>
      </p:grpSpPr>
      <p:sp>
        <p:nvSpPr>
          <p:cNvPr id="2" name="Title 1"/>
          <p:cNvSpPr>
            <a:spLocks noGrp="1"/>
          </p:cNvSpPr>
          <p:nvPr>
            <p:ph type="title"/>
          </p:nvPr>
        </p:nvSpPr>
        <p:spPr>
          <a:xfrm>
            <a:off x="277465" y="214586"/>
            <a:ext cx="9468000" cy="935211"/>
          </a:xfrm>
        </p:spPr>
        <p:txBody>
          <a:bodyPr/>
          <a:lstStyle>
            <a:lvl1pPr>
              <a:lnSpc>
                <a:spcPct val="100000"/>
              </a:lnSpc>
              <a:defRPr sz="2200"/>
            </a:lvl1pPr>
          </a:lstStyle>
          <a:p>
            <a:r>
              <a:rPr lang="en-US" dirty="0" smtClean="0"/>
              <a:t>Click to edit Master title style</a:t>
            </a:r>
            <a:endParaRPr lang="es-CL" dirty="0"/>
          </a:p>
        </p:txBody>
      </p:sp>
      <p:sp>
        <p:nvSpPr>
          <p:cNvPr id="3" name="Slide Number Placeholder 9"/>
          <p:cNvSpPr>
            <a:spLocks noGrp="1"/>
          </p:cNvSpPr>
          <p:nvPr>
            <p:ph type="sldNum" sz="quarter" idx="10"/>
          </p:nvPr>
        </p:nvSpPr>
        <p:spPr>
          <a:xfrm>
            <a:off x="457203" y="7429506"/>
            <a:ext cx="311150" cy="163513"/>
          </a:xfrm>
        </p:spPr>
        <p:txBody>
          <a:bodyPr/>
          <a:lstStyle>
            <a:lvl1pPr>
              <a:defRPr/>
            </a:lvl1pPr>
          </a:lstStyle>
          <a:p>
            <a:pPr>
              <a:defRPr/>
            </a:pPr>
            <a:fld id="{10B2FFDA-8459-4AAB-8339-1E05B01561E7}" type="slidenum">
              <a:rPr lang="en-US">
                <a:solidFill>
                  <a:srgbClr val="002776"/>
                </a:solidFill>
              </a:rPr>
              <a:pPr>
                <a:defRPr/>
              </a:pPr>
              <a:t>‹#›</a:t>
            </a:fld>
            <a:endParaRPr lang="en-US" dirty="0">
              <a:solidFill>
                <a:srgbClr val="002776"/>
              </a:solidFill>
            </a:endParaRPr>
          </a:p>
        </p:txBody>
      </p:sp>
      <p:sp>
        <p:nvSpPr>
          <p:cNvPr id="4" name="Footer Placeholder 10"/>
          <p:cNvSpPr>
            <a:spLocks noGrp="1"/>
          </p:cNvSpPr>
          <p:nvPr>
            <p:ph type="ftr" sz="quarter" idx="11"/>
          </p:nvPr>
        </p:nvSpPr>
        <p:spPr>
          <a:xfrm>
            <a:off x="849313" y="7429506"/>
            <a:ext cx="4749800" cy="163513"/>
          </a:xfrm>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1198543835"/>
      </p:ext>
    </p:extLst>
  </p:cSld>
  <p:clrMapOvr>
    <a:masterClrMapping/>
  </p:clrMapOvr>
  <p:transition spd="slow"/>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userDrawn="1">
  <p:cSld name="Deloitte Portada">
    <p:spTree>
      <p:nvGrpSpPr>
        <p:cNvPr id="1" name=""/>
        <p:cNvGrpSpPr/>
        <p:nvPr/>
      </p:nvGrpSpPr>
      <p:grpSpPr>
        <a:xfrm>
          <a:off x="0" y="0"/>
          <a:ext cx="0" cy="0"/>
          <a:chOff x="0" y="0"/>
          <a:chExt cx="0" cy="0"/>
        </a:xfrm>
      </p:grpSpPr>
      <p:sp>
        <p:nvSpPr>
          <p:cNvPr id="5" name="Rectangle 2"/>
          <p:cNvSpPr>
            <a:spLocks noGrp="1"/>
          </p:cNvSpPr>
          <p:nvPr>
            <p:ph type="ctrTitle"/>
          </p:nvPr>
        </p:nvSpPr>
        <p:spPr>
          <a:xfrm>
            <a:off x="564134" y="2806702"/>
            <a:ext cx="5473130" cy="2160588"/>
          </a:xfrm>
        </p:spPr>
        <p:txBody>
          <a:bodyPr/>
          <a:lstStyle>
            <a:lvl1pPr>
              <a:lnSpc>
                <a:spcPts val="4341"/>
              </a:lnSpc>
              <a:defRPr b="0">
                <a:latin typeface="+mj-lt"/>
              </a:defRPr>
            </a:lvl1pPr>
          </a:lstStyle>
          <a:p>
            <a:pPr>
              <a:lnSpc>
                <a:spcPts val="3895"/>
              </a:lnSpc>
            </a:pPr>
            <a:endParaRPr lang="es-CL" sz="4000" dirty="0">
              <a:solidFill>
                <a:schemeClr val="accent2"/>
              </a:solidFill>
            </a:endParaRPr>
          </a:p>
        </p:txBody>
      </p:sp>
      <p:sp>
        <p:nvSpPr>
          <p:cNvPr id="6" name="Text Box 3"/>
          <p:cNvSpPr txBox="1">
            <a:spLocks noChangeArrowheads="1"/>
          </p:cNvSpPr>
          <p:nvPr userDrawn="1"/>
        </p:nvSpPr>
        <p:spPr bwMode="auto">
          <a:xfrm>
            <a:off x="515232" y="7123170"/>
            <a:ext cx="2640747" cy="43623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defTabSz="1017074">
              <a:spcAft>
                <a:spcPts val="0"/>
              </a:spcAft>
            </a:pPr>
            <a:endParaRPr lang="es-CL" sz="1300" dirty="0">
              <a:solidFill>
                <a:srgbClr val="000000"/>
              </a:solidFill>
              <a:latin typeface="Arial"/>
            </a:endParaRPr>
          </a:p>
        </p:txBody>
      </p:sp>
      <p:pic>
        <p:nvPicPr>
          <p:cNvPr id="7"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565152" y="501653"/>
            <a:ext cx="2312586" cy="432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40479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grpSp>
        <p:nvGrpSpPr>
          <p:cNvPr id="3" name="Group 158"/>
          <p:cNvGrpSpPr>
            <a:grpSpLocks/>
          </p:cNvGrpSpPr>
          <p:nvPr userDrawn="1"/>
        </p:nvGrpSpPr>
        <p:grpSpPr bwMode="auto">
          <a:xfrm>
            <a:off x="382828" y="6286055"/>
            <a:ext cx="3009900" cy="354012"/>
            <a:chOff x="457200" y="5959475"/>
            <a:chExt cx="3311525" cy="400050"/>
          </a:xfrm>
        </p:grpSpPr>
        <p:sp>
          <p:nvSpPr>
            <p:cNvPr id="4" name="Freeform 170"/>
            <p:cNvSpPr>
              <a:spLocks/>
            </p:cNvSpPr>
            <p:nvPr/>
          </p:nvSpPr>
          <p:spPr bwMode="auto">
            <a:xfrm>
              <a:off x="457200" y="6181925"/>
              <a:ext cx="94316" cy="130958"/>
            </a:xfrm>
            <a:custGeom>
              <a:avLst/>
              <a:gdLst>
                <a:gd name="T0" fmla="*/ 2147483647 w 59"/>
                <a:gd name="T1" fmla="*/ 0 h 83"/>
                <a:gd name="T2" fmla="*/ 2147483647 w 59"/>
                <a:gd name="T3" fmla="*/ 0 h 83"/>
                <a:gd name="T4" fmla="*/ 2147483647 w 59"/>
                <a:gd name="T5" fmla="*/ 0 h 83"/>
                <a:gd name="T6" fmla="*/ 2147483647 w 59"/>
                <a:gd name="T7" fmla="*/ 2147483647 h 83"/>
                <a:gd name="T8" fmla="*/ 2147483647 w 59"/>
                <a:gd name="T9" fmla="*/ 2147483647 h 83"/>
                <a:gd name="T10" fmla="*/ 2147483647 w 59"/>
                <a:gd name="T11" fmla="*/ 2147483647 h 83"/>
                <a:gd name="T12" fmla="*/ 2147483647 w 59"/>
                <a:gd name="T13" fmla="*/ 2147483647 h 83"/>
                <a:gd name="T14" fmla="*/ 2147483647 w 59"/>
                <a:gd name="T15" fmla="*/ 2147483647 h 83"/>
                <a:gd name="T16" fmla="*/ 2147483647 w 59"/>
                <a:gd name="T17" fmla="*/ 2147483647 h 83"/>
                <a:gd name="T18" fmla="*/ 2147483647 w 59"/>
                <a:gd name="T19" fmla="*/ 2147483647 h 83"/>
                <a:gd name="T20" fmla="*/ 2147483647 w 59"/>
                <a:gd name="T21" fmla="*/ 2147483647 h 83"/>
                <a:gd name="T22" fmla="*/ 0 w 59"/>
                <a:gd name="T23" fmla="*/ 2147483647 h 83"/>
                <a:gd name="T24" fmla="*/ 2147483647 w 59"/>
                <a:gd name="T25" fmla="*/ 2147483647 h 83"/>
                <a:gd name="T26" fmla="*/ 2147483647 w 59"/>
                <a:gd name="T27" fmla="*/ 2147483647 h 83"/>
                <a:gd name="T28" fmla="*/ 2147483647 w 59"/>
                <a:gd name="T29" fmla="*/ 2147483647 h 83"/>
                <a:gd name="T30" fmla="*/ 2147483647 w 59"/>
                <a:gd name="T31" fmla="*/ 2147483647 h 83"/>
                <a:gd name="T32" fmla="*/ 2147483647 w 59"/>
                <a:gd name="T33" fmla="*/ 2147483647 h 83"/>
                <a:gd name="T34" fmla="*/ 2147483647 w 59"/>
                <a:gd name="T35" fmla="*/ 2147483647 h 83"/>
                <a:gd name="T36" fmla="*/ 2147483647 w 59"/>
                <a:gd name="T37" fmla="*/ 2147483647 h 83"/>
                <a:gd name="T38" fmla="*/ 2147483647 w 59"/>
                <a:gd name="T39" fmla="*/ 2147483647 h 83"/>
                <a:gd name="T40" fmla="*/ 2147483647 w 59"/>
                <a:gd name="T41" fmla="*/ 2147483647 h 83"/>
                <a:gd name="T42" fmla="*/ 2147483647 w 59"/>
                <a:gd name="T43" fmla="*/ 2147483647 h 83"/>
                <a:gd name="T44" fmla="*/ 2147483647 w 59"/>
                <a:gd name="T45" fmla="*/ 2147483647 h 83"/>
                <a:gd name="T46" fmla="*/ 2147483647 w 59"/>
                <a:gd name="T47" fmla="*/ 2147483647 h 83"/>
                <a:gd name="T48" fmla="*/ 2147483647 w 59"/>
                <a:gd name="T49" fmla="*/ 2147483647 h 83"/>
                <a:gd name="T50" fmla="*/ 2147483647 w 59"/>
                <a:gd name="T51" fmla="*/ 2147483647 h 83"/>
                <a:gd name="T52" fmla="*/ 2147483647 w 59"/>
                <a:gd name="T53" fmla="*/ 2147483647 h 83"/>
                <a:gd name="T54" fmla="*/ 2147483647 w 59"/>
                <a:gd name="T55" fmla="*/ 2147483647 h 83"/>
                <a:gd name="T56" fmla="*/ 2147483647 w 59"/>
                <a:gd name="T57" fmla="*/ 2147483647 h 83"/>
                <a:gd name="T58" fmla="*/ 2147483647 w 59"/>
                <a:gd name="T59" fmla="*/ 2147483647 h 83"/>
                <a:gd name="T60" fmla="*/ 2147483647 w 59"/>
                <a:gd name="T61" fmla="*/ 2147483647 h 83"/>
                <a:gd name="T62" fmla="*/ 2147483647 w 59"/>
                <a:gd name="T63" fmla="*/ 2147483647 h 83"/>
                <a:gd name="T64" fmla="*/ 2147483647 w 59"/>
                <a:gd name="T65" fmla="*/ 2147483647 h 83"/>
                <a:gd name="T66" fmla="*/ 2147483647 w 59"/>
                <a:gd name="T67" fmla="*/ 2147483647 h 83"/>
                <a:gd name="T68" fmla="*/ 2147483647 w 59"/>
                <a:gd name="T69" fmla="*/ 2147483647 h 83"/>
                <a:gd name="T70" fmla="*/ 2147483647 w 59"/>
                <a:gd name="T71" fmla="*/ 2147483647 h 83"/>
                <a:gd name="T72" fmla="*/ 2147483647 w 59"/>
                <a:gd name="T73" fmla="*/ 2147483647 h 83"/>
                <a:gd name="T74" fmla="*/ 2147483647 w 59"/>
                <a:gd name="T75" fmla="*/ 2147483647 h 83"/>
                <a:gd name="T76" fmla="*/ 2147483647 w 59"/>
                <a:gd name="T77" fmla="*/ 2147483647 h 83"/>
                <a:gd name="T78" fmla="*/ 2147483647 w 59"/>
                <a:gd name="T79" fmla="*/ 2147483647 h 83"/>
                <a:gd name="T80" fmla="*/ 2147483647 w 59"/>
                <a:gd name="T81" fmla="*/ 2147483647 h 83"/>
                <a:gd name="T82" fmla="*/ 2147483647 w 59"/>
                <a:gd name="T83" fmla="*/ 2147483647 h 83"/>
                <a:gd name="T84" fmla="*/ 2147483647 w 59"/>
                <a:gd name="T85" fmla="*/ 2147483647 h 83"/>
                <a:gd name="T86" fmla="*/ 2147483647 w 59"/>
                <a:gd name="T87" fmla="*/ 2147483647 h 83"/>
                <a:gd name="T88" fmla="*/ 2147483647 w 59"/>
                <a:gd name="T89" fmla="*/ 2147483647 h 83"/>
                <a:gd name="T90" fmla="*/ 2147483647 w 59"/>
                <a:gd name="T91" fmla="*/ 2147483647 h 83"/>
                <a:gd name="T92" fmla="*/ 2147483647 w 59"/>
                <a:gd name="T93" fmla="*/ 2147483647 h 8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83"/>
                <a:gd name="T143" fmla="*/ 59 w 59"/>
                <a:gd name="T144" fmla="*/ 83 h 8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83">
                  <a:moveTo>
                    <a:pt x="59" y="1"/>
                  </a:moveTo>
                  <a:lnTo>
                    <a:pt x="58" y="0"/>
                  </a:lnTo>
                  <a:lnTo>
                    <a:pt x="56" y="0"/>
                  </a:lnTo>
                  <a:lnTo>
                    <a:pt x="28" y="0"/>
                  </a:lnTo>
                  <a:lnTo>
                    <a:pt x="7" y="0"/>
                  </a:lnTo>
                  <a:lnTo>
                    <a:pt x="2" y="0"/>
                  </a:lnTo>
                  <a:lnTo>
                    <a:pt x="1" y="1"/>
                  </a:lnTo>
                  <a:lnTo>
                    <a:pt x="1" y="2"/>
                  </a:lnTo>
                  <a:lnTo>
                    <a:pt x="1" y="3"/>
                  </a:lnTo>
                  <a:lnTo>
                    <a:pt x="3" y="3"/>
                  </a:lnTo>
                  <a:lnTo>
                    <a:pt x="5" y="4"/>
                  </a:lnTo>
                  <a:lnTo>
                    <a:pt x="8" y="4"/>
                  </a:lnTo>
                  <a:lnTo>
                    <a:pt x="11" y="5"/>
                  </a:lnTo>
                  <a:lnTo>
                    <a:pt x="12" y="6"/>
                  </a:lnTo>
                  <a:lnTo>
                    <a:pt x="12" y="8"/>
                  </a:lnTo>
                  <a:lnTo>
                    <a:pt x="12" y="11"/>
                  </a:lnTo>
                  <a:lnTo>
                    <a:pt x="12" y="68"/>
                  </a:lnTo>
                  <a:lnTo>
                    <a:pt x="12" y="73"/>
                  </a:lnTo>
                  <a:lnTo>
                    <a:pt x="11" y="76"/>
                  </a:lnTo>
                  <a:lnTo>
                    <a:pt x="10" y="78"/>
                  </a:lnTo>
                  <a:lnTo>
                    <a:pt x="8" y="79"/>
                  </a:lnTo>
                  <a:lnTo>
                    <a:pt x="1" y="80"/>
                  </a:lnTo>
                  <a:lnTo>
                    <a:pt x="0" y="80"/>
                  </a:lnTo>
                  <a:lnTo>
                    <a:pt x="0" y="81"/>
                  </a:lnTo>
                  <a:lnTo>
                    <a:pt x="0" y="82"/>
                  </a:lnTo>
                  <a:lnTo>
                    <a:pt x="1" y="83"/>
                  </a:lnTo>
                  <a:lnTo>
                    <a:pt x="4" y="83"/>
                  </a:lnTo>
                  <a:lnTo>
                    <a:pt x="19" y="82"/>
                  </a:lnTo>
                  <a:lnTo>
                    <a:pt x="36" y="83"/>
                  </a:lnTo>
                  <a:lnTo>
                    <a:pt x="37" y="83"/>
                  </a:lnTo>
                  <a:lnTo>
                    <a:pt x="38" y="82"/>
                  </a:lnTo>
                  <a:lnTo>
                    <a:pt x="39" y="82"/>
                  </a:lnTo>
                  <a:lnTo>
                    <a:pt x="39" y="81"/>
                  </a:lnTo>
                  <a:lnTo>
                    <a:pt x="38" y="80"/>
                  </a:lnTo>
                  <a:lnTo>
                    <a:pt x="37" y="79"/>
                  </a:lnTo>
                  <a:lnTo>
                    <a:pt x="34" y="79"/>
                  </a:lnTo>
                  <a:lnTo>
                    <a:pt x="29" y="78"/>
                  </a:lnTo>
                  <a:lnTo>
                    <a:pt x="26" y="76"/>
                  </a:lnTo>
                  <a:lnTo>
                    <a:pt x="25" y="75"/>
                  </a:lnTo>
                  <a:lnTo>
                    <a:pt x="24" y="74"/>
                  </a:lnTo>
                  <a:lnTo>
                    <a:pt x="24" y="71"/>
                  </a:lnTo>
                  <a:lnTo>
                    <a:pt x="24" y="45"/>
                  </a:lnTo>
                  <a:lnTo>
                    <a:pt x="25" y="43"/>
                  </a:lnTo>
                  <a:lnTo>
                    <a:pt x="25" y="42"/>
                  </a:lnTo>
                  <a:lnTo>
                    <a:pt x="26" y="42"/>
                  </a:lnTo>
                  <a:lnTo>
                    <a:pt x="28" y="41"/>
                  </a:lnTo>
                  <a:lnTo>
                    <a:pt x="32" y="41"/>
                  </a:lnTo>
                  <a:lnTo>
                    <a:pt x="40" y="41"/>
                  </a:lnTo>
                  <a:lnTo>
                    <a:pt x="45" y="42"/>
                  </a:lnTo>
                  <a:lnTo>
                    <a:pt x="46" y="43"/>
                  </a:lnTo>
                  <a:lnTo>
                    <a:pt x="47" y="44"/>
                  </a:lnTo>
                  <a:lnTo>
                    <a:pt x="48" y="47"/>
                  </a:lnTo>
                  <a:lnTo>
                    <a:pt x="49" y="52"/>
                  </a:lnTo>
                  <a:lnTo>
                    <a:pt x="50" y="54"/>
                  </a:lnTo>
                  <a:lnTo>
                    <a:pt x="51" y="54"/>
                  </a:lnTo>
                  <a:lnTo>
                    <a:pt x="52" y="54"/>
                  </a:lnTo>
                  <a:lnTo>
                    <a:pt x="52" y="52"/>
                  </a:lnTo>
                  <a:lnTo>
                    <a:pt x="52" y="38"/>
                  </a:lnTo>
                  <a:lnTo>
                    <a:pt x="52" y="27"/>
                  </a:lnTo>
                  <a:lnTo>
                    <a:pt x="52" y="25"/>
                  </a:lnTo>
                  <a:lnTo>
                    <a:pt x="51" y="24"/>
                  </a:lnTo>
                  <a:lnTo>
                    <a:pt x="50" y="25"/>
                  </a:lnTo>
                  <a:lnTo>
                    <a:pt x="49" y="26"/>
                  </a:lnTo>
                  <a:lnTo>
                    <a:pt x="48" y="30"/>
                  </a:lnTo>
                  <a:lnTo>
                    <a:pt x="47" y="32"/>
                  </a:lnTo>
                  <a:lnTo>
                    <a:pt x="46" y="34"/>
                  </a:lnTo>
                  <a:lnTo>
                    <a:pt x="45" y="35"/>
                  </a:lnTo>
                  <a:lnTo>
                    <a:pt x="44" y="36"/>
                  </a:lnTo>
                  <a:lnTo>
                    <a:pt x="41" y="37"/>
                  </a:lnTo>
                  <a:lnTo>
                    <a:pt x="33" y="38"/>
                  </a:lnTo>
                  <a:lnTo>
                    <a:pt x="28" y="37"/>
                  </a:lnTo>
                  <a:lnTo>
                    <a:pt x="26" y="37"/>
                  </a:lnTo>
                  <a:lnTo>
                    <a:pt x="25" y="36"/>
                  </a:lnTo>
                  <a:lnTo>
                    <a:pt x="24" y="35"/>
                  </a:lnTo>
                  <a:lnTo>
                    <a:pt x="24" y="33"/>
                  </a:lnTo>
                  <a:lnTo>
                    <a:pt x="24" y="10"/>
                  </a:lnTo>
                  <a:lnTo>
                    <a:pt x="24" y="7"/>
                  </a:lnTo>
                  <a:lnTo>
                    <a:pt x="25" y="6"/>
                  </a:lnTo>
                  <a:lnTo>
                    <a:pt x="26" y="5"/>
                  </a:lnTo>
                  <a:lnTo>
                    <a:pt x="27" y="5"/>
                  </a:lnTo>
                  <a:lnTo>
                    <a:pt x="28" y="4"/>
                  </a:lnTo>
                  <a:lnTo>
                    <a:pt x="33" y="4"/>
                  </a:lnTo>
                  <a:lnTo>
                    <a:pt x="40" y="4"/>
                  </a:lnTo>
                  <a:lnTo>
                    <a:pt x="45" y="5"/>
                  </a:lnTo>
                  <a:lnTo>
                    <a:pt x="49" y="6"/>
                  </a:lnTo>
                  <a:lnTo>
                    <a:pt x="50" y="7"/>
                  </a:lnTo>
                  <a:lnTo>
                    <a:pt x="51" y="7"/>
                  </a:lnTo>
                  <a:lnTo>
                    <a:pt x="53" y="9"/>
                  </a:lnTo>
                  <a:lnTo>
                    <a:pt x="54" y="12"/>
                  </a:lnTo>
                  <a:lnTo>
                    <a:pt x="56" y="18"/>
                  </a:lnTo>
                  <a:lnTo>
                    <a:pt x="56" y="19"/>
                  </a:lnTo>
                  <a:lnTo>
                    <a:pt x="57" y="19"/>
                  </a:lnTo>
                  <a:lnTo>
                    <a:pt x="58" y="19"/>
                  </a:lnTo>
                  <a:lnTo>
                    <a:pt x="59" y="18"/>
                  </a:lnTo>
                  <a:lnTo>
                    <a:pt x="59" y="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 name="Freeform 171"/>
            <p:cNvSpPr>
              <a:spLocks noEditPoints="1"/>
            </p:cNvSpPr>
            <p:nvPr/>
          </p:nvSpPr>
          <p:spPr bwMode="auto">
            <a:xfrm>
              <a:off x="563741" y="6180130"/>
              <a:ext cx="41918" cy="132752"/>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0 w 27"/>
                <a:gd name="T45" fmla="*/ 2147483647 h 84"/>
                <a:gd name="T46" fmla="*/ 0 w 27"/>
                <a:gd name="T47" fmla="*/ 2147483647 h 84"/>
                <a:gd name="T48" fmla="*/ 2147483647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0 h 84"/>
                <a:gd name="T78" fmla="*/ 2147483647 w 27"/>
                <a:gd name="T79" fmla="*/ 0 h 84"/>
                <a:gd name="T80" fmla="*/ 2147483647 w 27"/>
                <a:gd name="T81" fmla="*/ 2147483647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0 h 84"/>
                <a:gd name="T112" fmla="*/ 2147483647 w 27"/>
                <a:gd name="T113" fmla="*/ 0 h 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
                <a:gd name="T172" fmla="*/ 0 h 84"/>
                <a:gd name="T173" fmla="*/ 27 w 27"/>
                <a:gd name="T174" fmla="*/ 84 h 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 h="84">
                  <a:moveTo>
                    <a:pt x="18" y="38"/>
                  </a:moveTo>
                  <a:lnTo>
                    <a:pt x="19" y="31"/>
                  </a:lnTo>
                  <a:lnTo>
                    <a:pt x="19" y="30"/>
                  </a:lnTo>
                  <a:lnTo>
                    <a:pt x="18" y="30"/>
                  </a:lnTo>
                  <a:lnTo>
                    <a:pt x="10" y="35"/>
                  </a:lnTo>
                  <a:lnTo>
                    <a:pt x="8" y="36"/>
                  </a:lnTo>
                  <a:lnTo>
                    <a:pt x="6" y="37"/>
                  </a:lnTo>
                  <a:lnTo>
                    <a:pt x="4" y="38"/>
                  </a:lnTo>
                  <a:lnTo>
                    <a:pt x="3" y="39"/>
                  </a:lnTo>
                  <a:lnTo>
                    <a:pt x="4" y="40"/>
                  </a:lnTo>
                  <a:lnTo>
                    <a:pt x="6" y="41"/>
                  </a:lnTo>
                  <a:lnTo>
                    <a:pt x="8" y="41"/>
                  </a:lnTo>
                  <a:lnTo>
                    <a:pt x="9" y="42"/>
                  </a:lnTo>
                  <a:lnTo>
                    <a:pt x="9" y="43"/>
                  </a:lnTo>
                  <a:lnTo>
                    <a:pt x="10" y="44"/>
                  </a:lnTo>
                  <a:lnTo>
                    <a:pt x="10" y="73"/>
                  </a:lnTo>
                  <a:lnTo>
                    <a:pt x="9" y="76"/>
                  </a:lnTo>
                  <a:lnTo>
                    <a:pt x="9" y="78"/>
                  </a:lnTo>
                  <a:lnTo>
                    <a:pt x="8" y="78"/>
                  </a:lnTo>
                  <a:lnTo>
                    <a:pt x="6" y="80"/>
                  </a:lnTo>
                  <a:lnTo>
                    <a:pt x="2" y="81"/>
                  </a:lnTo>
                  <a:lnTo>
                    <a:pt x="1" y="82"/>
                  </a:lnTo>
                  <a:lnTo>
                    <a:pt x="0" y="82"/>
                  </a:lnTo>
                  <a:lnTo>
                    <a:pt x="0" y="83"/>
                  </a:lnTo>
                  <a:lnTo>
                    <a:pt x="1" y="84"/>
                  </a:lnTo>
                  <a:lnTo>
                    <a:pt x="2" y="84"/>
                  </a:lnTo>
                  <a:lnTo>
                    <a:pt x="13" y="83"/>
                  </a:lnTo>
                  <a:lnTo>
                    <a:pt x="23" y="84"/>
                  </a:lnTo>
                  <a:lnTo>
                    <a:pt x="25" y="84"/>
                  </a:lnTo>
                  <a:lnTo>
                    <a:pt x="26" y="83"/>
                  </a:lnTo>
                  <a:lnTo>
                    <a:pt x="27" y="83"/>
                  </a:lnTo>
                  <a:lnTo>
                    <a:pt x="26" y="82"/>
                  </a:lnTo>
                  <a:lnTo>
                    <a:pt x="26" y="81"/>
                  </a:lnTo>
                  <a:lnTo>
                    <a:pt x="24" y="81"/>
                  </a:lnTo>
                  <a:lnTo>
                    <a:pt x="20" y="79"/>
                  </a:lnTo>
                  <a:lnTo>
                    <a:pt x="19" y="78"/>
                  </a:lnTo>
                  <a:lnTo>
                    <a:pt x="18" y="76"/>
                  </a:lnTo>
                  <a:lnTo>
                    <a:pt x="18" y="38"/>
                  </a:lnTo>
                  <a:close/>
                  <a:moveTo>
                    <a:pt x="14" y="0"/>
                  </a:moveTo>
                  <a:lnTo>
                    <a:pt x="12" y="0"/>
                  </a:lnTo>
                  <a:lnTo>
                    <a:pt x="10" y="2"/>
                  </a:lnTo>
                  <a:lnTo>
                    <a:pt x="8" y="4"/>
                  </a:lnTo>
                  <a:lnTo>
                    <a:pt x="8" y="6"/>
                  </a:lnTo>
                  <a:lnTo>
                    <a:pt x="8" y="8"/>
                  </a:lnTo>
                  <a:lnTo>
                    <a:pt x="9" y="9"/>
                  </a:lnTo>
                  <a:lnTo>
                    <a:pt x="10" y="10"/>
                  </a:lnTo>
                  <a:lnTo>
                    <a:pt x="12" y="11"/>
                  </a:lnTo>
                  <a:lnTo>
                    <a:pt x="14" y="12"/>
                  </a:lnTo>
                  <a:lnTo>
                    <a:pt x="16" y="11"/>
                  </a:lnTo>
                  <a:lnTo>
                    <a:pt x="17" y="11"/>
                  </a:lnTo>
                  <a:lnTo>
                    <a:pt x="18" y="10"/>
                  </a:lnTo>
                  <a:lnTo>
                    <a:pt x="19" y="8"/>
                  </a:lnTo>
                  <a:lnTo>
                    <a:pt x="20" y="6"/>
                  </a:lnTo>
                  <a:lnTo>
                    <a:pt x="19" y="4"/>
                  </a:lnTo>
                  <a:lnTo>
                    <a:pt x="18" y="2"/>
                  </a:lnTo>
                  <a:lnTo>
                    <a:pt x="16" y="0"/>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 name="Freeform 172"/>
            <p:cNvSpPr>
              <a:spLocks/>
            </p:cNvSpPr>
            <p:nvPr/>
          </p:nvSpPr>
          <p:spPr bwMode="auto">
            <a:xfrm>
              <a:off x="619632" y="6224979"/>
              <a:ext cx="92570" cy="87903"/>
            </a:xfrm>
            <a:custGeom>
              <a:avLst/>
              <a:gdLst>
                <a:gd name="T0" fmla="*/ 2147483647 w 59"/>
                <a:gd name="T1" fmla="*/ 2147483647 h 56"/>
                <a:gd name="T2" fmla="*/ 2147483647 w 59"/>
                <a:gd name="T3" fmla="*/ 2147483647 h 56"/>
                <a:gd name="T4" fmla="*/ 2147483647 w 59"/>
                <a:gd name="T5" fmla="*/ 2147483647 h 56"/>
                <a:gd name="T6" fmla="*/ 0 w 59"/>
                <a:gd name="T7" fmla="*/ 2147483647 h 56"/>
                <a:gd name="T8" fmla="*/ 2147483647 w 59"/>
                <a:gd name="T9" fmla="*/ 2147483647 h 56"/>
                <a:gd name="T10" fmla="*/ 2147483647 w 59"/>
                <a:gd name="T11" fmla="*/ 2147483647 h 56"/>
                <a:gd name="T12" fmla="*/ 2147483647 w 59"/>
                <a:gd name="T13" fmla="*/ 2147483647 h 56"/>
                <a:gd name="T14" fmla="*/ 2147483647 w 59"/>
                <a:gd name="T15" fmla="*/ 2147483647 h 56"/>
                <a:gd name="T16" fmla="*/ 2147483647 w 59"/>
                <a:gd name="T17" fmla="*/ 2147483647 h 56"/>
                <a:gd name="T18" fmla="*/ 2147483647 w 59"/>
                <a:gd name="T19" fmla="*/ 2147483647 h 56"/>
                <a:gd name="T20" fmla="*/ 2147483647 w 59"/>
                <a:gd name="T21" fmla="*/ 2147483647 h 56"/>
                <a:gd name="T22" fmla="*/ 2147483647 w 59"/>
                <a:gd name="T23" fmla="*/ 2147483647 h 56"/>
                <a:gd name="T24" fmla="*/ 2147483647 w 59"/>
                <a:gd name="T25" fmla="*/ 2147483647 h 56"/>
                <a:gd name="T26" fmla="*/ 2147483647 w 59"/>
                <a:gd name="T27" fmla="*/ 2147483647 h 56"/>
                <a:gd name="T28" fmla="*/ 2147483647 w 59"/>
                <a:gd name="T29" fmla="*/ 2147483647 h 56"/>
                <a:gd name="T30" fmla="*/ 2147483647 w 59"/>
                <a:gd name="T31" fmla="*/ 2147483647 h 56"/>
                <a:gd name="T32" fmla="*/ 2147483647 w 59"/>
                <a:gd name="T33" fmla="*/ 2147483647 h 56"/>
                <a:gd name="T34" fmla="*/ 2147483647 w 59"/>
                <a:gd name="T35" fmla="*/ 2147483647 h 56"/>
                <a:gd name="T36" fmla="*/ 2147483647 w 59"/>
                <a:gd name="T37" fmla="*/ 2147483647 h 56"/>
                <a:gd name="T38" fmla="*/ 2147483647 w 59"/>
                <a:gd name="T39" fmla="*/ 2147483647 h 56"/>
                <a:gd name="T40" fmla="*/ 2147483647 w 59"/>
                <a:gd name="T41" fmla="*/ 2147483647 h 56"/>
                <a:gd name="T42" fmla="*/ 2147483647 w 59"/>
                <a:gd name="T43" fmla="*/ 2147483647 h 56"/>
                <a:gd name="T44" fmla="*/ 2147483647 w 59"/>
                <a:gd name="T45" fmla="*/ 2147483647 h 56"/>
                <a:gd name="T46" fmla="*/ 2147483647 w 59"/>
                <a:gd name="T47" fmla="*/ 2147483647 h 56"/>
                <a:gd name="T48" fmla="*/ 2147483647 w 59"/>
                <a:gd name="T49" fmla="*/ 2147483647 h 56"/>
                <a:gd name="T50" fmla="*/ 2147483647 w 59"/>
                <a:gd name="T51" fmla="*/ 2147483647 h 56"/>
                <a:gd name="T52" fmla="*/ 2147483647 w 59"/>
                <a:gd name="T53" fmla="*/ 2147483647 h 56"/>
                <a:gd name="T54" fmla="*/ 2147483647 w 59"/>
                <a:gd name="T55" fmla="*/ 2147483647 h 56"/>
                <a:gd name="T56" fmla="*/ 2147483647 w 59"/>
                <a:gd name="T57" fmla="*/ 2147483647 h 56"/>
                <a:gd name="T58" fmla="*/ 2147483647 w 59"/>
                <a:gd name="T59" fmla="*/ 2147483647 h 56"/>
                <a:gd name="T60" fmla="*/ 2147483647 w 59"/>
                <a:gd name="T61" fmla="*/ 2147483647 h 56"/>
                <a:gd name="T62" fmla="*/ 2147483647 w 59"/>
                <a:gd name="T63" fmla="*/ 2147483647 h 56"/>
                <a:gd name="T64" fmla="*/ 2147483647 w 59"/>
                <a:gd name="T65" fmla="*/ 2147483647 h 56"/>
                <a:gd name="T66" fmla="*/ 2147483647 w 59"/>
                <a:gd name="T67" fmla="*/ 2147483647 h 56"/>
                <a:gd name="T68" fmla="*/ 2147483647 w 59"/>
                <a:gd name="T69" fmla="*/ 2147483647 h 56"/>
                <a:gd name="T70" fmla="*/ 2147483647 w 59"/>
                <a:gd name="T71" fmla="*/ 2147483647 h 56"/>
                <a:gd name="T72" fmla="*/ 2147483647 w 59"/>
                <a:gd name="T73" fmla="*/ 2147483647 h 56"/>
                <a:gd name="T74" fmla="*/ 2147483647 w 59"/>
                <a:gd name="T75" fmla="*/ 0 h 56"/>
                <a:gd name="T76" fmla="*/ 2147483647 w 59"/>
                <a:gd name="T77" fmla="*/ 2147483647 h 56"/>
                <a:gd name="T78" fmla="*/ 2147483647 w 59"/>
                <a:gd name="T79" fmla="*/ 2147483647 h 56"/>
                <a:gd name="T80" fmla="*/ 2147483647 w 59"/>
                <a:gd name="T81" fmla="*/ 2147483647 h 56"/>
                <a:gd name="T82" fmla="*/ 2147483647 w 59"/>
                <a:gd name="T83" fmla="*/ 2147483647 h 56"/>
                <a:gd name="T84" fmla="*/ 2147483647 w 59"/>
                <a:gd name="T85" fmla="*/ 2147483647 h 56"/>
                <a:gd name="T86" fmla="*/ 2147483647 w 59"/>
                <a:gd name="T87" fmla="*/ 2147483647 h 56"/>
                <a:gd name="T88" fmla="*/ 2147483647 w 59"/>
                <a:gd name="T89" fmla="*/ 2147483647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9"/>
                <a:gd name="T136" fmla="*/ 0 h 56"/>
                <a:gd name="T137" fmla="*/ 59 w 59"/>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9" h="56">
                  <a:moveTo>
                    <a:pt x="7" y="43"/>
                  </a:moveTo>
                  <a:lnTo>
                    <a:pt x="7" y="47"/>
                  </a:lnTo>
                  <a:lnTo>
                    <a:pt x="6" y="50"/>
                  </a:lnTo>
                  <a:lnTo>
                    <a:pt x="4" y="52"/>
                  </a:lnTo>
                  <a:lnTo>
                    <a:pt x="2" y="53"/>
                  </a:lnTo>
                  <a:lnTo>
                    <a:pt x="1" y="53"/>
                  </a:lnTo>
                  <a:lnTo>
                    <a:pt x="0" y="54"/>
                  </a:lnTo>
                  <a:lnTo>
                    <a:pt x="0" y="55"/>
                  </a:lnTo>
                  <a:lnTo>
                    <a:pt x="1" y="55"/>
                  </a:lnTo>
                  <a:lnTo>
                    <a:pt x="2" y="56"/>
                  </a:lnTo>
                  <a:lnTo>
                    <a:pt x="4" y="56"/>
                  </a:lnTo>
                  <a:lnTo>
                    <a:pt x="14" y="55"/>
                  </a:lnTo>
                  <a:lnTo>
                    <a:pt x="23" y="56"/>
                  </a:lnTo>
                  <a:lnTo>
                    <a:pt x="25" y="56"/>
                  </a:lnTo>
                  <a:lnTo>
                    <a:pt x="26" y="55"/>
                  </a:lnTo>
                  <a:lnTo>
                    <a:pt x="26" y="54"/>
                  </a:lnTo>
                  <a:lnTo>
                    <a:pt x="25" y="53"/>
                  </a:lnTo>
                  <a:lnTo>
                    <a:pt x="22" y="53"/>
                  </a:lnTo>
                  <a:lnTo>
                    <a:pt x="19" y="52"/>
                  </a:lnTo>
                  <a:lnTo>
                    <a:pt x="17" y="51"/>
                  </a:lnTo>
                  <a:lnTo>
                    <a:pt x="17" y="50"/>
                  </a:lnTo>
                  <a:lnTo>
                    <a:pt x="16" y="49"/>
                  </a:lnTo>
                  <a:lnTo>
                    <a:pt x="16" y="48"/>
                  </a:lnTo>
                  <a:lnTo>
                    <a:pt x="16" y="45"/>
                  </a:lnTo>
                  <a:lnTo>
                    <a:pt x="16" y="24"/>
                  </a:lnTo>
                  <a:lnTo>
                    <a:pt x="16" y="14"/>
                  </a:lnTo>
                  <a:lnTo>
                    <a:pt x="17" y="13"/>
                  </a:lnTo>
                  <a:lnTo>
                    <a:pt x="17" y="12"/>
                  </a:lnTo>
                  <a:lnTo>
                    <a:pt x="21" y="10"/>
                  </a:lnTo>
                  <a:lnTo>
                    <a:pt x="23" y="9"/>
                  </a:lnTo>
                  <a:lnTo>
                    <a:pt x="25" y="8"/>
                  </a:lnTo>
                  <a:lnTo>
                    <a:pt x="28" y="8"/>
                  </a:lnTo>
                  <a:lnTo>
                    <a:pt x="31" y="7"/>
                  </a:lnTo>
                  <a:lnTo>
                    <a:pt x="34" y="8"/>
                  </a:lnTo>
                  <a:lnTo>
                    <a:pt x="37" y="9"/>
                  </a:lnTo>
                  <a:lnTo>
                    <a:pt x="39" y="11"/>
                  </a:lnTo>
                  <a:lnTo>
                    <a:pt x="40" y="13"/>
                  </a:lnTo>
                  <a:lnTo>
                    <a:pt x="42" y="18"/>
                  </a:lnTo>
                  <a:lnTo>
                    <a:pt x="42" y="22"/>
                  </a:lnTo>
                  <a:lnTo>
                    <a:pt x="42" y="45"/>
                  </a:lnTo>
                  <a:lnTo>
                    <a:pt x="41" y="49"/>
                  </a:lnTo>
                  <a:lnTo>
                    <a:pt x="40" y="51"/>
                  </a:lnTo>
                  <a:lnTo>
                    <a:pt x="38" y="52"/>
                  </a:lnTo>
                  <a:lnTo>
                    <a:pt x="35" y="53"/>
                  </a:lnTo>
                  <a:lnTo>
                    <a:pt x="34" y="53"/>
                  </a:lnTo>
                  <a:lnTo>
                    <a:pt x="34" y="55"/>
                  </a:lnTo>
                  <a:lnTo>
                    <a:pt x="34" y="56"/>
                  </a:lnTo>
                  <a:lnTo>
                    <a:pt x="36" y="56"/>
                  </a:lnTo>
                  <a:lnTo>
                    <a:pt x="46" y="55"/>
                  </a:lnTo>
                  <a:lnTo>
                    <a:pt x="56" y="56"/>
                  </a:lnTo>
                  <a:lnTo>
                    <a:pt x="58" y="56"/>
                  </a:lnTo>
                  <a:lnTo>
                    <a:pt x="59" y="55"/>
                  </a:lnTo>
                  <a:lnTo>
                    <a:pt x="58" y="54"/>
                  </a:lnTo>
                  <a:lnTo>
                    <a:pt x="57" y="53"/>
                  </a:lnTo>
                  <a:lnTo>
                    <a:pt x="54" y="53"/>
                  </a:lnTo>
                  <a:lnTo>
                    <a:pt x="52" y="52"/>
                  </a:lnTo>
                  <a:lnTo>
                    <a:pt x="51" y="51"/>
                  </a:lnTo>
                  <a:lnTo>
                    <a:pt x="51" y="49"/>
                  </a:lnTo>
                  <a:lnTo>
                    <a:pt x="51" y="47"/>
                  </a:lnTo>
                  <a:lnTo>
                    <a:pt x="51" y="21"/>
                  </a:lnTo>
                  <a:lnTo>
                    <a:pt x="51" y="19"/>
                  </a:lnTo>
                  <a:lnTo>
                    <a:pt x="50" y="16"/>
                  </a:lnTo>
                  <a:lnTo>
                    <a:pt x="50" y="12"/>
                  </a:lnTo>
                  <a:lnTo>
                    <a:pt x="48" y="9"/>
                  </a:lnTo>
                  <a:lnTo>
                    <a:pt x="46" y="6"/>
                  </a:lnTo>
                  <a:lnTo>
                    <a:pt x="43" y="4"/>
                  </a:lnTo>
                  <a:lnTo>
                    <a:pt x="39" y="2"/>
                  </a:lnTo>
                  <a:lnTo>
                    <a:pt x="33" y="2"/>
                  </a:lnTo>
                  <a:lnTo>
                    <a:pt x="28" y="2"/>
                  </a:lnTo>
                  <a:lnTo>
                    <a:pt x="26" y="3"/>
                  </a:lnTo>
                  <a:lnTo>
                    <a:pt x="24" y="4"/>
                  </a:lnTo>
                  <a:lnTo>
                    <a:pt x="20" y="6"/>
                  </a:lnTo>
                  <a:lnTo>
                    <a:pt x="16" y="9"/>
                  </a:lnTo>
                  <a:lnTo>
                    <a:pt x="16" y="2"/>
                  </a:lnTo>
                  <a:lnTo>
                    <a:pt x="16" y="0"/>
                  </a:lnTo>
                  <a:lnTo>
                    <a:pt x="15" y="0"/>
                  </a:lnTo>
                  <a:lnTo>
                    <a:pt x="13" y="1"/>
                  </a:lnTo>
                  <a:lnTo>
                    <a:pt x="11" y="2"/>
                  </a:lnTo>
                  <a:lnTo>
                    <a:pt x="7" y="7"/>
                  </a:lnTo>
                  <a:lnTo>
                    <a:pt x="3" y="10"/>
                  </a:lnTo>
                  <a:lnTo>
                    <a:pt x="2" y="11"/>
                  </a:lnTo>
                  <a:lnTo>
                    <a:pt x="1" y="12"/>
                  </a:lnTo>
                  <a:lnTo>
                    <a:pt x="2" y="12"/>
                  </a:lnTo>
                  <a:lnTo>
                    <a:pt x="2" y="13"/>
                  </a:lnTo>
                  <a:lnTo>
                    <a:pt x="4" y="14"/>
                  </a:lnTo>
                  <a:lnTo>
                    <a:pt x="5" y="14"/>
                  </a:lnTo>
                  <a:lnTo>
                    <a:pt x="6" y="15"/>
                  </a:lnTo>
                  <a:lnTo>
                    <a:pt x="7" y="17"/>
                  </a:lnTo>
                  <a:lnTo>
                    <a:pt x="7" y="19"/>
                  </a:lnTo>
                  <a:lnTo>
                    <a:pt x="7" y="4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7" name="Freeform 173"/>
            <p:cNvSpPr>
              <a:spLocks noEditPoints="1"/>
            </p:cNvSpPr>
            <p:nvPr/>
          </p:nvSpPr>
          <p:spPr bwMode="auto">
            <a:xfrm>
              <a:off x="720934" y="6228567"/>
              <a:ext cx="76850" cy="86110"/>
            </a:xfrm>
            <a:custGeom>
              <a:avLst/>
              <a:gdLst>
                <a:gd name="T0" fmla="*/ 2147483647 w 48"/>
                <a:gd name="T1" fmla="*/ 2147483647 h 54"/>
                <a:gd name="T2" fmla="*/ 2147483647 w 48"/>
                <a:gd name="T3" fmla="*/ 2147483647 h 54"/>
                <a:gd name="T4" fmla="*/ 2147483647 w 48"/>
                <a:gd name="T5" fmla="*/ 2147483647 h 54"/>
                <a:gd name="T6" fmla="*/ 2147483647 w 48"/>
                <a:gd name="T7" fmla="*/ 0 h 54"/>
                <a:gd name="T8" fmla="*/ 2147483647 w 48"/>
                <a:gd name="T9" fmla="*/ 2147483647 h 54"/>
                <a:gd name="T10" fmla="*/ 2147483647 w 48"/>
                <a:gd name="T11" fmla="*/ 2147483647 h 54"/>
                <a:gd name="T12" fmla="*/ 2147483647 w 48"/>
                <a:gd name="T13" fmla="*/ 2147483647 h 54"/>
                <a:gd name="T14" fmla="*/ 0 w 48"/>
                <a:gd name="T15" fmla="*/ 2147483647 h 54"/>
                <a:gd name="T16" fmla="*/ 0 w 48"/>
                <a:gd name="T17" fmla="*/ 2147483647 h 54"/>
                <a:gd name="T18" fmla="*/ 2147483647 w 48"/>
                <a:gd name="T19" fmla="*/ 2147483647 h 54"/>
                <a:gd name="T20" fmla="*/ 2147483647 w 48"/>
                <a:gd name="T21" fmla="*/ 2147483647 h 54"/>
                <a:gd name="T22" fmla="*/ 2147483647 w 48"/>
                <a:gd name="T23" fmla="*/ 2147483647 h 54"/>
                <a:gd name="T24" fmla="*/ 2147483647 w 48"/>
                <a:gd name="T25" fmla="*/ 2147483647 h 54"/>
                <a:gd name="T26" fmla="*/ 2147483647 w 48"/>
                <a:gd name="T27" fmla="*/ 2147483647 h 54"/>
                <a:gd name="T28" fmla="*/ 2147483647 w 48"/>
                <a:gd name="T29" fmla="*/ 2147483647 h 54"/>
                <a:gd name="T30" fmla="*/ 2147483647 w 48"/>
                <a:gd name="T31" fmla="*/ 2147483647 h 54"/>
                <a:gd name="T32" fmla="*/ 2147483647 w 48"/>
                <a:gd name="T33" fmla="*/ 2147483647 h 54"/>
                <a:gd name="T34" fmla="*/ 2147483647 w 48"/>
                <a:gd name="T35" fmla="*/ 2147483647 h 54"/>
                <a:gd name="T36" fmla="*/ 2147483647 w 48"/>
                <a:gd name="T37" fmla="*/ 2147483647 h 54"/>
                <a:gd name="T38" fmla="*/ 2147483647 w 48"/>
                <a:gd name="T39" fmla="*/ 2147483647 h 54"/>
                <a:gd name="T40" fmla="*/ 2147483647 w 48"/>
                <a:gd name="T41" fmla="*/ 2147483647 h 54"/>
                <a:gd name="T42" fmla="*/ 2147483647 w 48"/>
                <a:gd name="T43" fmla="*/ 2147483647 h 54"/>
                <a:gd name="T44" fmla="*/ 2147483647 w 48"/>
                <a:gd name="T45" fmla="*/ 2147483647 h 54"/>
                <a:gd name="T46" fmla="*/ 2147483647 w 48"/>
                <a:gd name="T47" fmla="*/ 2147483647 h 54"/>
                <a:gd name="T48" fmla="*/ 2147483647 w 48"/>
                <a:gd name="T49" fmla="*/ 2147483647 h 54"/>
                <a:gd name="T50" fmla="*/ 2147483647 w 48"/>
                <a:gd name="T51" fmla="*/ 2147483647 h 54"/>
                <a:gd name="T52" fmla="*/ 2147483647 w 48"/>
                <a:gd name="T53" fmla="*/ 2147483647 h 54"/>
                <a:gd name="T54" fmla="*/ 2147483647 w 48"/>
                <a:gd name="T55" fmla="*/ 2147483647 h 54"/>
                <a:gd name="T56" fmla="*/ 2147483647 w 48"/>
                <a:gd name="T57" fmla="*/ 2147483647 h 54"/>
                <a:gd name="T58" fmla="*/ 2147483647 w 48"/>
                <a:gd name="T59" fmla="*/ 2147483647 h 54"/>
                <a:gd name="T60" fmla="*/ 2147483647 w 48"/>
                <a:gd name="T61" fmla="*/ 2147483647 h 54"/>
                <a:gd name="T62" fmla="*/ 2147483647 w 48"/>
                <a:gd name="T63" fmla="*/ 2147483647 h 54"/>
                <a:gd name="T64" fmla="*/ 2147483647 w 48"/>
                <a:gd name="T65" fmla="*/ 2147483647 h 54"/>
                <a:gd name="T66" fmla="*/ 2147483647 w 48"/>
                <a:gd name="T67" fmla="*/ 2147483647 h 54"/>
                <a:gd name="T68" fmla="*/ 2147483647 w 48"/>
                <a:gd name="T69" fmla="*/ 2147483647 h 54"/>
                <a:gd name="T70" fmla="*/ 2147483647 w 48"/>
                <a:gd name="T71" fmla="*/ 2147483647 h 54"/>
                <a:gd name="T72" fmla="*/ 2147483647 w 48"/>
                <a:gd name="T73" fmla="*/ 2147483647 h 54"/>
                <a:gd name="T74" fmla="*/ 2147483647 w 48"/>
                <a:gd name="T75" fmla="*/ 2147483647 h 54"/>
                <a:gd name="T76" fmla="*/ 2147483647 w 48"/>
                <a:gd name="T77" fmla="*/ 2147483647 h 54"/>
                <a:gd name="T78" fmla="*/ 2147483647 w 48"/>
                <a:gd name="T79" fmla="*/ 2147483647 h 54"/>
                <a:gd name="T80" fmla="*/ 2147483647 w 48"/>
                <a:gd name="T81" fmla="*/ 2147483647 h 54"/>
                <a:gd name="T82" fmla="*/ 2147483647 w 48"/>
                <a:gd name="T83" fmla="*/ 2147483647 h 54"/>
                <a:gd name="T84" fmla="*/ 2147483647 w 48"/>
                <a:gd name="T85" fmla="*/ 2147483647 h 54"/>
                <a:gd name="T86" fmla="*/ 2147483647 w 48"/>
                <a:gd name="T87" fmla="*/ 2147483647 h 54"/>
                <a:gd name="T88" fmla="*/ 2147483647 w 48"/>
                <a:gd name="T89" fmla="*/ 2147483647 h 54"/>
                <a:gd name="T90" fmla="*/ 2147483647 w 48"/>
                <a:gd name="T91" fmla="*/ 2147483647 h 54"/>
                <a:gd name="T92" fmla="*/ 2147483647 w 48"/>
                <a:gd name="T93" fmla="*/ 2147483647 h 54"/>
                <a:gd name="T94" fmla="*/ 2147483647 w 48"/>
                <a:gd name="T95" fmla="*/ 2147483647 h 54"/>
                <a:gd name="T96" fmla="*/ 2147483647 w 48"/>
                <a:gd name="T97" fmla="*/ 2147483647 h 54"/>
                <a:gd name="T98" fmla="*/ 2147483647 w 48"/>
                <a:gd name="T99" fmla="*/ 2147483647 h 54"/>
                <a:gd name="T100" fmla="*/ 2147483647 w 48"/>
                <a:gd name="T101" fmla="*/ 2147483647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54"/>
                <a:gd name="T155" fmla="*/ 48 w 48"/>
                <a:gd name="T156" fmla="*/ 54 h 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54">
                  <a:moveTo>
                    <a:pt x="37" y="12"/>
                  </a:moveTo>
                  <a:lnTo>
                    <a:pt x="36" y="8"/>
                  </a:lnTo>
                  <a:lnTo>
                    <a:pt x="36" y="6"/>
                  </a:lnTo>
                  <a:lnTo>
                    <a:pt x="35" y="4"/>
                  </a:lnTo>
                  <a:lnTo>
                    <a:pt x="34" y="2"/>
                  </a:lnTo>
                  <a:lnTo>
                    <a:pt x="32" y="1"/>
                  </a:lnTo>
                  <a:lnTo>
                    <a:pt x="28" y="0"/>
                  </a:lnTo>
                  <a:lnTo>
                    <a:pt x="24" y="0"/>
                  </a:lnTo>
                  <a:lnTo>
                    <a:pt x="19" y="0"/>
                  </a:lnTo>
                  <a:lnTo>
                    <a:pt x="16" y="1"/>
                  </a:lnTo>
                  <a:lnTo>
                    <a:pt x="14" y="2"/>
                  </a:lnTo>
                  <a:lnTo>
                    <a:pt x="10" y="4"/>
                  </a:lnTo>
                  <a:lnTo>
                    <a:pt x="6" y="7"/>
                  </a:lnTo>
                  <a:lnTo>
                    <a:pt x="4" y="10"/>
                  </a:lnTo>
                  <a:lnTo>
                    <a:pt x="2" y="12"/>
                  </a:lnTo>
                  <a:lnTo>
                    <a:pt x="0" y="15"/>
                  </a:lnTo>
                  <a:lnTo>
                    <a:pt x="0" y="16"/>
                  </a:lnTo>
                  <a:lnTo>
                    <a:pt x="0" y="18"/>
                  </a:lnTo>
                  <a:lnTo>
                    <a:pt x="1" y="19"/>
                  </a:lnTo>
                  <a:lnTo>
                    <a:pt x="3" y="19"/>
                  </a:lnTo>
                  <a:lnTo>
                    <a:pt x="6" y="19"/>
                  </a:lnTo>
                  <a:lnTo>
                    <a:pt x="7" y="18"/>
                  </a:lnTo>
                  <a:lnTo>
                    <a:pt x="8" y="17"/>
                  </a:lnTo>
                  <a:lnTo>
                    <a:pt x="10" y="12"/>
                  </a:lnTo>
                  <a:lnTo>
                    <a:pt x="11" y="8"/>
                  </a:lnTo>
                  <a:lnTo>
                    <a:pt x="13" y="6"/>
                  </a:lnTo>
                  <a:lnTo>
                    <a:pt x="16" y="4"/>
                  </a:lnTo>
                  <a:lnTo>
                    <a:pt x="20" y="4"/>
                  </a:lnTo>
                  <a:lnTo>
                    <a:pt x="23" y="4"/>
                  </a:lnTo>
                  <a:lnTo>
                    <a:pt x="25" y="4"/>
                  </a:lnTo>
                  <a:lnTo>
                    <a:pt x="26" y="6"/>
                  </a:lnTo>
                  <a:lnTo>
                    <a:pt x="27" y="7"/>
                  </a:lnTo>
                  <a:lnTo>
                    <a:pt x="28" y="9"/>
                  </a:lnTo>
                  <a:lnTo>
                    <a:pt x="28" y="11"/>
                  </a:lnTo>
                  <a:lnTo>
                    <a:pt x="28" y="17"/>
                  </a:lnTo>
                  <a:lnTo>
                    <a:pt x="28" y="19"/>
                  </a:lnTo>
                  <a:lnTo>
                    <a:pt x="28" y="21"/>
                  </a:lnTo>
                  <a:lnTo>
                    <a:pt x="24" y="23"/>
                  </a:lnTo>
                  <a:lnTo>
                    <a:pt x="18" y="24"/>
                  </a:lnTo>
                  <a:lnTo>
                    <a:pt x="15" y="26"/>
                  </a:lnTo>
                  <a:lnTo>
                    <a:pt x="9" y="29"/>
                  </a:lnTo>
                  <a:lnTo>
                    <a:pt x="6" y="32"/>
                  </a:lnTo>
                  <a:lnTo>
                    <a:pt x="3" y="35"/>
                  </a:lnTo>
                  <a:lnTo>
                    <a:pt x="2" y="37"/>
                  </a:lnTo>
                  <a:lnTo>
                    <a:pt x="1" y="39"/>
                  </a:lnTo>
                  <a:lnTo>
                    <a:pt x="1" y="41"/>
                  </a:lnTo>
                  <a:lnTo>
                    <a:pt x="0" y="44"/>
                  </a:lnTo>
                  <a:lnTo>
                    <a:pt x="1" y="46"/>
                  </a:lnTo>
                  <a:lnTo>
                    <a:pt x="1" y="48"/>
                  </a:lnTo>
                  <a:lnTo>
                    <a:pt x="2" y="50"/>
                  </a:lnTo>
                  <a:lnTo>
                    <a:pt x="3" y="51"/>
                  </a:lnTo>
                  <a:lnTo>
                    <a:pt x="7" y="53"/>
                  </a:lnTo>
                  <a:lnTo>
                    <a:pt x="10" y="54"/>
                  </a:lnTo>
                  <a:lnTo>
                    <a:pt x="13" y="54"/>
                  </a:lnTo>
                  <a:lnTo>
                    <a:pt x="16" y="53"/>
                  </a:lnTo>
                  <a:lnTo>
                    <a:pt x="20" y="51"/>
                  </a:lnTo>
                  <a:lnTo>
                    <a:pt x="24" y="49"/>
                  </a:lnTo>
                  <a:lnTo>
                    <a:pt x="27" y="46"/>
                  </a:lnTo>
                  <a:lnTo>
                    <a:pt x="30" y="50"/>
                  </a:lnTo>
                  <a:lnTo>
                    <a:pt x="33" y="52"/>
                  </a:lnTo>
                  <a:lnTo>
                    <a:pt x="35" y="52"/>
                  </a:lnTo>
                  <a:lnTo>
                    <a:pt x="37" y="52"/>
                  </a:lnTo>
                  <a:lnTo>
                    <a:pt x="40" y="52"/>
                  </a:lnTo>
                  <a:lnTo>
                    <a:pt x="42" y="51"/>
                  </a:lnTo>
                  <a:lnTo>
                    <a:pt x="44" y="50"/>
                  </a:lnTo>
                  <a:lnTo>
                    <a:pt x="45" y="49"/>
                  </a:lnTo>
                  <a:lnTo>
                    <a:pt x="47" y="46"/>
                  </a:lnTo>
                  <a:lnTo>
                    <a:pt x="48" y="44"/>
                  </a:lnTo>
                  <a:lnTo>
                    <a:pt x="47" y="43"/>
                  </a:lnTo>
                  <a:lnTo>
                    <a:pt x="46" y="43"/>
                  </a:lnTo>
                  <a:lnTo>
                    <a:pt x="45" y="43"/>
                  </a:lnTo>
                  <a:lnTo>
                    <a:pt x="44" y="44"/>
                  </a:lnTo>
                  <a:lnTo>
                    <a:pt x="43" y="45"/>
                  </a:lnTo>
                  <a:lnTo>
                    <a:pt x="42" y="45"/>
                  </a:lnTo>
                  <a:lnTo>
                    <a:pt x="41" y="46"/>
                  </a:lnTo>
                  <a:lnTo>
                    <a:pt x="39" y="45"/>
                  </a:lnTo>
                  <a:lnTo>
                    <a:pt x="38" y="44"/>
                  </a:lnTo>
                  <a:lnTo>
                    <a:pt x="37" y="43"/>
                  </a:lnTo>
                  <a:lnTo>
                    <a:pt x="37" y="41"/>
                  </a:lnTo>
                  <a:lnTo>
                    <a:pt x="37" y="12"/>
                  </a:lnTo>
                  <a:close/>
                  <a:moveTo>
                    <a:pt x="28" y="36"/>
                  </a:moveTo>
                  <a:lnTo>
                    <a:pt x="28" y="39"/>
                  </a:lnTo>
                  <a:lnTo>
                    <a:pt x="26" y="43"/>
                  </a:lnTo>
                  <a:lnTo>
                    <a:pt x="24" y="45"/>
                  </a:lnTo>
                  <a:lnTo>
                    <a:pt x="22" y="46"/>
                  </a:lnTo>
                  <a:lnTo>
                    <a:pt x="20" y="47"/>
                  </a:lnTo>
                  <a:lnTo>
                    <a:pt x="17" y="48"/>
                  </a:lnTo>
                  <a:lnTo>
                    <a:pt x="15" y="47"/>
                  </a:lnTo>
                  <a:lnTo>
                    <a:pt x="14" y="47"/>
                  </a:lnTo>
                  <a:lnTo>
                    <a:pt x="12" y="45"/>
                  </a:lnTo>
                  <a:lnTo>
                    <a:pt x="10" y="43"/>
                  </a:lnTo>
                  <a:lnTo>
                    <a:pt x="10" y="40"/>
                  </a:lnTo>
                  <a:lnTo>
                    <a:pt x="10" y="38"/>
                  </a:lnTo>
                  <a:lnTo>
                    <a:pt x="11" y="36"/>
                  </a:lnTo>
                  <a:lnTo>
                    <a:pt x="11" y="34"/>
                  </a:lnTo>
                  <a:lnTo>
                    <a:pt x="13" y="33"/>
                  </a:lnTo>
                  <a:lnTo>
                    <a:pt x="15" y="30"/>
                  </a:lnTo>
                  <a:lnTo>
                    <a:pt x="18" y="28"/>
                  </a:lnTo>
                  <a:lnTo>
                    <a:pt x="24" y="25"/>
                  </a:lnTo>
                  <a:lnTo>
                    <a:pt x="26" y="25"/>
                  </a:lnTo>
                  <a:lnTo>
                    <a:pt x="28" y="25"/>
                  </a:lnTo>
                  <a:lnTo>
                    <a:pt x="28" y="29"/>
                  </a:lnTo>
                  <a:lnTo>
                    <a:pt x="28" y="3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8" name="Freeform 174"/>
            <p:cNvSpPr>
              <a:spLocks/>
            </p:cNvSpPr>
            <p:nvPr/>
          </p:nvSpPr>
          <p:spPr bwMode="auto">
            <a:xfrm>
              <a:off x="803024" y="6224979"/>
              <a:ext cx="92568" cy="87903"/>
            </a:xfrm>
            <a:custGeom>
              <a:avLst/>
              <a:gdLst>
                <a:gd name="T0" fmla="*/ 2147483647 w 58"/>
                <a:gd name="T1" fmla="*/ 2147483647 h 56"/>
                <a:gd name="T2" fmla="*/ 2147483647 w 58"/>
                <a:gd name="T3" fmla="*/ 2147483647 h 56"/>
                <a:gd name="T4" fmla="*/ 0 w 58"/>
                <a:gd name="T5" fmla="*/ 2147483647 h 56"/>
                <a:gd name="T6" fmla="*/ 0 w 58"/>
                <a:gd name="T7" fmla="*/ 2147483647 h 56"/>
                <a:gd name="T8" fmla="*/ 2147483647 w 58"/>
                <a:gd name="T9" fmla="*/ 2147483647 h 56"/>
                <a:gd name="T10" fmla="*/ 2147483647 w 58"/>
                <a:gd name="T11" fmla="*/ 2147483647 h 56"/>
                <a:gd name="T12" fmla="*/ 2147483647 w 58"/>
                <a:gd name="T13" fmla="*/ 2147483647 h 56"/>
                <a:gd name="T14" fmla="*/ 2147483647 w 58"/>
                <a:gd name="T15" fmla="*/ 2147483647 h 56"/>
                <a:gd name="T16" fmla="*/ 2147483647 w 58"/>
                <a:gd name="T17" fmla="*/ 2147483647 h 56"/>
                <a:gd name="T18" fmla="*/ 2147483647 w 58"/>
                <a:gd name="T19" fmla="*/ 2147483647 h 56"/>
                <a:gd name="T20" fmla="*/ 2147483647 w 58"/>
                <a:gd name="T21" fmla="*/ 2147483647 h 56"/>
                <a:gd name="T22" fmla="*/ 2147483647 w 58"/>
                <a:gd name="T23" fmla="*/ 2147483647 h 56"/>
                <a:gd name="T24" fmla="*/ 2147483647 w 58"/>
                <a:gd name="T25" fmla="*/ 2147483647 h 56"/>
                <a:gd name="T26" fmla="*/ 2147483647 w 58"/>
                <a:gd name="T27" fmla="*/ 2147483647 h 56"/>
                <a:gd name="T28" fmla="*/ 2147483647 w 58"/>
                <a:gd name="T29" fmla="*/ 2147483647 h 56"/>
                <a:gd name="T30" fmla="*/ 2147483647 w 58"/>
                <a:gd name="T31" fmla="*/ 2147483647 h 56"/>
                <a:gd name="T32" fmla="*/ 2147483647 w 58"/>
                <a:gd name="T33" fmla="*/ 2147483647 h 56"/>
                <a:gd name="T34" fmla="*/ 2147483647 w 58"/>
                <a:gd name="T35" fmla="*/ 2147483647 h 56"/>
                <a:gd name="T36" fmla="*/ 2147483647 w 58"/>
                <a:gd name="T37" fmla="*/ 2147483647 h 56"/>
                <a:gd name="T38" fmla="*/ 2147483647 w 58"/>
                <a:gd name="T39" fmla="*/ 2147483647 h 56"/>
                <a:gd name="T40" fmla="*/ 2147483647 w 58"/>
                <a:gd name="T41" fmla="*/ 2147483647 h 56"/>
                <a:gd name="T42" fmla="*/ 2147483647 w 58"/>
                <a:gd name="T43" fmla="*/ 2147483647 h 56"/>
                <a:gd name="T44" fmla="*/ 2147483647 w 58"/>
                <a:gd name="T45" fmla="*/ 2147483647 h 56"/>
                <a:gd name="T46" fmla="*/ 2147483647 w 58"/>
                <a:gd name="T47" fmla="*/ 2147483647 h 56"/>
                <a:gd name="T48" fmla="*/ 2147483647 w 58"/>
                <a:gd name="T49" fmla="*/ 2147483647 h 56"/>
                <a:gd name="T50" fmla="*/ 2147483647 w 58"/>
                <a:gd name="T51" fmla="*/ 2147483647 h 56"/>
                <a:gd name="T52" fmla="*/ 2147483647 w 58"/>
                <a:gd name="T53" fmla="*/ 2147483647 h 56"/>
                <a:gd name="T54" fmla="*/ 2147483647 w 58"/>
                <a:gd name="T55" fmla="*/ 2147483647 h 56"/>
                <a:gd name="T56" fmla="*/ 2147483647 w 58"/>
                <a:gd name="T57" fmla="*/ 2147483647 h 56"/>
                <a:gd name="T58" fmla="*/ 2147483647 w 58"/>
                <a:gd name="T59" fmla="*/ 2147483647 h 56"/>
                <a:gd name="T60" fmla="*/ 2147483647 w 58"/>
                <a:gd name="T61" fmla="*/ 2147483647 h 56"/>
                <a:gd name="T62" fmla="*/ 2147483647 w 58"/>
                <a:gd name="T63" fmla="*/ 2147483647 h 56"/>
                <a:gd name="T64" fmla="*/ 2147483647 w 58"/>
                <a:gd name="T65" fmla="*/ 2147483647 h 56"/>
                <a:gd name="T66" fmla="*/ 2147483647 w 58"/>
                <a:gd name="T67" fmla="*/ 2147483647 h 56"/>
                <a:gd name="T68" fmla="*/ 2147483647 w 58"/>
                <a:gd name="T69" fmla="*/ 2147483647 h 56"/>
                <a:gd name="T70" fmla="*/ 2147483647 w 58"/>
                <a:gd name="T71" fmla="*/ 2147483647 h 56"/>
                <a:gd name="T72" fmla="*/ 2147483647 w 58"/>
                <a:gd name="T73" fmla="*/ 0 h 56"/>
                <a:gd name="T74" fmla="*/ 2147483647 w 58"/>
                <a:gd name="T75" fmla="*/ 2147483647 h 56"/>
                <a:gd name="T76" fmla="*/ 2147483647 w 58"/>
                <a:gd name="T77" fmla="*/ 2147483647 h 56"/>
                <a:gd name="T78" fmla="*/ 2147483647 w 58"/>
                <a:gd name="T79" fmla="*/ 2147483647 h 56"/>
                <a:gd name="T80" fmla="*/ 2147483647 w 58"/>
                <a:gd name="T81" fmla="*/ 2147483647 h 56"/>
                <a:gd name="T82" fmla="*/ 2147483647 w 58"/>
                <a:gd name="T83" fmla="*/ 2147483647 h 56"/>
                <a:gd name="T84" fmla="*/ 2147483647 w 58"/>
                <a:gd name="T85" fmla="*/ 2147483647 h 56"/>
                <a:gd name="T86" fmla="*/ 2147483647 w 58"/>
                <a:gd name="T87" fmla="*/ 2147483647 h 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8"/>
                <a:gd name="T133" fmla="*/ 0 h 56"/>
                <a:gd name="T134" fmla="*/ 58 w 58"/>
                <a:gd name="T135" fmla="*/ 56 h 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8" h="56">
                  <a:moveTo>
                    <a:pt x="7" y="43"/>
                  </a:moveTo>
                  <a:lnTo>
                    <a:pt x="6" y="47"/>
                  </a:lnTo>
                  <a:lnTo>
                    <a:pt x="6" y="50"/>
                  </a:lnTo>
                  <a:lnTo>
                    <a:pt x="4" y="52"/>
                  </a:lnTo>
                  <a:lnTo>
                    <a:pt x="2" y="53"/>
                  </a:lnTo>
                  <a:lnTo>
                    <a:pt x="0" y="53"/>
                  </a:lnTo>
                  <a:lnTo>
                    <a:pt x="0" y="54"/>
                  </a:lnTo>
                  <a:lnTo>
                    <a:pt x="0" y="55"/>
                  </a:lnTo>
                  <a:lnTo>
                    <a:pt x="1" y="56"/>
                  </a:lnTo>
                  <a:lnTo>
                    <a:pt x="4" y="56"/>
                  </a:lnTo>
                  <a:lnTo>
                    <a:pt x="13" y="55"/>
                  </a:lnTo>
                  <a:lnTo>
                    <a:pt x="23" y="56"/>
                  </a:lnTo>
                  <a:lnTo>
                    <a:pt x="25" y="56"/>
                  </a:lnTo>
                  <a:lnTo>
                    <a:pt x="25" y="55"/>
                  </a:lnTo>
                  <a:lnTo>
                    <a:pt x="25" y="54"/>
                  </a:lnTo>
                  <a:lnTo>
                    <a:pt x="24" y="53"/>
                  </a:lnTo>
                  <a:lnTo>
                    <a:pt x="21" y="53"/>
                  </a:lnTo>
                  <a:lnTo>
                    <a:pt x="18" y="52"/>
                  </a:lnTo>
                  <a:lnTo>
                    <a:pt x="17" y="51"/>
                  </a:lnTo>
                  <a:lnTo>
                    <a:pt x="16" y="50"/>
                  </a:lnTo>
                  <a:lnTo>
                    <a:pt x="16" y="49"/>
                  </a:lnTo>
                  <a:lnTo>
                    <a:pt x="16" y="48"/>
                  </a:lnTo>
                  <a:lnTo>
                    <a:pt x="15" y="45"/>
                  </a:lnTo>
                  <a:lnTo>
                    <a:pt x="15" y="24"/>
                  </a:lnTo>
                  <a:lnTo>
                    <a:pt x="16" y="14"/>
                  </a:lnTo>
                  <a:lnTo>
                    <a:pt x="16" y="13"/>
                  </a:lnTo>
                  <a:lnTo>
                    <a:pt x="17" y="12"/>
                  </a:lnTo>
                  <a:lnTo>
                    <a:pt x="20" y="10"/>
                  </a:lnTo>
                  <a:lnTo>
                    <a:pt x="22" y="9"/>
                  </a:lnTo>
                  <a:lnTo>
                    <a:pt x="25" y="8"/>
                  </a:lnTo>
                  <a:lnTo>
                    <a:pt x="27" y="8"/>
                  </a:lnTo>
                  <a:lnTo>
                    <a:pt x="30" y="7"/>
                  </a:lnTo>
                  <a:lnTo>
                    <a:pt x="34" y="8"/>
                  </a:lnTo>
                  <a:lnTo>
                    <a:pt x="37" y="9"/>
                  </a:lnTo>
                  <a:lnTo>
                    <a:pt x="38" y="11"/>
                  </a:lnTo>
                  <a:lnTo>
                    <a:pt x="40" y="13"/>
                  </a:lnTo>
                  <a:lnTo>
                    <a:pt x="41" y="18"/>
                  </a:lnTo>
                  <a:lnTo>
                    <a:pt x="41" y="22"/>
                  </a:lnTo>
                  <a:lnTo>
                    <a:pt x="41" y="45"/>
                  </a:lnTo>
                  <a:lnTo>
                    <a:pt x="41" y="49"/>
                  </a:lnTo>
                  <a:lnTo>
                    <a:pt x="40" y="51"/>
                  </a:lnTo>
                  <a:lnTo>
                    <a:pt x="38" y="52"/>
                  </a:lnTo>
                  <a:lnTo>
                    <a:pt x="35" y="53"/>
                  </a:lnTo>
                  <a:lnTo>
                    <a:pt x="34" y="53"/>
                  </a:lnTo>
                  <a:lnTo>
                    <a:pt x="33" y="55"/>
                  </a:lnTo>
                  <a:lnTo>
                    <a:pt x="34" y="56"/>
                  </a:lnTo>
                  <a:lnTo>
                    <a:pt x="36" y="56"/>
                  </a:lnTo>
                  <a:lnTo>
                    <a:pt x="45" y="55"/>
                  </a:lnTo>
                  <a:lnTo>
                    <a:pt x="56" y="56"/>
                  </a:lnTo>
                  <a:lnTo>
                    <a:pt x="58" y="56"/>
                  </a:lnTo>
                  <a:lnTo>
                    <a:pt x="58" y="55"/>
                  </a:lnTo>
                  <a:lnTo>
                    <a:pt x="58" y="54"/>
                  </a:lnTo>
                  <a:lnTo>
                    <a:pt x="57" y="53"/>
                  </a:lnTo>
                  <a:lnTo>
                    <a:pt x="54" y="53"/>
                  </a:lnTo>
                  <a:lnTo>
                    <a:pt x="52" y="52"/>
                  </a:lnTo>
                  <a:lnTo>
                    <a:pt x="51" y="51"/>
                  </a:lnTo>
                  <a:lnTo>
                    <a:pt x="50" y="49"/>
                  </a:lnTo>
                  <a:lnTo>
                    <a:pt x="50" y="47"/>
                  </a:lnTo>
                  <a:lnTo>
                    <a:pt x="50" y="21"/>
                  </a:lnTo>
                  <a:lnTo>
                    <a:pt x="50" y="19"/>
                  </a:lnTo>
                  <a:lnTo>
                    <a:pt x="50" y="16"/>
                  </a:lnTo>
                  <a:lnTo>
                    <a:pt x="49" y="12"/>
                  </a:lnTo>
                  <a:lnTo>
                    <a:pt x="48" y="9"/>
                  </a:lnTo>
                  <a:lnTo>
                    <a:pt x="46" y="6"/>
                  </a:lnTo>
                  <a:lnTo>
                    <a:pt x="43" y="4"/>
                  </a:lnTo>
                  <a:lnTo>
                    <a:pt x="38" y="2"/>
                  </a:lnTo>
                  <a:lnTo>
                    <a:pt x="32" y="2"/>
                  </a:lnTo>
                  <a:lnTo>
                    <a:pt x="28" y="2"/>
                  </a:lnTo>
                  <a:lnTo>
                    <a:pt x="25" y="3"/>
                  </a:lnTo>
                  <a:lnTo>
                    <a:pt x="23" y="4"/>
                  </a:lnTo>
                  <a:lnTo>
                    <a:pt x="19" y="6"/>
                  </a:lnTo>
                  <a:lnTo>
                    <a:pt x="16" y="9"/>
                  </a:lnTo>
                  <a:lnTo>
                    <a:pt x="16" y="2"/>
                  </a:lnTo>
                  <a:lnTo>
                    <a:pt x="15" y="0"/>
                  </a:lnTo>
                  <a:lnTo>
                    <a:pt x="14" y="0"/>
                  </a:lnTo>
                  <a:lnTo>
                    <a:pt x="13" y="1"/>
                  </a:lnTo>
                  <a:lnTo>
                    <a:pt x="11" y="2"/>
                  </a:lnTo>
                  <a:lnTo>
                    <a:pt x="6" y="7"/>
                  </a:lnTo>
                  <a:lnTo>
                    <a:pt x="2" y="10"/>
                  </a:lnTo>
                  <a:lnTo>
                    <a:pt x="1" y="11"/>
                  </a:lnTo>
                  <a:lnTo>
                    <a:pt x="1" y="12"/>
                  </a:lnTo>
                  <a:lnTo>
                    <a:pt x="2" y="13"/>
                  </a:lnTo>
                  <a:lnTo>
                    <a:pt x="4" y="14"/>
                  </a:lnTo>
                  <a:lnTo>
                    <a:pt x="5" y="14"/>
                  </a:lnTo>
                  <a:lnTo>
                    <a:pt x="6" y="15"/>
                  </a:lnTo>
                  <a:lnTo>
                    <a:pt x="6" y="17"/>
                  </a:lnTo>
                  <a:lnTo>
                    <a:pt x="7" y="19"/>
                  </a:lnTo>
                  <a:lnTo>
                    <a:pt x="7" y="4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9" name="Freeform 175"/>
            <p:cNvSpPr>
              <a:spLocks/>
            </p:cNvSpPr>
            <p:nvPr/>
          </p:nvSpPr>
          <p:spPr bwMode="auto">
            <a:xfrm>
              <a:off x="904326" y="6228567"/>
              <a:ext cx="68116" cy="87903"/>
            </a:xfrm>
            <a:custGeom>
              <a:avLst/>
              <a:gdLst>
                <a:gd name="T0" fmla="*/ 2147483647 w 43"/>
                <a:gd name="T1" fmla="*/ 2147483647 h 56"/>
                <a:gd name="T2" fmla="*/ 2147483647 w 43"/>
                <a:gd name="T3" fmla="*/ 2147483647 h 56"/>
                <a:gd name="T4" fmla="*/ 2147483647 w 43"/>
                <a:gd name="T5" fmla="*/ 2147483647 h 56"/>
                <a:gd name="T6" fmla="*/ 2147483647 w 43"/>
                <a:gd name="T7" fmla="*/ 2147483647 h 56"/>
                <a:gd name="T8" fmla="*/ 2147483647 w 43"/>
                <a:gd name="T9" fmla="*/ 2147483647 h 56"/>
                <a:gd name="T10" fmla="*/ 2147483647 w 43"/>
                <a:gd name="T11" fmla="*/ 2147483647 h 56"/>
                <a:gd name="T12" fmla="*/ 2147483647 w 43"/>
                <a:gd name="T13" fmla="*/ 2147483647 h 56"/>
                <a:gd name="T14" fmla="*/ 2147483647 w 43"/>
                <a:gd name="T15" fmla="*/ 2147483647 h 56"/>
                <a:gd name="T16" fmla="*/ 2147483647 w 43"/>
                <a:gd name="T17" fmla="*/ 2147483647 h 56"/>
                <a:gd name="T18" fmla="*/ 2147483647 w 43"/>
                <a:gd name="T19" fmla="*/ 2147483647 h 56"/>
                <a:gd name="T20" fmla="*/ 2147483647 w 43"/>
                <a:gd name="T21" fmla="*/ 2147483647 h 56"/>
                <a:gd name="T22" fmla="*/ 2147483647 w 43"/>
                <a:gd name="T23" fmla="*/ 2147483647 h 56"/>
                <a:gd name="T24" fmla="*/ 2147483647 w 43"/>
                <a:gd name="T25" fmla="*/ 2147483647 h 56"/>
                <a:gd name="T26" fmla="*/ 2147483647 w 43"/>
                <a:gd name="T27" fmla="*/ 2147483647 h 56"/>
                <a:gd name="T28" fmla="*/ 2147483647 w 43"/>
                <a:gd name="T29" fmla="*/ 2147483647 h 56"/>
                <a:gd name="T30" fmla="*/ 2147483647 w 43"/>
                <a:gd name="T31" fmla="*/ 2147483647 h 56"/>
                <a:gd name="T32" fmla="*/ 2147483647 w 43"/>
                <a:gd name="T33" fmla="*/ 2147483647 h 56"/>
                <a:gd name="T34" fmla="*/ 2147483647 w 43"/>
                <a:gd name="T35" fmla="*/ 2147483647 h 56"/>
                <a:gd name="T36" fmla="*/ 2147483647 w 43"/>
                <a:gd name="T37" fmla="*/ 2147483647 h 56"/>
                <a:gd name="T38" fmla="*/ 2147483647 w 43"/>
                <a:gd name="T39" fmla="*/ 2147483647 h 56"/>
                <a:gd name="T40" fmla="*/ 2147483647 w 43"/>
                <a:gd name="T41" fmla="*/ 2147483647 h 56"/>
                <a:gd name="T42" fmla="*/ 2147483647 w 43"/>
                <a:gd name="T43" fmla="*/ 2147483647 h 56"/>
                <a:gd name="T44" fmla="*/ 2147483647 w 43"/>
                <a:gd name="T45" fmla="*/ 2147483647 h 56"/>
                <a:gd name="T46" fmla="*/ 2147483647 w 43"/>
                <a:gd name="T47" fmla="*/ 2147483647 h 56"/>
                <a:gd name="T48" fmla="*/ 2147483647 w 43"/>
                <a:gd name="T49" fmla="*/ 2147483647 h 56"/>
                <a:gd name="T50" fmla="*/ 2147483647 w 43"/>
                <a:gd name="T51" fmla="*/ 2147483647 h 56"/>
                <a:gd name="T52" fmla="*/ 2147483647 w 43"/>
                <a:gd name="T53" fmla="*/ 0 h 56"/>
                <a:gd name="T54" fmla="*/ 2147483647 w 43"/>
                <a:gd name="T55" fmla="*/ 0 h 56"/>
                <a:gd name="T56" fmla="*/ 2147483647 w 43"/>
                <a:gd name="T57" fmla="*/ 2147483647 h 56"/>
                <a:gd name="T58" fmla="*/ 2147483647 w 43"/>
                <a:gd name="T59" fmla="*/ 2147483647 h 56"/>
                <a:gd name="T60" fmla="*/ 2147483647 w 43"/>
                <a:gd name="T61" fmla="*/ 2147483647 h 56"/>
                <a:gd name="T62" fmla="*/ 0 w 43"/>
                <a:gd name="T63" fmla="*/ 2147483647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
                <a:gd name="T97" fmla="*/ 0 h 56"/>
                <a:gd name="T98" fmla="*/ 43 w 43"/>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 h="56">
                  <a:moveTo>
                    <a:pt x="0" y="29"/>
                  </a:moveTo>
                  <a:lnTo>
                    <a:pt x="1" y="34"/>
                  </a:lnTo>
                  <a:lnTo>
                    <a:pt x="2" y="39"/>
                  </a:lnTo>
                  <a:lnTo>
                    <a:pt x="4" y="43"/>
                  </a:lnTo>
                  <a:lnTo>
                    <a:pt x="6" y="47"/>
                  </a:lnTo>
                  <a:lnTo>
                    <a:pt x="8" y="49"/>
                  </a:lnTo>
                  <a:lnTo>
                    <a:pt x="10" y="51"/>
                  </a:lnTo>
                  <a:lnTo>
                    <a:pt x="14" y="54"/>
                  </a:lnTo>
                  <a:lnTo>
                    <a:pt x="19" y="55"/>
                  </a:lnTo>
                  <a:lnTo>
                    <a:pt x="25" y="56"/>
                  </a:lnTo>
                  <a:lnTo>
                    <a:pt x="28" y="56"/>
                  </a:lnTo>
                  <a:lnTo>
                    <a:pt x="31" y="55"/>
                  </a:lnTo>
                  <a:lnTo>
                    <a:pt x="34" y="54"/>
                  </a:lnTo>
                  <a:lnTo>
                    <a:pt x="37" y="53"/>
                  </a:lnTo>
                  <a:lnTo>
                    <a:pt x="40" y="50"/>
                  </a:lnTo>
                  <a:lnTo>
                    <a:pt x="41" y="48"/>
                  </a:lnTo>
                  <a:lnTo>
                    <a:pt x="41" y="47"/>
                  </a:lnTo>
                  <a:lnTo>
                    <a:pt x="39" y="47"/>
                  </a:lnTo>
                  <a:lnTo>
                    <a:pt x="37" y="48"/>
                  </a:lnTo>
                  <a:lnTo>
                    <a:pt x="34" y="49"/>
                  </a:lnTo>
                  <a:lnTo>
                    <a:pt x="29" y="50"/>
                  </a:lnTo>
                  <a:lnTo>
                    <a:pt x="25" y="50"/>
                  </a:lnTo>
                  <a:lnTo>
                    <a:pt x="21" y="49"/>
                  </a:lnTo>
                  <a:lnTo>
                    <a:pt x="18" y="47"/>
                  </a:lnTo>
                  <a:lnTo>
                    <a:pt x="15" y="45"/>
                  </a:lnTo>
                  <a:lnTo>
                    <a:pt x="12" y="42"/>
                  </a:lnTo>
                  <a:lnTo>
                    <a:pt x="11" y="39"/>
                  </a:lnTo>
                  <a:lnTo>
                    <a:pt x="9" y="34"/>
                  </a:lnTo>
                  <a:lnTo>
                    <a:pt x="9" y="29"/>
                  </a:lnTo>
                  <a:lnTo>
                    <a:pt x="9" y="22"/>
                  </a:lnTo>
                  <a:lnTo>
                    <a:pt x="10" y="20"/>
                  </a:lnTo>
                  <a:lnTo>
                    <a:pt x="11" y="17"/>
                  </a:lnTo>
                  <a:lnTo>
                    <a:pt x="13" y="12"/>
                  </a:lnTo>
                  <a:lnTo>
                    <a:pt x="16" y="9"/>
                  </a:lnTo>
                  <a:lnTo>
                    <a:pt x="18" y="6"/>
                  </a:lnTo>
                  <a:lnTo>
                    <a:pt x="21" y="4"/>
                  </a:lnTo>
                  <a:lnTo>
                    <a:pt x="24" y="3"/>
                  </a:lnTo>
                  <a:lnTo>
                    <a:pt x="27" y="3"/>
                  </a:lnTo>
                  <a:lnTo>
                    <a:pt x="29" y="3"/>
                  </a:lnTo>
                  <a:lnTo>
                    <a:pt x="31" y="4"/>
                  </a:lnTo>
                  <a:lnTo>
                    <a:pt x="34" y="6"/>
                  </a:lnTo>
                  <a:lnTo>
                    <a:pt x="36" y="9"/>
                  </a:lnTo>
                  <a:lnTo>
                    <a:pt x="38" y="10"/>
                  </a:lnTo>
                  <a:lnTo>
                    <a:pt x="40" y="10"/>
                  </a:lnTo>
                  <a:lnTo>
                    <a:pt x="41" y="10"/>
                  </a:lnTo>
                  <a:lnTo>
                    <a:pt x="42" y="9"/>
                  </a:lnTo>
                  <a:lnTo>
                    <a:pt x="43" y="8"/>
                  </a:lnTo>
                  <a:lnTo>
                    <a:pt x="43" y="6"/>
                  </a:lnTo>
                  <a:lnTo>
                    <a:pt x="43" y="5"/>
                  </a:lnTo>
                  <a:lnTo>
                    <a:pt x="42" y="3"/>
                  </a:lnTo>
                  <a:lnTo>
                    <a:pt x="40" y="2"/>
                  </a:lnTo>
                  <a:lnTo>
                    <a:pt x="39" y="1"/>
                  </a:lnTo>
                  <a:lnTo>
                    <a:pt x="38" y="1"/>
                  </a:lnTo>
                  <a:lnTo>
                    <a:pt x="34" y="0"/>
                  </a:lnTo>
                  <a:lnTo>
                    <a:pt x="30" y="0"/>
                  </a:lnTo>
                  <a:lnTo>
                    <a:pt x="23" y="0"/>
                  </a:lnTo>
                  <a:lnTo>
                    <a:pt x="17" y="2"/>
                  </a:lnTo>
                  <a:lnTo>
                    <a:pt x="12" y="5"/>
                  </a:lnTo>
                  <a:lnTo>
                    <a:pt x="9" y="7"/>
                  </a:lnTo>
                  <a:lnTo>
                    <a:pt x="7" y="9"/>
                  </a:lnTo>
                  <a:lnTo>
                    <a:pt x="4" y="14"/>
                  </a:lnTo>
                  <a:lnTo>
                    <a:pt x="2" y="19"/>
                  </a:lnTo>
                  <a:lnTo>
                    <a:pt x="1" y="24"/>
                  </a:lnTo>
                  <a:lnTo>
                    <a:pt x="0" y="2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0" name="Freeform 176"/>
            <p:cNvSpPr>
              <a:spLocks noEditPoints="1"/>
            </p:cNvSpPr>
            <p:nvPr/>
          </p:nvSpPr>
          <p:spPr bwMode="auto">
            <a:xfrm>
              <a:off x="986415" y="6180130"/>
              <a:ext cx="41918" cy="132752"/>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0 w 27"/>
                <a:gd name="T45" fmla="*/ 2147483647 h 84"/>
                <a:gd name="T46" fmla="*/ 0 w 27"/>
                <a:gd name="T47" fmla="*/ 2147483647 h 84"/>
                <a:gd name="T48" fmla="*/ 2147483647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0 h 84"/>
                <a:gd name="T78" fmla="*/ 2147483647 w 27"/>
                <a:gd name="T79" fmla="*/ 0 h 84"/>
                <a:gd name="T80" fmla="*/ 2147483647 w 27"/>
                <a:gd name="T81" fmla="*/ 2147483647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0 h 84"/>
                <a:gd name="T112" fmla="*/ 2147483647 w 27"/>
                <a:gd name="T113" fmla="*/ 0 h 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
                <a:gd name="T172" fmla="*/ 0 h 84"/>
                <a:gd name="T173" fmla="*/ 27 w 27"/>
                <a:gd name="T174" fmla="*/ 84 h 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 h="84">
                  <a:moveTo>
                    <a:pt x="18" y="38"/>
                  </a:moveTo>
                  <a:lnTo>
                    <a:pt x="19" y="31"/>
                  </a:lnTo>
                  <a:lnTo>
                    <a:pt x="19" y="30"/>
                  </a:lnTo>
                  <a:lnTo>
                    <a:pt x="18" y="30"/>
                  </a:lnTo>
                  <a:lnTo>
                    <a:pt x="10" y="35"/>
                  </a:lnTo>
                  <a:lnTo>
                    <a:pt x="8" y="36"/>
                  </a:lnTo>
                  <a:lnTo>
                    <a:pt x="6" y="37"/>
                  </a:lnTo>
                  <a:lnTo>
                    <a:pt x="4" y="38"/>
                  </a:lnTo>
                  <a:lnTo>
                    <a:pt x="3" y="39"/>
                  </a:lnTo>
                  <a:lnTo>
                    <a:pt x="4" y="40"/>
                  </a:lnTo>
                  <a:lnTo>
                    <a:pt x="7" y="41"/>
                  </a:lnTo>
                  <a:lnTo>
                    <a:pt x="8" y="41"/>
                  </a:lnTo>
                  <a:lnTo>
                    <a:pt x="9" y="42"/>
                  </a:lnTo>
                  <a:lnTo>
                    <a:pt x="10" y="43"/>
                  </a:lnTo>
                  <a:lnTo>
                    <a:pt x="10" y="44"/>
                  </a:lnTo>
                  <a:lnTo>
                    <a:pt x="10" y="73"/>
                  </a:lnTo>
                  <a:lnTo>
                    <a:pt x="9" y="76"/>
                  </a:lnTo>
                  <a:lnTo>
                    <a:pt x="9" y="78"/>
                  </a:lnTo>
                  <a:lnTo>
                    <a:pt x="8" y="78"/>
                  </a:lnTo>
                  <a:lnTo>
                    <a:pt x="6" y="80"/>
                  </a:lnTo>
                  <a:lnTo>
                    <a:pt x="3" y="81"/>
                  </a:lnTo>
                  <a:lnTo>
                    <a:pt x="1" y="82"/>
                  </a:lnTo>
                  <a:lnTo>
                    <a:pt x="0" y="82"/>
                  </a:lnTo>
                  <a:lnTo>
                    <a:pt x="0" y="83"/>
                  </a:lnTo>
                  <a:lnTo>
                    <a:pt x="1" y="84"/>
                  </a:lnTo>
                  <a:lnTo>
                    <a:pt x="3" y="84"/>
                  </a:lnTo>
                  <a:lnTo>
                    <a:pt x="13" y="83"/>
                  </a:lnTo>
                  <a:lnTo>
                    <a:pt x="24" y="84"/>
                  </a:lnTo>
                  <a:lnTo>
                    <a:pt x="26" y="84"/>
                  </a:lnTo>
                  <a:lnTo>
                    <a:pt x="26" y="83"/>
                  </a:lnTo>
                  <a:lnTo>
                    <a:pt x="27" y="83"/>
                  </a:lnTo>
                  <a:lnTo>
                    <a:pt x="26" y="82"/>
                  </a:lnTo>
                  <a:lnTo>
                    <a:pt x="26" y="81"/>
                  </a:lnTo>
                  <a:lnTo>
                    <a:pt x="24" y="81"/>
                  </a:lnTo>
                  <a:lnTo>
                    <a:pt x="20" y="79"/>
                  </a:lnTo>
                  <a:lnTo>
                    <a:pt x="19" y="78"/>
                  </a:lnTo>
                  <a:lnTo>
                    <a:pt x="18" y="76"/>
                  </a:lnTo>
                  <a:lnTo>
                    <a:pt x="18" y="38"/>
                  </a:lnTo>
                  <a:close/>
                  <a:moveTo>
                    <a:pt x="14" y="0"/>
                  </a:moveTo>
                  <a:lnTo>
                    <a:pt x="12" y="0"/>
                  </a:lnTo>
                  <a:lnTo>
                    <a:pt x="10" y="2"/>
                  </a:lnTo>
                  <a:lnTo>
                    <a:pt x="9" y="4"/>
                  </a:lnTo>
                  <a:lnTo>
                    <a:pt x="8" y="6"/>
                  </a:lnTo>
                  <a:lnTo>
                    <a:pt x="9" y="8"/>
                  </a:lnTo>
                  <a:lnTo>
                    <a:pt x="9" y="9"/>
                  </a:lnTo>
                  <a:lnTo>
                    <a:pt x="10" y="10"/>
                  </a:lnTo>
                  <a:lnTo>
                    <a:pt x="12" y="11"/>
                  </a:lnTo>
                  <a:lnTo>
                    <a:pt x="14" y="12"/>
                  </a:lnTo>
                  <a:lnTo>
                    <a:pt x="16" y="11"/>
                  </a:lnTo>
                  <a:lnTo>
                    <a:pt x="17" y="11"/>
                  </a:lnTo>
                  <a:lnTo>
                    <a:pt x="18" y="10"/>
                  </a:lnTo>
                  <a:lnTo>
                    <a:pt x="19" y="8"/>
                  </a:lnTo>
                  <a:lnTo>
                    <a:pt x="20" y="6"/>
                  </a:lnTo>
                  <a:lnTo>
                    <a:pt x="19" y="4"/>
                  </a:lnTo>
                  <a:lnTo>
                    <a:pt x="18" y="2"/>
                  </a:lnTo>
                  <a:lnTo>
                    <a:pt x="16" y="0"/>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1" name="Freeform 177"/>
            <p:cNvSpPr>
              <a:spLocks noEditPoints="1"/>
            </p:cNvSpPr>
            <p:nvPr/>
          </p:nvSpPr>
          <p:spPr bwMode="auto">
            <a:xfrm>
              <a:off x="1040559" y="6228567"/>
              <a:ext cx="75103" cy="86110"/>
            </a:xfrm>
            <a:custGeom>
              <a:avLst/>
              <a:gdLst>
                <a:gd name="T0" fmla="*/ 2147483647 w 48"/>
                <a:gd name="T1" fmla="*/ 2147483647 h 54"/>
                <a:gd name="T2" fmla="*/ 2147483647 w 48"/>
                <a:gd name="T3" fmla="*/ 2147483647 h 54"/>
                <a:gd name="T4" fmla="*/ 2147483647 w 48"/>
                <a:gd name="T5" fmla="*/ 2147483647 h 54"/>
                <a:gd name="T6" fmla="*/ 2147483647 w 48"/>
                <a:gd name="T7" fmla="*/ 0 h 54"/>
                <a:gd name="T8" fmla="*/ 2147483647 w 48"/>
                <a:gd name="T9" fmla="*/ 2147483647 h 54"/>
                <a:gd name="T10" fmla="*/ 2147483647 w 48"/>
                <a:gd name="T11" fmla="*/ 2147483647 h 54"/>
                <a:gd name="T12" fmla="*/ 2147483647 w 48"/>
                <a:gd name="T13" fmla="*/ 2147483647 h 54"/>
                <a:gd name="T14" fmla="*/ 0 w 48"/>
                <a:gd name="T15" fmla="*/ 2147483647 h 54"/>
                <a:gd name="T16" fmla="*/ 0 w 48"/>
                <a:gd name="T17" fmla="*/ 2147483647 h 54"/>
                <a:gd name="T18" fmla="*/ 2147483647 w 48"/>
                <a:gd name="T19" fmla="*/ 2147483647 h 54"/>
                <a:gd name="T20" fmla="*/ 2147483647 w 48"/>
                <a:gd name="T21" fmla="*/ 2147483647 h 54"/>
                <a:gd name="T22" fmla="*/ 2147483647 w 48"/>
                <a:gd name="T23" fmla="*/ 2147483647 h 54"/>
                <a:gd name="T24" fmla="*/ 2147483647 w 48"/>
                <a:gd name="T25" fmla="*/ 2147483647 h 54"/>
                <a:gd name="T26" fmla="*/ 2147483647 w 48"/>
                <a:gd name="T27" fmla="*/ 2147483647 h 54"/>
                <a:gd name="T28" fmla="*/ 2147483647 w 48"/>
                <a:gd name="T29" fmla="*/ 2147483647 h 54"/>
                <a:gd name="T30" fmla="*/ 2147483647 w 48"/>
                <a:gd name="T31" fmla="*/ 2147483647 h 54"/>
                <a:gd name="T32" fmla="*/ 2147483647 w 48"/>
                <a:gd name="T33" fmla="*/ 2147483647 h 54"/>
                <a:gd name="T34" fmla="*/ 2147483647 w 48"/>
                <a:gd name="T35" fmla="*/ 2147483647 h 54"/>
                <a:gd name="T36" fmla="*/ 2147483647 w 48"/>
                <a:gd name="T37" fmla="*/ 2147483647 h 54"/>
                <a:gd name="T38" fmla="*/ 2147483647 w 48"/>
                <a:gd name="T39" fmla="*/ 2147483647 h 54"/>
                <a:gd name="T40" fmla="*/ 2147483647 w 48"/>
                <a:gd name="T41" fmla="*/ 2147483647 h 54"/>
                <a:gd name="T42" fmla="*/ 2147483647 w 48"/>
                <a:gd name="T43" fmla="*/ 2147483647 h 54"/>
                <a:gd name="T44" fmla="*/ 0 w 48"/>
                <a:gd name="T45" fmla="*/ 2147483647 h 54"/>
                <a:gd name="T46" fmla="*/ 2147483647 w 48"/>
                <a:gd name="T47" fmla="*/ 2147483647 h 54"/>
                <a:gd name="T48" fmla="*/ 2147483647 w 48"/>
                <a:gd name="T49" fmla="*/ 2147483647 h 54"/>
                <a:gd name="T50" fmla="*/ 2147483647 w 48"/>
                <a:gd name="T51" fmla="*/ 2147483647 h 54"/>
                <a:gd name="T52" fmla="*/ 2147483647 w 48"/>
                <a:gd name="T53" fmla="*/ 2147483647 h 54"/>
                <a:gd name="T54" fmla="*/ 2147483647 w 48"/>
                <a:gd name="T55" fmla="*/ 2147483647 h 54"/>
                <a:gd name="T56" fmla="*/ 2147483647 w 48"/>
                <a:gd name="T57" fmla="*/ 2147483647 h 54"/>
                <a:gd name="T58" fmla="*/ 2147483647 w 48"/>
                <a:gd name="T59" fmla="*/ 2147483647 h 54"/>
                <a:gd name="T60" fmla="*/ 2147483647 w 48"/>
                <a:gd name="T61" fmla="*/ 2147483647 h 54"/>
                <a:gd name="T62" fmla="*/ 2147483647 w 48"/>
                <a:gd name="T63" fmla="*/ 2147483647 h 54"/>
                <a:gd name="T64" fmla="*/ 2147483647 w 48"/>
                <a:gd name="T65" fmla="*/ 2147483647 h 54"/>
                <a:gd name="T66" fmla="*/ 2147483647 w 48"/>
                <a:gd name="T67" fmla="*/ 2147483647 h 54"/>
                <a:gd name="T68" fmla="*/ 2147483647 w 48"/>
                <a:gd name="T69" fmla="*/ 2147483647 h 54"/>
                <a:gd name="T70" fmla="*/ 2147483647 w 48"/>
                <a:gd name="T71" fmla="*/ 2147483647 h 54"/>
                <a:gd name="T72" fmla="*/ 2147483647 w 48"/>
                <a:gd name="T73" fmla="*/ 2147483647 h 54"/>
                <a:gd name="T74" fmla="*/ 2147483647 w 48"/>
                <a:gd name="T75" fmla="*/ 2147483647 h 54"/>
                <a:gd name="T76" fmla="*/ 2147483647 w 48"/>
                <a:gd name="T77" fmla="*/ 2147483647 h 54"/>
                <a:gd name="T78" fmla="*/ 2147483647 w 48"/>
                <a:gd name="T79" fmla="*/ 2147483647 h 54"/>
                <a:gd name="T80" fmla="*/ 2147483647 w 48"/>
                <a:gd name="T81" fmla="*/ 2147483647 h 54"/>
                <a:gd name="T82" fmla="*/ 2147483647 w 48"/>
                <a:gd name="T83" fmla="*/ 2147483647 h 54"/>
                <a:gd name="T84" fmla="*/ 2147483647 w 48"/>
                <a:gd name="T85" fmla="*/ 2147483647 h 54"/>
                <a:gd name="T86" fmla="*/ 2147483647 w 48"/>
                <a:gd name="T87" fmla="*/ 2147483647 h 54"/>
                <a:gd name="T88" fmla="*/ 2147483647 w 48"/>
                <a:gd name="T89" fmla="*/ 2147483647 h 54"/>
                <a:gd name="T90" fmla="*/ 2147483647 w 48"/>
                <a:gd name="T91" fmla="*/ 2147483647 h 54"/>
                <a:gd name="T92" fmla="*/ 2147483647 w 48"/>
                <a:gd name="T93" fmla="*/ 2147483647 h 54"/>
                <a:gd name="T94" fmla="*/ 2147483647 w 48"/>
                <a:gd name="T95" fmla="*/ 2147483647 h 54"/>
                <a:gd name="T96" fmla="*/ 2147483647 w 48"/>
                <a:gd name="T97" fmla="*/ 2147483647 h 54"/>
                <a:gd name="T98" fmla="*/ 2147483647 w 48"/>
                <a:gd name="T99" fmla="*/ 2147483647 h 54"/>
                <a:gd name="T100" fmla="*/ 2147483647 w 48"/>
                <a:gd name="T101" fmla="*/ 2147483647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54"/>
                <a:gd name="T155" fmla="*/ 48 w 48"/>
                <a:gd name="T156" fmla="*/ 54 h 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54">
                  <a:moveTo>
                    <a:pt x="36" y="12"/>
                  </a:moveTo>
                  <a:lnTo>
                    <a:pt x="36" y="8"/>
                  </a:lnTo>
                  <a:lnTo>
                    <a:pt x="36" y="6"/>
                  </a:lnTo>
                  <a:lnTo>
                    <a:pt x="35" y="4"/>
                  </a:lnTo>
                  <a:lnTo>
                    <a:pt x="34" y="2"/>
                  </a:lnTo>
                  <a:lnTo>
                    <a:pt x="31" y="1"/>
                  </a:lnTo>
                  <a:lnTo>
                    <a:pt x="28" y="0"/>
                  </a:lnTo>
                  <a:lnTo>
                    <a:pt x="24" y="0"/>
                  </a:lnTo>
                  <a:lnTo>
                    <a:pt x="19" y="0"/>
                  </a:lnTo>
                  <a:lnTo>
                    <a:pt x="16" y="1"/>
                  </a:lnTo>
                  <a:lnTo>
                    <a:pt x="14" y="2"/>
                  </a:lnTo>
                  <a:lnTo>
                    <a:pt x="10" y="4"/>
                  </a:lnTo>
                  <a:lnTo>
                    <a:pt x="6" y="7"/>
                  </a:lnTo>
                  <a:lnTo>
                    <a:pt x="4" y="10"/>
                  </a:lnTo>
                  <a:lnTo>
                    <a:pt x="2" y="12"/>
                  </a:lnTo>
                  <a:lnTo>
                    <a:pt x="0" y="15"/>
                  </a:lnTo>
                  <a:lnTo>
                    <a:pt x="0" y="16"/>
                  </a:lnTo>
                  <a:lnTo>
                    <a:pt x="0" y="18"/>
                  </a:lnTo>
                  <a:lnTo>
                    <a:pt x="0" y="19"/>
                  </a:lnTo>
                  <a:lnTo>
                    <a:pt x="3" y="19"/>
                  </a:lnTo>
                  <a:lnTo>
                    <a:pt x="6" y="19"/>
                  </a:lnTo>
                  <a:lnTo>
                    <a:pt x="7" y="18"/>
                  </a:lnTo>
                  <a:lnTo>
                    <a:pt x="7" y="17"/>
                  </a:lnTo>
                  <a:lnTo>
                    <a:pt x="10" y="12"/>
                  </a:lnTo>
                  <a:lnTo>
                    <a:pt x="11" y="8"/>
                  </a:lnTo>
                  <a:lnTo>
                    <a:pt x="13" y="6"/>
                  </a:lnTo>
                  <a:lnTo>
                    <a:pt x="16" y="4"/>
                  </a:lnTo>
                  <a:lnTo>
                    <a:pt x="20" y="4"/>
                  </a:lnTo>
                  <a:lnTo>
                    <a:pt x="23" y="4"/>
                  </a:lnTo>
                  <a:lnTo>
                    <a:pt x="25" y="4"/>
                  </a:lnTo>
                  <a:lnTo>
                    <a:pt x="26" y="6"/>
                  </a:lnTo>
                  <a:lnTo>
                    <a:pt x="27" y="7"/>
                  </a:lnTo>
                  <a:lnTo>
                    <a:pt x="28" y="9"/>
                  </a:lnTo>
                  <a:lnTo>
                    <a:pt x="28" y="11"/>
                  </a:lnTo>
                  <a:lnTo>
                    <a:pt x="28" y="17"/>
                  </a:lnTo>
                  <a:lnTo>
                    <a:pt x="28" y="19"/>
                  </a:lnTo>
                  <a:lnTo>
                    <a:pt x="28" y="21"/>
                  </a:lnTo>
                  <a:lnTo>
                    <a:pt x="24" y="23"/>
                  </a:lnTo>
                  <a:lnTo>
                    <a:pt x="18" y="24"/>
                  </a:lnTo>
                  <a:lnTo>
                    <a:pt x="15" y="26"/>
                  </a:lnTo>
                  <a:lnTo>
                    <a:pt x="9" y="29"/>
                  </a:lnTo>
                  <a:lnTo>
                    <a:pt x="6" y="32"/>
                  </a:lnTo>
                  <a:lnTo>
                    <a:pt x="3" y="35"/>
                  </a:lnTo>
                  <a:lnTo>
                    <a:pt x="2" y="37"/>
                  </a:lnTo>
                  <a:lnTo>
                    <a:pt x="1" y="39"/>
                  </a:lnTo>
                  <a:lnTo>
                    <a:pt x="0" y="41"/>
                  </a:lnTo>
                  <a:lnTo>
                    <a:pt x="0" y="44"/>
                  </a:lnTo>
                  <a:lnTo>
                    <a:pt x="1" y="46"/>
                  </a:lnTo>
                  <a:lnTo>
                    <a:pt x="1" y="48"/>
                  </a:lnTo>
                  <a:lnTo>
                    <a:pt x="2" y="50"/>
                  </a:lnTo>
                  <a:lnTo>
                    <a:pt x="3" y="51"/>
                  </a:lnTo>
                  <a:lnTo>
                    <a:pt x="7" y="53"/>
                  </a:lnTo>
                  <a:lnTo>
                    <a:pt x="10" y="54"/>
                  </a:lnTo>
                  <a:lnTo>
                    <a:pt x="13" y="54"/>
                  </a:lnTo>
                  <a:lnTo>
                    <a:pt x="16" y="53"/>
                  </a:lnTo>
                  <a:lnTo>
                    <a:pt x="20" y="51"/>
                  </a:lnTo>
                  <a:lnTo>
                    <a:pt x="23" y="49"/>
                  </a:lnTo>
                  <a:lnTo>
                    <a:pt x="27" y="46"/>
                  </a:lnTo>
                  <a:lnTo>
                    <a:pt x="30" y="50"/>
                  </a:lnTo>
                  <a:lnTo>
                    <a:pt x="33" y="52"/>
                  </a:lnTo>
                  <a:lnTo>
                    <a:pt x="35" y="52"/>
                  </a:lnTo>
                  <a:lnTo>
                    <a:pt x="37" y="52"/>
                  </a:lnTo>
                  <a:lnTo>
                    <a:pt x="39" y="52"/>
                  </a:lnTo>
                  <a:lnTo>
                    <a:pt x="42" y="51"/>
                  </a:lnTo>
                  <a:lnTo>
                    <a:pt x="44" y="50"/>
                  </a:lnTo>
                  <a:lnTo>
                    <a:pt x="45" y="49"/>
                  </a:lnTo>
                  <a:lnTo>
                    <a:pt x="47" y="46"/>
                  </a:lnTo>
                  <a:lnTo>
                    <a:pt x="48" y="44"/>
                  </a:lnTo>
                  <a:lnTo>
                    <a:pt x="47" y="43"/>
                  </a:lnTo>
                  <a:lnTo>
                    <a:pt x="46" y="43"/>
                  </a:lnTo>
                  <a:lnTo>
                    <a:pt x="45" y="43"/>
                  </a:lnTo>
                  <a:lnTo>
                    <a:pt x="44" y="44"/>
                  </a:lnTo>
                  <a:lnTo>
                    <a:pt x="43" y="45"/>
                  </a:lnTo>
                  <a:lnTo>
                    <a:pt x="42" y="45"/>
                  </a:lnTo>
                  <a:lnTo>
                    <a:pt x="41" y="46"/>
                  </a:lnTo>
                  <a:lnTo>
                    <a:pt x="39" y="45"/>
                  </a:lnTo>
                  <a:lnTo>
                    <a:pt x="37" y="44"/>
                  </a:lnTo>
                  <a:lnTo>
                    <a:pt x="37" y="43"/>
                  </a:lnTo>
                  <a:lnTo>
                    <a:pt x="36" y="41"/>
                  </a:lnTo>
                  <a:lnTo>
                    <a:pt x="36" y="12"/>
                  </a:lnTo>
                  <a:close/>
                  <a:moveTo>
                    <a:pt x="28" y="36"/>
                  </a:moveTo>
                  <a:lnTo>
                    <a:pt x="27" y="39"/>
                  </a:lnTo>
                  <a:lnTo>
                    <a:pt x="26" y="43"/>
                  </a:lnTo>
                  <a:lnTo>
                    <a:pt x="24" y="45"/>
                  </a:lnTo>
                  <a:lnTo>
                    <a:pt x="22" y="46"/>
                  </a:lnTo>
                  <a:lnTo>
                    <a:pt x="20" y="47"/>
                  </a:lnTo>
                  <a:lnTo>
                    <a:pt x="17" y="48"/>
                  </a:lnTo>
                  <a:lnTo>
                    <a:pt x="15" y="47"/>
                  </a:lnTo>
                  <a:lnTo>
                    <a:pt x="14" y="47"/>
                  </a:lnTo>
                  <a:lnTo>
                    <a:pt x="12" y="45"/>
                  </a:lnTo>
                  <a:lnTo>
                    <a:pt x="10" y="43"/>
                  </a:lnTo>
                  <a:lnTo>
                    <a:pt x="10" y="40"/>
                  </a:lnTo>
                  <a:lnTo>
                    <a:pt x="10" y="38"/>
                  </a:lnTo>
                  <a:lnTo>
                    <a:pt x="11" y="36"/>
                  </a:lnTo>
                  <a:lnTo>
                    <a:pt x="11" y="34"/>
                  </a:lnTo>
                  <a:lnTo>
                    <a:pt x="12" y="33"/>
                  </a:lnTo>
                  <a:lnTo>
                    <a:pt x="15" y="30"/>
                  </a:lnTo>
                  <a:lnTo>
                    <a:pt x="18" y="28"/>
                  </a:lnTo>
                  <a:lnTo>
                    <a:pt x="24" y="25"/>
                  </a:lnTo>
                  <a:lnTo>
                    <a:pt x="26" y="25"/>
                  </a:lnTo>
                  <a:lnTo>
                    <a:pt x="28" y="25"/>
                  </a:lnTo>
                  <a:lnTo>
                    <a:pt x="28" y="29"/>
                  </a:lnTo>
                  <a:lnTo>
                    <a:pt x="28" y="3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2" name="Freeform 178"/>
            <p:cNvSpPr>
              <a:spLocks/>
            </p:cNvSpPr>
            <p:nvPr/>
          </p:nvSpPr>
          <p:spPr bwMode="auto">
            <a:xfrm>
              <a:off x="1120902" y="6174749"/>
              <a:ext cx="45411" cy="138133"/>
            </a:xfrm>
            <a:custGeom>
              <a:avLst/>
              <a:gdLst>
                <a:gd name="T0" fmla="*/ 2147483647 w 29"/>
                <a:gd name="T1" fmla="*/ 2147483647 h 87"/>
                <a:gd name="T2" fmla="*/ 2147483647 w 29"/>
                <a:gd name="T3" fmla="*/ 2147483647 h 87"/>
                <a:gd name="T4" fmla="*/ 2147483647 w 29"/>
                <a:gd name="T5" fmla="*/ 2147483647 h 87"/>
                <a:gd name="T6" fmla="*/ 2147483647 w 29"/>
                <a:gd name="T7" fmla="*/ 0 h 87"/>
                <a:gd name="T8" fmla="*/ 2147483647 w 29"/>
                <a:gd name="T9" fmla="*/ 0 h 87"/>
                <a:gd name="T10" fmla="*/ 2147483647 w 29"/>
                <a:gd name="T11" fmla="*/ 0 h 87"/>
                <a:gd name="T12" fmla="*/ 2147483647 w 29"/>
                <a:gd name="T13" fmla="*/ 2147483647 h 87"/>
                <a:gd name="T14" fmla="*/ 2147483647 w 29"/>
                <a:gd name="T15" fmla="*/ 2147483647 h 87"/>
                <a:gd name="T16" fmla="*/ 2147483647 w 29"/>
                <a:gd name="T17" fmla="*/ 2147483647 h 87"/>
                <a:gd name="T18" fmla="*/ 2147483647 w 29"/>
                <a:gd name="T19" fmla="*/ 2147483647 h 87"/>
                <a:gd name="T20" fmla="*/ 2147483647 w 29"/>
                <a:gd name="T21" fmla="*/ 2147483647 h 87"/>
                <a:gd name="T22" fmla="*/ 2147483647 w 29"/>
                <a:gd name="T23" fmla="*/ 2147483647 h 87"/>
                <a:gd name="T24" fmla="*/ 2147483647 w 29"/>
                <a:gd name="T25" fmla="*/ 2147483647 h 87"/>
                <a:gd name="T26" fmla="*/ 2147483647 w 29"/>
                <a:gd name="T27" fmla="*/ 2147483647 h 87"/>
                <a:gd name="T28" fmla="*/ 2147483647 w 29"/>
                <a:gd name="T29" fmla="*/ 2147483647 h 87"/>
                <a:gd name="T30" fmla="*/ 2147483647 w 29"/>
                <a:gd name="T31" fmla="*/ 2147483647 h 87"/>
                <a:gd name="T32" fmla="*/ 2147483647 w 29"/>
                <a:gd name="T33" fmla="*/ 2147483647 h 87"/>
                <a:gd name="T34" fmla="*/ 2147483647 w 29"/>
                <a:gd name="T35" fmla="*/ 2147483647 h 87"/>
                <a:gd name="T36" fmla="*/ 2147483647 w 29"/>
                <a:gd name="T37" fmla="*/ 2147483647 h 87"/>
                <a:gd name="T38" fmla="*/ 2147483647 w 29"/>
                <a:gd name="T39" fmla="*/ 2147483647 h 87"/>
                <a:gd name="T40" fmla="*/ 2147483647 w 29"/>
                <a:gd name="T41" fmla="*/ 2147483647 h 87"/>
                <a:gd name="T42" fmla="*/ 0 w 29"/>
                <a:gd name="T43" fmla="*/ 2147483647 h 87"/>
                <a:gd name="T44" fmla="*/ 0 w 29"/>
                <a:gd name="T45" fmla="*/ 2147483647 h 87"/>
                <a:gd name="T46" fmla="*/ 0 w 29"/>
                <a:gd name="T47" fmla="*/ 2147483647 h 87"/>
                <a:gd name="T48" fmla="*/ 2147483647 w 29"/>
                <a:gd name="T49" fmla="*/ 2147483647 h 87"/>
                <a:gd name="T50" fmla="*/ 2147483647 w 29"/>
                <a:gd name="T51" fmla="*/ 2147483647 h 87"/>
                <a:gd name="T52" fmla="*/ 2147483647 w 29"/>
                <a:gd name="T53" fmla="*/ 2147483647 h 87"/>
                <a:gd name="T54" fmla="*/ 2147483647 w 29"/>
                <a:gd name="T55" fmla="*/ 2147483647 h 87"/>
                <a:gd name="T56" fmla="*/ 2147483647 w 29"/>
                <a:gd name="T57" fmla="*/ 2147483647 h 87"/>
                <a:gd name="T58" fmla="*/ 2147483647 w 29"/>
                <a:gd name="T59" fmla="*/ 2147483647 h 87"/>
                <a:gd name="T60" fmla="*/ 2147483647 w 29"/>
                <a:gd name="T61" fmla="*/ 2147483647 h 87"/>
                <a:gd name="T62" fmla="*/ 2147483647 w 29"/>
                <a:gd name="T63" fmla="*/ 2147483647 h 87"/>
                <a:gd name="T64" fmla="*/ 2147483647 w 29"/>
                <a:gd name="T65" fmla="*/ 2147483647 h 87"/>
                <a:gd name="T66" fmla="*/ 2147483647 w 29"/>
                <a:gd name="T67" fmla="*/ 2147483647 h 87"/>
                <a:gd name="T68" fmla="*/ 2147483647 w 29"/>
                <a:gd name="T69" fmla="*/ 2147483647 h 87"/>
                <a:gd name="T70" fmla="*/ 2147483647 w 29"/>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9"/>
                <a:gd name="T109" fmla="*/ 0 h 87"/>
                <a:gd name="T110" fmla="*/ 29 w 29"/>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9" h="87">
                  <a:moveTo>
                    <a:pt x="18" y="12"/>
                  </a:moveTo>
                  <a:lnTo>
                    <a:pt x="19" y="2"/>
                  </a:lnTo>
                  <a:lnTo>
                    <a:pt x="18" y="1"/>
                  </a:lnTo>
                  <a:lnTo>
                    <a:pt x="18" y="0"/>
                  </a:lnTo>
                  <a:lnTo>
                    <a:pt x="17" y="0"/>
                  </a:lnTo>
                  <a:lnTo>
                    <a:pt x="15" y="0"/>
                  </a:lnTo>
                  <a:lnTo>
                    <a:pt x="4" y="4"/>
                  </a:lnTo>
                  <a:lnTo>
                    <a:pt x="3" y="5"/>
                  </a:lnTo>
                  <a:lnTo>
                    <a:pt x="4" y="6"/>
                  </a:lnTo>
                  <a:lnTo>
                    <a:pt x="6" y="7"/>
                  </a:lnTo>
                  <a:lnTo>
                    <a:pt x="9" y="8"/>
                  </a:lnTo>
                  <a:lnTo>
                    <a:pt x="9" y="9"/>
                  </a:lnTo>
                  <a:lnTo>
                    <a:pt x="10" y="10"/>
                  </a:lnTo>
                  <a:lnTo>
                    <a:pt x="10" y="74"/>
                  </a:lnTo>
                  <a:lnTo>
                    <a:pt x="9" y="78"/>
                  </a:lnTo>
                  <a:lnTo>
                    <a:pt x="8" y="81"/>
                  </a:lnTo>
                  <a:lnTo>
                    <a:pt x="7" y="82"/>
                  </a:lnTo>
                  <a:lnTo>
                    <a:pt x="6" y="83"/>
                  </a:lnTo>
                  <a:lnTo>
                    <a:pt x="4" y="84"/>
                  </a:lnTo>
                  <a:lnTo>
                    <a:pt x="3" y="84"/>
                  </a:lnTo>
                  <a:lnTo>
                    <a:pt x="1" y="84"/>
                  </a:lnTo>
                  <a:lnTo>
                    <a:pt x="0" y="85"/>
                  </a:lnTo>
                  <a:lnTo>
                    <a:pt x="0" y="86"/>
                  </a:lnTo>
                  <a:lnTo>
                    <a:pt x="0" y="87"/>
                  </a:lnTo>
                  <a:lnTo>
                    <a:pt x="2" y="87"/>
                  </a:lnTo>
                  <a:lnTo>
                    <a:pt x="15" y="86"/>
                  </a:lnTo>
                  <a:lnTo>
                    <a:pt x="27" y="87"/>
                  </a:lnTo>
                  <a:lnTo>
                    <a:pt x="28" y="86"/>
                  </a:lnTo>
                  <a:lnTo>
                    <a:pt x="29" y="85"/>
                  </a:lnTo>
                  <a:lnTo>
                    <a:pt x="28" y="84"/>
                  </a:lnTo>
                  <a:lnTo>
                    <a:pt x="27" y="84"/>
                  </a:lnTo>
                  <a:lnTo>
                    <a:pt x="23" y="83"/>
                  </a:lnTo>
                  <a:lnTo>
                    <a:pt x="20" y="82"/>
                  </a:lnTo>
                  <a:lnTo>
                    <a:pt x="19" y="80"/>
                  </a:lnTo>
                  <a:lnTo>
                    <a:pt x="18" y="78"/>
                  </a:lnTo>
                  <a:lnTo>
                    <a:pt x="18" y="12"/>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3" name="Freeform 179"/>
            <p:cNvSpPr>
              <a:spLocks noEditPoints="1"/>
            </p:cNvSpPr>
            <p:nvPr/>
          </p:nvSpPr>
          <p:spPr bwMode="auto">
            <a:xfrm>
              <a:off x="1222204" y="6174749"/>
              <a:ext cx="132740" cy="138133"/>
            </a:xfrm>
            <a:custGeom>
              <a:avLst/>
              <a:gdLst>
                <a:gd name="T0" fmla="*/ 2147483647 w 84"/>
                <a:gd name="T1" fmla="*/ 2147483647 h 87"/>
                <a:gd name="T2" fmla="*/ 2147483647 w 84"/>
                <a:gd name="T3" fmla="*/ 2147483647 h 87"/>
                <a:gd name="T4" fmla="*/ 2147483647 w 84"/>
                <a:gd name="T5" fmla="*/ 2147483647 h 87"/>
                <a:gd name="T6" fmla="*/ 2147483647 w 84"/>
                <a:gd name="T7" fmla="*/ 2147483647 h 87"/>
                <a:gd name="T8" fmla="*/ 2147483647 w 84"/>
                <a:gd name="T9" fmla="*/ 2147483647 h 87"/>
                <a:gd name="T10" fmla="*/ 2147483647 w 84"/>
                <a:gd name="T11" fmla="*/ 2147483647 h 87"/>
                <a:gd name="T12" fmla="*/ 2147483647 w 84"/>
                <a:gd name="T13" fmla="*/ 2147483647 h 87"/>
                <a:gd name="T14" fmla="*/ 2147483647 w 84"/>
                <a:gd name="T15" fmla="*/ 2147483647 h 87"/>
                <a:gd name="T16" fmla="*/ 2147483647 w 84"/>
                <a:gd name="T17" fmla="*/ 2147483647 h 87"/>
                <a:gd name="T18" fmla="*/ 2147483647 w 84"/>
                <a:gd name="T19" fmla="*/ 2147483647 h 87"/>
                <a:gd name="T20" fmla="*/ 2147483647 w 84"/>
                <a:gd name="T21" fmla="*/ 2147483647 h 87"/>
                <a:gd name="T22" fmla="*/ 2147483647 w 84"/>
                <a:gd name="T23" fmla="*/ 2147483647 h 87"/>
                <a:gd name="T24" fmla="*/ 2147483647 w 84"/>
                <a:gd name="T25" fmla="*/ 0 h 87"/>
                <a:gd name="T26" fmla="*/ 2147483647 w 84"/>
                <a:gd name="T27" fmla="*/ 2147483647 h 87"/>
                <a:gd name="T28" fmla="*/ 2147483647 w 84"/>
                <a:gd name="T29" fmla="*/ 2147483647 h 87"/>
                <a:gd name="T30" fmla="*/ 2147483647 w 84"/>
                <a:gd name="T31" fmla="*/ 2147483647 h 87"/>
                <a:gd name="T32" fmla="*/ 2147483647 w 84"/>
                <a:gd name="T33" fmla="*/ 2147483647 h 87"/>
                <a:gd name="T34" fmla="*/ 2147483647 w 84"/>
                <a:gd name="T35" fmla="*/ 2147483647 h 87"/>
                <a:gd name="T36" fmla="*/ 2147483647 w 84"/>
                <a:gd name="T37" fmla="*/ 2147483647 h 87"/>
                <a:gd name="T38" fmla="*/ 2147483647 w 84"/>
                <a:gd name="T39" fmla="*/ 2147483647 h 87"/>
                <a:gd name="T40" fmla="*/ 2147483647 w 84"/>
                <a:gd name="T41" fmla="*/ 2147483647 h 87"/>
                <a:gd name="T42" fmla="*/ 2147483647 w 84"/>
                <a:gd name="T43" fmla="*/ 2147483647 h 87"/>
                <a:gd name="T44" fmla="*/ 2147483647 w 84"/>
                <a:gd name="T45" fmla="*/ 2147483647 h 87"/>
                <a:gd name="T46" fmla="*/ 2147483647 w 84"/>
                <a:gd name="T47" fmla="*/ 2147483647 h 87"/>
                <a:gd name="T48" fmla="*/ 2147483647 w 84"/>
                <a:gd name="T49" fmla="*/ 2147483647 h 87"/>
                <a:gd name="T50" fmla="*/ 2147483647 w 84"/>
                <a:gd name="T51" fmla="*/ 2147483647 h 87"/>
                <a:gd name="T52" fmla="*/ 2147483647 w 84"/>
                <a:gd name="T53" fmla="*/ 2147483647 h 87"/>
                <a:gd name="T54" fmla="*/ 2147483647 w 84"/>
                <a:gd name="T55" fmla="*/ 2147483647 h 87"/>
                <a:gd name="T56" fmla="*/ 2147483647 w 84"/>
                <a:gd name="T57" fmla="*/ 2147483647 h 87"/>
                <a:gd name="T58" fmla="*/ 2147483647 w 84"/>
                <a:gd name="T59" fmla="*/ 2147483647 h 87"/>
                <a:gd name="T60" fmla="*/ 2147483647 w 84"/>
                <a:gd name="T61" fmla="*/ 2147483647 h 87"/>
                <a:gd name="T62" fmla="*/ 2147483647 w 84"/>
                <a:gd name="T63" fmla="*/ 2147483647 h 87"/>
                <a:gd name="T64" fmla="*/ 2147483647 w 84"/>
                <a:gd name="T65" fmla="*/ 2147483647 h 87"/>
                <a:gd name="T66" fmla="*/ 2147483647 w 84"/>
                <a:gd name="T67" fmla="*/ 2147483647 h 87"/>
                <a:gd name="T68" fmla="*/ 2147483647 w 84"/>
                <a:gd name="T69" fmla="*/ 2147483647 h 87"/>
                <a:gd name="T70" fmla="*/ 2147483647 w 84"/>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4"/>
                <a:gd name="T109" fmla="*/ 0 h 87"/>
                <a:gd name="T110" fmla="*/ 84 w 84"/>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4" h="87">
                  <a:moveTo>
                    <a:pt x="60" y="76"/>
                  </a:moveTo>
                  <a:lnTo>
                    <a:pt x="61" y="79"/>
                  </a:lnTo>
                  <a:lnTo>
                    <a:pt x="60" y="80"/>
                  </a:lnTo>
                  <a:lnTo>
                    <a:pt x="60" y="81"/>
                  </a:lnTo>
                  <a:lnTo>
                    <a:pt x="58" y="82"/>
                  </a:lnTo>
                  <a:lnTo>
                    <a:pt x="57" y="83"/>
                  </a:lnTo>
                  <a:lnTo>
                    <a:pt x="52" y="84"/>
                  </a:lnTo>
                  <a:lnTo>
                    <a:pt x="51" y="84"/>
                  </a:lnTo>
                  <a:lnTo>
                    <a:pt x="50" y="85"/>
                  </a:lnTo>
                  <a:lnTo>
                    <a:pt x="50" y="86"/>
                  </a:lnTo>
                  <a:lnTo>
                    <a:pt x="52" y="87"/>
                  </a:lnTo>
                  <a:lnTo>
                    <a:pt x="67" y="86"/>
                  </a:lnTo>
                  <a:lnTo>
                    <a:pt x="82" y="87"/>
                  </a:lnTo>
                  <a:lnTo>
                    <a:pt x="84" y="87"/>
                  </a:lnTo>
                  <a:lnTo>
                    <a:pt x="84" y="86"/>
                  </a:lnTo>
                  <a:lnTo>
                    <a:pt x="84" y="85"/>
                  </a:lnTo>
                  <a:lnTo>
                    <a:pt x="84" y="84"/>
                  </a:lnTo>
                  <a:lnTo>
                    <a:pt x="83" y="84"/>
                  </a:lnTo>
                  <a:lnTo>
                    <a:pt x="78" y="83"/>
                  </a:lnTo>
                  <a:lnTo>
                    <a:pt x="77" y="82"/>
                  </a:lnTo>
                  <a:lnTo>
                    <a:pt x="75" y="80"/>
                  </a:lnTo>
                  <a:lnTo>
                    <a:pt x="73" y="77"/>
                  </a:lnTo>
                  <a:lnTo>
                    <a:pt x="71" y="73"/>
                  </a:lnTo>
                  <a:lnTo>
                    <a:pt x="47" y="1"/>
                  </a:lnTo>
                  <a:lnTo>
                    <a:pt x="47" y="0"/>
                  </a:lnTo>
                  <a:lnTo>
                    <a:pt x="46" y="0"/>
                  </a:lnTo>
                  <a:lnTo>
                    <a:pt x="44" y="1"/>
                  </a:lnTo>
                  <a:lnTo>
                    <a:pt x="11" y="79"/>
                  </a:lnTo>
                  <a:lnTo>
                    <a:pt x="10" y="81"/>
                  </a:lnTo>
                  <a:lnTo>
                    <a:pt x="7" y="83"/>
                  </a:lnTo>
                  <a:lnTo>
                    <a:pt x="2" y="84"/>
                  </a:lnTo>
                  <a:lnTo>
                    <a:pt x="1" y="84"/>
                  </a:lnTo>
                  <a:lnTo>
                    <a:pt x="0" y="85"/>
                  </a:lnTo>
                  <a:lnTo>
                    <a:pt x="1" y="87"/>
                  </a:lnTo>
                  <a:lnTo>
                    <a:pt x="2" y="87"/>
                  </a:lnTo>
                  <a:lnTo>
                    <a:pt x="16" y="86"/>
                  </a:lnTo>
                  <a:lnTo>
                    <a:pt x="28" y="87"/>
                  </a:lnTo>
                  <a:lnTo>
                    <a:pt x="30" y="87"/>
                  </a:lnTo>
                  <a:lnTo>
                    <a:pt x="31" y="86"/>
                  </a:lnTo>
                  <a:lnTo>
                    <a:pt x="31" y="85"/>
                  </a:lnTo>
                  <a:lnTo>
                    <a:pt x="30" y="85"/>
                  </a:lnTo>
                  <a:lnTo>
                    <a:pt x="29" y="84"/>
                  </a:lnTo>
                  <a:lnTo>
                    <a:pt x="27" y="83"/>
                  </a:lnTo>
                  <a:lnTo>
                    <a:pt x="24" y="83"/>
                  </a:lnTo>
                  <a:lnTo>
                    <a:pt x="22" y="81"/>
                  </a:lnTo>
                  <a:lnTo>
                    <a:pt x="21" y="80"/>
                  </a:lnTo>
                  <a:lnTo>
                    <a:pt x="20" y="78"/>
                  </a:lnTo>
                  <a:lnTo>
                    <a:pt x="21" y="74"/>
                  </a:lnTo>
                  <a:lnTo>
                    <a:pt x="24" y="67"/>
                  </a:lnTo>
                  <a:lnTo>
                    <a:pt x="27" y="58"/>
                  </a:lnTo>
                  <a:lnTo>
                    <a:pt x="30" y="52"/>
                  </a:lnTo>
                  <a:lnTo>
                    <a:pt x="30" y="51"/>
                  </a:lnTo>
                  <a:lnTo>
                    <a:pt x="32" y="51"/>
                  </a:lnTo>
                  <a:lnTo>
                    <a:pt x="41" y="50"/>
                  </a:lnTo>
                  <a:lnTo>
                    <a:pt x="48" y="50"/>
                  </a:lnTo>
                  <a:lnTo>
                    <a:pt x="51" y="51"/>
                  </a:lnTo>
                  <a:lnTo>
                    <a:pt x="52" y="51"/>
                  </a:lnTo>
                  <a:lnTo>
                    <a:pt x="53" y="52"/>
                  </a:lnTo>
                  <a:lnTo>
                    <a:pt x="53" y="53"/>
                  </a:lnTo>
                  <a:lnTo>
                    <a:pt x="54" y="54"/>
                  </a:lnTo>
                  <a:lnTo>
                    <a:pt x="60" y="76"/>
                  </a:lnTo>
                  <a:close/>
                  <a:moveTo>
                    <a:pt x="41" y="19"/>
                  </a:moveTo>
                  <a:lnTo>
                    <a:pt x="42" y="19"/>
                  </a:lnTo>
                  <a:lnTo>
                    <a:pt x="43" y="20"/>
                  </a:lnTo>
                  <a:lnTo>
                    <a:pt x="50" y="41"/>
                  </a:lnTo>
                  <a:lnTo>
                    <a:pt x="50" y="44"/>
                  </a:lnTo>
                  <a:lnTo>
                    <a:pt x="46" y="44"/>
                  </a:lnTo>
                  <a:lnTo>
                    <a:pt x="41" y="44"/>
                  </a:lnTo>
                  <a:lnTo>
                    <a:pt x="36" y="44"/>
                  </a:lnTo>
                  <a:lnTo>
                    <a:pt x="33" y="44"/>
                  </a:lnTo>
                  <a:lnTo>
                    <a:pt x="32" y="44"/>
                  </a:lnTo>
                  <a:lnTo>
                    <a:pt x="32" y="41"/>
                  </a:lnTo>
                  <a:lnTo>
                    <a:pt x="41" y="1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4" name="Freeform 180"/>
            <p:cNvSpPr>
              <a:spLocks noEditPoints="1"/>
            </p:cNvSpPr>
            <p:nvPr/>
          </p:nvSpPr>
          <p:spPr bwMode="auto">
            <a:xfrm>
              <a:off x="1365424" y="6174749"/>
              <a:ext cx="94316" cy="141721"/>
            </a:xfrm>
            <a:custGeom>
              <a:avLst/>
              <a:gdLst>
                <a:gd name="T0" fmla="*/ 2147483647 w 60"/>
                <a:gd name="T1" fmla="*/ 2147483647 h 89"/>
                <a:gd name="T2" fmla="*/ 2147483647 w 60"/>
                <a:gd name="T3" fmla="*/ 0 h 89"/>
                <a:gd name="T4" fmla="*/ 2147483647 w 60"/>
                <a:gd name="T5" fmla="*/ 0 h 89"/>
                <a:gd name="T6" fmla="*/ 2147483647 w 60"/>
                <a:gd name="T7" fmla="*/ 2147483647 h 89"/>
                <a:gd name="T8" fmla="*/ 2147483647 w 60"/>
                <a:gd name="T9" fmla="*/ 2147483647 h 89"/>
                <a:gd name="T10" fmla="*/ 2147483647 w 60"/>
                <a:gd name="T11" fmla="*/ 2147483647 h 89"/>
                <a:gd name="T12" fmla="*/ 2147483647 w 60"/>
                <a:gd name="T13" fmla="*/ 2147483647 h 89"/>
                <a:gd name="T14" fmla="*/ 2147483647 w 60"/>
                <a:gd name="T15" fmla="*/ 2147483647 h 89"/>
                <a:gd name="T16" fmla="*/ 2147483647 w 60"/>
                <a:gd name="T17" fmla="*/ 2147483647 h 89"/>
                <a:gd name="T18" fmla="*/ 2147483647 w 60"/>
                <a:gd name="T19" fmla="*/ 2147483647 h 89"/>
                <a:gd name="T20" fmla="*/ 2147483647 w 60"/>
                <a:gd name="T21" fmla="*/ 2147483647 h 89"/>
                <a:gd name="T22" fmla="*/ 2147483647 w 60"/>
                <a:gd name="T23" fmla="*/ 2147483647 h 89"/>
                <a:gd name="T24" fmla="*/ 2147483647 w 60"/>
                <a:gd name="T25" fmla="*/ 2147483647 h 89"/>
                <a:gd name="T26" fmla="*/ 2147483647 w 60"/>
                <a:gd name="T27" fmla="*/ 2147483647 h 89"/>
                <a:gd name="T28" fmla="*/ 0 w 60"/>
                <a:gd name="T29" fmla="*/ 2147483647 h 89"/>
                <a:gd name="T30" fmla="*/ 2147483647 w 60"/>
                <a:gd name="T31" fmla="*/ 2147483647 h 89"/>
                <a:gd name="T32" fmla="*/ 2147483647 w 60"/>
                <a:gd name="T33" fmla="*/ 2147483647 h 89"/>
                <a:gd name="T34" fmla="*/ 2147483647 w 60"/>
                <a:gd name="T35" fmla="*/ 2147483647 h 89"/>
                <a:gd name="T36" fmla="*/ 2147483647 w 60"/>
                <a:gd name="T37" fmla="*/ 2147483647 h 89"/>
                <a:gd name="T38" fmla="*/ 2147483647 w 60"/>
                <a:gd name="T39" fmla="*/ 2147483647 h 89"/>
                <a:gd name="T40" fmla="*/ 2147483647 w 60"/>
                <a:gd name="T41" fmla="*/ 2147483647 h 89"/>
                <a:gd name="T42" fmla="*/ 2147483647 w 60"/>
                <a:gd name="T43" fmla="*/ 2147483647 h 89"/>
                <a:gd name="T44" fmla="*/ 2147483647 w 60"/>
                <a:gd name="T45" fmla="*/ 2147483647 h 89"/>
                <a:gd name="T46" fmla="*/ 2147483647 w 60"/>
                <a:gd name="T47" fmla="*/ 2147483647 h 89"/>
                <a:gd name="T48" fmla="*/ 2147483647 w 60"/>
                <a:gd name="T49" fmla="*/ 2147483647 h 89"/>
                <a:gd name="T50" fmla="*/ 2147483647 w 60"/>
                <a:gd name="T51" fmla="*/ 2147483647 h 89"/>
                <a:gd name="T52" fmla="*/ 2147483647 w 60"/>
                <a:gd name="T53" fmla="*/ 2147483647 h 89"/>
                <a:gd name="T54" fmla="*/ 2147483647 w 60"/>
                <a:gd name="T55" fmla="*/ 2147483647 h 89"/>
                <a:gd name="T56" fmla="*/ 2147483647 w 60"/>
                <a:gd name="T57" fmla="*/ 2147483647 h 89"/>
                <a:gd name="T58" fmla="*/ 2147483647 w 60"/>
                <a:gd name="T59" fmla="*/ 2147483647 h 89"/>
                <a:gd name="T60" fmla="*/ 2147483647 w 60"/>
                <a:gd name="T61" fmla="*/ 2147483647 h 89"/>
                <a:gd name="T62" fmla="*/ 2147483647 w 60"/>
                <a:gd name="T63" fmla="*/ 2147483647 h 89"/>
                <a:gd name="T64" fmla="*/ 2147483647 w 60"/>
                <a:gd name="T65" fmla="*/ 2147483647 h 89"/>
                <a:gd name="T66" fmla="*/ 2147483647 w 60"/>
                <a:gd name="T67" fmla="*/ 2147483647 h 89"/>
                <a:gd name="T68" fmla="*/ 2147483647 w 60"/>
                <a:gd name="T69" fmla="*/ 2147483647 h 89"/>
                <a:gd name="T70" fmla="*/ 2147483647 w 60"/>
                <a:gd name="T71" fmla="*/ 2147483647 h 89"/>
                <a:gd name="T72" fmla="*/ 2147483647 w 60"/>
                <a:gd name="T73" fmla="*/ 2147483647 h 89"/>
                <a:gd name="T74" fmla="*/ 2147483647 w 60"/>
                <a:gd name="T75" fmla="*/ 2147483647 h 89"/>
                <a:gd name="T76" fmla="*/ 2147483647 w 60"/>
                <a:gd name="T77" fmla="*/ 2147483647 h 89"/>
                <a:gd name="T78" fmla="*/ 2147483647 w 60"/>
                <a:gd name="T79" fmla="*/ 2147483647 h 89"/>
                <a:gd name="T80" fmla="*/ 2147483647 w 60"/>
                <a:gd name="T81" fmla="*/ 2147483647 h 89"/>
                <a:gd name="T82" fmla="*/ 2147483647 w 60"/>
                <a:gd name="T83" fmla="*/ 2147483647 h 89"/>
                <a:gd name="T84" fmla="*/ 2147483647 w 60"/>
                <a:gd name="T85" fmla="*/ 2147483647 h 89"/>
                <a:gd name="T86" fmla="*/ 2147483647 w 60"/>
                <a:gd name="T87" fmla="*/ 2147483647 h 89"/>
                <a:gd name="T88" fmla="*/ 2147483647 w 60"/>
                <a:gd name="T89" fmla="*/ 2147483647 h 89"/>
                <a:gd name="T90" fmla="*/ 2147483647 w 60"/>
                <a:gd name="T91" fmla="*/ 2147483647 h 89"/>
                <a:gd name="T92" fmla="*/ 2147483647 w 60"/>
                <a:gd name="T93" fmla="*/ 2147483647 h 8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0"/>
                <a:gd name="T142" fmla="*/ 0 h 89"/>
                <a:gd name="T143" fmla="*/ 60 w 60"/>
                <a:gd name="T144" fmla="*/ 89 h 8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0" h="89">
                  <a:moveTo>
                    <a:pt x="52" y="19"/>
                  </a:moveTo>
                  <a:lnTo>
                    <a:pt x="52" y="1"/>
                  </a:lnTo>
                  <a:lnTo>
                    <a:pt x="52" y="0"/>
                  </a:lnTo>
                  <a:lnTo>
                    <a:pt x="51" y="0"/>
                  </a:lnTo>
                  <a:lnTo>
                    <a:pt x="38" y="0"/>
                  </a:lnTo>
                  <a:lnTo>
                    <a:pt x="35" y="0"/>
                  </a:lnTo>
                  <a:lnTo>
                    <a:pt x="35" y="1"/>
                  </a:lnTo>
                  <a:lnTo>
                    <a:pt x="34" y="2"/>
                  </a:lnTo>
                  <a:lnTo>
                    <a:pt x="35" y="3"/>
                  </a:lnTo>
                  <a:lnTo>
                    <a:pt x="36" y="3"/>
                  </a:lnTo>
                  <a:lnTo>
                    <a:pt x="38" y="4"/>
                  </a:lnTo>
                  <a:lnTo>
                    <a:pt x="41" y="5"/>
                  </a:lnTo>
                  <a:lnTo>
                    <a:pt x="42" y="7"/>
                  </a:lnTo>
                  <a:lnTo>
                    <a:pt x="42" y="8"/>
                  </a:lnTo>
                  <a:lnTo>
                    <a:pt x="42" y="37"/>
                  </a:lnTo>
                  <a:lnTo>
                    <a:pt x="42" y="39"/>
                  </a:lnTo>
                  <a:lnTo>
                    <a:pt x="40" y="39"/>
                  </a:lnTo>
                  <a:lnTo>
                    <a:pt x="36" y="38"/>
                  </a:lnTo>
                  <a:lnTo>
                    <a:pt x="32" y="37"/>
                  </a:lnTo>
                  <a:lnTo>
                    <a:pt x="27" y="36"/>
                  </a:lnTo>
                  <a:lnTo>
                    <a:pt x="22" y="37"/>
                  </a:lnTo>
                  <a:lnTo>
                    <a:pt x="17" y="38"/>
                  </a:lnTo>
                  <a:lnTo>
                    <a:pt x="12" y="41"/>
                  </a:lnTo>
                  <a:lnTo>
                    <a:pt x="8" y="44"/>
                  </a:lnTo>
                  <a:lnTo>
                    <a:pt x="5" y="48"/>
                  </a:lnTo>
                  <a:lnTo>
                    <a:pt x="3" y="50"/>
                  </a:lnTo>
                  <a:lnTo>
                    <a:pt x="2" y="52"/>
                  </a:lnTo>
                  <a:lnTo>
                    <a:pt x="1" y="55"/>
                  </a:lnTo>
                  <a:lnTo>
                    <a:pt x="1" y="57"/>
                  </a:lnTo>
                  <a:lnTo>
                    <a:pt x="0" y="63"/>
                  </a:lnTo>
                  <a:lnTo>
                    <a:pt x="0" y="69"/>
                  </a:lnTo>
                  <a:lnTo>
                    <a:pt x="1" y="71"/>
                  </a:lnTo>
                  <a:lnTo>
                    <a:pt x="2" y="73"/>
                  </a:lnTo>
                  <a:lnTo>
                    <a:pt x="4" y="78"/>
                  </a:lnTo>
                  <a:lnTo>
                    <a:pt x="6" y="79"/>
                  </a:lnTo>
                  <a:lnTo>
                    <a:pt x="8" y="81"/>
                  </a:lnTo>
                  <a:lnTo>
                    <a:pt x="12" y="84"/>
                  </a:lnTo>
                  <a:lnTo>
                    <a:pt x="16" y="86"/>
                  </a:lnTo>
                  <a:lnTo>
                    <a:pt x="20" y="87"/>
                  </a:lnTo>
                  <a:lnTo>
                    <a:pt x="25" y="87"/>
                  </a:lnTo>
                  <a:lnTo>
                    <a:pt x="29" y="87"/>
                  </a:lnTo>
                  <a:lnTo>
                    <a:pt x="32" y="86"/>
                  </a:lnTo>
                  <a:lnTo>
                    <a:pt x="37" y="85"/>
                  </a:lnTo>
                  <a:lnTo>
                    <a:pt x="41" y="83"/>
                  </a:lnTo>
                  <a:lnTo>
                    <a:pt x="42" y="84"/>
                  </a:lnTo>
                  <a:lnTo>
                    <a:pt x="42" y="87"/>
                  </a:lnTo>
                  <a:lnTo>
                    <a:pt x="42" y="88"/>
                  </a:lnTo>
                  <a:lnTo>
                    <a:pt x="44" y="89"/>
                  </a:lnTo>
                  <a:lnTo>
                    <a:pt x="53" y="88"/>
                  </a:lnTo>
                  <a:lnTo>
                    <a:pt x="58" y="86"/>
                  </a:lnTo>
                  <a:lnTo>
                    <a:pt x="59" y="85"/>
                  </a:lnTo>
                  <a:lnTo>
                    <a:pt x="60" y="84"/>
                  </a:lnTo>
                  <a:lnTo>
                    <a:pt x="60" y="83"/>
                  </a:lnTo>
                  <a:lnTo>
                    <a:pt x="59" y="83"/>
                  </a:lnTo>
                  <a:lnTo>
                    <a:pt x="54" y="84"/>
                  </a:lnTo>
                  <a:lnTo>
                    <a:pt x="53" y="84"/>
                  </a:lnTo>
                  <a:lnTo>
                    <a:pt x="52" y="83"/>
                  </a:lnTo>
                  <a:lnTo>
                    <a:pt x="52" y="81"/>
                  </a:lnTo>
                  <a:lnTo>
                    <a:pt x="52" y="19"/>
                  </a:lnTo>
                  <a:close/>
                  <a:moveTo>
                    <a:pt x="43" y="65"/>
                  </a:moveTo>
                  <a:lnTo>
                    <a:pt x="43" y="74"/>
                  </a:lnTo>
                  <a:lnTo>
                    <a:pt x="42" y="77"/>
                  </a:lnTo>
                  <a:lnTo>
                    <a:pt x="41" y="79"/>
                  </a:lnTo>
                  <a:lnTo>
                    <a:pt x="40" y="80"/>
                  </a:lnTo>
                  <a:lnTo>
                    <a:pt x="38" y="81"/>
                  </a:lnTo>
                  <a:lnTo>
                    <a:pt x="35" y="82"/>
                  </a:lnTo>
                  <a:lnTo>
                    <a:pt x="32" y="82"/>
                  </a:lnTo>
                  <a:lnTo>
                    <a:pt x="26" y="82"/>
                  </a:lnTo>
                  <a:lnTo>
                    <a:pt x="21" y="80"/>
                  </a:lnTo>
                  <a:lnTo>
                    <a:pt x="17" y="78"/>
                  </a:lnTo>
                  <a:lnTo>
                    <a:pt x="15" y="76"/>
                  </a:lnTo>
                  <a:lnTo>
                    <a:pt x="14" y="75"/>
                  </a:lnTo>
                  <a:lnTo>
                    <a:pt x="12" y="71"/>
                  </a:lnTo>
                  <a:lnTo>
                    <a:pt x="10" y="68"/>
                  </a:lnTo>
                  <a:lnTo>
                    <a:pt x="10" y="64"/>
                  </a:lnTo>
                  <a:lnTo>
                    <a:pt x="9" y="61"/>
                  </a:lnTo>
                  <a:lnTo>
                    <a:pt x="10" y="57"/>
                  </a:lnTo>
                  <a:lnTo>
                    <a:pt x="10" y="53"/>
                  </a:lnTo>
                  <a:lnTo>
                    <a:pt x="12" y="49"/>
                  </a:lnTo>
                  <a:lnTo>
                    <a:pt x="13" y="48"/>
                  </a:lnTo>
                  <a:lnTo>
                    <a:pt x="14" y="46"/>
                  </a:lnTo>
                  <a:lnTo>
                    <a:pt x="17" y="43"/>
                  </a:lnTo>
                  <a:lnTo>
                    <a:pt x="20" y="41"/>
                  </a:lnTo>
                  <a:lnTo>
                    <a:pt x="24" y="40"/>
                  </a:lnTo>
                  <a:lnTo>
                    <a:pt x="28" y="40"/>
                  </a:lnTo>
                  <a:lnTo>
                    <a:pt x="33" y="40"/>
                  </a:lnTo>
                  <a:lnTo>
                    <a:pt x="35" y="41"/>
                  </a:lnTo>
                  <a:lnTo>
                    <a:pt x="36" y="41"/>
                  </a:lnTo>
                  <a:lnTo>
                    <a:pt x="39" y="44"/>
                  </a:lnTo>
                  <a:lnTo>
                    <a:pt x="41" y="47"/>
                  </a:lnTo>
                  <a:lnTo>
                    <a:pt x="42" y="51"/>
                  </a:lnTo>
                  <a:lnTo>
                    <a:pt x="42" y="55"/>
                  </a:lnTo>
                  <a:lnTo>
                    <a:pt x="43" y="66"/>
                  </a:lnTo>
                  <a:lnTo>
                    <a:pt x="43" y="65"/>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5" name="Freeform 181"/>
            <p:cNvSpPr>
              <a:spLocks/>
            </p:cNvSpPr>
            <p:nvPr/>
          </p:nvSpPr>
          <p:spPr bwMode="auto">
            <a:xfrm>
              <a:off x="1464979" y="6230361"/>
              <a:ext cx="92570" cy="86110"/>
            </a:xfrm>
            <a:custGeom>
              <a:avLst/>
              <a:gdLst>
                <a:gd name="T0" fmla="*/ 2147483647 w 58"/>
                <a:gd name="T1" fmla="*/ 2147483647 h 54"/>
                <a:gd name="T2" fmla="*/ 2147483647 w 58"/>
                <a:gd name="T3" fmla="*/ 2147483647 h 54"/>
                <a:gd name="T4" fmla="*/ 2147483647 w 58"/>
                <a:gd name="T5" fmla="*/ 2147483647 h 54"/>
                <a:gd name="T6" fmla="*/ 2147483647 w 58"/>
                <a:gd name="T7" fmla="*/ 2147483647 h 54"/>
                <a:gd name="T8" fmla="*/ 2147483647 w 58"/>
                <a:gd name="T9" fmla="*/ 2147483647 h 54"/>
                <a:gd name="T10" fmla="*/ 2147483647 w 58"/>
                <a:gd name="T11" fmla="*/ 2147483647 h 54"/>
                <a:gd name="T12" fmla="*/ 2147483647 w 58"/>
                <a:gd name="T13" fmla="*/ 0 h 54"/>
                <a:gd name="T14" fmla="*/ 2147483647 w 58"/>
                <a:gd name="T15" fmla="*/ 0 h 54"/>
                <a:gd name="T16" fmla="*/ 2147483647 w 58"/>
                <a:gd name="T17" fmla="*/ 0 h 54"/>
                <a:gd name="T18" fmla="*/ 2147483647 w 58"/>
                <a:gd name="T19" fmla="*/ 0 h 54"/>
                <a:gd name="T20" fmla="*/ 2147483647 w 58"/>
                <a:gd name="T21" fmla="*/ 0 h 54"/>
                <a:gd name="T22" fmla="*/ 2147483647 w 58"/>
                <a:gd name="T23" fmla="*/ 2147483647 h 54"/>
                <a:gd name="T24" fmla="*/ 2147483647 w 58"/>
                <a:gd name="T25" fmla="*/ 2147483647 h 54"/>
                <a:gd name="T26" fmla="*/ 2147483647 w 58"/>
                <a:gd name="T27" fmla="*/ 2147483647 h 54"/>
                <a:gd name="T28" fmla="*/ 2147483647 w 58"/>
                <a:gd name="T29" fmla="*/ 2147483647 h 54"/>
                <a:gd name="T30" fmla="*/ 2147483647 w 58"/>
                <a:gd name="T31" fmla="*/ 2147483647 h 54"/>
                <a:gd name="T32" fmla="*/ 2147483647 w 58"/>
                <a:gd name="T33" fmla="*/ 2147483647 h 54"/>
                <a:gd name="T34" fmla="*/ 2147483647 w 58"/>
                <a:gd name="T35" fmla="*/ 2147483647 h 54"/>
                <a:gd name="T36" fmla="*/ 2147483647 w 58"/>
                <a:gd name="T37" fmla="*/ 2147483647 h 54"/>
                <a:gd name="T38" fmla="*/ 2147483647 w 58"/>
                <a:gd name="T39" fmla="*/ 2147483647 h 54"/>
                <a:gd name="T40" fmla="*/ 2147483647 w 58"/>
                <a:gd name="T41" fmla="*/ 2147483647 h 54"/>
                <a:gd name="T42" fmla="*/ 2147483647 w 58"/>
                <a:gd name="T43" fmla="*/ 2147483647 h 54"/>
                <a:gd name="T44" fmla="*/ 2147483647 w 58"/>
                <a:gd name="T45" fmla="*/ 2147483647 h 54"/>
                <a:gd name="T46" fmla="*/ 2147483647 w 58"/>
                <a:gd name="T47" fmla="*/ 2147483647 h 54"/>
                <a:gd name="T48" fmla="*/ 2147483647 w 58"/>
                <a:gd name="T49" fmla="*/ 2147483647 h 54"/>
                <a:gd name="T50" fmla="*/ 2147483647 w 58"/>
                <a:gd name="T51" fmla="*/ 2147483647 h 54"/>
                <a:gd name="T52" fmla="*/ 2147483647 w 58"/>
                <a:gd name="T53" fmla="*/ 2147483647 h 54"/>
                <a:gd name="T54" fmla="*/ 2147483647 w 58"/>
                <a:gd name="T55" fmla="*/ 2147483647 h 54"/>
                <a:gd name="T56" fmla="*/ 2147483647 w 58"/>
                <a:gd name="T57" fmla="*/ 2147483647 h 54"/>
                <a:gd name="T58" fmla="*/ 2147483647 w 58"/>
                <a:gd name="T59" fmla="*/ 2147483647 h 54"/>
                <a:gd name="T60" fmla="*/ 2147483647 w 58"/>
                <a:gd name="T61" fmla="*/ 0 h 54"/>
                <a:gd name="T62" fmla="*/ 2147483647 w 58"/>
                <a:gd name="T63" fmla="*/ 0 h 54"/>
                <a:gd name="T64" fmla="*/ 2147483647 w 58"/>
                <a:gd name="T65" fmla="*/ 0 h 54"/>
                <a:gd name="T66" fmla="*/ 2147483647 w 58"/>
                <a:gd name="T67" fmla="*/ 0 h 54"/>
                <a:gd name="T68" fmla="*/ 2147483647 w 58"/>
                <a:gd name="T69" fmla="*/ 0 h 54"/>
                <a:gd name="T70" fmla="*/ 0 w 58"/>
                <a:gd name="T71" fmla="*/ 2147483647 h 54"/>
                <a:gd name="T72" fmla="*/ 2147483647 w 58"/>
                <a:gd name="T73" fmla="*/ 2147483647 h 54"/>
                <a:gd name="T74" fmla="*/ 2147483647 w 58"/>
                <a:gd name="T75" fmla="*/ 2147483647 h 54"/>
                <a:gd name="T76" fmla="*/ 2147483647 w 58"/>
                <a:gd name="T77" fmla="*/ 2147483647 h 54"/>
                <a:gd name="T78" fmla="*/ 2147483647 w 58"/>
                <a:gd name="T79" fmla="*/ 2147483647 h 54"/>
                <a:gd name="T80" fmla="*/ 2147483647 w 58"/>
                <a:gd name="T81" fmla="*/ 2147483647 h 54"/>
                <a:gd name="T82" fmla="*/ 2147483647 w 58"/>
                <a:gd name="T83" fmla="*/ 2147483647 h 54"/>
                <a:gd name="T84" fmla="*/ 2147483647 w 58"/>
                <a:gd name="T85" fmla="*/ 2147483647 h 54"/>
                <a:gd name="T86" fmla="*/ 2147483647 w 58"/>
                <a:gd name="T87" fmla="*/ 2147483647 h 54"/>
                <a:gd name="T88" fmla="*/ 2147483647 w 58"/>
                <a:gd name="T89" fmla="*/ 2147483647 h 54"/>
                <a:gd name="T90" fmla="*/ 2147483647 w 58"/>
                <a:gd name="T91" fmla="*/ 2147483647 h 54"/>
                <a:gd name="T92" fmla="*/ 2147483647 w 58"/>
                <a:gd name="T93" fmla="*/ 2147483647 h 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8"/>
                <a:gd name="T142" fmla="*/ 0 h 54"/>
                <a:gd name="T143" fmla="*/ 58 w 58"/>
                <a:gd name="T144" fmla="*/ 54 h 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8" h="54">
                  <a:moveTo>
                    <a:pt x="48" y="9"/>
                  </a:moveTo>
                  <a:lnTo>
                    <a:pt x="50" y="7"/>
                  </a:lnTo>
                  <a:lnTo>
                    <a:pt x="51" y="5"/>
                  </a:lnTo>
                  <a:lnTo>
                    <a:pt x="54" y="3"/>
                  </a:lnTo>
                  <a:lnTo>
                    <a:pt x="57" y="2"/>
                  </a:lnTo>
                  <a:lnTo>
                    <a:pt x="58" y="1"/>
                  </a:lnTo>
                  <a:lnTo>
                    <a:pt x="57" y="0"/>
                  </a:lnTo>
                  <a:lnTo>
                    <a:pt x="55" y="0"/>
                  </a:lnTo>
                  <a:lnTo>
                    <a:pt x="48" y="0"/>
                  </a:lnTo>
                  <a:lnTo>
                    <a:pt x="38" y="0"/>
                  </a:lnTo>
                  <a:lnTo>
                    <a:pt x="37" y="0"/>
                  </a:lnTo>
                  <a:lnTo>
                    <a:pt x="36" y="1"/>
                  </a:lnTo>
                  <a:lnTo>
                    <a:pt x="38" y="2"/>
                  </a:lnTo>
                  <a:lnTo>
                    <a:pt x="40" y="3"/>
                  </a:lnTo>
                  <a:lnTo>
                    <a:pt x="43" y="4"/>
                  </a:lnTo>
                  <a:lnTo>
                    <a:pt x="44" y="5"/>
                  </a:lnTo>
                  <a:lnTo>
                    <a:pt x="44" y="6"/>
                  </a:lnTo>
                  <a:lnTo>
                    <a:pt x="43" y="8"/>
                  </a:lnTo>
                  <a:lnTo>
                    <a:pt x="34" y="35"/>
                  </a:lnTo>
                  <a:lnTo>
                    <a:pt x="33" y="36"/>
                  </a:lnTo>
                  <a:lnTo>
                    <a:pt x="32" y="37"/>
                  </a:lnTo>
                  <a:lnTo>
                    <a:pt x="31" y="36"/>
                  </a:lnTo>
                  <a:lnTo>
                    <a:pt x="21" y="9"/>
                  </a:lnTo>
                  <a:lnTo>
                    <a:pt x="20" y="5"/>
                  </a:lnTo>
                  <a:lnTo>
                    <a:pt x="20" y="4"/>
                  </a:lnTo>
                  <a:lnTo>
                    <a:pt x="21" y="3"/>
                  </a:lnTo>
                  <a:lnTo>
                    <a:pt x="24" y="3"/>
                  </a:lnTo>
                  <a:lnTo>
                    <a:pt x="27" y="2"/>
                  </a:lnTo>
                  <a:lnTo>
                    <a:pt x="28" y="2"/>
                  </a:lnTo>
                  <a:lnTo>
                    <a:pt x="28" y="1"/>
                  </a:lnTo>
                  <a:lnTo>
                    <a:pt x="28" y="0"/>
                  </a:lnTo>
                  <a:lnTo>
                    <a:pt x="26" y="0"/>
                  </a:lnTo>
                  <a:lnTo>
                    <a:pt x="15" y="0"/>
                  </a:lnTo>
                  <a:lnTo>
                    <a:pt x="4" y="0"/>
                  </a:lnTo>
                  <a:lnTo>
                    <a:pt x="1" y="0"/>
                  </a:lnTo>
                  <a:lnTo>
                    <a:pt x="0" y="1"/>
                  </a:lnTo>
                  <a:lnTo>
                    <a:pt x="1" y="2"/>
                  </a:lnTo>
                  <a:lnTo>
                    <a:pt x="1" y="3"/>
                  </a:lnTo>
                  <a:lnTo>
                    <a:pt x="2" y="3"/>
                  </a:lnTo>
                  <a:lnTo>
                    <a:pt x="3" y="3"/>
                  </a:lnTo>
                  <a:lnTo>
                    <a:pt x="6" y="4"/>
                  </a:lnTo>
                  <a:lnTo>
                    <a:pt x="8" y="6"/>
                  </a:lnTo>
                  <a:lnTo>
                    <a:pt x="28" y="52"/>
                  </a:lnTo>
                  <a:lnTo>
                    <a:pt x="29" y="53"/>
                  </a:lnTo>
                  <a:lnTo>
                    <a:pt x="30" y="54"/>
                  </a:lnTo>
                  <a:lnTo>
                    <a:pt x="31" y="53"/>
                  </a:lnTo>
                  <a:lnTo>
                    <a:pt x="48" y="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6" name="Freeform 182"/>
            <p:cNvSpPr>
              <a:spLocks noEditPoints="1"/>
            </p:cNvSpPr>
            <p:nvPr/>
          </p:nvSpPr>
          <p:spPr bwMode="auto">
            <a:xfrm>
              <a:off x="1564535" y="6180130"/>
              <a:ext cx="41918" cy="132752"/>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2147483647 w 27"/>
                <a:gd name="T45" fmla="*/ 2147483647 h 84"/>
                <a:gd name="T46" fmla="*/ 0 w 27"/>
                <a:gd name="T47" fmla="*/ 2147483647 h 84"/>
                <a:gd name="T48" fmla="*/ 0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2147483647 h 84"/>
                <a:gd name="T78" fmla="*/ 2147483647 w 27"/>
                <a:gd name="T79" fmla="*/ 0 h 84"/>
                <a:gd name="T80" fmla="*/ 2147483647 w 27"/>
                <a:gd name="T81" fmla="*/ 0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2147483647 h 84"/>
                <a:gd name="T112" fmla="*/ 2147483647 w 27"/>
                <a:gd name="T113" fmla="*/ 0 h 84"/>
                <a:gd name="T114" fmla="*/ 2147483647 w 27"/>
                <a:gd name="T115" fmla="*/ 0 h 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
                <a:gd name="T175" fmla="*/ 0 h 84"/>
                <a:gd name="T176" fmla="*/ 27 w 27"/>
                <a:gd name="T177" fmla="*/ 84 h 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 h="84">
                  <a:moveTo>
                    <a:pt x="19" y="38"/>
                  </a:moveTo>
                  <a:lnTo>
                    <a:pt x="19" y="31"/>
                  </a:lnTo>
                  <a:lnTo>
                    <a:pt x="19" y="30"/>
                  </a:lnTo>
                  <a:lnTo>
                    <a:pt x="18" y="30"/>
                  </a:lnTo>
                  <a:lnTo>
                    <a:pt x="10" y="35"/>
                  </a:lnTo>
                  <a:lnTo>
                    <a:pt x="8" y="36"/>
                  </a:lnTo>
                  <a:lnTo>
                    <a:pt x="6" y="37"/>
                  </a:lnTo>
                  <a:lnTo>
                    <a:pt x="4" y="38"/>
                  </a:lnTo>
                  <a:lnTo>
                    <a:pt x="4" y="39"/>
                  </a:lnTo>
                  <a:lnTo>
                    <a:pt x="4" y="40"/>
                  </a:lnTo>
                  <a:lnTo>
                    <a:pt x="5" y="40"/>
                  </a:lnTo>
                  <a:lnTo>
                    <a:pt x="7" y="41"/>
                  </a:lnTo>
                  <a:lnTo>
                    <a:pt x="8" y="41"/>
                  </a:lnTo>
                  <a:lnTo>
                    <a:pt x="9" y="42"/>
                  </a:lnTo>
                  <a:lnTo>
                    <a:pt x="10" y="43"/>
                  </a:lnTo>
                  <a:lnTo>
                    <a:pt x="10" y="44"/>
                  </a:lnTo>
                  <a:lnTo>
                    <a:pt x="10" y="73"/>
                  </a:lnTo>
                  <a:lnTo>
                    <a:pt x="9" y="76"/>
                  </a:lnTo>
                  <a:lnTo>
                    <a:pt x="9" y="78"/>
                  </a:lnTo>
                  <a:lnTo>
                    <a:pt x="8" y="78"/>
                  </a:lnTo>
                  <a:lnTo>
                    <a:pt x="6" y="80"/>
                  </a:lnTo>
                  <a:lnTo>
                    <a:pt x="3" y="81"/>
                  </a:lnTo>
                  <a:lnTo>
                    <a:pt x="1" y="82"/>
                  </a:lnTo>
                  <a:lnTo>
                    <a:pt x="0" y="82"/>
                  </a:lnTo>
                  <a:lnTo>
                    <a:pt x="0" y="83"/>
                  </a:lnTo>
                  <a:lnTo>
                    <a:pt x="1" y="83"/>
                  </a:lnTo>
                  <a:lnTo>
                    <a:pt x="1" y="84"/>
                  </a:lnTo>
                  <a:lnTo>
                    <a:pt x="3" y="84"/>
                  </a:lnTo>
                  <a:lnTo>
                    <a:pt x="14" y="83"/>
                  </a:lnTo>
                  <a:lnTo>
                    <a:pt x="24" y="84"/>
                  </a:lnTo>
                  <a:lnTo>
                    <a:pt x="26" y="84"/>
                  </a:lnTo>
                  <a:lnTo>
                    <a:pt x="27" y="83"/>
                  </a:lnTo>
                  <a:lnTo>
                    <a:pt x="27" y="82"/>
                  </a:lnTo>
                  <a:lnTo>
                    <a:pt x="26" y="81"/>
                  </a:lnTo>
                  <a:lnTo>
                    <a:pt x="24" y="81"/>
                  </a:lnTo>
                  <a:lnTo>
                    <a:pt x="20" y="79"/>
                  </a:lnTo>
                  <a:lnTo>
                    <a:pt x="19" y="78"/>
                  </a:lnTo>
                  <a:lnTo>
                    <a:pt x="19" y="76"/>
                  </a:lnTo>
                  <a:lnTo>
                    <a:pt x="19" y="38"/>
                  </a:lnTo>
                  <a:close/>
                  <a:moveTo>
                    <a:pt x="14" y="0"/>
                  </a:moveTo>
                  <a:lnTo>
                    <a:pt x="12" y="0"/>
                  </a:lnTo>
                  <a:lnTo>
                    <a:pt x="10" y="2"/>
                  </a:lnTo>
                  <a:lnTo>
                    <a:pt x="9" y="4"/>
                  </a:lnTo>
                  <a:lnTo>
                    <a:pt x="8" y="6"/>
                  </a:lnTo>
                  <a:lnTo>
                    <a:pt x="9" y="8"/>
                  </a:lnTo>
                  <a:lnTo>
                    <a:pt x="9" y="9"/>
                  </a:lnTo>
                  <a:lnTo>
                    <a:pt x="10" y="10"/>
                  </a:lnTo>
                  <a:lnTo>
                    <a:pt x="12" y="11"/>
                  </a:lnTo>
                  <a:lnTo>
                    <a:pt x="14" y="12"/>
                  </a:lnTo>
                  <a:lnTo>
                    <a:pt x="16" y="11"/>
                  </a:lnTo>
                  <a:lnTo>
                    <a:pt x="17" y="11"/>
                  </a:lnTo>
                  <a:lnTo>
                    <a:pt x="18" y="10"/>
                  </a:lnTo>
                  <a:lnTo>
                    <a:pt x="19" y="8"/>
                  </a:lnTo>
                  <a:lnTo>
                    <a:pt x="20" y="6"/>
                  </a:lnTo>
                  <a:lnTo>
                    <a:pt x="19" y="4"/>
                  </a:lnTo>
                  <a:lnTo>
                    <a:pt x="18" y="2"/>
                  </a:lnTo>
                  <a:lnTo>
                    <a:pt x="16" y="0"/>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7" name="Freeform 183"/>
            <p:cNvSpPr>
              <a:spLocks/>
            </p:cNvSpPr>
            <p:nvPr/>
          </p:nvSpPr>
          <p:spPr bwMode="auto">
            <a:xfrm>
              <a:off x="1618678" y="6228567"/>
              <a:ext cx="55891" cy="87903"/>
            </a:xfrm>
            <a:custGeom>
              <a:avLst/>
              <a:gdLst>
                <a:gd name="T0" fmla="*/ 2147483647 w 35"/>
                <a:gd name="T1" fmla="*/ 2147483647 h 56"/>
                <a:gd name="T2" fmla="*/ 2147483647 w 35"/>
                <a:gd name="T3" fmla="*/ 2147483647 h 56"/>
                <a:gd name="T4" fmla="*/ 2147483647 w 35"/>
                <a:gd name="T5" fmla="*/ 2147483647 h 56"/>
                <a:gd name="T6" fmla="*/ 2147483647 w 35"/>
                <a:gd name="T7" fmla="*/ 2147483647 h 56"/>
                <a:gd name="T8" fmla="*/ 2147483647 w 35"/>
                <a:gd name="T9" fmla="*/ 2147483647 h 56"/>
                <a:gd name="T10" fmla="*/ 2147483647 w 35"/>
                <a:gd name="T11" fmla="*/ 2147483647 h 56"/>
                <a:gd name="T12" fmla="*/ 2147483647 w 35"/>
                <a:gd name="T13" fmla="*/ 2147483647 h 56"/>
                <a:gd name="T14" fmla="*/ 2147483647 w 35"/>
                <a:gd name="T15" fmla="*/ 2147483647 h 56"/>
                <a:gd name="T16" fmla="*/ 2147483647 w 35"/>
                <a:gd name="T17" fmla="*/ 2147483647 h 56"/>
                <a:gd name="T18" fmla="*/ 2147483647 w 35"/>
                <a:gd name="T19" fmla="*/ 2147483647 h 56"/>
                <a:gd name="T20" fmla="*/ 2147483647 w 35"/>
                <a:gd name="T21" fmla="*/ 2147483647 h 56"/>
                <a:gd name="T22" fmla="*/ 2147483647 w 35"/>
                <a:gd name="T23" fmla="*/ 2147483647 h 56"/>
                <a:gd name="T24" fmla="*/ 2147483647 w 35"/>
                <a:gd name="T25" fmla="*/ 2147483647 h 56"/>
                <a:gd name="T26" fmla="*/ 2147483647 w 35"/>
                <a:gd name="T27" fmla="*/ 2147483647 h 56"/>
                <a:gd name="T28" fmla="*/ 2147483647 w 35"/>
                <a:gd name="T29" fmla="*/ 2147483647 h 56"/>
                <a:gd name="T30" fmla="*/ 2147483647 w 35"/>
                <a:gd name="T31" fmla="*/ 2147483647 h 56"/>
                <a:gd name="T32" fmla="*/ 2147483647 w 35"/>
                <a:gd name="T33" fmla="*/ 2147483647 h 56"/>
                <a:gd name="T34" fmla="*/ 2147483647 w 35"/>
                <a:gd name="T35" fmla="*/ 2147483647 h 56"/>
                <a:gd name="T36" fmla="*/ 2147483647 w 35"/>
                <a:gd name="T37" fmla="*/ 2147483647 h 56"/>
                <a:gd name="T38" fmla="*/ 2147483647 w 35"/>
                <a:gd name="T39" fmla="*/ 2147483647 h 56"/>
                <a:gd name="T40" fmla="*/ 2147483647 w 35"/>
                <a:gd name="T41" fmla="*/ 2147483647 h 56"/>
                <a:gd name="T42" fmla="*/ 2147483647 w 35"/>
                <a:gd name="T43" fmla="*/ 0 h 56"/>
                <a:gd name="T44" fmla="*/ 2147483647 w 35"/>
                <a:gd name="T45" fmla="*/ 0 h 56"/>
                <a:gd name="T46" fmla="*/ 2147483647 w 35"/>
                <a:gd name="T47" fmla="*/ 2147483647 h 56"/>
                <a:gd name="T48" fmla="*/ 2147483647 w 35"/>
                <a:gd name="T49" fmla="*/ 2147483647 h 56"/>
                <a:gd name="T50" fmla="*/ 2147483647 w 35"/>
                <a:gd name="T51" fmla="*/ 2147483647 h 56"/>
                <a:gd name="T52" fmla="*/ 2147483647 w 35"/>
                <a:gd name="T53" fmla="*/ 2147483647 h 56"/>
                <a:gd name="T54" fmla="*/ 2147483647 w 35"/>
                <a:gd name="T55" fmla="*/ 2147483647 h 56"/>
                <a:gd name="T56" fmla="*/ 2147483647 w 35"/>
                <a:gd name="T57" fmla="*/ 2147483647 h 56"/>
                <a:gd name="T58" fmla="*/ 2147483647 w 35"/>
                <a:gd name="T59" fmla="*/ 2147483647 h 56"/>
                <a:gd name="T60" fmla="*/ 2147483647 w 35"/>
                <a:gd name="T61" fmla="*/ 2147483647 h 56"/>
                <a:gd name="T62" fmla="*/ 2147483647 w 35"/>
                <a:gd name="T63" fmla="*/ 2147483647 h 56"/>
                <a:gd name="T64" fmla="*/ 2147483647 w 35"/>
                <a:gd name="T65" fmla="*/ 2147483647 h 56"/>
                <a:gd name="T66" fmla="*/ 2147483647 w 35"/>
                <a:gd name="T67" fmla="*/ 2147483647 h 56"/>
                <a:gd name="T68" fmla="*/ 2147483647 w 35"/>
                <a:gd name="T69" fmla="*/ 2147483647 h 56"/>
                <a:gd name="T70" fmla="*/ 2147483647 w 35"/>
                <a:gd name="T71" fmla="*/ 2147483647 h 56"/>
                <a:gd name="T72" fmla="*/ 2147483647 w 35"/>
                <a:gd name="T73" fmla="*/ 2147483647 h 56"/>
                <a:gd name="T74" fmla="*/ 2147483647 w 35"/>
                <a:gd name="T75" fmla="*/ 2147483647 h 56"/>
                <a:gd name="T76" fmla="*/ 2147483647 w 35"/>
                <a:gd name="T77" fmla="*/ 2147483647 h 56"/>
                <a:gd name="T78" fmla="*/ 0 w 35"/>
                <a:gd name="T79" fmla="*/ 2147483647 h 56"/>
                <a:gd name="T80" fmla="*/ 0 w 35"/>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5"/>
                <a:gd name="T124" fmla="*/ 0 h 56"/>
                <a:gd name="T125" fmla="*/ 35 w 35"/>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5" h="56">
                  <a:moveTo>
                    <a:pt x="0" y="51"/>
                  </a:moveTo>
                  <a:lnTo>
                    <a:pt x="1" y="52"/>
                  </a:lnTo>
                  <a:lnTo>
                    <a:pt x="2" y="53"/>
                  </a:lnTo>
                  <a:lnTo>
                    <a:pt x="4" y="54"/>
                  </a:lnTo>
                  <a:lnTo>
                    <a:pt x="7" y="55"/>
                  </a:lnTo>
                  <a:lnTo>
                    <a:pt x="16" y="56"/>
                  </a:lnTo>
                  <a:lnTo>
                    <a:pt x="21" y="55"/>
                  </a:lnTo>
                  <a:lnTo>
                    <a:pt x="25" y="54"/>
                  </a:lnTo>
                  <a:lnTo>
                    <a:pt x="28" y="52"/>
                  </a:lnTo>
                  <a:lnTo>
                    <a:pt x="31" y="50"/>
                  </a:lnTo>
                  <a:lnTo>
                    <a:pt x="33" y="48"/>
                  </a:lnTo>
                  <a:lnTo>
                    <a:pt x="34" y="45"/>
                  </a:lnTo>
                  <a:lnTo>
                    <a:pt x="35" y="40"/>
                  </a:lnTo>
                  <a:lnTo>
                    <a:pt x="34" y="37"/>
                  </a:lnTo>
                  <a:lnTo>
                    <a:pt x="34" y="35"/>
                  </a:lnTo>
                  <a:lnTo>
                    <a:pt x="32" y="33"/>
                  </a:lnTo>
                  <a:lnTo>
                    <a:pt x="31" y="31"/>
                  </a:lnTo>
                  <a:lnTo>
                    <a:pt x="27" y="27"/>
                  </a:lnTo>
                  <a:lnTo>
                    <a:pt x="22" y="24"/>
                  </a:lnTo>
                  <a:lnTo>
                    <a:pt x="13" y="18"/>
                  </a:lnTo>
                  <a:lnTo>
                    <a:pt x="10" y="15"/>
                  </a:lnTo>
                  <a:lnTo>
                    <a:pt x="9" y="13"/>
                  </a:lnTo>
                  <a:lnTo>
                    <a:pt x="9" y="12"/>
                  </a:lnTo>
                  <a:lnTo>
                    <a:pt x="9" y="10"/>
                  </a:lnTo>
                  <a:lnTo>
                    <a:pt x="9" y="8"/>
                  </a:lnTo>
                  <a:lnTo>
                    <a:pt x="10" y="7"/>
                  </a:lnTo>
                  <a:lnTo>
                    <a:pt x="11" y="5"/>
                  </a:lnTo>
                  <a:lnTo>
                    <a:pt x="12" y="5"/>
                  </a:lnTo>
                  <a:lnTo>
                    <a:pt x="14" y="4"/>
                  </a:lnTo>
                  <a:lnTo>
                    <a:pt x="17" y="3"/>
                  </a:lnTo>
                  <a:lnTo>
                    <a:pt x="21" y="4"/>
                  </a:lnTo>
                  <a:lnTo>
                    <a:pt x="23" y="5"/>
                  </a:lnTo>
                  <a:lnTo>
                    <a:pt x="25" y="7"/>
                  </a:lnTo>
                  <a:lnTo>
                    <a:pt x="26" y="9"/>
                  </a:lnTo>
                  <a:lnTo>
                    <a:pt x="28" y="12"/>
                  </a:lnTo>
                  <a:lnTo>
                    <a:pt x="29" y="14"/>
                  </a:lnTo>
                  <a:lnTo>
                    <a:pt x="30" y="14"/>
                  </a:lnTo>
                  <a:lnTo>
                    <a:pt x="31" y="14"/>
                  </a:lnTo>
                  <a:lnTo>
                    <a:pt x="31" y="13"/>
                  </a:lnTo>
                  <a:lnTo>
                    <a:pt x="31" y="8"/>
                  </a:lnTo>
                  <a:lnTo>
                    <a:pt x="31" y="4"/>
                  </a:lnTo>
                  <a:lnTo>
                    <a:pt x="30" y="2"/>
                  </a:lnTo>
                  <a:lnTo>
                    <a:pt x="28" y="1"/>
                  </a:lnTo>
                  <a:lnTo>
                    <a:pt x="25" y="0"/>
                  </a:lnTo>
                  <a:lnTo>
                    <a:pt x="17" y="0"/>
                  </a:lnTo>
                  <a:lnTo>
                    <a:pt x="13" y="0"/>
                  </a:lnTo>
                  <a:lnTo>
                    <a:pt x="10" y="1"/>
                  </a:lnTo>
                  <a:lnTo>
                    <a:pt x="7" y="3"/>
                  </a:lnTo>
                  <a:lnTo>
                    <a:pt x="5" y="5"/>
                  </a:lnTo>
                  <a:lnTo>
                    <a:pt x="3" y="7"/>
                  </a:lnTo>
                  <a:lnTo>
                    <a:pt x="2" y="10"/>
                  </a:lnTo>
                  <a:lnTo>
                    <a:pt x="1" y="12"/>
                  </a:lnTo>
                  <a:lnTo>
                    <a:pt x="1" y="15"/>
                  </a:lnTo>
                  <a:lnTo>
                    <a:pt x="1" y="18"/>
                  </a:lnTo>
                  <a:lnTo>
                    <a:pt x="2" y="21"/>
                  </a:lnTo>
                  <a:lnTo>
                    <a:pt x="3" y="23"/>
                  </a:lnTo>
                  <a:lnTo>
                    <a:pt x="5" y="24"/>
                  </a:lnTo>
                  <a:lnTo>
                    <a:pt x="9" y="28"/>
                  </a:lnTo>
                  <a:lnTo>
                    <a:pt x="14" y="31"/>
                  </a:lnTo>
                  <a:lnTo>
                    <a:pt x="18" y="33"/>
                  </a:lnTo>
                  <a:lnTo>
                    <a:pt x="22" y="36"/>
                  </a:lnTo>
                  <a:lnTo>
                    <a:pt x="24" y="37"/>
                  </a:lnTo>
                  <a:lnTo>
                    <a:pt x="25" y="39"/>
                  </a:lnTo>
                  <a:lnTo>
                    <a:pt x="26" y="41"/>
                  </a:lnTo>
                  <a:lnTo>
                    <a:pt x="26" y="43"/>
                  </a:lnTo>
                  <a:lnTo>
                    <a:pt x="26" y="45"/>
                  </a:lnTo>
                  <a:lnTo>
                    <a:pt x="25" y="47"/>
                  </a:lnTo>
                  <a:lnTo>
                    <a:pt x="24" y="49"/>
                  </a:lnTo>
                  <a:lnTo>
                    <a:pt x="23" y="50"/>
                  </a:lnTo>
                  <a:lnTo>
                    <a:pt x="19" y="52"/>
                  </a:lnTo>
                  <a:lnTo>
                    <a:pt x="15" y="52"/>
                  </a:lnTo>
                  <a:lnTo>
                    <a:pt x="13" y="52"/>
                  </a:lnTo>
                  <a:lnTo>
                    <a:pt x="10" y="51"/>
                  </a:lnTo>
                  <a:lnTo>
                    <a:pt x="8" y="50"/>
                  </a:lnTo>
                  <a:lnTo>
                    <a:pt x="7" y="48"/>
                  </a:lnTo>
                  <a:lnTo>
                    <a:pt x="4" y="43"/>
                  </a:lnTo>
                  <a:lnTo>
                    <a:pt x="3" y="41"/>
                  </a:lnTo>
                  <a:lnTo>
                    <a:pt x="2" y="40"/>
                  </a:lnTo>
                  <a:lnTo>
                    <a:pt x="1" y="40"/>
                  </a:lnTo>
                  <a:lnTo>
                    <a:pt x="0" y="41"/>
                  </a:lnTo>
                  <a:lnTo>
                    <a:pt x="0" y="44"/>
                  </a:lnTo>
                  <a:lnTo>
                    <a:pt x="0" y="5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8" name="Freeform 184"/>
            <p:cNvSpPr>
              <a:spLocks noEditPoints="1"/>
            </p:cNvSpPr>
            <p:nvPr/>
          </p:nvSpPr>
          <p:spPr bwMode="auto">
            <a:xfrm>
              <a:off x="1686796" y="6228567"/>
              <a:ext cx="82089" cy="87903"/>
            </a:xfrm>
            <a:custGeom>
              <a:avLst/>
              <a:gdLst>
                <a:gd name="T0" fmla="*/ 2147483647 w 52"/>
                <a:gd name="T1" fmla="*/ 2147483647 h 56"/>
                <a:gd name="T2" fmla="*/ 2147483647 w 52"/>
                <a:gd name="T3" fmla="*/ 2147483647 h 56"/>
                <a:gd name="T4" fmla="*/ 2147483647 w 52"/>
                <a:gd name="T5" fmla="*/ 2147483647 h 56"/>
                <a:gd name="T6" fmla="*/ 2147483647 w 52"/>
                <a:gd name="T7" fmla="*/ 2147483647 h 56"/>
                <a:gd name="T8" fmla="*/ 2147483647 w 52"/>
                <a:gd name="T9" fmla="*/ 2147483647 h 56"/>
                <a:gd name="T10" fmla="*/ 2147483647 w 52"/>
                <a:gd name="T11" fmla="*/ 2147483647 h 56"/>
                <a:gd name="T12" fmla="*/ 2147483647 w 52"/>
                <a:gd name="T13" fmla="*/ 2147483647 h 56"/>
                <a:gd name="T14" fmla="*/ 2147483647 w 52"/>
                <a:gd name="T15" fmla="*/ 2147483647 h 56"/>
                <a:gd name="T16" fmla="*/ 2147483647 w 52"/>
                <a:gd name="T17" fmla="*/ 2147483647 h 56"/>
                <a:gd name="T18" fmla="*/ 2147483647 w 52"/>
                <a:gd name="T19" fmla="*/ 2147483647 h 56"/>
                <a:gd name="T20" fmla="*/ 2147483647 w 52"/>
                <a:gd name="T21" fmla="*/ 2147483647 h 56"/>
                <a:gd name="T22" fmla="*/ 2147483647 w 52"/>
                <a:gd name="T23" fmla="*/ 2147483647 h 56"/>
                <a:gd name="T24" fmla="*/ 2147483647 w 52"/>
                <a:gd name="T25" fmla="*/ 2147483647 h 56"/>
                <a:gd name="T26" fmla="*/ 2147483647 w 52"/>
                <a:gd name="T27" fmla="*/ 2147483647 h 56"/>
                <a:gd name="T28" fmla="*/ 2147483647 w 52"/>
                <a:gd name="T29" fmla="*/ 2147483647 h 56"/>
                <a:gd name="T30" fmla="*/ 2147483647 w 52"/>
                <a:gd name="T31" fmla="*/ 2147483647 h 56"/>
                <a:gd name="T32" fmla="*/ 2147483647 w 52"/>
                <a:gd name="T33" fmla="*/ 2147483647 h 56"/>
                <a:gd name="T34" fmla="*/ 2147483647 w 52"/>
                <a:gd name="T35" fmla="*/ 0 h 56"/>
                <a:gd name="T36" fmla="*/ 2147483647 w 52"/>
                <a:gd name="T37" fmla="*/ 2147483647 h 56"/>
                <a:gd name="T38" fmla="*/ 2147483647 w 52"/>
                <a:gd name="T39" fmla="*/ 2147483647 h 56"/>
                <a:gd name="T40" fmla="*/ 2147483647 w 52"/>
                <a:gd name="T41" fmla="*/ 2147483647 h 56"/>
                <a:gd name="T42" fmla="*/ 2147483647 w 52"/>
                <a:gd name="T43" fmla="*/ 2147483647 h 56"/>
                <a:gd name="T44" fmla="*/ 2147483647 w 52"/>
                <a:gd name="T45" fmla="*/ 2147483647 h 56"/>
                <a:gd name="T46" fmla="*/ 2147483647 w 52"/>
                <a:gd name="T47" fmla="*/ 2147483647 h 56"/>
                <a:gd name="T48" fmla="*/ 2147483647 w 52"/>
                <a:gd name="T49" fmla="*/ 2147483647 h 56"/>
                <a:gd name="T50" fmla="*/ 2147483647 w 52"/>
                <a:gd name="T51" fmla="*/ 2147483647 h 56"/>
                <a:gd name="T52" fmla="*/ 2147483647 w 52"/>
                <a:gd name="T53" fmla="*/ 2147483647 h 56"/>
                <a:gd name="T54" fmla="*/ 2147483647 w 52"/>
                <a:gd name="T55" fmla="*/ 2147483647 h 56"/>
                <a:gd name="T56" fmla="*/ 2147483647 w 52"/>
                <a:gd name="T57" fmla="*/ 2147483647 h 56"/>
                <a:gd name="T58" fmla="*/ 2147483647 w 52"/>
                <a:gd name="T59" fmla="*/ 2147483647 h 56"/>
                <a:gd name="T60" fmla="*/ 2147483647 w 52"/>
                <a:gd name="T61" fmla="*/ 2147483647 h 56"/>
                <a:gd name="T62" fmla="*/ 2147483647 w 52"/>
                <a:gd name="T63" fmla="*/ 2147483647 h 56"/>
                <a:gd name="T64" fmla="*/ 2147483647 w 52"/>
                <a:gd name="T65" fmla="*/ 2147483647 h 56"/>
                <a:gd name="T66" fmla="*/ 2147483647 w 52"/>
                <a:gd name="T67" fmla="*/ 2147483647 h 56"/>
                <a:gd name="T68" fmla="*/ 2147483647 w 52"/>
                <a:gd name="T69" fmla="*/ 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
                <a:gd name="T106" fmla="*/ 0 h 56"/>
                <a:gd name="T107" fmla="*/ 52 w 5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 h="56">
                  <a:moveTo>
                    <a:pt x="26" y="53"/>
                  </a:moveTo>
                  <a:lnTo>
                    <a:pt x="22" y="52"/>
                  </a:lnTo>
                  <a:lnTo>
                    <a:pt x="19" y="50"/>
                  </a:lnTo>
                  <a:lnTo>
                    <a:pt x="17" y="48"/>
                  </a:lnTo>
                  <a:lnTo>
                    <a:pt x="14" y="44"/>
                  </a:lnTo>
                  <a:lnTo>
                    <a:pt x="13" y="41"/>
                  </a:lnTo>
                  <a:lnTo>
                    <a:pt x="11" y="37"/>
                  </a:lnTo>
                  <a:lnTo>
                    <a:pt x="10" y="33"/>
                  </a:lnTo>
                  <a:lnTo>
                    <a:pt x="10" y="29"/>
                  </a:lnTo>
                  <a:lnTo>
                    <a:pt x="10" y="23"/>
                  </a:lnTo>
                  <a:lnTo>
                    <a:pt x="11" y="18"/>
                  </a:lnTo>
                  <a:lnTo>
                    <a:pt x="13" y="14"/>
                  </a:lnTo>
                  <a:lnTo>
                    <a:pt x="14" y="10"/>
                  </a:lnTo>
                  <a:lnTo>
                    <a:pt x="17" y="7"/>
                  </a:lnTo>
                  <a:lnTo>
                    <a:pt x="18" y="6"/>
                  </a:lnTo>
                  <a:lnTo>
                    <a:pt x="19" y="5"/>
                  </a:lnTo>
                  <a:lnTo>
                    <a:pt x="23" y="3"/>
                  </a:lnTo>
                  <a:lnTo>
                    <a:pt x="26" y="3"/>
                  </a:lnTo>
                  <a:lnTo>
                    <a:pt x="30" y="3"/>
                  </a:lnTo>
                  <a:lnTo>
                    <a:pt x="33" y="5"/>
                  </a:lnTo>
                  <a:lnTo>
                    <a:pt x="35" y="8"/>
                  </a:lnTo>
                  <a:lnTo>
                    <a:pt x="38" y="11"/>
                  </a:lnTo>
                  <a:lnTo>
                    <a:pt x="41" y="19"/>
                  </a:lnTo>
                  <a:lnTo>
                    <a:pt x="42" y="23"/>
                  </a:lnTo>
                  <a:lnTo>
                    <a:pt x="42" y="27"/>
                  </a:lnTo>
                  <a:lnTo>
                    <a:pt x="42" y="33"/>
                  </a:lnTo>
                  <a:lnTo>
                    <a:pt x="41" y="37"/>
                  </a:lnTo>
                  <a:lnTo>
                    <a:pt x="39" y="42"/>
                  </a:lnTo>
                  <a:lnTo>
                    <a:pt x="38" y="45"/>
                  </a:lnTo>
                  <a:lnTo>
                    <a:pt x="35" y="49"/>
                  </a:lnTo>
                  <a:lnTo>
                    <a:pt x="34" y="50"/>
                  </a:lnTo>
                  <a:lnTo>
                    <a:pt x="33" y="51"/>
                  </a:lnTo>
                  <a:lnTo>
                    <a:pt x="29" y="52"/>
                  </a:lnTo>
                  <a:lnTo>
                    <a:pt x="26" y="53"/>
                  </a:lnTo>
                  <a:close/>
                  <a:moveTo>
                    <a:pt x="26" y="0"/>
                  </a:moveTo>
                  <a:lnTo>
                    <a:pt x="23" y="0"/>
                  </a:lnTo>
                  <a:lnTo>
                    <a:pt x="20" y="0"/>
                  </a:lnTo>
                  <a:lnTo>
                    <a:pt x="14" y="2"/>
                  </a:lnTo>
                  <a:lnTo>
                    <a:pt x="10" y="5"/>
                  </a:lnTo>
                  <a:lnTo>
                    <a:pt x="8" y="7"/>
                  </a:lnTo>
                  <a:lnTo>
                    <a:pt x="6" y="9"/>
                  </a:lnTo>
                  <a:lnTo>
                    <a:pt x="4" y="13"/>
                  </a:lnTo>
                  <a:lnTo>
                    <a:pt x="2" y="18"/>
                  </a:lnTo>
                  <a:lnTo>
                    <a:pt x="1" y="23"/>
                  </a:lnTo>
                  <a:lnTo>
                    <a:pt x="0" y="28"/>
                  </a:lnTo>
                  <a:lnTo>
                    <a:pt x="1" y="33"/>
                  </a:lnTo>
                  <a:lnTo>
                    <a:pt x="2" y="38"/>
                  </a:lnTo>
                  <a:lnTo>
                    <a:pt x="4" y="43"/>
                  </a:lnTo>
                  <a:lnTo>
                    <a:pt x="6" y="47"/>
                  </a:lnTo>
                  <a:lnTo>
                    <a:pt x="8" y="49"/>
                  </a:lnTo>
                  <a:lnTo>
                    <a:pt x="10" y="51"/>
                  </a:lnTo>
                  <a:lnTo>
                    <a:pt x="14" y="54"/>
                  </a:lnTo>
                  <a:lnTo>
                    <a:pt x="20" y="55"/>
                  </a:lnTo>
                  <a:lnTo>
                    <a:pt x="26" y="56"/>
                  </a:lnTo>
                  <a:lnTo>
                    <a:pt x="32" y="55"/>
                  </a:lnTo>
                  <a:lnTo>
                    <a:pt x="38" y="53"/>
                  </a:lnTo>
                  <a:lnTo>
                    <a:pt x="42" y="51"/>
                  </a:lnTo>
                  <a:lnTo>
                    <a:pt x="46" y="47"/>
                  </a:lnTo>
                  <a:lnTo>
                    <a:pt x="48" y="42"/>
                  </a:lnTo>
                  <a:lnTo>
                    <a:pt x="50" y="38"/>
                  </a:lnTo>
                  <a:lnTo>
                    <a:pt x="51" y="33"/>
                  </a:lnTo>
                  <a:lnTo>
                    <a:pt x="52" y="28"/>
                  </a:lnTo>
                  <a:lnTo>
                    <a:pt x="51" y="22"/>
                  </a:lnTo>
                  <a:lnTo>
                    <a:pt x="50" y="17"/>
                  </a:lnTo>
                  <a:lnTo>
                    <a:pt x="48" y="12"/>
                  </a:lnTo>
                  <a:lnTo>
                    <a:pt x="44" y="8"/>
                  </a:lnTo>
                  <a:lnTo>
                    <a:pt x="41" y="5"/>
                  </a:lnTo>
                  <a:lnTo>
                    <a:pt x="39" y="3"/>
                  </a:lnTo>
                  <a:lnTo>
                    <a:pt x="36" y="2"/>
                  </a:lnTo>
                  <a:lnTo>
                    <a:pt x="32" y="0"/>
                  </a:lnTo>
                  <a:lnTo>
                    <a:pt x="26"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9" name="Freeform 185"/>
            <p:cNvSpPr>
              <a:spLocks/>
            </p:cNvSpPr>
            <p:nvPr/>
          </p:nvSpPr>
          <p:spPr bwMode="auto">
            <a:xfrm>
              <a:off x="1779364" y="6224979"/>
              <a:ext cx="61131" cy="87903"/>
            </a:xfrm>
            <a:custGeom>
              <a:avLst/>
              <a:gdLst>
                <a:gd name="T0" fmla="*/ 2147483647 w 38"/>
                <a:gd name="T1" fmla="*/ 2147483647 h 56"/>
                <a:gd name="T2" fmla="*/ 2147483647 w 38"/>
                <a:gd name="T3" fmla="*/ 2147483647 h 56"/>
                <a:gd name="T4" fmla="*/ 2147483647 w 38"/>
                <a:gd name="T5" fmla="*/ 2147483647 h 56"/>
                <a:gd name="T6" fmla="*/ 2147483647 w 38"/>
                <a:gd name="T7" fmla="*/ 2147483647 h 56"/>
                <a:gd name="T8" fmla="*/ 2147483647 w 38"/>
                <a:gd name="T9" fmla="*/ 2147483647 h 56"/>
                <a:gd name="T10" fmla="*/ 2147483647 w 38"/>
                <a:gd name="T11" fmla="*/ 2147483647 h 56"/>
                <a:gd name="T12" fmla="*/ 2147483647 w 38"/>
                <a:gd name="T13" fmla="*/ 2147483647 h 56"/>
                <a:gd name="T14" fmla="*/ 2147483647 w 38"/>
                <a:gd name="T15" fmla="*/ 2147483647 h 56"/>
                <a:gd name="T16" fmla="*/ 2147483647 w 38"/>
                <a:gd name="T17" fmla="*/ 2147483647 h 56"/>
                <a:gd name="T18" fmla="*/ 2147483647 w 38"/>
                <a:gd name="T19" fmla="*/ 2147483647 h 56"/>
                <a:gd name="T20" fmla="*/ 2147483647 w 38"/>
                <a:gd name="T21" fmla="*/ 2147483647 h 56"/>
                <a:gd name="T22" fmla="*/ 2147483647 w 38"/>
                <a:gd name="T23" fmla="*/ 2147483647 h 56"/>
                <a:gd name="T24" fmla="*/ 2147483647 w 38"/>
                <a:gd name="T25" fmla="*/ 2147483647 h 56"/>
                <a:gd name="T26" fmla="*/ 2147483647 w 38"/>
                <a:gd name="T27" fmla="*/ 2147483647 h 56"/>
                <a:gd name="T28" fmla="*/ 2147483647 w 38"/>
                <a:gd name="T29" fmla="*/ 0 h 56"/>
                <a:gd name="T30" fmla="*/ 2147483647 w 38"/>
                <a:gd name="T31" fmla="*/ 0 h 56"/>
                <a:gd name="T32" fmla="*/ 2147483647 w 38"/>
                <a:gd name="T33" fmla="*/ 2147483647 h 56"/>
                <a:gd name="T34" fmla="*/ 2147483647 w 38"/>
                <a:gd name="T35" fmla="*/ 2147483647 h 56"/>
                <a:gd name="T36" fmla="*/ 2147483647 w 38"/>
                <a:gd name="T37" fmla="*/ 2147483647 h 56"/>
                <a:gd name="T38" fmla="*/ 2147483647 w 38"/>
                <a:gd name="T39" fmla="*/ 2147483647 h 56"/>
                <a:gd name="T40" fmla="*/ 2147483647 w 38"/>
                <a:gd name="T41" fmla="*/ 2147483647 h 56"/>
                <a:gd name="T42" fmla="*/ 2147483647 w 38"/>
                <a:gd name="T43" fmla="*/ 2147483647 h 56"/>
                <a:gd name="T44" fmla="*/ 2147483647 w 38"/>
                <a:gd name="T45" fmla="*/ 2147483647 h 56"/>
                <a:gd name="T46" fmla="*/ 2147483647 w 38"/>
                <a:gd name="T47" fmla="*/ 2147483647 h 56"/>
                <a:gd name="T48" fmla="*/ 0 w 38"/>
                <a:gd name="T49" fmla="*/ 2147483647 h 56"/>
                <a:gd name="T50" fmla="*/ 0 w 38"/>
                <a:gd name="T51" fmla="*/ 2147483647 h 56"/>
                <a:gd name="T52" fmla="*/ 2147483647 w 38"/>
                <a:gd name="T53" fmla="*/ 2147483647 h 56"/>
                <a:gd name="T54" fmla="*/ 2147483647 w 38"/>
                <a:gd name="T55" fmla="*/ 2147483647 h 56"/>
                <a:gd name="T56" fmla="*/ 2147483647 w 38"/>
                <a:gd name="T57" fmla="*/ 2147483647 h 56"/>
                <a:gd name="T58" fmla="*/ 2147483647 w 38"/>
                <a:gd name="T59" fmla="*/ 2147483647 h 56"/>
                <a:gd name="T60" fmla="*/ 2147483647 w 38"/>
                <a:gd name="T61" fmla="*/ 2147483647 h 56"/>
                <a:gd name="T62" fmla="*/ 2147483647 w 38"/>
                <a:gd name="T63" fmla="*/ 2147483647 h 56"/>
                <a:gd name="T64" fmla="*/ 2147483647 w 38"/>
                <a:gd name="T65" fmla="*/ 2147483647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56"/>
                <a:gd name="T101" fmla="*/ 38 w 38"/>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56">
                  <a:moveTo>
                    <a:pt x="17" y="19"/>
                  </a:moveTo>
                  <a:lnTo>
                    <a:pt x="17" y="16"/>
                  </a:lnTo>
                  <a:lnTo>
                    <a:pt x="18" y="14"/>
                  </a:lnTo>
                  <a:lnTo>
                    <a:pt x="20" y="12"/>
                  </a:lnTo>
                  <a:lnTo>
                    <a:pt x="23" y="11"/>
                  </a:lnTo>
                  <a:lnTo>
                    <a:pt x="25" y="11"/>
                  </a:lnTo>
                  <a:lnTo>
                    <a:pt x="27" y="12"/>
                  </a:lnTo>
                  <a:lnTo>
                    <a:pt x="29" y="13"/>
                  </a:lnTo>
                  <a:lnTo>
                    <a:pt x="31" y="14"/>
                  </a:lnTo>
                  <a:lnTo>
                    <a:pt x="34" y="14"/>
                  </a:lnTo>
                  <a:lnTo>
                    <a:pt x="36" y="13"/>
                  </a:lnTo>
                  <a:lnTo>
                    <a:pt x="37" y="11"/>
                  </a:lnTo>
                  <a:lnTo>
                    <a:pt x="38" y="10"/>
                  </a:lnTo>
                  <a:lnTo>
                    <a:pt x="38" y="8"/>
                  </a:lnTo>
                  <a:lnTo>
                    <a:pt x="38" y="6"/>
                  </a:lnTo>
                  <a:lnTo>
                    <a:pt x="37" y="5"/>
                  </a:lnTo>
                  <a:lnTo>
                    <a:pt x="37" y="4"/>
                  </a:lnTo>
                  <a:lnTo>
                    <a:pt x="35" y="3"/>
                  </a:lnTo>
                  <a:lnTo>
                    <a:pt x="33" y="2"/>
                  </a:lnTo>
                  <a:lnTo>
                    <a:pt x="30" y="2"/>
                  </a:lnTo>
                  <a:lnTo>
                    <a:pt x="28" y="2"/>
                  </a:lnTo>
                  <a:lnTo>
                    <a:pt x="26" y="3"/>
                  </a:lnTo>
                  <a:lnTo>
                    <a:pt x="24" y="4"/>
                  </a:lnTo>
                  <a:lnTo>
                    <a:pt x="22" y="5"/>
                  </a:lnTo>
                  <a:lnTo>
                    <a:pt x="19" y="8"/>
                  </a:lnTo>
                  <a:lnTo>
                    <a:pt x="17" y="9"/>
                  </a:lnTo>
                  <a:lnTo>
                    <a:pt x="17" y="8"/>
                  </a:lnTo>
                  <a:lnTo>
                    <a:pt x="16" y="5"/>
                  </a:lnTo>
                  <a:lnTo>
                    <a:pt x="16" y="1"/>
                  </a:lnTo>
                  <a:lnTo>
                    <a:pt x="16" y="0"/>
                  </a:lnTo>
                  <a:lnTo>
                    <a:pt x="15" y="0"/>
                  </a:lnTo>
                  <a:lnTo>
                    <a:pt x="14" y="0"/>
                  </a:lnTo>
                  <a:lnTo>
                    <a:pt x="12" y="2"/>
                  </a:lnTo>
                  <a:lnTo>
                    <a:pt x="8" y="7"/>
                  </a:lnTo>
                  <a:lnTo>
                    <a:pt x="4" y="9"/>
                  </a:lnTo>
                  <a:lnTo>
                    <a:pt x="3" y="10"/>
                  </a:lnTo>
                  <a:lnTo>
                    <a:pt x="3" y="11"/>
                  </a:lnTo>
                  <a:lnTo>
                    <a:pt x="4" y="12"/>
                  </a:lnTo>
                  <a:lnTo>
                    <a:pt x="5" y="13"/>
                  </a:lnTo>
                  <a:lnTo>
                    <a:pt x="7" y="16"/>
                  </a:lnTo>
                  <a:lnTo>
                    <a:pt x="8" y="18"/>
                  </a:lnTo>
                  <a:lnTo>
                    <a:pt x="8" y="21"/>
                  </a:lnTo>
                  <a:lnTo>
                    <a:pt x="8" y="42"/>
                  </a:lnTo>
                  <a:lnTo>
                    <a:pt x="7" y="47"/>
                  </a:lnTo>
                  <a:lnTo>
                    <a:pt x="7" y="49"/>
                  </a:lnTo>
                  <a:lnTo>
                    <a:pt x="6" y="50"/>
                  </a:lnTo>
                  <a:lnTo>
                    <a:pt x="5" y="51"/>
                  </a:lnTo>
                  <a:lnTo>
                    <a:pt x="4" y="52"/>
                  </a:lnTo>
                  <a:lnTo>
                    <a:pt x="1" y="53"/>
                  </a:lnTo>
                  <a:lnTo>
                    <a:pt x="0" y="53"/>
                  </a:lnTo>
                  <a:lnTo>
                    <a:pt x="0" y="54"/>
                  </a:lnTo>
                  <a:lnTo>
                    <a:pt x="0" y="55"/>
                  </a:lnTo>
                  <a:lnTo>
                    <a:pt x="1" y="56"/>
                  </a:lnTo>
                  <a:lnTo>
                    <a:pt x="2" y="56"/>
                  </a:lnTo>
                  <a:lnTo>
                    <a:pt x="15" y="55"/>
                  </a:lnTo>
                  <a:lnTo>
                    <a:pt x="27" y="56"/>
                  </a:lnTo>
                  <a:lnTo>
                    <a:pt x="29" y="56"/>
                  </a:lnTo>
                  <a:lnTo>
                    <a:pt x="29" y="55"/>
                  </a:lnTo>
                  <a:lnTo>
                    <a:pt x="30" y="55"/>
                  </a:lnTo>
                  <a:lnTo>
                    <a:pt x="29" y="53"/>
                  </a:lnTo>
                  <a:lnTo>
                    <a:pt x="28" y="53"/>
                  </a:lnTo>
                  <a:lnTo>
                    <a:pt x="22" y="52"/>
                  </a:lnTo>
                  <a:lnTo>
                    <a:pt x="19" y="51"/>
                  </a:lnTo>
                  <a:lnTo>
                    <a:pt x="18" y="50"/>
                  </a:lnTo>
                  <a:lnTo>
                    <a:pt x="17" y="49"/>
                  </a:lnTo>
                  <a:lnTo>
                    <a:pt x="17" y="46"/>
                  </a:lnTo>
                  <a:lnTo>
                    <a:pt x="17" y="1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0" name="Freeform 186"/>
            <p:cNvSpPr>
              <a:spLocks/>
            </p:cNvSpPr>
            <p:nvPr/>
          </p:nvSpPr>
          <p:spPr bwMode="auto">
            <a:xfrm>
              <a:off x="1842241" y="6230361"/>
              <a:ext cx="87329" cy="129164"/>
            </a:xfrm>
            <a:custGeom>
              <a:avLst/>
              <a:gdLst>
                <a:gd name="T0" fmla="*/ 2147483647 w 54"/>
                <a:gd name="T1" fmla="*/ 2147483647 h 81"/>
                <a:gd name="T2" fmla="*/ 2147483647 w 54"/>
                <a:gd name="T3" fmla="*/ 2147483647 h 81"/>
                <a:gd name="T4" fmla="*/ 2147483647 w 54"/>
                <a:gd name="T5" fmla="*/ 2147483647 h 81"/>
                <a:gd name="T6" fmla="*/ 2147483647 w 54"/>
                <a:gd name="T7" fmla="*/ 2147483647 h 81"/>
                <a:gd name="T8" fmla="*/ 2147483647 w 54"/>
                <a:gd name="T9" fmla="*/ 0 h 81"/>
                <a:gd name="T10" fmla="*/ 2147483647 w 54"/>
                <a:gd name="T11" fmla="*/ 0 h 81"/>
                <a:gd name="T12" fmla="*/ 0 w 54"/>
                <a:gd name="T13" fmla="*/ 2147483647 h 81"/>
                <a:gd name="T14" fmla="*/ 2147483647 w 54"/>
                <a:gd name="T15" fmla="*/ 2147483647 h 81"/>
                <a:gd name="T16" fmla="*/ 2147483647 w 54"/>
                <a:gd name="T17" fmla="*/ 2147483647 h 81"/>
                <a:gd name="T18" fmla="*/ 2147483647 w 54"/>
                <a:gd name="T19" fmla="*/ 2147483647 h 81"/>
                <a:gd name="T20" fmla="*/ 2147483647 w 54"/>
                <a:gd name="T21" fmla="*/ 2147483647 h 81"/>
                <a:gd name="T22" fmla="*/ 2147483647 w 54"/>
                <a:gd name="T23" fmla="*/ 2147483647 h 81"/>
                <a:gd name="T24" fmla="*/ 2147483647 w 54"/>
                <a:gd name="T25" fmla="*/ 2147483647 h 81"/>
                <a:gd name="T26" fmla="*/ 2147483647 w 54"/>
                <a:gd name="T27" fmla="*/ 2147483647 h 81"/>
                <a:gd name="T28" fmla="*/ 2147483647 w 54"/>
                <a:gd name="T29" fmla="*/ 2147483647 h 81"/>
                <a:gd name="T30" fmla="*/ 2147483647 w 54"/>
                <a:gd name="T31" fmla="*/ 2147483647 h 81"/>
                <a:gd name="T32" fmla="*/ 2147483647 w 54"/>
                <a:gd name="T33" fmla="*/ 2147483647 h 81"/>
                <a:gd name="T34" fmla="*/ 2147483647 w 54"/>
                <a:gd name="T35" fmla="*/ 2147483647 h 81"/>
                <a:gd name="T36" fmla="*/ 2147483647 w 54"/>
                <a:gd name="T37" fmla="*/ 2147483647 h 81"/>
                <a:gd name="T38" fmla="*/ 2147483647 w 54"/>
                <a:gd name="T39" fmla="*/ 2147483647 h 81"/>
                <a:gd name="T40" fmla="*/ 2147483647 w 54"/>
                <a:gd name="T41" fmla="*/ 2147483647 h 81"/>
                <a:gd name="T42" fmla="*/ 2147483647 w 54"/>
                <a:gd name="T43" fmla="*/ 2147483647 h 81"/>
                <a:gd name="T44" fmla="*/ 2147483647 w 54"/>
                <a:gd name="T45" fmla="*/ 2147483647 h 81"/>
                <a:gd name="T46" fmla="*/ 2147483647 w 54"/>
                <a:gd name="T47" fmla="*/ 0 h 81"/>
                <a:gd name="T48" fmla="*/ 2147483647 w 54"/>
                <a:gd name="T49" fmla="*/ 0 h 81"/>
                <a:gd name="T50" fmla="*/ 2147483647 w 54"/>
                <a:gd name="T51" fmla="*/ 0 h 81"/>
                <a:gd name="T52" fmla="*/ 2147483647 w 54"/>
                <a:gd name="T53" fmla="*/ 2147483647 h 81"/>
                <a:gd name="T54" fmla="*/ 2147483647 w 54"/>
                <a:gd name="T55" fmla="*/ 2147483647 h 81"/>
                <a:gd name="T56" fmla="*/ 2147483647 w 54"/>
                <a:gd name="T57" fmla="*/ 2147483647 h 81"/>
                <a:gd name="T58" fmla="*/ 2147483647 w 54"/>
                <a:gd name="T59" fmla="*/ 2147483647 h 81"/>
                <a:gd name="T60" fmla="*/ 2147483647 w 54"/>
                <a:gd name="T61" fmla="*/ 2147483647 h 81"/>
                <a:gd name="T62" fmla="*/ 2147483647 w 54"/>
                <a:gd name="T63" fmla="*/ 2147483647 h 81"/>
                <a:gd name="T64" fmla="*/ 2147483647 w 54"/>
                <a:gd name="T65" fmla="*/ 2147483647 h 81"/>
                <a:gd name="T66" fmla="*/ 2147483647 w 54"/>
                <a:gd name="T67" fmla="*/ 2147483647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81"/>
                <a:gd name="T104" fmla="*/ 54 w 54"/>
                <a:gd name="T105" fmla="*/ 81 h 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81">
                  <a:moveTo>
                    <a:pt x="17" y="10"/>
                  </a:moveTo>
                  <a:lnTo>
                    <a:pt x="16" y="7"/>
                  </a:lnTo>
                  <a:lnTo>
                    <a:pt x="17" y="5"/>
                  </a:lnTo>
                  <a:lnTo>
                    <a:pt x="18" y="4"/>
                  </a:lnTo>
                  <a:lnTo>
                    <a:pt x="19" y="4"/>
                  </a:lnTo>
                  <a:lnTo>
                    <a:pt x="21" y="3"/>
                  </a:lnTo>
                  <a:lnTo>
                    <a:pt x="24" y="3"/>
                  </a:lnTo>
                  <a:lnTo>
                    <a:pt x="25" y="2"/>
                  </a:lnTo>
                  <a:lnTo>
                    <a:pt x="24" y="0"/>
                  </a:lnTo>
                  <a:lnTo>
                    <a:pt x="22" y="0"/>
                  </a:lnTo>
                  <a:lnTo>
                    <a:pt x="12" y="0"/>
                  </a:lnTo>
                  <a:lnTo>
                    <a:pt x="3" y="0"/>
                  </a:lnTo>
                  <a:lnTo>
                    <a:pt x="1" y="0"/>
                  </a:lnTo>
                  <a:lnTo>
                    <a:pt x="0" y="1"/>
                  </a:lnTo>
                  <a:lnTo>
                    <a:pt x="0" y="2"/>
                  </a:lnTo>
                  <a:lnTo>
                    <a:pt x="1" y="3"/>
                  </a:lnTo>
                  <a:lnTo>
                    <a:pt x="3" y="4"/>
                  </a:lnTo>
                  <a:lnTo>
                    <a:pt x="5" y="5"/>
                  </a:lnTo>
                  <a:lnTo>
                    <a:pt x="6" y="6"/>
                  </a:lnTo>
                  <a:lnTo>
                    <a:pt x="7" y="7"/>
                  </a:lnTo>
                  <a:lnTo>
                    <a:pt x="21" y="48"/>
                  </a:lnTo>
                  <a:lnTo>
                    <a:pt x="22" y="51"/>
                  </a:lnTo>
                  <a:lnTo>
                    <a:pt x="23" y="54"/>
                  </a:lnTo>
                  <a:lnTo>
                    <a:pt x="22" y="57"/>
                  </a:lnTo>
                  <a:lnTo>
                    <a:pt x="20" y="63"/>
                  </a:lnTo>
                  <a:lnTo>
                    <a:pt x="17" y="69"/>
                  </a:lnTo>
                  <a:lnTo>
                    <a:pt x="16" y="71"/>
                  </a:lnTo>
                  <a:lnTo>
                    <a:pt x="14" y="72"/>
                  </a:lnTo>
                  <a:lnTo>
                    <a:pt x="12" y="71"/>
                  </a:lnTo>
                  <a:lnTo>
                    <a:pt x="9" y="71"/>
                  </a:lnTo>
                  <a:lnTo>
                    <a:pt x="7" y="71"/>
                  </a:lnTo>
                  <a:lnTo>
                    <a:pt x="5" y="72"/>
                  </a:lnTo>
                  <a:lnTo>
                    <a:pt x="4" y="73"/>
                  </a:lnTo>
                  <a:lnTo>
                    <a:pt x="4" y="76"/>
                  </a:lnTo>
                  <a:lnTo>
                    <a:pt x="4" y="77"/>
                  </a:lnTo>
                  <a:lnTo>
                    <a:pt x="5" y="79"/>
                  </a:lnTo>
                  <a:lnTo>
                    <a:pt x="7" y="81"/>
                  </a:lnTo>
                  <a:lnTo>
                    <a:pt x="11" y="81"/>
                  </a:lnTo>
                  <a:lnTo>
                    <a:pt x="14" y="81"/>
                  </a:lnTo>
                  <a:lnTo>
                    <a:pt x="17" y="79"/>
                  </a:lnTo>
                  <a:lnTo>
                    <a:pt x="19" y="76"/>
                  </a:lnTo>
                  <a:lnTo>
                    <a:pt x="21" y="72"/>
                  </a:lnTo>
                  <a:lnTo>
                    <a:pt x="47" y="8"/>
                  </a:lnTo>
                  <a:lnTo>
                    <a:pt x="49" y="5"/>
                  </a:lnTo>
                  <a:lnTo>
                    <a:pt x="52" y="3"/>
                  </a:lnTo>
                  <a:lnTo>
                    <a:pt x="54" y="3"/>
                  </a:lnTo>
                  <a:lnTo>
                    <a:pt x="54" y="1"/>
                  </a:lnTo>
                  <a:lnTo>
                    <a:pt x="53" y="0"/>
                  </a:lnTo>
                  <a:lnTo>
                    <a:pt x="51" y="0"/>
                  </a:lnTo>
                  <a:lnTo>
                    <a:pt x="44" y="0"/>
                  </a:lnTo>
                  <a:lnTo>
                    <a:pt x="36" y="0"/>
                  </a:lnTo>
                  <a:lnTo>
                    <a:pt x="34" y="0"/>
                  </a:lnTo>
                  <a:lnTo>
                    <a:pt x="34" y="1"/>
                  </a:lnTo>
                  <a:lnTo>
                    <a:pt x="34" y="2"/>
                  </a:lnTo>
                  <a:lnTo>
                    <a:pt x="35" y="3"/>
                  </a:lnTo>
                  <a:lnTo>
                    <a:pt x="38" y="4"/>
                  </a:lnTo>
                  <a:lnTo>
                    <a:pt x="40" y="5"/>
                  </a:lnTo>
                  <a:lnTo>
                    <a:pt x="41" y="5"/>
                  </a:lnTo>
                  <a:lnTo>
                    <a:pt x="41" y="6"/>
                  </a:lnTo>
                  <a:lnTo>
                    <a:pt x="42" y="7"/>
                  </a:lnTo>
                  <a:lnTo>
                    <a:pt x="41" y="10"/>
                  </a:lnTo>
                  <a:lnTo>
                    <a:pt x="41" y="13"/>
                  </a:lnTo>
                  <a:lnTo>
                    <a:pt x="38" y="19"/>
                  </a:lnTo>
                  <a:lnTo>
                    <a:pt x="30" y="39"/>
                  </a:lnTo>
                  <a:lnTo>
                    <a:pt x="29" y="40"/>
                  </a:lnTo>
                  <a:lnTo>
                    <a:pt x="28" y="41"/>
                  </a:lnTo>
                  <a:lnTo>
                    <a:pt x="28" y="40"/>
                  </a:lnTo>
                  <a:lnTo>
                    <a:pt x="27" y="39"/>
                  </a:lnTo>
                  <a:lnTo>
                    <a:pt x="17" y="1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1" name="Freeform 187"/>
            <p:cNvSpPr>
              <a:spLocks/>
            </p:cNvSpPr>
            <p:nvPr/>
          </p:nvSpPr>
          <p:spPr bwMode="auto">
            <a:xfrm>
              <a:off x="1987208" y="6178337"/>
              <a:ext cx="80343" cy="138133"/>
            </a:xfrm>
            <a:custGeom>
              <a:avLst/>
              <a:gdLst>
                <a:gd name="T0" fmla="*/ 2147483647 w 50"/>
                <a:gd name="T1" fmla="*/ 2147483647 h 87"/>
                <a:gd name="T2" fmla="*/ 2147483647 w 50"/>
                <a:gd name="T3" fmla="*/ 2147483647 h 87"/>
                <a:gd name="T4" fmla="*/ 2147483647 w 50"/>
                <a:gd name="T5" fmla="*/ 0 h 87"/>
                <a:gd name="T6" fmla="*/ 2147483647 w 50"/>
                <a:gd name="T7" fmla="*/ 2147483647 h 87"/>
                <a:gd name="T8" fmla="*/ 2147483647 w 50"/>
                <a:gd name="T9" fmla="*/ 2147483647 h 87"/>
                <a:gd name="T10" fmla="*/ 2147483647 w 50"/>
                <a:gd name="T11" fmla="*/ 2147483647 h 87"/>
                <a:gd name="T12" fmla="*/ 2147483647 w 50"/>
                <a:gd name="T13" fmla="*/ 2147483647 h 87"/>
                <a:gd name="T14" fmla="*/ 2147483647 w 50"/>
                <a:gd name="T15" fmla="*/ 2147483647 h 87"/>
                <a:gd name="T16" fmla="*/ 2147483647 w 50"/>
                <a:gd name="T17" fmla="*/ 2147483647 h 87"/>
                <a:gd name="T18" fmla="*/ 2147483647 w 50"/>
                <a:gd name="T19" fmla="*/ 2147483647 h 87"/>
                <a:gd name="T20" fmla="*/ 2147483647 w 50"/>
                <a:gd name="T21" fmla="*/ 2147483647 h 87"/>
                <a:gd name="T22" fmla="*/ 2147483647 w 50"/>
                <a:gd name="T23" fmla="*/ 2147483647 h 87"/>
                <a:gd name="T24" fmla="*/ 2147483647 w 50"/>
                <a:gd name="T25" fmla="*/ 2147483647 h 87"/>
                <a:gd name="T26" fmla="*/ 2147483647 w 50"/>
                <a:gd name="T27" fmla="*/ 2147483647 h 87"/>
                <a:gd name="T28" fmla="*/ 2147483647 w 50"/>
                <a:gd name="T29" fmla="*/ 2147483647 h 87"/>
                <a:gd name="T30" fmla="*/ 2147483647 w 50"/>
                <a:gd name="T31" fmla="*/ 2147483647 h 87"/>
                <a:gd name="T32" fmla="*/ 2147483647 w 50"/>
                <a:gd name="T33" fmla="*/ 2147483647 h 87"/>
                <a:gd name="T34" fmla="*/ 2147483647 w 50"/>
                <a:gd name="T35" fmla="*/ 2147483647 h 87"/>
                <a:gd name="T36" fmla="*/ 2147483647 w 50"/>
                <a:gd name="T37" fmla="*/ 2147483647 h 87"/>
                <a:gd name="T38" fmla="*/ 2147483647 w 50"/>
                <a:gd name="T39" fmla="*/ 2147483647 h 87"/>
                <a:gd name="T40" fmla="*/ 2147483647 w 50"/>
                <a:gd name="T41" fmla="*/ 2147483647 h 87"/>
                <a:gd name="T42" fmla="*/ 2147483647 w 50"/>
                <a:gd name="T43" fmla="*/ 2147483647 h 87"/>
                <a:gd name="T44" fmla="*/ 2147483647 w 50"/>
                <a:gd name="T45" fmla="*/ 2147483647 h 87"/>
                <a:gd name="T46" fmla="*/ 2147483647 w 50"/>
                <a:gd name="T47" fmla="*/ 2147483647 h 87"/>
                <a:gd name="T48" fmla="*/ 2147483647 w 50"/>
                <a:gd name="T49" fmla="*/ 2147483647 h 87"/>
                <a:gd name="T50" fmla="*/ 0 w 50"/>
                <a:gd name="T51" fmla="*/ 2147483647 h 87"/>
                <a:gd name="T52" fmla="*/ 2147483647 w 50"/>
                <a:gd name="T53" fmla="*/ 2147483647 h 87"/>
                <a:gd name="T54" fmla="*/ 2147483647 w 50"/>
                <a:gd name="T55" fmla="*/ 2147483647 h 87"/>
                <a:gd name="T56" fmla="*/ 2147483647 w 50"/>
                <a:gd name="T57" fmla="*/ 2147483647 h 87"/>
                <a:gd name="T58" fmla="*/ 2147483647 w 50"/>
                <a:gd name="T59" fmla="*/ 2147483647 h 87"/>
                <a:gd name="T60" fmla="*/ 2147483647 w 50"/>
                <a:gd name="T61" fmla="*/ 2147483647 h 87"/>
                <a:gd name="T62" fmla="*/ 2147483647 w 50"/>
                <a:gd name="T63" fmla="*/ 2147483647 h 87"/>
                <a:gd name="T64" fmla="*/ 2147483647 w 50"/>
                <a:gd name="T65" fmla="*/ 2147483647 h 87"/>
                <a:gd name="T66" fmla="*/ 2147483647 w 50"/>
                <a:gd name="T67" fmla="*/ 2147483647 h 87"/>
                <a:gd name="T68" fmla="*/ 2147483647 w 50"/>
                <a:gd name="T69" fmla="*/ 2147483647 h 87"/>
                <a:gd name="T70" fmla="*/ 2147483647 w 50"/>
                <a:gd name="T71" fmla="*/ 2147483647 h 87"/>
                <a:gd name="T72" fmla="*/ 2147483647 w 50"/>
                <a:gd name="T73" fmla="*/ 2147483647 h 87"/>
                <a:gd name="T74" fmla="*/ 2147483647 w 50"/>
                <a:gd name="T75" fmla="*/ 2147483647 h 87"/>
                <a:gd name="T76" fmla="*/ 2147483647 w 50"/>
                <a:gd name="T77" fmla="*/ 2147483647 h 87"/>
                <a:gd name="T78" fmla="*/ 2147483647 w 50"/>
                <a:gd name="T79" fmla="*/ 2147483647 h 87"/>
                <a:gd name="T80" fmla="*/ 2147483647 w 50"/>
                <a:gd name="T81" fmla="*/ 2147483647 h 87"/>
                <a:gd name="T82" fmla="*/ 2147483647 w 50"/>
                <a:gd name="T83" fmla="*/ 2147483647 h 87"/>
                <a:gd name="T84" fmla="*/ 2147483647 w 50"/>
                <a:gd name="T85" fmla="*/ 2147483647 h 87"/>
                <a:gd name="T86" fmla="*/ 2147483647 w 50"/>
                <a:gd name="T87" fmla="*/ 2147483647 h 87"/>
                <a:gd name="T88" fmla="*/ 2147483647 w 50"/>
                <a:gd name="T89" fmla="*/ 2147483647 h 87"/>
                <a:gd name="T90" fmla="*/ 2147483647 w 50"/>
                <a:gd name="T91" fmla="*/ 2147483647 h 87"/>
                <a:gd name="T92" fmla="*/ 2147483647 w 50"/>
                <a:gd name="T93" fmla="*/ 2147483647 h 87"/>
                <a:gd name="T94" fmla="*/ 2147483647 w 50"/>
                <a:gd name="T95" fmla="*/ 2147483647 h 87"/>
                <a:gd name="T96" fmla="*/ 2147483647 w 50"/>
                <a:gd name="T97" fmla="*/ 2147483647 h 87"/>
                <a:gd name="T98" fmla="*/ 2147483647 w 50"/>
                <a:gd name="T99" fmla="*/ 2147483647 h 87"/>
                <a:gd name="T100" fmla="*/ 2147483647 w 50"/>
                <a:gd name="T101" fmla="*/ 2147483647 h 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0"/>
                <a:gd name="T154" fmla="*/ 0 h 87"/>
                <a:gd name="T155" fmla="*/ 50 w 50"/>
                <a:gd name="T156" fmla="*/ 87 h 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0" h="87">
                  <a:moveTo>
                    <a:pt x="44" y="9"/>
                  </a:moveTo>
                  <a:lnTo>
                    <a:pt x="44" y="6"/>
                  </a:lnTo>
                  <a:lnTo>
                    <a:pt x="43" y="3"/>
                  </a:lnTo>
                  <a:lnTo>
                    <a:pt x="40" y="2"/>
                  </a:lnTo>
                  <a:lnTo>
                    <a:pt x="34" y="0"/>
                  </a:lnTo>
                  <a:lnTo>
                    <a:pt x="27" y="0"/>
                  </a:lnTo>
                  <a:lnTo>
                    <a:pt x="22" y="0"/>
                  </a:lnTo>
                  <a:lnTo>
                    <a:pt x="17" y="2"/>
                  </a:lnTo>
                  <a:lnTo>
                    <a:pt x="14" y="3"/>
                  </a:lnTo>
                  <a:lnTo>
                    <a:pt x="12" y="4"/>
                  </a:lnTo>
                  <a:lnTo>
                    <a:pt x="11" y="5"/>
                  </a:lnTo>
                  <a:lnTo>
                    <a:pt x="9" y="7"/>
                  </a:lnTo>
                  <a:lnTo>
                    <a:pt x="6" y="10"/>
                  </a:lnTo>
                  <a:lnTo>
                    <a:pt x="4" y="14"/>
                  </a:lnTo>
                  <a:lnTo>
                    <a:pt x="3" y="18"/>
                  </a:lnTo>
                  <a:lnTo>
                    <a:pt x="3" y="22"/>
                  </a:lnTo>
                  <a:lnTo>
                    <a:pt x="3" y="27"/>
                  </a:lnTo>
                  <a:lnTo>
                    <a:pt x="4" y="31"/>
                  </a:lnTo>
                  <a:lnTo>
                    <a:pt x="6" y="34"/>
                  </a:lnTo>
                  <a:lnTo>
                    <a:pt x="9" y="37"/>
                  </a:lnTo>
                  <a:lnTo>
                    <a:pt x="15" y="43"/>
                  </a:lnTo>
                  <a:lnTo>
                    <a:pt x="22" y="47"/>
                  </a:lnTo>
                  <a:lnTo>
                    <a:pt x="30" y="51"/>
                  </a:lnTo>
                  <a:lnTo>
                    <a:pt x="36" y="55"/>
                  </a:lnTo>
                  <a:lnTo>
                    <a:pt x="38" y="58"/>
                  </a:lnTo>
                  <a:lnTo>
                    <a:pt x="40" y="61"/>
                  </a:lnTo>
                  <a:lnTo>
                    <a:pt x="41" y="64"/>
                  </a:lnTo>
                  <a:lnTo>
                    <a:pt x="42" y="68"/>
                  </a:lnTo>
                  <a:lnTo>
                    <a:pt x="42" y="70"/>
                  </a:lnTo>
                  <a:lnTo>
                    <a:pt x="41" y="73"/>
                  </a:lnTo>
                  <a:lnTo>
                    <a:pt x="40" y="75"/>
                  </a:lnTo>
                  <a:lnTo>
                    <a:pt x="38" y="77"/>
                  </a:lnTo>
                  <a:lnTo>
                    <a:pt x="35" y="79"/>
                  </a:lnTo>
                  <a:lnTo>
                    <a:pt x="33" y="81"/>
                  </a:lnTo>
                  <a:lnTo>
                    <a:pt x="29" y="82"/>
                  </a:lnTo>
                  <a:lnTo>
                    <a:pt x="24" y="82"/>
                  </a:lnTo>
                  <a:lnTo>
                    <a:pt x="21" y="82"/>
                  </a:lnTo>
                  <a:lnTo>
                    <a:pt x="17" y="81"/>
                  </a:lnTo>
                  <a:lnTo>
                    <a:pt x="12" y="78"/>
                  </a:lnTo>
                  <a:lnTo>
                    <a:pt x="9" y="75"/>
                  </a:lnTo>
                  <a:lnTo>
                    <a:pt x="8" y="72"/>
                  </a:lnTo>
                  <a:lnTo>
                    <a:pt x="6" y="69"/>
                  </a:lnTo>
                  <a:lnTo>
                    <a:pt x="6" y="67"/>
                  </a:lnTo>
                  <a:lnTo>
                    <a:pt x="5" y="63"/>
                  </a:lnTo>
                  <a:lnTo>
                    <a:pt x="5" y="61"/>
                  </a:lnTo>
                  <a:lnTo>
                    <a:pt x="4" y="61"/>
                  </a:lnTo>
                  <a:lnTo>
                    <a:pt x="3" y="61"/>
                  </a:lnTo>
                  <a:lnTo>
                    <a:pt x="2" y="61"/>
                  </a:lnTo>
                  <a:lnTo>
                    <a:pt x="2" y="62"/>
                  </a:lnTo>
                  <a:lnTo>
                    <a:pt x="1" y="65"/>
                  </a:lnTo>
                  <a:lnTo>
                    <a:pt x="0" y="72"/>
                  </a:lnTo>
                  <a:lnTo>
                    <a:pt x="0" y="75"/>
                  </a:lnTo>
                  <a:lnTo>
                    <a:pt x="0" y="77"/>
                  </a:lnTo>
                  <a:lnTo>
                    <a:pt x="1" y="79"/>
                  </a:lnTo>
                  <a:lnTo>
                    <a:pt x="2" y="81"/>
                  </a:lnTo>
                  <a:lnTo>
                    <a:pt x="3" y="82"/>
                  </a:lnTo>
                  <a:lnTo>
                    <a:pt x="5" y="83"/>
                  </a:lnTo>
                  <a:lnTo>
                    <a:pt x="7" y="84"/>
                  </a:lnTo>
                  <a:lnTo>
                    <a:pt x="10" y="85"/>
                  </a:lnTo>
                  <a:lnTo>
                    <a:pt x="17" y="86"/>
                  </a:lnTo>
                  <a:lnTo>
                    <a:pt x="22" y="87"/>
                  </a:lnTo>
                  <a:lnTo>
                    <a:pt x="28" y="86"/>
                  </a:lnTo>
                  <a:lnTo>
                    <a:pt x="33" y="85"/>
                  </a:lnTo>
                  <a:lnTo>
                    <a:pt x="38" y="83"/>
                  </a:lnTo>
                  <a:lnTo>
                    <a:pt x="42" y="81"/>
                  </a:lnTo>
                  <a:lnTo>
                    <a:pt x="46" y="77"/>
                  </a:lnTo>
                  <a:lnTo>
                    <a:pt x="48" y="73"/>
                  </a:lnTo>
                  <a:lnTo>
                    <a:pt x="49" y="70"/>
                  </a:lnTo>
                  <a:lnTo>
                    <a:pt x="50" y="68"/>
                  </a:lnTo>
                  <a:lnTo>
                    <a:pt x="50" y="62"/>
                  </a:lnTo>
                  <a:lnTo>
                    <a:pt x="50" y="57"/>
                  </a:lnTo>
                  <a:lnTo>
                    <a:pt x="49" y="52"/>
                  </a:lnTo>
                  <a:lnTo>
                    <a:pt x="47" y="49"/>
                  </a:lnTo>
                  <a:lnTo>
                    <a:pt x="44" y="45"/>
                  </a:lnTo>
                  <a:lnTo>
                    <a:pt x="38" y="40"/>
                  </a:lnTo>
                  <a:lnTo>
                    <a:pt x="31" y="36"/>
                  </a:lnTo>
                  <a:lnTo>
                    <a:pt x="24" y="32"/>
                  </a:lnTo>
                  <a:lnTo>
                    <a:pt x="17" y="28"/>
                  </a:lnTo>
                  <a:lnTo>
                    <a:pt x="15" y="26"/>
                  </a:lnTo>
                  <a:lnTo>
                    <a:pt x="13" y="23"/>
                  </a:lnTo>
                  <a:lnTo>
                    <a:pt x="12" y="20"/>
                  </a:lnTo>
                  <a:lnTo>
                    <a:pt x="11" y="17"/>
                  </a:lnTo>
                  <a:lnTo>
                    <a:pt x="11" y="14"/>
                  </a:lnTo>
                  <a:lnTo>
                    <a:pt x="12" y="12"/>
                  </a:lnTo>
                  <a:lnTo>
                    <a:pt x="13" y="10"/>
                  </a:lnTo>
                  <a:lnTo>
                    <a:pt x="15" y="8"/>
                  </a:lnTo>
                  <a:lnTo>
                    <a:pt x="16" y="6"/>
                  </a:lnTo>
                  <a:lnTo>
                    <a:pt x="19" y="5"/>
                  </a:lnTo>
                  <a:lnTo>
                    <a:pt x="22" y="5"/>
                  </a:lnTo>
                  <a:lnTo>
                    <a:pt x="25" y="4"/>
                  </a:lnTo>
                  <a:lnTo>
                    <a:pt x="29" y="4"/>
                  </a:lnTo>
                  <a:lnTo>
                    <a:pt x="31" y="5"/>
                  </a:lnTo>
                  <a:lnTo>
                    <a:pt x="35" y="7"/>
                  </a:lnTo>
                  <a:lnTo>
                    <a:pt x="37" y="8"/>
                  </a:lnTo>
                  <a:lnTo>
                    <a:pt x="38" y="9"/>
                  </a:lnTo>
                  <a:lnTo>
                    <a:pt x="39" y="11"/>
                  </a:lnTo>
                  <a:lnTo>
                    <a:pt x="39" y="13"/>
                  </a:lnTo>
                  <a:lnTo>
                    <a:pt x="41" y="19"/>
                  </a:lnTo>
                  <a:lnTo>
                    <a:pt x="42" y="21"/>
                  </a:lnTo>
                  <a:lnTo>
                    <a:pt x="43" y="21"/>
                  </a:lnTo>
                  <a:lnTo>
                    <a:pt x="44" y="21"/>
                  </a:lnTo>
                  <a:lnTo>
                    <a:pt x="44" y="20"/>
                  </a:lnTo>
                  <a:lnTo>
                    <a:pt x="44" y="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2" name="Freeform 188"/>
            <p:cNvSpPr>
              <a:spLocks noEditPoints="1"/>
            </p:cNvSpPr>
            <p:nvPr/>
          </p:nvSpPr>
          <p:spPr bwMode="auto">
            <a:xfrm>
              <a:off x="2079777" y="6228567"/>
              <a:ext cx="68117" cy="87903"/>
            </a:xfrm>
            <a:custGeom>
              <a:avLst/>
              <a:gdLst>
                <a:gd name="T0" fmla="*/ 2147483647 w 43"/>
                <a:gd name="T1" fmla="*/ 2147483647 h 56"/>
                <a:gd name="T2" fmla="*/ 2147483647 w 43"/>
                <a:gd name="T3" fmla="*/ 2147483647 h 56"/>
                <a:gd name="T4" fmla="*/ 2147483647 w 43"/>
                <a:gd name="T5" fmla="*/ 2147483647 h 56"/>
                <a:gd name="T6" fmla="*/ 2147483647 w 43"/>
                <a:gd name="T7" fmla="*/ 2147483647 h 56"/>
                <a:gd name="T8" fmla="*/ 2147483647 w 43"/>
                <a:gd name="T9" fmla="*/ 2147483647 h 56"/>
                <a:gd name="T10" fmla="*/ 2147483647 w 43"/>
                <a:gd name="T11" fmla="*/ 0 h 56"/>
                <a:gd name="T12" fmla="*/ 2147483647 w 43"/>
                <a:gd name="T13" fmla="*/ 0 h 56"/>
                <a:gd name="T14" fmla="*/ 2147483647 w 43"/>
                <a:gd name="T15" fmla="*/ 2147483647 h 56"/>
                <a:gd name="T16" fmla="*/ 2147483647 w 43"/>
                <a:gd name="T17" fmla="*/ 2147483647 h 56"/>
                <a:gd name="T18" fmla="*/ 2147483647 w 43"/>
                <a:gd name="T19" fmla="*/ 2147483647 h 56"/>
                <a:gd name="T20" fmla="*/ 0 w 43"/>
                <a:gd name="T21" fmla="*/ 2147483647 h 56"/>
                <a:gd name="T22" fmla="*/ 2147483647 w 43"/>
                <a:gd name="T23" fmla="*/ 2147483647 h 56"/>
                <a:gd name="T24" fmla="*/ 2147483647 w 43"/>
                <a:gd name="T25" fmla="*/ 2147483647 h 56"/>
                <a:gd name="T26" fmla="*/ 2147483647 w 43"/>
                <a:gd name="T27" fmla="*/ 2147483647 h 56"/>
                <a:gd name="T28" fmla="*/ 2147483647 w 43"/>
                <a:gd name="T29" fmla="*/ 2147483647 h 56"/>
                <a:gd name="T30" fmla="*/ 2147483647 w 43"/>
                <a:gd name="T31" fmla="*/ 2147483647 h 56"/>
                <a:gd name="T32" fmla="*/ 2147483647 w 43"/>
                <a:gd name="T33" fmla="*/ 2147483647 h 56"/>
                <a:gd name="T34" fmla="*/ 2147483647 w 43"/>
                <a:gd name="T35" fmla="*/ 2147483647 h 56"/>
                <a:gd name="T36" fmla="*/ 2147483647 w 43"/>
                <a:gd name="T37" fmla="*/ 2147483647 h 56"/>
                <a:gd name="T38" fmla="*/ 2147483647 w 43"/>
                <a:gd name="T39" fmla="*/ 2147483647 h 56"/>
                <a:gd name="T40" fmla="*/ 2147483647 w 43"/>
                <a:gd name="T41" fmla="*/ 2147483647 h 56"/>
                <a:gd name="T42" fmla="*/ 2147483647 w 43"/>
                <a:gd name="T43" fmla="*/ 2147483647 h 56"/>
                <a:gd name="T44" fmla="*/ 2147483647 w 43"/>
                <a:gd name="T45" fmla="*/ 2147483647 h 56"/>
                <a:gd name="T46" fmla="*/ 2147483647 w 43"/>
                <a:gd name="T47" fmla="*/ 2147483647 h 56"/>
                <a:gd name="T48" fmla="*/ 2147483647 w 43"/>
                <a:gd name="T49" fmla="*/ 2147483647 h 56"/>
                <a:gd name="T50" fmla="*/ 2147483647 w 43"/>
                <a:gd name="T51" fmla="*/ 2147483647 h 56"/>
                <a:gd name="T52" fmla="*/ 2147483647 w 43"/>
                <a:gd name="T53" fmla="*/ 2147483647 h 56"/>
                <a:gd name="T54" fmla="*/ 2147483647 w 43"/>
                <a:gd name="T55" fmla="*/ 2147483647 h 56"/>
                <a:gd name="T56" fmla="*/ 2147483647 w 43"/>
                <a:gd name="T57" fmla="*/ 2147483647 h 56"/>
                <a:gd name="T58" fmla="*/ 2147483647 w 43"/>
                <a:gd name="T59" fmla="*/ 2147483647 h 56"/>
                <a:gd name="T60" fmla="*/ 2147483647 w 43"/>
                <a:gd name="T61" fmla="*/ 2147483647 h 56"/>
                <a:gd name="T62" fmla="*/ 2147483647 w 43"/>
                <a:gd name="T63" fmla="*/ 2147483647 h 56"/>
                <a:gd name="T64" fmla="*/ 2147483647 w 43"/>
                <a:gd name="T65" fmla="*/ 2147483647 h 56"/>
                <a:gd name="T66" fmla="*/ 2147483647 w 43"/>
                <a:gd name="T67" fmla="*/ 2147483647 h 56"/>
                <a:gd name="T68" fmla="*/ 2147483647 w 43"/>
                <a:gd name="T69" fmla="*/ 2147483647 h 56"/>
                <a:gd name="T70" fmla="*/ 2147483647 w 43"/>
                <a:gd name="T71" fmla="*/ 2147483647 h 56"/>
                <a:gd name="T72" fmla="*/ 2147483647 w 43"/>
                <a:gd name="T73" fmla="*/ 2147483647 h 56"/>
                <a:gd name="T74" fmla="*/ 2147483647 w 43"/>
                <a:gd name="T75" fmla="*/ 2147483647 h 56"/>
                <a:gd name="T76" fmla="*/ 2147483647 w 43"/>
                <a:gd name="T77" fmla="*/ 2147483647 h 56"/>
                <a:gd name="T78" fmla="*/ 2147483647 w 43"/>
                <a:gd name="T79" fmla="*/ 2147483647 h 56"/>
                <a:gd name="T80" fmla="*/ 2147483647 w 43"/>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3"/>
                <a:gd name="T124" fmla="*/ 0 h 56"/>
                <a:gd name="T125" fmla="*/ 43 w 43"/>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3" h="56">
                  <a:moveTo>
                    <a:pt x="41" y="22"/>
                  </a:moveTo>
                  <a:lnTo>
                    <a:pt x="42" y="22"/>
                  </a:lnTo>
                  <a:lnTo>
                    <a:pt x="43" y="21"/>
                  </a:lnTo>
                  <a:lnTo>
                    <a:pt x="43" y="19"/>
                  </a:lnTo>
                  <a:lnTo>
                    <a:pt x="43" y="16"/>
                  </a:lnTo>
                  <a:lnTo>
                    <a:pt x="42" y="13"/>
                  </a:lnTo>
                  <a:lnTo>
                    <a:pt x="41" y="10"/>
                  </a:lnTo>
                  <a:lnTo>
                    <a:pt x="39" y="7"/>
                  </a:lnTo>
                  <a:lnTo>
                    <a:pt x="37" y="4"/>
                  </a:lnTo>
                  <a:lnTo>
                    <a:pt x="33" y="2"/>
                  </a:lnTo>
                  <a:lnTo>
                    <a:pt x="31" y="1"/>
                  </a:lnTo>
                  <a:lnTo>
                    <a:pt x="29" y="0"/>
                  </a:lnTo>
                  <a:lnTo>
                    <a:pt x="23" y="0"/>
                  </a:lnTo>
                  <a:lnTo>
                    <a:pt x="18" y="0"/>
                  </a:lnTo>
                  <a:lnTo>
                    <a:pt x="13" y="2"/>
                  </a:lnTo>
                  <a:lnTo>
                    <a:pt x="11" y="4"/>
                  </a:lnTo>
                  <a:lnTo>
                    <a:pt x="9" y="5"/>
                  </a:lnTo>
                  <a:lnTo>
                    <a:pt x="6" y="9"/>
                  </a:lnTo>
                  <a:lnTo>
                    <a:pt x="3" y="14"/>
                  </a:lnTo>
                  <a:lnTo>
                    <a:pt x="1" y="19"/>
                  </a:lnTo>
                  <a:lnTo>
                    <a:pt x="0" y="23"/>
                  </a:lnTo>
                  <a:lnTo>
                    <a:pt x="0" y="28"/>
                  </a:lnTo>
                  <a:lnTo>
                    <a:pt x="0" y="35"/>
                  </a:lnTo>
                  <a:lnTo>
                    <a:pt x="1" y="40"/>
                  </a:lnTo>
                  <a:lnTo>
                    <a:pt x="3" y="45"/>
                  </a:lnTo>
                  <a:lnTo>
                    <a:pt x="5" y="49"/>
                  </a:lnTo>
                  <a:lnTo>
                    <a:pt x="7" y="50"/>
                  </a:lnTo>
                  <a:lnTo>
                    <a:pt x="9" y="52"/>
                  </a:lnTo>
                  <a:lnTo>
                    <a:pt x="12" y="54"/>
                  </a:lnTo>
                  <a:lnTo>
                    <a:pt x="17" y="55"/>
                  </a:lnTo>
                  <a:lnTo>
                    <a:pt x="22" y="56"/>
                  </a:lnTo>
                  <a:lnTo>
                    <a:pt x="27" y="55"/>
                  </a:lnTo>
                  <a:lnTo>
                    <a:pt x="31" y="54"/>
                  </a:lnTo>
                  <a:lnTo>
                    <a:pt x="34" y="52"/>
                  </a:lnTo>
                  <a:lnTo>
                    <a:pt x="37" y="51"/>
                  </a:lnTo>
                  <a:lnTo>
                    <a:pt x="40" y="47"/>
                  </a:lnTo>
                  <a:lnTo>
                    <a:pt x="41" y="45"/>
                  </a:lnTo>
                  <a:lnTo>
                    <a:pt x="41" y="44"/>
                  </a:lnTo>
                  <a:lnTo>
                    <a:pt x="40" y="44"/>
                  </a:lnTo>
                  <a:lnTo>
                    <a:pt x="39" y="45"/>
                  </a:lnTo>
                  <a:lnTo>
                    <a:pt x="37" y="47"/>
                  </a:lnTo>
                  <a:lnTo>
                    <a:pt x="36" y="48"/>
                  </a:lnTo>
                  <a:lnTo>
                    <a:pt x="34" y="48"/>
                  </a:lnTo>
                  <a:lnTo>
                    <a:pt x="31" y="49"/>
                  </a:lnTo>
                  <a:lnTo>
                    <a:pt x="28" y="49"/>
                  </a:lnTo>
                  <a:lnTo>
                    <a:pt x="22" y="49"/>
                  </a:lnTo>
                  <a:lnTo>
                    <a:pt x="20" y="48"/>
                  </a:lnTo>
                  <a:lnTo>
                    <a:pt x="18" y="47"/>
                  </a:lnTo>
                  <a:lnTo>
                    <a:pt x="15" y="45"/>
                  </a:lnTo>
                  <a:lnTo>
                    <a:pt x="13" y="44"/>
                  </a:lnTo>
                  <a:lnTo>
                    <a:pt x="12" y="42"/>
                  </a:lnTo>
                  <a:lnTo>
                    <a:pt x="11" y="39"/>
                  </a:lnTo>
                  <a:lnTo>
                    <a:pt x="9" y="35"/>
                  </a:lnTo>
                  <a:lnTo>
                    <a:pt x="9" y="31"/>
                  </a:lnTo>
                  <a:lnTo>
                    <a:pt x="9" y="27"/>
                  </a:lnTo>
                  <a:lnTo>
                    <a:pt x="9" y="24"/>
                  </a:lnTo>
                  <a:lnTo>
                    <a:pt x="9" y="22"/>
                  </a:lnTo>
                  <a:lnTo>
                    <a:pt x="41" y="22"/>
                  </a:lnTo>
                  <a:close/>
                  <a:moveTo>
                    <a:pt x="22" y="18"/>
                  </a:moveTo>
                  <a:lnTo>
                    <a:pt x="15" y="18"/>
                  </a:lnTo>
                  <a:lnTo>
                    <a:pt x="11" y="18"/>
                  </a:lnTo>
                  <a:lnTo>
                    <a:pt x="10" y="17"/>
                  </a:lnTo>
                  <a:lnTo>
                    <a:pt x="10" y="15"/>
                  </a:lnTo>
                  <a:lnTo>
                    <a:pt x="11" y="13"/>
                  </a:lnTo>
                  <a:lnTo>
                    <a:pt x="14" y="8"/>
                  </a:lnTo>
                  <a:lnTo>
                    <a:pt x="16" y="6"/>
                  </a:lnTo>
                  <a:lnTo>
                    <a:pt x="19" y="4"/>
                  </a:lnTo>
                  <a:lnTo>
                    <a:pt x="22" y="3"/>
                  </a:lnTo>
                  <a:lnTo>
                    <a:pt x="25" y="3"/>
                  </a:lnTo>
                  <a:lnTo>
                    <a:pt x="29" y="3"/>
                  </a:lnTo>
                  <a:lnTo>
                    <a:pt x="32" y="5"/>
                  </a:lnTo>
                  <a:lnTo>
                    <a:pt x="33" y="6"/>
                  </a:lnTo>
                  <a:lnTo>
                    <a:pt x="34" y="8"/>
                  </a:lnTo>
                  <a:lnTo>
                    <a:pt x="35" y="10"/>
                  </a:lnTo>
                  <a:lnTo>
                    <a:pt x="35" y="11"/>
                  </a:lnTo>
                  <a:lnTo>
                    <a:pt x="35" y="13"/>
                  </a:lnTo>
                  <a:lnTo>
                    <a:pt x="34" y="14"/>
                  </a:lnTo>
                  <a:lnTo>
                    <a:pt x="34" y="15"/>
                  </a:lnTo>
                  <a:lnTo>
                    <a:pt x="33" y="16"/>
                  </a:lnTo>
                  <a:lnTo>
                    <a:pt x="31" y="17"/>
                  </a:lnTo>
                  <a:lnTo>
                    <a:pt x="29" y="18"/>
                  </a:lnTo>
                  <a:lnTo>
                    <a:pt x="22" y="18"/>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3" name="Freeform 189"/>
            <p:cNvSpPr>
              <a:spLocks/>
            </p:cNvSpPr>
            <p:nvPr/>
          </p:nvSpPr>
          <p:spPr bwMode="auto">
            <a:xfrm>
              <a:off x="2158374" y="6224979"/>
              <a:ext cx="62877" cy="87903"/>
            </a:xfrm>
            <a:custGeom>
              <a:avLst/>
              <a:gdLst>
                <a:gd name="T0" fmla="*/ 2147483647 w 39"/>
                <a:gd name="T1" fmla="*/ 2147483647 h 56"/>
                <a:gd name="T2" fmla="*/ 2147483647 w 39"/>
                <a:gd name="T3" fmla="*/ 2147483647 h 56"/>
                <a:gd name="T4" fmla="*/ 2147483647 w 39"/>
                <a:gd name="T5" fmla="*/ 2147483647 h 56"/>
                <a:gd name="T6" fmla="*/ 2147483647 w 39"/>
                <a:gd name="T7" fmla="*/ 2147483647 h 56"/>
                <a:gd name="T8" fmla="*/ 2147483647 w 39"/>
                <a:gd name="T9" fmla="*/ 2147483647 h 56"/>
                <a:gd name="T10" fmla="*/ 2147483647 w 39"/>
                <a:gd name="T11" fmla="*/ 2147483647 h 56"/>
                <a:gd name="T12" fmla="*/ 2147483647 w 39"/>
                <a:gd name="T13" fmla="*/ 2147483647 h 56"/>
                <a:gd name="T14" fmla="*/ 2147483647 w 39"/>
                <a:gd name="T15" fmla="*/ 2147483647 h 56"/>
                <a:gd name="T16" fmla="*/ 2147483647 w 39"/>
                <a:gd name="T17" fmla="*/ 2147483647 h 56"/>
                <a:gd name="T18" fmla="*/ 2147483647 w 39"/>
                <a:gd name="T19" fmla="*/ 2147483647 h 56"/>
                <a:gd name="T20" fmla="*/ 2147483647 w 39"/>
                <a:gd name="T21" fmla="*/ 2147483647 h 56"/>
                <a:gd name="T22" fmla="*/ 2147483647 w 39"/>
                <a:gd name="T23" fmla="*/ 2147483647 h 56"/>
                <a:gd name="T24" fmla="*/ 2147483647 w 39"/>
                <a:gd name="T25" fmla="*/ 2147483647 h 56"/>
                <a:gd name="T26" fmla="*/ 2147483647 w 39"/>
                <a:gd name="T27" fmla="*/ 2147483647 h 56"/>
                <a:gd name="T28" fmla="*/ 2147483647 w 39"/>
                <a:gd name="T29" fmla="*/ 0 h 56"/>
                <a:gd name="T30" fmla="*/ 2147483647 w 39"/>
                <a:gd name="T31" fmla="*/ 0 h 56"/>
                <a:gd name="T32" fmla="*/ 2147483647 w 39"/>
                <a:gd name="T33" fmla="*/ 2147483647 h 56"/>
                <a:gd name="T34" fmla="*/ 2147483647 w 39"/>
                <a:gd name="T35" fmla="*/ 2147483647 h 56"/>
                <a:gd name="T36" fmla="*/ 2147483647 w 39"/>
                <a:gd name="T37" fmla="*/ 2147483647 h 56"/>
                <a:gd name="T38" fmla="*/ 2147483647 w 39"/>
                <a:gd name="T39" fmla="*/ 2147483647 h 56"/>
                <a:gd name="T40" fmla="*/ 2147483647 w 39"/>
                <a:gd name="T41" fmla="*/ 2147483647 h 56"/>
                <a:gd name="T42" fmla="*/ 2147483647 w 39"/>
                <a:gd name="T43" fmla="*/ 2147483647 h 56"/>
                <a:gd name="T44" fmla="*/ 2147483647 w 39"/>
                <a:gd name="T45" fmla="*/ 2147483647 h 56"/>
                <a:gd name="T46" fmla="*/ 2147483647 w 39"/>
                <a:gd name="T47" fmla="*/ 2147483647 h 56"/>
                <a:gd name="T48" fmla="*/ 0 w 39"/>
                <a:gd name="T49" fmla="*/ 2147483647 h 56"/>
                <a:gd name="T50" fmla="*/ 2147483647 w 39"/>
                <a:gd name="T51" fmla="*/ 2147483647 h 56"/>
                <a:gd name="T52" fmla="*/ 2147483647 w 39"/>
                <a:gd name="T53" fmla="*/ 2147483647 h 56"/>
                <a:gd name="T54" fmla="*/ 2147483647 w 39"/>
                <a:gd name="T55" fmla="*/ 2147483647 h 56"/>
                <a:gd name="T56" fmla="*/ 2147483647 w 39"/>
                <a:gd name="T57" fmla="*/ 2147483647 h 56"/>
                <a:gd name="T58" fmla="*/ 2147483647 w 39"/>
                <a:gd name="T59" fmla="*/ 2147483647 h 56"/>
                <a:gd name="T60" fmla="*/ 2147483647 w 39"/>
                <a:gd name="T61" fmla="*/ 2147483647 h 56"/>
                <a:gd name="T62" fmla="*/ 2147483647 w 39"/>
                <a:gd name="T63" fmla="*/ 2147483647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
                <a:gd name="T97" fmla="*/ 0 h 56"/>
                <a:gd name="T98" fmla="*/ 39 w 39"/>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 h="56">
                  <a:moveTo>
                    <a:pt x="17" y="19"/>
                  </a:moveTo>
                  <a:lnTo>
                    <a:pt x="18" y="16"/>
                  </a:lnTo>
                  <a:lnTo>
                    <a:pt x="19" y="14"/>
                  </a:lnTo>
                  <a:lnTo>
                    <a:pt x="21" y="12"/>
                  </a:lnTo>
                  <a:lnTo>
                    <a:pt x="23" y="11"/>
                  </a:lnTo>
                  <a:lnTo>
                    <a:pt x="26" y="11"/>
                  </a:lnTo>
                  <a:lnTo>
                    <a:pt x="28" y="12"/>
                  </a:lnTo>
                  <a:lnTo>
                    <a:pt x="30" y="13"/>
                  </a:lnTo>
                  <a:lnTo>
                    <a:pt x="32" y="14"/>
                  </a:lnTo>
                  <a:lnTo>
                    <a:pt x="34" y="14"/>
                  </a:lnTo>
                  <a:lnTo>
                    <a:pt x="37" y="13"/>
                  </a:lnTo>
                  <a:lnTo>
                    <a:pt x="38" y="11"/>
                  </a:lnTo>
                  <a:lnTo>
                    <a:pt x="39" y="10"/>
                  </a:lnTo>
                  <a:lnTo>
                    <a:pt x="39" y="8"/>
                  </a:lnTo>
                  <a:lnTo>
                    <a:pt x="39" y="6"/>
                  </a:lnTo>
                  <a:lnTo>
                    <a:pt x="38" y="5"/>
                  </a:lnTo>
                  <a:lnTo>
                    <a:pt x="37" y="4"/>
                  </a:lnTo>
                  <a:lnTo>
                    <a:pt x="36" y="3"/>
                  </a:lnTo>
                  <a:lnTo>
                    <a:pt x="34" y="2"/>
                  </a:lnTo>
                  <a:lnTo>
                    <a:pt x="31" y="2"/>
                  </a:lnTo>
                  <a:lnTo>
                    <a:pt x="29" y="2"/>
                  </a:lnTo>
                  <a:lnTo>
                    <a:pt x="27" y="3"/>
                  </a:lnTo>
                  <a:lnTo>
                    <a:pt x="25" y="4"/>
                  </a:lnTo>
                  <a:lnTo>
                    <a:pt x="23" y="5"/>
                  </a:lnTo>
                  <a:lnTo>
                    <a:pt x="20" y="8"/>
                  </a:lnTo>
                  <a:lnTo>
                    <a:pt x="18" y="9"/>
                  </a:lnTo>
                  <a:lnTo>
                    <a:pt x="18" y="8"/>
                  </a:lnTo>
                  <a:lnTo>
                    <a:pt x="17" y="5"/>
                  </a:lnTo>
                  <a:lnTo>
                    <a:pt x="17" y="1"/>
                  </a:lnTo>
                  <a:lnTo>
                    <a:pt x="17" y="0"/>
                  </a:lnTo>
                  <a:lnTo>
                    <a:pt x="16" y="0"/>
                  </a:lnTo>
                  <a:lnTo>
                    <a:pt x="15" y="0"/>
                  </a:lnTo>
                  <a:lnTo>
                    <a:pt x="13" y="2"/>
                  </a:lnTo>
                  <a:lnTo>
                    <a:pt x="9" y="7"/>
                  </a:lnTo>
                  <a:lnTo>
                    <a:pt x="5" y="9"/>
                  </a:lnTo>
                  <a:lnTo>
                    <a:pt x="4" y="10"/>
                  </a:lnTo>
                  <a:lnTo>
                    <a:pt x="4" y="11"/>
                  </a:lnTo>
                  <a:lnTo>
                    <a:pt x="4" y="12"/>
                  </a:lnTo>
                  <a:lnTo>
                    <a:pt x="6" y="13"/>
                  </a:lnTo>
                  <a:lnTo>
                    <a:pt x="8" y="16"/>
                  </a:lnTo>
                  <a:lnTo>
                    <a:pt x="9" y="18"/>
                  </a:lnTo>
                  <a:lnTo>
                    <a:pt x="9" y="21"/>
                  </a:lnTo>
                  <a:lnTo>
                    <a:pt x="9" y="42"/>
                  </a:lnTo>
                  <a:lnTo>
                    <a:pt x="8" y="47"/>
                  </a:lnTo>
                  <a:lnTo>
                    <a:pt x="8" y="49"/>
                  </a:lnTo>
                  <a:lnTo>
                    <a:pt x="7" y="50"/>
                  </a:lnTo>
                  <a:lnTo>
                    <a:pt x="6" y="51"/>
                  </a:lnTo>
                  <a:lnTo>
                    <a:pt x="5" y="52"/>
                  </a:lnTo>
                  <a:lnTo>
                    <a:pt x="1" y="53"/>
                  </a:lnTo>
                  <a:lnTo>
                    <a:pt x="0" y="54"/>
                  </a:lnTo>
                  <a:lnTo>
                    <a:pt x="1" y="55"/>
                  </a:lnTo>
                  <a:lnTo>
                    <a:pt x="2" y="56"/>
                  </a:lnTo>
                  <a:lnTo>
                    <a:pt x="3" y="56"/>
                  </a:lnTo>
                  <a:lnTo>
                    <a:pt x="16" y="55"/>
                  </a:lnTo>
                  <a:lnTo>
                    <a:pt x="27" y="56"/>
                  </a:lnTo>
                  <a:lnTo>
                    <a:pt x="30" y="56"/>
                  </a:lnTo>
                  <a:lnTo>
                    <a:pt x="30" y="55"/>
                  </a:lnTo>
                  <a:lnTo>
                    <a:pt x="30" y="53"/>
                  </a:lnTo>
                  <a:lnTo>
                    <a:pt x="29" y="53"/>
                  </a:lnTo>
                  <a:lnTo>
                    <a:pt x="23" y="52"/>
                  </a:lnTo>
                  <a:lnTo>
                    <a:pt x="19" y="51"/>
                  </a:lnTo>
                  <a:lnTo>
                    <a:pt x="19" y="50"/>
                  </a:lnTo>
                  <a:lnTo>
                    <a:pt x="18" y="49"/>
                  </a:lnTo>
                  <a:lnTo>
                    <a:pt x="17" y="46"/>
                  </a:lnTo>
                  <a:lnTo>
                    <a:pt x="17" y="1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4" name="Freeform 190"/>
            <p:cNvSpPr>
              <a:spLocks/>
            </p:cNvSpPr>
            <p:nvPr/>
          </p:nvSpPr>
          <p:spPr bwMode="auto">
            <a:xfrm>
              <a:off x="2221251" y="6230361"/>
              <a:ext cx="92568" cy="86110"/>
            </a:xfrm>
            <a:custGeom>
              <a:avLst/>
              <a:gdLst>
                <a:gd name="T0" fmla="*/ 2147483647 w 58"/>
                <a:gd name="T1" fmla="*/ 2147483647 h 54"/>
                <a:gd name="T2" fmla="*/ 2147483647 w 58"/>
                <a:gd name="T3" fmla="*/ 2147483647 h 54"/>
                <a:gd name="T4" fmla="*/ 2147483647 w 58"/>
                <a:gd name="T5" fmla="*/ 2147483647 h 54"/>
                <a:gd name="T6" fmla="*/ 2147483647 w 58"/>
                <a:gd name="T7" fmla="*/ 2147483647 h 54"/>
                <a:gd name="T8" fmla="*/ 2147483647 w 58"/>
                <a:gd name="T9" fmla="*/ 2147483647 h 54"/>
                <a:gd name="T10" fmla="*/ 2147483647 w 58"/>
                <a:gd name="T11" fmla="*/ 2147483647 h 54"/>
                <a:gd name="T12" fmla="*/ 2147483647 w 58"/>
                <a:gd name="T13" fmla="*/ 0 h 54"/>
                <a:gd name="T14" fmla="*/ 2147483647 w 58"/>
                <a:gd name="T15" fmla="*/ 0 h 54"/>
                <a:gd name="T16" fmla="*/ 2147483647 w 58"/>
                <a:gd name="T17" fmla="*/ 0 h 54"/>
                <a:gd name="T18" fmla="*/ 2147483647 w 58"/>
                <a:gd name="T19" fmla="*/ 0 h 54"/>
                <a:gd name="T20" fmla="*/ 2147483647 w 58"/>
                <a:gd name="T21" fmla="*/ 0 h 54"/>
                <a:gd name="T22" fmla="*/ 2147483647 w 58"/>
                <a:gd name="T23" fmla="*/ 2147483647 h 54"/>
                <a:gd name="T24" fmla="*/ 2147483647 w 58"/>
                <a:gd name="T25" fmla="*/ 2147483647 h 54"/>
                <a:gd name="T26" fmla="*/ 2147483647 w 58"/>
                <a:gd name="T27" fmla="*/ 2147483647 h 54"/>
                <a:gd name="T28" fmla="*/ 2147483647 w 58"/>
                <a:gd name="T29" fmla="*/ 2147483647 h 54"/>
                <a:gd name="T30" fmla="*/ 2147483647 w 58"/>
                <a:gd name="T31" fmla="*/ 2147483647 h 54"/>
                <a:gd name="T32" fmla="*/ 2147483647 w 58"/>
                <a:gd name="T33" fmla="*/ 2147483647 h 54"/>
                <a:gd name="T34" fmla="*/ 2147483647 w 58"/>
                <a:gd name="T35" fmla="*/ 2147483647 h 54"/>
                <a:gd name="T36" fmla="*/ 2147483647 w 58"/>
                <a:gd name="T37" fmla="*/ 2147483647 h 54"/>
                <a:gd name="T38" fmla="*/ 2147483647 w 58"/>
                <a:gd name="T39" fmla="*/ 2147483647 h 54"/>
                <a:gd name="T40" fmla="*/ 2147483647 w 58"/>
                <a:gd name="T41" fmla="*/ 2147483647 h 54"/>
                <a:gd name="T42" fmla="*/ 2147483647 w 58"/>
                <a:gd name="T43" fmla="*/ 2147483647 h 54"/>
                <a:gd name="T44" fmla="*/ 2147483647 w 58"/>
                <a:gd name="T45" fmla="*/ 2147483647 h 54"/>
                <a:gd name="T46" fmla="*/ 2147483647 w 58"/>
                <a:gd name="T47" fmla="*/ 2147483647 h 54"/>
                <a:gd name="T48" fmla="*/ 2147483647 w 58"/>
                <a:gd name="T49" fmla="*/ 2147483647 h 54"/>
                <a:gd name="T50" fmla="*/ 2147483647 w 58"/>
                <a:gd name="T51" fmla="*/ 2147483647 h 54"/>
                <a:gd name="T52" fmla="*/ 2147483647 w 58"/>
                <a:gd name="T53" fmla="*/ 2147483647 h 54"/>
                <a:gd name="T54" fmla="*/ 2147483647 w 58"/>
                <a:gd name="T55" fmla="*/ 2147483647 h 54"/>
                <a:gd name="T56" fmla="*/ 2147483647 w 58"/>
                <a:gd name="T57" fmla="*/ 2147483647 h 54"/>
                <a:gd name="T58" fmla="*/ 2147483647 w 58"/>
                <a:gd name="T59" fmla="*/ 2147483647 h 54"/>
                <a:gd name="T60" fmla="*/ 2147483647 w 58"/>
                <a:gd name="T61" fmla="*/ 0 h 54"/>
                <a:gd name="T62" fmla="*/ 2147483647 w 58"/>
                <a:gd name="T63" fmla="*/ 0 h 54"/>
                <a:gd name="T64" fmla="*/ 2147483647 w 58"/>
                <a:gd name="T65" fmla="*/ 0 h 54"/>
                <a:gd name="T66" fmla="*/ 2147483647 w 58"/>
                <a:gd name="T67" fmla="*/ 0 h 54"/>
                <a:gd name="T68" fmla="*/ 2147483647 w 58"/>
                <a:gd name="T69" fmla="*/ 0 h 54"/>
                <a:gd name="T70" fmla="*/ 0 w 58"/>
                <a:gd name="T71" fmla="*/ 2147483647 h 54"/>
                <a:gd name="T72" fmla="*/ 2147483647 w 58"/>
                <a:gd name="T73" fmla="*/ 2147483647 h 54"/>
                <a:gd name="T74" fmla="*/ 2147483647 w 58"/>
                <a:gd name="T75" fmla="*/ 2147483647 h 54"/>
                <a:gd name="T76" fmla="*/ 2147483647 w 58"/>
                <a:gd name="T77" fmla="*/ 2147483647 h 54"/>
                <a:gd name="T78" fmla="*/ 2147483647 w 58"/>
                <a:gd name="T79" fmla="*/ 2147483647 h 54"/>
                <a:gd name="T80" fmla="*/ 2147483647 w 58"/>
                <a:gd name="T81" fmla="*/ 2147483647 h 54"/>
                <a:gd name="T82" fmla="*/ 2147483647 w 58"/>
                <a:gd name="T83" fmla="*/ 2147483647 h 54"/>
                <a:gd name="T84" fmla="*/ 2147483647 w 58"/>
                <a:gd name="T85" fmla="*/ 2147483647 h 54"/>
                <a:gd name="T86" fmla="*/ 2147483647 w 58"/>
                <a:gd name="T87" fmla="*/ 2147483647 h 54"/>
                <a:gd name="T88" fmla="*/ 2147483647 w 58"/>
                <a:gd name="T89" fmla="*/ 2147483647 h 54"/>
                <a:gd name="T90" fmla="*/ 2147483647 w 58"/>
                <a:gd name="T91" fmla="*/ 2147483647 h 54"/>
                <a:gd name="T92" fmla="*/ 2147483647 w 58"/>
                <a:gd name="T93" fmla="*/ 2147483647 h 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8"/>
                <a:gd name="T142" fmla="*/ 0 h 54"/>
                <a:gd name="T143" fmla="*/ 58 w 58"/>
                <a:gd name="T144" fmla="*/ 54 h 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8" h="54">
                  <a:moveTo>
                    <a:pt x="48" y="9"/>
                  </a:moveTo>
                  <a:lnTo>
                    <a:pt x="50" y="7"/>
                  </a:lnTo>
                  <a:lnTo>
                    <a:pt x="51" y="5"/>
                  </a:lnTo>
                  <a:lnTo>
                    <a:pt x="54" y="3"/>
                  </a:lnTo>
                  <a:lnTo>
                    <a:pt x="57" y="2"/>
                  </a:lnTo>
                  <a:lnTo>
                    <a:pt x="58" y="1"/>
                  </a:lnTo>
                  <a:lnTo>
                    <a:pt x="57" y="0"/>
                  </a:lnTo>
                  <a:lnTo>
                    <a:pt x="55" y="0"/>
                  </a:lnTo>
                  <a:lnTo>
                    <a:pt x="48" y="0"/>
                  </a:lnTo>
                  <a:lnTo>
                    <a:pt x="38" y="0"/>
                  </a:lnTo>
                  <a:lnTo>
                    <a:pt x="37" y="0"/>
                  </a:lnTo>
                  <a:lnTo>
                    <a:pt x="36" y="1"/>
                  </a:lnTo>
                  <a:lnTo>
                    <a:pt x="38" y="2"/>
                  </a:lnTo>
                  <a:lnTo>
                    <a:pt x="40" y="3"/>
                  </a:lnTo>
                  <a:lnTo>
                    <a:pt x="43" y="4"/>
                  </a:lnTo>
                  <a:lnTo>
                    <a:pt x="44" y="5"/>
                  </a:lnTo>
                  <a:lnTo>
                    <a:pt x="44" y="6"/>
                  </a:lnTo>
                  <a:lnTo>
                    <a:pt x="43" y="8"/>
                  </a:lnTo>
                  <a:lnTo>
                    <a:pt x="34" y="35"/>
                  </a:lnTo>
                  <a:lnTo>
                    <a:pt x="33" y="36"/>
                  </a:lnTo>
                  <a:lnTo>
                    <a:pt x="32" y="37"/>
                  </a:lnTo>
                  <a:lnTo>
                    <a:pt x="31" y="36"/>
                  </a:lnTo>
                  <a:lnTo>
                    <a:pt x="21" y="9"/>
                  </a:lnTo>
                  <a:lnTo>
                    <a:pt x="20" y="5"/>
                  </a:lnTo>
                  <a:lnTo>
                    <a:pt x="20" y="4"/>
                  </a:lnTo>
                  <a:lnTo>
                    <a:pt x="21" y="3"/>
                  </a:lnTo>
                  <a:lnTo>
                    <a:pt x="24" y="3"/>
                  </a:lnTo>
                  <a:lnTo>
                    <a:pt x="27" y="2"/>
                  </a:lnTo>
                  <a:lnTo>
                    <a:pt x="28" y="2"/>
                  </a:lnTo>
                  <a:lnTo>
                    <a:pt x="28" y="1"/>
                  </a:lnTo>
                  <a:lnTo>
                    <a:pt x="28" y="0"/>
                  </a:lnTo>
                  <a:lnTo>
                    <a:pt x="26" y="0"/>
                  </a:lnTo>
                  <a:lnTo>
                    <a:pt x="15" y="0"/>
                  </a:lnTo>
                  <a:lnTo>
                    <a:pt x="4" y="0"/>
                  </a:lnTo>
                  <a:lnTo>
                    <a:pt x="1" y="0"/>
                  </a:lnTo>
                  <a:lnTo>
                    <a:pt x="0" y="1"/>
                  </a:lnTo>
                  <a:lnTo>
                    <a:pt x="1" y="2"/>
                  </a:lnTo>
                  <a:lnTo>
                    <a:pt x="1" y="3"/>
                  </a:lnTo>
                  <a:lnTo>
                    <a:pt x="2" y="3"/>
                  </a:lnTo>
                  <a:lnTo>
                    <a:pt x="3" y="3"/>
                  </a:lnTo>
                  <a:lnTo>
                    <a:pt x="6" y="4"/>
                  </a:lnTo>
                  <a:lnTo>
                    <a:pt x="8" y="6"/>
                  </a:lnTo>
                  <a:lnTo>
                    <a:pt x="28" y="52"/>
                  </a:lnTo>
                  <a:lnTo>
                    <a:pt x="29" y="53"/>
                  </a:lnTo>
                  <a:lnTo>
                    <a:pt x="30" y="54"/>
                  </a:lnTo>
                  <a:lnTo>
                    <a:pt x="31" y="53"/>
                  </a:lnTo>
                  <a:lnTo>
                    <a:pt x="48" y="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5" name="Freeform 191"/>
            <p:cNvSpPr>
              <a:spLocks noEditPoints="1"/>
            </p:cNvSpPr>
            <p:nvPr/>
          </p:nvSpPr>
          <p:spPr bwMode="auto">
            <a:xfrm>
              <a:off x="2319060" y="6180130"/>
              <a:ext cx="43664" cy="132752"/>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2147483647 w 27"/>
                <a:gd name="T45" fmla="*/ 2147483647 h 84"/>
                <a:gd name="T46" fmla="*/ 0 w 27"/>
                <a:gd name="T47" fmla="*/ 2147483647 h 84"/>
                <a:gd name="T48" fmla="*/ 0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2147483647 h 84"/>
                <a:gd name="T78" fmla="*/ 2147483647 w 27"/>
                <a:gd name="T79" fmla="*/ 0 h 84"/>
                <a:gd name="T80" fmla="*/ 2147483647 w 27"/>
                <a:gd name="T81" fmla="*/ 0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2147483647 h 84"/>
                <a:gd name="T112" fmla="*/ 2147483647 w 27"/>
                <a:gd name="T113" fmla="*/ 0 h 84"/>
                <a:gd name="T114" fmla="*/ 2147483647 w 27"/>
                <a:gd name="T115" fmla="*/ 0 h 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
                <a:gd name="T175" fmla="*/ 0 h 84"/>
                <a:gd name="T176" fmla="*/ 27 w 27"/>
                <a:gd name="T177" fmla="*/ 84 h 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 h="84">
                  <a:moveTo>
                    <a:pt x="19" y="38"/>
                  </a:moveTo>
                  <a:lnTo>
                    <a:pt x="19" y="31"/>
                  </a:lnTo>
                  <a:lnTo>
                    <a:pt x="19" y="30"/>
                  </a:lnTo>
                  <a:lnTo>
                    <a:pt x="18" y="30"/>
                  </a:lnTo>
                  <a:lnTo>
                    <a:pt x="10" y="35"/>
                  </a:lnTo>
                  <a:lnTo>
                    <a:pt x="8" y="36"/>
                  </a:lnTo>
                  <a:lnTo>
                    <a:pt x="6" y="37"/>
                  </a:lnTo>
                  <a:lnTo>
                    <a:pt x="4" y="38"/>
                  </a:lnTo>
                  <a:lnTo>
                    <a:pt x="4" y="39"/>
                  </a:lnTo>
                  <a:lnTo>
                    <a:pt x="4" y="40"/>
                  </a:lnTo>
                  <a:lnTo>
                    <a:pt x="5" y="40"/>
                  </a:lnTo>
                  <a:lnTo>
                    <a:pt x="7" y="41"/>
                  </a:lnTo>
                  <a:lnTo>
                    <a:pt x="8" y="41"/>
                  </a:lnTo>
                  <a:lnTo>
                    <a:pt x="9" y="42"/>
                  </a:lnTo>
                  <a:lnTo>
                    <a:pt x="10" y="43"/>
                  </a:lnTo>
                  <a:lnTo>
                    <a:pt x="10" y="44"/>
                  </a:lnTo>
                  <a:lnTo>
                    <a:pt x="10" y="73"/>
                  </a:lnTo>
                  <a:lnTo>
                    <a:pt x="9" y="76"/>
                  </a:lnTo>
                  <a:lnTo>
                    <a:pt x="9" y="78"/>
                  </a:lnTo>
                  <a:lnTo>
                    <a:pt x="8" y="78"/>
                  </a:lnTo>
                  <a:lnTo>
                    <a:pt x="6" y="80"/>
                  </a:lnTo>
                  <a:lnTo>
                    <a:pt x="3" y="81"/>
                  </a:lnTo>
                  <a:lnTo>
                    <a:pt x="1" y="82"/>
                  </a:lnTo>
                  <a:lnTo>
                    <a:pt x="0" y="82"/>
                  </a:lnTo>
                  <a:lnTo>
                    <a:pt x="0" y="83"/>
                  </a:lnTo>
                  <a:lnTo>
                    <a:pt x="1" y="83"/>
                  </a:lnTo>
                  <a:lnTo>
                    <a:pt x="1" y="84"/>
                  </a:lnTo>
                  <a:lnTo>
                    <a:pt x="3" y="84"/>
                  </a:lnTo>
                  <a:lnTo>
                    <a:pt x="14" y="83"/>
                  </a:lnTo>
                  <a:lnTo>
                    <a:pt x="24" y="84"/>
                  </a:lnTo>
                  <a:lnTo>
                    <a:pt x="26" y="84"/>
                  </a:lnTo>
                  <a:lnTo>
                    <a:pt x="27" y="83"/>
                  </a:lnTo>
                  <a:lnTo>
                    <a:pt x="27" y="82"/>
                  </a:lnTo>
                  <a:lnTo>
                    <a:pt x="26" y="81"/>
                  </a:lnTo>
                  <a:lnTo>
                    <a:pt x="24" y="81"/>
                  </a:lnTo>
                  <a:lnTo>
                    <a:pt x="20" y="79"/>
                  </a:lnTo>
                  <a:lnTo>
                    <a:pt x="19" y="78"/>
                  </a:lnTo>
                  <a:lnTo>
                    <a:pt x="19" y="76"/>
                  </a:lnTo>
                  <a:lnTo>
                    <a:pt x="19" y="38"/>
                  </a:lnTo>
                  <a:close/>
                  <a:moveTo>
                    <a:pt x="14" y="0"/>
                  </a:moveTo>
                  <a:lnTo>
                    <a:pt x="12" y="0"/>
                  </a:lnTo>
                  <a:lnTo>
                    <a:pt x="10" y="2"/>
                  </a:lnTo>
                  <a:lnTo>
                    <a:pt x="9" y="4"/>
                  </a:lnTo>
                  <a:lnTo>
                    <a:pt x="8" y="6"/>
                  </a:lnTo>
                  <a:lnTo>
                    <a:pt x="9" y="8"/>
                  </a:lnTo>
                  <a:lnTo>
                    <a:pt x="9" y="9"/>
                  </a:lnTo>
                  <a:lnTo>
                    <a:pt x="10" y="10"/>
                  </a:lnTo>
                  <a:lnTo>
                    <a:pt x="12" y="11"/>
                  </a:lnTo>
                  <a:lnTo>
                    <a:pt x="14" y="12"/>
                  </a:lnTo>
                  <a:lnTo>
                    <a:pt x="16" y="11"/>
                  </a:lnTo>
                  <a:lnTo>
                    <a:pt x="17" y="11"/>
                  </a:lnTo>
                  <a:lnTo>
                    <a:pt x="18" y="10"/>
                  </a:lnTo>
                  <a:lnTo>
                    <a:pt x="19" y="8"/>
                  </a:lnTo>
                  <a:lnTo>
                    <a:pt x="20" y="6"/>
                  </a:lnTo>
                  <a:lnTo>
                    <a:pt x="19" y="4"/>
                  </a:lnTo>
                  <a:lnTo>
                    <a:pt x="18" y="2"/>
                  </a:lnTo>
                  <a:lnTo>
                    <a:pt x="16" y="0"/>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6" name="Freeform 192"/>
            <p:cNvSpPr>
              <a:spLocks/>
            </p:cNvSpPr>
            <p:nvPr/>
          </p:nvSpPr>
          <p:spPr bwMode="auto">
            <a:xfrm>
              <a:off x="2374950" y="6228567"/>
              <a:ext cx="68116" cy="87903"/>
            </a:xfrm>
            <a:custGeom>
              <a:avLst/>
              <a:gdLst>
                <a:gd name="T0" fmla="*/ 0 w 43"/>
                <a:gd name="T1" fmla="*/ 2147483647 h 56"/>
                <a:gd name="T2" fmla="*/ 2147483647 w 43"/>
                <a:gd name="T3" fmla="*/ 2147483647 h 56"/>
                <a:gd name="T4" fmla="*/ 2147483647 w 43"/>
                <a:gd name="T5" fmla="*/ 2147483647 h 56"/>
                <a:gd name="T6" fmla="*/ 2147483647 w 43"/>
                <a:gd name="T7" fmla="*/ 2147483647 h 56"/>
                <a:gd name="T8" fmla="*/ 2147483647 w 43"/>
                <a:gd name="T9" fmla="*/ 2147483647 h 56"/>
                <a:gd name="T10" fmla="*/ 2147483647 w 43"/>
                <a:gd name="T11" fmla="*/ 2147483647 h 56"/>
                <a:gd name="T12" fmla="*/ 2147483647 w 43"/>
                <a:gd name="T13" fmla="*/ 2147483647 h 56"/>
                <a:gd name="T14" fmla="*/ 2147483647 w 43"/>
                <a:gd name="T15" fmla="*/ 2147483647 h 56"/>
                <a:gd name="T16" fmla="*/ 2147483647 w 43"/>
                <a:gd name="T17" fmla="*/ 2147483647 h 56"/>
                <a:gd name="T18" fmla="*/ 2147483647 w 43"/>
                <a:gd name="T19" fmla="*/ 2147483647 h 56"/>
                <a:gd name="T20" fmla="*/ 2147483647 w 43"/>
                <a:gd name="T21" fmla="*/ 2147483647 h 56"/>
                <a:gd name="T22" fmla="*/ 2147483647 w 43"/>
                <a:gd name="T23" fmla="*/ 2147483647 h 56"/>
                <a:gd name="T24" fmla="*/ 2147483647 w 43"/>
                <a:gd name="T25" fmla="*/ 2147483647 h 56"/>
                <a:gd name="T26" fmla="*/ 2147483647 w 43"/>
                <a:gd name="T27" fmla="*/ 2147483647 h 56"/>
                <a:gd name="T28" fmla="*/ 2147483647 w 43"/>
                <a:gd name="T29" fmla="*/ 2147483647 h 56"/>
                <a:gd name="T30" fmla="*/ 2147483647 w 43"/>
                <a:gd name="T31" fmla="*/ 2147483647 h 56"/>
                <a:gd name="T32" fmla="*/ 2147483647 w 43"/>
                <a:gd name="T33" fmla="*/ 2147483647 h 56"/>
                <a:gd name="T34" fmla="*/ 2147483647 w 43"/>
                <a:gd name="T35" fmla="*/ 2147483647 h 56"/>
                <a:gd name="T36" fmla="*/ 2147483647 w 43"/>
                <a:gd name="T37" fmla="*/ 2147483647 h 56"/>
                <a:gd name="T38" fmla="*/ 2147483647 w 43"/>
                <a:gd name="T39" fmla="*/ 2147483647 h 56"/>
                <a:gd name="T40" fmla="*/ 2147483647 w 43"/>
                <a:gd name="T41" fmla="*/ 2147483647 h 56"/>
                <a:gd name="T42" fmla="*/ 2147483647 w 43"/>
                <a:gd name="T43" fmla="*/ 2147483647 h 56"/>
                <a:gd name="T44" fmla="*/ 2147483647 w 43"/>
                <a:gd name="T45" fmla="*/ 2147483647 h 56"/>
                <a:gd name="T46" fmla="*/ 2147483647 w 43"/>
                <a:gd name="T47" fmla="*/ 2147483647 h 56"/>
                <a:gd name="T48" fmla="*/ 2147483647 w 43"/>
                <a:gd name="T49" fmla="*/ 2147483647 h 56"/>
                <a:gd name="T50" fmla="*/ 2147483647 w 43"/>
                <a:gd name="T51" fmla="*/ 2147483647 h 56"/>
                <a:gd name="T52" fmla="*/ 2147483647 w 43"/>
                <a:gd name="T53" fmla="*/ 2147483647 h 56"/>
                <a:gd name="T54" fmla="*/ 2147483647 w 43"/>
                <a:gd name="T55" fmla="*/ 0 h 56"/>
                <a:gd name="T56" fmla="*/ 2147483647 w 43"/>
                <a:gd name="T57" fmla="*/ 2147483647 h 56"/>
                <a:gd name="T58" fmla="*/ 2147483647 w 43"/>
                <a:gd name="T59" fmla="*/ 2147483647 h 56"/>
                <a:gd name="T60" fmla="*/ 2147483647 w 43"/>
                <a:gd name="T61" fmla="*/ 2147483647 h 56"/>
                <a:gd name="T62" fmla="*/ 0 w 43"/>
                <a:gd name="T63" fmla="*/ 2147483647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
                <a:gd name="T97" fmla="*/ 0 h 56"/>
                <a:gd name="T98" fmla="*/ 43 w 43"/>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 h="56">
                  <a:moveTo>
                    <a:pt x="0" y="29"/>
                  </a:moveTo>
                  <a:lnTo>
                    <a:pt x="0" y="34"/>
                  </a:lnTo>
                  <a:lnTo>
                    <a:pt x="1" y="39"/>
                  </a:lnTo>
                  <a:lnTo>
                    <a:pt x="3" y="43"/>
                  </a:lnTo>
                  <a:lnTo>
                    <a:pt x="6" y="47"/>
                  </a:lnTo>
                  <a:lnTo>
                    <a:pt x="8" y="49"/>
                  </a:lnTo>
                  <a:lnTo>
                    <a:pt x="9" y="51"/>
                  </a:lnTo>
                  <a:lnTo>
                    <a:pt x="14" y="54"/>
                  </a:lnTo>
                  <a:lnTo>
                    <a:pt x="19" y="55"/>
                  </a:lnTo>
                  <a:lnTo>
                    <a:pt x="24" y="56"/>
                  </a:lnTo>
                  <a:lnTo>
                    <a:pt x="28" y="56"/>
                  </a:lnTo>
                  <a:lnTo>
                    <a:pt x="31" y="55"/>
                  </a:lnTo>
                  <a:lnTo>
                    <a:pt x="34" y="54"/>
                  </a:lnTo>
                  <a:lnTo>
                    <a:pt x="36" y="53"/>
                  </a:lnTo>
                  <a:lnTo>
                    <a:pt x="40" y="50"/>
                  </a:lnTo>
                  <a:lnTo>
                    <a:pt x="41" y="48"/>
                  </a:lnTo>
                  <a:lnTo>
                    <a:pt x="41" y="47"/>
                  </a:lnTo>
                  <a:lnTo>
                    <a:pt x="40" y="47"/>
                  </a:lnTo>
                  <a:lnTo>
                    <a:pt x="39" y="47"/>
                  </a:lnTo>
                  <a:lnTo>
                    <a:pt x="37" y="48"/>
                  </a:lnTo>
                  <a:lnTo>
                    <a:pt x="34" y="49"/>
                  </a:lnTo>
                  <a:lnTo>
                    <a:pt x="29" y="50"/>
                  </a:lnTo>
                  <a:lnTo>
                    <a:pt x="25" y="50"/>
                  </a:lnTo>
                  <a:lnTo>
                    <a:pt x="21" y="49"/>
                  </a:lnTo>
                  <a:lnTo>
                    <a:pt x="18" y="47"/>
                  </a:lnTo>
                  <a:lnTo>
                    <a:pt x="15" y="45"/>
                  </a:lnTo>
                  <a:lnTo>
                    <a:pt x="12" y="42"/>
                  </a:lnTo>
                  <a:lnTo>
                    <a:pt x="10" y="39"/>
                  </a:lnTo>
                  <a:lnTo>
                    <a:pt x="9" y="34"/>
                  </a:lnTo>
                  <a:lnTo>
                    <a:pt x="9" y="29"/>
                  </a:lnTo>
                  <a:lnTo>
                    <a:pt x="9" y="22"/>
                  </a:lnTo>
                  <a:lnTo>
                    <a:pt x="10" y="20"/>
                  </a:lnTo>
                  <a:lnTo>
                    <a:pt x="11" y="17"/>
                  </a:lnTo>
                  <a:lnTo>
                    <a:pt x="13" y="12"/>
                  </a:lnTo>
                  <a:lnTo>
                    <a:pt x="15" y="9"/>
                  </a:lnTo>
                  <a:lnTo>
                    <a:pt x="18" y="6"/>
                  </a:lnTo>
                  <a:lnTo>
                    <a:pt x="21" y="4"/>
                  </a:lnTo>
                  <a:lnTo>
                    <a:pt x="24" y="3"/>
                  </a:lnTo>
                  <a:lnTo>
                    <a:pt x="26" y="3"/>
                  </a:lnTo>
                  <a:lnTo>
                    <a:pt x="29" y="3"/>
                  </a:lnTo>
                  <a:lnTo>
                    <a:pt x="31" y="4"/>
                  </a:lnTo>
                  <a:lnTo>
                    <a:pt x="33" y="6"/>
                  </a:lnTo>
                  <a:lnTo>
                    <a:pt x="36" y="9"/>
                  </a:lnTo>
                  <a:lnTo>
                    <a:pt x="37" y="10"/>
                  </a:lnTo>
                  <a:lnTo>
                    <a:pt x="39" y="10"/>
                  </a:lnTo>
                  <a:lnTo>
                    <a:pt x="41" y="10"/>
                  </a:lnTo>
                  <a:lnTo>
                    <a:pt x="42" y="9"/>
                  </a:lnTo>
                  <a:lnTo>
                    <a:pt x="43" y="8"/>
                  </a:lnTo>
                  <a:lnTo>
                    <a:pt x="43" y="6"/>
                  </a:lnTo>
                  <a:lnTo>
                    <a:pt x="42" y="5"/>
                  </a:lnTo>
                  <a:lnTo>
                    <a:pt x="41" y="3"/>
                  </a:lnTo>
                  <a:lnTo>
                    <a:pt x="40" y="2"/>
                  </a:lnTo>
                  <a:lnTo>
                    <a:pt x="39" y="1"/>
                  </a:lnTo>
                  <a:lnTo>
                    <a:pt x="38" y="1"/>
                  </a:lnTo>
                  <a:lnTo>
                    <a:pt x="33" y="0"/>
                  </a:lnTo>
                  <a:lnTo>
                    <a:pt x="29" y="0"/>
                  </a:lnTo>
                  <a:lnTo>
                    <a:pt x="22" y="0"/>
                  </a:lnTo>
                  <a:lnTo>
                    <a:pt x="16" y="2"/>
                  </a:lnTo>
                  <a:lnTo>
                    <a:pt x="11" y="5"/>
                  </a:lnTo>
                  <a:lnTo>
                    <a:pt x="9" y="7"/>
                  </a:lnTo>
                  <a:lnTo>
                    <a:pt x="7" y="9"/>
                  </a:lnTo>
                  <a:lnTo>
                    <a:pt x="4" y="14"/>
                  </a:lnTo>
                  <a:lnTo>
                    <a:pt x="2" y="19"/>
                  </a:lnTo>
                  <a:lnTo>
                    <a:pt x="0" y="24"/>
                  </a:lnTo>
                  <a:lnTo>
                    <a:pt x="0" y="2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7" name="Freeform 193"/>
            <p:cNvSpPr>
              <a:spLocks noEditPoints="1"/>
            </p:cNvSpPr>
            <p:nvPr/>
          </p:nvSpPr>
          <p:spPr bwMode="auto">
            <a:xfrm>
              <a:off x="2453546" y="6228567"/>
              <a:ext cx="69863" cy="87903"/>
            </a:xfrm>
            <a:custGeom>
              <a:avLst/>
              <a:gdLst>
                <a:gd name="T0" fmla="*/ 2147483647 w 44"/>
                <a:gd name="T1" fmla="*/ 2147483647 h 56"/>
                <a:gd name="T2" fmla="*/ 2147483647 w 44"/>
                <a:gd name="T3" fmla="*/ 2147483647 h 56"/>
                <a:gd name="T4" fmla="*/ 2147483647 w 44"/>
                <a:gd name="T5" fmla="*/ 2147483647 h 56"/>
                <a:gd name="T6" fmla="*/ 2147483647 w 44"/>
                <a:gd name="T7" fmla="*/ 2147483647 h 56"/>
                <a:gd name="T8" fmla="*/ 2147483647 w 44"/>
                <a:gd name="T9" fmla="*/ 2147483647 h 56"/>
                <a:gd name="T10" fmla="*/ 2147483647 w 44"/>
                <a:gd name="T11" fmla="*/ 0 h 56"/>
                <a:gd name="T12" fmla="*/ 2147483647 w 44"/>
                <a:gd name="T13" fmla="*/ 0 h 56"/>
                <a:gd name="T14" fmla="*/ 2147483647 w 44"/>
                <a:gd name="T15" fmla="*/ 2147483647 h 56"/>
                <a:gd name="T16" fmla="*/ 2147483647 w 44"/>
                <a:gd name="T17" fmla="*/ 2147483647 h 56"/>
                <a:gd name="T18" fmla="*/ 2147483647 w 44"/>
                <a:gd name="T19" fmla="*/ 2147483647 h 56"/>
                <a:gd name="T20" fmla="*/ 0 w 44"/>
                <a:gd name="T21" fmla="*/ 2147483647 h 56"/>
                <a:gd name="T22" fmla="*/ 2147483647 w 44"/>
                <a:gd name="T23" fmla="*/ 2147483647 h 56"/>
                <a:gd name="T24" fmla="*/ 2147483647 w 44"/>
                <a:gd name="T25" fmla="*/ 2147483647 h 56"/>
                <a:gd name="T26" fmla="*/ 2147483647 w 44"/>
                <a:gd name="T27" fmla="*/ 2147483647 h 56"/>
                <a:gd name="T28" fmla="*/ 2147483647 w 44"/>
                <a:gd name="T29" fmla="*/ 2147483647 h 56"/>
                <a:gd name="T30" fmla="*/ 2147483647 w 44"/>
                <a:gd name="T31" fmla="*/ 2147483647 h 56"/>
                <a:gd name="T32" fmla="*/ 2147483647 w 44"/>
                <a:gd name="T33" fmla="*/ 2147483647 h 56"/>
                <a:gd name="T34" fmla="*/ 2147483647 w 44"/>
                <a:gd name="T35" fmla="*/ 2147483647 h 56"/>
                <a:gd name="T36" fmla="*/ 2147483647 w 44"/>
                <a:gd name="T37" fmla="*/ 2147483647 h 56"/>
                <a:gd name="T38" fmla="*/ 2147483647 w 44"/>
                <a:gd name="T39" fmla="*/ 2147483647 h 56"/>
                <a:gd name="T40" fmla="*/ 2147483647 w 44"/>
                <a:gd name="T41" fmla="*/ 2147483647 h 56"/>
                <a:gd name="T42" fmla="*/ 2147483647 w 44"/>
                <a:gd name="T43" fmla="*/ 2147483647 h 56"/>
                <a:gd name="T44" fmla="*/ 2147483647 w 44"/>
                <a:gd name="T45" fmla="*/ 2147483647 h 56"/>
                <a:gd name="T46" fmla="*/ 2147483647 w 44"/>
                <a:gd name="T47" fmla="*/ 2147483647 h 56"/>
                <a:gd name="T48" fmla="*/ 2147483647 w 44"/>
                <a:gd name="T49" fmla="*/ 2147483647 h 56"/>
                <a:gd name="T50" fmla="*/ 2147483647 w 44"/>
                <a:gd name="T51" fmla="*/ 2147483647 h 56"/>
                <a:gd name="T52" fmla="*/ 2147483647 w 44"/>
                <a:gd name="T53" fmla="*/ 2147483647 h 56"/>
                <a:gd name="T54" fmla="*/ 2147483647 w 44"/>
                <a:gd name="T55" fmla="*/ 2147483647 h 56"/>
                <a:gd name="T56" fmla="*/ 2147483647 w 44"/>
                <a:gd name="T57" fmla="*/ 2147483647 h 56"/>
                <a:gd name="T58" fmla="*/ 2147483647 w 44"/>
                <a:gd name="T59" fmla="*/ 2147483647 h 56"/>
                <a:gd name="T60" fmla="*/ 2147483647 w 44"/>
                <a:gd name="T61" fmla="*/ 2147483647 h 56"/>
                <a:gd name="T62" fmla="*/ 2147483647 w 44"/>
                <a:gd name="T63" fmla="*/ 2147483647 h 56"/>
                <a:gd name="T64" fmla="*/ 2147483647 w 44"/>
                <a:gd name="T65" fmla="*/ 2147483647 h 56"/>
                <a:gd name="T66" fmla="*/ 2147483647 w 44"/>
                <a:gd name="T67" fmla="*/ 2147483647 h 56"/>
                <a:gd name="T68" fmla="*/ 2147483647 w 44"/>
                <a:gd name="T69" fmla="*/ 2147483647 h 56"/>
                <a:gd name="T70" fmla="*/ 2147483647 w 44"/>
                <a:gd name="T71" fmla="*/ 2147483647 h 56"/>
                <a:gd name="T72" fmla="*/ 2147483647 w 44"/>
                <a:gd name="T73" fmla="*/ 2147483647 h 56"/>
                <a:gd name="T74" fmla="*/ 2147483647 w 44"/>
                <a:gd name="T75" fmla="*/ 2147483647 h 56"/>
                <a:gd name="T76" fmla="*/ 2147483647 w 44"/>
                <a:gd name="T77" fmla="*/ 2147483647 h 56"/>
                <a:gd name="T78" fmla="*/ 2147483647 w 44"/>
                <a:gd name="T79" fmla="*/ 2147483647 h 56"/>
                <a:gd name="T80" fmla="*/ 2147483647 w 44"/>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56"/>
                <a:gd name="T125" fmla="*/ 44 w 44"/>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56">
                  <a:moveTo>
                    <a:pt x="41" y="22"/>
                  </a:moveTo>
                  <a:lnTo>
                    <a:pt x="42" y="22"/>
                  </a:lnTo>
                  <a:lnTo>
                    <a:pt x="43" y="21"/>
                  </a:lnTo>
                  <a:lnTo>
                    <a:pt x="44" y="19"/>
                  </a:lnTo>
                  <a:lnTo>
                    <a:pt x="43" y="16"/>
                  </a:lnTo>
                  <a:lnTo>
                    <a:pt x="43" y="13"/>
                  </a:lnTo>
                  <a:lnTo>
                    <a:pt x="41" y="10"/>
                  </a:lnTo>
                  <a:lnTo>
                    <a:pt x="39" y="7"/>
                  </a:lnTo>
                  <a:lnTo>
                    <a:pt x="37" y="4"/>
                  </a:lnTo>
                  <a:lnTo>
                    <a:pt x="33" y="2"/>
                  </a:lnTo>
                  <a:lnTo>
                    <a:pt x="31" y="1"/>
                  </a:lnTo>
                  <a:lnTo>
                    <a:pt x="29" y="0"/>
                  </a:lnTo>
                  <a:lnTo>
                    <a:pt x="24" y="0"/>
                  </a:lnTo>
                  <a:lnTo>
                    <a:pt x="18" y="0"/>
                  </a:lnTo>
                  <a:lnTo>
                    <a:pt x="13" y="2"/>
                  </a:lnTo>
                  <a:lnTo>
                    <a:pt x="11" y="4"/>
                  </a:lnTo>
                  <a:lnTo>
                    <a:pt x="9" y="5"/>
                  </a:lnTo>
                  <a:lnTo>
                    <a:pt x="6" y="9"/>
                  </a:lnTo>
                  <a:lnTo>
                    <a:pt x="3" y="14"/>
                  </a:lnTo>
                  <a:lnTo>
                    <a:pt x="1" y="19"/>
                  </a:lnTo>
                  <a:lnTo>
                    <a:pt x="0" y="23"/>
                  </a:lnTo>
                  <a:lnTo>
                    <a:pt x="0" y="28"/>
                  </a:lnTo>
                  <a:lnTo>
                    <a:pt x="0" y="35"/>
                  </a:lnTo>
                  <a:lnTo>
                    <a:pt x="1" y="40"/>
                  </a:lnTo>
                  <a:lnTo>
                    <a:pt x="3" y="45"/>
                  </a:lnTo>
                  <a:lnTo>
                    <a:pt x="6" y="49"/>
                  </a:lnTo>
                  <a:lnTo>
                    <a:pt x="7" y="50"/>
                  </a:lnTo>
                  <a:lnTo>
                    <a:pt x="9" y="52"/>
                  </a:lnTo>
                  <a:lnTo>
                    <a:pt x="13" y="54"/>
                  </a:lnTo>
                  <a:lnTo>
                    <a:pt x="17" y="55"/>
                  </a:lnTo>
                  <a:lnTo>
                    <a:pt x="22" y="56"/>
                  </a:lnTo>
                  <a:lnTo>
                    <a:pt x="27" y="55"/>
                  </a:lnTo>
                  <a:lnTo>
                    <a:pt x="31" y="54"/>
                  </a:lnTo>
                  <a:lnTo>
                    <a:pt x="34" y="52"/>
                  </a:lnTo>
                  <a:lnTo>
                    <a:pt x="37" y="51"/>
                  </a:lnTo>
                  <a:lnTo>
                    <a:pt x="41" y="47"/>
                  </a:lnTo>
                  <a:lnTo>
                    <a:pt x="41" y="45"/>
                  </a:lnTo>
                  <a:lnTo>
                    <a:pt x="41" y="44"/>
                  </a:lnTo>
                  <a:lnTo>
                    <a:pt x="40" y="44"/>
                  </a:lnTo>
                  <a:lnTo>
                    <a:pt x="39" y="45"/>
                  </a:lnTo>
                  <a:lnTo>
                    <a:pt x="37" y="47"/>
                  </a:lnTo>
                  <a:lnTo>
                    <a:pt x="36" y="48"/>
                  </a:lnTo>
                  <a:lnTo>
                    <a:pt x="34" y="48"/>
                  </a:lnTo>
                  <a:lnTo>
                    <a:pt x="31" y="49"/>
                  </a:lnTo>
                  <a:lnTo>
                    <a:pt x="28" y="49"/>
                  </a:lnTo>
                  <a:lnTo>
                    <a:pt x="22" y="49"/>
                  </a:lnTo>
                  <a:lnTo>
                    <a:pt x="20" y="48"/>
                  </a:lnTo>
                  <a:lnTo>
                    <a:pt x="18" y="47"/>
                  </a:lnTo>
                  <a:lnTo>
                    <a:pt x="15" y="45"/>
                  </a:lnTo>
                  <a:lnTo>
                    <a:pt x="14" y="44"/>
                  </a:lnTo>
                  <a:lnTo>
                    <a:pt x="12" y="42"/>
                  </a:lnTo>
                  <a:lnTo>
                    <a:pt x="11" y="39"/>
                  </a:lnTo>
                  <a:lnTo>
                    <a:pt x="10" y="35"/>
                  </a:lnTo>
                  <a:lnTo>
                    <a:pt x="9" y="31"/>
                  </a:lnTo>
                  <a:lnTo>
                    <a:pt x="9" y="27"/>
                  </a:lnTo>
                  <a:lnTo>
                    <a:pt x="9" y="24"/>
                  </a:lnTo>
                  <a:lnTo>
                    <a:pt x="9" y="22"/>
                  </a:lnTo>
                  <a:lnTo>
                    <a:pt x="41" y="22"/>
                  </a:lnTo>
                  <a:close/>
                  <a:moveTo>
                    <a:pt x="22" y="18"/>
                  </a:moveTo>
                  <a:lnTo>
                    <a:pt x="15" y="18"/>
                  </a:lnTo>
                  <a:lnTo>
                    <a:pt x="12" y="18"/>
                  </a:lnTo>
                  <a:lnTo>
                    <a:pt x="10" y="17"/>
                  </a:lnTo>
                  <a:lnTo>
                    <a:pt x="10" y="15"/>
                  </a:lnTo>
                  <a:lnTo>
                    <a:pt x="11" y="13"/>
                  </a:lnTo>
                  <a:lnTo>
                    <a:pt x="14" y="8"/>
                  </a:lnTo>
                  <a:lnTo>
                    <a:pt x="16" y="6"/>
                  </a:lnTo>
                  <a:lnTo>
                    <a:pt x="19" y="4"/>
                  </a:lnTo>
                  <a:lnTo>
                    <a:pt x="22" y="3"/>
                  </a:lnTo>
                  <a:lnTo>
                    <a:pt x="25" y="3"/>
                  </a:lnTo>
                  <a:lnTo>
                    <a:pt x="29" y="3"/>
                  </a:lnTo>
                  <a:lnTo>
                    <a:pt x="32" y="5"/>
                  </a:lnTo>
                  <a:lnTo>
                    <a:pt x="33" y="6"/>
                  </a:lnTo>
                  <a:lnTo>
                    <a:pt x="34" y="8"/>
                  </a:lnTo>
                  <a:lnTo>
                    <a:pt x="35" y="10"/>
                  </a:lnTo>
                  <a:lnTo>
                    <a:pt x="35" y="11"/>
                  </a:lnTo>
                  <a:lnTo>
                    <a:pt x="35" y="13"/>
                  </a:lnTo>
                  <a:lnTo>
                    <a:pt x="35" y="14"/>
                  </a:lnTo>
                  <a:lnTo>
                    <a:pt x="34" y="15"/>
                  </a:lnTo>
                  <a:lnTo>
                    <a:pt x="33" y="16"/>
                  </a:lnTo>
                  <a:lnTo>
                    <a:pt x="31" y="17"/>
                  </a:lnTo>
                  <a:lnTo>
                    <a:pt x="29" y="18"/>
                  </a:lnTo>
                  <a:lnTo>
                    <a:pt x="22" y="18"/>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8" name="Freeform 194"/>
            <p:cNvSpPr>
              <a:spLocks/>
            </p:cNvSpPr>
            <p:nvPr/>
          </p:nvSpPr>
          <p:spPr bwMode="auto">
            <a:xfrm>
              <a:off x="2535636" y="6228567"/>
              <a:ext cx="54144" cy="87903"/>
            </a:xfrm>
            <a:custGeom>
              <a:avLst/>
              <a:gdLst>
                <a:gd name="T0" fmla="*/ 0 w 34"/>
                <a:gd name="T1" fmla="*/ 2147483647 h 56"/>
                <a:gd name="T2" fmla="*/ 2147483647 w 34"/>
                <a:gd name="T3" fmla="*/ 2147483647 h 56"/>
                <a:gd name="T4" fmla="*/ 2147483647 w 34"/>
                <a:gd name="T5" fmla="*/ 2147483647 h 56"/>
                <a:gd name="T6" fmla="*/ 2147483647 w 34"/>
                <a:gd name="T7" fmla="*/ 2147483647 h 56"/>
                <a:gd name="T8" fmla="*/ 2147483647 w 34"/>
                <a:gd name="T9" fmla="*/ 2147483647 h 56"/>
                <a:gd name="T10" fmla="*/ 2147483647 w 34"/>
                <a:gd name="T11" fmla="*/ 2147483647 h 56"/>
                <a:gd name="T12" fmla="*/ 2147483647 w 34"/>
                <a:gd name="T13" fmla="*/ 2147483647 h 56"/>
                <a:gd name="T14" fmla="*/ 2147483647 w 34"/>
                <a:gd name="T15" fmla="*/ 2147483647 h 56"/>
                <a:gd name="T16" fmla="*/ 2147483647 w 34"/>
                <a:gd name="T17" fmla="*/ 2147483647 h 56"/>
                <a:gd name="T18" fmla="*/ 2147483647 w 34"/>
                <a:gd name="T19" fmla="*/ 2147483647 h 56"/>
                <a:gd name="T20" fmla="*/ 2147483647 w 34"/>
                <a:gd name="T21" fmla="*/ 2147483647 h 56"/>
                <a:gd name="T22" fmla="*/ 2147483647 w 34"/>
                <a:gd name="T23" fmla="*/ 2147483647 h 56"/>
                <a:gd name="T24" fmla="*/ 2147483647 w 34"/>
                <a:gd name="T25" fmla="*/ 2147483647 h 56"/>
                <a:gd name="T26" fmla="*/ 2147483647 w 34"/>
                <a:gd name="T27" fmla="*/ 2147483647 h 56"/>
                <a:gd name="T28" fmla="*/ 2147483647 w 34"/>
                <a:gd name="T29" fmla="*/ 2147483647 h 56"/>
                <a:gd name="T30" fmla="*/ 2147483647 w 34"/>
                <a:gd name="T31" fmla="*/ 2147483647 h 56"/>
                <a:gd name="T32" fmla="*/ 2147483647 w 34"/>
                <a:gd name="T33" fmla="*/ 2147483647 h 56"/>
                <a:gd name="T34" fmla="*/ 2147483647 w 34"/>
                <a:gd name="T35" fmla="*/ 2147483647 h 56"/>
                <a:gd name="T36" fmla="*/ 2147483647 w 34"/>
                <a:gd name="T37" fmla="*/ 2147483647 h 56"/>
                <a:gd name="T38" fmla="*/ 2147483647 w 34"/>
                <a:gd name="T39" fmla="*/ 2147483647 h 56"/>
                <a:gd name="T40" fmla="*/ 2147483647 w 34"/>
                <a:gd name="T41" fmla="*/ 2147483647 h 56"/>
                <a:gd name="T42" fmla="*/ 2147483647 w 34"/>
                <a:gd name="T43" fmla="*/ 0 h 56"/>
                <a:gd name="T44" fmla="*/ 2147483647 w 34"/>
                <a:gd name="T45" fmla="*/ 2147483647 h 56"/>
                <a:gd name="T46" fmla="*/ 2147483647 w 34"/>
                <a:gd name="T47" fmla="*/ 2147483647 h 56"/>
                <a:gd name="T48" fmla="*/ 2147483647 w 34"/>
                <a:gd name="T49" fmla="*/ 2147483647 h 56"/>
                <a:gd name="T50" fmla="*/ 2147483647 w 34"/>
                <a:gd name="T51" fmla="*/ 2147483647 h 56"/>
                <a:gd name="T52" fmla="*/ 2147483647 w 34"/>
                <a:gd name="T53" fmla="*/ 2147483647 h 56"/>
                <a:gd name="T54" fmla="*/ 2147483647 w 34"/>
                <a:gd name="T55" fmla="*/ 2147483647 h 56"/>
                <a:gd name="T56" fmla="*/ 2147483647 w 34"/>
                <a:gd name="T57" fmla="*/ 2147483647 h 56"/>
                <a:gd name="T58" fmla="*/ 2147483647 w 34"/>
                <a:gd name="T59" fmla="*/ 2147483647 h 56"/>
                <a:gd name="T60" fmla="*/ 2147483647 w 34"/>
                <a:gd name="T61" fmla="*/ 2147483647 h 56"/>
                <a:gd name="T62" fmla="*/ 2147483647 w 34"/>
                <a:gd name="T63" fmla="*/ 2147483647 h 56"/>
                <a:gd name="T64" fmla="*/ 2147483647 w 34"/>
                <a:gd name="T65" fmla="*/ 2147483647 h 56"/>
                <a:gd name="T66" fmla="*/ 2147483647 w 34"/>
                <a:gd name="T67" fmla="*/ 2147483647 h 56"/>
                <a:gd name="T68" fmla="*/ 2147483647 w 34"/>
                <a:gd name="T69" fmla="*/ 2147483647 h 56"/>
                <a:gd name="T70" fmla="*/ 2147483647 w 34"/>
                <a:gd name="T71" fmla="*/ 2147483647 h 56"/>
                <a:gd name="T72" fmla="*/ 2147483647 w 34"/>
                <a:gd name="T73" fmla="*/ 2147483647 h 56"/>
                <a:gd name="T74" fmla="*/ 2147483647 w 34"/>
                <a:gd name="T75" fmla="*/ 2147483647 h 56"/>
                <a:gd name="T76" fmla="*/ 2147483647 w 34"/>
                <a:gd name="T77" fmla="*/ 2147483647 h 56"/>
                <a:gd name="T78" fmla="*/ 0 w 34"/>
                <a:gd name="T79" fmla="*/ 2147483647 h 56"/>
                <a:gd name="T80" fmla="*/ 0 w 34"/>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4"/>
                <a:gd name="T124" fmla="*/ 0 h 56"/>
                <a:gd name="T125" fmla="*/ 34 w 34"/>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4" h="56">
                  <a:moveTo>
                    <a:pt x="0" y="51"/>
                  </a:moveTo>
                  <a:lnTo>
                    <a:pt x="0" y="52"/>
                  </a:lnTo>
                  <a:lnTo>
                    <a:pt x="2" y="53"/>
                  </a:lnTo>
                  <a:lnTo>
                    <a:pt x="4" y="54"/>
                  </a:lnTo>
                  <a:lnTo>
                    <a:pt x="6" y="55"/>
                  </a:lnTo>
                  <a:lnTo>
                    <a:pt x="16" y="56"/>
                  </a:lnTo>
                  <a:lnTo>
                    <a:pt x="21" y="55"/>
                  </a:lnTo>
                  <a:lnTo>
                    <a:pt x="25" y="54"/>
                  </a:lnTo>
                  <a:lnTo>
                    <a:pt x="28" y="52"/>
                  </a:lnTo>
                  <a:lnTo>
                    <a:pt x="30" y="50"/>
                  </a:lnTo>
                  <a:lnTo>
                    <a:pt x="32" y="48"/>
                  </a:lnTo>
                  <a:lnTo>
                    <a:pt x="33" y="45"/>
                  </a:lnTo>
                  <a:lnTo>
                    <a:pt x="34" y="40"/>
                  </a:lnTo>
                  <a:lnTo>
                    <a:pt x="34" y="37"/>
                  </a:lnTo>
                  <a:lnTo>
                    <a:pt x="33" y="35"/>
                  </a:lnTo>
                  <a:lnTo>
                    <a:pt x="32" y="33"/>
                  </a:lnTo>
                  <a:lnTo>
                    <a:pt x="30" y="31"/>
                  </a:lnTo>
                  <a:lnTo>
                    <a:pt x="26" y="27"/>
                  </a:lnTo>
                  <a:lnTo>
                    <a:pt x="21" y="24"/>
                  </a:lnTo>
                  <a:lnTo>
                    <a:pt x="12" y="18"/>
                  </a:lnTo>
                  <a:lnTo>
                    <a:pt x="9" y="15"/>
                  </a:lnTo>
                  <a:lnTo>
                    <a:pt x="8" y="13"/>
                  </a:lnTo>
                  <a:lnTo>
                    <a:pt x="8" y="12"/>
                  </a:lnTo>
                  <a:lnTo>
                    <a:pt x="8" y="10"/>
                  </a:lnTo>
                  <a:lnTo>
                    <a:pt x="9" y="8"/>
                  </a:lnTo>
                  <a:lnTo>
                    <a:pt x="9" y="7"/>
                  </a:lnTo>
                  <a:lnTo>
                    <a:pt x="11" y="5"/>
                  </a:lnTo>
                  <a:lnTo>
                    <a:pt x="12" y="5"/>
                  </a:lnTo>
                  <a:lnTo>
                    <a:pt x="13" y="4"/>
                  </a:lnTo>
                  <a:lnTo>
                    <a:pt x="17" y="3"/>
                  </a:lnTo>
                  <a:lnTo>
                    <a:pt x="20" y="4"/>
                  </a:lnTo>
                  <a:lnTo>
                    <a:pt x="23" y="5"/>
                  </a:lnTo>
                  <a:lnTo>
                    <a:pt x="24" y="7"/>
                  </a:lnTo>
                  <a:lnTo>
                    <a:pt x="26" y="9"/>
                  </a:lnTo>
                  <a:lnTo>
                    <a:pt x="28" y="12"/>
                  </a:lnTo>
                  <a:lnTo>
                    <a:pt x="28" y="14"/>
                  </a:lnTo>
                  <a:lnTo>
                    <a:pt x="30" y="14"/>
                  </a:lnTo>
                  <a:lnTo>
                    <a:pt x="31" y="13"/>
                  </a:lnTo>
                  <a:lnTo>
                    <a:pt x="31" y="8"/>
                  </a:lnTo>
                  <a:lnTo>
                    <a:pt x="30" y="4"/>
                  </a:lnTo>
                  <a:lnTo>
                    <a:pt x="29" y="2"/>
                  </a:lnTo>
                  <a:lnTo>
                    <a:pt x="27" y="1"/>
                  </a:lnTo>
                  <a:lnTo>
                    <a:pt x="25" y="0"/>
                  </a:lnTo>
                  <a:lnTo>
                    <a:pt x="17" y="0"/>
                  </a:lnTo>
                  <a:lnTo>
                    <a:pt x="13" y="0"/>
                  </a:lnTo>
                  <a:lnTo>
                    <a:pt x="9" y="1"/>
                  </a:lnTo>
                  <a:lnTo>
                    <a:pt x="6" y="3"/>
                  </a:lnTo>
                  <a:lnTo>
                    <a:pt x="4" y="5"/>
                  </a:lnTo>
                  <a:lnTo>
                    <a:pt x="3" y="7"/>
                  </a:lnTo>
                  <a:lnTo>
                    <a:pt x="1" y="10"/>
                  </a:lnTo>
                  <a:lnTo>
                    <a:pt x="1" y="12"/>
                  </a:lnTo>
                  <a:lnTo>
                    <a:pt x="1" y="15"/>
                  </a:lnTo>
                  <a:lnTo>
                    <a:pt x="1" y="18"/>
                  </a:lnTo>
                  <a:lnTo>
                    <a:pt x="2" y="21"/>
                  </a:lnTo>
                  <a:lnTo>
                    <a:pt x="3" y="23"/>
                  </a:lnTo>
                  <a:lnTo>
                    <a:pt x="4" y="24"/>
                  </a:lnTo>
                  <a:lnTo>
                    <a:pt x="9" y="28"/>
                  </a:lnTo>
                  <a:lnTo>
                    <a:pt x="13" y="31"/>
                  </a:lnTo>
                  <a:lnTo>
                    <a:pt x="18" y="33"/>
                  </a:lnTo>
                  <a:lnTo>
                    <a:pt x="22" y="36"/>
                  </a:lnTo>
                  <a:lnTo>
                    <a:pt x="23" y="37"/>
                  </a:lnTo>
                  <a:lnTo>
                    <a:pt x="24" y="39"/>
                  </a:lnTo>
                  <a:lnTo>
                    <a:pt x="25" y="41"/>
                  </a:lnTo>
                  <a:lnTo>
                    <a:pt x="25" y="43"/>
                  </a:lnTo>
                  <a:lnTo>
                    <a:pt x="25" y="45"/>
                  </a:lnTo>
                  <a:lnTo>
                    <a:pt x="25" y="47"/>
                  </a:lnTo>
                  <a:lnTo>
                    <a:pt x="23" y="49"/>
                  </a:lnTo>
                  <a:lnTo>
                    <a:pt x="22" y="50"/>
                  </a:lnTo>
                  <a:lnTo>
                    <a:pt x="19" y="52"/>
                  </a:lnTo>
                  <a:lnTo>
                    <a:pt x="15" y="52"/>
                  </a:lnTo>
                  <a:lnTo>
                    <a:pt x="12" y="52"/>
                  </a:lnTo>
                  <a:lnTo>
                    <a:pt x="10" y="51"/>
                  </a:lnTo>
                  <a:lnTo>
                    <a:pt x="8" y="50"/>
                  </a:lnTo>
                  <a:lnTo>
                    <a:pt x="6" y="48"/>
                  </a:lnTo>
                  <a:lnTo>
                    <a:pt x="3" y="43"/>
                  </a:lnTo>
                  <a:lnTo>
                    <a:pt x="2" y="41"/>
                  </a:lnTo>
                  <a:lnTo>
                    <a:pt x="2" y="40"/>
                  </a:lnTo>
                  <a:lnTo>
                    <a:pt x="1" y="40"/>
                  </a:lnTo>
                  <a:lnTo>
                    <a:pt x="0" y="40"/>
                  </a:lnTo>
                  <a:lnTo>
                    <a:pt x="0" y="41"/>
                  </a:lnTo>
                  <a:lnTo>
                    <a:pt x="0" y="44"/>
                  </a:lnTo>
                  <a:lnTo>
                    <a:pt x="0" y="5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9" name="Freeform 195"/>
            <p:cNvSpPr>
              <a:spLocks noEditPoints="1"/>
            </p:cNvSpPr>
            <p:nvPr/>
          </p:nvSpPr>
          <p:spPr bwMode="auto">
            <a:xfrm>
              <a:off x="462439" y="5964856"/>
              <a:ext cx="132740" cy="138135"/>
            </a:xfrm>
            <a:custGeom>
              <a:avLst/>
              <a:gdLst>
                <a:gd name="T0" fmla="*/ 2147483647 w 84"/>
                <a:gd name="T1" fmla="*/ 2147483647 h 87"/>
                <a:gd name="T2" fmla="*/ 2147483647 w 84"/>
                <a:gd name="T3" fmla="*/ 2147483647 h 87"/>
                <a:gd name="T4" fmla="*/ 2147483647 w 84"/>
                <a:gd name="T5" fmla="*/ 2147483647 h 87"/>
                <a:gd name="T6" fmla="*/ 2147483647 w 84"/>
                <a:gd name="T7" fmla="*/ 2147483647 h 87"/>
                <a:gd name="T8" fmla="*/ 2147483647 w 84"/>
                <a:gd name="T9" fmla="*/ 2147483647 h 87"/>
                <a:gd name="T10" fmla="*/ 2147483647 w 84"/>
                <a:gd name="T11" fmla="*/ 2147483647 h 87"/>
                <a:gd name="T12" fmla="*/ 2147483647 w 84"/>
                <a:gd name="T13" fmla="*/ 2147483647 h 87"/>
                <a:gd name="T14" fmla="*/ 2147483647 w 84"/>
                <a:gd name="T15" fmla="*/ 2147483647 h 87"/>
                <a:gd name="T16" fmla="*/ 2147483647 w 84"/>
                <a:gd name="T17" fmla="*/ 2147483647 h 87"/>
                <a:gd name="T18" fmla="*/ 2147483647 w 84"/>
                <a:gd name="T19" fmla="*/ 2147483647 h 87"/>
                <a:gd name="T20" fmla="*/ 2147483647 w 84"/>
                <a:gd name="T21" fmla="*/ 2147483647 h 87"/>
                <a:gd name="T22" fmla="*/ 2147483647 w 84"/>
                <a:gd name="T23" fmla="*/ 2147483647 h 87"/>
                <a:gd name="T24" fmla="*/ 2147483647 w 84"/>
                <a:gd name="T25" fmla="*/ 2147483647 h 87"/>
                <a:gd name="T26" fmla="*/ 2147483647 w 84"/>
                <a:gd name="T27" fmla="*/ 2147483647 h 87"/>
                <a:gd name="T28" fmla="*/ 2147483647 w 84"/>
                <a:gd name="T29" fmla="*/ 2147483647 h 87"/>
                <a:gd name="T30" fmla="*/ 0 w 84"/>
                <a:gd name="T31" fmla="*/ 2147483647 h 87"/>
                <a:gd name="T32" fmla="*/ 0 w 84"/>
                <a:gd name="T33" fmla="*/ 2147483647 h 87"/>
                <a:gd name="T34" fmla="*/ 2147483647 w 84"/>
                <a:gd name="T35" fmla="*/ 2147483647 h 87"/>
                <a:gd name="T36" fmla="*/ 2147483647 w 84"/>
                <a:gd name="T37" fmla="*/ 2147483647 h 87"/>
                <a:gd name="T38" fmla="*/ 2147483647 w 84"/>
                <a:gd name="T39" fmla="*/ 2147483647 h 87"/>
                <a:gd name="T40" fmla="*/ 2147483647 w 84"/>
                <a:gd name="T41" fmla="*/ 2147483647 h 87"/>
                <a:gd name="T42" fmla="*/ 2147483647 w 84"/>
                <a:gd name="T43" fmla="*/ 2147483647 h 87"/>
                <a:gd name="T44" fmla="*/ 2147483647 w 84"/>
                <a:gd name="T45" fmla="*/ 2147483647 h 87"/>
                <a:gd name="T46" fmla="*/ 2147483647 w 84"/>
                <a:gd name="T47" fmla="*/ 2147483647 h 87"/>
                <a:gd name="T48" fmla="*/ 2147483647 w 84"/>
                <a:gd name="T49" fmla="*/ 2147483647 h 87"/>
                <a:gd name="T50" fmla="*/ 2147483647 w 84"/>
                <a:gd name="T51" fmla="*/ 2147483647 h 87"/>
                <a:gd name="T52" fmla="*/ 2147483647 w 84"/>
                <a:gd name="T53" fmla="*/ 2147483647 h 87"/>
                <a:gd name="T54" fmla="*/ 2147483647 w 84"/>
                <a:gd name="T55" fmla="*/ 2147483647 h 87"/>
                <a:gd name="T56" fmla="*/ 2147483647 w 84"/>
                <a:gd name="T57" fmla="*/ 2147483647 h 87"/>
                <a:gd name="T58" fmla="*/ 2147483647 w 84"/>
                <a:gd name="T59" fmla="*/ 2147483647 h 87"/>
                <a:gd name="T60" fmla="*/ 2147483647 w 84"/>
                <a:gd name="T61" fmla="*/ 2147483647 h 87"/>
                <a:gd name="T62" fmla="*/ 2147483647 w 84"/>
                <a:gd name="T63" fmla="*/ 2147483647 h 87"/>
                <a:gd name="T64" fmla="*/ 2147483647 w 84"/>
                <a:gd name="T65" fmla="*/ 2147483647 h 87"/>
                <a:gd name="T66" fmla="*/ 2147483647 w 84"/>
                <a:gd name="T67" fmla="*/ 2147483647 h 87"/>
                <a:gd name="T68" fmla="*/ 2147483647 w 84"/>
                <a:gd name="T69" fmla="*/ 2147483647 h 87"/>
                <a:gd name="T70" fmla="*/ 2147483647 w 84"/>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4"/>
                <a:gd name="T109" fmla="*/ 0 h 87"/>
                <a:gd name="T110" fmla="*/ 84 w 84"/>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4" h="87">
                  <a:moveTo>
                    <a:pt x="60" y="76"/>
                  </a:moveTo>
                  <a:lnTo>
                    <a:pt x="60" y="79"/>
                  </a:lnTo>
                  <a:lnTo>
                    <a:pt x="60" y="81"/>
                  </a:lnTo>
                  <a:lnTo>
                    <a:pt x="59" y="82"/>
                  </a:lnTo>
                  <a:lnTo>
                    <a:pt x="58" y="83"/>
                  </a:lnTo>
                  <a:lnTo>
                    <a:pt x="57" y="83"/>
                  </a:lnTo>
                  <a:lnTo>
                    <a:pt x="52" y="84"/>
                  </a:lnTo>
                  <a:lnTo>
                    <a:pt x="50" y="85"/>
                  </a:lnTo>
                  <a:lnTo>
                    <a:pt x="50" y="86"/>
                  </a:lnTo>
                  <a:lnTo>
                    <a:pt x="50" y="87"/>
                  </a:lnTo>
                  <a:lnTo>
                    <a:pt x="52" y="87"/>
                  </a:lnTo>
                  <a:lnTo>
                    <a:pt x="66" y="87"/>
                  </a:lnTo>
                  <a:lnTo>
                    <a:pt x="81" y="87"/>
                  </a:lnTo>
                  <a:lnTo>
                    <a:pt x="83" y="87"/>
                  </a:lnTo>
                  <a:lnTo>
                    <a:pt x="84" y="86"/>
                  </a:lnTo>
                  <a:lnTo>
                    <a:pt x="84" y="84"/>
                  </a:lnTo>
                  <a:lnTo>
                    <a:pt x="82" y="84"/>
                  </a:lnTo>
                  <a:lnTo>
                    <a:pt x="78" y="83"/>
                  </a:lnTo>
                  <a:lnTo>
                    <a:pt x="77" y="82"/>
                  </a:lnTo>
                  <a:lnTo>
                    <a:pt x="75" y="80"/>
                  </a:lnTo>
                  <a:lnTo>
                    <a:pt x="73" y="78"/>
                  </a:lnTo>
                  <a:lnTo>
                    <a:pt x="71" y="73"/>
                  </a:lnTo>
                  <a:lnTo>
                    <a:pt x="47" y="1"/>
                  </a:lnTo>
                  <a:lnTo>
                    <a:pt x="46" y="1"/>
                  </a:lnTo>
                  <a:lnTo>
                    <a:pt x="45" y="0"/>
                  </a:lnTo>
                  <a:lnTo>
                    <a:pt x="44" y="1"/>
                  </a:lnTo>
                  <a:lnTo>
                    <a:pt x="10" y="79"/>
                  </a:lnTo>
                  <a:lnTo>
                    <a:pt x="9" y="81"/>
                  </a:lnTo>
                  <a:lnTo>
                    <a:pt x="7" y="83"/>
                  </a:lnTo>
                  <a:lnTo>
                    <a:pt x="2" y="84"/>
                  </a:lnTo>
                  <a:lnTo>
                    <a:pt x="1" y="84"/>
                  </a:lnTo>
                  <a:lnTo>
                    <a:pt x="0" y="85"/>
                  </a:lnTo>
                  <a:lnTo>
                    <a:pt x="0" y="86"/>
                  </a:lnTo>
                  <a:lnTo>
                    <a:pt x="0" y="87"/>
                  </a:lnTo>
                  <a:lnTo>
                    <a:pt x="1" y="87"/>
                  </a:lnTo>
                  <a:lnTo>
                    <a:pt x="16" y="87"/>
                  </a:lnTo>
                  <a:lnTo>
                    <a:pt x="28" y="87"/>
                  </a:lnTo>
                  <a:lnTo>
                    <a:pt x="29" y="87"/>
                  </a:lnTo>
                  <a:lnTo>
                    <a:pt x="30" y="87"/>
                  </a:lnTo>
                  <a:lnTo>
                    <a:pt x="31" y="86"/>
                  </a:lnTo>
                  <a:lnTo>
                    <a:pt x="30" y="85"/>
                  </a:lnTo>
                  <a:lnTo>
                    <a:pt x="29" y="84"/>
                  </a:lnTo>
                  <a:lnTo>
                    <a:pt x="27" y="84"/>
                  </a:lnTo>
                  <a:lnTo>
                    <a:pt x="24" y="83"/>
                  </a:lnTo>
                  <a:lnTo>
                    <a:pt x="22" y="82"/>
                  </a:lnTo>
                  <a:lnTo>
                    <a:pt x="21" y="81"/>
                  </a:lnTo>
                  <a:lnTo>
                    <a:pt x="20" y="79"/>
                  </a:lnTo>
                  <a:lnTo>
                    <a:pt x="21" y="75"/>
                  </a:lnTo>
                  <a:lnTo>
                    <a:pt x="24" y="67"/>
                  </a:lnTo>
                  <a:lnTo>
                    <a:pt x="27" y="59"/>
                  </a:lnTo>
                  <a:lnTo>
                    <a:pt x="29" y="52"/>
                  </a:lnTo>
                  <a:lnTo>
                    <a:pt x="30" y="51"/>
                  </a:lnTo>
                  <a:lnTo>
                    <a:pt x="32" y="51"/>
                  </a:lnTo>
                  <a:lnTo>
                    <a:pt x="41" y="51"/>
                  </a:lnTo>
                  <a:lnTo>
                    <a:pt x="47" y="51"/>
                  </a:lnTo>
                  <a:lnTo>
                    <a:pt x="51" y="51"/>
                  </a:lnTo>
                  <a:lnTo>
                    <a:pt x="52" y="51"/>
                  </a:lnTo>
                  <a:lnTo>
                    <a:pt x="52" y="52"/>
                  </a:lnTo>
                  <a:lnTo>
                    <a:pt x="53" y="53"/>
                  </a:lnTo>
                  <a:lnTo>
                    <a:pt x="53" y="54"/>
                  </a:lnTo>
                  <a:lnTo>
                    <a:pt x="60" y="76"/>
                  </a:lnTo>
                  <a:close/>
                  <a:moveTo>
                    <a:pt x="41" y="20"/>
                  </a:moveTo>
                  <a:lnTo>
                    <a:pt x="42" y="19"/>
                  </a:lnTo>
                  <a:lnTo>
                    <a:pt x="42" y="20"/>
                  </a:lnTo>
                  <a:lnTo>
                    <a:pt x="49" y="41"/>
                  </a:lnTo>
                  <a:lnTo>
                    <a:pt x="50" y="44"/>
                  </a:lnTo>
                  <a:lnTo>
                    <a:pt x="46" y="45"/>
                  </a:lnTo>
                  <a:lnTo>
                    <a:pt x="41" y="45"/>
                  </a:lnTo>
                  <a:lnTo>
                    <a:pt x="36" y="45"/>
                  </a:lnTo>
                  <a:lnTo>
                    <a:pt x="33" y="44"/>
                  </a:lnTo>
                  <a:lnTo>
                    <a:pt x="31" y="44"/>
                  </a:lnTo>
                  <a:lnTo>
                    <a:pt x="32" y="42"/>
                  </a:lnTo>
                  <a:lnTo>
                    <a:pt x="41" y="2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0" name="Freeform 196"/>
            <p:cNvSpPr>
              <a:spLocks/>
            </p:cNvSpPr>
            <p:nvPr/>
          </p:nvSpPr>
          <p:spPr bwMode="auto">
            <a:xfrm>
              <a:off x="605659" y="6020469"/>
              <a:ext cx="97809" cy="84315"/>
            </a:xfrm>
            <a:custGeom>
              <a:avLst/>
              <a:gdLst>
                <a:gd name="T0" fmla="*/ 2147483647 w 62"/>
                <a:gd name="T1" fmla="*/ 2147483647 h 54"/>
                <a:gd name="T2" fmla="*/ 2147483647 w 62"/>
                <a:gd name="T3" fmla="*/ 2147483647 h 54"/>
                <a:gd name="T4" fmla="*/ 2147483647 w 62"/>
                <a:gd name="T5" fmla="*/ 2147483647 h 54"/>
                <a:gd name="T6" fmla="*/ 2147483647 w 62"/>
                <a:gd name="T7" fmla="*/ 2147483647 h 54"/>
                <a:gd name="T8" fmla="*/ 2147483647 w 62"/>
                <a:gd name="T9" fmla="*/ 2147483647 h 54"/>
                <a:gd name="T10" fmla="*/ 2147483647 w 62"/>
                <a:gd name="T11" fmla="*/ 2147483647 h 54"/>
                <a:gd name="T12" fmla="*/ 2147483647 w 62"/>
                <a:gd name="T13" fmla="*/ 2147483647 h 54"/>
                <a:gd name="T14" fmla="*/ 2147483647 w 62"/>
                <a:gd name="T15" fmla="*/ 2147483647 h 54"/>
                <a:gd name="T16" fmla="*/ 2147483647 w 62"/>
                <a:gd name="T17" fmla="*/ 2147483647 h 54"/>
                <a:gd name="T18" fmla="*/ 2147483647 w 62"/>
                <a:gd name="T19" fmla="*/ 2147483647 h 54"/>
                <a:gd name="T20" fmla="*/ 2147483647 w 62"/>
                <a:gd name="T21" fmla="*/ 2147483647 h 54"/>
                <a:gd name="T22" fmla="*/ 2147483647 w 62"/>
                <a:gd name="T23" fmla="*/ 0 h 54"/>
                <a:gd name="T24" fmla="*/ 2147483647 w 62"/>
                <a:gd name="T25" fmla="*/ 0 h 54"/>
                <a:gd name="T26" fmla="*/ 2147483647 w 62"/>
                <a:gd name="T27" fmla="*/ 2147483647 h 54"/>
                <a:gd name="T28" fmla="*/ 2147483647 w 62"/>
                <a:gd name="T29" fmla="*/ 2147483647 h 54"/>
                <a:gd name="T30" fmla="*/ 2147483647 w 62"/>
                <a:gd name="T31" fmla="*/ 2147483647 h 54"/>
                <a:gd name="T32" fmla="*/ 2147483647 w 62"/>
                <a:gd name="T33" fmla="*/ 2147483647 h 54"/>
                <a:gd name="T34" fmla="*/ 2147483647 w 62"/>
                <a:gd name="T35" fmla="*/ 2147483647 h 54"/>
                <a:gd name="T36" fmla="*/ 2147483647 w 62"/>
                <a:gd name="T37" fmla="*/ 2147483647 h 54"/>
                <a:gd name="T38" fmla="*/ 2147483647 w 62"/>
                <a:gd name="T39" fmla="*/ 2147483647 h 54"/>
                <a:gd name="T40" fmla="*/ 2147483647 w 62"/>
                <a:gd name="T41" fmla="*/ 2147483647 h 54"/>
                <a:gd name="T42" fmla="*/ 2147483647 w 62"/>
                <a:gd name="T43" fmla="*/ 2147483647 h 54"/>
                <a:gd name="T44" fmla="*/ 2147483647 w 62"/>
                <a:gd name="T45" fmla="*/ 2147483647 h 54"/>
                <a:gd name="T46" fmla="*/ 2147483647 w 62"/>
                <a:gd name="T47" fmla="*/ 2147483647 h 54"/>
                <a:gd name="T48" fmla="*/ 2147483647 w 62"/>
                <a:gd name="T49" fmla="*/ 2147483647 h 54"/>
                <a:gd name="T50" fmla="*/ 2147483647 w 62"/>
                <a:gd name="T51" fmla="*/ 2147483647 h 54"/>
                <a:gd name="T52" fmla="*/ 2147483647 w 62"/>
                <a:gd name="T53" fmla="*/ 0 h 54"/>
                <a:gd name="T54" fmla="*/ 2147483647 w 62"/>
                <a:gd name="T55" fmla="*/ 2147483647 h 54"/>
                <a:gd name="T56" fmla="*/ 2147483647 w 62"/>
                <a:gd name="T57" fmla="*/ 0 h 54"/>
                <a:gd name="T58" fmla="*/ 2147483647 w 62"/>
                <a:gd name="T59" fmla="*/ 2147483647 h 54"/>
                <a:gd name="T60" fmla="*/ 2147483647 w 62"/>
                <a:gd name="T61" fmla="*/ 2147483647 h 54"/>
                <a:gd name="T62" fmla="*/ 2147483647 w 62"/>
                <a:gd name="T63" fmla="*/ 2147483647 h 54"/>
                <a:gd name="T64" fmla="*/ 2147483647 w 62"/>
                <a:gd name="T65" fmla="*/ 2147483647 h 54"/>
                <a:gd name="T66" fmla="*/ 2147483647 w 62"/>
                <a:gd name="T67" fmla="*/ 2147483647 h 54"/>
                <a:gd name="T68" fmla="*/ 2147483647 w 62"/>
                <a:gd name="T69" fmla="*/ 2147483647 h 54"/>
                <a:gd name="T70" fmla="*/ 2147483647 w 62"/>
                <a:gd name="T71" fmla="*/ 2147483647 h 54"/>
                <a:gd name="T72" fmla="*/ 2147483647 w 62"/>
                <a:gd name="T73" fmla="*/ 2147483647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2"/>
                <a:gd name="T112" fmla="*/ 0 h 54"/>
                <a:gd name="T113" fmla="*/ 62 w 62"/>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2" h="54">
                  <a:moveTo>
                    <a:pt x="23" y="54"/>
                  </a:moveTo>
                  <a:lnTo>
                    <a:pt x="27" y="54"/>
                  </a:lnTo>
                  <a:lnTo>
                    <a:pt x="30" y="53"/>
                  </a:lnTo>
                  <a:lnTo>
                    <a:pt x="36" y="50"/>
                  </a:lnTo>
                  <a:lnTo>
                    <a:pt x="39" y="47"/>
                  </a:lnTo>
                  <a:lnTo>
                    <a:pt x="41" y="46"/>
                  </a:lnTo>
                  <a:lnTo>
                    <a:pt x="42" y="47"/>
                  </a:lnTo>
                  <a:lnTo>
                    <a:pt x="42" y="48"/>
                  </a:lnTo>
                  <a:lnTo>
                    <a:pt x="42" y="51"/>
                  </a:lnTo>
                  <a:lnTo>
                    <a:pt x="43" y="52"/>
                  </a:lnTo>
                  <a:lnTo>
                    <a:pt x="43" y="53"/>
                  </a:lnTo>
                  <a:lnTo>
                    <a:pt x="59" y="50"/>
                  </a:lnTo>
                  <a:lnTo>
                    <a:pt x="61" y="50"/>
                  </a:lnTo>
                  <a:lnTo>
                    <a:pt x="62" y="49"/>
                  </a:lnTo>
                  <a:lnTo>
                    <a:pt x="61" y="48"/>
                  </a:lnTo>
                  <a:lnTo>
                    <a:pt x="60" y="48"/>
                  </a:lnTo>
                  <a:lnTo>
                    <a:pt x="55" y="47"/>
                  </a:lnTo>
                  <a:lnTo>
                    <a:pt x="53" y="47"/>
                  </a:lnTo>
                  <a:lnTo>
                    <a:pt x="52" y="46"/>
                  </a:lnTo>
                  <a:lnTo>
                    <a:pt x="51" y="44"/>
                  </a:lnTo>
                  <a:lnTo>
                    <a:pt x="52" y="3"/>
                  </a:lnTo>
                  <a:lnTo>
                    <a:pt x="52" y="2"/>
                  </a:lnTo>
                  <a:lnTo>
                    <a:pt x="51" y="1"/>
                  </a:lnTo>
                  <a:lnTo>
                    <a:pt x="49" y="0"/>
                  </a:lnTo>
                  <a:lnTo>
                    <a:pt x="41" y="1"/>
                  </a:lnTo>
                  <a:lnTo>
                    <a:pt x="35" y="0"/>
                  </a:lnTo>
                  <a:lnTo>
                    <a:pt x="33" y="0"/>
                  </a:lnTo>
                  <a:lnTo>
                    <a:pt x="32" y="1"/>
                  </a:lnTo>
                  <a:lnTo>
                    <a:pt x="32" y="2"/>
                  </a:lnTo>
                  <a:lnTo>
                    <a:pt x="34" y="3"/>
                  </a:lnTo>
                  <a:lnTo>
                    <a:pt x="36" y="3"/>
                  </a:lnTo>
                  <a:lnTo>
                    <a:pt x="42" y="5"/>
                  </a:lnTo>
                  <a:lnTo>
                    <a:pt x="42" y="6"/>
                  </a:lnTo>
                  <a:lnTo>
                    <a:pt x="43" y="7"/>
                  </a:lnTo>
                  <a:lnTo>
                    <a:pt x="42" y="36"/>
                  </a:lnTo>
                  <a:lnTo>
                    <a:pt x="42" y="38"/>
                  </a:lnTo>
                  <a:lnTo>
                    <a:pt x="42" y="40"/>
                  </a:lnTo>
                  <a:lnTo>
                    <a:pt x="41" y="42"/>
                  </a:lnTo>
                  <a:lnTo>
                    <a:pt x="40" y="44"/>
                  </a:lnTo>
                  <a:lnTo>
                    <a:pt x="38" y="45"/>
                  </a:lnTo>
                  <a:lnTo>
                    <a:pt x="35" y="47"/>
                  </a:lnTo>
                  <a:lnTo>
                    <a:pt x="31" y="47"/>
                  </a:lnTo>
                  <a:lnTo>
                    <a:pt x="27" y="48"/>
                  </a:lnTo>
                  <a:lnTo>
                    <a:pt x="22" y="47"/>
                  </a:lnTo>
                  <a:lnTo>
                    <a:pt x="20" y="46"/>
                  </a:lnTo>
                  <a:lnTo>
                    <a:pt x="19" y="45"/>
                  </a:lnTo>
                  <a:lnTo>
                    <a:pt x="18" y="44"/>
                  </a:lnTo>
                  <a:lnTo>
                    <a:pt x="17" y="43"/>
                  </a:lnTo>
                  <a:lnTo>
                    <a:pt x="16" y="41"/>
                  </a:lnTo>
                  <a:lnTo>
                    <a:pt x="16" y="39"/>
                  </a:lnTo>
                  <a:lnTo>
                    <a:pt x="16" y="3"/>
                  </a:lnTo>
                  <a:lnTo>
                    <a:pt x="16" y="2"/>
                  </a:lnTo>
                  <a:lnTo>
                    <a:pt x="16" y="1"/>
                  </a:lnTo>
                  <a:lnTo>
                    <a:pt x="15" y="0"/>
                  </a:lnTo>
                  <a:lnTo>
                    <a:pt x="14" y="0"/>
                  </a:lnTo>
                  <a:lnTo>
                    <a:pt x="9" y="1"/>
                  </a:lnTo>
                  <a:lnTo>
                    <a:pt x="3" y="0"/>
                  </a:lnTo>
                  <a:lnTo>
                    <a:pt x="1" y="0"/>
                  </a:lnTo>
                  <a:lnTo>
                    <a:pt x="0" y="1"/>
                  </a:lnTo>
                  <a:lnTo>
                    <a:pt x="1" y="2"/>
                  </a:lnTo>
                  <a:lnTo>
                    <a:pt x="4" y="3"/>
                  </a:lnTo>
                  <a:lnTo>
                    <a:pt x="6" y="4"/>
                  </a:lnTo>
                  <a:lnTo>
                    <a:pt x="7" y="5"/>
                  </a:lnTo>
                  <a:lnTo>
                    <a:pt x="8" y="6"/>
                  </a:lnTo>
                  <a:lnTo>
                    <a:pt x="7" y="35"/>
                  </a:lnTo>
                  <a:lnTo>
                    <a:pt x="7" y="39"/>
                  </a:lnTo>
                  <a:lnTo>
                    <a:pt x="8" y="43"/>
                  </a:lnTo>
                  <a:lnTo>
                    <a:pt x="9" y="46"/>
                  </a:lnTo>
                  <a:lnTo>
                    <a:pt x="11" y="49"/>
                  </a:lnTo>
                  <a:lnTo>
                    <a:pt x="12" y="50"/>
                  </a:lnTo>
                  <a:lnTo>
                    <a:pt x="13" y="51"/>
                  </a:lnTo>
                  <a:lnTo>
                    <a:pt x="15" y="53"/>
                  </a:lnTo>
                  <a:lnTo>
                    <a:pt x="19" y="54"/>
                  </a:lnTo>
                  <a:lnTo>
                    <a:pt x="23" y="54"/>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1" name="Freeform 197"/>
            <p:cNvSpPr>
              <a:spLocks noEditPoints="1"/>
            </p:cNvSpPr>
            <p:nvPr/>
          </p:nvSpPr>
          <p:spPr bwMode="auto">
            <a:xfrm>
              <a:off x="710454" y="5964856"/>
              <a:ext cx="92570" cy="139928"/>
            </a:xfrm>
            <a:custGeom>
              <a:avLst/>
              <a:gdLst>
                <a:gd name="T0" fmla="*/ 2147483647 w 59"/>
                <a:gd name="T1" fmla="*/ 2147483647 h 89"/>
                <a:gd name="T2" fmla="*/ 2147483647 w 59"/>
                <a:gd name="T3" fmla="*/ 0 h 89"/>
                <a:gd name="T4" fmla="*/ 2147483647 w 59"/>
                <a:gd name="T5" fmla="*/ 0 h 89"/>
                <a:gd name="T6" fmla="*/ 2147483647 w 59"/>
                <a:gd name="T7" fmla="*/ 2147483647 h 89"/>
                <a:gd name="T8" fmla="*/ 2147483647 w 59"/>
                <a:gd name="T9" fmla="*/ 2147483647 h 89"/>
                <a:gd name="T10" fmla="*/ 2147483647 w 59"/>
                <a:gd name="T11" fmla="*/ 2147483647 h 89"/>
                <a:gd name="T12" fmla="*/ 2147483647 w 59"/>
                <a:gd name="T13" fmla="*/ 2147483647 h 89"/>
                <a:gd name="T14" fmla="*/ 2147483647 w 59"/>
                <a:gd name="T15" fmla="*/ 2147483647 h 89"/>
                <a:gd name="T16" fmla="*/ 2147483647 w 59"/>
                <a:gd name="T17" fmla="*/ 2147483647 h 89"/>
                <a:gd name="T18" fmla="*/ 2147483647 w 59"/>
                <a:gd name="T19" fmla="*/ 2147483647 h 89"/>
                <a:gd name="T20" fmla="*/ 2147483647 w 59"/>
                <a:gd name="T21" fmla="*/ 2147483647 h 89"/>
                <a:gd name="T22" fmla="*/ 2147483647 w 59"/>
                <a:gd name="T23" fmla="*/ 2147483647 h 89"/>
                <a:gd name="T24" fmla="*/ 2147483647 w 59"/>
                <a:gd name="T25" fmla="*/ 2147483647 h 89"/>
                <a:gd name="T26" fmla="*/ 2147483647 w 59"/>
                <a:gd name="T27" fmla="*/ 2147483647 h 89"/>
                <a:gd name="T28" fmla="*/ 0 w 59"/>
                <a:gd name="T29" fmla="*/ 2147483647 h 89"/>
                <a:gd name="T30" fmla="*/ 2147483647 w 59"/>
                <a:gd name="T31" fmla="*/ 2147483647 h 89"/>
                <a:gd name="T32" fmla="*/ 2147483647 w 59"/>
                <a:gd name="T33" fmla="*/ 2147483647 h 89"/>
                <a:gd name="T34" fmla="*/ 2147483647 w 59"/>
                <a:gd name="T35" fmla="*/ 2147483647 h 89"/>
                <a:gd name="T36" fmla="*/ 2147483647 w 59"/>
                <a:gd name="T37" fmla="*/ 2147483647 h 89"/>
                <a:gd name="T38" fmla="*/ 2147483647 w 59"/>
                <a:gd name="T39" fmla="*/ 2147483647 h 89"/>
                <a:gd name="T40" fmla="*/ 2147483647 w 59"/>
                <a:gd name="T41" fmla="*/ 2147483647 h 89"/>
                <a:gd name="T42" fmla="*/ 2147483647 w 59"/>
                <a:gd name="T43" fmla="*/ 2147483647 h 89"/>
                <a:gd name="T44" fmla="*/ 2147483647 w 59"/>
                <a:gd name="T45" fmla="*/ 2147483647 h 89"/>
                <a:gd name="T46" fmla="*/ 2147483647 w 59"/>
                <a:gd name="T47" fmla="*/ 2147483647 h 89"/>
                <a:gd name="T48" fmla="*/ 2147483647 w 59"/>
                <a:gd name="T49" fmla="*/ 2147483647 h 89"/>
                <a:gd name="T50" fmla="*/ 2147483647 w 59"/>
                <a:gd name="T51" fmla="*/ 2147483647 h 89"/>
                <a:gd name="T52" fmla="*/ 2147483647 w 59"/>
                <a:gd name="T53" fmla="*/ 2147483647 h 89"/>
                <a:gd name="T54" fmla="*/ 2147483647 w 59"/>
                <a:gd name="T55" fmla="*/ 2147483647 h 89"/>
                <a:gd name="T56" fmla="*/ 2147483647 w 59"/>
                <a:gd name="T57" fmla="*/ 2147483647 h 89"/>
                <a:gd name="T58" fmla="*/ 2147483647 w 59"/>
                <a:gd name="T59" fmla="*/ 2147483647 h 89"/>
                <a:gd name="T60" fmla="*/ 2147483647 w 59"/>
                <a:gd name="T61" fmla="*/ 2147483647 h 89"/>
                <a:gd name="T62" fmla="*/ 2147483647 w 59"/>
                <a:gd name="T63" fmla="*/ 2147483647 h 89"/>
                <a:gd name="T64" fmla="*/ 2147483647 w 59"/>
                <a:gd name="T65" fmla="*/ 2147483647 h 89"/>
                <a:gd name="T66" fmla="*/ 2147483647 w 59"/>
                <a:gd name="T67" fmla="*/ 2147483647 h 89"/>
                <a:gd name="T68" fmla="*/ 2147483647 w 59"/>
                <a:gd name="T69" fmla="*/ 2147483647 h 89"/>
                <a:gd name="T70" fmla="*/ 2147483647 w 59"/>
                <a:gd name="T71" fmla="*/ 2147483647 h 89"/>
                <a:gd name="T72" fmla="*/ 2147483647 w 59"/>
                <a:gd name="T73" fmla="*/ 2147483647 h 89"/>
                <a:gd name="T74" fmla="*/ 2147483647 w 59"/>
                <a:gd name="T75" fmla="*/ 2147483647 h 89"/>
                <a:gd name="T76" fmla="*/ 2147483647 w 59"/>
                <a:gd name="T77" fmla="*/ 2147483647 h 89"/>
                <a:gd name="T78" fmla="*/ 2147483647 w 59"/>
                <a:gd name="T79" fmla="*/ 2147483647 h 89"/>
                <a:gd name="T80" fmla="*/ 2147483647 w 59"/>
                <a:gd name="T81" fmla="*/ 2147483647 h 89"/>
                <a:gd name="T82" fmla="*/ 2147483647 w 59"/>
                <a:gd name="T83" fmla="*/ 2147483647 h 89"/>
                <a:gd name="T84" fmla="*/ 2147483647 w 59"/>
                <a:gd name="T85" fmla="*/ 2147483647 h 89"/>
                <a:gd name="T86" fmla="*/ 2147483647 w 59"/>
                <a:gd name="T87" fmla="*/ 2147483647 h 89"/>
                <a:gd name="T88" fmla="*/ 2147483647 w 59"/>
                <a:gd name="T89" fmla="*/ 2147483647 h 89"/>
                <a:gd name="T90" fmla="*/ 2147483647 w 59"/>
                <a:gd name="T91" fmla="*/ 2147483647 h 89"/>
                <a:gd name="T92" fmla="*/ 2147483647 w 59"/>
                <a:gd name="T93" fmla="*/ 2147483647 h 8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89"/>
                <a:gd name="T143" fmla="*/ 59 w 59"/>
                <a:gd name="T144" fmla="*/ 89 h 8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89">
                  <a:moveTo>
                    <a:pt x="51" y="20"/>
                  </a:moveTo>
                  <a:lnTo>
                    <a:pt x="51" y="2"/>
                  </a:lnTo>
                  <a:lnTo>
                    <a:pt x="51" y="0"/>
                  </a:lnTo>
                  <a:lnTo>
                    <a:pt x="50" y="0"/>
                  </a:lnTo>
                  <a:lnTo>
                    <a:pt x="38" y="0"/>
                  </a:lnTo>
                  <a:lnTo>
                    <a:pt x="35" y="0"/>
                  </a:lnTo>
                  <a:lnTo>
                    <a:pt x="35" y="1"/>
                  </a:lnTo>
                  <a:lnTo>
                    <a:pt x="34" y="2"/>
                  </a:lnTo>
                  <a:lnTo>
                    <a:pt x="35" y="3"/>
                  </a:lnTo>
                  <a:lnTo>
                    <a:pt x="36" y="4"/>
                  </a:lnTo>
                  <a:lnTo>
                    <a:pt x="38" y="5"/>
                  </a:lnTo>
                  <a:lnTo>
                    <a:pt x="41" y="6"/>
                  </a:lnTo>
                  <a:lnTo>
                    <a:pt x="42" y="7"/>
                  </a:lnTo>
                  <a:lnTo>
                    <a:pt x="42" y="9"/>
                  </a:lnTo>
                  <a:lnTo>
                    <a:pt x="42" y="37"/>
                  </a:lnTo>
                  <a:lnTo>
                    <a:pt x="42" y="39"/>
                  </a:lnTo>
                  <a:lnTo>
                    <a:pt x="40" y="40"/>
                  </a:lnTo>
                  <a:lnTo>
                    <a:pt x="36" y="38"/>
                  </a:lnTo>
                  <a:lnTo>
                    <a:pt x="32" y="37"/>
                  </a:lnTo>
                  <a:lnTo>
                    <a:pt x="27" y="37"/>
                  </a:lnTo>
                  <a:lnTo>
                    <a:pt x="22" y="37"/>
                  </a:lnTo>
                  <a:lnTo>
                    <a:pt x="17" y="39"/>
                  </a:lnTo>
                  <a:lnTo>
                    <a:pt x="12" y="41"/>
                  </a:lnTo>
                  <a:lnTo>
                    <a:pt x="8" y="44"/>
                  </a:lnTo>
                  <a:lnTo>
                    <a:pt x="5" y="48"/>
                  </a:lnTo>
                  <a:lnTo>
                    <a:pt x="3" y="50"/>
                  </a:lnTo>
                  <a:lnTo>
                    <a:pt x="2" y="53"/>
                  </a:lnTo>
                  <a:lnTo>
                    <a:pt x="1" y="55"/>
                  </a:lnTo>
                  <a:lnTo>
                    <a:pt x="1" y="58"/>
                  </a:lnTo>
                  <a:lnTo>
                    <a:pt x="0" y="63"/>
                  </a:lnTo>
                  <a:lnTo>
                    <a:pt x="1" y="69"/>
                  </a:lnTo>
                  <a:lnTo>
                    <a:pt x="1" y="71"/>
                  </a:lnTo>
                  <a:lnTo>
                    <a:pt x="2" y="74"/>
                  </a:lnTo>
                  <a:lnTo>
                    <a:pt x="4" y="78"/>
                  </a:lnTo>
                  <a:lnTo>
                    <a:pt x="6" y="80"/>
                  </a:lnTo>
                  <a:lnTo>
                    <a:pt x="8" y="81"/>
                  </a:lnTo>
                  <a:lnTo>
                    <a:pt x="12" y="84"/>
                  </a:lnTo>
                  <a:lnTo>
                    <a:pt x="16" y="86"/>
                  </a:lnTo>
                  <a:lnTo>
                    <a:pt x="20" y="87"/>
                  </a:lnTo>
                  <a:lnTo>
                    <a:pt x="25" y="88"/>
                  </a:lnTo>
                  <a:lnTo>
                    <a:pt x="29" y="87"/>
                  </a:lnTo>
                  <a:lnTo>
                    <a:pt x="32" y="87"/>
                  </a:lnTo>
                  <a:lnTo>
                    <a:pt x="37" y="85"/>
                  </a:lnTo>
                  <a:lnTo>
                    <a:pt x="41" y="83"/>
                  </a:lnTo>
                  <a:lnTo>
                    <a:pt x="42" y="84"/>
                  </a:lnTo>
                  <a:lnTo>
                    <a:pt x="42" y="87"/>
                  </a:lnTo>
                  <a:lnTo>
                    <a:pt x="42" y="88"/>
                  </a:lnTo>
                  <a:lnTo>
                    <a:pt x="43" y="89"/>
                  </a:lnTo>
                  <a:lnTo>
                    <a:pt x="44" y="89"/>
                  </a:lnTo>
                  <a:lnTo>
                    <a:pt x="52" y="88"/>
                  </a:lnTo>
                  <a:lnTo>
                    <a:pt x="57" y="87"/>
                  </a:lnTo>
                  <a:lnTo>
                    <a:pt x="58" y="86"/>
                  </a:lnTo>
                  <a:lnTo>
                    <a:pt x="59" y="85"/>
                  </a:lnTo>
                  <a:lnTo>
                    <a:pt x="59" y="84"/>
                  </a:lnTo>
                  <a:lnTo>
                    <a:pt x="58" y="83"/>
                  </a:lnTo>
                  <a:lnTo>
                    <a:pt x="53" y="84"/>
                  </a:lnTo>
                  <a:lnTo>
                    <a:pt x="52" y="84"/>
                  </a:lnTo>
                  <a:lnTo>
                    <a:pt x="51" y="83"/>
                  </a:lnTo>
                  <a:lnTo>
                    <a:pt x="51" y="81"/>
                  </a:lnTo>
                  <a:lnTo>
                    <a:pt x="51" y="20"/>
                  </a:lnTo>
                  <a:close/>
                  <a:moveTo>
                    <a:pt x="43" y="66"/>
                  </a:moveTo>
                  <a:lnTo>
                    <a:pt x="43" y="74"/>
                  </a:lnTo>
                  <a:lnTo>
                    <a:pt x="42" y="77"/>
                  </a:lnTo>
                  <a:lnTo>
                    <a:pt x="41" y="79"/>
                  </a:lnTo>
                  <a:lnTo>
                    <a:pt x="40" y="81"/>
                  </a:lnTo>
                  <a:lnTo>
                    <a:pt x="38" y="81"/>
                  </a:lnTo>
                  <a:lnTo>
                    <a:pt x="35" y="82"/>
                  </a:lnTo>
                  <a:lnTo>
                    <a:pt x="32" y="82"/>
                  </a:lnTo>
                  <a:lnTo>
                    <a:pt x="26" y="82"/>
                  </a:lnTo>
                  <a:lnTo>
                    <a:pt x="21" y="80"/>
                  </a:lnTo>
                  <a:lnTo>
                    <a:pt x="17" y="78"/>
                  </a:lnTo>
                  <a:lnTo>
                    <a:pt x="15" y="77"/>
                  </a:lnTo>
                  <a:lnTo>
                    <a:pt x="14" y="75"/>
                  </a:lnTo>
                  <a:lnTo>
                    <a:pt x="12" y="72"/>
                  </a:lnTo>
                  <a:lnTo>
                    <a:pt x="10" y="68"/>
                  </a:lnTo>
                  <a:lnTo>
                    <a:pt x="10" y="65"/>
                  </a:lnTo>
                  <a:lnTo>
                    <a:pt x="9" y="61"/>
                  </a:lnTo>
                  <a:lnTo>
                    <a:pt x="10" y="57"/>
                  </a:lnTo>
                  <a:lnTo>
                    <a:pt x="10" y="53"/>
                  </a:lnTo>
                  <a:lnTo>
                    <a:pt x="12" y="50"/>
                  </a:lnTo>
                  <a:lnTo>
                    <a:pt x="13" y="48"/>
                  </a:lnTo>
                  <a:lnTo>
                    <a:pt x="14" y="46"/>
                  </a:lnTo>
                  <a:lnTo>
                    <a:pt x="17" y="44"/>
                  </a:lnTo>
                  <a:lnTo>
                    <a:pt x="20" y="42"/>
                  </a:lnTo>
                  <a:lnTo>
                    <a:pt x="24" y="40"/>
                  </a:lnTo>
                  <a:lnTo>
                    <a:pt x="28" y="40"/>
                  </a:lnTo>
                  <a:lnTo>
                    <a:pt x="33" y="40"/>
                  </a:lnTo>
                  <a:lnTo>
                    <a:pt x="35" y="41"/>
                  </a:lnTo>
                  <a:lnTo>
                    <a:pt x="36" y="42"/>
                  </a:lnTo>
                  <a:lnTo>
                    <a:pt x="39" y="44"/>
                  </a:lnTo>
                  <a:lnTo>
                    <a:pt x="41" y="47"/>
                  </a:lnTo>
                  <a:lnTo>
                    <a:pt x="42" y="51"/>
                  </a:lnTo>
                  <a:lnTo>
                    <a:pt x="42" y="56"/>
                  </a:lnTo>
                  <a:lnTo>
                    <a:pt x="43" y="6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2" name="Freeform 198"/>
            <p:cNvSpPr>
              <a:spLocks noEditPoints="1"/>
            </p:cNvSpPr>
            <p:nvPr/>
          </p:nvSpPr>
          <p:spPr bwMode="auto">
            <a:xfrm>
              <a:off x="815249" y="5968444"/>
              <a:ext cx="43665" cy="134547"/>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0 w 27"/>
                <a:gd name="T45" fmla="*/ 2147483647 h 84"/>
                <a:gd name="T46" fmla="*/ 0 w 27"/>
                <a:gd name="T47" fmla="*/ 2147483647 h 84"/>
                <a:gd name="T48" fmla="*/ 0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0 h 84"/>
                <a:gd name="T76" fmla="*/ 2147483647 w 27"/>
                <a:gd name="T77" fmla="*/ 2147483647 h 84"/>
                <a:gd name="T78" fmla="*/ 2147483647 w 27"/>
                <a:gd name="T79" fmla="*/ 2147483647 h 84"/>
                <a:gd name="T80" fmla="*/ 2147483647 w 27"/>
                <a:gd name="T81" fmla="*/ 2147483647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0 h 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7"/>
                <a:gd name="T169" fmla="*/ 0 h 84"/>
                <a:gd name="T170" fmla="*/ 27 w 27"/>
                <a:gd name="T171" fmla="*/ 84 h 8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7" h="84">
                  <a:moveTo>
                    <a:pt x="18" y="38"/>
                  </a:moveTo>
                  <a:lnTo>
                    <a:pt x="19" y="31"/>
                  </a:lnTo>
                  <a:lnTo>
                    <a:pt x="19" y="30"/>
                  </a:lnTo>
                  <a:lnTo>
                    <a:pt x="18" y="30"/>
                  </a:lnTo>
                  <a:lnTo>
                    <a:pt x="10" y="36"/>
                  </a:lnTo>
                  <a:lnTo>
                    <a:pt x="8" y="37"/>
                  </a:lnTo>
                  <a:lnTo>
                    <a:pt x="6" y="37"/>
                  </a:lnTo>
                  <a:lnTo>
                    <a:pt x="4" y="38"/>
                  </a:lnTo>
                  <a:lnTo>
                    <a:pt x="3" y="39"/>
                  </a:lnTo>
                  <a:lnTo>
                    <a:pt x="4" y="40"/>
                  </a:lnTo>
                  <a:lnTo>
                    <a:pt x="7" y="41"/>
                  </a:lnTo>
                  <a:lnTo>
                    <a:pt x="8" y="41"/>
                  </a:lnTo>
                  <a:lnTo>
                    <a:pt x="9" y="42"/>
                  </a:lnTo>
                  <a:lnTo>
                    <a:pt x="9" y="43"/>
                  </a:lnTo>
                  <a:lnTo>
                    <a:pt x="10" y="45"/>
                  </a:lnTo>
                  <a:lnTo>
                    <a:pt x="10" y="74"/>
                  </a:lnTo>
                  <a:lnTo>
                    <a:pt x="9" y="77"/>
                  </a:lnTo>
                  <a:lnTo>
                    <a:pt x="9" y="78"/>
                  </a:lnTo>
                  <a:lnTo>
                    <a:pt x="8" y="79"/>
                  </a:lnTo>
                  <a:lnTo>
                    <a:pt x="6" y="80"/>
                  </a:lnTo>
                  <a:lnTo>
                    <a:pt x="2" y="81"/>
                  </a:lnTo>
                  <a:lnTo>
                    <a:pt x="1" y="82"/>
                  </a:lnTo>
                  <a:lnTo>
                    <a:pt x="0" y="82"/>
                  </a:lnTo>
                  <a:lnTo>
                    <a:pt x="0" y="83"/>
                  </a:lnTo>
                  <a:lnTo>
                    <a:pt x="0" y="84"/>
                  </a:lnTo>
                  <a:lnTo>
                    <a:pt x="1" y="84"/>
                  </a:lnTo>
                  <a:lnTo>
                    <a:pt x="3" y="84"/>
                  </a:lnTo>
                  <a:lnTo>
                    <a:pt x="13" y="84"/>
                  </a:lnTo>
                  <a:lnTo>
                    <a:pt x="23" y="84"/>
                  </a:lnTo>
                  <a:lnTo>
                    <a:pt x="26" y="84"/>
                  </a:lnTo>
                  <a:lnTo>
                    <a:pt x="27" y="83"/>
                  </a:lnTo>
                  <a:lnTo>
                    <a:pt x="26" y="82"/>
                  </a:lnTo>
                  <a:lnTo>
                    <a:pt x="24" y="81"/>
                  </a:lnTo>
                  <a:lnTo>
                    <a:pt x="20" y="80"/>
                  </a:lnTo>
                  <a:lnTo>
                    <a:pt x="19" y="78"/>
                  </a:lnTo>
                  <a:lnTo>
                    <a:pt x="18" y="76"/>
                  </a:lnTo>
                  <a:lnTo>
                    <a:pt x="18" y="38"/>
                  </a:lnTo>
                  <a:close/>
                  <a:moveTo>
                    <a:pt x="14" y="0"/>
                  </a:moveTo>
                  <a:lnTo>
                    <a:pt x="12" y="1"/>
                  </a:lnTo>
                  <a:lnTo>
                    <a:pt x="10" y="2"/>
                  </a:lnTo>
                  <a:lnTo>
                    <a:pt x="9" y="4"/>
                  </a:lnTo>
                  <a:lnTo>
                    <a:pt x="8" y="6"/>
                  </a:lnTo>
                  <a:lnTo>
                    <a:pt x="9" y="8"/>
                  </a:lnTo>
                  <a:lnTo>
                    <a:pt x="9" y="9"/>
                  </a:lnTo>
                  <a:lnTo>
                    <a:pt x="10" y="10"/>
                  </a:lnTo>
                  <a:lnTo>
                    <a:pt x="12" y="12"/>
                  </a:lnTo>
                  <a:lnTo>
                    <a:pt x="14" y="12"/>
                  </a:lnTo>
                  <a:lnTo>
                    <a:pt x="16" y="12"/>
                  </a:lnTo>
                  <a:lnTo>
                    <a:pt x="17" y="11"/>
                  </a:lnTo>
                  <a:lnTo>
                    <a:pt x="18" y="10"/>
                  </a:lnTo>
                  <a:lnTo>
                    <a:pt x="19" y="8"/>
                  </a:lnTo>
                  <a:lnTo>
                    <a:pt x="20" y="6"/>
                  </a:lnTo>
                  <a:lnTo>
                    <a:pt x="19" y="4"/>
                  </a:lnTo>
                  <a:lnTo>
                    <a:pt x="18" y="2"/>
                  </a:lnTo>
                  <a:lnTo>
                    <a:pt x="16" y="1"/>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3" name="Freeform 199"/>
            <p:cNvSpPr>
              <a:spLocks/>
            </p:cNvSpPr>
            <p:nvPr/>
          </p:nvSpPr>
          <p:spPr bwMode="auto">
            <a:xfrm>
              <a:off x="872887" y="6006118"/>
              <a:ext cx="55891" cy="98667"/>
            </a:xfrm>
            <a:custGeom>
              <a:avLst/>
              <a:gdLst>
                <a:gd name="T0" fmla="*/ 2147483647 w 35"/>
                <a:gd name="T1" fmla="*/ 2147483647 h 62"/>
                <a:gd name="T2" fmla="*/ 2147483647 w 35"/>
                <a:gd name="T3" fmla="*/ 2147483647 h 62"/>
                <a:gd name="T4" fmla="*/ 2147483647 w 35"/>
                <a:gd name="T5" fmla="*/ 2147483647 h 62"/>
                <a:gd name="T6" fmla="*/ 2147483647 w 35"/>
                <a:gd name="T7" fmla="*/ 2147483647 h 62"/>
                <a:gd name="T8" fmla="*/ 2147483647 w 35"/>
                <a:gd name="T9" fmla="*/ 2147483647 h 62"/>
                <a:gd name="T10" fmla="*/ 2147483647 w 35"/>
                <a:gd name="T11" fmla="*/ 2147483647 h 62"/>
                <a:gd name="T12" fmla="*/ 2147483647 w 35"/>
                <a:gd name="T13" fmla="*/ 2147483647 h 62"/>
                <a:gd name="T14" fmla="*/ 2147483647 w 35"/>
                <a:gd name="T15" fmla="*/ 2147483647 h 62"/>
                <a:gd name="T16" fmla="*/ 2147483647 w 35"/>
                <a:gd name="T17" fmla="*/ 2147483647 h 62"/>
                <a:gd name="T18" fmla="*/ 2147483647 w 35"/>
                <a:gd name="T19" fmla="*/ 2147483647 h 62"/>
                <a:gd name="T20" fmla="*/ 2147483647 w 35"/>
                <a:gd name="T21" fmla="*/ 2147483647 h 62"/>
                <a:gd name="T22" fmla="*/ 2147483647 w 35"/>
                <a:gd name="T23" fmla="*/ 2147483647 h 62"/>
                <a:gd name="T24" fmla="*/ 2147483647 w 35"/>
                <a:gd name="T25" fmla="*/ 0 h 62"/>
                <a:gd name="T26" fmla="*/ 2147483647 w 35"/>
                <a:gd name="T27" fmla="*/ 0 h 62"/>
                <a:gd name="T28" fmla="*/ 2147483647 w 35"/>
                <a:gd name="T29" fmla="*/ 2147483647 h 62"/>
                <a:gd name="T30" fmla="*/ 2147483647 w 35"/>
                <a:gd name="T31" fmla="*/ 2147483647 h 62"/>
                <a:gd name="T32" fmla="*/ 2147483647 w 35"/>
                <a:gd name="T33" fmla="*/ 2147483647 h 62"/>
                <a:gd name="T34" fmla="*/ 2147483647 w 35"/>
                <a:gd name="T35" fmla="*/ 2147483647 h 62"/>
                <a:gd name="T36" fmla="*/ 2147483647 w 35"/>
                <a:gd name="T37" fmla="*/ 2147483647 h 62"/>
                <a:gd name="T38" fmla="*/ 0 w 35"/>
                <a:gd name="T39" fmla="*/ 2147483647 h 62"/>
                <a:gd name="T40" fmla="*/ 0 w 35"/>
                <a:gd name="T41" fmla="*/ 2147483647 h 62"/>
                <a:gd name="T42" fmla="*/ 0 w 35"/>
                <a:gd name="T43" fmla="*/ 2147483647 h 62"/>
                <a:gd name="T44" fmla="*/ 2147483647 w 35"/>
                <a:gd name="T45" fmla="*/ 2147483647 h 62"/>
                <a:gd name="T46" fmla="*/ 2147483647 w 35"/>
                <a:gd name="T47" fmla="*/ 2147483647 h 62"/>
                <a:gd name="T48" fmla="*/ 2147483647 w 35"/>
                <a:gd name="T49" fmla="*/ 2147483647 h 62"/>
                <a:gd name="T50" fmla="*/ 2147483647 w 35"/>
                <a:gd name="T51" fmla="*/ 2147483647 h 62"/>
                <a:gd name="T52" fmla="*/ 2147483647 w 35"/>
                <a:gd name="T53" fmla="*/ 2147483647 h 62"/>
                <a:gd name="T54" fmla="*/ 2147483647 w 35"/>
                <a:gd name="T55" fmla="*/ 2147483647 h 62"/>
                <a:gd name="T56" fmla="*/ 2147483647 w 35"/>
                <a:gd name="T57" fmla="*/ 2147483647 h 62"/>
                <a:gd name="T58" fmla="*/ 2147483647 w 35"/>
                <a:gd name="T59" fmla="*/ 2147483647 h 62"/>
                <a:gd name="T60" fmla="*/ 2147483647 w 35"/>
                <a:gd name="T61" fmla="*/ 2147483647 h 62"/>
                <a:gd name="T62" fmla="*/ 2147483647 w 35"/>
                <a:gd name="T63" fmla="*/ 2147483647 h 62"/>
                <a:gd name="T64" fmla="*/ 2147483647 w 35"/>
                <a:gd name="T65" fmla="*/ 2147483647 h 62"/>
                <a:gd name="T66" fmla="*/ 2147483647 w 35"/>
                <a:gd name="T67" fmla="*/ 2147483647 h 62"/>
                <a:gd name="T68" fmla="*/ 2147483647 w 35"/>
                <a:gd name="T69" fmla="*/ 2147483647 h 62"/>
                <a:gd name="T70" fmla="*/ 2147483647 w 35"/>
                <a:gd name="T71" fmla="*/ 2147483647 h 62"/>
                <a:gd name="T72" fmla="*/ 2147483647 w 35"/>
                <a:gd name="T73" fmla="*/ 2147483647 h 62"/>
                <a:gd name="T74" fmla="*/ 2147483647 w 35"/>
                <a:gd name="T75" fmla="*/ 2147483647 h 62"/>
                <a:gd name="T76" fmla="*/ 2147483647 w 35"/>
                <a:gd name="T77" fmla="*/ 2147483647 h 62"/>
                <a:gd name="T78" fmla="*/ 2147483647 w 35"/>
                <a:gd name="T79" fmla="*/ 2147483647 h 62"/>
                <a:gd name="T80" fmla="*/ 2147483647 w 35"/>
                <a:gd name="T81" fmla="*/ 2147483647 h 62"/>
                <a:gd name="T82" fmla="*/ 2147483647 w 35"/>
                <a:gd name="T83" fmla="*/ 2147483647 h 62"/>
                <a:gd name="T84" fmla="*/ 2147483647 w 35"/>
                <a:gd name="T85" fmla="*/ 2147483647 h 62"/>
                <a:gd name="T86" fmla="*/ 2147483647 w 35"/>
                <a:gd name="T87" fmla="*/ 2147483647 h 62"/>
                <a:gd name="T88" fmla="*/ 2147483647 w 35"/>
                <a:gd name="T89" fmla="*/ 2147483647 h 62"/>
                <a:gd name="T90" fmla="*/ 2147483647 w 35"/>
                <a:gd name="T91" fmla="*/ 2147483647 h 62"/>
                <a:gd name="T92" fmla="*/ 2147483647 w 35"/>
                <a:gd name="T93" fmla="*/ 2147483647 h 62"/>
                <a:gd name="T94" fmla="*/ 2147483647 w 35"/>
                <a:gd name="T95" fmla="*/ 2147483647 h 62"/>
                <a:gd name="T96" fmla="*/ 2147483647 w 35"/>
                <a:gd name="T97" fmla="*/ 2147483647 h 62"/>
                <a:gd name="T98" fmla="*/ 2147483647 w 35"/>
                <a:gd name="T99" fmla="*/ 2147483647 h 62"/>
                <a:gd name="T100" fmla="*/ 2147483647 w 35"/>
                <a:gd name="T101" fmla="*/ 2147483647 h 62"/>
                <a:gd name="T102" fmla="*/ 2147483647 w 35"/>
                <a:gd name="T103" fmla="*/ 2147483647 h 62"/>
                <a:gd name="T104" fmla="*/ 2147483647 w 35"/>
                <a:gd name="T105" fmla="*/ 2147483647 h 62"/>
                <a:gd name="T106" fmla="*/ 2147483647 w 35"/>
                <a:gd name="T107" fmla="*/ 2147483647 h 62"/>
                <a:gd name="T108" fmla="*/ 2147483647 w 35"/>
                <a:gd name="T109" fmla="*/ 2147483647 h 62"/>
                <a:gd name="T110" fmla="*/ 2147483647 w 35"/>
                <a:gd name="T111" fmla="*/ 2147483647 h 62"/>
                <a:gd name="T112" fmla="*/ 2147483647 w 35"/>
                <a:gd name="T113" fmla="*/ 2147483647 h 6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
                <a:gd name="T172" fmla="*/ 0 h 62"/>
                <a:gd name="T173" fmla="*/ 35 w 35"/>
                <a:gd name="T174" fmla="*/ 62 h 6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 h="62">
                  <a:moveTo>
                    <a:pt x="33" y="16"/>
                  </a:moveTo>
                  <a:lnTo>
                    <a:pt x="34" y="15"/>
                  </a:lnTo>
                  <a:lnTo>
                    <a:pt x="35" y="15"/>
                  </a:lnTo>
                  <a:lnTo>
                    <a:pt x="35" y="13"/>
                  </a:lnTo>
                  <a:lnTo>
                    <a:pt x="35" y="11"/>
                  </a:lnTo>
                  <a:lnTo>
                    <a:pt x="34" y="10"/>
                  </a:lnTo>
                  <a:lnTo>
                    <a:pt x="33" y="10"/>
                  </a:lnTo>
                  <a:lnTo>
                    <a:pt x="19" y="10"/>
                  </a:lnTo>
                  <a:lnTo>
                    <a:pt x="17" y="9"/>
                  </a:lnTo>
                  <a:lnTo>
                    <a:pt x="16" y="8"/>
                  </a:lnTo>
                  <a:lnTo>
                    <a:pt x="16" y="3"/>
                  </a:lnTo>
                  <a:lnTo>
                    <a:pt x="16" y="1"/>
                  </a:lnTo>
                  <a:lnTo>
                    <a:pt x="16" y="0"/>
                  </a:lnTo>
                  <a:lnTo>
                    <a:pt x="15" y="0"/>
                  </a:lnTo>
                  <a:lnTo>
                    <a:pt x="13" y="2"/>
                  </a:lnTo>
                  <a:lnTo>
                    <a:pt x="9" y="8"/>
                  </a:lnTo>
                  <a:lnTo>
                    <a:pt x="6" y="11"/>
                  </a:lnTo>
                  <a:lnTo>
                    <a:pt x="3" y="12"/>
                  </a:lnTo>
                  <a:lnTo>
                    <a:pt x="1" y="14"/>
                  </a:lnTo>
                  <a:lnTo>
                    <a:pt x="0" y="14"/>
                  </a:lnTo>
                  <a:lnTo>
                    <a:pt x="0" y="15"/>
                  </a:lnTo>
                  <a:lnTo>
                    <a:pt x="0" y="16"/>
                  </a:lnTo>
                  <a:lnTo>
                    <a:pt x="1" y="16"/>
                  </a:lnTo>
                  <a:lnTo>
                    <a:pt x="3" y="16"/>
                  </a:lnTo>
                  <a:lnTo>
                    <a:pt x="6" y="17"/>
                  </a:lnTo>
                  <a:lnTo>
                    <a:pt x="6" y="19"/>
                  </a:lnTo>
                  <a:lnTo>
                    <a:pt x="6" y="48"/>
                  </a:lnTo>
                  <a:lnTo>
                    <a:pt x="6" y="51"/>
                  </a:lnTo>
                  <a:lnTo>
                    <a:pt x="7" y="53"/>
                  </a:lnTo>
                  <a:lnTo>
                    <a:pt x="7" y="54"/>
                  </a:lnTo>
                  <a:lnTo>
                    <a:pt x="8" y="56"/>
                  </a:lnTo>
                  <a:lnTo>
                    <a:pt x="10" y="58"/>
                  </a:lnTo>
                  <a:lnTo>
                    <a:pt x="12" y="60"/>
                  </a:lnTo>
                  <a:lnTo>
                    <a:pt x="14" y="61"/>
                  </a:lnTo>
                  <a:lnTo>
                    <a:pt x="17" y="62"/>
                  </a:lnTo>
                  <a:lnTo>
                    <a:pt x="20" y="62"/>
                  </a:lnTo>
                  <a:lnTo>
                    <a:pt x="24" y="61"/>
                  </a:lnTo>
                  <a:lnTo>
                    <a:pt x="27" y="61"/>
                  </a:lnTo>
                  <a:lnTo>
                    <a:pt x="31" y="59"/>
                  </a:lnTo>
                  <a:lnTo>
                    <a:pt x="33" y="57"/>
                  </a:lnTo>
                  <a:lnTo>
                    <a:pt x="34" y="56"/>
                  </a:lnTo>
                  <a:lnTo>
                    <a:pt x="33" y="55"/>
                  </a:lnTo>
                  <a:lnTo>
                    <a:pt x="32" y="54"/>
                  </a:lnTo>
                  <a:lnTo>
                    <a:pt x="29" y="55"/>
                  </a:lnTo>
                  <a:lnTo>
                    <a:pt x="27" y="56"/>
                  </a:lnTo>
                  <a:lnTo>
                    <a:pt x="24" y="56"/>
                  </a:lnTo>
                  <a:lnTo>
                    <a:pt x="20" y="55"/>
                  </a:lnTo>
                  <a:lnTo>
                    <a:pt x="17" y="53"/>
                  </a:lnTo>
                  <a:lnTo>
                    <a:pt x="16" y="52"/>
                  </a:lnTo>
                  <a:lnTo>
                    <a:pt x="16" y="51"/>
                  </a:lnTo>
                  <a:lnTo>
                    <a:pt x="15" y="47"/>
                  </a:lnTo>
                  <a:lnTo>
                    <a:pt x="15" y="21"/>
                  </a:lnTo>
                  <a:lnTo>
                    <a:pt x="16" y="18"/>
                  </a:lnTo>
                  <a:lnTo>
                    <a:pt x="16" y="17"/>
                  </a:lnTo>
                  <a:lnTo>
                    <a:pt x="17" y="16"/>
                  </a:lnTo>
                  <a:lnTo>
                    <a:pt x="20" y="16"/>
                  </a:lnTo>
                  <a:lnTo>
                    <a:pt x="33" y="1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4" name="Freeform 200"/>
            <p:cNvSpPr>
              <a:spLocks/>
            </p:cNvSpPr>
            <p:nvPr/>
          </p:nvSpPr>
          <p:spPr bwMode="auto">
            <a:xfrm>
              <a:off x="2078031" y="5966651"/>
              <a:ext cx="113527" cy="138133"/>
            </a:xfrm>
            <a:custGeom>
              <a:avLst/>
              <a:gdLst>
                <a:gd name="T0" fmla="*/ 0 w 72"/>
                <a:gd name="T1" fmla="*/ 2147483647 h 87"/>
                <a:gd name="T2" fmla="*/ 2147483647 w 72"/>
                <a:gd name="T3" fmla="*/ 2147483647 h 87"/>
                <a:gd name="T4" fmla="*/ 2147483647 w 72"/>
                <a:gd name="T5" fmla="*/ 2147483647 h 87"/>
                <a:gd name="T6" fmla="*/ 2147483647 w 72"/>
                <a:gd name="T7" fmla="*/ 2147483647 h 87"/>
                <a:gd name="T8" fmla="*/ 2147483647 w 72"/>
                <a:gd name="T9" fmla="*/ 2147483647 h 87"/>
                <a:gd name="T10" fmla="*/ 2147483647 w 72"/>
                <a:gd name="T11" fmla="*/ 2147483647 h 87"/>
                <a:gd name="T12" fmla="*/ 2147483647 w 72"/>
                <a:gd name="T13" fmla="*/ 2147483647 h 87"/>
                <a:gd name="T14" fmla="*/ 2147483647 w 72"/>
                <a:gd name="T15" fmla="*/ 2147483647 h 87"/>
                <a:gd name="T16" fmla="*/ 2147483647 w 72"/>
                <a:gd name="T17" fmla="*/ 2147483647 h 87"/>
                <a:gd name="T18" fmla="*/ 2147483647 w 72"/>
                <a:gd name="T19" fmla="*/ 2147483647 h 87"/>
                <a:gd name="T20" fmla="*/ 2147483647 w 72"/>
                <a:gd name="T21" fmla="*/ 2147483647 h 87"/>
                <a:gd name="T22" fmla="*/ 2147483647 w 72"/>
                <a:gd name="T23" fmla="*/ 2147483647 h 87"/>
                <a:gd name="T24" fmla="*/ 2147483647 w 72"/>
                <a:gd name="T25" fmla="*/ 2147483647 h 87"/>
                <a:gd name="T26" fmla="*/ 2147483647 w 72"/>
                <a:gd name="T27" fmla="*/ 2147483647 h 87"/>
                <a:gd name="T28" fmla="*/ 2147483647 w 72"/>
                <a:gd name="T29" fmla="*/ 2147483647 h 87"/>
                <a:gd name="T30" fmla="*/ 2147483647 w 72"/>
                <a:gd name="T31" fmla="*/ 2147483647 h 87"/>
                <a:gd name="T32" fmla="*/ 2147483647 w 72"/>
                <a:gd name="T33" fmla="*/ 2147483647 h 87"/>
                <a:gd name="T34" fmla="*/ 2147483647 w 72"/>
                <a:gd name="T35" fmla="*/ 2147483647 h 87"/>
                <a:gd name="T36" fmla="*/ 2147483647 w 72"/>
                <a:gd name="T37" fmla="*/ 2147483647 h 87"/>
                <a:gd name="T38" fmla="*/ 2147483647 w 72"/>
                <a:gd name="T39" fmla="*/ 2147483647 h 87"/>
                <a:gd name="T40" fmla="*/ 2147483647 w 72"/>
                <a:gd name="T41" fmla="*/ 2147483647 h 87"/>
                <a:gd name="T42" fmla="*/ 2147483647 w 72"/>
                <a:gd name="T43" fmla="*/ 2147483647 h 87"/>
                <a:gd name="T44" fmla="*/ 2147483647 w 72"/>
                <a:gd name="T45" fmla="*/ 2147483647 h 87"/>
                <a:gd name="T46" fmla="*/ 2147483647 w 72"/>
                <a:gd name="T47" fmla="*/ 2147483647 h 87"/>
                <a:gd name="T48" fmla="*/ 2147483647 w 72"/>
                <a:gd name="T49" fmla="*/ 2147483647 h 87"/>
                <a:gd name="T50" fmla="*/ 2147483647 w 72"/>
                <a:gd name="T51" fmla="*/ 2147483647 h 87"/>
                <a:gd name="T52" fmla="*/ 2147483647 w 72"/>
                <a:gd name="T53" fmla="*/ 2147483647 h 87"/>
                <a:gd name="T54" fmla="*/ 2147483647 w 72"/>
                <a:gd name="T55" fmla="*/ 2147483647 h 87"/>
                <a:gd name="T56" fmla="*/ 2147483647 w 72"/>
                <a:gd name="T57" fmla="*/ 2147483647 h 87"/>
                <a:gd name="T58" fmla="*/ 2147483647 w 72"/>
                <a:gd name="T59" fmla="*/ 2147483647 h 87"/>
                <a:gd name="T60" fmla="*/ 2147483647 w 72"/>
                <a:gd name="T61" fmla="*/ 2147483647 h 87"/>
                <a:gd name="T62" fmla="*/ 2147483647 w 72"/>
                <a:gd name="T63" fmla="*/ 2147483647 h 87"/>
                <a:gd name="T64" fmla="*/ 2147483647 w 72"/>
                <a:gd name="T65" fmla="*/ 2147483647 h 87"/>
                <a:gd name="T66" fmla="*/ 2147483647 w 72"/>
                <a:gd name="T67" fmla="*/ 2147483647 h 87"/>
                <a:gd name="T68" fmla="*/ 2147483647 w 72"/>
                <a:gd name="T69" fmla="*/ 2147483647 h 87"/>
                <a:gd name="T70" fmla="*/ 2147483647 w 72"/>
                <a:gd name="T71" fmla="*/ 2147483647 h 87"/>
                <a:gd name="T72" fmla="*/ 2147483647 w 72"/>
                <a:gd name="T73" fmla="*/ 2147483647 h 87"/>
                <a:gd name="T74" fmla="*/ 2147483647 w 72"/>
                <a:gd name="T75" fmla="*/ 2147483647 h 87"/>
                <a:gd name="T76" fmla="*/ 2147483647 w 72"/>
                <a:gd name="T77" fmla="*/ 0 h 87"/>
                <a:gd name="T78" fmla="*/ 2147483647 w 72"/>
                <a:gd name="T79" fmla="*/ 2147483647 h 87"/>
                <a:gd name="T80" fmla="*/ 2147483647 w 72"/>
                <a:gd name="T81" fmla="*/ 2147483647 h 87"/>
                <a:gd name="T82" fmla="*/ 2147483647 w 72"/>
                <a:gd name="T83" fmla="*/ 2147483647 h 87"/>
                <a:gd name="T84" fmla="*/ 2147483647 w 72"/>
                <a:gd name="T85" fmla="*/ 2147483647 h 87"/>
                <a:gd name="T86" fmla="*/ 2147483647 w 72"/>
                <a:gd name="T87" fmla="*/ 2147483647 h 87"/>
                <a:gd name="T88" fmla="*/ 2147483647 w 72"/>
                <a:gd name="T89" fmla="*/ 2147483647 h 87"/>
                <a:gd name="T90" fmla="*/ 2147483647 w 72"/>
                <a:gd name="T91" fmla="*/ 2147483647 h 87"/>
                <a:gd name="T92" fmla="*/ 0 w 72"/>
                <a:gd name="T93" fmla="*/ 2147483647 h 8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2"/>
                <a:gd name="T142" fmla="*/ 0 h 87"/>
                <a:gd name="T143" fmla="*/ 72 w 72"/>
                <a:gd name="T144" fmla="*/ 87 h 8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2" h="87">
                  <a:moveTo>
                    <a:pt x="0" y="45"/>
                  </a:moveTo>
                  <a:lnTo>
                    <a:pt x="0" y="49"/>
                  </a:lnTo>
                  <a:lnTo>
                    <a:pt x="1" y="54"/>
                  </a:lnTo>
                  <a:lnTo>
                    <a:pt x="2" y="58"/>
                  </a:lnTo>
                  <a:lnTo>
                    <a:pt x="4" y="63"/>
                  </a:lnTo>
                  <a:lnTo>
                    <a:pt x="5" y="66"/>
                  </a:lnTo>
                  <a:lnTo>
                    <a:pt x="8" y="70"/>
                  </a:lnTo>
                  <a:lnTo>
                    <a:pt x="11" y="73"/>
                  </a:lnTo>
                  <a:lnTo>
                    <a:pt x="14" y="76"/>
                  </a:lnTo>
                  <a:lnTo>
                    <a:pt x="17" y="79"/>
                  </a:lnTo>
                  <a:lnTo>
                    <a:pt x="21" y="81"/>
                  </a:lnTo>
                  <a:lnTo>
                    <a:pt x="25" y="83"/>
                  </a:lnTo>
                  <a:lnTo>
                    <a:pt x="29" y="84"/>
                  </a:lnTo>
                  <a:lnTo>
                    <a:pt x="33" y="85"/>
                  </a:lnTo>
                  <a:lnTo>
                    <a:pt x="37" y="86"/>
                  </a:lnTo>
                  <a:lnTo>
                    <a:pt x="46" y="87"/>
                  </a:lnTo>
                  <a:lnTo>
                    <a:pt x="55" y="86"/>
                  </a:lnTo>
                  <a:lnTo>
                    <a:pt x="62" y="85"/>
                  </a:lnTo>
                  <a:lnTo>
                    <a:pt x="68" y="83"/>
                  </a:lnTo>
                  <a:lnTo>
                    <a:pt x="70" y="81"/>
                  </a:lnTo>
                  <a:lnTo>
                    <a:pt x="71" y="77"/>
                  </a:lnTo>
                  <a:lnTo>
                    <a:pt x="72" y="73"/>
                  </a:lnTo>
                  <a:lnTo>
                    <a:pt x="72" y="68"/>
                  </a:lnTo>
                  <a:lnTo>
                    <a:pt x="71" y="67"/>
                  </a:lnTo>
                  <a:lnTo>
                    <a:pt x="70" y="68"/>
                  </a:lnTo>
                  <a:lnTo>
                    <a:pt x="69" y="69"/>
                  </a:lnTo>
                  <a:lnTo>
                    <a:pt x="65" y="74"/>
                  </a:lnTo>
                  <a:lnTo>
                    <a:pt x="62" y="77"/>
                  </a:lnTo>
                  <a:lnTo>
                    <a:pt x="59" y="80"/>
                  </a:lnTo>
                  <a:lnTo>
                    <a:pt x="56" y="81"/>
                  </a:lnTo>
                  <a:lnTo>
                    <a:pt x="53" y="82"/>
                  </a:lnTo>
                  <a:lnTo>
                    <a:pt x="45" y="83"/>
                  </a:lnTo>
                  <a:lnTo>
                    <a:pt x="38" y="82"/>
                  </a:lnTo>
                  <a:lnTo>
                    <a:pt x="35" y="81"/>
                  </a:lnTo>
                  <a:lnTo>
                    <a:pt x="32" y="80"/>
                  </a:lnTo>
                  <a:lnTo>
                    <a:pt x="29" y="78"/>
                  </a:lnTo>
                  <a:lnTo>
                    <a:pt x="26" y="76"/>
                  </a:lnTo>
                  <a:lnTo>
                    <a:pt x="24" y="74"/>
                  </a:lnTo>
                  <a:lnTo>
                    <a:pt x="22" y="71"/>
                  </a:lnTo>
                  <a:lnTo>
                    <a:pt x="18" y="66"/>
                  </a:lnTo>
                  <a:lnTo>
                    <a:pt x="16" y="59"/>
                  </a:lnTo>
                  <a:lnTo>
                    <a:pt x="15" y="56"/>
                  </a:lnTo>
                  <a:lnTo>
                    <a:pt x="14" y="53"/>
                  </a:lnTo>
                  <a:lnTo>
                    <a:pt x="14" y="46"/>
                  </a:lnTo>
                  <a:lnTo>
                    <a:pt x="14" y="41"/>
                  </a:lnTo>
                  <a:lnTo>
                    <a:pt x="14" y="36"/>
                  </a:lnTo>
                  <a:lnTo>
                    <a:pt x="15" y="32"/>
                  </a:lnTo>
                  <a:lnTo>
                    <a:pt x="16" y="28"/>
                  </a:lnTo>
                  <a:lnTo>
                    <a:pt x="18" y="25"/>
                  </a:lnTo>
                  <a:lnTo>
                    <a:pt x="20" y="21"/>
                  </a:lnTo>
                  <a:lnTo>
                    <a:pt x="22" y="18"/>
                  </a:lnTo>
                  <a:lnTo>
                    <a:pt x="24" y="15"/>
                  </a:lnTo>
                  <a:lnTo>
                    <a:pt x="26" y="13"/>
                  </a:lnTo>
                  <a:lnTo>
                    <a:pt x="29" y="10"/>
                  </a:lnTo>
                  <a:lnTo>
                    <a:pt x="32" y="8"/>
                  </a:lnTo>
                  <a:lnTo>
                    <a:pt x="34" y="7"/>
                  </a:lnTo>
                  <a:lnTo>
                    <a:pt x="37" y="6"/>
                  </a:lnTo>
                  <a:lnTo>
                    <a:pt x="40" y="5"/>
                  </a:lnTo>
                  <a:lnTo>
                    <a:pt x="46" y="4"/>
                  </a:lnTo>
                  <a:lnTo>
                    <a:pt x="52" y="5"/>
                  </a:lnTo>
                  <a:lnTo>
                    <a:pt x="55" y="5"/>
                  </a:lnTo>
                  <a:lnTo>
                    <a:pt x="57" y="6"/>
                  </a:lnTo>
                  <a:lnTo>
                    <a:pt x="61" y="8"/>
                  </a:lnTo>
                  <a:lnTo>
                    <a:pt x="62" y="9"/>
                  </a:lnTo>
                  <a:lnTo>
                    <a:pt x="63" y="10"/>
                  </a:lnTo>
                  <a:lnTo>
                    <a:pt x="67" y="15"/>
                  </a:lnTo>
                  <a:lnTo>
                    <a:pt x="69" y="16"/>
                  </a:lnTo>
                  <a:lnTo>
                    <a:pt x="70" y="17"/>
                  </a:lnTo>
                  <a:lnTo>
                    <a:pt x="71" y="17"/>
                  </a:lnTo>
                  <a:lnTo>
                    <a:pt x="71" y="15"/>
                  </a:lnTo>
                  <a:lnTo>
                    <a:pt x="70" y="9"/>
                  </a:lnTo>
                  <a:lnTo>
                    <a:pt x="70" y="6"/>
                  </a:lnTo>
                  <a:lnTo>
                    <a:pt x="69" y="5"/>
                  </a:lnTo>
                  <a:lnTo>
                    <a:pt x="68" y="4"/>
                  </a:lnTo>
                  <a:lnTo>
                    <a:pt x="66" y="3"/>
                  </a:lnTo>
                  <a:lnTo>
                    <a:pt x="59" y="1"/>
                  </a:lnTo>
                  <a:lnTo>
                    <a:pt x="52" y="0"/>
                  </a:lnTo>
                  <a:lnTo>
                    <a:pt x="46" y="0"/>
                  </a:lnTo>
                  <a:lnTo>
                    <a:pt x="41" y="0"/>
                  </a:lnTo>
                  <a:lnTo>
                    <a:pt x="35" y="1"/>
                  </a:lnTo>
                  <a:lnTo>
                    <a:pt x="30" y="2"/>
                  </a:lnTo>
                  <a:lnTo>
                    <a:pt x="26" y="4"/>
                  </a:lnTo>
                  <a:lnTo>
                    <a:pt x="22" y="6"/>
                  </a:lnTo>
                  <a:lnTo>
                    <a:pt x="18" y="8"/>
                  </a:lnTo>
                  <a:lnTo>
                    <a:pt x="14" y="11"/>
                  </a:lnTo>
                  <a:lnTo>
                    <a:pt x="11" y="14"/>
                  </a:lnTo>
                  <a:lnTo>
                    <a:pt x="9" y="17"/>
                  </a:lnTo>
                  <a:lnTo>
                    <a:pt x="6" y="21"/>
                  </a:lnTo>
                  <a:lnTo>
                    <a:pt x="4" y="25"/>
                  </a:lnTo>
                  <a:lnTo>
                    <a:pt x="3" y="28"/>
                  </a:lnTo>
                  <a:lnTo>
                    <a:pt x="1" y="32"/>
                  </a:lnTo>
                  <a:lnTo>
                    <a:pt x="1" y="36"/>
                  </a:lnTo>
                  <a:lnTo>
                    <a:pt x="0" y="40"/>
                  </a:lnTo>
                  <a:lnTo>
                    <a:pt x="0" y="45"/>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5" name="Freeform 201"/>
            <p:cNvSpPr>
              <a:spLocks noEditPoints="1"/>
            </p:cNvSpPr>
            <p:nvPr/>
          </p:nvSpPr>
          <p:spPr bwMode="auto">
            <a:xfrm>
              <a:off x="2205531" y="6016881"/>
              <a:ext cx="82090" cy="87903"/>
            </a:xfrm>
            <a:custGeom>
              <a:avLst/>
              <a:gdLst>
                <a:gd name="T0" fmla="*/ 2147483647 w 52"/>
                <a:gd name="T1" fmla="*/ 2147483647 h 56"/>
                <a:gd name="T2" fmla="*/ 2147483647 w 52"/>
                <a:gd name="T3" fmla="*/ 2147483647 h 56"/>
                <a:gd name="T4" fmla="*/ 2147483647 w 52"/>
                <a:gd name="T5" fmla="*/ 2147483647 h 56"/>
                <a:gd name="T6" fmla="*/ 2147483647 w 52"/>
                <a:gd name="T7" fmla="*/ 2147483647 h 56"/>
                <a:gd name="T8" fmla="*/ 2147483647 w 52"/>
                <a:gd name="T9" fmla="*/ 2147483647 h 56"/>
                <a:gd name="T10" fmla="*/ 2147483647 w 52"/>
                <a:gd name="T11" fmla="*/ 2147483647 h 56"/>
                <a:gd name="T12" fmla="*/ 2147483647 w 52"/>
                <a:gd name="T13" fmla="*/ 2147483647 h 56"/>
                <a:gd name="T14" fmla="*/ 2147483647 w 52"/>
                <a:gd name="T15" fmla="*/ 2147483647 h 56"/>
                <a:gd name="T16" fmla="*/ 2147483647 w 52"/>
                <a:gd name="T17" fmla="*/ 2147483647 h 56"/>
                <a:gd name="T18" fmla="*/ 2147483647 w 52"/>
                <a:gd name="T19" fmla="*/ 2147483647 h 56"/>
                <a:gd name="T20" fmla="*/ 2147483647 w 52"/>
                <a:gd name="T21" fmla="*/ 2147483647 h 56"/>
                <a:gd name="T22" fmla="*/ 2147483647 w 52"/>
                <a:gd name="T23" fmla="*/ 2147483647 h 56"/>
                <a:gd name="T24" fmla="*/ 2147483647 w 52"/>
                <a:gd name="T25" fmla="*/ 2147483647 h 56"/>
                <a:gd name="T26" fmla="*/ 2147483647 w 52"/>
                <a:gd name="T27" fmla="*/ 2147483647 h 56"/>
                <a:gd name="T28" fmla="*/ 2147483647 w 52"/>
                <a:gd name="T29" fmla="*/ 2147483647 h 56"/>
                <a:gd name="T30" fmla="*/ 2147483647 w 52"/>
                <a:gd name="T31" fmla="*/ 2147483647 h 56"/>
                <a:gd name="T32" fmla="*/ 2147483647 w 52"/>
                <a:gd name="T33" fmla="*/ 2147483647 h 56"/>
                <a:gd name="T34" fmla="*/ 2147483647 w 52"/>
                <a:gd name="T35" fmla="*/ 0 h 56"/>
                <a:gd name="T36" fmla="*/ 2147483647 w 52"/>
                <a:gd name="T37" fmla="*/ 2147483647 h 56"/>
                <a:gd name="T38" fmla="*/ 2147483647 w 52"/>
                <a:gd name="T39" fmla="*/ 2147483647 h 56"/>
                <a:gd name="T40" fmla="*/ 2147483647 w 52"/>
                <a:gd name="T41" fmla="*/ 2147483647 h 56"/>
                <a:gd name="T42" fmla="*/ 2147483647 w 52"/>
                <a:gd name="T43" fmla="*/ 2147483647 h 56"/>
                <a:gd name="T44" fmla="*/ 2147483647 w 52"/>
                <a:gd name="T45" fmla="*/ 2147483647 h 56"/>
                <a:gd name="T46" fmla="*/ 2147483647 w 52"/>
                <a:gd name="T47" fmla="*/ 2147483647 h 56"/>
                <a:gd name="T48" fmla="*/ 2147483647 w 52"/>
                <a:gd name="T49" fmla="*/ 2147483647 h 56"/>
                <a:gd name="T50" fmla="*/ 2147483647 w 52"/>
                <a:gd name="T51" fmla="*/ 2147483647 h 56"/>
                <a:gd name="T52" fmla="*/ 2147483647 w 52"/>
                <a:gd name="T53" fmla="*/ 2147483647 h 56"/>
                <a:gd name="T54" fmla="*/ 2147483647 w 52"/>
                <a:gd name="T55" fmla="*/ 2147483647 h 56"/>
                <a:gd name="T56" fmla="*/ 2147483647 w 52"/>
                <a:gd name="T57" fmla="*/ 2147483647 h 56"/>
                <a:gd name="T58" fmla="*/ 2147483647 w 52"/>
                <a:gd name="T59" fmla="*/ 2147483647 h 56"/>
                <a:gd name="T60" fmla="*/ 2147483647 w 52"/>
                <a:gd name="T61" fmla="*/ 2147483647 h 56"/>
                <a:gd name="T62" fmla="*/ 2147483647 w 52"/>
                <a:gd name="T63" fmla="*/ 2147483647 h 56"/>
                <a:gd name="T64" fmla="*/ 2147483647 w 52"/>
                <a:gd name="T65" fmla="*/ 2147483647 h 56"/>
                <a:gd name="T66" fmla="*/ 2147483647 w 52"/>
                <a:gd name="T67" fmla="*/ 2147483647 h 56"/>
                <a:gd name="T68" fmla="*/ 2147483647 w 52"/>
                <a:gd name="T69" fmla="*/ 2147483647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
                <a:gd name="T106" fmla="*/ 0 h 56"/>
                <a:gd name="T107" fmla="*/ 52 w 5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 h="56">
                  <a:moveTo>
                    <a:pt x="26" y="53"/>
                  </a:moveTo>
                  <a:lnTo>
                    <a:pt x="23" y="52"/>
                  </a:lnTo>
                  <a:lnTo>
                    <a:pt x="20" y="51"/>
                  </a:lnTo>
                  <a:lnTo>
                    <a:pt x="17" y="48"/>
                  </a:lnTo>
                  <a:lnTo>
                    <a:pt x="15" y="45"/>
                  </a:lnTo>
                  <a:lnTo>
                    <a:pt x="13" y="41"/>
                  </a:lnTo>
                  <a:lnTo>
                    <a:pt x="11" y="37"/>
                  </a:lnTo>
                  <a:lnTo>
                    <a:pt x="11" y="33"/>
                  </a:lnTo>
                  <a:lnTo>
                    <a:pt x="10" y="29"/>
                  </a:lnTo>
                  <a:lnTo>
                    <a:pt x="11" y="23"/>
                  </a:lnTo>
                  <a:lnTo>
                    <a:pt x="11" y="19"/>
                  </a:lnTo>
                  <a:lnTo>
                    <a:pt x="13" y="14"/>
                  </a:lnTo>
                  <a:lnTo>
                    <a:pt x="15" y="10"/>
                  </a:lnTo>
                  <a:lnTo>
                    <a:pt x="17" y="7"/>
                  </a:lnTo>
                  <a:lnTo>
                    <a:pt x="18" y="6"/>
                  </a:lnTo>
                  <a:lnTo>
                    <a:pt x="20" y="5"/>
                  </a:lnTo>
                  <a:lnTo>
                    <a:pt x="23" y="4"/>
                  </a:lnTo>
                  <a:lnTo>
                    <a:pt x="26" y="3"/>
                  </a:lnTo>
                  <a:lnTo>
                    <a:pt x="30" y="4"/>
                  </a:lnTo>
                  <a:lnTo>
                    <a:pt x="33" y="5"/>
                  </a:lnTo>
                  <a:lnTo>
                    <a:pt x="36" y="8"/>
                  </a:lnTo>
                  <a:lnTo>
                    <a:pt x="38" y="11"/>
                  </a:lnTo>
                  <a:lnTo>
                    <a:pt x="41" y="19"/>
                  </a:lnTo>
                  <a:lnTo>
                    <a:pt x="42" y="23"/>
                  </a:lnTo>
                  <a:lnTo>
                    <a:pt x="42" y="28"/>
                  </a:lnTo>
                  <a:lnTo>
                    <a:pt x="42" y="33"/>
                  </a:lnTo>
                  <a:lnTo>
                    <a:pt x="41" y="38"/>
                  </a:lnTo>
                  <a:lnTo>
                    <a:pt x="40" y="42"/>
                  </a:lnTo>
                  <a:lnTo>
                    <a:pt x="38" y="46"/>
                  </a:lnTo>
                  <a:lnTo>
                    <a:pt x="35" y="49"/>
                  </a:lnTo>
                  <a:lnTo>
                    <a:pt x="34" y="50"/>
                  </a:lnTo>
                  <a:lnTo>
                    <a:pt x="33" y="51"/>
                  </a:lnTo>
                  <a:lnTo>
                    <a:pt x="30" y="53"/>
                  </a:lnTo>
                  <a:lnTo>
                    <a:pt x="26" y="53"/>
                  </a:lnTo>
                  <a:close/>
                  <a:moveTo>
                    <a:pt x="26" y="0"/>
                  </a:moveTo>
                  <a:lnTo>
                    <a:pt x="23" y="0"/>
                  </a:lnTo>
                  <a:lnTo>
                    <a:pt x="20" y="1"/>
                  </a:lnTo>
                  <a:lnTo>
                    <a:pt x="15" y="2"/>
                  </a:lnTo>
                  <a:lnTo>
                    <a:pt x="10" y="5"/>
                  </a:lnTo>
                  <a:lnTo>
                    <a:pt x="8" y="7"/>
                  </a:lnTo>
                  <a:lnTo>
                    <a:pt x="7" y="9"/>
                  </a:lnTo>
                  <a:lnTo>
                    <a:pt x="4" y="13"/>
                  </a:lnTo>
                  <a:lnTo>
                    <a:pt x="2" y="18"/>
                  </a:lnTo>
                  <a:lnTo>
                    <a:pt x="1" y="23"/>
                  </a:lnTo>
                  <a:lnTo>
                    <a:pt x="0" y="28"/>
                  </a:lnTo>
                  <a:lnTo>
                    <a:pt x="1" y="34"/>
                  </a:lnTo>
                  <a:lnTo>
                    <a:pt x="2" y="39"/>
                  </a:lnTo>
                  <a:lnTo>
                    <a:pt x="4" y="43"/>
                  </a:lnTo>
                  <a:lnTo>
                    <a:pt x="7" y="48"/>
                  </a:lnTo>
                  <a:lnTo>
                    <a:pt x="8" y="50"/>
                  </a:lnTo>
                  <a:lnTo>
                    <a:pt x="10" y="51"/>
                  </a:lnTo>
                  <a:lnTo>
                    <a:pt x="14" y="54"/>
                  </a:lnTo>
                  <a:lnTo>
                    <a:pt x="20" y="56"/>
                  </a:lnTo>
                  <a:lnTo>
                    <a:pt x="26" y="56"/>
                  </a:lnTo>
                  <a:lnTo>
                    <a:pt x="32" y="55"/>
                  </a:lnTo>
                  <a:lnTo>
                    <a:pt x="38" y="54"/>
                  </a:lnTo>
                  <a:lnTo>
                    <a:pt x="42" y="51"/>
                  </a:lnTo>
                  <a:lnTo>
                    <a:pt x="46" y="47"/>
                  </a:lnTo>
                  <a:lnTo>
                    <a:pt x="48" y="43"/>
                  </a:lnTo>
                  <a:lnTo>
                    <a:pt x="50" y="38"/>
                  </a:lnTo>
                  <a:lnTo>
                    <a:pt x="51" y="33"/>
                  </a:lnTo>
                  <a:lnTo>
                    <a:pt x="52" y="28"/>
                  </a:lnTo>
                  <a:lnTo>
                    <a:pt x="51" y="22"/>
                  </a:lnTo>
                  <a:lnTo>
                    <a:pt x="50" y="17"/>
                  </a:lnTo>
                  <a:lnTo>
                    <a:pt x="48" y="13"/>
                  </a:lnTo>
                  <a:lnTo>
                    <a:pt x="45" y="9"/>
                  </a:lnTo>
                  <a:lnTo>
                    <a:pt x="41" y="5"/>
                  </a:lnTo>
                  <a:lnTo>
                    <a:pt x="39" y="3"/>
                  </a:lnTo>
                  <a:lnTo>
                    <a:pt x="37" y="2"/>
                  </a:lnTo>
                  <a:lnTo>
                    <a:pt x="32" y="1"/>
                  </a:lnTo>
                  <a:lnTo>
                    <a:pt x="26"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6" name="Freeform 202"/>
            <p:cNvSpPr>
              <a:spLocks/>
            </p:cNvSpPr>
            <p:nvPr/>
          </p:nvSpPr>
          <p:spPr bwMode="auto">
            <a:xfrm>
              <a:off x="2298101" y="6013293"/>
              <a:ext cx="94316" cy="89697"/>
            </a:xfrm>
            <a:custGeom>
              <a:avLst/>
              <a:gdLst>
                <a:gd name="T0" fmla="*/ 2147483647 w 59"/>
                <a:gd name="T1" fmla="*/ 2147483647 h 56"/>
                <a:gd name="T2" fmla="*/ 2147483647 w 59"/>
                <a:gd name="T3" fmla="*/ 2147483647 h 56"/>
                <a:gd name="T4" fmla="*/ 2147483647 w 59"/>
                <a:gd name="T5" fmla="*/ 2147483647 h 56"/>
                <a:gd name="T6" fmla="*/ 2147483647 w 59"/>
                <a:gd name="T7" fmla="*/ 2147483647 h 56"/>
                <a:gd name="T8" fmla="*/ 2147483647 w 59"/>
                <a:gd name="T9" fmla="*/ 2147483647 h 56"/>
                <a:gd name="T10" fmla="*/ 2147483647 w 59"/>
                <a:gd name="T11" fmla="*/ 2147483647 h 56"/>
                <a:gd name="T12" fmla="*/ 2147483647 w 59"/>
                <a:gd name="T13" fmla="*/ 2147483647 h 56"/>
                <a:gd name="T14" fmla="*/ 2147483647 w 59"/>
                <a:gd name="T15" fmla="*/ 2147483647 h 56"/>
                <a:gd name="T16" fmla="*/ 2147483647 w 59"/>
                <a:gd name="T17" fmla="*/ 2147483647 h 56"/>
                <a:gd name="T18" fmla="*/ 2147483647 w 59"/>
                <a:gd name="T19" fmla="*/ 2147483647 h 56"/>
                <a:gd name="T20" fmla="*/ 2147483647 w 59"/>
                <a:gd name="T21" fmla="*/ 2147483647 h 56"/>
                <a:gd name="T22" fmla="*/ 2147483647 w 59"/>
                <a:gd name="T23" fmla="*/ 2147483647 h 56"/>
                <a:gd name="T24" fmla="*/ 2147483647 w 59"/>
                <a:gd name="T25" fmla="*/ 2147483647 h 56"/>
                <a:gd name="T26" fmla="*/ 2147483647 w 59"/>
                <a:gd name="T27" fmla="*/ 2147483647 h 56"/>
                <a:gd name="T28" fmla="*/ 2147483647 w 59"/>
                <a:gd name="T29" fmla="*/ 2147483647 h 56"/>
                <a:gd name="T30" fmla="*/ 2147483647 w 59"/>
                <a:gd name="T31" fmla="*/ 2147483647 h 56"/>
                <a:gd name="T32" fmla="*/ 2147483647 w 59"/>
                <a:gd name="T33" fmla="*/ 2147483647 h 56"/>
                <a:gd name="T34" fmla="*/ 2147483647 w 59"/>
                <a:gd name="T35" fmla="*/ 2147483647 h 56"/>
                <a:gd name="T36" fmla="*/ 2147483647 w 59"/>
                <a:gd name="T37" fmla="*/ 2147483647 h 56"/>
                <a:gd name="T38" fmla="*/ 2147483647 w 59"/>
                <a:gd name="T39" fmla="*/ 2147483647 h 56"/>
                <a:gd name="T40" fmla="*/ 2147483647 w 59"/>
                <a:gd name="T41" fmla="*/ 2147483647 h 56"/>
                <a:gd name="T42" fmla="*/ 2147483647 w 59"/>
                <a:gd name="T43" fmla="*/ 2147483647 h 56"/>
                <a:gd name="T44" fmla="*/ 2147483647 w 59"/>
                <a:gd name="T45" fmla="*/ 2147483647 h 56"/>
                <a:gd name="T46" fmla="*/ 2147483647 w 59"/>
                <a:gd name="T47" fmla="*/ 2147483647 h 56"/>
                <a:gd name="T48" fmla="*/ 2147483647 w 59"/>
                <a:gd name="T49" fmla="*/ 2147483647 h 56"/>
                <a:gd name="T50" fmla="*/ 2147483647 w 59"/>
                <a:gd name="T51" fmla="*/ 2147483647 h 56"/>
                <a:gd name="T52" fmla="*/ 2147483647 w 59"/>
                <a:gd name="T53" fmla="*/ 2147483647 h 56"/>
                <a:gd name="T54" fmla="*/ 2147483647 w 59"/>
                <a:gd name="T55" fmla="*/ 2147483647 h 56"/>
                <a:gd name="T56" fmla="*/ 2147483647 w 59"/>
                <a:gd name="T57" fmla="*/ 2147483647 h 56"/>
                <a:gd name="T58" fmla="*/ 2147483647 w 59"/>
                <a:gd name="T59" fmla="*/ 2147483647 h 56"/>
                <a:gd name="T60" fmla="*/ 2147483647 w 59"/>
                <a:gd name="T61" fmla="*/ 2147483647 h 56"/>
                <a:gd name="T62" fmla="*/ 2147483647 w 59"/>
                <a:gd name="T63" fmla="*/ 2147483647 h 56"/>
                <a:gd name="T64" fmla="*/ 2147483647 w 59"/>
                <a:gd name="T65" fmla="*/ 2147483647 h 56"/>
                <a:gd name="T66" fmla="*/ 2147483647 w 59"/>
                <a:gd name="T67" fmla="*/ 2147483647 h 56"/>
                <a:gd name="T68" fmla="*/ 2147483647 w 59"/>
                <a:gd name="T69" fmla="*/ 2147483647 h 56"/>
                <a:gd name="T70" fmla="*/ 2147483647 w 59"/>
                <a:gd name="T71" fmla="*/ 2147483647 h 56"/>
                <a:gd name="T72" fmla="*/ 2147483647 w 59"/>
                <a:gd name="T73" fmla="*/ 2147483647 h 56"/>
                <a:gd name="T74" fmla="*/ 2147483647 w 59"/>
                <a:gd name="T75" fmla="*/ 2147483647 h 56"/>
                <a:gd name="T76" fmla="*/ 2147483647 w 59"/>
                <a:gd name="T77" fmla="*/ 2147483647 h 56"/>
                <a:gd name="T78" fmla="*/ 2147483647 w 59"/>
                <a:gd name="T79" fmla="*/ 2147483647 h 56"/>
                <a:gd name="T80" fmla="*/ 2147483647 w 59"/>
                <a:gd name="T81" fmla="*/ 2147483647 h 56"/>
                <a:gd name="T82" fmla="*/ 2147483647 w 59"/>
                <a:gd name="T83" fmla="*/ 2147483647 h 56"/>
                <a:gd name="T84" fmla="*/ 2147483647 w 59"/>
                <a:gd name="T85" fmla="*/ 2147483647 h 56"/>
                <a:gd name="T86" fmla="*/ 2147483647 w 59"/>
                <a:gd name="T87" fmla="*/ 2147483647 h 56"/>
                <a:gd name="T88" fmla="*/ 2147483647 w 59"/>
                <a:gd name="T89" fmla="*/ 2147483647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9"/>
                <a:gd name="T136" fmla="*/ 0 h 56"/>
                <a:gd name="T137" fmla="*/ 59 w 59"/>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9" h="56">
                  <a:moveTo>
                    <a:pt x="7" y="43"/>
                  </a:moveTo>
                  <a:lnTo>
                    <a:pt x="7" y="47"/>
                  </a:lnTo>
                  <a:lnTo>
                    <a:pt x="6" y="50"/>
                  </a:lnTo>
                  <a:lnTo>
                    <a:pt x="5" y="52"/>
                  </a:lnTo>
                  <a:lnTo>
                    <a:pt x="2" y="53"/>
                  </a:lnTo>
                  <a:lnTo>
                    <a:pt x="1" y="54"/>
                  </a:lnTo>
                  <a:lnTo>
                    <a:pt x="0" y="55"/>
                  </a:lnTo>
                  <a:lnTo>
                    <a:pt x="1" y="56"/>
                  </a:lnTo>
                  <a:lnTo>
                    <a:pt x="2" y="56"/>
                  </a:lnTo>
                  <a:lnTo>
                    <a:pt x="5" y="56"/>
                  </a:lnTo>
                  <a:lnTo>
                    <a:pt x="14" y="56"/>
                  </a:lnTo>
                  <a:lnTo>
                    <a:pt x="23" y="56"/>
                  </a:lnTo>
                  <a:lnTo>
                    <a:pt x="25" y="56"/>
                  </a:lnTo>
                  <a:lnTo>
                    <a:pt x="26" y="56"/>
                  </a:lnTo>
                  <a:lnTo>
                    <a:pt x="26" y="55"/>
                  </a:lnTo>
                  <a:lnTo>
                    <a:pt x="26" y="54"/>
                  </a:lnTo>
                  <a:lnTo>
                    <a:pt x="25" y="53"/>
                  </a:lnTo>
                  <a:lnTo>
                    <a:pt x="22" y="53"/>
                  </a:lnTo>
                  <a:lnTo>
                    <a:pt x="19" y="52"/>
                  </a:lnTo>
                  <a:lnTo>
                    <a:pt x="18" y="51"/>
                  </a:lnTo>
                  <a:lnTo>
                    <a:pt x="17" y="50"/>
                  </a:lnTo>
                  <a:lnTo>
                    <a:pt x="17" y="49"/>
                  </a:lnTo>
                  <a:lnTo>
                    <a:pt x="16" y="48"/>
                  </a:lnTo>
                  <a:lnTo>
                    <a:pt x="16" y="45"/>
                  </a:lnTo>
                  <a:lnTo>
                    <a:pt x="16" y="24"/>
                  </a:lnTo>
                  <a:lnTo>
                    <a:pt x="17" y="14"/>
                  </a:lnTo>
                  <a:lnTo>
                    <a:pt x="17" y="13"/>
                  </a:lnTo>
                  <a:lnTo>
                    <a:pt x="18" y="12"/>
                  </a:lnTo>
                  <a:lnTo>
                    <a:pt x="21" y="10"/>
                  </a:lnTo>
                  <a:lnTo>
                    <a:pt x="23" y="9"/>
                  </a:lnTo>
                  <a:lnTo>
                    <a:pt x="25" y="9"/>
                  </a:lnTo>
                  <a:lnTo>
                    <a:pt x="28" y="8"/>
                  </a:lnTo>
                  <a:lnTo>
                    <a:pt x="31" y="8"/>
                  </a:lnTo>
                  <a:lnTo>
                    <a:pt x="35" y="8"/>
                  </a:lnTo>
                  <a:lnTo>
                    <a:pt x="37" y="9"/>
                  </a:lnTo>
                  <a:lnTo>
                    <a:pt x="39" y="11"/>
                  </a:lnTo>
                  <a:lnTo>
                    <a:pt x="41" y="13"/>
                  </a:lnTo>
                  <a:lnTo>
                    <a:pt x="42" y="18"/>
                  </a:lnTo>
                  <a:lnTo>
                    <a:pt x="42" y="22"/>
                  </a:lnTo>
                  <a:lnTo>
                    <a:pt x="42" y="45"/>
                  </a:lnTo>
                  <a:lnTo>
                    <a:pt x="42" y="49"/>
                  </a:lnTo>
                  <a:lnTo>
                    <a:pt x="40" y="51"/>
                  </a:lnTo>
                  <a:lnTo>
                    <a:pt x="38" y="52"/>
                  </a:lnTo>
                  <a:lnTo>
                    <a:pt x="36" y="53"/>
                  </a:lnTo>
                  <a:lnTo>
                    <a:pt x="34" y="54"/>
                  </a:lnTo>
                  <a:lnTo>
                    <a:pt x="34" y="55"/>
                  </a:lnTo>
                  <a:lnTo>
                    <a:pt x="34" y="56"/>
                  </a:lnTo>
                  <a:lnTo>
                    <a:pt x="35" y="56"/>
                  </a:lnTo>
                  <a:lnTo>
                    <a:pt x="37" y="56"/>
                  </a:lnTo>
                  <a:lnTo>
                    <a:pt x="46" y="56"/>
                  </a:lnTo>
                  <a:lnTo>
                    <a:pt x="56" y="56"/>
                  </a:lnTo>
                  <a:lnTo>
                    <a:pt x="59" y="56"/>
                  </a:lnTo>
                  <a:lnTo>
                    <a:pt x="59" y="55"/>
                  </a:lnTo>
                  <a:lnTo>
                    <a:pt x="59" y="54"/>
                  </a:lnTo>
                  <a:lnTo>
                    <a:pt x="58" y="54"/>
                  </a:lnTo>
                  <a:lnTo>
                    <a:pt x="55" y="53"/>
                  </a:lnTo>
                  <a:lnTo>
                    <a:pt x="53" y="52"/>
                  </a:lnTo>
                  <a:lnTo>
                    <a:pt x="52" y="51"/>
                  </a:lnTo>
                  <a:lnTo>
                    <a:pt x="51" y="49"/>
                  </a:lnTo>
                  <a:lnTo>
                    <a:pt x="51" y="47"/>
                  </a:lnTo>
                  <a:lnTo>
                    <a:pt x="51" y="22"/>
                  </a:lnTo>
                  <a:lnTo>
                    <a:pt x="51" y="19"/>
                  </a:lnTo>
                  <a:lnTo>
                    <a:pt x="51" y="16"/>
                  </a:lnTo>
                  <a:lnTo>
                    <a:pt x="50" y="13"/>
                  </a:lnTo>
                  <a:lnTo>
                    <a:pt x="49" y="10"/>
                  </a:lnTo>
                  <a:lnTo>
                    <a:pt x="47" y="7"/>
                  </a:lnTo>
                  <a:lnTo>
                    <a:pt x="43" y="4"/>
                  </a:lnTo>
                  <a:lnTo>
                    <a:pt x="39" y="3"/>
                  </a:lnTo>
                  <a:lnTo>
                    <a:pt x="33" y="2"/>
                  </a:lnTo>
                  <a:lnTo>
                    <a:pt x="28" y="3"/>
                  </a:lnTo>
                  <a:lnTo>
                    <a:pt x="26" y="3"/>
                  </a:lnTo>
                  <a:lnTo>
                    <a:pt x="24" y="4"/>
                  </a:lnTo>
                  <a:lnTo>
                    <a:pt x="20" y="6"/>
                  </a:lnTo>
                  <a:lnTo>
                    <a:pt x="16" y="9"/>
                  </a:lnTo>
                  <a:lnTo>
                    <a:pt x="16" y="2"/>
                  </a:lnTo>
                  <a:lnTo>
                    <a:pt x="16" y="1"/>
                  </a:lnTo>
                  <a:lnTo>
                    <a:pt x="15" y="0"/>
                  </a:lnTo>
                  <a:lnTo>
                    <a:pt x="14" y="1"/>
                  </a:lnTo>
                  <a:lnTo>
                    <a:pt x="12" y="3"/>
                  </a:lnTo>
                  <a:lnTo>
                    <a:pt x="7" y="8"/>
                  </a:lnTo>
                  <a:lnTo>
                    <a:pt x="3" y="10"/>
                  </a:lnTo>
                  <a:lnTo>
                    <a:pt x="2" y="11"/>
                  </a:lnTo>
                  <a:lnTo>
                    <a:pt x="2" y="12"/>
                  </a:lnTo>
                  <a:lnTo>
                    <a:pt x="2" y="13"/>
                  </a:lnTo>
                  <a:lnTo>
                    <a:pt x="3" y="13"/>
                  </a:lnTo>
                  <a:lnTo>
                    <a:pt x="5" y="14"/>
                  </a:lnTo>
                  <a:lnTo>
                    <a:pt x="6" y="14"/>
                  </a:lnTo>
                  <a:lnTo>
                    <a:pt x="7" y="15"/>
                  </a:lnTo>
                  <a:lnTo>
                    <a:pt x="7" y="17"/>
                  </a:lnTo>
                  <a:lnTo>
                    <a:pt x="7" y="20"/>
                  </a:lnTo>
                  <a:lnTo>
                    <a:pt x="7" y="4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7" name="Freeform 203"/>
            <p:cNvSpPr>
              <a:spLocks/>
            </p:cNvSpPr>
            <p:nvPr/>
          </p:nvSpPr>
          <p:spPr bwMode="auto">
            <a:xfrm>
              <a:off x="2402896" y="6016881"/>
              <a:ext cx="55891" cy="87903"/>
            </a:xfrm>
            <a:custGeom>
              <a:avLst/>
              <a:gdLst>
                <a:gd name="T0" fmla="*/ 0 w 35"/>
                <a:gd name="T1" fmla="*/ 2147483647 h 56"/>
                <a:gd name="T2" fmla="*/ 2147483647 w 35"/>
                <a:gd name="T3" fmla="*/ 2147483647 h 56"/>
                <a:gd name="T4" fmla="*/ 2147483647 w 35"/>
                <a:gd name="T5" fmla="*/ 2147483647 h 56"/>
                <a:gd name="T6" fmla="*/ 2147483647 w 35"/>
                <a:gd name="T7" fmla="*/ 2147483647 h 56"/>
                <a:gd name="T8" fmla="*/ 2147483647 w 35"/>
                <a:gd name="T9" fmla="*/ 2147483647 h 56"/>
                <a:gd name="T10" fmla="*/ 2147483647 w 35"/>
                <a:gd name="T11" fmla="*/ 2147483647 h 56"/>
                <a:gd name="T12" fmla="*/ 2147483647 w 35"/>
                <a:gd name="T13" fmla="*/ 2147483647 h 56"/>
                <a:gd name="T14" fmla="*/ 2147483647 w 35"/>
                <a:gd name="T15" fmla="*/ 2147483647 h 56"/>
                <a:gd name="T16" fmla="*/ 2147483647 w 35"/>
                <a:gd name="T17" fmla="*/ 2147483647 h 56"/>
                <a:gd name="T18" fmla="*/ 2147483647 w 35"/>
                <a:gd name="T19" fmla="*/ 2147483647 h 56"/>
                <a:gd name="T20" fmla="*/ 2147483647 w 35"/>
                <a:gd name="T21" fmla="*/ 2147483647 h 56"/>
                <a:gd name="T22" fmla="*/ 2147483647 w 35"/>
                <a:gd name="T23" fmla="*/ 2147483647 h 56"/>
                <a:gd name="T24" fmla="*/ 2147483647 w 35"/>
                <a:gd name="T25" fmla="*/ 2147483647 h 56"/>
                <a:gd name="T26" fmla="*/ 2147483647 w 35"/>
                <a:gd name="T27" fmla="*/ 2147483647 h 56"/>
                <a:gd name="T28" fmla="*/ 2147483647 w 35"/>
                <a:gd name="T29" fmla="*/ 2147483647 h 56"/>
                <a:gd name="T30" fmla="*/ 2147483647 w 35"/>
                <a:gd name="T31" fmla="*/ 2147483647 h 56"/>
                <a:gd name="T32" fmla="*/ 2147483647 w 35"/>
                <a:gd name="T33" fmla="*/ 2147483647 h 56"/>
                <a:gd name="T34" fmla="*/ 2147483647 w 35"/>
                <a:gd name="T35" fmla="*/ 2147483647 h 56"/>
                <a:gd name="T36" fmla="*/ 2147483647 w 35"/>
                <a:gd name="T37" fmla="*/ 2147483647 h 56"/>
                <a:gd name="T38" fmla="*/ 2147483647 w 35"/>
                <a:gd name="T39" fmla="*/ 2147483647 h 56"/>
                <a:gd name="T40" fmla="*/ 2147483647 w 35"/>
                <a:gd name="T41" fmla="*/ 2147483647 h 56"/>
                <a:gd name="T42" fmla="*/ 2147483647 w 35"/>
                <a:gd name="T43" fmla="*/ 2147483647 h 56"/>
                <a:gd name="T44" fmla="*/ 2147483647 w 35"/>
                <a:gd name="T45" fmla="*/ 0 h 56"/>
                <a:gd name="T46" fmla="*/ 2147483647 w 35"/>
                <a:gd name="T47" fmla="*/ 2147483647 h 56"/>
                <a:gd name="T48" fmla="*/ 2147483647 w 35"/>
                <a:gd name="T49" fmla="*/ 2147483647 h 56"/>
                <a:gd name="T50" fmla="*/ 2147483647 w 35"/>
                <a:gd name="T51" fmla="*/ 2147483647 h 56"/>
                <a:gd name="T52" fmla="*/ 2147483647 w 35"/>
                <a:gd name="T53" fmla="*/ 2147483647 h 56"/>
                <a:gd name="T54" fmla="*/ 2147483647 w 35"/>
                <a:gd name="T55" fmla="*/ 2147483647 h 56"/>
                <a:gd name="T56" fmla="*/ 2147483647 w 35"/>
                <a:gd name="T57" fmla="*/ 2147483647 h 56"/>
                <a:gd name="T58" fmla="*/ 2147483647 w 35"/>
                <a:gd name="T59" fmla="*/ 2147483647 h 56"/>
                <a:gd name="T60" fmla="*/ 2147483647 w 35"/>
                <a:gd name="T61" fmla="*/ 2147483647 h 56"/>
                <a:gd name="T62" fmla="*/ 2147483647 w 35"/>
                <a:gd name="T63" fmla="*/ 2147483647 h 56"/>
                <a:gd name="T64" fmla="*/ 2147483647 w 35"/>
                <a:gd name="T65" fmla="*/ 2147483647 h 56"/>
                <a:gd name="T66" fmla="*/ 2147483647 w 35"/>
                <a:gd name="T67" fmla="*/ 2147483647 h 56"/>
                <a:gd name="T68" fmla="*/ 2147483647 w 35"/>
                <a:gd name="T69" fmla="*/ 2147483647 h 56"/>
                <a:gd name="T70" fmla="*/ 2147483647 w 35"/>
                <a:gd name="T71" fmla="*/ 2147483647 h 56"/>
                <a:gd name="T72" fmla="*/ 2147483647 w 35"/>
                <a:gd name="T73" fmla="*/ 2147483647 h 56"/>
                <a:gd name="T74" fmla="*/ 2147483647 w 35"/>
                <a:gd name="T75" fmla="*/ 2147483647 h 56"/>
                <a:gd name="T76" fmla="*/ 2147483647 w 35"/>
                <a:gd name="T77" fmla="*/ 2147483647 h 56"/>
                <a:gd name="T78" fmla="*/ 0 w 35"/>
                <a:gd name="T79" fmla="*/ 2147483647 h 56"/>
                <a:gd name="T80" fmla="*/ 0 w 35"/>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5"/>
                <a:gd name="T124" fmla="*/ 0 h 56"/>
                <a:gd name="T125" fmla="*/ 35 w 35"/>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5" h="56">
                  <a:moveTo>
                    <a:pt x="0" y="51"/>
                  </a:moveTo>
                  <a:lnTo>
                    <a:pt x="0" y="52"/>
                  </a:lnTo>
                  <a:lnTo>
                    <a:pt x="2" y="54"/>
                  </a:lnTo>
                  <a:lnTo>
                    <a:pt x="4" y="54"/>
                  </a:lnTo>
                  <a:lnTo>
                    <a:pt x="6" y="55"/>
                  </a:lnTo>
                  <a:lnTo>
                    <a:pt x="16" y="56"/>
                  </a:lnTo>
                  <a:lnTo>
                    <a:pt x="21" y="56"/>
                  </a:lnTo>
                  <a:lnTo>
                    <a:pt x="25" y="54"/>
                  </a:lnTo>
                  <a:lnTo>
                    <a:pt x="28" y="53"/>
                  </a:lnTo>
                  <a:lnTo>
                    <a:pt x="32" y="51"/>
                  </a:lnTo>
                  <a:lnTo>
                    <a:pt x="33" y="48"/>
                  </a:lnTo>
                  <a:lnTo>
                    <a:pt x="35" y="45"/>
                  </a:lnTo>
                  <a:lnTo>
                    <a:pt x="35" y="40"/>
                  </a:lnTo>
                  <a:lnTo>
                    <a:pt x="35" y="38"/>
                  </a:lnTo>
                  <a:lnTo>
                    <a:pt x="34" y="35"/>
                  </a:lnTo>
                  <a:lnTo>
                    <a:pt x="33" y="33"/>
                  </a:lnTo>
                  <a:lnTo>
                    <a:pt x="30" y="31"/>
                  </a:lnTo>
                  <a:lnTo>
                    <a:pt x="26" y="28"/>
                  </a:lnTo>
                  <a:lnTo>
                    <a:pt x="21" y="25"/>
                  </a:lnTo>
                  <a:lnTo>
                    <a:pt x="12" y="19"/>
                  </a:lnTo>
                  <a:lnTo>
                    <a:pt x="10" y="15"/>
                  </a:lnTo>
                  <a:lnTo>
                    <a:pt x="9" y="14"/>
                  </a:lnTo>
                  <a:lnTo>
                    <a:pt x="8" y="12"/>
                  </a:lnTo>
                  <a:lnTo>
                    <a:pt x="8" y="10"/>
                  </a:lnTo>
                  <a:lnTo>
                    <a:pt x="9" y="9"/>
                  </a:lnTo>
                  <a:lnTo>
                    <a:pt x="10" y="7"/>
                  </a:lnTo>
                  <a:lnTo>
                    <a:pt x="11" y="6"/>
                  </a:lnTo>
                  <a:lnTo>
                    <a:pt x="12" y="5"/>
                  </a:lnTo>
                  <a:lnTo>
                    <a:pt x="13" y="4"/>
                  </a:lnTo>
                  <a:lnTo>
                    <a:pt x="17" y="4"/>
                  </a:lnTo>
                  <a:lnTo>
                    <a:pt x="20" y="4"/>
                  </a:lnTo>
                  <a:lnTo>
                    <a:pt x="23" y="5"/>
                  </a:lnTo>
                  <a:lnTo>
                    <a:pt x="25" y="7"/>
                  </a:lnTo>
                  <a:lnTo>
                    <a:pt x="26" y="9"/>
                  </a:lnTo>
                  <a:lnTo>
                    <a:pt x="28" y="13"/>
                  </a:lnTo>
                  <a:lnTo>
                    <a:pt x="29" y="14"/>
                  </a:lnTo>
                  <a:lnTo>
                    <a:pt x="30" y="15"/>
                  </a:lnTo>
                  <a:lnTo>
                    <a:pt x="30" y="14"/>
                  </a:lnTo>
                  <a:lnTo>
                    <a:pt x="32" y="13"/>
                  </a:lnTo>
                  <a:lnTo>
                    <a:pt x="32" y="8"/>
                  </a:lnTo>
                  <a:lnTo>
                    <a:pt x="32" y="4"/>
                  </a:lnTo>
                  <a:lnTo>
                    <a:pt x="29" y="2"/>
                  </a:lnTo>
                  <a:lnTo>
                    <a:pt x="28" y="1"/>
                  </a:lnTo>
                  <a:lnTo>
                    <a:pt x="25" y="1"/>
                  </a:lnTo>
                  <a:lnTo>
                    <a:pt x="17" y="0"/>
                  </a:lnTo>
                  <a:lnTo>
                    <a:pt x="13" y="0"/>
                  </a:lnTo>
                  <a:lnTo>
                    <a:pt x="9" y="1"/>
                  </a:lnTo>
                  <a:lnTo>
                    <a:pt x="7" y="3"/>
                  </a:lnTo>
                  <a:lnTo>
                    <a:pt x="4" y="5"/>
                  </a:lnTo>
                  <a:lnTo>
                    <a:pt x="3" y="7"/>
                  </a:lnTo>
                  <a:lnTo>
                    <a:pt x="2" y="10"/>
                  </a:lnTo>
                  <a:lnTo>
                    <a:pt x="1" y="13"/>
                  </a:lnTo>
                  <a:lnTo>
                    <a:pt x="1" y="16"/>
                  </a:lnTo>
                  <a:lnTo>
                    <a:pt x="1" y="18"/>
                  </a:lnTo>
                  <a:lnTo>
                    <a:pt x="2" y="21"/>
                  </a:lnTo>
                  <a:lnTo>
                    <a:pt x="3" y="23"/>
                  </a:lnTo>
                  <a:lnTo>
                    <a:pt x="5" y="25"/>
                  </a:lnTo>
                  <a:lnTo>
                    <a:pt x="9" y="28"/>
                  </a:lnTo>
                  <a:lnTo>
                    <a:pt x="13" y="31"/>
                  </a:lnTo>
                  <a:lnTo>
                    <a:pt x="18" y="33"/>
                  </a:lnTo>
                  <a:lnTo>
                    <a:pt x="22" y="36"/>
                  </a:lnTo>
                  <a:lnTo>
                    <a:pt x="23" y="38"/>
                  </a:lnTo>
                  <a:lnTo>
                    <a:pt x="25" y="39"/>
                  </a:lnTo>
                  <a:lnTo>
                    <a:pt x="25" y="41"/>
                  </a:lnTo>
                  <a:lnTo>
                    <a:pt x="26" y="43"/>
                  </a:lnTo>
                  <a:lnTo>
                    <a:pt x="25" y="46"/>
                  </a:lnTo>
                  <a:lnTo>
                    <a:pt x="25" y="47"/>
                  </a:lnTo>
                  <a:lnTo>
                    <a:pt x="24" y="49"/>
                  </a:lnTo>
                  <a:lnTo>
                    <a:pt x="22" y="50"/>
                  </a:lnTo>
                  <a:lnTo>
                    <a:pt x="19" y="52"/>
                  </a:lnTo>
                  <a:lnTo>
                    <a:pt x="15" y="52"/>
                  </a:lnTo>
                  <a:lnTo>
                    <a:pt x="12" y="52"/>
                  </a:lnTo>
                  <a:lnTo>
                    <a:pt x="10" y="51"/>
                  </a:lnTo>
                  <a:lnTo>
                    <a:pt x="8" y="50"/>
                  </a:lnTo>
                  <a:lnTo>
                    <a:pt x="7" y="48"/>
                  </a:lnTo>
                  <a:lnTo>
                    <a:pt x="3" y="43"/>
                  </a:lnTo>
                  <a:lnTo>
                    <a:pt x="3" y="41"/>
                  </a:lnTo>
                  <a:lnTo>
                    <a:pt x="2" y="40"/>
                  </a:lnTo>
                  <a:lnTo>
                    <a:pt x="1" y="40"/>
                  </a:lnTo>
                  <a:lnTo>
                    <a:pt x="0" y="40"/>
                  </a:lnTo>
                  <a:lnTo>
                    <a:pt x="0" y="41"/>
                  </a:lnTo>
                  <a:lnTo>
                    <a:pt x="0" y="44"/>
                  </a:lnTo>
                  <a:lnTo>
                    <a:pt x="0" y="5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8" name="Freeform 204"/>
            <p:cNvSpPr>
              <a:spLocks/>
            </p:cNvSpPr>
            <p:nvPr/>
          </p:nvSpPr>
          <p:spPr bwMode="auto">
            <a:xfrm>
              <a:off x="2471012" y="6020469"/>
              <a:ext cx="97809" cy="84315"/>
            </a:xfrm>
            <a:custGeom>
              <a:avLst/>
              <a:gdLst>
                <a:gd name="T0" fmla="*/ 2147483647 w 61"/>
                <a:gd name="T1" fmla="*/ 2147483647 h 54"/>
                <a:gd name="T2" fmla="*/ 2147483647 w 61"/>
                <a:gd name="T3" fmla="*/ 2147483647 h 54"/>
                <a:gd name="T4" fmla="*/ 2147483647 w 61"/>
                <a:gd name="T5" fmla="*/ 2147483647 h 54"/>
                <a:gd name="T6" fmla="*/ 2147483647 w 61"/>
                <a:gd name="T7" fmla="*/ 2147483647 h 54"/>
                <a:gd name="T8" fmla="*/ 2147483647 w 61"/>
                <a:gd name="T9" fmla="*/ 2147483647 h 54"/>
                <a:gd name="T10" fmla="*/ 2147483647 w 61"/>
                <a:gd name="T11" fmla="*/ 2147483647 h 54"/>
                <a:gd name="T12" fmla="*/ 2147483647 w 61"/>
                <a:gd name="T13" fmla="*/ 2147483647 h 54"/>
                <a:gd name="T14" fmla="*/ 2147483647 w 61"/>
                <a:gd name="T15" fmla="*/ 2147483647 h 54"/>
                <a:gd name="T16" fmla="*/ 2147483647 w 61"/>
                <a:gd name="T17" fmla="*/ 2147483647 h 54"/>
                <a:gd name="T18" fmla="*/ 2147483647 w 61"/>
                <a:gd name="T19" fmla="*/ 2147483647 h 54"/>
                <a:gd name="T20" fmla="*/ 2147483647 w 61"/>
                <a:gd name="T21" fmla="*/ 2147483647 h 54"/>
                <a:gd name="T22" fmla="*/ 2147483647 w 61"/>
                <a:gd name="T23" fmla="*/ 2147483647 h 54"/>
                <a:gd name="T24" fmla="*/ 2147483647 w 61"/>
                <a:gd name="T25" fmla="*/ 2147483647 h 54"/>
                <a:gd name="T26" fmla="*/ 2147483647 w 61"/>
                <a:gd name="T27" fmla="*/ 0 h 54"/>
                <a:gd name="T28" fmla="*/ 2147483647 w 61"/>
                <a:gd name="T29" fmla="*/ 2147483647 h 54"/>
                <a:gd name="T30" fmla="*/ 2147483647 w 61"/>
                <a:gd name="T31" fmla="*/ 2147483647 h 54"/>
                <a:gd name="T32" fmla="*/ 2147483647 w 61"/>
                <a:gd name="T33" fmla="*/ 2147483647 h 54"/>
                <a:gd name="T34" fmla="*/ 2147483647 w 61"/>
                <a:gd name="T35" fmla="*/ 2147483647 h 54"/>
                <a:gd name="T36" fmla="*/ 2147483647 w 61"/>
                <a:gd name="T37" fmla="*/ 2147483647 h 54"/>
                <a:gd name="T38" fmla="*/ 2147483647 w 61"/>
                <a:gd name="T39" fmla="*/ 2147483647 h 54"/>
                <a:gd name="T40" fmla="*/ 2147483647 w 61"/>
                <a:gd name="T41" fmla="*/ 2147483647 h 54"/>
                <a:gd name="T42" fmla="*/ 2147483647 w 61"/>
                <a:gd name="T43" fmla="*/ 2147483647 h 54"/>
                <a:gd name="T44" fmla="*/ 2147483647 w 61"/>
                <a:gd name="T45" fmla="*/ 2147483647 h 54"/>
                <a:gd name="T46" fmla="*/ 2147483647 w 61"/>
                <a:gd name="T47" fmla="*/ 2147483647 h 54"/>
                <a:gd name="T48" fmla="*/ 2147483647 w 61"/>
                <a:gd name="T49" fmla="*/ 2147483647 h 54"/>
                <a:gd name="T50" fmla="*/ 2147483647 w 61"/>
                <a:gd name="T51" fmla="*/ 2147483647 h 54"/>
                <a:gd name="T52" fmla="*/ 2147483647 w 61"/>
                <a:gd name="T53" fmla="*/ 2147483647 h 54"/>
                <a:gd name="T54" fmla="*/ 2147483647 w 61"/>
                <a:gd name="T55" fmla="*/ 0 h 54"/>
                <a:gd name="T56" fmla="*/ 2147483647 w 61"/>
                <a:gd name="T57" fmla="*/ 0 h 54"/>
                <a:gd name="T58" fmla="*/ 0 w 61"/>
                <a:gd name="T59" fmla="*/ 2147483647 h 54"/>
                <a:gd name="T60" fmla="*/ 2147483647 w 61"/>
                <a:gd name="T61" fmla="*/ 2147483647 h 54"/>
                <a:gd name="T62" fmla="*/ 2147483647 w 61"/>
                <a:gd name="T63" fmla="*/ 2147483647 h 54"/>
                <a:gd name="T64" fmla="*/ 2147483647 w 61"/>
                <a:gd name="T65" fmla="*/ 2147483647 h 54"/>
                <a:gd name="T66" fmla="*/ 2147483647 w 61"/>
                <a:gd name="T67" fmla="*/ 2147483647 h 54"/>
                <a:gd name="T68" fmla="*/ 2147483647 w 61"/>
                <a:gd name="T69" fmla="*/ 2147483647 h 54"/>
                <a:gd name="T70" fmla="*/ 2147483647 w 61"/>
                <a:gd name="T71" fmla="*/ 2147483647 h 54"/>
                <a:gd name="T72" fmla="*/ 2147483647 w 61"/>
                <a:gd name="T73" fmla="*/ 2147483647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54"/>
                <a:gd name="T113" fmla="*/ 61 w 61"/>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54">
                  <a:moveTo>
                    <a:pt x="23" y="54"/>
                  </a:moveTo>
                  <a:lnTo>
                    <a:pt x="27" y="54"/>
                  </a:lnTo>
                  <a:lnTo>
                    <a:pt x="30" y="53"/>
                  </a:lnTo>
                  <a:lnTo>
                    <a:pt x="35" y="50"/>
                  </a:lnTo>
                  <a:lnTo>
                    <a:pt x="39" y="47"/>
                  </a:lnTo>
                  <a:lnTo>
                    <a:pt x="40" y="46"/>
                  </a:lnTo>
                  <a:lnTo>
                    <a:pt x="41" y="46"/>
                  </a:lnTo>
                  <a:lnTo>
                    <a:pt x="42" y="47"/>
                  </a:lnTo>
                  <a:lnTo>
                    <a:pt x="42" y="48"/>
                  </a:lnTo>
                  <a:lnTo>
                    <a:pt x="42" y="51"/>
                  </a:lnTo>
                  <a:lnTo>
                    <a:pt x="42" y="52"/>
                  </a:lnTo>
                  <a:lnTo>
                    <a:pt x="43" y="53"/>
                  </a:lnTo>
                  <a:lnTo>
                    <a:pt x="59" y="50"/>
                  </a:lnTo>
                  <a:lnTo>
                    <a:pt x="61" y="50"/>
                  </a:lnTo>
                  <a:lnTo>
                    <a:pt x="61" y="49"/>
                  </a:lnTo>
                  <a:lnTo>
                    <a:pt x="61" y="48"/>
                  </a:lnTo>
                  <a:lnTo>
                    <a:pt x="60" y="48"/>
                  </a:lnTo>
                  <a:lnTo>
                    <a:pt x="55" y="47"/>
                  </a:lnTo>
                  <a:lnTo>
                    <a:pt x="53" y="47"/>
                  </a:lnTo>
                  <a:lnTo>
                    <a:pt x="51" y="46"/>
                  </a:lnTo>
                  <a:lnTo>
                    <a:pt x="51" y="44"/>
                  </a:lnTo>
                  <a:lnTo>
                    <a:pt x="52" y="3"/>
                  </a:lnTo>
                  <a:lnTo>
                    <a:pt x="51" y="2"/>
                  </a:lnTo>
                  <a:lnTo>
                    <a:pt x="51" y="1"/>
                  </a:lnTo>
                  <a:lnTo>
                    <a:pt x="49" y="0"/>
                  </a:lnTo>
                  <a:lnTo>
                    <a:pt x="41" y="1"/>
                  </a:lnTo>
                  <a:lnTo>
                    <a:pt x="35" y="0"/>
                  </a:lnTo>
                  <a:lnTo>
                    <a:pt x="33" y="0"/>
                  </a:lnTo>
                  <a:lnTo>
                    <a:pt x="32" y="1"/>
                  </a:lnTo>
                  <a:lnTo>
                    <a:pt x="32" y="2"/>
                  </a:lnTo>
                  <a:lnTo>
                    <a:pt x="33" y="3"/>
                  </a:lnTo>
                  <a:lnTo>
                    <a:pt x="35" y="3"/>
                  </a:lnTo>
                  <a:lnTo>
                    <a:pt x="41" y="5"/>
                  </a:lnTo>
                  <a:lnTo>
                    <a:pt x="42" y="6"/>
                  </a:lnTo>
                  <a:lnTo>
                    <a:pt x="42" y="7"/>
                  </a:lnTo>
                  <a:lnTo>
                    <a:pt x="42" y="36"/>
                  </a:lnTo>
                  <a:lnTo>
                    <a:pt x="42" y="38"/>
                  </a:lnTo>
                  <a:lnTo>
                    <a:pt x="42" y="40"/>
                  </a:lnTo>
                  <a:lnTo>
                    <a:pt x="41" y="42"/>
                  </a:lnTo>
                  <a:lnTo>
                    <a:pt x="40" y="44"/>
                  </a:lnTo>
                  <a:lnTo>
                    <a:pt x="38" y="45"/>
                  </a:lnTo>
                  <a:lnTo>
                    <a:pt x="35" y="47"/>
                  </a:lnTo>
                  <a:lnTo>
                    <a:pt x="31" y="47"/>
                  </a:lnTo>
                  <a:lnTo>
                    <a:pt x="26" y="48"/>
                  </a:lnTo>
                  <a:lnTo>
                    <a:pt x="22" y="47"/>
                  </a:lnTo>
                  <a:lnTo>
                    <a:pt x="20" y="46"/>
                  </a:lnTo>
                  <a:lnTo>
                    <a:pt x="19" y="45"/>
                  </a:lnTo>
                  <a:lnTo>
                    <a:pt x="17" y="44"/>
                  </a:lnTo>
                  <a:lnTo>
                    <a:pt x="17" y="43"/>
                  </a:lnTo>
                  <a:lnTo>
                    <a:pt x="16" y="41"/>
                  </a:lnTo>
                  <a:lnTo>
                    <a:pt x="16" y="39"/>
                  </a:lnTo>
                  <a:lnTo>
                    <a:pt x="16" y="3"/>
                  </a:lnTo>
                  <a:lnTo>
                    <a:pt x="16" y="2"/>
                  </a:lnTo>
                  <a:lnTo>
                    <a:pt x="16" y="1"/>
                  </a:lnTo>
                  <a:lnTo>
                    <a:pt x="15" y="0"/>
                  </a:lnTo>
                  <a:lnTo>
                    <a:pt x="14" y="0"/>
                  </a:lnTo>
                  <a:lnTo>
                    <a:pt x="8" y="1"/>
                  </a:lnTo>
                  <a:lnTo>
                    <a:pt x="3" y="0"/>
                  </a:lnTo>
                  <a:lnTo>
                    <a:pt x="1" y="0"/>
                  </a:lnTo>
                  <a:lnTo>
                    <a:pt x="0" y="1"/>
                  </a:lnTo>
                  <a:lnTo>
                    <a:pt x="0" y="2"/>
                  </a:lnTo>
                  <a:lnTo>
                    <a:pt x="3" y="3"/>
                  </a:lnTo>
                  <a:lnTo>
                    <a:pt x="6" y="4"/>
                  </a:lnTo>
                  <a:lnTo>
                    <a:pt x="7" y="5"/>
                  </a:lnTo>
                  <a:lnTo>
                    <a:pt x="7" y="6"/>
                  </a:lnTo>
                  <a:lnTo>
                    <a:pt x="7" y="35"/>
                  </a:lnTo>
                  <a:lnTo>
                    <a:pt x="7" y="39"/>
                  </a:lnTo>
                  <a:lnTo>
                    <a:pt x="8" y="43"/>
                  </a:lnTo>
                  <a:lnTo>
                    <a:pt x="9" y="46"/>
                  </a:lnTo>
                  <a:lnTo>
                    <a:pt x="10" y="49"/>
                  </a:lnTo>
                  <a:lnTo>
                    <a:pt x="11" y="50"/>
                  </a:lnTo>
                  <a:lnTo>
                    <a:pt x="12" y="51"/>
                  </a:lnTo>
                  <a:lnTo>
                    <a:pt x="15" y="53"/>
                  </a:lnTo>
                  <a:lnTo>
                    <a:pt x="19" y="54"/>
                  </a:lnTo>
                  <a:lnTo>
                    <a:pt x="23" y="54"/>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9" name="Freeform 205"/>
            <p:cNvSpPr>
              <a:spLocks/>
            </p:cNvSpPr>
            <p:nvPr/>
          </p:nvSpPr>
          <p:spPr bwMode="auto">
            <a:xfrm>
              <a:off x="2575807" y="5964856"/>
              <a:ext cx="47158" cy="138135"/>
            </a:xfrm>
            <a:custGeom>
              <a:avLst/>
              <a:gdLst>
                <a:gd name="T0" fmla="*/ 2147483647 w 29"/>
                <a:gd name="T1" fmla="*/ 2147483647 h 87"/>
                <a:gd name="T2" fmla="*/ 2147483647 w 29"/>
                <a:gd name="T3" fmla="*/ 2147483647 h 87"/>
                <a:gd name="T4" fmla="*/ 2147483647 w 29"/>
                <a:gd name="T5" fmla="*/ 2147483647 h 87"/>
                <a:gd name="T6" fmla="*/ 2147483647 w 29"/>
                <a:gd name="T7" fmla="*/ 0 h 87"/>
                <a:gd name="T8" fmla="*/ 2147483647 w 29"/>
                <a:gd name="T9" fmla="*/ 0 h 87"/>
                <a:gd name="T10" fmla="*/ 2147483647 w 29"/>
                <a:gd name="T11" fmla="*/ 2147483647 h 87"/>
                <a:gd name="T12" fmla="*/ 2147483647 w 29"/>
                <a:gd name="T13" fmla="*/ 2147483647 h 87"/>
                <a:gd name="T14" fmla="*/ 2147483647 w 29"/>
                <a:gd name="T15" fmla="*/ 2147483647 h 87"/>
                <a:gd name="T16" fmla="*/ 2147483647 w 29"/>
                <a:gd name="T17" fmla="*/ 2147483647 h 87"/>
                <a:gd name="T18" fmla="*/ 2147483647 w 29"/>
                <a:gd name="T19" fmla="*/ 2147483647 h 87"/>
                <a:gd name="T20" fmla="*/ 2147483647 w 29"/>
                <a:gd name="T21" fmla="*/ 2147483647 h 87"/>
                <a:gd name="T22" fmla="*/ 2147483647 w 29"/>
                <a:gd name="T23" fmla="*/ 2147483647 h 87"/>
                <a:gd name="T24" fmla="*/ 2147483647 w 29"/>
                <a:gd name="T25" fmla="*/ 2147483647 h 87"/>
                <a:gd name="T26" fmla="*/ 2147483647 w 29"/>
                <a:gd name="T27" fmla="*/ 2147483647 h 87"/>
                <a:gd name="T28" fmla="*/ 2147483647 w 29"/>
                <a:gd name="T29" fmla="*/ 2147483647 h 87"/>
                <a:gd name="T30" fmla="*/ 2147483647 w 29"/>
                <a:gd name="T31" fmla="*/ 2147483647 h 87"/>
                <a:gd name="T32" fmla="*/ 2147483647 w 29"/>
                <a:gd name="T33" fmla="*/ 2147483647 h 87"/>
                <a:gd name="T34" fmla="*/ 2147483647 w 29"/>
                <a:gd name="T35" fmla="*/ 2147483647 h 87"/>
                <a:gd name="T36" fmla="*/ 2147483647 w 29"/>
                <a:gd name="T37" fmla="*/ 2147483647 h 87"/>
                <a:gd name="T38" fmla="*/ 2147483647 w 29"/>
                <a:gd name="T39" fmla="*/ 2147483647 h 87"/>
                <a:gd name="T40" fmla="*/ 0 w 29"/>
                <a:gd name="T41" fmla="*/ 2147483647 h 87"/>
                <a:gd name="T42" fmla="*/ 0 w 29"/>
                <a:gd name="T43" fmla="*/ 2147483647 h 87"/>
                <a:gd name="T44" fmla="*/ 2147483647 w 29"/>
                <a:gd name="T45" fmla="*/ 2147483647 h 87"/>
                <a:gd name="T46" fmla="*/ 2147483647 w 29"/>
                <a:gd name="T47" fmla="*/ 2147483647 h 87"/>
                <a:gd name="T48" fmla="*/ 2147483647 w 29"/>
                <a:gd name="T49" fmla="*/ 2147483647 h 87"/>
                <a:gd name="T50" fmla="*/ 2147483647 w 29"/>
                <a:gd name="T51" fmla="*/ 2147483647 h 87"/>
                <a:gd name="T52" fmla="*/ 2147483647 w 29"/>
                <a:gd name="T53" fmla="*/ 2147483647 h 87"/>
                <a:gd name="T54" fmla="*/ 2147483647 w 29"/>
                <a:gd name="T55" fmla="*/ 2147483647 h 87"/>
                <a:gd name="T56" fmla="*/ 2147483647 w 29"/>
                <a:gd name="T57" fmla="*/ 2147483647 h 87"/>
                <a:gd name="T58" fmla="*/ 2147483647 w 29"/>
                <a:gd name="T59" fmla="*/ 2147483647 h 87"/>
                <a:gd name="T60" fmla="*/ 2147483647 w 29"/>
                <a:gd name="T61" fmla="*/ 2147483647 h 87"/>
                <a:gd name="T62" fmla="*/ 2147483647 w 29"/>
                <a:gd name="T63" fmla="*/ 2147483647 h 87"/>
                <a:gd name="T64" fmla="*/ 2147483647 w 29"/>
                <a:gd name="T65" fmla="*/ 2147483647 h 87"/>
                <a:gd name="T66" fmla="*/ 2147483647 w 29"/>
                <a:gd name="T67" fmla="*/ 2147483647 h 87"/>
                <a:gd name="T68" fmla="*/ 2147483647 w 29"/>
                <a:gd name="T69" fmla="*/ 2147483647 h 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
                <a:gd name="T106" fmla="*/ 0 h 87"/>
                <a:gd name="T107" fmla="*/ 29 w 29"/>
                <a:gd name="T108" fmla="*/ 87 h 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 h="87">
                  <a:moveTo>
                    <a:pt x="19" y="12"/>
                  </a:moveTo>
                  <a:lnTo>
                    <a:pt x="19" y="3"/>
                  </a:lnTo>
                  <a:lnTo>
                    <a:pt x="19" y="1"/>
                  </a:lnTo>
                  <a:lnTo>
                    <a:pt x="18" y="0"/>
                  </a:lnTo>
                  <a:lnTo>
                    <a:pt x="15" y="0"/>
                  </a:lnTo>
                  <a:lnTo>
                    <a:pt x="5" y="4"/>
                  </a:lnTo>
                  <a:lnTo>
                    <a:pt x="4" y="5"/>
                  </a:lnTo>
                  <a:lnTo>
                    <a:pt x="4" y="6"/>
                  </a:lnTo>
                  <a:lnTo>
                    <a:pt x="7" y="7"/>
                  </a:lnTo>
                  <a:lnTo>
                    <a:pt x="9" y="9"/>
                  </a:lnTo>
                  <a:lnTo>
                    <a:pt x="10" y="10"/>
                  </a:lnTo>
                  <a:lnTo>
                    <a:pt x="10" y="11"/>
                  </a:lnTo>
                  <a:lnTo>
                    <a:pt x="10" y="74"/>
                  </a:lnTo>
                  <a:lnTo>
                    <a:pt x="9" y="79"/>
                  </a:lnTo>
                  <a:lnTo>
                    <a:pt x="8" y="82"/>
                  </a:lnTo>
                  <a:lnTo>
                    <a:pt x="7" y="83"/>
                  </a:lnTo>
                  <a:lnTo>
                    <a:pt x="6" y="84"/>
                  </a:lnTo>
                  <a:lnTo>
                    <a:pt x="4" y="84"/>
                  </a:lnTo>
                  <a:lnTo>
                    <a:pt x="3" y="84"/>
                  </a:lnTo>
                  <a:lnTo>
                    <a:pt x="1" y="84"/>
                  </a:lnTo>
                  <a:lnTo>
                    <a:pt x="0" y="85"/>
                  </a:lnTo>
                  <a:lnTo>
                    <a:pt x="0" y="86"/>
                  </a:lnTo>
                  <a:lnTo>
                    <a:pt x="1" y="87"/>
                  </a:lnTo>
                  <a:lnTo>
                    <a:pt x="2" y="87"/>
                  </a:lnTo>
                  <a:lnTo>
                    <a:pt x="15" y="87"/>
                  </a:lnTo>
                  <a:lnTo>
                    <a:pt x="27" y="87"/>
                  </a:lnTo>
                  <a:lnTo>
                    <a:pt x="28" y="87"/>
                  </a:lnTo>
                  <a:lnTo>
                    <a:pt x="29" y="86"/>
                  </a:lnTo>
                  <a:lnTo>
                    <a:pt x="28" y="85"/>
                  </a:lnTo>
                  <a:lnTo>
                    <a:pt x="27" y="84"/>
                  </a:lnTo>
                  <a:lnTo>
                    <a:pt x="23" y="83"/>
                  </a:lnTo>
                  <a:lnTo>
                    <a:pt x="21" y="82"/>
                  </a:lnTo>
                  <a:lnTo>
                    <a:pt x="19" y="81"/>
                  </a:lnTo>
                  <a:lnTo>
                    <a:pt x="19" y="79"/>
                  </a:lnTo>
                  <a:lnTo>
                    <a:pt x="19" y="12"/>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0" name="Freeform 206"/>
            <p:cNvSpPr>
              <a:spLocks/>
            </p:cNvSpPr>
            <p:nvPr/>
          </p:nvSpPr>
          <p:spPr bwMode="auto">
            <a:xfrm>
              <a:off x="2633445" y="6006118"/>
              <a:ext cx="57637" cy="98667"/>
            </a:xfrm>
            <a:custGeom>
              <a:avLst/>
              <a:gdLst>
                <a:gd name="T0" fmla="*/ 2147483647 w 36"/>
                <a:gd name="T1" fmla="*/ 2147483647 h 62"/>
                <a:gd name="T2" fmla="*/ 2147483647 w 36"/>
                <a:gd name="T3" fmla="*/ 2147483647 h 62"/>
                <a:gd name="T4" fmla="*/ 2147483647 w 36"/>
                <a:gd name="T5" fmla="*/ 2147483647 h 62"/>
                <a:gd name="T6" fmla="*/ 2147483647 w 36"/>
                <a:gd name="T7" fmla="*/ 2147483647 h 62"/>
                <a:gd name="T8" fmla="*/ 2147483647 w 36"/>
                <a:gd name="T9" fmla="*/ 2147483647 h 62"/>
                <a:gd name="T10" fmla="*/ 2147483647 w 36"/>
                <a:gd name="T11" fmla="*/ 2147483647 h 62"/>
                <a:gd name="T12" fmla="*/ 2147483647 w 36"/>
                <a:gd name="T13" fmla="*/ 2147483647 h 62"/>
                <a:gd name="T14" fmla="*/ 2147483647 w 36"/>
                <a:gd name="T15" fmla="*/ 2147483647 h 62"/>
                <a:gd name="T16" fmla="*/ 2147483647 w 36"/>
                <a:gd name="T17" fmla="*/ 2147483647 h 62"/>
                <a:gd name="T18" fmla="*/ 2147483647 w 36"/>
                <a:gd name="T19" fmla="*/ 2147483647 h 62"/>
                <a:gd name="T20" fmla="*/ 2147483647 w 36"/>
                <a:gd name="T21" fmla="*/ 2147483647 h 62"/>
                <a:gd name="T22" fmla="*/ 2147483647 w 36"/>
                <a:gd name="T23" fmla="*/ 0 h 62"/>
                <a:gd name="T24" fmla="*/ 2147483647 w 36"/>
                <a:gd name="T25" fmla="*/ 0 h 62"/>
                <a:gd name="T26" fmla="*/ 2147483647 w 36"/>
                <a:gd name="T27" fmla="*/ 2147483647 h 62"/>
                <a:gd name="T28" fmla="*/ 2147483647 w 36"/>
                <a:gd name="T29" fmla="*/ 2147483647 h 62"/>
                <a:gd name="T30" fmla="*/ 2147483647 w 36"/>
                <a:gd name="T31" fmla="*/ 2147483647 h 62"/>
                <a:gd name="T32" fmla="*/ 2147483647 w 36"/>
                <a:gd name="T33" fmla="*/ 2147483647 h 62"/>
                <a:gd name="T34" fmla="*/ 2147483647 w 36"/>
                <a:gd name="T35" fmla="*/ 2147483647 h 62"/>
                <a:gd name="T36" fmla="*/ 0 w 36"/>
                <a:gd name="T37" fmla="*/ 2147483647 h 62"/>
                <a:gd name="T38" fmla="*/ 0 w 36"/>
                <a:gd name="T39" fmla="*/ 2147483647 h 62"/>
                <a:gd name="T40" fmla="*/ 0 w 36"/>
                <a:gd name="T41" fmla="*/ 2147483647 h 62"/>
                <a:gd name="T42" fmla="*/ 2147483647 w 36"/>
                <a:gd name="T43" fmla="*/ 2147483647 h 62"/>
                <a:gd name="T44" fmla="*/ 2147483647 w 36"/>
                <a:gd name="T45" fmla="*/ 2147483647 h 62"/>
                <a:gd name="T46" fmla="*/ 2147483647 w 36"/>
                <a:gd name="T47" fmla="*/ 2147483647 h 62"/>
                <a:gd name="T48" fmla="*/ 2147483647 w 36"/>
                <a:gd name="T49" fmla="*/ 2147483647 h 62"/>
                <a:gd name="T50" fmla="*/ 2147483647 w 36"/>
                <a:gd name="T51" fmla="*/ 2147483647 h 62"/>
                <a:gd name="T52" fmla="*/ 2147483647 w 36"/>
                <a:gd name="T53" fmla="*/ 2147483647 h 62"/>
                <a:gd name="T54" fmla="*/ 2147483647 w 36"/>
                <a:gd name="T55" fmla="*/ 2147483647 h 62"/>
                <a:gd name="T56" fmla="*/ 2147483647 w 36"/>
                <a:gd name="T57" fmla="*/ 2147483647 h 62"/>
                <a:gd name="T58" fmla="*/ 2147483647 w 36"/>
                <a:gd name="T59" fmla="*/ 2147483647 h 62"/>
                <a:gd name="T60" fmla="*/ 2147483647 w 36"/>
                <a:gd name="T61" fmla="*/ 2147483647 h 62"/>
                <a:gd name="T62" fmla="*/ 2147483647 w 36"/>
                <a:gd name="T63" fmla="*/ 2147483647 h 62"/>
                <a:gd name="T64" fmla="*/ 2147483647 w 36"/>
                <a:gd name="T65" fmla="*/ 2147483647 h 62"/>
                <a:gd name="T66" fmla="*/ 2147483647 w 36"/>
                <a:gd name="T67" fmla="*/ 2147483647 h 62"/>
                <a:gd name="T68" fmla="*/ 2147483647 w 36"/>
                <a:gd name="T69" fmla="*/ 2147483647 h 62"/>
                <a:gd name="T70" fmla="*/ 2147483647 w 36"/>
                <a:gd name="T71" fmla="*/ 2147483647 h 62"/>
                <a:gd name="T72" fmla="*/ 2147483647 w 36"/>
                <a:gd name="T73" fmla="*/ 2147483647 h 62"/>
                <a:gd name="T74" fmla="*/ 2147483647 w 36"/>
                <a:gd name="T75" fmla="*/ 2147483647 h 62"/>
                <a:gd name="T76" fmla="*/ 2147483647 w 36"/>
                <a:gd name="T77" fmla="*/ 2147483647 h 62"/>
                <a:gd name="T78" fmla="*/ 2147483647 w 36"/>
                <a:gd name="T79" fmla="*/ 2147483647 h 62"/>
                <a:gd name="T80" fmla="*/ 2147483647 w 36"/>
                <a:gd name="T81" fmla="*/ 2147483647 h 62"/>
                <a:gd name="T82" fmla="*/ 2147483647 w 36"/>
                <a:gd name="T83" fmla="*/ 2147483647 h 62"/>
                <a:gd name="T84" fmla="*/ 2147483647 w 36"/>
                <a:gd name="T85" fmla="*/ 2147483647 h 62"/>
                <a:gd name="T86" fmla="*/ 2147483647 w 36"/>
                <a:gd name="T87" fmla="*/ 2147483647 h 62"/>
                <a:gd name="T88" fmla="*/ 2147483647 w 36"/>
                <a:gd name="T89" fmla="*/ 2147483647 h 62"/>
                <a:gd name="T90" fmla="*/ 2147483647 w 36"/>
                <a:gd name="T91" fmla="*/ 2147483647 h 62"/>
                <a:gd name="T92" fmla="*/ 2147483647 w 36"/>
                <a:gd name="T93" fmla="*/ 2147483647 h 62"/>
                <a:gd name="T94" fmla="*/ 2147483647 w 36"/>
                <a:gd name="T95" fmla="*/ 2147483647 h 62"/>
                <a:gd name="T96" fmla="*/ 2147483647 w 36"/>
                <a:gd name="T97" fmla="*/ 2147483647 h 62"/>
                <a:gd name="T98" fmla="*/ 2147483647 w 36"/>
                <a:gd name="T99" fmla="*/ 2147483647 h 62"/>
                <a:gd name="T100" fmla="*/ 2147483647 w 36"/>
                <a:gd name="T101" fmla="*/ 2147483647 h 62"/>
                <a:gd name="T102" fmla="*/ 2147483647 w 36"/>
                <a:gd name="T103" fmla="*/ 2147483647 h 62"/>
                <a:gd name="T104" fmla="*/ 2147483647 w 36"/>
                <a:gd name="T105" fmla="*/ 2147483647 h 62"/>
                <a:gd name="T106" fmla="*/ 2147483647 w 36"/>
                <a:gd name="T107" fmla="*/ 2147483647 h 62"/>
                <a:gd name="T108" fmla="*/ 2147483647 w 36"/>
                <a:gd name="T109" fmla="*/ 2147483647 h 62"/>
                <a:gd name="T110" fmla="*/ 2147483647 w 36"/>
                <a:gd name="T111" fmla="*/ 2147483647 h 6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2"/>
                <a:gd name="T170" fmla="*/ 36 w 36"/>
                <a:gd name="T171" fmla="*/ 62 h 6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2">
                  <a:moveTo>
                    <a:pt x="33" y="16"/>
                  </a:moveTo>
                  <a:lnTo>
                    <a:pt x="35" y="15"/>
                  </a:lnTo>
                  <a:lnTo>
                    <a:pt x="36" y="13"/>
                  </a:lnTo>
                  <a:lnTo>
                    <a:pt x="35" y="11"/>
                  </a:lnTo>
                  <a:lnTo>
                    <a:pt x="35" y="10"/>
                  </a:lnTo>
                  <a:lnTo>
                    <a:pt x="33" y="10"/>
                  </a:lnTo>
                  <a:lnTo>
                    <a:pt x="19" y="10"/>
                  </a:lnTo>
                  <a:lnTo>
                    <a:pt x="17" y="9"/>
                  </a:lnTo>
                  <a:lnTo>
                    <a:pt x="17" y="8"/>
                  </a:lnTo>
                  <a:lnTo>
                    <a:pt x="17" y="3"/>
                  </a:lnTo>
                  <a:lnTo>
                    <a:pt x="17" y="1"/>
                  </a:lnTo>
                  <a:lnTo>
                    <a:pt x="16" y="0"/>
                  </a:lnTo>
                  <a:lnTo>
                    <a:pt x="15" y="0"/>
                  </a:lnTo>
                  <a:lnTo>
                    <a:pt x="14" y="2"/>
                  </a:lnTo>
                  <a:lnTo>
                    <a:pt x="10" y="8"/>
                  </a:lnTo>
                  <a:lnTo>
                    <a:pt x="7" y="11"/>
                  </a:lnTo>
                  <a:lnTo>
                    <a:pt x="4" y="12"/>
                  </a:lnTo>
                  <a:lnTo>
                    <a:pt x="1" y="14"/>
                  </a:lnTo>
                  <a:lnTo>
                    <a:pt x="0" y="14"/>
                  </a:lnTo>
                  <a:lnTo>
                    <a:pt x="0" y="15"/>
                  </a:lnTo>
                  <a:lnTo>
                    <a:pt x="0" y="16"/>
                  </a:lnTo>
                  <a:lnTo>
                    <a:pt x="1" y="16"/>
                  </a:lnTo>
                  <a:lnTo>
                    <a:pt x="4" y="16"/>
                  </a:lnTo>
                  <a:lnTo>
                    <a:pt x="6" y="17"/>
                  </a:lnTo>
                  <a:lnTo>
                    <a:pt x="7" y="19"/>
                  </a:lnTo>
                  <a:lnTo>
                    <a:pt x="7" y="48"/>
                  </a:lnTo>
                  <a:lnTo>
                    <a:pt x="7" y="51"/>
                  </a:lnTo>
                  <a:lnTo>
                    <a:pt x="7" y="53"/>
                  </a:lnTo>
                  <a:lnTo>
                    <a:pt x="8" y="54"/>
                  </a:lnTo>
                  <a:lnTo>
                    <a:pt x="9" y="56"/>
                  </a:lnTo>
                  <a:lnTo>
                    <a:pt x="10" y="58"/>
                  </a:lnTo>
                  <a:lnTo>
                    <a:pt x="12" y="60"/>
                  </a:lnTo>
                  <a:lnTo>
                    <a:pt x="15" y="61"/>
                  </a:lnTo>
                  <a:lnTo>
                    <a:pt x="18" y="62"/>
                  </a:lnTo>
                  <a:lnTo>
                    <a:pt x="21" y="62"/>
                  </a:lnTo>
                  <a:lnTo>
                    <a:pt x="24" y="61"/>
                  </a:lnTo>
                  <a:lnTo>
                    <a:pt x="27" y="61"/>
                  </a:lnTo>
                  <a:lnTo>
                    <a:pt x="31" y="59"/>
                  </a:lnTo>
                  <a:lnTo>
                    <a:pt x="34" y="57"/>
                  </a:lnTo>
                  <a:lnTo>
                    <a:pt x="34" y="56"/>
                  </a:lnTo>
                  <a:lnTo>
                    <a:pt x="34" y="55"/>
                  </a:lnTo>
                  <a:lnTo>
                    <a:pt x="33" y="54"/>
                  </a:lnTo>
                  <a:lnTo>
                    <a:pt x="30" y="55"/>
                  </a:lnTo>
                  <a:lnTo>
                    <a:pt x="28" y="56"/>
                  </a:lnTo>
                  <a:lnTo>
                    <a:pt x="25" y="56"/>
                  </a:lnTo>
                  <a:lnTo>
                    <a:pt x="21" y="55"/>
                  </a:lnTo>
                  <a:lnTo>
                    <a:pt x="18" y="53"/>
                  </a:lnTo>
                  <a:lnTo>
                    <a:pt x="17" y="52"/>
                  </a:lnTo>
                  <a:lnTo>
                    <a:pt x="16" y="51"/>
                  </a:lnTo>
                  <a:lnTo>
                    <a:pt x="16" y="47"/>
                  </a:lnTo>
                  <a:lnTo>
                    <a:pt x="16" y="21"/>
                  </a:lnTo>
                  <a:lnTo>
                    <a:pt x="16" y="18"/>
                  </a:lnTo>
                  <a:lnTo>
                    <a:pt x="17" y="17"/>
                  </a:lnTo>
                  <a:lnTo>
                    <a:pt x="18" y="16"/>
                  </a:lnTo>
                  <a:lnTo>
                    <a:pt x="20" y="16"/>
                  </a:lnTo>
                  <a:lnTo>
                    <a:pt x="33" y="1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1" name="Freeform 207"/>
            <p:cNvSpPr>
              <a:spLocks noEditPoints="1"/>
            </p:cNvSpPr>
            <p:nvPr/>
          </p:nvSpPr>
          <p:spPr bwMode="auto">
            <a:xfrm>
              <a:off x="2703308" y="5968444"/>
              <a:ext cx="41918" cy="134547"/>
            </a:xfrm>
            <a:custGeom>
              <a:avLst/>
              <a:gdLst>
                <a:gd name="T0" fmla="*/ 2147483647 w 26"/>
                <a:gd name="T1" fmla="*/ 2147483647 h 84"/>
                <a:gd name="T2" fmla="*/ 2147483647 w 26"/>
                <a:gd name="T3" fmla="*/ 2147483647 h 84"/>
                <a:gd name="T4" fmla="*/ 2147483647 w 26"/>
                <a:gd name="T5" fmla="*/ 2147483647 h 84"/>
                <a:gd name="T6" fmla="*/ 2147483647 w 26"/>
                <a:gd name="T7" fmla="*/ 2147483647 h 84"/>
                <a:gd name="T8" fmla="*/ 2147483647 w 26"/>
                <a:gd name="T9" fmla="*/ 2147483647 h 84"/>
                <a:gd name="T10" fmla="*/ 2147483647 w 26"/>
                <a:gd name="T11" fmla="*/ 2147483647 h 84"/>
                <a:gd name="T12" fmla="*/ 2147483647 w 26"/>
                <a:gd name="T13" fmla="*/ 2147483647 h 84"/>
                <a:gd name="T14" fmla="*/ 2147483647 w 26"/>
                <a:gd name="T15" fmla="*/ 2147483647 h 84"/>
                <a:gd name="T16" fmla="*/ 2147483647 w 26"/>
                <a:gd name="T17" fmla="*/ 2147483647 h 84"/>
                <a:gd name="T18" fmla="*/ 2147483647 w 26"/>
                <a:gd name="T19" fmla="*/ 2147483647 h 84"/>
                <a:gd name="T20" fmla="*/ 2147483647 w 26"/>
                <a:gd name="T21" fmla="*/ 2147483647 h 84"/>
                <a:gd name="T22" fmla="*/ 2147483647 w 26"/>
                <a:gd name="T23" fmla="*/ 2147483647 h 84"/>
                <a:gd name="T24" fmla="*/ 2147483647 w 26"/>
                <a:gd name="T25" fmla="*/ 2147483647 h 84"/>
                <a:gd name="T26" fmla="*/ 2147483647 w 26"/>
                <a:gd name="T27" fmla="*/ 2147483647 h 84"/>
                <a:gd name="T28" fmla="*/ 2147483647 w 26"/>
                <a:gd name="T29" fmla="*/ 2147483647 h 84"/>
                <a:gd name="T30" fmla="*/ 2147483647 w 26"/>
                <a:gd name="T31" fmla="*/ 2147483647 h 84"/>
                <a:gd name="T32" fmla="*/ 2147483647 w 26"/>
                <a:gd name="T33" fmla="*/ 2147483647 h 84"/>
                <a:gd name="T34" fmla="*/ 2147483647 w 26"/>
                <a:gd name="T35" fmla="*/ 2147483647 h 84"/>
                <a:gd name="T36" fmla="*/ 2147483647 w 26"/>
                <a:gd name="T37" fmla="*/ 2147483647 h 84"/>
                <a:gd name="T38" fmla="*/ 2147483647 w 26"/>
                <a:gd name="T39" fmla="*/ 2147483647 h 84"/>
                <a:gd name="T40" fmla="*/ 2147483647 w 26"/>
                <a:gd name="T41" fmla="*/ 2147483647 h 84"/>
                <a:gd name="T42" fmla="*/ 0 w 26"/>
                <a:gd name="T43" fmla="*/ 2147483647 h 84"/>
                <a:gd name="T44" fmla="*/ 0 w 26"/>
                <a:gd name="T45" fmla="*/ 2147483647 h 84"/>
                <a:gd name="T46" fmla="*/ 0 w 26"/>
                <a:gd name="T47" fmla="*/ 2147483647 h 84"/>
                <a:gd name="T48" fmla="*/ 2147483647 w 26"/>
                <a:gd name="T49" fmla="*/ 2147483647 h 84"/>
                <a:gd name="T50" fmla="*/ 2147483647 w 26"/>
                <a:gd name="T51" fmla="*/ 2147483647 h 84"/>
                <a:gd name="T52" fmla="*/ 2147483647 w 26"/>
                <a:gd name="T53" fmla="*/ 2147483647 h 84"/>
                <a:gd name="T54" fmla="*/ 2147483647 w 26"/>
                <a:gd name="T55" fmla="*/ 2147483647 h 84"/>
                <a:gd name="T56" fmla="*/ 2147483647 w 26"/>
                <a:gd name="T57" fmla="*/ 2147483647 h 84"/>
                <a:gd name="T58" fmla="*/ 2147483647 w 26"/>
                <a:gd name="T59" fmla="*/ 2147483647 h 84"/>
                <a:gd name="T60" fmla="*/ 2147483647 w 26"/>
                <a:gd name="T61" fmla="*/ 2147483647 h 84"/>
                <a:gd name="T62" fmla="*/ 2147483647 w 26"/>
                <a:gd name="T63" fmla="*/ 2147483647 h 84"/>
                <a:gd name="T64" fmla="*/ 2147483647 w 26"/>
                <a:gd name="T65" fmla="*/ 2147483647 h 84"/>
                <a:gd name="T66" fmla="*/ 2147483647 w 26"/>
                <a:gd name="T67" fmla="*/ 2147483647 h 84"/>
                <a:gd name="T68" fmla="*/ 2147483647 w 26"/>
                <a:gd name="T69" fmla="*/ 2147483647 h 84"/>
                <a:gd name="T70" fmla="*/ 2147483647 w 26"/>
                <a:gd name="T71" fmla="*/ 2147483647 h 84"/>
                <a:gd name="T72" fmla="*/ 2147483647 w 26"/>
                <a:gd name="T73" fmla="*/ 2147483647 h 84"/>
                <a:gd name="T74" fmla="*/ 2147483647 w 26"/>
                <a:gd name="T75" fmla="*/ 2147483647 h 84"/>
                <a:gd name="T76" fmla="*/ 2147483647 w 26"/>
                <a:gd name="T77" fmla="*/ 0 h 84"/>
                <a:gd name="T78" fmla="*/ 2147483647 w 26"/>
                <a:gd name="T79" fmla="*/ 2147483647 h 84"/>
                <a:gd name="T80" fmla="*/ 2147483647 w 26"/>
                <a:gd name="T81" fmla="*/ 2147483647 h 84"/>
                <a:gd name="T82" fmla="*/ 2147483647 w 26"/>
                <a:gd name="T83" fmla="*/ 2147483647 h 84"/>
                <a:gd name="T84" fmla="*/ 2147483647 w 26"/>
                <a:gd name="T85" fmla="*/ 2147483647 h 84"/>
                <a:gd name="T86" fmla="*/ 2147483647 w 26"/>
                <a:gd name="T87" fmla="*/ 2147483647 h 84"/>
                <a:gd name="T88" fmla="*/ 2147483647 w 26"/>
                <a:gd name="T89" fmla="*/ 2147483647 h 84"/>
                <a:gd name="T90" fmla="*/ 2147483647 w 26"/>
                <a:gd name="T91" fmla="*/ 2147483647 h 84"/>
                <a:gd name="T92" fmla="*/ 2147483647 w 26"/>
                <a:gd name="T93" fmla="*/ 2147483647 h 84"/>
                <a:gd name="T94" fmla="*/ 2147483647 w 26"/>
                <a:gd name="T95" fmla="*/ 2147483647 h 84"/>
                <a:gd name="T96" fmla="*/ 2147483647 w 26"/>
                <a:gd name="T97" fmla="*/ 2147483647 h 84"/>
                <a:gd name="T98" fmla="*/ 2147483647 w 26"/>
                <a:gd name="T99" fmla="*/ 2147483647 h 84"/>
                <a:gd name="T100" fmla="*/ 2147483647 w 26"/>
                <a:gd name="T101" fmla="*/ 2147483647 h 84"/>
                <a:gd name="T102" fmla="*/ 2147483647 w 26"/>
                <a:gd name="T103" fmla="*/ 2147483647 h 84"/>
                <a:gd name="T104" fmla="*/ 2147483647 w 26"/>
                <a:gd name="T105" fmla="*/ 2147483647 h 84"/>
                <a:gd name="T106" fmla="*/ 2147483647 w 26"/>
                <a:gd name="T107" fmla="*/ 2147483647 h 84"/>
                <a:gd name="T108" fmla="*/ 2147483647 w 26"/>
                <a:gd name="T109" fmla="*/ 2147483647 h 84"/>
                <a:gd name="T110" fmla="*/ 2147483647 w 26"/>
                <a:gd name="T111" fmla="*/ 2147483647 h 84"/>
                <a:gd name="T112" fmla="*/ 2147483647 w 26"/>
                <a:gd name="T113" fmla="*/ 0 h 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
                <a:gd name="T172" fmla="*/ 0 h 84"/>
                <a:gd name="T173" fmla="*/ 26 w 26"/>
                <a:gd name="T174" fmla="*/ 84 h 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 h="84">
                  <a:moveTo>
                    <a:pt x="18" y="38"/>
                  </a:moveTo>
                  <a:lnTo>
                    <a:pt x="19" y="31"/>
                  </a:lnTo>
                  <a:lnTo>
                    <a:pt x="18" y="30"/>
                  </a:lnTo>
                  <a:lnTo>
                    <a:pt x="10" y="36"/>
                  </a:lnTo>
                  <a:lnTo>
                    <a:pt x="7" y="37"/>
                  </a:lnTo>
                  <a:lnTo>
                    <a:pt x="5" y="37"/>
                  </a:lnTo>
                  <a:lnTo>
                    <a:pt x="4" y="38"/>
                  </a:lnTo>
                  <a:lnTo>
                    <a:pt x="3" y="39"/>
                  </a:lnTo>
                  <a:lnTo>
                    <a:pt x="3" y="40"/>
                  </a:lnTo>
                  <a:lnTo>
                    <a:pt x="4" y="40"/>
                  </a:lnTo>
                  <a:lnTo>
                    <a:pt x="6" y="41"/>
                  </a:lnTo>
                  <a:lnTo>
                    <a:pt x="7" y="41"/>
                  </a:lnTo>
                  <a:lnTo>
                    <a:pt x="8" y="42"/>
                  </a:lnTo>
                  <a:lnTo>
                    <a:pt x="9" y="43"/>
                  </a:lnTo>
                  <a:lnTo>
                    <a:pt x="9" y="45"/>
                  </a:lnTo>
                  <a:lnTo>
                    <a:pt x="9" y="74"/>
                  </a:lnTo>
                  <a:lnTo>
                    <a:pt x="9" y="77"/>
                  </a:lnTo>
                  <a:lnTo>
                    <a:pt x="8" y="78"/>
                  </a:lnTo>
                  <a:lnTo>
                    <a:pt x="8" y="79"/>
                  </a:lnTo>
                  <a:lnTo>
                    <a:pt x="5" y="80"/>
                  </a:lnTo>
                  <a:lnTo>
                    <a:pt x="2" y="81"/>
                  </a:lnTo>
                  <a:lnTo>
                    <a:pt x="0" y="82"/>
                  </a:lnTo>
                  <a:lnTo>
                    <a:pt x="0" y="83"/>
                  </a:lnTo>
                  <a:lnTo>
                    <a:pt x="0" y="84"/>
                  </a:lnTo>
                  <a:lnTo>
                    <a:pt x="1" y="84"/>
                  </a:lnTo>
                  <a:lnTo>
                    <a:pt x="2" y="84"/>
                  </a:lnTo>
                  <a:lnTo>
                    <a:pt x="13" y="84"/>
                  </a:lnTo>
                  <a:lnTo>
                    <a:pt x="23" y="84"/>
                  </a:lnTo>
                  <a:lnTo>
                    <a:pt x="25" y="84"/>
                  </a:lnTo>
                  <a:lnTo>
                    <a:pt x="26" y="84"/>
                  </a:lnTo>
                  <a:lnTo>
                    <a:pt x="26" y="83"/>
                  </a:lnTo>
                  <a:lnTo>
                    <a:pt x="26" y="82"/>
                  </a:lnTo>
                  <a:lnTo>
                    <a:pt x="25" y="82"/>
                  </a:lnTo>
                  <a:lnTo>
                    <a:pt x="23" y="81"/>
                  </a:lnTo>
                  <a:lnTo>
                    <a:pt x="19" y="80"/>
                  </a:lnTo>
                  <a:lnTo>
                    <a:pt x="18" y="78"/>
                  </a:lnTo>
                  <a:lnTo>
                    <a:pt x="18" y="76"/>
                  </a:lnTo>
                  <a:lnTo>
                    <a:pt x="18" y="38"/>
                  </a:lnTo>
                  <a:close/>
                  <a:moveTo>
                    <a:pt x="13" y="0"/>
                  </a:moveTo>
                  <a:lnTo>
                    <a:pt x="11" y="1"/>
                  </a:lnTo>
                  <a:lnTo>
                    <a:pt x="9" y="2"/>
                  </a:lnTo>
                  <a:lnTo>
                    <a:pt x="8" y="4"/>
                  </a:lnTo>
                  <a:lnTo>
                    <a:pt x="8" y="6"/>
                  </a:lnTo>
                  <a:lnTo>
                    <a:pt x="8" y="8"/>
                  </a:lnTo>
                  <a:lnTo>
                    <a:pt x="9" y="9"/>
                  </a:lnTo>
                  <a:lnTo>
                    <a:pt x="9" y="10"/>
                  </a:lnTo>
                  <a:lnTo>
                    <a:pt x="11" y="12"/>
                  </a:lnTo>
                  <a:lnTo>
                    <a:pt x="13" y="12"/>
                  </a:lnTo>
                  <a:lnTo>
                    <a:pt x="16" y="12"/>
                  </a:lnTo>
                  <a:lnTo>
                    <a:pt x="17" y="11"/>
                  </a:lnTo>
                  <a:lnTo>
                    <a:pt x="17" y="10"/>
                  </a:lnTo>
                  <a:lnTo>
                    <a:pt x="19" y="8"/>
                  </a:lnTo>
                  <a:lnTo>
                    <a:pt x="19" y="6"/>
                  </a:lnTo>
                  <a:lnTo>
                    <a:pt x="19" y="4"/>
                  </a:lnTo>
                  <a:lnTo>
                    <a:pt x="17" y="2"/>
                  </a:lnTo>
                  <a:lnTo>
                    <a:pt x="16" y="1"/>
                  </a:lnTo>
                  <a:lnTo>
                    <a:pt x="13"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2" name="Freeform 208"/>
            <p:cNvSpPr>
              <a:spLocks/>
            </p:cNvSpPr>
            <p:nvPr/>
          </p:nvSpPr>
          <p:spPr bwMode="auto">
            <a:xfrm>
              <a:off x="2759199" y="6013293"/>
              <a:ext cx="92568" cy="89697"/>
            </a:xfrm>
            <a:custGeom>
              <a:avLst/>
              <a:gdLst>
                <a:gd name="T0" fmla="*/ 2147483647 w 59"/>
                <a:gd name="T1" fmla="*/ 2147483647 h 56"/>
                <a:gd name="T2" fmla="*/ 2147483647 w 59"/>
                <a:gd name="T3" fmla="*/ 2147483647 h 56"/>
                <a:gd name="T4" fmla="*/ 2147483647 w 59"/>
                <a:gd name="T5" fmla="*/ 2147483647 h 56"/>
                <a:gd name="T6" fmla="*/ 0 w 59"/>
                <a:gd name="T7" fmla="*/ 2147483647 h 56"/>
                <a:gd name="T8" fmla="*/ 2147483647 w 59"/>
                <a:gd name="T9" fmla="*/ 2147483647 h 56"/>
                <a:gd name="T10" fmla="*/ 2147483647 w 59"/>
                <a:gd name="T11" fmla="*/ 2147483647 h 56"/>
                <a:gd name="T12" fmla="*/ 2147483647 w 59"/>
                <a:gd name="T13" fmla="*/ 2147483647 h 56"/>
                <a:gd name="T14" fmla="*/ 2147483647 w 59"/>
                <a:gd name="T15" fmla="*/ 2147483647 h 56"/>
                <a:gd name="T16" fmla="*/ 2147483647 w 59"/>
                <a:gd name="T17" fmla="*/ 2147483647 h 56"/>
                <a:gd name="T18" fmla="*/ 2147483647 w 59"/>
                <a:gd name="T19" fmla="*/ 2147483647 h 56"/>
                <a:gd name="T20" fmla="*/ 2147483647 w 59"/>
                <a:gd name="T21" fmla="*/ 2147483647 h 56"/>
                <a:gd name="T22" fmla="*/ 2147483647 w 59"/>
                <a:gd name="T23" fmla="*/ 2147483647 h 56"/>
                <a:gd name="T24" fmla="*/ 2147483647 w 59"/>
                <a:gd name="T25" fmla="*/ 2147483647 h 56"/>
                <a:gd name="T26" fmla="*/ 2147483647 w 59"/>
                <a:gd name="T27" fmla="*/ 2147483647 h 56"/>
                <a:gd name="T28" fmla="*/ 2147483647 w 59"/>
                <a:gd name="T29" fmla="*/ 2147483647 h 56"/>
                <a:gd name="T30" fmla="*/ 2147483647 w 59"/>
                <a:gd name="T31" fmla="*/ 2147483647 h 56"/>
                <a:gd name="T32" fmla="*/ 2147483647 w 59"/>
                <a:gd name="T33" fmla="*/ 2147483647 h 56"/>
                <a:gd name="T34" fmla="*/ 2147483647 w 59"/>
                <a:gd name="T35" fmla="*/ 2147483647 h 56"/>
                <a:gd name="T36" fmla="*/ 2147483647 w 59"/>
                <a:gd name="T37" fmla="*/ 2147483647 h 56"/>
                <a:gd name="T38" fmla="*/ 2147483647 w 59"/>
                <a:gd name="T39" fmla="*/ 2147483647 h 56"/>
                <a:gd name="T40" fmla="*/ 2147483647 w 59"/>
                <a:gd name="T41" fmla="*/ 2147483647 h 56"/>
                <a:gd name="T42" fmla="*/ 2147483647 w 59"/>
                <a:gd name="T43" fmla="*/ 2147483647 h 56"/>
                <a:gd name="T44" fmla="*/ 2147483647 w 59"/>
                <a:gd name="T45" fmla="*/ 2147483647 h 56"/>
                <a:gd name="T46" fmla="*/ 2147483647 w 59"/>
                <a:gd name="T47" fmla="*/ 2147483647 h 56"/>
                <a:gd name="T48" fmla="*/ 2147483647 w 59"/>
                <a:gd name="T49" fmla="*/ 2147483647 h 56"/>
                <a:gd name="T50" fmla="*/ 2147483647 w 59"/>
                <a:gd name="T51" fmla="*/ 2147483647 h 56"/>
                <a:gd name="T52" fmla="*/ 2147483647 w 59"/>
                <a:gd name="T53" fmla="*/ 2147483647 h 56"/>
                <a:gd name="T54" fmla="*/ 2147483647 w 59"/>
                <a:gd name="T55" fmla="*/ 2147483647 h 56"/>
                <a:gd name="T56" fmla="*/ 2147483647 w 59"/>
                <a:gd name="T57" fmla="*/ 2147483647 h 56"/>
                <a:gd name="T58" fmla="*/ 2147483647 w 59"/>
                <a:gd name="T59" fmla="*/ 2147483647 h 56"/>
                <a:gd name="T60" fmla="*/ 2147483647 w 59"/>
                <a:gd name="T61" fmla="*/ 2147483647 h 56"/>
                <a:gd name="T62" fmla="*/ 2147483647 w 59"/>
                <a:gd name="T63" fmla="*/ 2147483647 h 56"/>
                <a:gd name="T64" fmla="*/ 2147483647 w 59"/>
                <a:gd name="T65" fmla="*/ 2147483647 h 56"/>
                <a:gd name="T66" fmla="*/ 2147483647 w 59"/>
                <a:gd name="T67" fmla="*/ 2147483647 h 56"/>
                <a:gd name="T68" fmla="*/ 2147483647 w 59"/>
                <a:gd name="T69" fmla="*/ 2147483647 h 56"/>
                <a:gd name="T70" fmla="*/ 2147483647 w 59"/>
                <a:gd name="T71" fmla="*/ 2147483647 h 56"/>
                <a:gd name="T72" fmla="*/ 2147483647 w 59"/>
                <a:gd name="T73" fmla="*/ 2147483647 h 56"/>
                <a:gd name="T74" fmla="*/ 2147483647 w 59"/>
                <a:gd name="T75" fmla="*/ 2147483647 h 56"/>
                <a:gd name="T76" fmla="*/ 2147483647 w 59"/>
                <a:gd name="T77" fmla="*/ 0 h 56"/>
                <a:gd name="T78" fmla="*/ 2147483647 w 59"/>
                <a:gd name="T79" fmla="*/ 2147483647 h 56"/>
                <a:gd name="T80" fmla="*/ 2147483647 w 59"/>
                <a:gd name="T81" fmla="*/ 2147483647 h 56"/>
                <a:gd name="T82" fmla="*/ 2147483647 w 59"/>
                <a:gd name="T83" fmla="*/ 2147483647 h 56"/>
                <a:gd name="T84" fmla="*/ 2147483647 w 59"/>
                <a:gd name="T85" fmla="*/ 2147483647 h 56"/>
                <a:gd name="T86" fmla="*/ 2147483647 w 59"/>
                <a:gd name="T87" fmla="*/ 2147483647 h 56"/>
                <a:gd name="T88" fmla="*/ 2147483647 w 59"/>
                <a:gd name="T89" fmla="*/ 2147483647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9"/>
                <a:gd name="T136" fmla="*/ 0 h 56"/>
                <a:gd name="T137" fmla="*/ 59 w 59"/>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9" h="56">
                  <a:moveTo>
                    <a:pt x="7" y="43"/>
                  </a:moveTo>
                  <a:lnTo>
                    <a:pt x="7" y="47"/>
                  </a:lnTo>
                  <a:lnTo>
                    <a:pt x="6" y="50"/>
                  </a:lnTo>
                  <a:lnTo>
                    <a:pt x="4" y="52"/>
                  </a:lnTo>
                  <a:lnTo>
                    <a:pt x="2" y="53"/>
                  </a:lnTo>
                  <a:lnTo>
                    <a:pt x="1" y="54"/>
                  </a:lnTo>
                  <a:lnTo>
                    <a:pt x="0" y="54"/>
                  </a:lnTo>
                  <a:lnTo>
                    <a:pt x="0" y="55"/>
                  </a:lnTo>
                  <a:lnTo>
                    <a:pt x="1" y="56"/>
                  </a:lnTo>
                  <a:lnTo>
                    <a:pt x="2" y="56"/>
                  </a:lnTo>
                  <a:lnTo>
                    <a:pt x="4" y="56"/>
                  </a:lnTo>
                  <a:lnTo>
                    <a:pt x="14" y="56"/>
                  </a:lnTo>
                  <a:lnTo>
                    <a:pt x="23" y="56"/>
                  </a:lnTo>
                  <a:lnTo>
                    <a:pt x="25" y="56"/>
                  </a:lnTo>
                  <a:lnTo>
                    <a:pt x="26" y="56"/>
                  </a:lnTo>
                  <a:lnTo>
                    <a:pt x="26" y="55"/>
                  </a:lnTo>
                  <a:lnTo>
                    <a:pt x="26" y="54"/>
                  </a:lnTo>
                  <a:lnTo>
                    <a:pt x="25" y="53"/>
                  </a:lnTo>
                  <a:lnTo>
                    <a:pt x="22" y="53"/>
                  </a:lnTo>
                  <a:lnTo>
                    <a:pt x="19" y="52"/>
                  </a:lnTo>
                  <a:lnTo>
                    <a:pt x="18" y="51"/>
                  </a:lnTo>
                  <a:lnTo>
                    <a:pt x="17" y="50"/>
                  </a:lnTo>
                  <a:lnTo>
                    <a:pt x="16" y="49"/>
                  </a:lnTo>
                  <a:lnTo>
                    <a:pt x="16" y="48"/>
                  </a:lnTo>
                  <a:lnTo>
                    <a:pt x="16" y="45"/>
                  </a:lnTo>
                  <a:lnTo>
                    <a:pt x="16" y="24"/>
                  </a:lnTo>
                  <a:lnTo>
                    <a:pt x="16" y="14"/>
                  </a:lnTo>
                  <a:lnTo>
                    <a:pt x="17" y="13"/>
                  </a:lnTo>
                  <a:lnTo>
                    <a:pt x="17" y="12"/>
                  </a:lnTo>
                  <a:lnTo>
                    <a:pt x="21" y="10"/>
                  </a:lnTo>
                  <a:lnTo>
                    <a:pt x="23" y="9"/>
                  </a:lnTo>
                  <a:lnTo>
                    <a:pt x="25" y="9"/>
                  </a:lnTo>
                  <a:lnTo>
                    <a:pt x="28" y="8"/>
                  </a:lnTo>
                  <a:lnTo>
                    <a:pt x="31" y="8"/>
                  </a:lnTo>
                  <a:lnTo>
                    <a:pt x="34" y="8"/>
                  </a:lnTo>
                  <a:lnTo>
                    <a:pt x="37" y="9"/>
                  </a:lnTo>
                  <a:lnTo>
                    <a:pt x="39" y="11"/>
                  </a:lnTo>
                  <a:lnTo>
                    <a:pt x="40" y="13"/>
                  </a:lnTo>
                  <a:lnTo>
                    <a:pt x="42" y="18"/>
                  </a:lnTo>
                  <a:lnTo>
                    <a:pt x="42" y="22"/>
                  </a:lnTo>
                  <a:lnTo>
                    <a:pt x="42" y="45"/>
                  </a:lnTo>
                  <a:lnTo>
                    <a:pt x="42" y="49"/>
                  </a:lnTo>
                  <a:lnTo>
                    <a:pt x="40" y="51"/>
                  </a:lnTo>
                  <a:lnTo>
                    <a:pt x="38" y="52"/>
                  </a:lnTo>
                  <a:lnTo>
                    <a:pt x="35" y="53"/>
                  </a:lnTo>
                  <a:lnTo>
                    <a:pt x="34" y="54"/>
                  </a:lnTo>
                  <a:lnTo>
                    <a:pt x="34" y="55"/>
                  </a:lnTo>
                  <a:lnTo>
                    <a:pt x="34" y="56"/>
                  </a:lnTo>
                  <a:lnTo>
                    <a:pt x="36" y="56"/>
                  </a:lnTo>
                  <a:lnTo>
                    <a:pt x="46" y="56"/>
                  </a:lnTo>
                  <a:lnTo>
                    <a:pt x="56" y="56"/>
                  </a:lnTo>
                  <a:lnTo>
                    <a:pt x="58" y="56"/>
                  </a:lnTo>
                  <a:lnTo>
                    <a:pt x="59" y="56"/>
                  </a:lnTo>
                  <a:lnTo>
                    <a:pt x="59" y="55"/>
                  </a:lnTo>
                  <a:lnTo>
                    <a:pt x="58" y="54"/>
                  </a:lnTo>
                  <a:lnTo>
                    <a:pt x="57" y="54"/>
                  </a:lnTo>
                  <a:lnTo>
                    <a:pt x="54" y="53"/>
                  </a:lnTo>
                  <a:lnTo>
                    <a:pt x="52" y="52"/>
                  </a:lnTo>
                  <a:lnTo>
                    <a:pt x="51" y="51"/>
                  </a:lnTo>
                  <a:lnTo>
                    <a:pt x="51" y="49"/>
                  </a:lnTo>
                  <a:lnTo>
                    <a:pt x="51" y="47"/>
                  </a:lnTo>
                  <a:lnTo>
                    <a:pt x="51" y="22"/>
                  </a:lnTo>
                  <a:lnTo>
                    <a:pt x="51" y="19"/>
                  </a:lnTo>
                  <a:lnTo>
                    <a:pt x="50" y="16"/>
                  </a:lnTo>
                  <a:lnTo>
                    <a:pt x="50" y="13"/>
                  </a:lnTo>
                  <a:lnTo>
                    <a:pt x="48" y="10"/>
                  </a:lnTo>
                  <a:lnTo>
                    <a:pt x="46" y="7"/>
                  </a:lnTo>
                  <a:lnTo>
                    <a:pt x="43" y="4"/>
                  </a:lnTo>
                  <a:lnTo>
                    <a:pt x="39" y="3"/>
                  </a:lnTo>
                  <a:lnTo>
                    <a:pt x="33" y="2"/>
                  </a:lnTo>
                  <a:lnTo>
                    <a:pt x="28" y="3"/>
                  </a:lnTo>
                  <a:lnTo>
                    <a:pt x="26" y="3"/>
                  </a:lnTo>
                  <a:lnTo>
                    <a:pt x="24" y="4"/>
                  </a:lnTo>
                  <a:lnTo>
                    <a:pt x="20" y="6"/>
                  </a:lnTo>
                  <a:lnTo>
                    <a:pt x="16" y="9"/>
                  </a:lnTo>
                  <a:lnTo>
                    <a:pt x="16" y="2"/>
                  </a:lnTo>
                  <a:lnTo>
                    <a:pt x="16" y="1"/>
                  </a:lnTo>
                  <a:lnTo>
                    <a:pt x="15" y="0"/>
                  </a:lnTo>
                  <a:lnTo>
                    <a:pt x="13" y="1"/>
                  </a:lnTo>
                  <a:lnTo>
                    <a:pt x="11" y="3"/>
                  </a:lnTo>
                  <a:lnTo>
                    <a:pt x="7" y="8"/>
                  </a:lnTo>
                  <a:lnTo>
                    <a:pt x="3" y="10"/>
                  </a:lnTo>
                  <a:lnTo>
                    <a:pt x="2" y="11"/>
                  </a:lnTo>
                  <a:lnTo>
                    <a:pt x="1" y="12"/>
                  </a:lnTo>
                  <a:lnTo>
                    <a:pt x="2" y="13"/>
                  </a:lnTo>
                  <a:lnTo>
                    <a:pt x="4" y="14"/>
                  </a:lnTo>
                  <a:lnTo>
                    <a:pt x="5" y="14"/>
                  </a:lnTo>
                  <a:lnTo>
                    <a:pt x="6" y="15"/>
                  </a:lnTo>
                  <a:lnTo>
                    <a:pt x="7" y="17"/>
                  </a:lnTo>
                  <a:lnTo>
                    <a:pt x="7" y="20"/>
                  </a:lnTo>
                  <a:lnTo>
                    <a:pt x="7" y="4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3" name="Freeform 209"/>
            <p:cNvSpPr>
              <a:spLocks noEditPoints="1"/>
            </p:cNvSpPr>
            <p:nvPr/>
          </p:nvSpPr>
          <p:spPr bwMode="auto">
            <a:xfrm>
              <a:off x="2857008" y="6016881"/>
              <a:ext cx="96062" cy="130958"/>
            </a:xfrm>
            <a:custGeom>
              <a:avLst/>
              <a:gdLst>
                <a:gd name="T0" fmla="*/ 2147483647 w 60"/>
                <a:gd name="T1" fmla="*/ 2147483647 h 83"/>
                <a:gd name="T2" fmla="*/ 2147483647 w 60"/>
                <a:gd name="T3" fmla="*/ 2147483647 h 83"/>
                <a:gd name="T4" fmla="*/ 2147483647 w 60"/>
                <a:gd name="T5" fmla="*/ 2147483647 h 83"/>
                <a:gd name="T6" fmla="*/ 2147483647 w 60"/>
                <a:gd name="T7" fmla="*/ 0 h 83"/>
                <a:gd name="T8" fmla="*/ 2147483647 w 60"/>
                <a:gd name="T9" fmla="*/ 2147483647 h 83"/>
                <a:gd name="T10" fmla="*/ 2147483647 w 60"/>
                <a:gd name="T11" fmla="*/ 2147483647 h 83"/>
                <a:gd name="T12" fmla="*/ 2147483647 w 60"/>
                <a:gd name="T13" fmla="*/ 2147483647 h 83"/>
                <a:gd name="T14" fmla="*/ 2147483647 w 60"/>
                <a:gd name="T15" fmla="*/ 2147483647 h 83"/>
                <a:gd name="T16" fmla="*/ 2147483647 w 60"/>
                <a:gd name="T17" fmla="*/ 2147483647 h 83"/>
                <a:gd name="T18" fmla="*/ 2147483647 w 60"/>
                <a:gd name="T19" fmla="*/ 2147483647 h 83"/>
                <a:gd name="T20" fmla="*/ 2147483647 w 60"/>
                <a:gd name="T21" fmla="*/ 2147483647 h 83"/>
                <a:gd name="T22" fmla="*/ 2147483647 w 60"/>
                <a:gd name="T23" fmla="*/ 2147483647 h 83"/>
                <a:gd name="T24" fmla="*/ 2147483647 w 60"/>
                <a:gd name="T25" fmla="*/ 2147483647 h 83"/>
                <a:gd name="T26" fmla="*/ 2147483647 w 60"/>
                <a:gd name="T27" fmla="*/ 2147483647 h 83"/>
                <a:gd name="T28" fmla="*/ 2147483647 w 60"/>
                <a:gd name="T29" fmla="*/ 2147483647 h 83"/>
                <a:gd name="T30" fmla="*/ 2147483647 w 60"/>
                <a:gd name="T31" fmla="*/ 2147483647 h 83"/>
                <a:gd name="T32" fmla="*/ 2147483647 w 60"/>
                <a:gd name="T33" fmla="*/ 2147483647 h 83"/>
                <a:gd name="T34" fmla="*/ 2147483647 w 60"/>
                <a:gd name="T35" fmla="*/ 2147483647 h 83"/>
                <a:gd name="T36" fmla="*/ 2147483647 w 60"/>
                <a:gd name="T37" fmla="*/ 2147483647 h 83"/>
                <a:gd name="T38" fmla="*/ 2147483647 w 60"/>
                <a:gd name="T39" fmla="*/ 2147483647 h 83"/>
                <a:gd name="T40" fmla="*/ 2147483647 w 60"/>
                <a:gd name="T41" fmla="*/ 2147483647 h 83"/>
                <a:gd name="T42" fmla="*/ 2147483647 w 60"/>
                <a:gd name="T43" fmla="*/ 2147483647 h 83"/>
                <a:gd name="T44" fmla="*/ 2147483647 w 60"/>
                <a:gd name="T45" fmla="*/ 2147483647 h 83"/>
                <a:gd name="T46" fmla="*/ 2147483647 w 60"/>
                <a:gd name="T47" fmla="*/ 2147483647 h 83"/>
                <a:gd name="T48" fmla="*/ 2147483647 w 60"/>
                <a:gd name="T49" fmla="*/ 2147483647 h 83"/>
                <a:gd name="T50" fmla="*/ 2147483647 w 60"/>
                <a:gd name="T51" fmla="*/ 2147483647 h 83"/>
                <a:gd name="T52" fmla="*/ 2147483647 w 60"/>
                <a:gd name="T53" fmla="*/ 2147483647 h 83"/>
                <a:gd name="T54" fmla="*/ 2147483647 w 60"/>
                <a:gd name="T55" fmla="*/ 2147483647 h 83"/>
                <a:gd name="T56" fmla="*/ 2147483647 w 60"/>
                <a:gd name="T57" fmla="*/ 2147483647 h 83"/>
                <a:gd name="T58" fmla="*/ 2147483647 w 60"/>
                <a:gd name="T59" fmla="*/ 2147483647 h 83"/>
                <a:gd name="T60" fmla="*/ 2147483647 w 60"/>
                <a:gd name="T61" fmla="*/ 2147483647 h 83"/>
                <a:gd name="T62" fmla="*/ 2147483647 w 60"/>
                <a:gd name="T63" fmla="*/ 2147483647 h 83"/>
                <a:gd name="T64" fmla="*/ 2147483647 w 60"/>
                <a:gd name="T65" fmla="*/ 2147483647 h 83"/>
                <a:gd name="T66" fmla="*/ 2147483647 w 60"/>
                <a:gd name="T67" fmla="*/ 2147483647 h 83"/>
                <a:gd name="T68" fmla="*/ 2147483647 w 60"/>
                <a:gd name="T69" fmla="*/ 2147483647 h 83"/>
                <a:gd name="T70" fmla="*/ 2147483647 w 60"/>
                <a:gd name="T71" fmla="*/ 2147483647 h 83"/>
                <a:gd name="T72" fmla="*/ 2147483647 w 60"/>
                <a:gd name="T73" fmla="*/ 2147483647 h 83"/>
                <a:gd name="T74" fmla="*/ 2147483647 w 60"/>
                <a:gd name="T75" fmla="*/ 2147483647 h 83"/>
                <a:gd name="T76" fmla="*/ 2147483647 w 60"/>
                <a:gd name="T77" fmla="*/ 2147483647 h 83"/>
                <a:gd name="T78" fmla="*/ 2147483647 w 60"/>
                <a:gd name="T79" fmla="*/ 2147483647 h 83"/>
                <a:gd name="T80" fmla="*/ 2147483647 w 60"/>
                <a:gd name="T81" fmla="*/ 2147483647 h 83"/>
                <a:gd name="T82" fmla="*/ 2147483647 w 60"/>
                <a:gd name="T83" fmla="*/ 2147483647 h 83"/>
                <a:gd name="T84" fmla="*/ 2147483647 w 60"/>
                <a:gd name="T85" fmla="*/ 2147483647 h 83"/>
                <a:gd name="T86" fmla="*/ 2147483647 w 60"/>
                <a:gd name="T87" fmla="*/ 2147483647 h 83"/>
                <a:gd name="T88" fmla="*/ 2147483647 w 60"/>
                <a:gd name="T89" fmla="*/ 2147483647 h 83"/>
                <a:gd name="T90" fmla="*/ 2147483647 w 60"/>
                <a:gd name="T91" fmla="*/ 2147483647 h 83"/>
                <a:gd name="T92" fmla="*/ 2147483647 w 60"/>
                <a:gd name="T93" fmla="*/ 2147483647 h 83"/>
                <a:gd name="T94" fmla="*/ 2147483647 w 60"/>
                <a:gd name="T95" fmla="*/ 2147483647 h 83"/>
                <a:gd name="T96" fmla="*/ 2147483647 w 60"/>
                <a:gd name="T97" fmla="*/ 2147483647 h 83"/>
                <a:gd name="T98" fmla="*/ 2147483647 w 60"/>
                <a:gd name="T99" fmla="*/ 2147483647 h 83"/>
                <a:gd name="T100" fmla="*/ 2147483647 w 60"/>
                <a:gd name="T101" fmla="*/ 2147483647 h 8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83"/>
                <a:gd name="T155" fmla="*/ 60 w 60"/>
                <a:gd name="T156" fmla="*/ 83 h 8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83">
                  <a:moveTo>
                    <a:pt x="58" y="12"/>
                  </a:moveTo>
                  <a:lnTo>
                    <a:pt x="60" y="12"/>
                  </a:lnTo>
                  <a:lnTo>
                    <a:pt x="60" y="10"/>
                  </a:lnTo>
                  <a:lnTo>
                    <a:pt x="60" y="7"/>
                  </a:lnTo>
                  <a:lnTo>
                    <a:pt x="60" y="6"/>
                  </a:lnTo>
                  <a:lnTo>
                    <a:pt x="59" y="6"/>
                  </a:lnTo>
                  <a:lnTo>
                    <a:pt x="54" y="6"/>
                  </a:lnTo>
                  <a:lnTo>
                    <a:pt x="50" y="6"/>
                  </a:lnTo>
                  <a:lnTo>
                    <a:pt x="47" y="5"/>
                  </a:lnTo>
                  <a:lnTo>
                    <a:pt x="42" y="3"/>
                  </a:lnTo>
                  <a:lnTo>
                    <a:pt x="37" y="1"/>
                  </a:lnTo>
                  <a:lnTo>
                    <a:pt x="34" y="0"/>
                  </a:lnTo>
                  <a:lnTo>
                    <a:pt x="30" y="0"/>
                  </a:lnTo>
                  <a:lnTo>
                    <a:pt x="26" y="1"/>
                  </a:lnTo>
                  <a:lnTo>
                    <a:pt x="23" y="1"/>
                  </a:lnTo>
                  <a:lnTo>
                    <a:pt x="19" y="3"/>
                  </a:lnTo>
                  <a:lnTo>
                    <a:pt x="18" y="4"/>
                  </a:lnTo>
                  <a:lnTo>
                    <a:pt x="17" y="5"/>
                  </a:lnTo>
                  <a:lnTo>
                    <a:pt x="15" y="7"/>
                  </a:lnTo>
                  <a:lnTo>
                    <a:pt x="14" y="8"/>
                  </a:lnTo>
                  <a:lnTo>
                    <a:pt x="13" y="11"/>
                  </a:lnTo>
                  <a:lnTo>
                    <a:pt x="12" y="15"/>
                  </a:lnTo>
                  <a:lnTo>
                    <a:pt x="11" y="19"/>
                  </a:lnTo>
                  <a:lnTo>
                    <a:pt x="11" y="22"/>
                  </a:lnTo>
                  <a:lnTo>
                    <a:pt x="12" y="24"/>
                  </a:lnTo>
                  <a:lnTo>
                    <a:pt x="14" y="29"/>
                  </a:lnTo>
                  <a:lnTo>
                    <a:pt x="17" y="33"/>
                  </a:lnTo>
                  <a:lnTo>
                    <a:pt x="21" y="37"/>
                  </a:lnTo>
                  <a:lnTo>
                    <a:pt x="18" y="37"/>
                  </a:lnTo>
                  <a:lnTo>
                    <a:pt x="14" y="39"/>
                  </a:lnTo>
                  <a:lnTo>
                    <a:pt x="11" y="39"/>
                  </a:lnTo>
                  <a:lnTo>
                    <a:pt x="9" y="41"/>
                  </a:lnTo>
                  <a:lnTo>
                    <a:pt x="8" y="42"/>
                  </a:lnTo>
                  <a:lnTo>
                    <a:pt x="8" y="44"/>
                  </a:lnTo>
                  <a:lnTo>
                    <a:pt x="8" y="45"/>
                  </a:lnTo>
                  <a:lnTo>
                    <a:pt x="9" y="46"/>
                  </a:lnTo>
                  <a:lnTo>
                    <a:pt x="12" y="49"/>
                  </a:lnTo>
                  <a:lnTo>
                    <a:pt x="17" y="54"/>
                  </a:lnTo>
                  <a:lnTo>
                    <a:pt x="12" y="57"/>
                  </a:lnTo>
                  <a:lnTo>
                    <a:pt x="6" y="60"/>
                  </a:lnTo>
                  <a:lnTo>
                    <a:pt x="4" y="62"/>
                  </a:lnTo>
                  <a:lnTo>
                    <a:pt x="2" y="64"/>
                  </a:lnTo>
                  <a:lnTo>
                    <a:pt x="1" y="67"/>
                  </a:lnTo>
                  <a:lnTo>
                    <a:pt x="0" y="70"/>
                  </a:lnTo>
                  <a:lnTo>
                    <a:pt x="1" y="73"/>
                  </a:lnTo>
                  <a:lnTo>
                    <a:pt x="1" y="75"/>
                  </a:lnTo>
                  <a:lnTo>
                    <a:pt x="2" y="76"/>
                  </a:lnTo>
                  <a:lnTo>
                    <a:pt x="3" y="77"/>
                  </a:lnTo>
                  <a:lnTo>
                    <a:pt x="5" y="79"/>
                  </a:lnTo>
                  <a:lnTo>
                    <a:pt x="8" y="81"/>
                  </a:lnTo>
                  <a:lnTo>
                    <a:pt x="11" y="82"/>
                  </a:lnTo>
                  <a:lnTo>
                    <a:pt x="16" y="83"/>
                  </a:lnTo>
                  <a:lnTo>
                    <a:pt x="22" y="83"/>
                  </a:lnTo>
                  <a:lnTo>
                    <a:pt x="26" y="83"/>
                  </a:lnTo>
                  <a:lnTo>
                    <a:pt x="31" y="82"/>
                  </a:lnTo>
                  <a:lnTo>
                    <a:pt x="36" y="81"/>
                  </a:lnTo>
                  <a:lnTo>
                    <a:pt x="42" y="79"/>
                  </a:lnTo>
                  <a:lnTo>
                    <a:pt x="48" y="76"/>
                  </a:lnTo>
                  <a:lnTo>
                    <a:pt x="50" y="74"/>
                  </a:lnTo>
                  <a:lnTo>
                    <a:pt x="52" y="73"/>
                  </a:lnTo>
                  <a:lnTo>
                    <a:pt x="54" y="70"/>
                  </a:lnTo>
                  <a:lnTo>
                    <a:pt x="55" y="68"/>
                  </a:lnTo>
                  <a:lnTo>
                    <a:pt x="56" y="65"/>
                  </a:lnTo>
                  <a:lnTo>
                    <a:pt x="57" y="62"/>
                  </a:lnTo>
                  <a:lnTo>
                    <a:pt x="56" y="58"/>
                  </a:lnTo>
                  <a:lnTo>
                    <a:pt x="55" y="54"/>
                  </a:lnTo>
                  <a:lnTo>
                    <a:pt x="54" y="53"/>
                  </a:lnTo>
                  <a:lnTo>
                    <a:pt x="53" y="52"/>
                  </a:lnTo>
                  <a:lnTo>
                    <a:pt x="50" y="50"/>
                  </a:lnTo>
                  <a:lnTo>
                    <a:pt x="46" y="48"/>
                  </a:lnTo>
                  <a:lnTo>
                    <a:pt x="42" y="47"/>
                  </a:lnTo>
                  <a:lnTo>
                    <a:pt x="32" y="47"/>
                  </a:lnTo>
                  <a:lnTo>
                    <a:pt x="24" y="47"/>
                  </a:lnTo>
                  <a:lnTo>
                    <a:pt x="20" y="46"/>
                  </a:lnTo>
                  <a:lnTo>
                    <a:pt x="19" y="46"/>
                  </a:lnTo>
                  <a:lnTo>
                    <a:pt x="18" y="45"/>
                  </a:lnTo>
                  <a:lnTo>
                    <a:pt x="17" y="43"/>
                  </a:lnTo>
                  <a:lnTo>
                    <a:pt x="18" y="41"/>
                  </a:lnTo>
                  <a:lnTo>
                    <a:pt x="19" y="40"/>
                  </a:lnTo>
                  <a:lnTo>
                    <a:pt x="21" y="39"/>
                  </a:lnTo>
                  <a:lnTo>
                    <a:pt x="23" y="38"/>
                  </a:lnTo>
                  <a:lnTo>
                    <a:pt x="30" y="38"/>
                  </a:lnTo>
                  <a:lnTo>
                    <a:pt x="37" y="36"/>
                  </a:lnTo>
                  <a:lnTo>
                    <a:pt x="40" y="35"/>
                  </a:lnTo>
                  <a:lnTo>
                    <a:pt x="42" y="34"/>
                  </a:lnTo>
                  <a:lnTo>
                    <a:pt x="45" y="31"/>
                  </a:lnTo>
                  <a:lnTo>
                    <a:pt x="47" y="30"/>
                  </a:lnTo>
                  <a:lnTo>
                    <a:pt x="48" y="28"/>
                  </a:lnTo>
                  <a:lnTo>
                    <a:pt x="49" y="25"/>
                  </a:lnTo>
                  <a:lnTo>
                    <a:pt x="50" y="22"/>
                  </a:lnTo>
                  <a:lnTo>
                    <a:pt x="50" y="18"/>
                  </a:lnTo>
                  <a:lnTo>
                    <a:pt x="51" y="13"/>
                  </a:lnTo>
                  <a:lnTo>
                    <a:pt x="51" y="12"/>
                  </a:lnTo>
                  <a:lnTo>
                    <a:pt x="52" y="12"/>
                  </a:lnTo>
                  <a:lnTo>
                    <a:pt x="58" y="12"/>
                  </a:lnTo>
                  <a:close/>
                  <a:moveTo>
                    <a:pt x="9" y="68"/>
                  </a:moveTo>
                  <a:lnTo>
                    <a:pt x="10" y="66"/>
                  </a:lnTo>
                  <a:lnTo>
                    <a:pt x="12" y="62"/>
                  </a:lnTo>
                  <a:lnTo>
                    <a:pt x="16" y="58"/>
                  </a:lnTo>
                  <a:lnTo>
                    <a:pt x="19" y="56"/>
                  </a:lnTo>
                  <a:lnTo>
                    <a:pt x="21" y="55"/>
                  </a:lnTo>
                  <a:lnTo>
                    <a:pt x="27" y="55"/>
                  </a:lnTo>
                  <a:lnTo>
                    <a:pt x="37" y="56"/>
                  </a:lnTo>
                  <a:lnTo>
                    <a:pt x="45" y="57"/>
                  </a:lnTo>
                  <a:lnTo>
                    <a:pt x="47" y="58"/>
                  </a:lnTo>
                  <a:lnTo>
                    <a:pt x="49" y="60"/>
                  </a:lnTo>
                  <a:lnTo>
                    <a:pt x="50" y="62"/>
                  </a:lnTo>
                  <a:lnTo>
                    <a:pt x="51" y="65"/>
                  </a:lnTo>
                  <a:lnTo>
                    <a:pt x="51" y="66"/>
                  </a:lnTo>
                  <a:lnTo>
                    <a:pt x="50" y="68"/>
                  </a:lnTo>
                  <a:lnTo>
                    <a:pt x="48" y="71"/>
                  </a:lnTo>
                  <a:lnTo>
                    <a:pt x="46" y="73"/>
                  </a:lnTo>
                  <a:lnTo>
                    <a:pt x="42" y="75"/>
                  </a:lnTo>
                  <a:lnTo>
                    <a:pt x="38" y="77"/>
                  </a:lnTo>
                  <a:lnTo>
                    <a:pt x="31" y="79"/>
                  </a:lnTo>
                  <a:lnTo>
                    <a:pt x="24" y="79"/>
                  </a:lnTo>
                  <a:lnTo>
                    <a:pt x="18" y="78"/>
                  </a:lnTo>
                  <a:lnTo>
                    <a:pt x="15" y="78"/>
                  </a:lnTo>
                  <a:lnTo>
                    <a:pt x="13" y="76"/>
                  </a:lnTo>
                  <a:lnTo>
                    <a:pt x="11" y="75"/>
                  </a:lnTo>
                  <a:lnTo>
                    <a:pt x="10" y="73"/>
                  </a:lnTo>
                  <a:lnTo>
                    <a:pt x="9" y="71"/>
                  </a:lnTo>
                  <a:lnTo>
                    <a:pt x="9" y="68"/>
                  </a:lnTo>
                  <a:close/>
                  <a:moveTo>
                    <a:pt x="42" y="20"/>
                  </a:moveTo>
                  <a:lnTo>
                    <a:pt x="41" y="26"/>
                  </a:lnTo>
                  <a:lnTo>
                    <a:pt x="41" y="28"/>
                  </a:lnTo>
                  <a:lnTo>
                    <a:pt x="40" y="31"/>
                  </a:lnTo>
                  <a:lnTo>
                    <a:pt x="38" y="32"/>
                  </a:lnTo>
                  <a:lnTo>
                    <a:pt x="36" y="34"/>
                  </a:lnTo>
                  <a:lnTo>
                    <a:pt x="34" y="35"/>
                  </a:lnTo>
                  <a:lnTo>
                    <a:pt x="31" y="35"/>
                  </a:lnTo>
                  <a:lnTo>
                    <a:pt x="27" y="35"/>
                  </a:lnTo>
                  <a:lnTo>
                    <a:pt x="26" y="34"/>
                  </a:lnTo>
                  <a:lnTo>
                    <a:pt x="25" y="33"/>
                  </a:lnTo>
                  <a:lnTo>
                    <a:pt x="23" y="31"/>
                  </a:lnTo>
                  <a:lnTo>
                    <a:pt x="22" y="29"/>
                  </a:lnTo>
                  <a:lnTo>
                    <a:pt x="21" y="23"/>
                  </a:lnTo>
                  <a:lnTo>
                    <a:pt x="20" y="18"/>
                  </a:lnTo>
                  <a:lnTo>
                    <a:pt x="20" y="15"/>
                  </a:lnTo>
                  <a:lnTo>
                    <a:pt x="21" y="12"/>
                  </a:lnTo>
                  <a:lnTo>
                    <a:pt x="22" y="8"/>
                  </a:lnTo>
                  <a:lnTo>
                    <a:pt x="23" y="6"/>
                  </a:lnTo>
                  <a:lnTo>
                    <a:pt x="24" y="5"/>
                  </a:lnTo>
                  <a:lnTo>
                    <a:pt x="25" y="4"/>
                  </a:lnTo>
                  <a:lnTo>
                    <a:pt x="28" y="3"/>
                  </a:lnTo>
                  <a:lnTo>
                    <a:pt x="31" y="3"/>
                  </a:lnTo>
                  <a:lnTo>
                    <a:pt x="34" y="3"/>
                  </a:lnTo>
                  <a:lnTo>
                    <a:pt x="37" y="4"/>
                  </a:lnTo>
                  <a:lnTo>
                    <a:pt x="39" y="6"/>
                  </a:lnTo>
                  <a:lnTo>
                    <a:pt x="40" y="8"/>
                  </a:lnTo>
                  <a:lnTo>
                    <a:pt x="41" y="11"/>
                  </a:lnTo>
                  <a:lnTo>
                    <a:pt x="42" y="14"/>
                  </a:lnTo>
                  <a:lnTo>
                    <a:pt x="42" y="2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4" name="Freeform 210"/>
            <p:cNvSpPr>
              <a:spLocks/>
            </p:cNvSpPr>
            <p:nvPr/>
          </p:nvSpPr>
          <p:spPr bwMode="auto">
            <a:xfrm>
              <a:off x="1059771" y="5966651"/>
              <a:ext cx="120515" cy="136340"/>
            </a:xfrm>
            <a:custGeom>
              <a:avLst/>
              <a:gdLst>
                <a:gd name="T0" fmla="*/ 2147483647 w 76"/>
                <a:gd name="T1" fmla="*/ 2147483647 h 86"/>
                <a:gd name="T2" fmla="*/ 2147483647 w 76"/>
                <a:gd name="T3" fmla="*/ 2147483647 h 86"/>
                <a:gd name="T4" fmla="*/ 2147483647 w 76"/>
                <a:gd name="T5" fmla="*/ 2147483647 h 86"/>
                <a:gd name="T6" fmla="*/ 2147483647 w 76"/>
                <a:gd name="T7" fmla="*/ 0 h 86"/>
                <a:gd name="T8" fmla="*/ 2147483647 w 76"/>
                <a:gd name="T9" fmla="*/ 0 h 86"/>
                <a:gd name="T10" fmla="*/ 2147483647 w 76"/>
                <a:gd name="T11" fmla="*/ 2147483647 h 86"/>
                <a:gd name="T12" fmla="*/ 2147483647 w 76"/>
                <a:gd name="T13" fmla="*/ 2147483647 h 86"/>
                <a:gd name="T14" fmla="*/ 2147483647 w 76"/>
                <a:gd name="T15" fmla="*/ 2147483647 h 86"/>
                <a:gd name="T16" fmla="*/ 2147483647 w 76"/>
                <a:gd name="T17" fmla="*/ 2147483647 h 86"/>
                <a:gd name="T18" fmla="*/ 2147483647 w 76"/>
                <a:gd name="T19" fmla="*/ 2147483647 h 86"/>
                <a:gd name="T20" fmla="*/ 2147483647 w 76"/>
                <a:gd name="T21" fmla="*/ 2147483647 h 86"/>
                <a:gd name="T22" fmla="*/ 2147483647 w 76"/>
                <a:gd name="T23" fmla="*/ 2147483647 h 86"/>
                <a:gd name="T24" fmla="*/ 2147483647 w 76"/>
                <a:gd name="T25" fmla="*/ 2147483647 h 86"/>
                <a:gd name="T26" fmla="*/ 2147483647 w 76"/>
                <a:gd name="T27" fmla="*/ 2147483647 h 86"/>
                <a:gd name="T28" fmla="*/ 2147483647 w 76"/>
                <a:gd name="T29" fmla="*/ 2147483647 h 86"/>
                <a:gd name="T30" fmla="*/ 2147483647 w 76"/>
                <a:gd name="T31" fmla="*/ 2147483647 h 86"/>
                <a:gd name="T32" fmla="*/ 2147483647 w 76"/>
                <a:gd name="T33" fmla="*/ 2147483647 h 86"/>
                <a:gd name="T34" fmla="*/ 2147483647 w 76"/>
                <a:gd name="T35" fmla="*/ 2147483647 h 86"/>
                <a:gd name="T36" fmla="*/ 2147483647 w 76"/>
                <a:gd name="T37" fmla="*/ 2147483647 h 86"/>
                <a:gd name="T38" fmla="*/ 2147483647 w 76"/>
                <a:gd name="T39" fmla="*/ 2147483647 h 86"/>
                <a:gd name="T40" fmla="*/ 2147483647 w 76"/>
                <a:gd name="T41" fmla="*/ 2147483647 h 86"/>
                <a:gd name="T42" fmla="*/ 2147483647 w 76"/>
                <a:gd name="T43" fmla="*/ 2147483647 h 86"/>
                <a:gd name="T44" fmla="*/ 2147483647 w 76"/>
                <a:gd name="T45" fmla="*/ 2147483647 h 86"/>
                <a:gd name="T46" fmla="*/ 2147483647 w 76"/>
                <a:gd name="T47" fmla="*/ 2147483647 h 86"/>
                <a:gd name="T48" fmla="*/ 2147483647 w 76"/>
                <a:gd name="T49" fmla="*/ 2147483647 h 86"/>
                <a:gd name="T50" fmla="*/ 2147483647 w 76"/>
                <a:gd name="T51" fmla="*/ 2147483647 h 86"/>
                <a:gd name="T52" fmla="*/ 2147483647 w 76"/>
                <a:gd name="T53" fmla="*/ 2147483647 h 86"/>
                <a:gd name="T54" fmla="*/ 2147483647 w 76"/>
                <a:gd name="T55" fmla="*/ 2147483647 h 86"/>
                <a:gd name="T56" fmla="*/ 2147483647 w 76"/>
                <a:gd name="T57" fmla="*/ 2147483647 h 86"/>
                <a:gd name="T58" fmla="*/ 2147483647 w 76"/>
                <a:gd name="T59" fmla="*/ 2147483647 h 86"/>
                <a:gd name="T60" fmla="*/ 2147483647 w 76"/>
                <a:gd name="T61" fmla="*/ 2147483647 h 86"/>
                <a:gd name="T62" fmla="*/ 2147483647 w 76"/>
                <a:gd name="T63" fmla="*/ 2147483647 h 86"/>
                <a:gd name="T64" fmla="*/ 2147483647 w 76"/>
                <a:gd name="T65" fmla="*/ 2147483647 h 86"/>
                <a:gd name="T66" fmla="*/ 2147483647 w 76"/>
                <a:gd name="T67" fmla="*/ 2147483647 h 86"/>
                <a:gd name="T68" fmla="*/ 2147483647 w 76"/>
                <a:gd name="T69" fmla="*/ 2147483647 h 86"/>
                <a:gd name="T70" fmla="*/ 2147483647 w 76"/>
                <a:gd name="T71" fmla="*/ 2147483647 h 86"/>
                <a:gd name="T72" fmla="*/ 2147483647 w 76"/>
                <a:gd name="T73" fmla="*/ 0 h 86"/>
                <a:gd name="T74" fmla="*/ 2147483647 w 76"/>
                <a:gd name="T75" fmla="*/ 2147483647 h 86"/>
                <a:gd name="T76" fmla="*/ 2147483647 w 76"/>
                <a:gd name="T77" fmla="*/ 2147483647 h 86"/>
                <a:gd name="T78" fmla="*/ 2147483647 w 76"/>
                <a:gd name="T79" fmla="*/ 2147483647 h 8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6"/>
                <a:gd name="T121" fmla="*/ 0 h 86"/>
                <a:gd name="T122" fmla="*/ 76 w 76"/>
                <a:gd name="T123" fmla="*/ 86 h 8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6" h="86">
                  <a:moveTo>
                    <a:pt x="34" y="6"/>
                  </a:moveTo>
                  <a:lnTo>
                    <a:pt x="24" y="6"/>
                  </a:lnTo>
                  <a:lnTo>
                    <a:pt x="14" y="5"/>
                  </a:lnTo>
                  <a:lnTo>
                    <a:pt x="13" y="4"/>
                  </a:lnTo>
                  <a:lnTo>
                    <a:pt x="12" y="4"/>
                  </a:lnTo>
                  <a:lnTo>
                    <a:pt x="11" y="2"/>
                  </a:lnTo>
                  <a:lnTo>
                    <a:pt x="11" y="0"/>
                  </a:lnTo>
                  <a:lnTo>
                    <a:pt x="10" y="0"/>
                  </a:lnTo>
                  <a:lnTo>
                    <a:pt x="9" y="0"/>
                  </a:lnTo>
                  <a:lnTo>
                    <a:pt x="8" y="0"/>
                  </a:lnTo>
                  <a:lnTo>
                    <a:pt x="7" y="1"/>
                  </a:lnTo>
                  <a:lnTo>
                    <a:pt x="6" y="6"/>
                  </a:lnTo>
                  <a:lnTo>
                    <a:pt x="3" y="15"/>
                  </a:lnTo>
                  <a:lnTo>
                    <a:pt x="1" y="19"/>
                  </a:lnTo>
                  <a:lnTo>
                    <a:pt x="0" y="22"/>
                  </a:lnTo>
                  <a:lnTo>
                    <a:pt x="1" y="23"/>
                  </a:lnTo>
                  <a:lnTo>
                    <a:pt x="2" y="24"/>
                  </a:lnTo>
                  <a:lnTo>
                    <a:pt x="3" y="23"/>
                  </a:lnTo>
                  <a:lnTo>
                    <a:pt x="5" y="22"/>
                  </a:lnTo>
                  <a:lnTo>
                    <a:pt x="8" y="17"/>
                  </a:lnTo>
                  <a:lnTo>
                    <a:pt x="11" y="15"/>
                  </a:lnTo>
                  <a:lnTo>
                    <a:pt x="14" y="13"/>
                  </a:lnTo>
                  <a:lnTo>
                    <a:pt x="16" y="12"/>
                  </a:lnTo>
                  <a:lnTo>
                    <a:pt x="18" y="11"/>
                  </a:lnTo>
                  <a:lnTo>
                    <a:pt x="22" y="10"/>
                  </a:lnTo>
                  <a:lnTo>
                    <a:pt x="28" y="11"/>
                  </a:lnTo>
                  <a:lnTo>
                    <a:pt x="32" y="11"/>
                  </a:lnTo>
                  <a:lnTo>
                    <a:pt x="33" y="13"/>
                  </a:lnTo>
                  <a:lnTo>
                    <a:pt x="33" y="14"/>
                  </a:lnTo>
                  <a:lnTo>
                    <a:pt x="33" y="16"/>
                  </a:lnTo>
                  <a:lnTo>
                    <a:pt x="33" y="71"/>
                  </a:lnTo>
                  <a:lnTo>
                    <a:pt x="33" y="76"/>
                  </a:lnTo>
                  <a:lnTo>
                    <a:pt x="32" y="79"/>
                  </a:lnTo>
                  <a:lnTo>
                    <a:pt x="31" y="80"/>
                  </a:lnTo>
                  <a:lnTo>
                    <a:pt x="30" y="81"/>
                  </a:lnTo>
                  <a:lnTo>
                    <a:pt x="26" y="82"/>
                  </a:lnTo>
                  <a:lnTo>
                    <a:pt x="21" y="83"/>
                  </a:lnTo>
                  <a:lnTo>
                    <a:pt x="19" y="84"/>
                  </a:lnTo>
                  <a:lnTo>
                    <a:pt x="19" y="85"/>
                  </a:lnTo>
                  <a:lnTo>
                    <a:pt x="19" y="86"/>
                  </a:lnTo>
                  <a:lnTo>
                    <a:pt x="21" y="86"/>
                  </a:lnTo>
                  <a:lnTo>
                    <a:pt x="39" y="86"/>
                  </a:lnTo>
                  <a:lnTo>
                    <a:pt x="57" y="86"/>
                  </a:lnTo>
                  <a:lnTo>
                    <a:pt x="58" y="86"/>
                  </a:lnTo>
                  <a:lnTo>
                    <a:pt x="59" y="85"/>
                  </a:lnTo>
                  <a:lnTo>
                    <a:pt x="59" y="83"/>
                  </a:lnTo>
                  <a:lnTo>
                    <a:pt x="57" y="82"/>
                  </a:lnTo>
                  <a:lnTo>
                    <a:pt x="52" y="82"/>
                  </a:lnTo>
                  <a:lnTo>
                    <a:pt x="49" y="81"/>
                  </a:lnTo>
                  <a:lnTo>
                    <a:pt x="47" y="80"/>
                  </a:lnTo>
                  <a:lnTo>
                    <a:pt x="45" y="77"/>
                  </a:lnTo>
                  <a:lnTo>
                    <a:pt x="45" y="74"/>
                  </a:lnTo>
                  <a:lnTo>
                    <a:pt x="45" y="19"/>
                  </a:lnTo>
                  <a:lnTo>
                    <a:pt x="45" y="14"/>
                  </a:lnTo>
                  <a:lnTo>
                    <a:pt x="46" y="12"/>
                  </a:lnTo>
                  <a:lnTo>
                    <a:pt x="48" y="11"/>
                  </a:lnTo>
                  <a:lnTo>
                    <a:pt x="51" y="10"/>
                  </a:lnTo>
                  <a:lnTo>
                    <a:pt x="59" y="11"/>
                  </a:lnTo>
                  <a:lnTo>
                    <a:pt x="65" y="12"/>
                  </a:lnTo>
                  <a:lnTo>
                    <a:pt x="69" y="13"/>
                  </a:lnTo>
                  <a:lnTo>
                    <a:pt x="70" y="14"/>
                  </a:lnTo>
                  <a:lnTo>
                    <a:pt x="71" y="17"/>
                  </a:lnTo>
                  <a:lnTo>
                    <a:pt x="72" y="20"/>
                  </a:lnTo>
                  <a:lnTo>
                    <a:pt x="73" y="22"/>
                  </a:lnTo>
                  <a:lnTo>
                    <a:pt x="73" y="23"/>
                  </a:lnTo>
                  <a:lnTo>
                    <a:pt x="74" y="23"/>
                  </a:lnTo>
                  <a:lnTo>
                    <a:pt x="75" y="23"/>
                  </a:lnTo>
                  <a:lnTo>
                    <a:pt x="75" y="22"/>
                  </a:lnTo>
                  <a:lnTo>
                    <a:pt x="76" y="20"/>
                  </a:lnTo>
                  <a:lnTo>
                    <a:pt x="76" y="19"/>
                  </a:lnTo>
                  <a:lnTo>
                    <a:pt x="76" y="10"/>
                  </a:lnTo>
                  <a:lnTo>
                    <a:pt x="76" y="3"/>
                  </a:lnTo>
                  <a:lnTo>
                    <a:pt x="76" y="0"/>
                  </a:lnTo>
                  <a:lnTo>
                    <a:pt x="74" y="0"/>
                  </a:lnTo>
                  <a:lnTo>
                    <a:pt x="73" y="0"/>
                  </a:lnTo>
                  <a:lnTo>
                    <a:pt x="72" y="2"/>
                  </a:lnTo>
                  <a:lnTo>
                    <a:pt x="71" y="4"/>
                  </a:lnTo>
                  <a:lnTo>
                    <a:pt x="70" y="5"/>
                  </a:lnTo>
                  <a:lnTo>
                    <a:pt x="68" y="6"/>
                  </a:lnTo>
                  <a:lnTo>
                    <a:pt x="63" y="6"/>
                  </a:lnTo>
                  <a:lnTo>
                    <a:pt x="34" y="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5" name="Freeform 211"/>
            <p:cNvSpPr>
              <a:spLocks noEditPoints="1"/>
            </p:cNvSpPr>
            <p:nvPr/>
          </p:nvSpPr>
          <p:spPr bwMode="auto">
            <a:xfrm>
              <a:off x="1173300" y="6018675"/>
              <a:ext cx="76850" cy="86110"/>
            </a:xfrm>
            <a:custGeom>
              <a:avLst/>
              <a:gdLst>
                <a:gd name="T0" fmla="*/ 2147483647 w 48"/>
                <a:gd name="T1" fmla="*/ 2147483647 h 54"/>
                <a:gd name="T2" fmla="*/ 2147483647 w 48"/>
                <a:gd name="T3" fmla="*/ 2147483647 h 54"/>
                <a:gd name="T4" fmla="*/ 2147483647 w 48"/>
                <a:gd name="T5" fmla="*/ 2147483647 h 54"/>
                <a:gd name="T6" fmla="*/ 2147483647 w 48"/>
                <a:gd name="T7" fmla="*/ 0 h 54"/>
                <a:gd name="T8" fmla="*/ 2147483647 w 48"/>
                <a:gd name="T9" fmla="*/ 2147483647 h 54"/>
                <a:gd name="T10" fmla="*/ 2147483647 w 48"/>
                <a:gd name="T11" fmla="*/ 2147483647 h 54"/>
                <a:gd name="T12" fmla="*/ 2147483647 w 48"/>
                <a:gd name="T13" fmla="*/ 2147483647 h 54"/>
                <a:gd name="T14" fmla="*/ 2147483647 w 48"/>
                <a:gd name="T15" fmla="*/ 2147483647 h 54"/>
                <a:gd name="T16" fmla="*/ 0 w 48"/>
                <a:gd name="T17" fmla="*/ 2147483647 h 54"/>
                <a:gd name="T18" fmla="*/ 2147483647 w 48"/>
                <a:gd name="T19" fmla="*/ 2147483647 h 54"/>
                <a:gd name="T20" fmla="*/ 2147483647 w 48"/>
                <a:gd name="T21" fmla="*/ 2147483647 h 54"/>
                <a:gd name="T22" fmla="*/ 2147483647 w 48"/>
                <a:gd name="T23" fmla="*/ 2147483647 h 54"/>
                <a:gd name="T24" fmla="*/ 2147483647 w 48"/>
                <a:gd name="T25" fmla="*/ 2147483647 h 54"/>
                <a:gd name="T26" fmla="*/ 2147483647 w 48"/>
                <a:gd name="T27" fmla="*/ 2147483647 h 54"/>
                <a:gd name="T28" fmla="*/ 2147483647 w 48"/>
                <a:gd name="T29" fmla="*/ 2147483647 h 54"/>
                <a:gd name="T30" fmla="*/ 2147483647 w 48"/>
                <a:gd name="T31" fmla="*/ 2147483647 h 54"/>
                <a:gd name="T32" fmla="*/ 2147483647 w 48"/>
                <a:gd name="T33" fmla="*/ 2147483647 h 54"/>
                <a:gd name="T34" fmla="*/ 2147483647 w 48"/>
                <a:gd name="T35" fmla="*/ 2147483647 h 54"/>
                <a:gd name="T36" fmla="*/ 2147483647 w 48"/>
                <a:gd name="T37" fmla="*/ 2147483647 h 54"/>
                <a:gd name="T38" fmla="*/ 2147483647 w 48"/>
                <a:gd name="T39" fmla="*/ 2147483647 h 54"/>
                <a:gd name="T40" fmla="*/ 2147483647 w 48"/>
                <a:gd name="T41" fmla="*/ 2147483647 h 54"/>
                <a:gd name="T42" fmla="*/ 2147483647 w 48"/>
                <a:gd name="T43" fmla="*/ 2147483647 h 54"/>
                <a:gd name="T44" fmla="*/ 2147483647 w 48"/>
                <a:gd name="T45" fmla="*/ 2147483647 h 54"/>
                <a:gd name="T46" fmla="*/ 2147483647 w 48"/>
                <a:gd name="T47" fmla="*/ 2147483647 h 54"/>
                <a:gd name="T48" fmla="*/ 2147483647 w 48"/>
                <a:gd name="T49" fmla="*/ 2147483647 h 54"/>
                <a:gd name="T50" fmla="*/ 2147483647 w 48"/>
                <a:gd name="T51" fmla="*/ 2147483647 h 54"/>
                <a:gd name="T52" fmla="*/ 2147483647 w 48"/>
                <a:gd name="T53" fmla="*/ 2147483647 h 54"/>
                <a:gd name="T54" fmla="*/ 2147483647 w 48"/>
                <a:gd name="T55" fmla="*/ 2147483647 h 54"/>
                <a:gd name="T56" fmla="*/ 2147483647 w 48"/>
                <a:gd name="T57" fmla="*/ 2147483647 h 54"/>
                <a:gd name="T58" fmla="*/ 2147483647 w 48"/>
                <a:gd name="T59" fmla="*/ 2147483647 h 54"/>
                <a:gd name="T60" fmla="*/ 2147483647 w 48"/>
                <a:gd name="T61" fmla="*/ 2147483647 h 54"/>
                <a:gd name="T62" fmla="*/ 2147483647 w 48"/>
                <a:gd name="T63" fmla="*/ 2147483647 h 54"/>
                <a:gd name="T64" fmla="*/ 2147483647 w 48"/>
                <a:gd name="T65" fmla="*/ 2147483647 h 54"/>
                <a:gd name="T66" fmla="*/ 2147483647 w 48"/>
                <a:gd name="T67" fmla="*/ 2147483647 h 54"/>
                <a:gd name="T68" fmla="*/ 2147483647 w 48"/>
                <a:gd name="T69" fmla="*/ 2147483647 h 54"/>
                <a:gd name="T70" fmla="*/ 2147483647 w 48"/>
                <a:gd name="T71" fmla="*/ 2147483647 h 54"/>
                <a:gd name="T72" fmla="*/ 2147483647 w 48"/>
                <a:gd name="T73" fmla="*/ 2147483647 h 54"/>
                <a:gd name="T74" fmla="*/ 2147483647 w 48"/>
                <a:gd name="T75" fmla="*/ 2147483647 h 54"/>
                <a:gd name="T76" fmla="*/ 2147483647 w 48"/>
                <a:gd name="T77" fmla="*/ 2147483647 h 54"/>
                <a:gd name="T78" fmla="*/ 2147483647 w 48"/>
                <a:gd name="T79" fmla="*/ 2147483647 h 54"/>
                <a:gd name="T80" fmla="*/ 2147483647 w 48"/>
                <a:gd name="T81" fmla="*/ 2147483647 h 54"/>
                <a:gd name="T82" fmla="*/ 2147483647 w 48"/>
                <a:gd name="T83" fmla="*/ 2147483647 h 54"/>
                <a:gd name="T84" fmla="*/ 2147483647 w 48"/>
                <a:gd name="T85" fmla="*/ 2147483647 h 54"/>
                <a:gd name="T86" fmla="*/ 2147483647 w 48"/>
                <a:gd name="T87" fmla="*/ 2147483647 h 54"/>
                <a:gd name="T88" fmla="*/ 2147483647 w 48"/>
                <a:gd name="T89" fmla="*/ 2147483647 h 54"/>
                <a:gd name="T90" fmla="*/ 2147483647 w 48"/>
                <a:gd name="T91" fmla="*/ 2147483647 h 54"/>
                <a:gd name="T92" fmla="*/ 2147483647 w 48"/>
                <a:gd name="T93" fmla="*/ 2147483647 h 54"/>
                <a:gd name="T94" fmla="*/ 2147483647 w 48"/>
                <a:gd name="T95" fmla="*/ 2147483647 h 54"/>
                <a:gd name="T96" fmla="*/ 2147483647 w 48"/>
                <a:gd name="T97" fmla="*/ 2147483647 h 54"/>
                <a:gd name="T98" fmla="*/ 2147483647 w 48"/>
                <a:gd name="T99" fmla="*/ 2147483647 h 54"/>
                <a:gd name="T100" fmla="*/ 2147483647 w 48"/>
                <a:gd name="T101" fmla="*/ 2147483647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54"/>
                <a:gd name="T155" fmla="*/ 48 w 48"/>
                <a:gd name="T156" fmla="*/ 54 h 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54">
                  <a:moveTo>
                    <a:pt x="37" y="12"/>
                  </a:moveTo>
                  <a:lnTo>
                    <a:pt x="37" y="8"/>
                  </a:lnTo>
                  <a:lnTo>
                    <a:pt x="36" y="6"/>
                  </a:lnTo>
                  <a:lnTo>
                    <a:pt x="35" y="5"/>
                  </a:lnTo>
                  <a:lnTo>
                    <a:pt x="34" y="3"/>
                  </a:lnTo>
                  <a:lnTo>
                    <a:pt x="32" y="1"/>
                  </a:lnTo>
                  <a:lnTo>
                    <a:pt x="29" y="0"/>
                  </a:lnTo>
                  <a:lnTo>
                    <a:pt x="25" y="0"/>
                  </a:lnTo>
                  <a:lnTo>
                    <a:pt x="19" y="1"/>
                  </a:lnTo>
                  <a:lnTo>
                    <a:pt x="16" y="1"/>
                  </a:lnTo>
                  <a:lnTo>
                    <a:pt x="14" y="2"/>
                  </a:lnTo>
                  <a:lnTo>
                    <a:pt x="10" y="4"/>
                  </a:lnTo>
                  <a:lnTo>
                    <a:pt x="7" y="7"/>
                  </a:lnTo>
                  <a:lnTo>
                    <a:pt x="4" y="10"/>
                  </a:lnTo>
                  <a:lnTo>
                    <a:pt x="2" y="13"/>
                  </a:lnTo>
                  <a:lnTo>
                    <a:pt x="1" y="15"/>
                  </a:lnTo>
                  <a:lnTo>
                    <a:pt x="0" y="17"/>
                  </a:lnTo>
                  <a:lnTo>
                    <a:pt x="0" y="18"/>
                  </a:lnTo>
                  <a:lnTo>
                    <a:pt x="1" y="19"/>
                  </a:lnTo>
                  <a:lnTo>
                    <a:pt x="3" y="20"/>
                  </a:lnTo>
                  <a:lnTo>
                    <a:pt x="6" y="19"/>
                  </a:lnTo>
                  <a:lnTo>
                    <a:pt x="7" y="18"/>
                  </a:lnTo>
                  <a:lnTo>
                    <a:pt x="8" y="17"/>
                  </a:lnTo>
                  <a:lnTo>
                    <a:pt x="10" y="12"/>
                  </a:lnTo>
                  <a:lnTo>
                    <a:pt x="11" y="9"/>
                  </a:lnTo>
                  <a:lnTo>
                    <a:pt x="13" y="6"/>
                  </a:lnTo>
                  <a:lnTo>
                    <a:pt x="16" y="5"/>
                  </a:lnTo>
                  <a:lnTo>
                    <a:pt x="20" y="4"/>
                  </a:lnTo>
                  <a:lnTo>
                    <a:pt x="23" y="4"/>
                  </a:lnTo>
                  <a:lnTo>
                    <a:pt x="25" y="5"/>
                  </a:lnTo>
                  <a:lnTo>
                    <a:pt x="27" y="6"/>
                  </a:lnTo>
                  <a:lnTo>
                    <a:pt x="28" y="7"/>
                  </a:lnTo>
                  <a:lnTo>
                    <a:pt x="28" y="9"/>
                  </a:lnTo>
                  <a:lnTo>
                    <a:pt x="29" y="12"/>
                  </a:lnTo>
                  <a:lnTo>
                    <a:pt x="29" y="18"/>
                  </a:lnTo>
                  <a:lnTo>
                    <a:pt x="29" y="20"/>
                  </a:lnTo>
                  <a:lnTo>
                    <a:pt x="28" y="22"/>
                  </a:lnTo>
                  <a:lnTo>
                    <a:pt x="24" y="23"/>
                  </a:lnTo>
                  <a:lnTo>
                    <a:pt x="19" y="25"/>
                  </a:lnTo>
                  <a:lnTo>
                    <a:pt x="15" y="26"/>
                  </a:lnTo>
                  <a:lnTo>
                    <a:pt x="9" y="29"/>
                  </a:lnTo>
                  <a:lnTo>
                    <a:pt x="6" y="32"/>
                  </a:lnTo>
                  <a:lnTo>
                    <a:pt x="4" y="35"/>
                  </a:lnTo>
                  <a:lnTo>
                    <a:pt x="2" y="37"/>
                  </a:lnTo>
                  <a:lnTo>
                    <a:pt x="1" y="39"/>
                  </a:lnTo>
                  <a:lnTo>
                    <a:pt x="1" y="42"/>
                  </a:lnTo>
                  <a:lnTo>
                    <a:pt x="1" y="44"/>
                  </a:lnTo>
                  <a:lnTo>
                    <a:pt x="1" y="46"/>
                  </a:lnTo>
                  <a:lnTo>
                    <a:pt x="1" y="48"/>
                  </a:lnTo>
                  <a:lnTo>
                    <a:pt x="2" y="50"/>
                  </a:lnTo>
                  <a:lnTo>
                    <a:pt x="4" y="52"/>
                  </a:lnTo>
                  <a:lnTo>
                    <a:pt x="7" y="53"/>
                  </a:lnTo>
                  <a:lnTo>
                    <a:pt x="11" y="54"/>
                  </a:lnTo>
                  <a:lnTo>
                    <a:pt x="14" y="54"/>
                  </a:lnTo>
                  <a:lnTo>
                    <a:pt x="16" y="53"/>
                  </a:lnTo>
                  <a:lnTo>
                    <a:pt x="20" y="52"/>
                  </a:lnTo>
                  <a:lnTo>
                    <a:pt x="24" y="49"/>
                  </a:lnTo>
                  <a:lnTo>
                    <a:pt x="27" y="46"/>
                  </a:lnTo>
                  <a:lnTo>
                    <a:pt x="31" y="50"/>
                  </a:lnTo>
                  <a:lnTo>
                    <a:pt x="34" y="52"/>
                  </a:lnTo>
                  <a:lnTo>
                    <a:pt x="35" y="52"/>
                  </a:lnTo>
                  <a:lnTo>
                    <a:pt x="37" y="53"/>
                  </a:lnTo>
                  <a:lnTo>
                    <a:pt x="40" y="52"/>
                  </a:lnTo>
                  <a:lnTo>
                    <a:pt x="42" y="52"/>
                  </a:lnTo>
                  <a:lnTo>
                    <a:pt x="44" y="51"/>
                  </a:lnTo>
                  <a:lnTo>
                    <a:pt x="46" y="49"/>
                  </a:lnTo>
                  <a:lnTo>
                    <a:pt x="48" y="46"/>
                  </a:lnTo>
                  <a:lnTo>
                    <a:pt x="48" y="45"/>
                  </a:lnTo>
                  <a:lnTo>
                    <a:pt x="48" y="44"/>
                  </a:lnTo>
                  <a:lnTo>
                    <a:pt x="47" y="43"/>
                  </a:lnTo>
                  <a:lnTo>
                    <a:pt x="46" y="44"/>
                  </a:lnTo>
                  <a:lnTo>
                    <a:pt x="45" y="45"/>
                  </a:lnTo>
                  <a:lnTo>
                    <a:pt x="43" y="45"/>
                  </a:lnTo>
                  <a:lnTo>
                    <a:pt x="42" y="46"/>
                  </a:lnTo>
                  <a:lnTo>
                    <a:pt x="41" y="46"/>
                  </a:lnTo>
                  <a:lnTo>
                    <a:pt x="39" y="46"/>
                  </a:lnTo>
                  <a:lnTo>
                    <a:pt x="38" y="44"/>
                  </a:lnTo>
                  <a:lnTo>
                    <a:pt x="37" y="43"/>
                  </a:lnTo>
                  <a:lnTo>
                    <a:pt x="37" y="42"/>
                  </a:lnTo>
                  <a:lnTo>
                    <a:pt x="37" y="12"/>
                  </a:lnTo>
                  <a:close/>
                  <a:moveTo>
                    <a:pt x="28" y="36"/>
                  </a:moveTo>
                  <a:lnTo>
                    <a:pt x="28" y="40"/>
                  </a:lnTo>
                  <a:lnTo>
                    <a:pt x="26" y="44"/>
                  </a:lnTo>
                  <a:lnTo>
                    <a:pt x="25" y="45"/>
                  </a:lnTo>
                  <a:lnTo>
                    <a:pt x="23" y="47"/>
                  </a:lnTo>
                  <a:lnTo>
                    <a:pt x="20" y="48"/>
                  </a:lnTo>
                  <a:lnTo>
                    <a:pt x="17" y="48"/>
                  </a:lnTo>
                  <a:lnTo>
                    <a:pt x="16" y="48"/>
                  </a:lnTo>
                  <a:lnTo>
                    <a:pt x="14" y="47"/>
                  </a:lnTo>
                  <a:lnTo>
                    <a:pt x="12" y="45"/>
                  </a:lnTo>
                  <a:lnTo>
                    <a:pt x="11" y="43"/>
                  </a:lnTo>
                  <a:lnTo>
                    <a:pt x="10" y="41"/>
                  </a:lnTo>
                  <a:lnTo>
                    <a:pt x="10" y="38"/>
                  </a:lnTo>
                  <a:lnTo>
                    <a:pt x="11" y="36"/>
                  </a:lnTo>
                  <a:lnTo>
                    <a:pt x="12" y="35"/>
                  </a:lnTo>
                  <a:lnTo>
                    <a:pt x="13" y="33"/>
                  </a:lnTo>
                  <a:lnTo>
                    <a:pt x="15" y="30"/>
                  </a:lnTo>
                  <a:lnTo>
                    <a:pt x="18" y="28"/>
                  </a:lnTo>
                  <a:lnTo>
                    <a:pt x="24" y="26"/>
                  </a:lnTo>
                  <a:lnTo>
                    <a:pt x="27" y="25"/>
                  </a:lnTo>
                  <a:lnTo>
                    <a:pt x="28" y="26"/>
                  </a:lnTo>
                  <a:lnTo>
                    <a:pt x="28" y="30"/>
                  </a:lnTo>
                  <a:lnTo>
                    <a:pt x="28" y="3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6" name="Freeform 212"/>
            <p:cNvSpPr>
              <a:spLocks/>
            </p:cNvSpPr>
            <p:nvPr/>
          </p:nvSpPr>
          <p:spPr bwMode="auto">
            <a:xfrm>
              <a:off x="1253643" y="6020469"/>
              <a:ext cx="90822" cy="82522"/>
            </a:xfrm>
            <a:custGeom>
              <a:avLst/>
              <a:gdLst>
                <a:gd name="T0" fmla="*/ 2147483647 w 57"/>
                <a:gd name="T1" fmla="*/ 2147483647 h 52"/>
                <a:gd name="T2" fmla="*/ 2147483647 w 57"/>
                <a:gd name="T3" fmla="*/ 2147483647 h 52"/>
                <a:gd name="T4" fmla="*/ 2147483647 w 57"/>
                <a:gd name="T5" fmla="*/ 2147483647 h 52"/>
                <a:gd name="T6" fmla="*/ 2147483647 w 57"/>
                <a:gd name="T7" fmla="*/ 2147483647 h 52"/>
                <a:gd name="T8" fmla="*/ 2147483647 w 57"/>
                <a:gd name="T9" fmla="*/ 2147483647 h 52"/>
                <a:gd name="T10" fmla="*/ 0 w 57"/>
                <a:gd name="T11" fmla="*/ 2147483647 h 52"/>
                <a:gd name="T12" fmla="*/ 2147483647 w 57"/>
                <a:gd name="T13" fmla="*/ 2147483647 h 52"/>
                <a:gd name="T14" fmla="*/ 2147483647 w 57"/>
                <a:gd name="T15" fmla="*/ 2147483647 h 52"/>
                <a:gd name="T16" fmla="*/ 2147483647 w 57"/>
                <a:gd name="T17" fmla="*/ 2147483647 h 52"/>
                <a:gd name="T18" fmla="*/ 2147483647 w 57"/>
                <a:gd name="T19" fmla="*/ 2147483647 h 52"/>
                <a:gd name="T20" fmla="*/ 2147483647 w 57"/>
                <a:gd name="T21" fmla="*/ 2147483647 h 52"/>
                <a:gd name="T22" fmla="*/ 2147483647 w 57"/>
                <a:gd name="T23" fmla="*/ 2147483647 h 52"/>
                <a:gd name="T24" fmla="*/ 2147483647 w 57"/>
                <a:gd name="T25" fmla="*/ 2147483647 h 52"/>
                <a:gd name="T26" fmla="*/ 2147483647 w 57"/>
                <a:gd name="T27" fmla="*/ 2147483647 h 52"/>
                <a:gd name="T28" fmla="*/ 2147483647 w 57"/>
                <a:gd name="T29" fmla="*/ 2147483647 h 52"/>
                <a:gd name="T30" fmla="*/ 2147483647 w 57"/>
                <a:gd name="T31" fmla="*/ 2147483647 h 52"/>
                <a:gd name="T32" fmla="*/ 2147483647 w 57"/>
                <a:gd name="T33" fmla="*/ 2147483647 h 52"/>
                <a:gd name="T34" fmla="*/ 2147483647 w 57"/>
                <a:gd name="T35" fmla="*/ 2147483647 h 52"/>
                <a:gd name="T36" fmla="*/ 2147483647 w 57"/>
                <a:gd name="T37" fmla="*/ 2147483647 h 52"/>
                <a:gd name="T38" fmla="*/ 2147483647 w 57"/>
                <a:gd name="T39" fmla="*/ 2147483647 h 52"/>
                <a:gd name="T40" fmla="*/ 2147483647 w 57"/>
                <a:gd name="T41" fmla="*/ 2147483647 h 52"/>
                <a:gd name="T42" fmla="*/ 2147483647 w 57"/>
                <a:gd name="T43" fmla="*/ 2147483647 h 52"/>
                <a:gd name="T44" fmla="*/ 2147483647 w 57"/>
                <a:gd name="T45" fmla="*/ 2147483647 h 52"/>
                <a:gd name="T46" fmla="*/ 2147483647 w 57"/>
                <a:gd name="T47" fmla="*/ 2147483647 h 52"/>
                <a:gd name="T48" fmla="*/ 2147483647 w 57"/>
                <a:gd name="T49" fmla="*/ 2147483647 h 52"/>
                <a:gd name="T50" fmla="*/ 2147483647 w 57"/>
                <a:gd name="T51" fmla="*/ 2147483647 h 52"/>
                <a:gd name="T52" fmla="*/ 2147483647 w 57"/>
                <a:gd name="T53" fmla="*/ 2147483647 h 52"/>
                <a:gd name="T54" fmla="*/ 2147483647 w 57"/>
                <a:gd name="T55" fmla="*/ 2147483647 h 52"/>
                <a:gd name="T56" fmla="*/ 2147483647 w 57"/>
                <a:gd name="T57" fmla="*/ 2147483647 h 52"/>
                <a:gd name="T58" fmla="*/ 2147483647 w 57"/>
                <a:gd name="T59" fmla="*/ 2147483647 h 52"/>
                <a:gd name="T60" fmla="*/ 2147483647 w 57"/>
                <a:gd name="T61" fmla="*/ 2147483647 h 52"/>
                <a:gd name="T62" fmla="*/ 2147483647 w 57"/>
                <a:gd name="T63" fmla="*/ 0 h 52"/>
                <a:gd name="T64" fmla="*/ 2147483647 w 57"/>
                <a:gd name="T65" fmla="*/ 2147483647 h 52"/>
                <a:gd name="T66" fmla="*/ 2147483647 w 57"/>
                <a:gd name="T67" fmla="*/ 2147483647 h 52"/>
                <a:gd name="T68" fmla="*/ 2147483647 w 57"/>
                <a:gd name="T69" fmla="*/ 2147483647 h 52"/>
                <a:gd name="T70" fmla="*/ 2147483647 w 57"/>
                <a:gd name="T71" fmla="*/ 2147483647 h 52"/>
                <a:gd name="T72" fmla="*/ 2147483647 w 57"/>
                <a:gd name="T73" fmla="*/ 2147483647 h 52"/>
                <a:gd name="T74" fmla="*/ 2147483647 w 57"/>
                <a:gd name="T75" fmla="*/ 2147483647 h 52"/>
                <a:gd name="T76" fmla="*/ 2147483647 w 57"/>
                <a:gd name="T77" fmla="*/ 2147483647 h 52"/>
                <a:gd name="T78" fmla="*/ 2147483647 w 57"/>
                <a:gd name="T79" fmla="*/ 2147483647 h 52"/>
                <a:gd name="T80" fmla="*/ 2147483647 w 57"/>
                <a:gd name="T81" fmla="*/ 2147483647 h 52"/>
                <a:gd name="T82" fmla="*/ 2147483647 w 57"/>
                <a:gd name="T83" fmla="*/ 2147483647 h 52"/>
                <a:gd name="T84" fmla="*/ 2147483647 w 57"/>
                <a:gd name="T85" fmla="*/ 2147483647 h 52"/>
                <a:gd name="T86" fmla="*/ 2147483647 w 57"/>
                <a:gd name="T87" fmla="*/ 2147483647 h 52"/>
                <a:gd name="T88" fmla="*/ 2147483647 w 57"/>
                <a:gd name="T89" fmla="*/ 2147483647 h 52"/>
                <a:gd name="T90" fmla="*/ 2147483647 w 57"/>
                <a:gd name="T91" fmla="*/ 2147483647 h 52"/>
                <a:gd name="T92" fmla="*/ 2147483647 w 57"/>
                <a:gd name="T93" fmla="*/ 0 h 52"/>
                <a:gd name="T94" fmla="*/ 2147483647 w 57"/>
                <a:gd name="T95" fmla="*/ 0 h 52"/>
                <a:gd name="T96" fmla="*/ 0 w 57"/>
                <a:gd name="T97" fmla="*/ 2147483647 h 52"/>
                <a:gd name="T98" fmla="*/ 0 w 57"/>
                <a:gd name="T99" fmla="*/ 2147483647 h 52"/>
                <a:gd name="T100" fmla="*/ 2147483647 w 57"/>
                <a:gd name="T101" fmla="*/ 2147483647 h 52"/>
                <a:gd name="T102" fmla="*/ 2147483647 w 57"/>
                <a:gd name="T103" fmla="*/ 2147483647 h 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
                <a:gd name="T157" fmla="*/ 0 h 52"/>
                <a:gd name="T158" fmla="*/ 57 w 57"/>
                <a:gd name="T159" fmla="*/ 52 h 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 h="52">
                  <a:moveTo>
                    <a:pt x="23" y="26"/>
                  </a:moveTo>
                  <a:lnTo>
                    <a:pt x="23" y="27"/>
                  </a:lnTo>
                  <a:lnTo>
                    <a:pt x="24" y="28"/>
                  </a:lnTo>
                  <a:lnTo>
                    <a:pt x="22" y="31"/>
                  </a:lnTo>
                  <a:lnTo>
                    <a:pt x="17" y="37"/>
                  </a:lnTo>
                  <a:lnTo>
                    <a:pt x="12" y="42"/>
                  </a:lnTo>
                  <a:lnTo>
                    <a:pt x="9" y="46"/>
                  </a:lnTo>
                  <a:lnTo>
                    <a:pt x="6" y="48"/>
                  </a:lnTo>
                  <a:lnTo>
                    <a:pt x="2" y="49"/>
                  </a:lnTo>
                  <a:lnTo>
                    <a:pt x="1" y="50"/>
                  </a:lnTo>
                  <a:lnTo>
                    <a:pt x="0" y="50"/>
                  </a:lnTo>
                  <a:lnTo>
                    <a:pt x="0" y="51"/>
                  </a:lnTo>
                  <a:lnTo>
                    <a:pt x="0" y="52"/>
                  </a:lnTo>
                  <a:lnTo>
                    <a:pt x="1" y="52"/>
                  </a:lnTo>
                  <a:lnTo>
                    <a:pt x="4" y="52"/>
                  </a:lnTo>
                  <a:lnTo>
                    <a:pt x="13" y="52"/>
                  </a:lnTo>
                  <a:lnTo>
                    <a:pt x="22" y="52"/>
                  </a:lnTo>
                  <a:lnTo>
                    <a:pt x="24" y="52"/>
                  </a:lnTo>
                  <a:lnTo>
                    <a:pt x="24" y="51"/>
                  </a:lnTo>
                  <a:lnTo>
                    <a:pt x="24" y="50"/>
                  </a:lnTo>
                  <a:lnTo>
                    <a:pt x="21" y="49"/>
                  </a:lnTo>
                  <a:lnTo>
                    <a:pt x="20" y="48"/>
                  </a:lnTo>
                  <a:lnTo>
                    <a:pt x="19" y="47"/>
                  </a:lnTo>
                  <a:lnTo>
                    <a:pt x="18" y="45"/>
                  </a:lnTo>
                  <a:lnTo>
                    <a:pt x="19" y="41"/>
                  </a:lnTo>
                  <a:lnTo>
                    <a:pt x="22" y="37"/>
                  </a:lnTo>
                  <a:lnTo>
                    <a:pt x="25" y="33"/>
                  </a:lnTo>
                  <a:lnTo>
                    <a:pt x="27" y="32"/>
                  </a:lnTo>
                  <a:lnTo>
                    <a:pt x="28" y="32"/>
                  </a:lnTo>
                  <a:lnTo>
                    <a:pt x="34" y="41"/>
                  </a:lnTo>
                  <a:lnTo>
                    <a:pt x="36" y="44"/>
                  </a:lnTo>
                  <a:lnTo>
                    <a:pt x="38" y="46"/>
                  </a:lnTo>
                  <a:lnTo>
                    <a:pt x="37" y="47"/>
                  </a:lnTo>
                  <a:lnTo>
                    <a:pt x="37" y="48"/>
                  </a:lnTo>
                  <a:lnTo>
                    <a:pt x="34" y="49"/>
                  </a:lnTo>
                  <a:lnTo>
                    <a:pt x="33" y="50"/>
                  </a:lnTo>
                  <a:lnTo>
                    <a:pt x="32" y="50"/>
                  </a:lnTo>
                  <a:lnTo>
                    <a:pt x="32" y="51"/>
                  </a:lnTo>
                  <a:lnTo>
                    <a:pt x="32" y="52"/>
                  </a:lnTo>
                  <a:lnTo>
                    <a:pt x="33" y="52"/>
                  </a:lnTo>
                  <a:lnTo>
                    <a:pt x="35" y="52"/>
                  </a:lnTo>
                  <a:lnTo>
                    <a:pt x="43" y="52"/>
                  </a:lnTo>
                  <a:lnTo>
                    <a:pt x="50" y="52"/>
                  </a:lnTo>
                  <a:lnTo>
                    <a:pt x="54" y="52"/>
                  </a:lnTo>
                  <a:lnTo>
                    <a:pt x="57" y="52"/>
                  </a:lnTo>
                  <a:lnTo>
                    <a:pt x="57" y="51"/>
                  </a:lnTo>
                  <a:lnTo>
                    <a:pt x="57" y="50"/>
                  </a:lnTo>
                  <a:lnTo>
                    <a:pt x="54" y="49"/>
                  </a:lnTo>
                  <a:lnTo>
                    <a:pt x="52" y="47"/>
                  </a:lnTo>
                  <a:lnTo>
                    <a:pt x="49" y="46"/>
                  </a:lnTo>
                  <a:lnTo>
                    <a:pt x="45" y="41"/>
                  </a:lnTo>
                  <a:lnTo>
                    <a:pt x="39" y="32"/>
                  </a:lnTo>
                  <a:lnTo>
                    <a:pt x="35" y="27"/>
                  </a:lnTo>
                  <a:lnTo>
                    <a:pt x="33" y="24"/>
                  </a:lnTo>
                  <a:lnTo>
                    <a:pt x="33" y="22"/>
                  </a:lnTo>
                  <a:lnTo>
                    <a:pt x="44" y="9"/>
                  </a:lnTo>
                  <a:lnTo>
                    <a:pt x="46" y="6"/>
                  </a:lnTo>
                  <a:lnTo>
                    <a:pt x="49" y="5"/>
                  </a:lnTo>
                  <a:lnTo>
                    <a:pt x="54" y="3"/>
                  </a:lnTo>
                  <a:lnTo>
                    <a:pt x="56" y="3"/>
                  </a:lnTo>
                  <a:lnTo>
                    <a:pt x="57" y="3"/>
                  </a:lnTo>
                  <a:lnTo>
                    <a:pt x="57" y="2"/>
                  </a:lnTo>
                  <a:lnTo>
                    <a:pt x="57" y="1"/>
                  </a:lnTo>
                  <a:lnTo>
                    <a:pt x="56" y="0"/>
                  </a:lnTo>
                  <a:lnTo>
                    <a:pt x="53" y="0"/>
                  </a:lnTo>
                  <a:lnTo>
                    <a:pt x="45" y="1"/>
                  </a:lnTo>
                  <a:lnTo>
                    <a:pt x="36" y="0"/>
                  </a:lnTo>
                  <a:lnTo>
                    <a:pt x="34" y="1"/>
                  </a:lnTo>
                  <a:lnTo>
                    <a:pt x="33" y="1"/>
                  </a:lnTo>
                  <a:lnTo>
                    <a:pt x="33" y="2"/>
                  </a:lnTo>
                  <a:lnTo>
                    <a:pt x="34" y="3"/>
                  </a:lnTo>
                  <a:lnTo>
                    <a:pt x="36" y="3"/>
                  </a:lnTo>
                  <a:lnTo>
                    <a:pt x="38" y="4"/>
                  </a:lnTo>
                  <a:lnTo>
                    <a:pt x="39" y="4"/>
                  </a:lnTo>
                  <a:lnTo>
                    <a:pt x="39" y="5"/>
                  </a:lnTo>
                  <a:lnTo>
                    <a:pt x="38" y="8"/>
                  </a:lnTo>
                  <a:lnTo>
                    <a:pt x="37" y="10"/>
                  </a:lnTo>
                  <a:lnTo>
                    <a:pt x="33" y="17"/>
                  </a:lnTo>
                  <a:lnTo>
                    <a:pt x="31" y="19"/>
                  </a:lnTo>
                  <a:lnTo>
                    <a:pt x="31" y="20"/>
                  </a:lnTo>
                  <a:lnTo>
                    <a:pt x="30" y="20"/>
                  </a:lnTo>
                  <a:lnTo>
                    <a:pt x="29" y="20"/>
                  </a:lnTo>
                  <a:lnTo>
                    <a:pt x="28" y="18"/>
                  </a:lnTo>
                  <a:lnTo>
                    <a:pt x="24" y="14"/>
                  </a:lnTo>
                  <a:lnTo>
                    <a:pt x="21" y="9"/>
                  </a:lnTo>
                  <a:lnTo>
                    <a:pt x="19" y="6"/>
                  </a:lnTo>
                  <a:lnTo>
                    <a:pt x="19" y="5"/>
                  </a:lnTo>
                  <a:lnTo>
                    <a:pt x="20" y="4"/>
                  </a:lnTo>
                  <a:lnTo>
                    <a:pt x="22" y="3"/>
                  </a:lnTo>
                  <a:lnTo>
                    <a:pt x="24" y="3"/>
                  </a:lnTo>
                  <a:lnTo>
                    <a:pt x="25" y="2"/>
                  </a:lnTo>
                  <a:lnTo>
                    <a:pt x="25" y="1"/>
                  </a:lnTo>
                  <a:lnTo>
                    <a:pt x="24" y="0"/>
                  </a:lnTo>
                  <a:lnTo>
                    <a:pt x="22" y="0"/>
                  </a:lnTo>
                  <a:lnTo>
                    <a:pt x="13" y="1"/>
                  </a:lnTo>
                  <a:lnTo>
                    <a:pt x="3" y="0"/>
                  </a:lnTo>
                  <a:lnTo>
                    <a:pt x="1" y="0"/>
                  </a:lnTo>
                  <a:lnTo>
                    <a:pt x="0" y="1"/>
                  </a:lnTo>
                  <a:lnTo>
                    <a:pt x="0" y="2"/>
                  </a:lnTo>
                  <a:lnTo>
                    <a:pt x="0" y="3"/>
                  </a:lnTo>
                  <a:lnTo>
                    <a:pt x="2" y="3"/>
                  </a:lnTo>
                  <a:lnTo>
                    <a:pt x="4" y="4"/>
                  </a:lnTo>
                  <a:lnTo>
                    <a:pt x="6" y="6"/>
                  </a:lnTo>
                  <a:lnTo>
                    <a:pt x="23" y="2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7" name="Freeform 213"/>
            <p:cNvSpPr>
              <a:spLocks noEditPoints="1"/>
            </p:cNvSpPr>
            <p:nvPr/>
          </p:nvSpPr>
          <p:spPr bwMode="auto">
            <a:xfrm>
              <a:off x="1379397" y="5989972"/>
              <a:ext cx="129247" cy="114813"/>
            </a:xfrm>
            <a:custGeom>
              <a:avLst/>
              <a:gdLst>
                <a:gd name="T0" fmla="*/ 2147483647 w 82"/>
                <a:gd name="T1" fmla="*/ 2147483647 h 73"/>
                <a:gd name="T2" fmla="*/ 2147483647 w 82"/>
                <a:gd name="T3" fmla="*/ 2147483647 h 73"/>
                <a:gd name="T4" fmla="*/ 2147483647 w 82"/>
                <a:gd name="T5" fmla="*/ 2147483647 h 73"/>
                <a:gd name="T6" fmla="*/ 2147483647 w 82"/>
                <a:gd name="T7" fmla="*/ 2147483647 h 73"/>
                <a:gd name="T8" fmla="*/ 2147483647 w 82"/>
                <a:gd name="T9" fmla="*/ 2147483647 h 73"/>
                <a:gd name="T10" fmla="*/ 2147483647 w 82"/>
                <a:gd name="T11" fmla="*/ 2147483647 h 73"/>
                <a:gd name="T12" fmla="*/ 2147483647 w 82"/>
                <a:gd name="T13" fmla="*/ 2147483647 h 73"/>
                <a:gd name="T14" fmla="*/ 2147483647 w 82"/>
                <a:gd name="T15" fmla="*/ 2147483647 h 73"/>
                <a:gd name="T16" fmla="*/ 2147483647 w 82"/>
                <a:gd name="T17" fmla="*/ 2147483647 h 73"/>
                <a:gd name="T18" fmla="*/ 2147483647 w 82"/>
                <a:gd name="T19" fmla="*/ 2147483647 h 73"/>
                <a:gd name="T20" fmla="*/ 2147483647 w 82"/>
                <a:gd name="T21" fmla="*/ 2147483647 h 73"/>
                <a:gd name="T22" fmla="*/ 2147483647 w 82"/>
                <a:gd name="T23" fmla="*/ 2147483647 h 73"/>
                <a:gd name="T24" fmla="*/ 2147483647 w 82"/>
                <a:gd name="T25" fmla="*/ 2147483647 h 73"/>
                <a:gd name="T26" fmla="*/ 2147483647 w 82"/>
                <a:gd name="T27" fmla="*/ 2147483647 h 73"/>
                <a:gd name="T28" fmla="*/ 2147483647 w 82"/>
                <a:gd name="T29" fmla="*/ 0 h 73"/>
                <a:gd name="T30" fmla="*/ 2147483647 w 82"/>
                <a:gd name="T31" fmla="*/ 2147483647 h 73"/>
                <a:gd name="T32" fmla="*/ 2147483647 w 82"/>
                <a:gd name="T33" fmla="*/ 2147483647 h 73"/>
                <a:gd name="T34" fmla="*/ 2147483647 w 82"/>
                <a:gd name="T35" fmla="*/ 2147483647 h 73"/>
                <a:gd name="T36" fmla="*/ 2147483647 w 82"/>
                <a:gd name="T37" fmla="*/ 2147483647 h 73"/>
                <a:gd name="T38" fmla="*/ 2147483647 w 82"/>
                <a:gd name="T39" fmla="*/ 2147483647 h 73"/>
                <a:gd name="T40" fmla="*/ 2147483647 w 82"/>
                <a:gd name="T41" fmla="*/ 2147483647 h 73"/>
                <a:gd name="T42" fmla="*/ 2147483647 w 82"/>
                <a:gd name="T43" fmla="*/ 2147483647 h 73"/>
                <a:gd name="T44" fmla="*/ 0 w 82"/>
                <a:gd name="T45" fmla="*/ 2147483647 h 73"/>
                <a:gd name="T46" fmla="*/ 2147483647 w 82"/>
                <a:gd name="T47" fmla="*/ 2147483647 h 73"/>
                <a:gd name="T48" fmla="*/ 2147483647 w 82"/>
                <a:gd name="T49" fmla="*/ 2147483647 h 73"/>
                <a:gd name="T50" fmla="*/ 2147483647 w 82"/>
                <a:gd name="T51" fmla="*/ 2147483647 h 73"/>
                <a:gd name="T52" fmla="*/ 2147483647 w 82"/>
                <a:gd name="T53" fmla="*/ 2147483647 h 73"/>
                <a:gd name="T54" fmla="*/ 2147483647 w 82"/>
                <a:gd name="T55" fmla="*/ 2147483647 h 73"/>
                <a:gd name="T56" fmla="*/ 2147483647 w 82"/>
                <a:gd name="T57" fmla="*/ 2147483647 h 73"/>
                <a:gd name="T58" fmla="*/ 2147483647 w 82"/>
                <a:gd name="T59" fmla="*/ 2147483647 h 73"/>
                <a:gd name="T60" fmla="*/ 2147483647 w 82"/>
                <a:gd name="T61" fmla="*/ 2147483647 h 73"/>
                <a:gd name="T62" fmla="*/ 2147483647 w 82"/>
                <a:gd name="T63" fmla="*/ 2147483647 h 73"/>
                <a:gd name="T64" fmla="*/ 2147483647 w 82"/>
                <a:gd name="T65" fmla="*/ 2147483647 h 73"/>
                <a:gd name="T66" fmla="*/ 2147483647 w 82"/>
                <a:gd name="T67" fmla="*/ 2147483647 h 73"/>
                <a:gd name="T68" fmla="*/ 2147483647 w 82"/>
                <a:gd name="T69" fmla="*/ 2147483647 h 73"/>
                <a:gd name="T70" fmla="*/ 2147483647 w 82"/>
                <a:gd name="T71" fmla="*/ 2147483647 h 73"/>
                <a:gd name="T72" fmla="*/ 2147483647 w 82"/>
                <a:gd name="T73" fmla="*/ 2147483647 h 73"/>
                <a:gd name="T74" fmla="*/ 2147483647 w 82"/>
                <a:gd name="T75" fmla="*/ 2147483647 h 73"/>
                <a:gd name="T76" fmla="*/ 2147483647 w 82"/>
                <a:gd name="T77" fmla="*/ 2147483647 h 73"/>
                <a:gd name="T78" fmla="*/ 2147483647 w 82"/>
                <a:gd name="T79" fmla="*/ 2147483647 h 73"/>
                <a:gd name="T80" fmla="*/ 2147483647 w 82"/>
                <a:gd name="T81" fmla="*/ 2147483647 h 73"/>
                <a:gd name="T82" fmla="*/ 2147483647 w 82"/>
                <a:gd name="T83" fmla="*/ 2147483647 h 73"/>
                <a:gd name="T84" fmla="*/ 2147483647 w 82"/>
                <a:gd name="T85" fmla="*/ 2147483647 h 73"/>
                <a:gd name="T86" fmla="*/ 2147483647 w 82"/>
                <a:gd name="T87" fmla="*/ 2147483647 h 73"/>
                <a:gd name="T88" fmla="*/ 2147483647 w 82"/>
                <a:gd name="T89" fmla="*/ 2147483647 h 73"/>
                <a:gd name="T90" fmla="*/ 2147483647 w 82"/>
                <a:gd name="T91" fmla="*/ 2147483647 h 73"/>
                <a:gd name="T92" fmla="*/ 2147483647 w 82"/>
                <a:gd name="T93" fmla="*/ 2147483647 h 73"/>
                <a:gd name="T94" fmla="*/ 2147483647 w 82"/>
                <a:gd name="T95" fmla="*/ 2147483647 h 73"/>
                <a:gd name="T96" fmla="*/ 2147483647 w 82"/>
                <a:gd name="T97" fmla="*/ 2147483647 h 73"/>
                <a:gd name="T98" fmla="*/ 2147483647 w 82"/>
                <a:gd name="T99" fmla="*/ 2147483647 h 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73"/>
                <a:gd name="T152" fmla="*/ 82 w 82"/>
                <a:gd name="T153" fmla="*/ 73 h 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73">
                  <a:moveTo>
                    <a:pt x="22" y="11"/>
                  </a:moveTo>
                  <a:lnTo>
                    <a:pt x="23" y="9"/>
                  </a:lnTo>
                  <a:lnTo>
                    <a:pt x="23" y="7"/>
                  </a:lnTo>
                  <a:lnTo>
                    <a:pt x="24" y="5"/>
                  </a:lnTo>
                  <a:lnTo>
                    <a:pt x="25" y="4"/>
                  </a:lnTo>
                  <a:lnTo>
                    <a:pt x="28" y="3"/>
                  </a:lnTo>
                  <a:lnTo>
                    <a:pt x="32" y="3"/>
                  </a:lnTo>
                  <a:lnTo>
                    <a:pt x="34" y="3"/>
                  </a:lnTo>
                  <a:lnTo>
                    <a:pt x="36" y="4"/>
                  </a:lnTo>
                  <a:lnTo>
                    <a:pt x="38" y="4"/>
                  </a:lnTo>
                  <a:lnTo>
                    <a:pt x="39" y="6"/>
                  </a:lnTo>
                  <a:lnTo>
                    <a:pt x="40" y="9"/>
                  </a:lnTo>
                  <a:lnTo>
                    <a:pt x="41" y="12"/>
                  </a:lnTo>
                  <a:lnTo>
                    <a:pt x="40" y="15"/>
                  </a:lnTo>
                  <a:lnTo>
                    <a:pt x="40" y="18"/>
                  </a:lnTo>
                  <a:lnTo>
                    <a:pt x="37" y="22"/>
                  </a:lnTo>
                  <a:lnTo>
                    <a:pt x="35" y="24"/>
                  </a:lnTo>
                  <a:lnTo>
                    <a:pt x="34" y="25"/>
                  </a:lnTo>
                  <a:lnTo>
                    <a:pt x="32" y="26"/>
                  </a:lnTo>
                  <a:lnTo>
                    <a:pt x="31" y="26"/>
                  </a:lnTo>
                  <a:lnTo>
                    <a:pt x="30" y="25"/>
                  </a:lnTo>
                  <a:lnTo>
                    <a:pt x="28" y="23"/>
                  </a:lnTo>
                  <a:lnTo>
                    <a:pt x="27" y="21"/>
                  </a:lnTo>
                  <a:lnTo>
                    <a:pt x="24" y="17"/>
                  </a:lnTo>
                  <a:lnTo>
                    <a:pt x="23" y="14"/>
                  </a:lnTo>
                  <a:lnTo>
                    <a:pt x="22" y="11"/>
                  </a:lnTo>
                  <a:close/>
                  <a:moveTo>
                    <a:pt x="54" y="46"/>
                  </a:moveTo>
                  <a:lnTo>
                    <a:pt x="53" y="47"/>
                  </a:lnTo>
                  <a:lnTo>
                    <a:pt x="52" y="47"/>
                  </a:lnTo>
                  <a:lnTo>
                    <a:pt x="51" y="46"/>
                  </a:lnTo>
                  <a:lnTo>
                    <a:pt x="35" y="29"/>
                  </a:lnTo>
                  <a:lnTo>
                    <a:pt x="34" y="28"/>
                  </a:lnTo>
                  <a:lnTo>
                    <a:pt x="36" y="26"/>
                  </a:lnTo>
                  <a:lnTo>
                    <a:pt x="41" y="24"/>
                  </a:lnTo>
                  <a:lnTo>
                    <a:pt x="43" y="22"/>
                  </a:lnTo>
                  <a:lnTo>
                    <a:pt x="46" y="19"/>
                  </a:lnTo>
                  <a:lnTo>
                    <a:pt x="47" y="16"/>
                  </a:lnTo>
                  <a:lnTo>
                    <a:pt x="47" y="13"/>
                  </a:lnTo>
                  <a:lnTo>
                    <a:pt x="47" y="10"/>
                  </a:lnTo>
                  <a:lnTo>
                    <a:pt x="46" y="7"/>
                  </a:lnTo>
                  <a:lnTo>
                    <a:pt x="45" y="5"/>
                  </a:lnTo>
                  <a:lnTo>
                    <a:pt x="43" y="3"/>
                  </a:lnTo>
                  <a:lnTo>
                    <a:pt x="41" y="2"/>
                  </a:lnTo>
                  <a:lnTo>
                    <a:pt x="38" y="1"/>
                  </a:lnTo>
                  <a:lnTo>
                    <a:pt x="35" y="0"/>
                  </a:lnTo>
                  <a:lnTo>
                    <a:pt x="32" y="0"/>
                  </a:lnTo>
                  <a:lnTo>
                    <a:pt x="28" y="0"/>
                  </a:lnTo>
                  <a:lnTo>
                    <a:pt x="24" y="1"/>
                  </a:lnTo>
                  <a:lnTo>
                    <a:pt x="21" y="3"/>
                  </a:lnTo>
                  <a:lnTo>
                    <a:pt x="20" y="4"/>
                  </a:lnTo>
                  <a:lnTo>
                    <a:pt x="19" y="5"/>
                  </a:lnTo>
                  <a:lnTo>
                    <a:pt x="17" y="7"/>
                  </a:lnTo>
                  <a:lnTo>
                    <a:pt x="16" y="10"/>
                  </a:lnTo>
                  <a:lnTo>
                    <a:pt x="15" y="13"/>
                  </a:lnTo>
                  <a:lnTo>
                    <a:pt x="15" y="16"/>
                  </a:lnTo>
                  <a:lnTo>
                    <a:pt x="15" y="19"/>
                  </a:lnTo>
                  <a:lnTo>
                    <a:pt x="16" y="22"/>
                  </a:lnTo>
                  <a:lnTo>
                    <a:pt x="17" y="24"/>
                  </a:lnTo>
                  <a:lnTo>
                    <a:pt x="18" y="26"/>
                  </a:lnTo>
                  <a:lnTo>
                    <a:pt x="21" y="30"/>
                  </a:lnTo>
                  <a:lnTo>
                    <a:pt x="20" y="31"/>
                  </a:lnTo>
                  <a:lnTo>
                    <a:pt x="18" y="32"/>
                  </a:lnTo>
                  <a:lnTo>
                    <a:pt x="10" y="36"/>
                  </a:lnTo>
                  <a:lnTo>
                    <a:pt x="6" y="39"/>
                  </a:lnTo>
                  <a:lnTo>
                    <a:pt x="3" y="43"/>
                  </a:lnTo>
                  <a:lnTo>
                    <a:pt x="1" y="45"/>
                  </a:lnTo>
                  <a:lnTo>
                    <a:pt x="0" y="48"/>
                  </a:lnTo>
                  <a:lnTo>
                    <a:pt x="0" y="51"/>
                  </a:lnTo>
                  <a:lnTo>
                    <a:pt x="0" y="54"/>
                  </a:lnTo>
                  <a:lnTo>
                    <a:pt x="0" y="59"/>
                  </a:lnTo>
                  <a:lnTo>
                    <a:pt x="2" y="64"/>
                  </a:lnTo>
                  <a:lnTo>
                    <a:pt x="4" y="67"/>
                  </a:lnTo>
                  <a:lnTo>
                    <a:pt x="8" y="70"/>
                  </a:lnTo>
                  <a:lnTo>
                    <a:pt x="11" y="71"/>
                  </a:lnTo>
                  <a:lnTo>
                    <a:pt x="15" y="72"/>
                  </a:lnTo>
                  <a:lnTo>
                    <a:pt x="21" y="73"/>
                  </a:lnTo>
                  <a:lnTo>
                    <a:pt x="28" y="73"/>
                  </a:lnTo>
                  <a:lnTo>
                    <a:pt x="31" y="72"/>
                  </a:lnTo>
                  <a:lnTo>
                    <a:pt x="33" y="71"/>
                  </a:lnTo>
                  <a:lnTo>
                    <a:pt x="38" y="69"/>
                  </a:lnTo>
                  <a:lnTo>
                    <a:pt x="41" y="67"/>
                  </a:lnTo>
                  <a:lnTo>
                    <a:pt x="47" y="60"/>
                  </a:lnTo>
                  <a:lnTo>
                    <a:pt x="50" y="63"/>
                  </a:lnTo>
                  <a:lnTo>
                    <a:pt x="56" y="69"/>
                  </a:lnTo>
                  <a:lnTo>
                    <a:pt x="61" y="72"/>
                  </a:lnTo>
                  <a:lnTo>
                    <a:pt x="64" y="73"/>
                  </a:lnTo>
                  <a:lnTo>
                    <a:pt x="67" y="73"/>
                  </a:lnTo>
                  <a:lnTo>
                    <a:pt x="72" y="72"/>
                  </a:lnTo>
                  <a:lnTo>
                    <a:pt x="77" y="71"/>
                  </a:lnTo>
                  <a:lnTo>
                    <a:pt x="80" y="68"/>
                  </a:lnTo>
                  <a:lnTo>
                    <a:pt x="81" y="67"/>
                  </a:lnTo>
                  <a:lnTo>
                    <a:pt x="81" y="65"/>
                  </a:lnTo>
                  <a:lnTo>
                    <a:pt x="81" y="64"/>
                  </a:lnTo>
                  <a:lnTo>
                    <a:pt x="79" y="64"/>
                  </a:lnTo>
                  <a:lnTo>
                    <a:pt x="76" y="65"/>
                  </a:lnTo>
                  <a:lnTo>
                    <a:pt x="71" y="65"/>
                  </a:lnTo>
                  <a:lnTo>
                    <a:pt x="69" y="65"/>
                  </a:lnTo>
                  <a:lnTo>
                    <a:pt x="67" y="63"/>
                  </a:lnTo>
                  <a:lnTo>
                    <a:pt x="61" y="59"/>
                  </a:lnTo>
                  <a:lnTo>
                    <a:pt x="57" y="54"/>
                  </a:lnTo>
                  <a:lnTo>
                    <a:pt x="55" y="52"/>
                  </a:lnTo>
                  <a:lnTo>
                    <a:pt x="55" y="50"/>
                  </a:lnTo>
                  <a:lnTo>
                    <a:pt x="74" y="27"/>
                  </a:lnTo>
                  <a:lnTo>
                    <a:pt x="75" y="25"/>
                  </a:lnTo>
                  <a:lnTo>
                    <a:pt x="77" y="24"/>
                  </a:lnTo>
                  <a:lnTo>
                    <a:pt x="78" y="24"/>
                  </a:lnTo>
                  <a:lnTo>
                    <a:pt x="79" y="24"/>
                  </a:lnTo>
                  <a:lnTo>
                    <a:pt x="82" y="23"/>
                  </a:lnTo>
                  <a:lnTo>
                    <a:pt x="82" y="22"/>
                  </a:lnTo>
                  <a:lnTo>
                    <a:pt x="82" y="21"/>
                  </a:lnTo>
                  <a:lnTo>
                    <a:pt x="80" y="21"/>
                  </a:lnTo>
                  <a:lnTo>
                    <a:pt x="70" y="21"/>
                  </a:lnTo>
                  <a:lnTo>
                    <a:pt x="60" y="21"/>
                  </a:lnTo>
                  <a:lnTo>
                    <a:pt x="58" y="21"/>
                  </a:lnTo>
                  <a:lnTo>
                    <a:pt x="58" y="22"/>
                  </a:lnTo>
                  <a:lnTo>
                    <a:pt x="58" y="23"/>
                  </a:lnTo>
                  <a:lnTo>
                    <a:pt x="59" y="23"/>
                  </a:lnTo>
                  <a:lnTo>
                    <a:pt x="62" y="24"/>
                  </a:lnTo>
                  <a:lnTo>
                    <a:pt x="66" y="24"/>
                  </a:lnTo>
                  <a:lnTo>
                    <a:pt x="67" y="25"/>
                  </a:lnTo>
                  <a:lnTo>
                    <a:pt x="67" y="26"/>
                  </a:lnTo>
                  <a:lnTo>
                    <a:pt x="66" y="29"/>
                  </a:lnTo>
                  <a:lnTo>
                    <a:pt x="65" y="32"/>
                  </a:lnTo>
                  <a:lnTo>
                    <a:pt x="63" y="34"/>
                  </a:lnTo>
                  <a:lnTo>
                    <a:pt x="54" y="46"/>
                  </a:lnTo>
                  <a:close/>
                  <a:moveTo>
                    <a:pt x="24" y="33"/>
                  </a:moveTo>
                  <a:lnTo>
                    <a:pt x="45" y="55"/>
                  </a:lnTo>
                  <a:lnTo>
                    <a:pt x="45" y="56"/>
                  </a:lnTo>
                  <a:lnTo>
                    <a:pt x="46" y="56"/>
                  </a:lnTo>
                  <a:lnTo>
                    <a:pt x="44" y="59"/>
                  </a:lnTo>
                  <a:lnTo>
                    <a:pt x="40" y="62"/>
                  </a:lnTo>
                  <a:lnTo>
                    <a:pt x="38" y="64"/>
                  </a:lnTo>
                  <a:lnTo>
                    <a:pt x="34" y="65"/>
                  </a:lnTo>
                  <a:lnTo>
                    <a:pt x="31" y="66"/>
                  </a:lnTo>
                  <a:lnTo>
                    <a:pt x="26" y="67"/>
                  </a:lnTo>
                  <a:lnTo>
                    <a:pt x="23" y="66"/>
                  </a:lnTo>
                  <a:lnTo>
                    <a:pt x="19" y="65"/>
                  </a:lnTo>
                  <a:lnTo>
                    <a:pt x="17" y="64"/>
                  </a:lnTo>
                  <a:lnTo>
                    <a:pt x="15" y="63"/>
                  </a:lnTo>
                  <a:lnTo>
                    <a:pt x="14" y="62"/>
                  </a:lnTo>
                  <a:lnTo>
                    <a:pt x="12" y="59"/>
                  </a:lnTo>
                  <a:lnTo>
                    <a:pt x="11" y="56"/>
                  </a:lnTo>
                  <a:lnTo>
                    <a:pt x="10" y="53"/>
                  </a:lnTo>
                  <a:lnTo>
                    <a:pt x="10" y="50"/>
                  </a:lnTo>
                  <a:lnTo>
                    <a:pt x="10" y="46"/>
                  </a:lnTo>
                  <a:lnTo>
                    <a:pt x="11" y="43"/>
                  </a:lnTo>
                  <a:lnTo>
                    <a:pt x="13" y="40"/>
                  </a:lnTo>
                  <a:lnTo>
                    <a:pt x="15" y="38"/>
                  </a:lnTo>
                  <a:lnTo>
                    <a:pt x="20" y="35"/>
                  </a:lnTo>
                  <a:lnTo>
                    <a:pt x="24" y="3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8" name="Freeform 214"/>
            <p:cNvSpPr>
              <a:spLocks/>
            </p:cNvSpPr>
            <p:nvPr/>
          </p:nvSpPr>
          <p:spPr bwMode="auto">
            <a:xfrm>
              <a:off x="1538336" y="5970239"/>
              <a:ext cx="99556" cy="132752"/>
            </a:xfrm>
            <a:custGeom>
              <a:avLst/>
              <a:gdLst>
                <a:gd name="T0" fmla="*/ 2147483647 w 62"/>
                <a:gd name="T1" fmla="*/ 2147483647 h 83"/>
                <a:gd name="T2" fmla="*/ 2147483647 w 62"/>
                <a:gd name="T3" fmla="*/ 2147483647 h 83"/>
                <a:gd name="T4" fmla="*/ 2147483647 w 62"/>
                <a:gd name="T5" fmla="*/ 2147483647 h 83"/>
                <a:gd name="T6" fmla="*/ 2147483647 w 62"/>
                <a:gd name="T7" fmla="*/ 2147483647 h 83"/>
                <a:gd name="T8" fmla="*/ 0 w 62"/>
                <a:gd name="T9" fmla="*/ 2147483647 h 83"/>
                <a:gd name="T10" fmla="*/ 2147483647 w 62"/>
                <a:gd name="T11" fmla="*/ 2147483647 h 83"/>
                <a:gd name="T12" fmla="*/ 2147483647 w 62"/>
                <a:gd name="T13" fmla="*/ 2147483647 h 83"/>
                <a:gd name="T14" fmla="*/ 2147483647 w 62"/>
                <a:gd name="T15" fmla="*/ 2147483647 h 83"/>
                <a:gd name="T16" fmla="*/ 2147483647 w 62"/>
                <a:gd name="T17" fmla="*/ 2147483647 h 83"/>
                <a:gd name="T18" fmla="*/ 2147483647 w 62"/>
                <a:gd name="T19" fmla="*/ 2147483647 h 83"/>
                <a:gd name="T20" fmla="*/ 2147483647 w 62"/>
                <a:gd name="T21" fmla="*/ 2147483647 h 83"/>
                <a:gd name="T22" fmla="*/ 2147483647 w 62"/>
                <a:gd name="T23" fmla="*/ 2147483647 h 83"/>
                <a:gd name="T24" fmla="*/ 2147483647 w 62"/>
                <a:gd name="T25" fmla="*/ 2147483647 h 83"/>
                <a:gd name="T26" fmla="*/ 2147483647 w 62"/>
                <a:gd name="T27" fmla="*/ 2147483647 h 83"/>
                <a:gd name="T28" fmla="*/ 2147483647 w 62"/>
                <a:gd name="T29" fmla="*/ 2147483647 h 83"/>
                <a:gd name="T30" fmla="*/ 2147483647 w 62"/>
                <a:gd name="T31" fmla="*/ 2147483647 h 83"/>
                <a:gd name="T32" fmla="*/ 2147483647 w 62"/>
                <a:gd name="T33" fmla="*/ 2147483647 h 83"/>
                <a:gd name="T34" fmla="*/ 2147483647 w 62"/>
                <a:gd name="T35" fmla="*/ 2147483647 h 83"/>
                <a:gd name="T36" fmla="*/ 2147483647 w 62"/>
                <a:gd name="T37" fmla="*/ 2147483647 h 83"/>
                <a:gd name="T38" fmla="*/ 2147483647 w 62"/>
                <a:gd name="T39" fmla="*/ 2147483647 h 83"/>
                <a:gd name="T40" fmla="*/ 2147483647 w 62"/>
                <a:gd name="T41" fmla="*/ 2147483647 h 83"/>
                <a:gd name="T42" fmla="*/ 2147483647 w 62"/>
                <a:gd name="T43" fmla="*/ 2147483647 h 83"/>
                <a:gd name="T44" fmla="*/ 2147483647 w 62"/>
                <a:gd name="T45" fmla="*/ 2147483647 h 83"/>
                <a:gd name="T46" fmla="*/ 2147483647 w 62"/>
                <a:gd name="T47" fmla="*/ 0 h 83"/>
                <a:gd name="T48" fmla="*/ 2147483647 w 62"/>
                <a:gd name="T49" fmla="*/ 0 h 83"/>
                <a:gd name="T50" fmla="*/ 2147483647 w 62"/>
                <a:gd name="T51" fmla="*/ 0 h 83"/>
                <a:gd name="T52" fmla="*/ 0 w 62"/>
                <a:gd name="T53" fmla="*/ 2147483647 h 83"/>
                <a:gd name="T54" fmla="*/ 2147483647 w 62"/>
                <a:gd name="T55" fmla="*/ 2147483647 h 83"/>
                <a:gd name="T56" fmla="*/ 2147483647 w 62"/>
                <a:gd name="T57" fmla="*/ 2147483647 h 83"/>
                <a:gd name="T58" fmla="*/ 2147483647 w 62"/>
                <a:gd name="T59" fmla="*/ 2147483647 h 83"/>
                <a:gd name="T60" fmla="*/ 2147483647 w 62"/>
                <a:gd name="T61" fmla="*/ 2147483647 h 83"/>
                <a:gd name="T62" fmla="*/ 2147483647 w 62"/>
                <a:gd name="T63" fmla="*/ 2147483647 h 8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83"/>
                <a:gd name="T98" fmla="*/ 62 w 62"/>
                <a:gd name="T99" fmla="*/ 83 h 8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83">
                  <a:moveTo>
                    <a:pt x="14" y="70"/>
                  </a:moveTo>
                  <a:lnTo>
                    <a:pt x="13" y="74"/>
                  </a:lnTo>
                  <a:lnTo>
                    <a:pt x="12" y="76"/>
                  </a:lnTo>
                  <a:lnTo>
                    <a:pt x="12" y="77"/>
                  </a:lnTo>
                  <a:lnTo>
                    <a:pt x="10" y="78"/>
                  </a:lnTo>
                  <a:lnTo>
                    <a:pt x="8" y="78"/>
                  </a:lnTo>
                  <a:lnTo>
                    <a:pt x="3" y="79"/>
                  </a:lnTo>
                  <a:lnTo>
                    <a:pt x="1" y="79"/>
                  </a:lnTo>
                  <a:lnTo>
                    <a:pt x="1" y="80"/>
                  </a:lnTo>
                  <a:lnTo>
                    <a:pt x="0" y="81"/>
                  </a:lnTo>
                  <a:lnTo>
                    <a:pt x="1" y="82"/>
                  </a:lnTo>
                  <a:lnTo>
                    <a:pt x="1" y="83"/>
                  </a:lnTo>
                  <a:lnTo>
                    <a:pt x="2" y="83"/>
                  </a:lnTo>
                  <a:lnTo>
                    <a:pt x="4" y="83"/>
                  </a:lnTo>
                  <a:lnTo>
                    <a:pt x="23" y="83"/>
                  </a:lnTo>
                  <a:lnTo>
                    <a:pt x="58" y="83"/>
                  </a:lnTo>
                  <a:lnTo>
                    <a:pt x="59" y="83"/>
                  </a:lnTo>
                  <a:lnTo>
                    <a:pt x="60" y="82"/>
                  </a:lnTo>
                  <a:lnTo>
                    <a:pt x="60" y="81"/>
                  </a:lnTo>
                  <a:lnTo>
                    <a:pt x="62" y="72"/>
                  </a:lnTo>
                  <a:lnTo>
                    <a:pt x="62" y="67"/>
                  </a:lnTo>
                  <a:lnTo>
                    <a:pt x="62" y="65"/>
                  </a:lnTo>
                  <a:lnTo>
                    <a:pt x="61" y="65"/>
                  </a:lnTo>
                  <a:lnTo>
                    <a:pt x="60" y="65"/>
                  </a:lnTo>
                  <a:lnTo>
                    <a:pt x="59" y="66"/>
                  </a:lnTo>
                  <a:lnTo>
                    <a:pt x="56" y="70"/>
                  </a:lnTo>
                  <a:lnTo>
                    <a:pt x="54" y="72"/>
                  </a:lnTo>
                  <a:lnTo>
                    <a:pt x="51" y="74"/>
                  </a:lnTo>
                  <a:lnTo>
                    <a:pt x="48" y="76"/>
                  </a:lnTo>
                  <a:lnTo>
                    <a:pt x="45" y="77"/>
                  </a:lnTo>
                  <a:lnTo>
                    <a:pt x="37" y="78"/>
                  </a:lnTo>
                  <a:lnTo>
                    <a:pt x="30" y="78"/>
                  </a:lnTo>
                  <a:lnTo>
                    <a:pt x="28" y="78"/>
                  </a:lnTo>
                  <a:lnTo>
                    <a:pt x="27" y="77"/>
                  </a:lnTo>
                  <a:lnTo>
                    <a:pt x="26" y="76"/>
                  </a:lnTo>
                  <a:lnTo>
                    <a:pt x="25" y="73"/>
                  </a:lnTo>
                  <a:lnTo>
                    <a:pt x="25" y="12"/>
                  </a:lnTo>
                  <a:lnTo>
                    <a:pt x="26" y="8"/>
                  </a:lnTo>
                  <a:lnTo>
                    <a:pt x="26" y="7"/>
                  </a:lnTo>
                  <a:lnTo>
                    <a:pt x="27" y="6"/>
                  </a:lnTo>
                  <a:lnTo>
                    <a:pt x="29" y="5"/>
                  </a:lnTo>
                  <a:lnTo>
                    <a:pt x="32" y="4"/>
                  </a:lnTo>
                  <a:lnTo>
                    <a:pt x="36" y="4"/>
                  </a:lnTo>
                  <a:lnTo>
                    <a:pt x="38" y="3"/>
                  </a:lnTo>
                  <a:lnTo>
                    <a:pt x="38" y="2"/>
                  </a:lnTo>
                  <a:lnTo>
                    <a:pt x="38" y="1"/>
                  </a:lnTo>
                  <a:lnTo>
                    <a:pt x="37" y="0"/>
                  </a:lnTo>
                  <a:lnTo>
                    <a:pt x="36" y="0"/>
                  </a:lnTo>
                  <a:lnTo>
                    <a:pt x="34" y="0"/>
                  </a:lnTo>
                  <a:lnTo>
                    <a:pt x="19" y="0"/>
                  </a:lnTo>
                  <a:lnTo>
                    <a:pt x="3" y="0"/>
                  </a:lnTo>
                  <a:lnTo>
                    <a:pt x="1" y="0"/>
                  </a:lnTo>
                  <a:lnTo>
                    <a:pt x="0" y="1"/>
                  </a:lnTo>
                  <a:lnTo>
                    <a:pt x="0" y="2"/>
                  </a:lnTo>
                  <a:lnTo>
                    <a:pt x="0" y="3"/>
                  </a:lnTo>
                  <a:lnTo>
                    <a:pt x="1" y="4"/>
                  </a:lnTo>
                  <a:lnTo>
                    <a:pt x="5" y="4"/>
                  </a:lnTo>
                  <a:lnTo>
                    <a:pt x="8" y="5"/>
                  </a:lnTo>
                  <a:lnTo>
                    <a:pt x="11" y="5"/>
                  </a:lnTo>
                  <a:lnTo>
                    <a:pt x="12" y="6"/>
                  </a:lnTo>
                  <a:lnTo>
                    <a:pt x="13" y="7"/>
                  </a:lnTo>
                  <a:lnTo>
                    <a:pt x="14" y="8"/>
                  </a:lnTo>
                  <a:lnTo>
                    <a:pt x="14" y="10"/>
                  </a:lnTo>
                  <a:lnTo>
                    <a:pt x="14" y="7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9" name="Freeform 215"/>
            <p:cNvSpPr>
              <a:spLocks noEditPoints="1"/>
            </p:cNvSpPr>
            <p:nvPr/>
          </p:nvSpPr>
          <p:spPr bwMode="auto">
            <a:xfrm>
              <a:off x="1639637" y="6016881"/>
              <a:ext cx="69863" cy="87903"/>
            </a:xfrm>
            <a:custGeom>
              <a:avLst/>
              <a:gdLst>
                <a:gd name="T0" fmla="*/ 2147483647 w 44"/>
                <a:gd name="T1" fmla="*/ 2147483647 h 56"/>
                <a:gd name="T2" fmla="*/ 2147483647 w 44"/>
                <a:gd name="T3" fmla="*/ 2147483647 h 56"/>
                <a:gd name="T4" fmla="*/ 2147483647 w 44"/>
                <a:gd name="T5" fmla="*/ 2147483647 h 56"/>
                <a:gd name="T6" fmla="*/ 2147483647 w 44"/>
                <a:gd name="T7" fmla="*/ 2147483647 h 56"/>
                <a:gd name="T8" fmla="*/ 2147483647 w 44"/>
                <a:gd name="T9" fmla="*/ 2147483647 h 56"/>
                <a:gd name="T10" fmla="*/ 2147483647 w 44"/>
                <a:gd name="T11" fmla="*/ 2147483647 h 56"/>
                <a:gd name="T12" fmla="*/ 2147483647 w 44"/>
                <a:gd name="T13" fmla="*/ 2147483647 h 56"/>
                <a:gd name="T14" fmla="*/ 2147483647 w 44"/>
                <a:gd name="T15" fmla="*/ 2147483647 h 56"/>
                <a:gd name="T16" fmla="*/ 2147483647 w 44"/>
                <a:gd name="T17" fmla="*/ 2147483647 h 56"/>
                <a:gd name="T18" fmla="*/ 2147483647 w 44"/>
                <a:gd name="T19" fmla="*/ 2147483647 h 56"/>
                <a:gd name="T20" fmla="*/ 0 w 44"/>
                <a:gd name="T21" fmla="*/ 2147483647 h 56"/>
                <a:gd name="T22" fmla="*/ 2147483647 w 44"/>
                <a:gd name="T23" fmla="*/ 2147483647 h 56"/>
                <a:gd name="T24" fmla="*/ 2147483647 w 44"/>
                <a:gd name="T25" fmla="*/ 2147483647 h 56"/>
                <a:gd name="T26" fmla="*/ 2147483647 w 44"/>
                <a:gd name="T27" fmla="*/ 2147483647 h 56"/>
                <a:gd name="T28" fmla="*/ 2147483647 w 44"/>
                <a:gd name="T29" fmla="*/ 2147483647 h 56"/>
                <a:gd name="T30" fmla="*/ 2147483647 w 44"/>
                <a:gd name="T31" fmla="*/ 2147483647 h 56"/>
                <a:gd name="T32" fmla="*/ 2147483647 w 44"/>
                <a:gd name="T33" fmla="*/ 2147483647 h 56"/>
                <a:gd name="T34" fmla="*/ 2147483647 w 44"/>
                <a:gd name="T35" fmla="*/ 2147483647 h 56"/>
                <a:gd name="T36" fmla="*/ 2147483647 w 44"/>
                <a:gd name="T37" fmla="*/ 2147483647 h 56"/>
                <a:gd name="T38" fmla="*/ 2147483647 w 44"/>
                <a:gd name="T39" fmla="*/ 2147483647 h 56"/>
                <a:gd name="T40" fmla="*/ 2147483647 w 44"/>
                <a:gd name="T41" fmla="*/ 2147483647 h 56"/>
                <a:gd name="T42" fmla="*/ 2147483647 w 44"/>
                <a:gd name="T43" fmla="*/ 2147483647 h 56"/>
                <a:gd name="T44" fmla="*/ 2147483647 w 44"/>
                <a:gd name="T45" fmla="*/ 2147483647 h 56"/>
                <a:gd name="T46" fmla="*/ 2147483647 w 44"/>
                <a:gd name="T47" fmla="*/ 2147483647 h 56"/>
                <a:gd name="T48" fmla="*/ 2147483647 w 44"/>
                <a:gd name="T49" fmla="*/ 2147483647 h 56"/>
                <a:gd name="T50" fmla="*/ 2147483647 w 44"/>
                <a:gd name="T51" fmla="*/ 2147483647 h 56"/>
                <a:gd name="T52" fmla="*/ 2147483647 w 44"/>
                <a:gd name="T53" fmla="*/ 2147483647 h 56"/>
                <a:gd name="T54" fmla="*/ 2147483647 w 44"/>
                <a:gd name="T55" fmla="*/ 2147483647 h 56"/>
                <a:gd name="T56" fmla="*/ 2147483647 w 44"/>
                <a:gd name="T57" fmla="*/ 2147483647 h 56"/>
                <a:gd name="T58" fmla="*/ 2147483647 w 44"/>
                <a:gd name="T59" fmla="*/ 2147483647 h 56"/>
                <a:gd name="T60" fmla="*/ 2147483647 w 44"/>
                <a:gd name="T61" fmla="*/ 2147483647 h 56"/>
                <a:gd name="T62" fmla="*/ 2147483647 w 44"/>
                <a:gd name="T63" fmla="*/ 2147483647 h 56"/>
                <a:gd name="T64" fmla="*/ 2147483647 w 44"/>
                <a:gd name="T65" fmla="*/ 2147483647 h 56"/>
                <a:gd name="T66" fmla="*/ 2147483647 w 44"/>
                <a:gd name="T67" fmla="*/ 2147483647 h 56"/>
                <a:gd name="T68" fmla="*/ 2147483647 w 44"/>
                <a:gd name="T69" fmla="*/ 2147483647 h 56"/>
                <a:gd name="T70" fmla="*/ 2147483647 w 44"/>
                <a:gd name="T71" fmla="*/ 2147483647 h 56"/>
                <a:gd name="T72" fmla="*/ 2147483647 w 44"/>
                <a:gd name="T73" fmla="*/ 2147483647 h 56"/>
                <a:gd name="T74" fmla="*/ 2147483647 w 44"/>
                <a:gd name="T75" fmla="*/ 2147483647 h 56"/>
                <a:gd name="T76" fmla="*/ 2147483647 w 44"/>
                <a:gd name="T77" fmla="*/ 2147483647 h 56"/>
                <a:gd name="T78" fmla="*/ 2147483647 w 44"/>
                <a:gd name="T79" fmla="*/ 2147483647 h 56"/>
                <a:gd name="T80" fmla="*/ 2147483647 w 44"/>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56"/>
                <a:gd name="T125" fmla="*/ 44 w 44"/>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56">
                  <a:moveTo>
                    <a:pt x="42" y="22"/>
                  </a:moveTo>
                  <a:lnTo>
                    <a:pt x="43" y="22"/>
                  </a:lnTo>
                  <a:lnTo>
                    <a:pt x="44" y="21"/>
                  </a:lnTo>
                  <a:lnTo>
                    <a:pt x="44" y="19"/>
                  </a:lnTo>
                  <a:lnTo>
                    <a:pt x="44" y="16"/>
                  </a:lnTo>
                  <a:lnTo>
                    <a:pt x="43" y="14"/>
                  </a:lnTo>
                  <a:lnTo>
                    <a:pt x="42" y="11"/>
                  </a:lnTo>
                  <a:lnTo>
                    <a:pt x="40" y="7"/>
                  </a:lnTo>
                  <a:lnTo>
                    <a:pt x="37" y="5"/>
                  </a:lnTo>
                  <a:lnTo>
                    <a:pt x="34" y="2"/>
                  </a:lnTo>
                  <a:lnTo>
                    <a:pt x="32" y="1"/>
                  </a:lnTo>
                  <a:lnTo>
                    <a:pt x="29" y="1"/>
                  </a:lnTo>
                  <a:lnTo>
                    <a:pt x="24" y="0"/>
                  </a:lnTo>
                  <a:lnTo>
                    <a:pt x="19" y="1"/>
                  </a:lnTo>
                  <a:lnTo>
                    <a:pt x="14" y="3"/>
                  </a:lnTo>
                  <a:lnTo>
                    <a:pt x="12" y="4"/>
                  </a:lnTo>
                  <a:lnTo>
                    <a:pt x="10" y="6"/>
                  </a:lnTo>
                  <a:lnTo>
                    <a:pt x="6" y="10"/>
                  </a:lnTo>
                  <a:lnTo>
                    <a:pt x="4" y="14"/>
                  </a:lnTo>
                  <a:lnTo>
                    <a:pt x="2" y="19"/>
                  </a:lnTo>
                  <a:lnTo>
                    <a:pt x="1" y="24"/>
                  </a:lnTo>
                  <a:lnTo>
                    <a:pt x="0" y="29"/>
                  </a:lnTo>
                  <a:lnTo>
                    <a:pt x="1" y="35"/>
                  </a:lnTo>
                  <a:lnTo>
                    <a:pt x="2" y="40"/>
                  </a:lnTo>
                  <a:lnTo>
                    <a:pt x="4" y="45"/>
                  </a:lnTo>
                  <a:lnTo>
                    <a:pt x="6" y="49"/>
                  </a:lnTo>
                  <a:lnTo>
                    <a:pt x="8" y="51"/>
                  </a:lnTo>
                  <a:lnTo>
                    <a:pt x="9" y="52"/>
                  </a:lnTo>
                  <a:lnTo>
                    <a:pt x="13" y="54"/>
                  </a:lnTo>
                  <a:lnTo>
                    <a:pt x="18" y="56"/>
                  </a:lnTo>
                  <a:lnTo>
                    <a:pt x="23" y="56"/>
                  </a:lnTo>
                  <a:lnTo>
                    <a:pt x="28" y="56"/>
                  </a:lnTo>
                  <a:lnTo>
                    <a:pt x="32" y="54"/>
                  </a:lnTo>
                  <a:lnTo>
                    <a:pt x="35" y="53"/>
                  </a:lnTo>
                  <a:lnTo>
                    <a:pt x="38" y="51"/>
                  </a:lnTo>
                  <a:lnTo>
                    <a:pt x="41" y="47"/>
                  </a:lnTo>
                  <a:lnTo>
                    <a:pt x="42" y="45"/>
                  </a:lnTo>
                  <a:lnTo>
                    <a:pt x="42" y="44"/>
                  </a:lnTo>
                  <a:lnTo>
                    <a:pt x="41" y="44"/>
                  </a:lnTo>
                  <a:lnTo>
                    <a:pt x="39" y="45"/>
                  </a:lnTo>
                  <a:lnTo>
                    <a:pt x="38" y="47"/>
                  </a:lnTo>
                  <a:lnTo>
                    <a:pt x="36" y="48"/>
                  </a:lnTo>
                  <a:lnTo>
                    <a:pt x="34" y="49"/>
                  </a:lnTo>
                  <a:lnTo>
                    <a:pt x="32" y="49"/>
                  </a:lnTo>
                  <a:lnTo>
                    <a:pt x="28" y="50"/>
                  </a:lnTo>
                  <a:lnTo>
                    <a:pt x="23" y="49"/>
                  </a:lnTo>
                  <a:lnTo>
                    <a:pt x="21" y="48"/>
                  </a:lnTo>
                  <a:lnTo>
                    <a:pt x="19" y="48"/>
                  </a:lnTo>
                  <a:lnTo>
                    <a:pt x="15" y="45"/>
                  </a:lnTo>
                  <a:lnTo>
                    <a:pt x="14" y="44"/>
                  </a:lnTo>
                  <a:lnTo>
                    <a:pt x="13" y="42"/>
                  </a:lnTo>
                  <a:lnTo>
                    <a:pt x="11" y="39"/>
                  </a:lnTo>
                  <a:lnTo>
                    <a:pt x="10" y="35"/>
                  </a:lnTo>
                  <a:lnTo>
                    <a:pt x="10" y="31"/>
                  </a:lnTo>
                  <a:lnTo>
                    <a:pt x="9" y="27"/>
                  </a:lnTo>
                  <a:lnTo>
                    <a:pt x="10" y="24"/>
                  </a:lnTo>
                  <a:lnTo>
                    <a:pt x="10" y="22"/>
                  </a:lnTo>
                  <a:lnTo>
                    <a:pt x="42" y="22"/>
                  </a:lnTo>
                  <a:close/>
                  <a:moveTo>
                    <a:pt x="22" y="18"/>
                  </a:moveTo>
                  <a:lnTo>
                    <a:pt x="16" y="18"/>
                  </a:lnTo>
                  <a:lnTo>
                    <a:pt x="12" y="18"/>
                  </a:lnTo>
                  <a:lnTo>
                    <a:pt x="10" y="17"/>
                  </a:lnTo>
                  <a:lnTo>
                    <a:pt x="11" y="15"/>
                  </a:lnTo>
                  <a:lnTo>
                    <a:pt x="12" y="13"/>
                  </a:lnTo>
                  <a:lnTo>
                    <a:pt x="15" y="8"/>
                  </a:lnTo>
                  <a:lnTo>
                    <a:pt x="17" y="6"/>
                  </a:lnTo>
                  <a:lnTo>
                    <a:pt x="20" y="5"/>
                  </a:lnTo>
                  <a:lnTo>
                    <a:pt x="23" y="4"/>
                  </a:lnTo>
                  <a:lnTo>
                    <a:pt x="26" y="3"/>
                  </a:lnTo>
                  <a:lnTo>
                    <a:pt x="30" y="4"/>
                  </a:lnTo>
                  <a:lnTo>
                    <a:pt x="33" y="6"/>
                  </a:lnTo>
                  <a:lnTo>
                    <a:pt x="34" y="7"/>
                  </a:lnTo>
                  <a:lnTo>
                    <a:pt x="35" y="8"/>
                  </a:lnTo>
                  <a:lnTo>
                    <a:pt x="35" y="10"/>
                  </a:lnTo>
                  <a:lnTo>
                    <a:pt x="36" y="12"/>
                  </a:lnTo>
                  <a:lnTo>
                    <a:pt x="36" y="13"/>
                  </a:lnTo>
                  <a:lnTo>
                    <a:pt x="35" y="15"/>
                  </a:lnTo>
                  <a:lnTo>
                    <a:pt x="34" y="16"/>
                  </a:lnTo>
                  <a:lnTo>
                    <a:pt x="33" y="17"/>
                  </a:lnTo>
                  <a:lnTo>
                    <a:pt x="32" y="17"/>
                  </a:lnTo>
                  <a:lnTo>
                    <a:pt x="29" y="18"/>
                  </a:lnTo>
                  <a:lnTo>
                    <a:pt x="22" y="18"/>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0" name="Freeform 216"/>
            <p:cNvSpPr>
              <a:spLocks noEditPoints="1"/>
            </p:cNvSpPr>
            <p:nvPr/>
          </p:nvSpPr>
          <p:spPr bwMode="auto">
            <a:xfrm>
              <a:off x="1709501" y="6016881"/>
              <a:ext cx="94316" cy="130958"/>
            </a:xfrm>
            <a:custGeom>
              <a:avLst/>
              <a:gdLst>
                <a:gd name="T0" fmla="*/ 2147483647 w 60"/>
                <a:gd name="T1" fmla="*/ 2147483647 h 83"/>
                <a:gd name="T2" fmla="*/ 2147483647 w 60"/>
                <a:gd name="T3" fmla="*/ 2147483647 h 83"/>
                <a:gd name="T4" fmla="*/ 2147483647 w 60"/>
                <a:gd name="T5" fmla="*/ 2147483647 h 83"/>
                <a:gd name="T6" fmla="*/ 2147483647 w 60"/>
                <a:gd name="T7" fmla="*/ 0 h 83"/>
                <a:gd name="T8" fmla="*/ 2147483647 w 60"/>
                <a:gd name="T9" fmla="*/ 2147483647 h 83"/>
                <a:gd name="T10" fmla="*/ 2147483647 w 60"/>
                <a:gd name="T11" fmla="*/ 2147483647 h 83"/>
                <a:gd name="T12" fmla="*/ 2147483647 w 60"/>
                <a:gd name="T13" fmla="*/ 2147483647 h 83"/>
                <a:gd name="T14" fmla="*/ 2147483647 w 60"/>
                <a:gd name="T15" fmla="*/ 2147483647 h 83"/>
                <a:gd name="T16" fmla="*/ 2147483647 w 60"/>
                <a:gd name="T17" fmla="*/ 2147483647 h 83"/>
                <a:gd name="T18" fmla="*/ 2147483647 w 60"/>
                <a:gd name="T19" fmla="*/ 2147483647 h 83"/>
                <a:gd name="T20" fmla="*/ 2147483647 w 60"/>
                <a:gd name="T21" fmla="*/ 2147483647 h 83"/>
                <a:gd name="T22" fmla="*/ 2147483647 w 60"/>
                <a:gd name="T23" fmla="*/ 2147483647 h 83"/>
                <a:gd name="T24" fmla="*/ 2147483647 w 60"/>
                <a:gd name="T25" fmla="*/ 2147483647 h 83"/>
                <a:gd name="T26" fmla="*/ 0 w 60"/>
                <a:gd name="T27" fmla="*/ 2147483647 h 83"/>
                <a:gd name="T28" fmla="*/ 2147483647 w 60"/>
                <a:gd name="T29" fmla="*/ 2147483647 h 83"/>
                <a:gd name="T30" fmla="*/ 2147483647 w 60"/>
                <a:gd name="T31" fmla="*/ 2147483647 h 83"/>
                <a:gd name="T32" fmla="*/ 2147483647 w 60"/>
                <a:gd name="T33" fmla="*/ 2147483647 h 83"/>
                <a:gd name="T34" fmla="*/ 2147483647 w 60"/>
                <a:gd name="T35" fmla="*/ 2147483647 h 83"/>
                <a:gd name="T36" fmla="*/ 2147483647 w 60"/>
                <a:gd name="T37" fmla="*/ 2147483647 h 83"/>
                <a:gd name="T38" fmla="*/ 2147483647 w 60"/>
                <a:gd name="T39" fmla="*/ 2147483647 h 83"/>
                <a:gd name="T40" fmla="*/ 2147483647 w 60"/>
                <a:gd name="T41" fmla="*/ 2147483647 h 83"/>
                <a:gd name="T42" fmla="*/ 2147483647 w 60"/>
                <a:gd name="T43" fmla="*/ 2147483647 h 83"/>
                <a:gd name="T44" fmla="*/ 2147483647 w 60"/>
                <a:gd name="T45" fmla="*/ 2147483647 h 83"/>
                <a:gd name="T46" fmla="*/ 2147483647 w 60"/>
                <a:gd name="T47" fmla="*/ 2147483647 h 83"/>
                <a:gd name="T48" fmla="*/ 2147483647 w 60"/>
                <a:gd name="T49" fmla="*/ 2147483647 h 83"/>
                <a:gd name="T50" fmla="*/ 2147483647 w 60"/>
                <a:gd name="T51" fmla="*/ 2147483647 h 83"/>
                <a:gd name="T52" fmla="*/ 2147483647 w 60"/>
                <a:gd name="T53" fmla="*/ 2147483647 h 83"/>
                <a:gd name="T54" fmla="*/ 2147483647 w 60"/>
                <a:gd name="T55" fmla="*/ 2147483647 h 83"/>
                <a:gd name="T56" fmla="*/ 2147483647 w 60"/>
                <a:gd name="T57" fmla="*/ 2147483647 h 83"/>
                <a:gd name="T58" fmla="*/ 2147483647 w 60"/>
                <a:gd name="T59" fmla="*/ 2147483647 h 83"/>
                <a:gd name="T60" fmla="*/ 2147483647 w 60"/>
                <a:gd name="T61" fmla="*/ 2147483647 h 83"/>
                <a:gd name="T62" fmla="*/ 2147483647 w 60"/>
                <a:gd name="T63" fmla="*/ 2147483647 h 83"/>
                <a:gd name="T64" fmla="*/ 2147483647 w 60"/>
                <a:gd name="T65" fmla="*/ 2147483647 h 83"/>
                <a:gd name="T66" fmla="*/ 2147483647 w 60"/>
                <a:gd name="T67" fmla="*/ 2147483647 h 83"/>
                <a:gd name="T68" fmla="*/ 2147483647 w 60"/>
                <a:gd name="T69" fmla="*/ 2147483647 h 83"/>
                <a:gd name="T70" fmla="*/ 2147483647 w 60"/>
                <a:gd name="T71" fmla="*/ 2147483647 h 83"/>
                <a:gd name="T72" fmla="*/ 2147483647 w 60"/>
                <a:gd name="T73" fmla="*/ 2147483647 h 83"/>
                <a:gd name="T74" fmla="*/ 2147483647 w 60"/>
                <a:gd name="T75" fmla="*/ 2147483647 h 83"/>
                <a:gd name="T76" fmla="*/ 2147483647 w 60"/>
                <a:gd name="T77" fmla="*/ 2147483647 h 83"/>
                <a:gd name="T78" fmla="*/ 2147483647 w 60"/>
                <a:gd name="T79" fmla="*/ 2147483647 h 83"/>
                <a:gd name="T80" fmla="*/ 2147483647 w 60"/>
                <a:gd name="T81" fmla="*/ 2147483647 h 83"/>
                <a:gd name="T82" fmla="*/ 2147483647 w 60"/>
                <a:gd name="T83" fmla="*/ 2147483647 h 83"/>
                <a:gd name="T84" fmla="*/ 2147483647 w 60"/>
                <a:gd name="T85" fmla="*/ 2147483647 h 83"/>
                <a:gd name="T86" fmla="*/ 2147483647 w 60"/>
                <a:gd name="T87" fmla="*/ 2147483647 h 83"/>
                <a:gd name="T88" fmla="*/ 2147483647 w 60"/>
                <a:gd name="T89" fmla="*/ 2147483647 h 83"/>
                <a:gd name="T90" fmla="*/ 2147483647 w 60"/>
                <a:gd name="T91" fmla="*/ 2147483647 h 83"/>
                <a:gd name="T92" fmla="*/ 2147483647 w 60"/>
                <a:gd name="T93" fmla="*/ 2147483647 h 83"/>
                <a:gd name="T94" fmla="*/ 2147483647 w 60"/>
                <a:gd name="T95" fmla="*/ 2147483647 h 83"/>
                <a:gd name="T96" fmla="*/ 2147483647 w 60"/>
                <a:gd name="T97" fmla="*/ 2147483647 h 83"/>
                <a:gd name="T98" fmla="*/ 2147483647 w 60"/>
                <a:gd name="T99" fmla="*/ 2147483647 h 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0"/>
                <a:gd name="T151" fmla="*/ 0 h 83"/>
                <a:gd name="T152" fmla="*/ 60 w 60"/>
                <a:gd name="T153" fmla="*/ 83 h 8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0" h="83">
                  <a:moveTo>
                    <a:pt x="57" y="12"/>
                  </a:moveTo>
                  <a:lnTo>
                    <a:pt x="59" y="12"/>
                  </a:lnTo>
                  <a:lnTo>
                    <a:pt x="60" y="10"/>
                  </a:lnTo>
                  <a:lnTo>
                    <a:pt x="60" y="7"/>
                  </a:lnTo>
                  <a:lnTo>
                    <a:pt x="59" y="6"/>
                  </a:lnTo>
                  <a:lnTo>
                    <a:pt x="53" y="6"/>
                  </a:lnTo>
                  <a:lnTo>
                    <a:pt x="50" y="6"/>
                  </a:lnTo>
                  <a:lnTo>
                    <a:pt x="47" y="5"/>
                  </a:lnTo>
                  <a:lnTo>
                    <a:pt x="41" y="3"/>
                  </a:lnTo>
                  <a:lnTo>
                    <a:pt x="36" y="1"/>
                  </a:lnTo>
                  <a:lnTo>
                    <a:pt x="33" y="0"/>
                  </a:lnTo>
                  <a:lnTo>
                    <a:pt x="30" y="0"/>
                  </a:lnTo>
                  <a:lnTo>
                    <a:pt x="26" y="1"/>
                  </a:lnTo>
                  <a:lnTo>
                    <a:pt x="22" y="1"/>
                  </a:lnTo>
                  <a:lnTo>
                    <a:pt x="19" y="3"/>
                  </a:lnTo>
                  <a:lnTo>
                    <a:pt x="17" y="4"/>
                  </a:lnTo>
                  <a:lnTo>
                    <a:pt x="16" y="5"/>
                  </a:lnTo>
                  <a:lnTo>
                    <a:pt x="15" y="7"/>
                  </a:lnTo>
                  <a:lnTo>
                    <a:pt x="14" y="8"/>
                  </a:lnTo>
                  <a:lnTo>
                    <a:pt x="12" y="11"/>
                  </a:lnTo>
                  <a:lnTo>
                    <a:pt x="11" y="15"/>
                  </a:lnTo>
                  <a:lnTo>
                    <a:pt x="11" y="19"/>
                  </a:lnTo>
                  <a:lnTo>
                    <a:pt x="11" y="22"/>
                  </a:lnTo>
                  <a:lnTo>
                    <a:pt x="11" y="24"/>
                  </a:lnTo>
                  <a:lnTo>
                    <a:pt x="13" y="29"/>
                  </a:lnTo>
                  <a:lnTo>
                    <a:pt x="16" y="33"/>
                  </a:lnTo>
                  <a:lnTo>
                    <a:pt x="21" y="37"/>
                  </a:lnTo>
                  <a:lnTo>
                    <a:pt x="18" y="37"/>
                  </a:lnTo>
                  <a:lnTo>
                    <a:pt x="13" y="39"/>
                  </a:lnTo>
                  <a:lnTo>
                    <a:pt x="11" y="39"/>
                  </a:lnTo>
                  <a:lnTo>
                    <a:pt x="9" y="41"/>
                  </a:lnTo>
                  <a:lnTo>
                    <a:pt x="7" y="42"/>
                  </a:lnTo>
                  <a:lnTo>
                    <a:pt x="7" y="44"/>
                  </a:lnTo>
                  <a:lnTo>
                    <a:pt x="7" y="45"/>
                  </a:lnTo>
                  <a:lnTo>
                    <a:pt x="8" y="46"/>
                  </a:lnTo>
                  <a:lnTo>
                    <a:pt x="11" y="49"/>
                  </a:lnTo>
                  <a:lnTo>
                    <a:pt x="17" y="54"/>
                  </a:lnTo>
                  <a:lnTo>
                    <a:pt x="11" y="57"/>
                  </a:lnTo>
                  <a:lnTo>
                    <a:pt x="6" y="60"/>
                  </a:lnTo>
                  <a:lnTo>
                    <a:pt x="3" y="62"/>
                  </a:lnTo>
                  <a:lnTo>
                    <a:pt x="1" y="64"/>
                  </a:lnTo>
                  <a:lnTo>
                    <a:pt x="0" y="67"/>
                  </a:lnTo>
                  <a:lnTo>
                    <a:pt x="0" y="70"/>
                  </a:lnTo>
                  <a:lnTo>
                    <a:pt x="0" y="73"/>
                  </a:lnTo>
                  <a:lnTo>
                    <a:pt x="1" y="75"/>
                  </a:lnTo>
                  <a:lnTo>
                    <a:pt x="1" y="76"/>
                  </a:lnTo>
                  <a:lnTo>
                    <a:pt x="2" y="77"/>
                  </a:lnTo>
                  <a:lnTo>
                    <a:pt x="4" y="79"/>
                  </a:lnTo>
                  <a:lnTo>
                    <a:pt x="7" y="81"/>
                  </a:lnTo>
                  <a:lnTo>
                    <a:pt x="11" y="82"/>
                  </a:lnTo>
                  <a:lnTo>
                    <a:pt x="15" y="83"/>
                  </a:lnTo>
                  <a:lnTo>
                    <a:pt x="21" y="83"/>
                  </a:lnTo>
                  <a:lnTo>
                    <a:pt x="25" y="83"/>
                  </a:lnTo>
                  <a:lnTo>
                    <a:pt x="30" y="82"/>
                  </a:lnTo>
                  <a:lnTo>
                    <a:pt x="36" y="81"/>
                  </a:lnTo>
                  <a:lnTo>
                    <a:pt x="42" y="79"/>
                  </a:lnTo>
                  <a:lnTo>
                    <a:pt x="47" y="76"/>
                  </a:lnTo>
                  <a:lnTo>
                    <a:pt x="50" y="74"/>
                  </a:lnTo>
                  <a:lnTo>
                    <a:pt x="52" y="73"/>
                  </a:lnTo>
                  <a:lnTo>
                    <a:pt x="54" y="70"/>
                  </a:lnTo>
                  <a:lnTo>
                    <a:pt x="55" y="68"/>
                  </a:lnTo>
                  <a:lnTo>
                    <a:pt x="56" y="65"/>
                  </a:lnTo>
                  <a:lnTo>
                    <a:pt x="56" y="62"/>
                  </a:lnTo>
                  <a:lnTo>
                    <a:pt x="56" y="58"/>
                  </a:lnTo>
                  <a:lnTo>
                    <a:pt x="54" y="54"/>
                  </a:lnTo>
                  <a:lnTo>
                    <a:pt x="53" y="53"/>
                  </a:lnTo>
                  <a:lnTo>
                    <a:pt x="52" y="52"/>
                  </a:lnTo>
                  <a:lnTo>
                    <a:pt x="49" y="50"/>
                  </a:lnTo>
                  <a:lnTo>
                    <a:pt x="45" y="48"/>
                  </a:lnTo>
                  <a:lnTo>
                    <a:pt x="41" y="47"/>
                  </a:lnTo>
                  <a:lnTo>
                    <a:pt x="31" y="47"/>
                  </a:lnTo>
                  <a:lnTo>
                    <a:pt x="24" y="47"/>
                  </a:lnTo>
                  <a:lnTo>
                    <a:pt x="19" y="46"/>
                  </a:lnTo>
                  <a:lnTo>
                    <a:pt x="18" y="46"/>
                  </a:lnTo>
                  <a:lnTo>
                    <a:pt x="17" y="45"/>
                  </a:lnTo>
                  <a:lnTo>
                    <a:pt x="17" y="43"/>
                  </a:lnTo>
                  <a:lnTo>
                    <a:pt x="17" y="41"/>
                  </a:lnTo>
                  <a:lnTo>
                    <a:pt x="18" y="40"/>
                  </a:lnTo>
                  <a:lnTo>
                    <a:pt x="20" y="39"/>
                  </a:lnTo>
                  <a:lnTo>
                    <a:pt x="22" y="38"/>
                  </a:lnTo>
                  <a:lnTo>
                    <a:pt x="30" y="38"/>
                  </a:lnTo>
                  <a:lnTo>
                    <a:pt x="36" y="36"/>
                  </a:lnTo>
                  <a:lnTo>
                    <a:pt x="39" y="35"/>
                  </a:lnTo>
                  <a:lnTo>
                    <a:pt x="41" y="34"/>
                  </a:lnTo>
                  <a:lnTo>
                    <a:pt x="45" y="31"/>
                  </a:lnTo>
                  <a:lnTo>
                    <a:pt x="46" y="30"/>
                  </a:lnTo>
                  <a:lnTo>
                    <a:pt x="47" y="28"/>
                  </a:lnTo>
                  <a:lnTo>
                    <a:pt x="49" y="25"/>
                  </a:lnTo>
                  <a:lnTo>
                    <a:pt x="49" y="22"/>
                  </a:lnTo>
                  <a:lnTo>
                    <a:pt x="50" y="18"/>
                  </a:lnTo>
                  <a:lnTo>
                    <a:pt x="50" y="13"/>
                  </a:lnTo>
                  <a:lnTo>
                    <a:pt x="51" y="12"/>
                  </a:lnTo>
                  <a:lnTo>
                    <a:pt x="57" y="12"/>
                  </a:lnTo>
                  <a:close/>
                  <a:moveTo>
                    <a:pt x="8" y="68"/>
                  </a:moveTo>
                  <a:lnTo>
                    <a:pt x="9" y="66"/>
                  </a:lnTo>
                  <a:lnTo>
                    <a:pt x="12" y="62"/>
                  </a:lnTo>
                  <a:lnTo>
                    <a:pt x="15" y="58"/>
                  </a:lnTo>
                  <a:lnTo>
                    <a:pt x="18" y="56"/>
                  </a:lnTo>
                  <a:lnTo>
                    <a:pt x="21" y="55"/>
                  </a:lnTo>
                  <a:lnTo>
                    <a:pt x="27" y="55"/>
                  </a:lnTo>
                  <a:lnTo>
                    <a:pt x="36" y="56"/>
                  </a:lnTo>
                  <a:lnTo>
                    <a:pt x="44" y="57"/>
                  </a:lnTo>
                  <a:lnTo>
                    <a:pt x="47" y="58"/>
                  </a:lnTo>
                  <a:lnTo>
                    <a:pt x="49" y="60"/>
                  </a:lnTo>
                  <a:lnTo>
                    <a:pt x="50" y="62"/>
                  </a:lnTo>
                  <a:lnTo>
                    <a:pt x="50" y="65"/>
                  </a:lnTo>
                  <a:lnTo>
                    <a:pt x="50" y="66"/>
                  </a:lnTo>
                  <a:lnTo>
                    <a:pt x="49" y="68"/>
                  </a:lnTo>
                  <a:lnTo>
                    <a:pt x="48" y="71"/>
                  </a:lnTo>
                  <a:lnTo>
                    <a:pt x="45" y="73"/>
                  </a:lnTo>
                  <a:lnTo>
                    <a:pt x="42" y="75"/>
                  </a:lnTo>
                  <a:lnTo>
                    <a:pt x="37" y="77"/>
                  </a:lnTo>
                  <a:lnTo>
                    <a:pt x="31" y="79"/>
                  </a:lnTo>
                  <a:lnTo>
                    <a:pt x="23" y="79"/>
                  </a:lnTo>
                  <a:lnTo>
                    <a:pt x="17" y="78"/>
                  </a:lnTo>
                  <a:lnTo>
                    <a:pt x="15" y="78"/>
                  </a:lnTo>
                  <a:lnTo>
                    <a:pt x="12" y="76"/>
                  </a:lnTo>
                  <a:lnTo>
                    <a:pt x="11" y="75"/>
                  </a:lnTo>
                  <a:lnTo>
                    <a:pt x="9" y="73"/>
                  </a:lnTo>
                  <a:lnTo>
                    <a:pt x="8" y="71"/>
                  </a:lnTo>
                  <a:lnTo>
                    <a:pt x="8" y="68"/>
                  </a:lnTo>
                  <a:close/>
                  <a:moveTo>
                    <a:pt x="41" y="20"/>
                  </a:moveTo>
                  <a:lnTo>
                    <a:pt x="41" y="26"/>
                  </a:lnTo>
                  <a:lnTo>
                    <a:pt x="40" y="28"/>
                  </a:lnTo>
                  <a:lnTo>
                    <a:pt x="39" y="31"/>
                  </a:lnTo>
                  <a:lnTo>
                    <a:pt x="38" y="32"/>
                  </a:lnTo>
                  <a:lnTo>
                    <a:pt x="36" y="34"/>
                  </a:lnTo>
                  <a:lnTo>
                    <a:pt x="33" y="35"/>
                  </a:lnTo>
                  <a:lnTo>
                    <a:pt x="30" y="35"/>
                  </a:lnTo>
                  <a:lnTo>
                    <a:pt x="27" y="35"/>
                  </a:lnTo>
                  <a:lnTo>
                    <a:pt x="26" y="34"/>
                  </a:lnTo>
                  <a:lnTo>
                    <a:pt x="24" y="33"/>
                  </a:lnTo>
                  <a:lnTo>
                    <a:pt x="23" y="31"/>
                  </a:lnTo>
                  <a:lnTo>
                    <a:pt x="21" y="29"/>
                  </a:lnTo>
                  <a:lnTo>
                    <a:pt x="20" y="23"/>
                  </a:lnTo>
                  <a:lnTo>
                    <a:pt x="20" y="18"/>
                  </a:lnTo>
                  <a:lnTo>
                    <a:pt x="20" y="15"/>
                  </a:lnTo>
                  <a:lnTo>
                    <a:pt x="20" y="12"/>
                  </a:lnTo>
                  <a:lnTo>
                    <a:pt x="22" y="8"/>
                  </a:lnTo>
                  <a:lnTo>
                    <a:pt x="22" y="6"/>
                  </a:lnTo>
                  <a:lnTo>
                    <a:pt x="23" y="5"/>
                  </a:lnTo>
                  <a:lnTo>
                    <a:pt x="25" y="4"/>
                  </a:lnTo>
                  <a:lnTo>
                    <a:pt x="27" y="3"/>
                  </a:lnTo>
                  <a:lnTo>
                    <a:pt x="30" y="3"/>
                  </a:lnTo>
                  <a:lnTo>
                    <a:pt x="34" y="3"/>
                  </a:lnTo>
                  <a:lnTo>
                    <a:pt x="36" y="4"/>
                  </a:lnTo>
                  <a:lnTo>
                    <a:pt x="38" y="6"/>
                  </a:lnTo>
                  <a:lnTo>
                    <a:pt x="39" y="8"/>
                  </a:lnTo>
                  <a:lnTo>
                    <a:pt x="40" y="11"/>
                  </a:lnTo>
                  <a:lnTo>
                    <a:pt x="41" y="14"/>
                  </a:lnTo>
                  <a:lnTo>
                    <a:pt x="41" y="2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1" name="Freeform 217"/>
            <p:cNvSpPr>
              <a:spLocks noEditPoints="1"/>
            </p:cNvSpPr>
            <p:nvPr/>
          </p:nvSpPr>
          <p:spPr bwMode="auto">
            <a:xfrm>
              <a:off x="1809057" y="6018675"/>
              <a:ext cx="76850" cy="86110"/>
            </a:xfrm>
            <a:custGeom>
              <a:avLst/>
              <a:gdLst>
                <a:gd name="T0" fmla="*/ 2147483647 w 48"/>
                <a:gd name="T1" fmla="*/ 2147483647 h 54"/>
                <a:gd name="T2" fmla="*/ 2147483647 w 48"/>
                <a:gd name="T3" fmla="*/ 2147483647 h 54"/>
                <a:gd name="T4" fmla="*/ 2147483647 w 48"/>
                <a:gd name="T5" fmla="*/ 2147483647 h 54"/>
                <a:gd name="T6" fmla="*/ 2147483647 w 48"/>
                <a:gd name="T7" fmla="*/ 0 h 54"/>
                <a:gd name="T8" fmla="*/ 2147483647 w 48"/>
                <a:gd name="T9" fmla="*/ 2147483647 h 54"/>
                <a:gd name="T10" fmla="*/ 2147483647 w 48"/>
                <a:gd name="T11" fmla="*/ 2147483647 h 54"/>
                <a:gd name="T12" fmla="*/ 2147483647 w 48"/>
                <a:gd name="T13" fmla="*/ 2147483647 h 54"/>
                <a:gd name="T14" fmla="*/ 0 w 48"/>
                <a:gd name="T15" fmla="*/ 2147483647 h 54"/>
                <a:gd name="T16" fmla="*/ 0 w 48"/>
                <a:gd name="T17" fmla="*/ 2147483647 h 54"/>
                <a:gd name="T18" fmla="*/ 2147483647 w 48"/>
                <a:gd name="T19" fmla="*/ 2147483647 h 54"/>
                <a:gd name="T20" fmla="*/ 2147483647 w 48"/>
                <a:gd name="T21" fmla="*/ 2147483647 h 54"/>
                <a:gd name="T22" fmla="*/ 2147483647 w 48"/>
                <a:gd name="T23" fmla="*/ 2147483647 h 54"/>
                <a:gd name="T24" fmla="*/ 2147483647 w 48"/>
                <a:gd name="T25" fmla="*/ 2147483647 h 54"/>
                <a:gd name="T26" fmla="*/ 2147483647 w 48"/>
                <a:gd name="T27" fmla="*/ 2147483647 h 54"/>
                <a:gd name="T28" fmla="*/ 2147483647 w 48"/>
                <a:gd name="T29" fmla="*/ 2147483647 h 54"/>
                <a:gd name="T30" fmla="*/ 2147483647 w 48"/>
                <a:gd name="T31" fmla="*/ 2147483647 h 54"/>
                <a:gd name="T32" fmla="*/ 2147483647 w 48"/>
                <a:gd name="T33" fmla="*/ 2147483647 h 54"/>
                <a:gd name="T34" fmla="*/ 2147483647 w 48"/>
                <a:gd name="T35" fmla="*/ 2147483647 h 54"/>
                <a:gd name="T36" fmla="*/ 2147483647 w 48"/>
                <a:gd name="T37" fmla="*/ 2147483647 h 54"/>
                <a:gd name="T38" fmla="*/ 2147483647 w 48"/>
                <a:gd name="T39" fmla="*/ 2147483647 h 54"/>
                <a:gd name="T40" fmla="*/ 2147483647 w 48"/>
                <a:gd name="T41" fmla="*/ 2147483647 h 54"/>
                <a:gd name="T42" fmla="*/ 2147483647 w 48"/>
                <a:gd name="T43" fmla="*/ 2147483647 h 54"/>
                <a:gd name="T44" fmla="*/ 0 w 48"/>
                <a:gd name="T45" fmla="*/ 2147483647 h 54"/>
                <a:gd name="T46" fmla="*/ 0 w 48"/>
                <a:gd name="T47" fmla="*/ 2147483647 h 54"/>
                <a:gd name="T48" fmla="*/ 2147483647 w 48"/>
                <a:gd name="T49" fmla="*/ 2147483647 h 54"/>
                <a:gd name="T50" fmla="*/ 2147483647 w 48"/>
                <a:gd name="T51" fmla="*/ 2147483647 h 54"/>
                <a:gd name="T52" fmla="*/ 2147483647 w 48"/>
                <a:gd name="T53" fmla="*/ 2147483647 h 54"/>
                <a:gd name="T54" fmla="*/ 2147483647 w 48"/>
                <a:gd name="T55" fmla="*/ 2147483647 h 54"/>
                <a:gd name="T56" fmla="*/ 2147483647 w 48"/>
                <a:gd name="T57" fmla="*/ 2147483647 h 54"/>
                <a:gd name="T58" fmla="*/ 2147483647 w 48"/>
                <a:gd name="T59" fmla="*/ 2147483647 h 54"/>
                <a:gd name="T60" fmla="*/ 2147483647 w 48"/>
                <a:gd name="T61" fmla="*/ 2147483647 h 54"/>
                <a:gd name="T62" fmla="*/ 2147483647 w 48"/>
                <a:gd name="T63" fmla="*/ 2147483647 h 54"/>
                <a:gd name="T64" fmla="*/ 2147483647 w 48"/>
                <a:gd name="T65" fmla="*/ 2147483647 h 54"/>
                <a:gd name="T66" fmla="*/ 2147483647 w 48"/>
                <a:gd name="T67" fmla="*/ 2147483647 h 54"/>
                <a:gd name="T68" fmla="*/ 2147483647 w 48"/>
                <a:gd name="T69" fmla="*/ 2147483647 h 54"/>
                <a:gd name="T70" fmla="*/ 2147483647 w 48"/>
                <a:gd name="T71" fmla="*/ 2147483647 h 54"/>
                <a:gd name="T72" fmla="*/ 2147483647 w 48"/>
                <a:gd name="T73" fmla="*/ 2147483647 h 54"/>
                <a:gd name="T74" fmla="*/ 2147483647 w 48"/>
                <a:gd name="T75" fmla="*/ 2147483647 h 54"/>
                <a:gd name="T76" fmla="*/ 2147483647 w 48"/>
                <a:gd name="T77" fmla="*/ 2147483647 h 54"/>
                <a:gd name="T78" fmla="*/ 2147483647 w 48"/>
                <a:gd name="T79" fmla="*/ 2147483647 h 54"/>
                <a:gd name="T80" fmla="*/ 2147483647 w 48"/>
                <a:gd name="T81" fmla="*/ 2147483647 h 54"/>
                <a:gd name="T82" fmla="*/ 2147483647 w 48"/>
                <a:gd name="T83" fmla="*/ 2147483647 h 54"/>
                <a:gd name="T84" fmla="*/ 2147483647 w 48"/>
                <a:gd name="T85" fmla="*/ 2147483647 h 54"/>
                <a:gd name="T86" fmla="*/ 2147483647 w 48"/>
                <a:gd name="T87" fmla="*/ 2147483647 h 54"/>
                <a:gd name="T88" fmla="*/ 2147483647 w 48"/>
                <a:gd name="T89" fmla="*/ 2147483647 h 54"/>
                <a:gd name="T90" fmla="*/ 2147483647 w 48"/>
                <a:gd name="T91" fmla="*/ 2147483647 h 54"/>
                <a:gd name="T92" fmla="*/ 2147483647 w 48"/>
                <a:gd name="T93" fmla="*/ 2147483647 h 54"/>
                <a:gd name="T94" fmla="*/ 2147483647 w 48"/>
                <a:gd name="T95" fmla="*/ 2147483647 h 54"/>
                <a:gd name="T96" fmla="*/ 2147483647 w 48"/>
                <a:gd name="T97" fmla="*/ 2147483647 h 54"/>
                <a:gd name="T98" fmla="*/ 2147483647 w 48"/>
                <a:gd name="T99" fmla="*/ 2147483647 h 54"/>
                <a:gd name="T100" fmla="*/ 2147483647 w 48"/>
                <a:gd name="T101" fmla="*/ 2147483647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54"/>
                <a:gd name="T155" fmla="*/ 48 w 48"/>
                <a:gd name="T156" fmla="*/ 54 h 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54">
                  <a:moveTo>
                    <a:pt x="36" y="12"/>
                  </a:moveTo>
                  <a:lnTo>
                    <a:pt x="36" y="8"/>
                  </a:lnTo>
                  <a:lnTo>
                    <a:pt x="36" y="6"/>
                  </a:lnTo>
                  <a:lnTo>
                    <a:pt x="35" y="5"/>
                  </a:lnTo>
                  <a:lnTo>
                    <a:pt x="33" y="3"/>
                  </a:lnTo>
                  <a:lnTo>
                    <a:pt x="31" y="1"/>
                  </a:lnTo>
                  <a:lnTo>
                    <a:pt x="28" y="0"/>
                  </a:lnTo>
                  <a:lnTo>
                    <a:pt x="24" y="0"/>
                  </a:lnTo>
                  <a:lnTo>
                    <a:pt x="18" y="1"/>
                  </a:lnTo>
                  <a:lnTo>
                    <a:pt x="16" y="1"/>
                  </a:lnTo>
                  <a:lnTo>
                    <a:pt x="14" y="2"/>
                  </a:lnTo>
                  <a:lnTo>
                    <a:pt x="10" y="4"/>
                  </a:lnTo>
                  <a:lnTo>
                    <a:pt x="6" y="7"/>
                  </a:lnTo>
                  <a:lnTo>
                    <a:pt x="3" y="10"/>
                  </a:lnTo>
                  <a:lnTo>
                    <a:pt x="1" y="13"/>
                  </a:lnTo>
                  <a:lnTo>
                    <a:pt x="0" y="15"/>
                  </a:lnTo>
                  <a:lnTo>
                    <a:pt x="0" y="17"/>
                  </a:lnTo>
                  <a:lnTo>
                    <a:pt x="0" y="18"/>
                  </a:lnTo>
                  <a:lnTo>
                    <a:pt x="0" y="19"/>
                  </a:lnTo>
                  <a:lnTo>
                    <a:pt x="3" y="20"/>
                  </a:lnTo>
                  <a:lnTo>
                    <a:pt x="5" y="19"/>
                  </a:lnTo>
                  <a:lnTo>
                    <a:pt x="6" y="18"/>
                  </a:lnTo>
                  <a:lnTo>
                    <a:pt x="7" y="17"/>
                  </a:lnTo>
                  <a:lnTo>
                    <a:pt x="10" y="12"/>
                  </a:lnTo>
                  <a:lnTo>
                    <a:pt x="11" y="9"/>
                  </a:lnTo>
                  <a:lnTo>
                    <a:pt x="13" y="6"/>
                  </a:lnTo>
                  <a:lnTo>
                    <a:pt x="16" y="5"/>
                  </a:lnTo>
                  <a:lnTo>
                    <a:pt x="20" y="4"/>
                  </a:lnTo>
                  <a:lnTo>
                    <a:pt x="23" y="4"/>
                  </a:lnTo>
                  <a:lnTo>
                    <a:pt x="25" y="5"/>
                  </a:lnTo>
                  <a:lnTo>
                    <a:pt x="26" y="6"/>
                  </a:lnTo>
                  <a:lnTo>
                    <a:pt x="27" y="7"/>
                  </a:lnTo>
                  <a:lnTo>
                    <a:pt x="28" y="9"/>
                  </a:lnTo>
                  <a:lnTo>
                    <a:pt x="28" y="12"/>
                  </a:lnTo>
                  <a:lnTo>
                    <a:pt x="28" y="18"/>
                  </a:lnTo>
                  <a:lnTo>
                    <a:pt x="28" y="20"/>
                  </a:lnTo>
                  <a:lnTo>
                    <a:pt x="28" y="22"/>
                  </a:lnTo>
                  <a:lnTo>
                    <a:pt x="23" y="23"/>
                  </a:lnTo>
                  <a:lnTo>
                    <a:pt x="18" y="25"/>
                  </a:lnTo>
                  <a:lnTo>
                    <a:pt x="15" y="26"/>
                  </a:lnTo>
                  <a:lnTo>
                    <a:pt x="9" y="29"/>
                  </a:lnTo>
                  <a:lnTo>
                    <a:pt x="6" y="32"/>
                  </a:lnTo>
                  <a:lnTo>
                    <a:pt x="3" y="35"/>
                  </a:lnTo>
                  <a:lnTo>
                    <a:pt x="2" y="37"/>
                  </a:lnTo>
                  <a:lnTo>
                    <a:pt x="1" y="39"/>
                  </a:lnTo>
                  <a:lnTo>
                    <a:pt x="0" y="42"/>
                  </a:lnTo>
                  <a:lnTo>
                    <a:pt x="0" y="44"/>
                  </a:lnTo>
                  <a:lnTo>
                    <a:pt x="0" y="46"/>
                  </a:lnTo>
                  <a:lnTo>
                    <a:pt x="1" y="48"/>
                  </a:lnTo>
                  <a:lnTo>
                    <a:pt x="2" y="50"/>
                  </a:lnTo>
                  <a:lnTo>
                    <a:pt x="3" y="52"/>
                  </a:lnTo>
                  <a:lnTo>
                    <a:pt x="6" y="53"/>
                  </a:lnTo>
                  <a:lnTo>
                    <a:pt x="10" y="54"/>
                  </a:lnTo>
                  <a:lnTo>
                    <a:pt x="13" y="54"/>
                  </a:lnTo>
                  <a:lnTo>
                    <a:pt x="16" y="53"/>
                  </a:lnTo>
                  <a:lnTo>
                    <a:pt x="20" y="52"/>
                  </a:lnTo>
                  <a:lnTo>
                    <a:pt x="23" y="49"/>
                  </a:lnTo>
                  <a:lnTo>
                    <a:pt x="27" y="46"/>
                  </a:lnTo>
                  <a:lnTo>
                    <a:pt x="30" y="50"/>
                  </a:lnTo>
                  <a:lnTo>
                    <a:pt x="33" y="52"/>
                  </a:lnTo>
                  <a:lnTo>
                    <a:pt x="35" y="52"/>
                  </a:lnTo>
                  <a:lnTo>
                    <a:pt x="37" y="53"/>
                  </a:lnTo>
                  <a:lnTo>
                    <a:pt x="39" y="52"/>
                  </a:lnTo>
                  <a:lnTo>
                    <a:pt x="42" y="52"/>
                  </a:lnTo>
                  <a:lnTo>
                    <a:pt x="43" y="51"/>
                  </a:lnTo>
                  <a:lnTo>
                    <a:pt x="45" y="49"/>
                  </a:lnTo>
                  <a:lnTo>
                    <a:pt x="47" y="46"/>
                  </a:lnTo>
                  <a:lnTo>
                    <a:pt x="48" y="45"/>
                  </a:lnTo>
                  <a:lnTo>
                    <a:pt x="47" y="44"/>
                  </a:lnTo>
                  <a:lnTo>
                    <a:pt x="46" y="43"/>
                  </a:lnTo>
                  <a:lnTo>
                    <a:pt x="45" y="44"/>
                  </a:lnTo>
                  <a:lnTo>
                    <a:pt x="44" y="45"/>
                  </a:lnTo>
                  <a:lnTo>
                    <a:pt x="43" y="45"/>
                  </a:lnTo>
                  <a:lnTo>
                    <a:pt x="42" y="46"/>
                  </a:lnTo>
                  <a:lnTo>
                    <a:pt x="41" y="46"/>
                  </a:lnTo>
                  <a:lnTo>
                    <a:pt x="39" y="46"/>
                  </a:lnTo>
                  <a:lnTo>
                    <a:pt x="37" y="44"/>
                  </a:lnTo>
                  <a:lnTo>
                    <a:pt x="37" y="43"/>
                  </a:lnTo>
                  <a:lnTo>
                    <a:pt x="36" y="42"/>
                  </a:lnTo>
                  <a:lnTo>
                    <a:pt x="36" y="12"/>
                  </a:lnTo>
                  <a:close/>
                  <a:moveTo>
                    <a:pt x="28" y="36"/>
                  </a:moveTo>
                  <a:lnTo>
                    <a:pt x="27" y="40"/>
                  </a:lnTo>
                  <a:lnTo>
                    <a:pt x="26" y="44"/>
                  </a:lnTo>
                  <a:lnTo>
                    <a:pt x="24" y="45"/>
                  </a:lnTo>
                  <a:lnTo>
                    <a:pt x="22" y="47"/>
                  </a:lnTo>
                  <a:lnTo>
                    <a:pt x="20" y="48"/>
                  </a:lnTo>
                  <a:lnTo>
                    <a:pt x="17" y="48"/>
                  </a:lnTo>
                  <a:lnTo>
                    <a:pt x="15" y="48"/>
                  </a:lnTo>
                  <a:lnTo>
                    <a:pt x="14" y="47"/>
                  </a:lnTo>
                  <a:lnTo>
                    <a:pt x="11" y="45"/>
                  </a:lnTo>
                  <a:lnTo>
                    <a:pt x="10" y="43"/>
                  </a:lnTo>
                  <a:lnTo>
                    <a:pt x="10" y="41"/>
                  </a:lnTo>
                  <a:lnTo>
                    <a:pt x="10" y="38"/>
                  </a:lnTo>
                  <a:lnTo>
                    <a:pt x="10" y="36"/>
                  </a:lnTo>
                  <a:lnTo>
                    <a:pt x="11" y="35"/>
                  </a:lnTo>
                  <a:lnTo>
                    <a:pt x="12" y="33"/>
                  </a:lnTo>
                  <a:lnTo>
                    <a:pt x="15" y="30"/>
                  </a:lnTo>
                  <a:lnTo>
                    <a:pt x="18" y="28"/>
                  </a:lnTo>
                  <a:lnTo>
                    <a:pt x="24" y="26"/>
                  </a:lnTo>
                  <a:lnTo>
                    <a:pt x="26" y="25"/>
                  </a:lnTo>
                  <a:lnTo>
                    <a:pt x="27" y="26"/>
                  </a:lnTo>
                  <a:lnTo>
                    <a:pt x="28" y="30"/>
                  </a:lnTo>
                  <a:lnTo>
                    <a:pt x="28" y="3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2" name="Freeform 218"/>
            <p:cNvSpPr>
              <a:spLocks/>
            </p:cNvSpPr>
            <p:nvPr/>
          </p:nvSpPr>
          <p:spPr bwMode="auto">
            <a:xfrm>
              <a:off x="1882413" y="5964856"/>
              <a:ext cx="45411" cy="138135"/>
            </a:xfrm>
            <a:custGeom>
              <a:avLst/>
              <a:gdLst>
                <a:gd name="T0" fmla="*/ 2147483647 w 29"/>
                <a:gd name="T1" fmla="*/ 2147483647 h 87"/>
                <a:gd name="T2" fmla="*/ 2147483647 w 29"/>
                <a:gd name="T3" fmla="*/ 2147483647 h 87"/>
                <a:gd name="T4" fmla="*/ 2147483647 w 29"/>
                <a:gd name="T5" fmla="*/ 2147483647 h 87"/>
                <a:gd name="T6" fmla="*/ 2147483647 w 29"/>
                <a:gd name="T7" fmla="*/ 0 h 87"/>
                <a:gd name="T8" fmla="*/ 2147483647 w 29"/>
                <a:gd name="T9" fmla="*/ 0 h 87"/>
                <a:gd name="T10" fmla="*/ 2147483647 w 29"/>
                <a:gd name="T11" fmla="*/ 0 h 87"/>
                <a:gd name="T12" fmla="*/ 2147483647 w 29"/>
                <a:gd name="T13" fmla="*/ 2147483647 h 87"/>
                <a:gd name="T14" fmla="*/ 2147483647 w 29"/>
                <a:gd name="T15" fmla="*/ 2147483647 h 87"/>
                <a:gd name="T16" fmla="*/ 2147483647 w 29"/>
                <a:gd name="T17" fmla="*/ 2147483647 h 87"/>
                <a:gd name="T18" fmla="*/ 2147483647 w 29"/>
                <a:gd name="T19" fmla="*/ 2147483647 h 87"/>
                <a:gd name="T20" fmla="*/ 2147483647 w 29"/>
                <a:gd name="T21" fmla="*/ 2147483647 h 87"/>
                <a:gd name="T22" fmla="*/ 2147483647 w 29"/>
                <a:gd name="T23" fmla="*/ 2147483647 h 87"/>
                <a:gd name="T24" fmla="*/ 2147483647 w 29"/>
                <a:gd name="T25" fmla="*/ 2147483647 h 87"/>
                <a:gd name="T26" fmla="*/ 2147483647 w 29"/>
                <a:gd name="T27" fmla="*/ 2147483647 h 87"/>
                <a:gd name="T28" fmla="*/ 2147483647 w 29"/>
                <a:gd name="T29" fmla="*/ 2147483647 h 87"/>
                <a:gd name="T30" fmla="*/ 2147483647 w 29"/>
                <a:gd name="T31" fmla="*/ 2147483647 h 87"/>
                <a:gd name="T32" fmla="*/ 2147483647 w 29"/>
                <a:gd name="T33" fmla="*/ 2147483647 h 87"/>
                <a:gd name="T34" fmla="*/ 2147483647 w 29"/>
                <a:gd name="T35" fmla="*/ 2147483647 h 87"/>
                <a:gd name="T36" fmla="*/ 2147483647 w 29"/>
                <a:gd name="T37" fmla="*/ 2147483647 h 87"/>
                <a:gd name="T38" fmla="*/ 2147483647 w 29"/>
                <a:gd name="T39" fmla="*/ 2147483647 h 87"/>
                <a:gd name="T40" fmla="*/ 2147483647 w 29"/>
                <a:gd name="T41" fmla="*/ 2147483647 h 87"/>
                <a:gd name="T42" fmla="*/ 2147483647 w 29"/>
                <a:gd name="T43" fmla="*/ 2147483647 h 87"/>
                <a:gd name="T44" fmla="*/ 2147483647 w 29"/>
                <a:gd name="T45" fmla="*/ 2147483647 h 87"/>
                <a:gd name="T46" fmla="*/ 0 w 29"/>
                <a:gd name="T47" fmla="*/ 2147483647 h 87"/>
                <a:gd name="T48" fmla="*/ 2147483647 w 29"/>
                <a:gd name="T49" fmla="*/ 2147483647 h 87"/>
                <a:gd name="T50" fmla="*/ 2147483647 w 29"/>
                <a:gd name="T51" fmla="*/ 2147483647 h 87"/>
                <a:gd name="T52" fmla="*/ 2147483647 w 29"/>
                <a:gd name="T53" fmla="*/ 2147483647 h 87"/>
                <a:gd name="T54" fmla="*/ 2147483647 w 29"/>
                <a:gd name="T55" fmla="*/ 2147483647 h 87"/>
                <a:gd name="T56" fmla="*/ 2147483647 w 29"/>
                <a:gd name="T57" fmla="*/ 2147483647 h 87"/>
                <a:gd name="T58" fmla="*/ 2147483647 w 29"/>
                <a:gd name="T59" fmla="*/ 2147483647 h 87"/>
                <a:gd name="T60" fmla="*/ 2147483647 w 29"/>
                <a:gd name="T61" fmla="*/ 2147483647 h 87"/>
                <a:gd name="T62" fmla="*/ 2147483647 w 29"/>
                <a:gd name="T63" fmla="*/ 2147483647 h 87"/>
                <a:gd name="T64" fmla="*/ 2147483647 w 29"/>
                <a:gd name="T65" fmla="*/ 2147483647 h 87"/>
                <a:gd name="T66" fmla="*/ 2147483647 w 29"/>
                <a:gd name="T67" fmla="*/ 2147483647 h 87"/>
                <a:gd name="T68" fmla="*/ 2147483647 w 29"/>
                <a:gd name="T69" fmla="*/ 2147483647 h 87"/>
                <a:gd name="T70" fmla="*/ 2147483647 w 29"/>
                <a:gd name="T71" fmla="*/ 2147483647 h 87"/>
                <a:gd name="T72" fmla="*/ 2147483647 w 29"/>
                <a:gd name="T73" fmla="*/ 2147483647 h 8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
                <a:gd name="T112" fmla="*/ 0 h 87"/>
                <a:gd name="T113" fmla="*/ 29 w 29"/>
                <a:gd name="T114" fmla="*/ 87 h 8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 h="87">
                  <a:moveTo>
                    <a:pt x="19" y="12"/>
                  </a:moveTo>
                  <a:lnTo>
                    <a:pt x="19" y="3"/>
                  </a:lnTo>
                  <a:lnTo>
                    <a:pt x="19" y="1"/>
                  </a:lnTo>
                  <a:lnTo>
                    <a:pt x="19" y="0"/>
                  </a:lnTo>
                  <a:lnTo>
                    <a:pt x="18" y="0"/>
                  </a:lnTo>
                  <a:lnTo>
                    <a:pt x="15" y="0"/>
                  </a:lnTo>
                  <a:lnTo>
                    <a:pt x="5" y="4"/>
                  </a:lnTo>
                  <a:lnTo>
                    <a:pt x="4" y="5"/>
                  </a:lnTo>
                  <a:lnTo>
                    <a:pt x="4" y="6"/>
                  </a:lnTo>
                  <a:lnTo>
                    <a:pt x="5" y="6"/>
                  </a:lnTo>
                  <a:lnTo>
                    <a:pt x="7" y="7"/>
                  </a:lnTo>
                  <a:lnTo>
                    <a:pt x="9" y="9"/>
                  </a:lnTo>
                  <a:lnTo>
                    <a:pt x="10" y="10"/>
                  </a:lnTo>
                  <a:lnTo>
                    <a:pt x="10" y="11"/>
                  </a:lnTo>
                  <a:lnTo>
                    <a:pt x="10" y="74"/>
                  </a:lnTo>
                  <a:lnTo>
                    <a:pt x="10" y="79"/>
                  </a:lnTo>
                  <a:lnTo>
                    <a:pt x="8" y="82"/>
                  </a:lnTo>
                  <a:lnTo>
                    <a:pt x="7" y="83"/>
                  </a:lnTo>
                  <a:lnTo>
                    <a:pt x="6" y="84"/>
                  </a:lnTo>
                  <a:lnTo>
                    <a:pt x="5" y="84"/>
                  </a:lnTo>
                  <a:lnTo>
                    <a:pt x="3" y="84"/>
                  </a:lnTo>
                  <a:lnTo>
                    <a:pt x="2" y="84"/>
                  </a:lnTo>
                  <a:lnTo>
                    <a:pt x="1" y="85"/>
                  </a:lnTo>
                  <a:lnTo>
                    <a:pt x="0" y="86"/>
                  </a:lnTo>
                  <a:lnTo>
                    <a:pt x="1" y="87"/>
                  </a:lnTo>
                  <a:lnTo>
                    <a:pt x="2" y="87"/>
                  </a:lnTo>
                  <a:lnTo>
                    <a:pt x="16" y="87"/>
                  </a:lnTo>
                  <a:lnTo>
                    <a:pt x="28" y="87"/>
                  </a:lnTo>
                  <a:lnTo>
                    <a:pt x="29" y="87"/>
                  </a:lnTo>
                  <a:lnTo>
                    <a:pt x="29" y="86"/>
                  </a:lnTo>
                  <a:lnTo>
                    <a:pt x="29" y="85"/>
                  </a:lnTo>
                  <a:lnTo>
                    <a:pt x="27" y="84"/>
                  </a:lnTo>
                  <a:lnTo>
                    <a:pt x="24" y="83"/>
                  </a:lnTo>
                  <a:lnTo>
                    <a:pt x="21" y="82"/>
                  </a:lnTo>
                  <a:lnTo>
                    <a:pt x="19" y="81"/>
                  </a:lnTo>
                  <a:lnTo>
                    <a:pt x="19" y="79"/>
                  </a:lnTo>
                  <a:lnTo>
                    <a:pt x="19" y="12"/>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3" name="Freeform 219"/>
            <p:cNvSpPr>
              <a:spLocks noEditPoints="1"/>
            </p:cNvSpPr>
            <p:nvPr/>
          </p:nvSpPr>
          <p:spPr bwMode="auto">
            <a:xfrm>
              <a:off x="3089303" y="5970239"/>
              <a:ext cx="127501" cy="132752"/>
            </a:xfrm>
            <a:custGeom>
              <a:avLst/>
              <a:gdLst>
                <a:gd name="T0" fmla="*/ 2147483647 w 81"/>
                <a:gd name="T1" fmla="*/ 2147483647 h 83"/>
                <a:gd name="T2" fmla="*/ 2147483647 w 81"/>
                <a:gd name="T3" fmla="*/ 2147483647 h 83"/>
                <a:gd name="T4" fmla="*/ 2147483647 w 81"/>
                <a:gd name="T5" fmla="*/ 2147483647 h 83"/>
                <a:gd name="T6" fmla="*/ 2147483647 w 81"/>
                <a:gd name="T7" fmla="*/ 2147483647 h 83"/>
                <a:gd name="T8" fmla="*/ 2147483647 w 81"/>
                <a:gd name="T9" fmla="*/ 2147483647 h 83"/>
                <a:gd name="T10" fmla="*/ 2147483647 w 81"/>
                <a:gd name="T11" fmla="*/ 2147483647 h 83"/>
                <a:gd name="T12" fmla="*/ 2147483647 w 81"/>
                <a:gd name="T13" fmla="*/ 2147483647 h 83"/>
                <a:gd name="T14" fmla="*/ 2147483647 w 81"/>
                <a:gd name="T15" fmla="*/ 2147483647 h 83"/>
                <a:gd name="T16" fmla="*/ 2147483647 w 81"/>
                <a:gd name="T17" fmla="*/ 2147483647 h 83"/>
                <a:gd name="T18" fmla="*/ 2147483647 w 81"/>
                <a:gd name="T19" fmla="*/ 2147483647 h 83"/>
                <a:gd name="T20" fmla="*/ 2147483647 w 81"/>
                <a:gd name="T21" fmla="*/ 2147483647 h 83"/>
                <a:gd name="T22" fmla="*/ 2147483647 w 81"/>
                <a:gd name="T23" fmla="*/ 2147483647 h 83"/>
                <a:gd name="T24" fmla="*/ 2147483647 w 81"/>
                <a:gd name="T25" fmla="*/ 2147483647 h 83"/>
                <a:gd name="T26" fmla="*/ 2147483647 w 81"/>
                <a:gd name="T27" fmla="*/ 2147483647 h 83"/>
                <a:gd name="T28" fmla="*/ 2147483647 w 81"/>
                <a:gd name="T29" fmla="*/ 2147483647 h 83"/>
                <a:gd name="T30" fmla="*/ 2147483647 w 81"/>
                <a:gd name="T31" fmla="*/ 2147483647 h 83"/>
                <a:gd name="T32" fmla="*/ 2147483647 w 81"/>
                <a:gd name="T33" fmla="*/ 2147483647 h 83"/>
                <a:gd name="T34" fmla="*/ 2147483647 w 81"/>
                <a:gd name="T35" fmla="*/ 2147483647 h 83"/>
                <a:gd name="T36" fmla="*/ 2147483647 w 81"/>
                <a:gd name="T37" fmla="*/ 2147483647 h 83"/>
                <a:gd name="T38" fmla="*/ 2147483647 w 81"/>
                <a:gd name="T39" fmla="*/ 2147483647 h 83"/>
                <a:gd name="T40" fmla="*/ 2147483647 w 81"/>
                <a:gd name="T41" fmla="*/ 2147483647 h 83"/>
                <a:gd name="T42" fmla="*/ 2147483647 w 81"/>
                <a:gd name="T43" fmla="*/ 2147483647 h 83"/>
                <a:gd name="T44" fmla="*/ 2147483647 w 81"/>
                <a:gd name="T45" fmla="*/ 2147483647 h 83"/>
                <a:gd name="T46" fmla="*/ 2147483647 w 81"/>
                <a:gd name="T47" fmla="*/ 2147483647 h 83"/>
                <a:gd name="T48" fmla="*/ 2147483647 w 81"/>
                <a:gd name="T49" fmla="*/ 2147483647 h 83"/>
                <a:gd name="T50" fmla="*/ 2147483647 w 81"/>
                <a:gd name="T51" fmla="*/ 2147483647 h 83"/>
                <a:gd name="T52" fmla="*/ 2147483647 w 81"/>
                <a:gd name="T53" fmla="*/ 2147483647 h 83"/>
                <a:gd name="T54" fmla="*/ 2147483647 w 81"/>
                <a:gd name="T55" fmla="*/ 2147483647 h 83"/>
                <a:gd name="T56" fmla="*/ 2147483647 w 81"/>
                <a:gd name="T57" fmla="*/ 2147483647 h 83"/>
                <a:gd name="T58" fmla="*/ 2147483647 w 81"/>
                <a:gd name="T59" fmla="*/ 2147483647 h 83"/>
                <a:gd name="T60" fmla="*/ 2147483647 w 81"/>
                <a:gd name="T61" fmla="*/ 2147483647 h 83"/>
                <a:gd name="T62" fmla="*/ 2147483647 w 81"/>
                <a:gd name="T63" fmla="*/ 2147483647 h 83"/>
                <a:gd name="T64" fmla="*/ 2147483647 w 81"/>
                <a:gd name="T65" fmla="*/ 0 h 83"/>
                <a:gd name="T66" fmla="*/ 2147483647 w 81"/>
                <a:gd name="T67" fmla="*/ 0 h 83"/>
                <a:gd name="T68" fmla="*/ 0 w 81"/>
                <a:gd name="T69" fmla="*/ 2147483647 h 83"/>
                <a:gd name="T70" fmla="*/ 2147483647 w 81"/>
                <a:gd name="T71" fmla="*/ 2147483647 h 83"/>
                <a:gd name="T72" fmla="*/ 2147483647 w 81"/>
                <a:gd name="T73" fmla="*/ 2147483647 h 83"/>
                <a:gd name="T74" fmla="*/ 2147483647 w 81"/>
                <a:gd name="T75" fmla="*/ 2147483647 h 83"/>
                <a:gd name="T76" fmla="*/ 2147483647 w 81"/>
                <a:gd name="T77" fmla="*/ 2147483647 h 83"/>
                <a:gd name="T78" fmla="*/ 2147483647 w 81"/>
                <a:gd name="T79" fmla="*/ 2147483647 h 83"/>
                <a:gd name="T80" fmla="*/ 2147483647 w 81"/>
                <a:gd name="T81" fmla="*/ 2147483647 h 83"/>
                <a:gd name="T82" fmla="*/ 2147483647 w 81"/>
                <a:gd name="T83" fmla="*/ 2147483647 h 83"/>
                <a:gd name="T84" fmla="*/ 2147483647 w 81"/>
                <a:gd name="T85" fmla="*/ 2147483647 h 83"/>
                <a:gd name="T86" fmla="*/ 2147483647 w 81"/>
                <a:gd name="T87" fmla="*/ 2147483647 h 83"/>
                <a:gd name="T88" fmla="*/ 2147483647 w 81"/>
                <a:gd name="T89" fmla="*/ 2147483647 h 83"/>
                <a:gd name="T90" fmla="*/ 2147483647 w 81"/>
                <a:gd name="T91" fmla="*/ 2147483647 h 83"/>
                <a:gd name="T92" fmla="*/ 2147483647 w 81"/>
                <a:gd name="T93" fmla="*/ 2147483647 h 83"/>
                <a:gd name="T94" fmla="*/ 2147483647 w 81"/>
                <a:gd name="T95" fmla="*/ 2147483647 h 83"/>
                <a:gd name="T96" fmla="*/ 2147483647 w 81"/>
                <a:gd name="T97" fmla="*/ 2147483647 h 83"/>
                <a:gd name="T98" fmla="*/ 2147483647 w 81"/>
                <a:gd name="T99" fmla="*/ 2147483647 h 83"/>
                <a:gd name="T100" fmla="*/ 2147483647 w 81"/>
                <a:gd name="T101" fmla="*/ 2147483647 h 8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1"/>
                <a:gd name="T154" fmla="*/ 0 h 83"/>
                <a:gd name="T155" fmla="*/ 81 w 81"/>
                <a:gd name="T156" fmla="*/ 83 h 8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1" h="83">
                  <a:moveTo>
                    <a:pt x="13" y="73"/>
                  </a:moveTo>
                  <a:lnTo>
                    <a:pt x="12" y="76"/>
                  </a:lnTo>
                  <a:lnTo>
                    <a:pt x="12" y="77"/>
                  </a:lnTo>
                  <a:lnTo>
                    <a:pt x="11" y="77"/>
                  </a:lnTo>
                  <a:lnTo>
                    <a:pt x="9" y="78"/>
                  </a:lnTo>
                  <a:lnTo>
                    <a:pt x="6" y="79"/>
                  </a:lnTo>
                  <a:lnTo>
                    <a:pt x="2" y="79"/>
                  </a:lnTo>
                  <a:lnTo>
                    <a:pt x="1" y="80"/>
                  </a:lnTo>
                  <a:lnTo>
                    <a:pt x="0" y="82"/>
                  </a:lnTo>
                  <a:lnTo>
                    <a:pt x="1" y="83"/>
                  </a:lnTo>
                  <a:lnTo>
                    <a:pt x="2" y="83"/>
                  </a:lnTo>
                  <a:lnTo>
                    <a:pt x="20" y="83"/>
                  </a:lnTo>
                  <a:lnTo>
                    <a:pt x="35" y="83"/>
                  </a:lnTo>
                  <a:lnTo>
                    <a:pt x="37" y="83"/>
                  </a:lnTo>
                  <a:lnTo>
                    <a:pt x="38" y="82"/>
                  </a:lnTo>
                  <a:lnTo>
                    <a:pt x="39" y="82"/>
                  </a:lnTo>
                  <a:lnTo>
                    <a:pt x="38" y="80"/>
                  </a:lnTo>
                  <a:lnTo>
                    <a:pt x="37" y="80"/>
                  </a:lnTo>
                  <a:lnTo>
                    <a:pt x="33" y="79"/>
                  </a:lnTo>
                  <a:lnTo>
                    <a:pt x="28" y="77"/>
                  </a:lnTo>
                  <a:lnTo>
                    <a:pt x="26" y="76"/>
                  </a:lnTo>
                  <a:lnTo>
                    <a:pt x="25" y="73"/>
                  </a:lnTo>
                  <a:lnTo>
                    <a:pt x="24" y="69"/>
                  </a:lnTo>
                  <a:lnTo>
                    <a:pt x="24" y="46"/>
                  </a:lnTo>
                  <a:lnTo>
                    <a:pt x="24" y="44"/>
                  </a:lnTo>
                  <a:lnTo>
                    <a:pt x="25" y="43"/>
                  </a:lnTo>
                  <a:lnTo>
                    <a:pt x="26" y="42"/>
                  </a:lnTo>
                  <a:lnTo>
                    <a:pt x="28" y="42"/>
                  </a:lnTo>
                  <a:lnTo>
                    <a:pt x="31" y="42"/>
                  </a:lnTo>
                  <a:lnTo>
                    <a:pt x="33" y="43"/>
                  </a:lnTo>
                  <a:lnTo>
                    <a:pt x="35" y="44"/>
                  </a:lnTo>
                  <a:lnTo>
                    <a:pt x="37" y="46"/>
                  </a:lnTo>
                  <a:lnTo>
                    <a:pt x="56" y="81"/>
                  </a:lnTo>
                  <a:lnTo>
                    <a:pt x="57" y="82"/>
                  </a:lnTo>
                  <a:lnTo>
                    <a:pt x="58" y="82"/>
                  </a:lnTo>
                  <a:lnTo>
                    <a:pt x="62" y="82"/>
                  </a:lnTo>
                  <a:lnTo>
                    <a:pt x="68" y="82"/>
                  </a:lnTo>
                  <a:lnTo>
                    <a:pt x="80" y="83"/>
                  </a:lnTo>
                  <a:lnTo>
                    <a:pt x="81" y="82"/>
                  </a:lnTo>
                  <a:lnTo>
                    <a:pt x="81" y="81"/>
                  </a:lnTo>
                  <a:lnTo>
                    <a:pt x="81" y="80"/>
                  </a:lnTo>
                  <a:lnTo>
                    <a:pt x="79" y="80"/>
                  </a:lnTo>
                  <a:lnTo>
                    <a:pt x="75" y="79"/>
                  </a:lnTo>
                  <a:lnTo>
                    <a:pt x="71" y="77"/>
                  </a:lnTo>
                  <a:lnTo>
                    <a:pt x="67" y="75"/>
                  </a:lnTo>
                  <a:lnTo>
                    <a:pt x="65" y="73"/>
                  </a:lnTo>
                  <a:lnTo>
                    <a:pt x="63" y="70"/>
                  </a:lnTo>
                  <a:lnTo>
                    <a:pt x="47" y="44"/>
                  </a:lnTo>
                  <a:lnTo>
                    <a:pt x="46" y="42"/>
                  </a:lnTo>
                  <a:lnTo>
                    <a:pt x="47" y="41"/>
                  </a:lnTo>
                  <a:lnTo>
                    <a:pt x="49" y="39"/>
                  </a:lnTo>
                  <a:lnTo>
                    <a:pt x="54" y="35"/>
                  </a:lnTo>
                  <a:lnTo>
                    <a:pt x="56" y="33"/>
                  </a:lnTo>
                  <a:lnTo>
                    <a:pt x="59" y="29"/>
                  </a:lnTo>
                  <a:lnTo>
                    <a:pt x="60" y="27"/>
                  </a:lnTo>
                  <a:lnTo>
                    <a:pt x="60" y="25"/>
                  </a:lnTo>
                  <a:lnTo>
                    <a:pt x="61" y="21"/>
                  </a:lnTo>
                  <a:lnTo>
                    <a:pt x="60" y="15"/>
                  </a:lnTo>
                  <a:lnTo>
                    <a:pt x="60" y="12"/>
                  </a:lnTo>
                  <a:lnTo>
                    <a:pt x="59" y="10"/>
                  </a:lnTo>
                  <a:lnTo>
                    <a:pt x="56" y="7"/>
                  </a:lnTo>
                  <a:lnTo>
                    <a:pt x="53" y="4"/>
                  </a:lnTo>
                  <a:lnTo>
                    <a:pt x="49" y="2"/>
                  </a:lnTo>
                  <a:lnTo>
                    <a:pt x="45" y="1"/>
                  </a:lnTo>
                  <a:lnTo>
                    <a:pt x="36" y="0"/>
                  </a:lnTo>
                  <a:lnTo>
                    <a:pt x="19" y="0"/>
                  </a:lnTo>
                  <a:lnTo>
                    <a:pt x="3" y="0"/>
                  </a:lnTo>
                  <a:lnTo>
                    <a:pt x="1" y="0"/>
                  </a:lnTo>
                  <a:lnTo>
                    <a:pt x="1" y="1"/>
                  </a:lnTo>
                  <a:lnTo>
                    <a:pt x="0" y="2"/>
                  </a:lnTo>
                  <a:lnTo>
                    <a:pt x="1" y="3"/>
                  </a:lnTo>
                  <a:lnTo>
                    <a:pt x="2" y="4"/>
                  </a:lnTo>
                  <a:lnTo>
                    <a:pt x="5" y="4"/>
                  </a:lnTo>
                  <a:lnTo>
                    <a:pt x="8" y="4"/>
                  </a:lnTo>
                  <a:lnTo>
                    <a:pt x="11" y="5"/>
                  </a:lnTo>
                  <a:lnTo>
                    <a:pt x="12" y="6"/>
                  </a:lnTo>
                  <a:lnTo>
                    <a:pt x="13" y="8"/>
                  </a:lnTo>
                  <a:lnTo>
                    <a:pt x="13" y="73"/>
                  </a:lnTo>
                  <a:close/>
                  <a:moveTo>
                    <a:pt x="24" y="8"/>
                  </a:moveTo>
                  <a:lnTo>
                    <a:pt x="25" y="7"/>
                  </a:lnTo>
                  <a:lnTo>
                    <a:pt x="25" y="5"/>
                  </a:lnTo>
                  <a:lnTo>
                    <a:pt x="26" y="4"/>
                  </a:lnTo>
                  <a:lnTo>
                    <a:pt x="29" y="4"/>
                  </a:lnTo>
                  <a:lnTo>
                    <a:pt x="36" y="5"/>
                  </a:lnTo>
                  <a:lnTo>
                    <a:pt x="40" y="6"/>
                  </a:lnTo>
                  <a:lnTo>
                    <a:pt x="43" y="7"/>
                  </a:lnTo>
                  <a:lnTo>
                    <a:pt x="44" y="8"/>
                  </a:lnTo>
                  <a:lnTo>
                    <a:pt x="46" y="9"/>
                  </a:lnTo>
                  <a:lnTo>
                    <a:pt x="48" y="12"/>
                  </a:lnTo>
                  <a:lnTo>
                    <a:pt x="49" y="16"/>
                  </a:lnTo>
                  <a:lnTo>
                    <a:pt x="49" y="21"/>
                  </a:lnTo>
                  <a:lnTo>
                    <a:pt x="49" y="26"/>
                  </a:lnTo>
                  <a:lnTo>
                    <a:pt x="48" y="30"/>
                  </a:lnTo>
                  <a:lnTo>
                    <a:pt x="46" y="34"/>
                  </a:lnTo>
                  <a:lnTo>
                    <a:pt x="43" y="36"/>
                  </a:lnTo>
                  <a:lnTo>
                    <a:pt x="41" y="37"/>
                  </a:lnTo>
                  <a:lnTo>
                    <a:pt x="38" y="38"/>
                  </a:lnTo>
                  <a:lnTo>
                    <a:pt x="32" y="39"/>
                  </a:lnTo>
                  <a:lnTo>
                    <a:pt x="26" y="38"/>
                  </a:lnTo>
                  <a:lnTo>
                    <a:pt x="25" y="38"/>
                  </a:lnTo>
                  <a:lnTo>
                    <a:pt x="24" y="37"/>
                  </a:lnTo>
                  <a:lnTo>
                    <a:pt x="24" y="8"/>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4" name="Freeform 220"/>
            <p:cNvSpPr>
              <a:spLocks noEditPoints="1"/>
            </p:cNvSpPr>
            <p:nvPr/>
          </p:nvSpPr>
          <p:spPr bwMode="auto">
            <a:xfrm>
              <a:off x="3227284" y="5968444"/>
              <a:ext cx="41918" cy="134547"/>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2147483647 w 27"/>
                <a:gd name="T45" fmla="*/ 2147483647 h 84"/>
                <a:gd name="T46" fmla="*/ 0 w 27"/>
                <a:gd name="T47" fmla="*/ 2147483647 h 84"/>
                <a:gd name="T48" fmla="*/ 0 w 27"/>
                <a:gd name="T49" fmla="*/ 2147483647 h 84"/>
                <a:gd name="T50" fmla="*/ 0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2147483647 h 84"/>
                <a:gd name="T78" fmla="*/ 2147483647 w 27"/>
                <a:gd name="T79" fmla="*/ 0 h 84"/>
                <a:gd name="T80" fmla="*/ 2147483647 w 27"/>
                <a:gd name="T81" fmla="*/ 2147483647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2147483647 h 84"/>
                <a:gd name="T112" fmla="*/ 2147483647 w 27"/>
                <a:gd name="T113" fmla="*/ 2147483647 h 84"/>
                <a:gd name="T114" fmla="*/ 2147483647 w 27"/>
                <a:gd name="T115" fmla="*/ 0 h 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
                <a:gd name="T175" fmla="*/ 0 h 84"/>
                <a:gd name="T176" fmla="*/ 27 w 27"/>
                <a:gd name="T177" fmla="*/ 84 h 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 h="84">
                  <a:moveTo>
                    <a:pt x="19" y="38"/>
                  </a:moveTo>
                  <a:lnTo>
                    <a:pt x="19" y="31"/>
                  </a:lnTo>
                  <a:lnTo>
                    <a:pt x="19" y="30"/>
                  </a:lnTo>
                  <a:lnTo>
                    <a:pt x="18" y="30"/>
                  </a:lnTo>
                  <a:lnTo>
                    <a:pt x="10" y="36"/>
                  </a:lnTo>
                  <a:lnTo>
                    <a:pt x="8" y="37"/>
                  </a:lnTo>
                  <a:lnTo>
                    <a:pt x="6" y="37"/>
                  </a:lnTo>
                  <a:lnTo>
                    <a:pt x="4" y="38"/>
                  </a:lnTo>
                  <a:lnTo>
                    <a:pt x="4" y="39"/>
                  </a:lnTo>
                  <a:lnTo>
                    <a:pt x="4" y="40"/>
                  </a:lnTo>
                  <a:lnTo>
                    <a:pt x="5" y="40"/>
                  </a:lnTo>
                  <a:lnTo>
                    <a:pt x="7" y="41"/>
                  </a:lnTo>
                  <a:lnTo>
                    <a:pt x="8" y="41"/>
                  </a:lnTo>
                  <a:lnTo>
                    <a:pt x="9" y="42"/>
                  </a:lnTo>
                  <a:lnTo>
                    <a:pt x="10" y="43"/>
                  </a:lnTo>
                  <a:lnTo>
                    <a:pt x="10" y="45"/>
                  </a:lnTo>
                  <a:lnTo>
                    <a:pt x="10" y="74"/>
                  </a:lnTo>
                  <a:lnTo>
                    <a:pt x="9" y="77"/>
                  </a:lnTo>
                  <a:lnTo>
                    <a:pt x="9" y="78"/>
                  </a:lnTo>
                  <a:lnTo>
                    <a:pt x="8" y="79"/>
                  </a:lnTo>
                  <a:lnTo>
                    <a:pt x="6" y="80"/>
                  </a:lnTo>
                  <a:lnTo>
                    <a:pt x="3" y="81"/>
                  </a:lnTo>
                  <a:lnTo>
                    <a:pt x="1" y="82"/>
                  </a:lnTo>
                  <a:lnTo>
                    <a:pt x="0" y="82"/>
                  </a:lnTo>
                  <a:lnTo>
                    <a:pt x="0" y="83"/>
                  </a:lnTo>
                  <a:lnTo>
                    <a:pt x="0" y="84"/>
                  </a:lnTo>
                  <a:lnTo>
                    <a:pt x="1" y="84"/>
                  </a:lnTo>
                  <a:lnTo>
                    <a:pt x="3" y="84"/>
                  </a:lnTo>
                  <a:lnTo>
                    <a:pt x="13" y="84"/>
                  </a:lnTo>
                  <a:lnTo>
                    <a:pt x="24" y="84"/>
                  </a:lnTo>
                  <a:lnTo>
                    <a:pt x="26" y="84"/>
                  </a:lnTo>
                  <a:lnTo>
                    <a:pt x="27" y="83"/>
                  </a:lnTo>
                  <a:lnTo>
                    <a:pt x="27" y="82"/>
                  </a:lnTo>
                  <a:lnTo>
                    <a:pt x="26" y="82"/>
                  </a:lnTo>
                  <a:lnTo>
                    <a:pt x="24" y="81"/>
                  </a:lnTo>
                  <a:lnTo>
                    <a:pt x="20" y="80"/>
                  </a:lnTo>
                  <a:lnTo>
                    <a:pt x="19" y="78"/>
                  </a:lnTo>
                  <a:lnTo>
                    <a:pt x="19" y="76"/>
                  </a:lnTo>
                  <a:lnTo>
                    <a:pt x="19" y="38"/>
                  </a:lnTo>
                  <a:close/>
                  <a:moveTo>
                    <a:pt x="14" y="0"/>
                  </a:moveTo>
                  <a:lnTo>
                    <a:pt x="12" y="1"/>
                  </a:lnTo>
                  <a:lnTo>
                    <a:pt x="10" y="2"/>
                  </a:lnTo>
                  <a:lnTo>
                    <a:pt x="9" y="4"/>
                  </a:lnTo>
                  <a:lnTo>
                    <a:pt x="8" y="6"/>
                  </a:lnTo>
                  <a:lnTo>
                    <a:pt x="9" y="8"/>
                  </a:lnTo>
                  <a:lnTo>
                    <a:pt x="9" y="9"/>
                  </a:lnTo>
                  <a:lnTo>
                    <a:pt x="10" y="10"/>
                  </a:lnTo>
                  <a:lnTo>
                    <a:pt x="12" y="12"/>
                  </a:lnTo>
                  <a:lnTo>
                    <a:pt x="14" y="12"/>
                  </a:lnTo>
                  <a:lnTo>
                    <a:pt x="16" y="12"/>
                  </a:lnTo>
                  <a:lnTo>
                    <a:pt x="17" y="11"/>
                  </a:lnTo>
                  <a:lnTo>
                    <a:pt x="18" y="10"/>
                  </a:lnTo>
                  <a:lnTo>
                    <a:pt x="19" y="8"/>
                  </a:lnTo>
                  <a:lnTo>
                    <a:pt x="20" y="6"/>
                  </a:lnTo>
                  <a:lnTo>
                    <a:pt x="19" y="4"/>
                  </a:lnTo>
                  <a:lnTo>
                    <a:pt x="18" y="2"/>
                  </a:lnTo>
                  <a:lnTo>
                    <a:pt x="16" y="1"/>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5" name="Freeform 221"/>
            <p:cNvSpPr>
              <a:spLocks/>
            </p:cNvSpPr>
            <p:nvPr/>
          </p:nvSpPr>
          <p:spPr bwMode="auto">
            <a:xfrm>
              <a:off x="3281427" y="6016881"/>
              <a:ext cx="55891" cy="87903"/>
            </a:xfrm>
            <a:custGeom>
              <a:avLst/>
              <a:gdLst>
                <a:gd name="T0" fmla="*/ 2147483647 w 35"/>
                <a:gd name="T1" fmla="*/ 2147483647 h 56"/>
                <a:gd name="T2" fmla="*/ 2147483647 w 35"/>
                <a:gd name="T3" fmla="*/ 2147483647 h 56"/>
                <a:gd name="T4" fmla="*/ 2147483647 w 35"/>
                <a:gd name="T5" fmla="*/ 2147483647 h 56"/>
                <a:gd name="T6" fmla="*/ 2147483647 w 35"/>
                <a:gd name="T7" fmla="*/ 2147483647 h 56"/>
                <a:gd name="T8" fmla="*/ 2147483647 w 35"/>
                <a:gd name="T9" fmla="*/ 2147483647 h 56"/>
                <a:gd name="T10" fmla="*/ 2147483647 w 35"/>
                <a:gd name="T11" fmla="*/ 2147483647 h 56"/>
                <a:gd name="T12" fmla="*/ 2147483647 w 35"/>
                <a:gd name="T13" fmla="*/ 2147483647 h 56"/>
                <a:gd name="T14" fmla="*/ 2147483647 w 35"/>
                <a:gd name="T15" fmla="*/ 2147483647 h 56"/>
                <a:gd name="T16" fmla="*/ 2147483647 w 35"/>
                <a:gd name="T17" fmla="*/ 2147483647 h 56"/>
                <a:gd name="T18" fmla="*/ 2147483647 w 35"/>
                <a:gd name="T19" fmla="*/ 2147483647 h 56"/>
                <a:gd name="T20" fmla="*/ 2147483647 w 35"/>
                <a:gd name="T21" fmla="*/ 2147483647 h 56"/>
                <a:gd name="T22" fmla="*/ 2147483647 w 35"/>
                <a:gd name="T23" fmla="*/ 2147483647 h 56"/>
                <a:gd name="T24" fmla="*/ 2147483647 w 35"/>
                <a:gd name="T25" fmla="*/ 2147483647 h 56"/>
                <a:gd name="T26" fmla="*/ 2147483647 w 35"/>
                <a:gd name="T27" fmla="*/ 2147483647 h 56"/>
                <a:gd name="T28" fmla="*/ 2147483647 w 35"/>
                <a:gd name="T29" fmla="*/ 2147483647 h 56"/>
                <a:gd name="T30" fmla="*/ 2147483647 w 35"/>
                <a:gd name="T31" fmla="*/ 2147483647 h 56"/>
                <a:gd name="T32" fmla="*/ 2147483647 w 35"/>
                <a:gd name="T33" fmla="*/ 2147483647 h 56"/>
                <a:gd name="T34" fmla="*/ 2147483647 w 35"/>
                <a:gd name="T35" fmla="*/ 2147483647 h 56"/>
                <a:gd name="T36" fmla="*/ 2147483647 w 35"/>
                <a:gd name="T37" fmla="*/ 2147483647 h 56"/>
                <a:gd name="T38" fmla="*/ 2147483647 w 35"/>
                <a:gd name="T39" fmla="*/ 2147483647 h 56"/>
                <a:gd name="T40" fmla="*/ 2147483647 w 35"/>
                <a:gd name="T41" fmla="*/ 2147483647 h 56"/>
                <a:gd name="T42" fmla="*/ 2147483647 w 35"/>
                <a:gd name="T43" fmla="*/ 2147483647 h 56"/>
                <a:gd name="T44" fmla="*/ 2147483647 w 35"/>
                <a:gd name="T45" fmla="*/ 0 h 56"/>
                <a:gd name="T46" fmla="*/ 2147483647 w 35"/>
                <a:gd name="T47" fmla="*/ 2147483647 h 56"/>
                <a:gd name="T48" fmla="*/ 2147483647 w 35"/>
                <a:gd name="T49" fmla="*/ 2147483647 h 56"/>
                <a:gd name="T50" fmla="*/ 2147483647 w 35"/>
                <a:gd name="T51" fmla="*/ 2147483647 h 56"/>
                <a:gd name="T52" fmla="*/ 2147483647 w 35"/>
                <a:gd name="T53" fmla="*/ 2147483647 h 56"/>
                <a:gd name="T54" fmla="*/ 2147483647 w 35"/>
                <a:gd name="T55" fmla="*/ 2147483647 h 56"/>
                <a:gd name="T56" fmla="*/ 2147483647 w 35"/>
                <a:gd name="T57" fmla="*/ 2147483647 h 56"/>
                <a:gd name="T58" fmla="*/ 2147483647 w 35"/>
                <a:gd name="T59" fmla="*/ 2147483647 h 56"/>
                <a:gd name="T60" fmla="*/ 2147483647 w 35"/>
                <a:gd name="T61" fmla="*/ 2147483647 h 56"/>
                <a:gd name="T62" fmla="*/ 2147483647 w 35"/>
                <a:gd name="T63" fmla="*/ 2147483647 h 56"/>
                <a:gd name="T64" fmla="*/ 2147483647 w 35"/>
                <a:gd name="T65" fmla="*/ 2147483647 h 56"/>
                <a:gd name="T66" fmla="*/ 2147483647 w 35"/>
                <a:gd name="T67" fmla="*/ 2147483647 h 56"/>
                <a:gd name="T68" fmla="*/ 2147483647 w 35"/>
                <a:gd name="T69" fmla="*/ 2147483647 h 56"/>
                <a:gd name="T70" fmla="*/ 2147483647 w 35"/>
                <a:gd name="T71" fmla="*/ 2147483647 h 56"/>
                <a:gd name="T72" fmla="*/ 2147483647 w 35"/>
                <a:gd name="T73" fmla="*/ 2147483647 h 56"/>
                <a:gd name="T74" fmla="*/ 2147483647 w 35"/>
                <a:gd name="T75" fmla="*/ 2147483647 h 56"/>
                <a:gd name="T76" fmla="*/ 2147483647 w 35"/>
                <a:gd name="T77" fmla="*/ 2147483647 h 56"/>
                <a:gd name="T78" fmla="*/ 0 w 35"/>
                <a:gd name="T79" fmla="*/ 2147483647 h 56"/>
                <a:gd name="T80" fmla="*/ 0 w 35"/>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5"/>
                <a:gd name="T124" fmla="*/ 0 h 56"/>
                <a:gd name="T125" fmla="*/ 35 w 35"/>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5" h="56">
                  <a:moveTo>
                    <a:pt x="0" y="51"/>
                  </a:moveTo>
                  <a:lnTo>
                    <a:pt x="1" y="52"/>
                  </a:lnTo>
                  <a:lnTo>
                    <a:pt x="2" y="54"/>
                  </a:lnTo>
                  <a:lnTo>
                    <a:pt x="4" y="54"/>
                  </a:lnTo>
                  <a:lnTo>
                    <a:pt x="7" y="55"/>
                  </a:lnTo>
                  <a:lnTo>
                    <a:pt x="16" y="56"/>
                  </a:lnTo>
                  <a:lnTo>
                    <a:pt x="21" y="56"/>
                  </a:lnTo>
                  <a:lnTo>
                    <a:pt x="25" y="54"/>
                  </a:lnTo>
                  <a:lnTo>
                    <a:pt x="28" y="53"/>
                  </a:lnTo>
                  <a:lnTo>
                    <a:pt x="31" y="51"/>
                  </a:lnTo>
                  <a:lnTo>
                    <a:pt x="33" y="48"/>
                  </a:lnTo>
                  <a:lnTo>
                    <a:pt x="34" y="45"/>
                  </a:lnTo>
                  <a:lnTo>
                    <a:pt x="35" y="40"/>
                  </a:lnTo>
                  <a:lnTo>
                    <a:pt x="34" y="38"/>
                  </a:lnTo>
                  <a:lnTo>
                    <a:pt x="34" y="35"/>
                  </a:lnTo>
                  <a:lnTo>
                    <a:pt x="32" y="33"/>
                  </a:lnTo>
                  <a:lnTo>
                    <a:pt x="31" y="31"/>
                  </a:lnTo>
                  <a:lnTo>
                    <a:pt x="27" y="28"/>
                  </a:lnTo>
                  <a:lnTo>
                    <a:pt x="22" y="25"/>
                  </a:lnTo>
                  <a:lnTo>
                    <a:pt x="13" y="19"/>
                  </a:lnTo>
                  <a:lnTo>
                    <a:pt x="10" y="15"/>
                  </a:lnTo>
                  <a:lnTo>
                    <a:pt x="9" y="14"/>
                  </a:lnTo>
                  <a:lnTo>
                    <a:pt x="9" y="12"/>
                  </a:lnTo>
                  <a:lnTo>
                    <a:pt x="9" y="10"/>
                  </a:lnTo>
                  <a:lnTo>
                    <a:pt x="9" y="9"/>
                  </a:lnTo>
                  <a:lnTo>
                    <a:pt x="10" y="7"/>
                  </a:lnTo>
                  <a:lnTo>
                    <a:pt x="11" y="6"/>
                  </a:lnTo>
                  <a:lnTo>
                    <a:pt x="12" y="5"/>
                  </a:lnTo>
                  <a:lnTo>
                    <a:pt x="14" y="4"/>
                  </a:lnTo>
                  <a:lnTo>
                    <a:pt x="17" y="4"/>
                  </a:lnTo>
                  <a:lnTo>
                    <a:pt x="21" y="4"/>
                  </a:lnTo>
                  <a:lnTo>
                    <a:pt x="23" y="5"/>
                  </a:lnTo>
                  <a:lnTo>
                    <a:pt x="25" y="7"/>
                  </a:lnTo>
                  <a:lnTo>
                    <a:pt x="26" y="9"/>
                  </a:lnTo>
                  <a:lnTo>
                    <a:pt x="28" y="13"/>
                  </a:lnTo>
                  <a:lnTo>
                    <a:pt x="29" y="14"/>
                  </a:lnTo>
                  <a:lnTo>
                    <a:pt x="30" y="15"/>
                  </a:lnTo>
                  <a:lnTo>
                    <a:pt x="31" y="14"/>
                  </a:lnTo>
                  <a:lnTo>
                    <a:pt x="31" y="13"/>
                  </a:lnTo>
                  <a:lnTo>
                    <a:pt x="31" y="8"/>
                  </a:lnTo>
                  <a:lnTo>
                    <a:pt x="31" y="4"/>
                  </a:lnTo>
                  <a:lnTo>
                    <a:pt x="30" y="2"/>
                  </a:lnTo>
                  <a:lnTo>
                    <a:pt x="28" y="1"/>
                  </a:lnTo>
                  <a:lnTo>
                    <a:pt x="25" y="1"/>
                  </a:lnTo>
                  <a:lnTo>
                    <a:pt x="17" y="0"/>
                  </a:lnTo>
                  <a:lnTo>
                    <a:pt x="13" y="0"/>
                  </a:lnTo>
                  <a:lnTo>
                    <a:pt x="10" y="1"/>
                  </a:lnTo>
                  <a:lnTo>
                    <a:pt x="7" y="3"/>
                  </a:lnTo>
                  <a:lnTo>
                    <a:pt x="5" y="5"/>
                  </a:lnTo>
                  <a:lnTo>
                    <a:pt x="3" y="7"/>
                  </a:lnTo>
                  <a:lnTo>
                    <a:pt x="2" y="10"/>
                  </a:lnTo>
                  <a:lnTo>
                    <a:pt x="1" y="13"/>
                  </a:lnTo>
                  <a:lnTo>
                    <a:pt x="1" y="16"/>
                  </a:lnTo>
                  <a:lnTo>
                    <a:pt x="1" y="18"/>
                  </a:lnTo>
                  <a:lnTo>
                    <a:pt x="2" y="21"/>
                  </a:lnTo>
                  <a:lnTo>
                    <a:pt x="3" y="23"/>
                  </a:lnTo>
                  <a:lnTo>
                    <a:pt x="5" y="25"/>
                  </a:lnTo>
                  <a:lnTo>
                    <a:pt x="9" y="28"/>
                  </a:lnTo>
                  <a:lnTo>
                    <a:pt x="14" y="31"/>
                  </a:lnTo>
                  <a:lnTo>
                    <a:pt x="18" y="33"/>
                  </a:lnTo>
                  <a:lnTo>
                    <a:pt x="22" y="36"/>
                  </a:lnTo>
                  <a:lnTo>
                    <a:pt x="24" y="38"/>
                  </a:lnTo>
                  <a:lnTo>
                    <a:pt x="25" y="39"/>
                  </a:lnTo>
                  <a:lnTo>
                    <a:pt x="26" y="41"/>
                  </a:lnTo>
                  <a:lnTo>
                    <a:pt x="26" y="43"/>
                  </a:lnTo>
                  <a:lnTo>
                    <a:pt x="26" y="46"/>
                  </a:lnTo>
                  <a:lnTo>
                    <a:pt x="25" y="47"/>
                  </a:lnTo>
                  <a:lnTo>
                    <a:pt x="24" y="49"/>
                  </a:lnTo>
                  <a:lnTo>
                    <a:pt x="23" y="50"/>
                  </a:lnTo>
                  <a:lnTo>
                    <a:pt x="19" y="52"/>
                  </a:lnTo>
                  <a:lnTo>
                    <a:pt x="15" y="52"/>
                  </a:lnTo>
                  <a:lnTo>
                    <a:pt x="13" y="52"/>
                  </a:lnTo>
                  <a:lnTo>
                    <a:pt x="10" y="51"/>
                  </a:lnTo>
                  <a:lnTo>
                    <a:pt x="8" y="50"/>
                  </a:lnTo>
                  <a:lnTo>
                    <a:pt x="7" y="48"/>
                  </a:lnTo>
                  <a:lnTo>
                    <a:pt x="4" y="43"/>
                  </a:lnTo>
                  <a:lnTo>
                    <a:pt x="3" y="41"/>
                  </a:lnTo>
                  <a:lnTo>
                    <a:pt x="2" y="40"/>
                  </a:lnTo>
                  <a:lnTo>
                    <a:pt x="1" y="40"/>
                  </a:lnTo>
                  <a:lnTo>
                    <a:pt x="0" y="41"/>
                  </a:lnTo>
                  <a:lnTo>
                    <a:pt x="0" y="44"/>
                  </a:lnTo>
                  <a:lnTo>
                    <a:pt x="0" y="5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6" name="Freeform 222"/>
            <p:cNvSpPr>
              <a:spLocks/>
            </p:cNvSpPr>
            <p:nvPr/>
          </p:nvSpPr>
          <p:spPr bwMode="auto">
            <a:xfrm>
              <a:off x="3346051" y="5959475"/>
              <a:ext cx="96062" cy="143516"/>
            </a:xfrm>
            <a:custGeom>
              <a:avLst/>
              <a:gdLst>
                <a:gd name="T0" fmla="*/ 2147483647 w 61"/>
                <a:gd name="T1" fmla="*/ 2147483647 h 90"/>
                <a:gd name="T2" fmla="*/ 2147483647 w 61"/>
                <a:gd name="T3" fmla="*/ 2147483647 h 90"/>
                <a:gd name="T4" fmla="*/ 0 w 61"/>
                <a:gd name="T5" fmla="*/ 2147483647 h 90"/>
                <a:gd name="T6" fmla="*/ 2147483647 w 61"/>
                <a:gd name="T7" fmla="*/ 2147483647 h 90"/>
                <a:gd name="T8" fmla="*/ 2147483647 w 61"/>
                <a:gd name="T9" fmla="*/ 2147483647 h 90"/>
                <a:gd name="T10" fmla="*/ 2147483647 w 61"/>
                <a:gd name="T11" fmla="*/ 2147483647 h 90"/>
                <a:gd name="T12" fmla="*/ 2147483647 w 61"/>
                <a:gd name="T13" fmla="*/ 2147483647 h 90"/>
                <a:gd name="T14" fmla="*/ 2147483647 w 61"/>
                <a:gd name="T15" fmla="*/ 2147483647 h 90"/>
                <a:gd name="T16" fmla="*/ 2147483647 w 61"/>
                <a:gd name="T17" fmla="*/ 2147483647 h 90"/>
                <a:gd name="T18" fmla="*/ 2147483647 w 61"/>
                <a:gd name="T19" fmla="*/ 2147483647 h 90"/>
                <a:gd name="T20" fmla="*/ 2147483647 w 61"/>
                <a:gd name="T21" fmla="*/ 2147483647 h 90"/>
                <a:gd name="T22" fmla="*/ 2147483647 w 61"/>
                <a:gd name="T23" fmla="*/ 2147483647 h 90"/>
                <a:gd name="T24" fmla="*/ 2147483647 w 61"/>
                <a:gd name="T25" fmla="*/ 2147483647 h 90"/>
                <a:gd name="T26" fmla="*/ 2147483647 w 61"/>
                <a:gd name="T27" fmla="*/ 2147483647 h 90"/>
                <a:gd name="T28" fmla="*/ 2147483647 w 61"/>
                <a:gd name="T29" fmla="*/ 2147483647 h 90"/>
                <a:gd name="T30" fmla="*/ 2147483647 w 61"/>
                <a:gd name="T31" fmla="*/ 2147483647 h 90"/>
                <a:gd name="T32" fmla="*/ 2147483647 w 61"/>
                <a:gd name="T33" fmla="*/ 2147483647 h 90"/>
                <a:gd name="T34" fmla="*/ 2147483647 w 61"/>
                <a:gd name="T35" fmla="*/ 2147483647 h 90"/>
                <a:gd name="T36" fmla="*/ 2147483647 w 61"/>
                <a:gd name="T37" fmla="*/ 2147483647 h 90"/>
                <a:gd name="T38" fmla="*/ 2147483647 w 61"/>
                <a:gd name="T39" fmla="*/ 2147483647 h 90"/>
                <a:gd name="T40" fmla="*/ 2147483647 w 61"/>
                <a:gd name="T41" fmla="*/ 2147483647 h 90"/>
                <a:gd name="T42" fmla="*/ 2147483647 w 61"/>
                <a:gd name="T43" fmla="*/ 2147483647 h 90"/>
                <a:gd name="T44" fmla="*/ 2147483647 w 61"/>
                <a:gd name="T45" fmla="*/ 2147483647 h 90"/>
                <a:gd name="T46" fmla="*/ 2147483647 w 61"/>
                <a:gd name="T47" fmla="*/ 2147483647 h 90"/>
                <a:gd name="T48" fmla="*/ 2147483647 w 61"/>
                <a:gd name="T49" fmla="*/ 2147483647 h 90"/>
                <a:gd name="T50" fmla="*/ 2147483647 w 61"/>
                <a:gd name="T51" fmla="*/ 2147483647 h 90"/>
                <a:gd name="T52" fmla="*/ 2147483647 w 61"/>
                <a:gd name="T53" fmla="*/ 2147483647 h 90"/>
                <a:gd name="T54" fmla="*/ 2147483647 w 61"/>
                <a:gd name="T55" fmla="*/ 2147483647 h 90"/>
                <a:gd name="T56" fmla="*/ 2147483647 w 61"/>
                <a:gd name="T57" fmla="*/ 2147483647 h 90"/>
                <a:gd name="T58" fmla="*/ 2147483647 w 61"/>
                <a:gd name="T59" fmla="*/ 2147483647 h 90"/>
                <a:gd name="T60" fmla="*/ 2147483647 w 61"/>
                <a:gd name="T61" fmla="*/ 2147483647 h 90"/>
                <a:gd name="T62" fmla="*/ 2147483647 w 61"/>
                <a:gd name="T63" fmla="*/ 2147483647 h 90"/>
                <a:gd name="T64" fmla="*/ 2147483647 w 61"/>
                <a:gd name="T65" fmla="*/ 2147483647 h 90"/>
                <a:gd name="T66" fmla="*/ 2147483647 w 61"/>
                <a:gd name="T67" fmla="*/ 2147483647 h 90"/>
                <a:gd name="T68" fmla="*/ 2147483647 w 61"/>
                <a:gd name="T69" fmla="*/ 2147483647 h 90"/>
                <a:gd name="T70" fmla="*/ 2147483647 w 61"/>
                <a:gd name="T71" fmla="*/ 2147483647 h 90"/>
                <a:gd name="T72" fmla="*/ 2147483647 w 61"/>
                <a:gd name="T73" fmla="*/ 0 h 90"/>
                <a:gd name="T74" fmla="*/ 2147483647 w 61"/>
                <a:gd name="T75" fmla="*/ 0 h 90"/>
                <a:gd name="T76" fmla="*/ 2147483647 w 61"/>
                <a:gd name="T77" fmla="*/ 2147483647 h 90"/>
                <a:gd name="T78" fmla="*/ 2147483647 w 61"/>
                <a:gd name="T79" fmla="*/ 2147483647 h 90"/>
                <a:gd name="T80" fmla="*/ 2147483647 w 61"/>
                <a:gd name="T81" fmla="*/ 2147483647 h 90"/>
                <a:gd name="T82" fmla="*/ 2147483647 w 61"/>
                <a:gd name="T83" fmla="*/ 2147483647 h 90"/>
                <a:gd name="T84" fmla="*/ 2147483647 w 61"/>
                <a:gd name="T85" fmla="*/ 2147483647 h 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90"/>
                <a:gd name="T131" fmla="*/ 61 w 61"/>
                <a:gd name="T132" fmla="*/ 90 h 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90">
                  <a:moveTo>
                    <a:pt x="8" y="81"/>
                  </a:moveTo>
                  <a:lnTo>
                    <a:pt x="8" y="84"/>
                  </a:lnTo>
                  <a:lnTo>
                    <a:pt x="7" y="85"/>
                  </a:lnTo>
                  <a:lnTo>
                    <a:pt x="2" y="87"/>
                  </a:lnTo>
                  <a:lnTo>
                    <a:pt x="0" y="88"/>
                  </a:lnTo>
                  <a:lnTo>
                    <a:pt x="0" y="89"/>
                  </a:lnTo>
                  <a:lnTo>
                    <a:pt x="0" y="90"/>
                  </a:lnTo>
                  <a:lnTo>
                    <a:pt x="1" y="90"/>
                  </a:lnTo>
                  <a:lnTo>
                    <a:pt x="3" y="90"/>
                  </a:lnTo>
                  <a:lnTo>
                    <a:pt x="12" y="90"/>
                  </a:lnTo>
                  <a:lnTo>
                    <a:pt x="21" y="90"/>
                  </a:lnTo>
                  <a:lnTo>
                    <a:pt x="23" y="90"/>
                  </a:lnTo>
                  <a:lnTo>
                    <a:pt x="24" y="90"/>
                  </a:lnTo>
                  <a:lnTo>
                    <a:pt x="24" y="89"/>
                  </a:lnTo>
                  <a:lnTo>
                    <a:pt x="24" y="88"/>
                  </a:lnTo>
                  <a:lnTo>
                    <a:pt x="23" y="88"/>
                  </a:lnTo>
                  <a:lnTo>
                    <a:pt x="20" y="87"/>
                  </a:lnTo>
                  <a:lnTo>
                    <a:pt x="18" y="86"/>
                  </a:lnTo>
                  <a:lnTo>
                    <a:pt x="17" y="85"/>
                  </a:lnTo>
                  <a:lnTo>
                    <a:pt x="17" y="83"/>
                  </a:lnTo>
                  <a:lnTo>
                    <a:pt x="17" y="64"/>
                  </a:lnTo>
                  <a:lnTo>
                    <a:pt x="17" y="63"/>
                  </a:lnTo>
                  <a:lnTo>
                    <a:pt x="18" y="63"/>
                  </a:lnTo>
                  <a:lnTo>
                    <a:pt x="19" y="64"/>
                  </a:lnTo>
                  <a:lnTo>
                    <a:pt x="39" y="83"/>
                  </a:lnTo>
                  <a:lnTo>
                    <a:pt x="40" y="84"/>
                  </a:lnTo>
                  <a:lnTo>
                    <a:pt x="40" y="85"/>
                  </a:lnTo>
                  <a:lnTo>
                    <a:pt x="40" y="86"/>
                  </a:lnTo>
                  <a:lnTo>
                    <a:pt x="38" y="87"/>
                  </a:lnTo>
                  <a:lnTo>
                    <a:pt x="35" y="88"/>
                  </a:lnTo>
                  <a:lnTo>
                    <a:pt x="34" y="88"/>
                  </a:lnTo>
                  <a:lnTo>
                    <a:pt x="34" y="89"/>
                  </a:lnTo>
                  <a:lnTo>
                    <a:pt x="34" y="90"/>
                  </a:lnTo>
                  <a:lnTo>
                    <a:pt x="35" y="90"/>
                  </a:lnTo>
                  <a:lnTo>
                    <a:pt x="38" y="90"/>
                  </a:lnTo>
                  <a:lnTo>
                    <a:pt x="48" y="90"/>
                  </a:lnTo>
                  <a:lnTo>
                    <a:pt x="58" y="90"/>
                  </a:lnTo>
                  <a:lnTo>
                    <a:pt x="60" y="90"/>
                  </a:lnTo>
                  <a:lnTo>
                    <a:pt x="61" y="89"/>
                  </a:lnTo>
                  <a:lnTo>
                    <a:pt x="60" y="88"/>
                  </a:lnTo>
                  <a:lnTo>
                    <a:pt x="58" y="87"/>
                  </a:lnTo>
                  <a:lnTo>
                    <a:pt x="55" y="85"/>
                  </a:lnTo>
                  <a:lnTo>
                    <a:pt x="51" y="82"/>
                  </a:lnTo>
                  <a:lnTo>
                    <a:pt x="28" y="61"/>
                  </a:lnTo>
                  <a:lnTo>
                    <a:pt x="28" y="60"/>
                  </a:lnTo>
                  <a:lnTo>
                    <a:pt x="27" y="59"/>
                  </a:lnTo>
                  <a:lnTo>
                    <a:pt x="28" y="58"/>
                  </a:lnTo>
                  <a:lnTo>
                    <a:pt x="31" y="56"/>
                  </a:lnTo>
                  <a:lnTo>
                    <a:pt x="38" y="51"/>
                  </a:lnTo>
                  <a:lnTo>
                    <a:pt x="52" y="43"/>
                  </a:lnTo>
                  <a:lnTo>
                    <a:pt x="57" y="42"/>
                  </a:lnTo>
                  <a:lnTo>
                    <a:pt x="58" y="41"/>
                  </a:lnTo>
                  <a:lnTo>
                    <a:pt x="59" y="40"/>
                  </a:lnTo>
                  <a:lnTo>
                    <a:pt x="59" y="39"/>
                  </a:lnTo>
                  <a:lnTo>
                    <a:pt x="58" y="39"/>
                  </a:lnTo>
                  <a:lnTo>
                    <a:pt x="56" y="38"/>
                  </a:lnTo>
                  <a:lnTo>
                    <a:pt x="47" y="39"/>
                  </a:lnTo>
                  <a:lnTo>
                    <a:pt x="36" y="38"/>
                  </a:lnTo>
                  <a:lnTo>
                    <a:pt x="35" y="39"/>
                  </a:lnTo>
                  <a:lnTo>
                    <a:pt x="35" y="40"/>
                  </a:lnTo>
                  <a:lnTo>
                    <a:pt x="36" y="41"/>
                  </a:lnTo>
                  <a:lnTo>
                    <a:pt x="37" y="42"/>
                  </a:lnTo>
                  <a:lnTo>
                    <a:pt x="39" y="43"/>
                  </a:lnTo>
                  <a:lnTo>
                    <a:pt x="40" y="44"/>
                  </a:lnTo>
                  <a:lnTo>
                    <a:pt x="40" y="45"/>
                  </a:lnTo>
                  <a:lnTo>
                    <a:pt x="39" y="46"/>
                  </a:lnTo>
                  <a:lnTo>
                    <a:pt x="37" y="48"/>
                  </a:lnTo>
                  <a:lnTo>
                    <a:pt x="30" y="53"/>
                  </a:lnTo>
                  <a:lnTo>
                    <a:pt x="22" y="58"/>
                  </a:lnTo>
                  <a:lnTo>
                    <a:pt x="18" y="60"/>
                  </a:lnTo>
                  <a:lnTo>
                    <a:pt x="17" y="59"/>
                  </a:lnTo>
                  <a:lnTo>
                    <a:pt x="17" y="58"/>
                  </a:lnTo>
                  <a:lnTo>
                    <a:pt x="17" y="2"/>
                  </a:lnTo>
                  <a:lnTo>
                    <a:pt x="17" y="0"/>
                  </a:lnTo>
                  <a:lnTo>
                    <a:pt x="16" y="0"/>
                  </a:lnTo>
                  <a:lnTo>
                    <a:pt x="14" y="0"/>
                  </a:lnTo>
                  <a:lnTo>
                    <a:pt x="5" y="3"/>
                  </a:lnTo>
                  <a:lnTo>
                    <a:pt x="3" y="4"/>
                  </a:lnTo>
                  <a:lnTo>
                    <a:pt x="2" y="5"/>
                  </a:lnTo>
                  <a:lnTo>
                    <a:pt x="2" y="6"/>
                  </a:lnTo>
                  <a:lnTo>
                    <a:pt x="3" y="6"/>
                  </a:lnTo>
                  <a:lnTo>
                    <a:pt x="5" y="7"/>
                  </a:lnTo>
                  <a:lnTo>
                    <a:pt x="7" y="9"/>
                  </a:lnTo>
                  <a:lnTo>
                    <a:pt x="8" y="10"/>
                  </a:lnTo>
                  <a:lnTo>
                    <a:pt x="8" y="13"/>
                  </a:lnTo>
                  <a:lnTo>
                    <a:pt x="8" y="8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7" name="Freeform 233"/>
            <p:cNvSpPr>
              <a:spLocks noEditPoints="1"/>
            </p:cNvSpPr>
            <p:nvPr/>
          </p:nvSpPr>
          <p:spPr bwMode="auto">
            <a:xfrm>
              <a:off x="2705054" y="6178337"/>
              <a:ext cx="137981" cy="138133"/>
            </a:xfrm>
            <a:custGeom>
              <a:avLst/>
              <a:gdLst>
                <a:gd name="T0" fmla="*/ 0 w 87"/>
                <a:gd name="T1" fmla="*/ 2147483647 h 87"/>
                <a:gd name="T2" fmla="*/ 2147483647 w 87"/>
                <a:gd name="T3" fmla="*/ 2147483647 h 87"/>
                <a:gd name="T4" fmla="*/ 2147483647 w 87"/>
                <a:gd name="T5" fmla="*/ 2147483647 h 87"/>
                <a:gd name="T6" fmla="*/ 2147483647 w 87"/>
                <a:gd name="T7" fmla="*/ 2147483647 h 87"/>
                <a:gd name="T8" fmla="*/ 2147483647 w 87"/>
                <a:gd name="T9" fmla="*/ 2147483647 h 87"/>
                <a:gd name="T10" fmla="*/ 2147483647 w 87"/>
                <a:gd name="T11" fmla="*/ 2147483647 h 87"/>
                <a:gd name="T12" fmla="*/ 2147483647 w 87"/>
                <a:gd name="T13" fmla="*/ 2147483647 h 87"/>
                <a:gd name="T14" fmla="*/ 2147483647 w 87"/>
                <a:gd name="T15" fmla="*/ 2147483647 h 87"/>
                <a:gd name="T16" fmla="*/ 2147483647 w 87"/>
                <a:gd name="T17" fmla="*/ 2147483647 h 87"/>
                <a:gd name="T18" fmla="*/ 2147483647 w 87"/>
                <a:gd name="T19" fmla="*/ 2147483647 h 87"/>
                <a:gd name="T20" fmla="*/ 2147483647 w 87"/>
                <a:gd name="T21" fmla="*/ 2147483647 h 87"/>
                <a:gd name="T22" fmla="*/ 2147483647 w 87"/>
                <a:gd name="T23" fmla="*/ 2147483647 h 87"/>
                <a:gd name="T24" fmla="*/ 2147483647 w 87"/>
                <a:gd name="T25" fmla="*/ 2147483647 h 87"/>
                <a:gd name="T26" fmla="*/ 2147483647 w 87"/>
                <a:gd name="T27" fmla="*/ 2147483647 h 87"/>
                <a:gd name="T28" fmla="*/ 2147483647 w 87"/>
                <a:gd name="T29" fmla="*/ 2147483647 h 87"/>
                <a:gd name="T30" fmla="*/ 2147483647 w 87"/>
                <a:gd name="T31" fmla="*/ 2147483647 h 87"/>
                <a:gd name="T32" fmla="*/ 2147483647 w 87"/>
                <a:gd name="T33" fmla="*/ 2147483647 h 87"/>
                <a:gd name="T34" fmla="*/ 2147483647 w 87"/>
                <a:gd name="T35" fmla="*/ 2147483647 h 87"/>
                <a:gd name="T36" fmla="*/ 2147483647 w 87"/>
                <a:gd name="T37" fmla="*/ 2147483647 h 87"/>
                <a:gd name="T38" fmla="*/ 2147483647 w 87"/>
                <a:gd name="T39" fmla="*/ 2147483647 h 87"/>
                <a:gd name="T40" fmla="*/ 2147483647 w 87"/>
                <a:gd name="T41" fmla="*/ 2147483647 h 87"/>
                <a:gd name="T42" fmla="*/ 2147483647 w 87"/>
                <a:gd name="T43" fmla="*/ 2147483647 h 87"/>
                <a:gd name="T44" fmla="*/ 2147483647 w 87"/>
                <a:gd name="T45" fmla="*/ 0 h 87"/>
                <a:gd name="T46" fmla="*/ 2147483647 w 87"/>
                <a:gd name="T47" fmla="*/ 0 h 87"/>
                <a:gd name="T48" fmla="*/ 2147483647 w 87"/>
                <a:gd name="T49" fmla="*/ 2147483647 h 87"/>
                <a:gd name="T50" fmla="*/ 2147483647 w 87"/>
                <a:gd name="T51" fmla="*/ 2147483647 h 87"/>
                <a:gd name="T52" fmla="*/ 2147483647 w 87"/>
                <a:gd name="T53" fmla="*/ 2147483647 h 87"/>
                <a:gd name="T54" fmla="*/ 2147483647 w 87"/>
                <a:gd name="T55" fmla="*/ 2147483647 h 87"/>
                <a:gd name="T56" fmla="*/ 2147483647 w 87"/>
                <a:gd name="T57" fmla="*/ 2147483647 h 87"/>
                <a:gd name="T58" fmla="*/ 2147483647 w 87"/>
                <a:gd name="T59" fmla="*/ 2147483647 h 87"/>
                <a:gd name="T60" fmla="*/ 0 w 87"/>
                <a:gd name="T61" fmla="*/ 2147483647 h 87"/>
                <a:gd name="T62" fmla="*/ 2147483647 w 87"/>
                <a:gd name="T63" fmla="*/ 2147483647 h 87"/>
                <a:gd name="T64" fmla="*/ 2147483647 w 87"/>
                <a:gd name="T65" fmla="*/ 2147483647 h 87"/>
                <a:gd name="T66" fmla="*/ 2147483647 w 87"/>
                <a:gd name="T67" fmla="*/ 2147483647 h 87"/>
                <a:gd name="T68" fmla="*/ 2147483647 w 87"/>
                <a:gd name="T69" fmla="*/ 2147483647 h 87"/>
                <a:gd name="T70" fmla="*/ 2147483647 w 87"/>
                <a:gd name="T71" fmla="*/ 2147483647 h 87"/>
                <a:gd name="T72" fmla="*/ 2147483647 w 87"/>
                <a:gd name="T73" fmla="*/ 2147483647 h 87"/>
                <a:gd name="T74" fmla="*/ 2147483647 w 87"/>
                <a:gd name="T75" fmla="*/ 2147483647 h 87"/>
                <a:gd name="T76" fmla="*/ 2147483647 w 87"/>
                <a:gd name="T77" fmla="*/ 2147483647 h 87"/>
                <a:gd name="T78" fmla="*/ 2147483647 w 87"/>
                <a:gd name="T79" fmla="*/ 2147483647 h 87"/>
                <a:gd name="T80" fmla="*/ 2147483647 w 87"/>
                <a:gd name="T81" fmla="*/ 2147483647 h 87"/>
                <a:gd name="T82" fmla="*/ 2147483647 w 87"/>
                <a:gd name="T83" fmla="*/ 2147483647 h 87"/>
                <a:gd name="T84" fmla="*/ 2147483647 w 87"/>
                <a:gd name="T85" fmla="*/ 2147483647 h 87"/>
                <a:gd name="T86" fmla="*/ 2147483647 w 87"/>
                <a:gd name="T87" fmla="*/ 2147483647 h 87"/>
                <a:gd name="T88" fmla="*/ 2147483647 w 87"/>
                <a:gd name="T89" fmla="*/ 2147483647 h 87"/>
                <a:gd name="T90" fmla="*/ 2147483647 w 87"/>
                <a:gd name="T91" fmla="*/ 2147483647 h 87"/>
                <a:gd name="T92" fmla="*/ 2147483647 w 87"/>
                <a:gd name="T93" fmla="*/ 2147483647 h 87"/>
                <a:gd name="T94" fmla="*/ 2147483647 w 87"/>
                <a:gd name="T95" fmla="*/ 2147483647 h 87"/>
                <a:gd name="T96" fmla="*/ 2147483647 w 87"/>
                <a:gd name="T97" fmla="*/ 2147483647 h 87"/>
                <a:gd name="T98" fmla="*/ 2147483647 w 87"/>
                <a:gd name="T99" fmla="*/ 2147483647 h 87"/>
                <a:gd name="T100" fmla="*/ 2147483647 w 87"/>
                <a:gd name="T101" fmla="*/ 2147483647 h 87"/>
                <a:gd name="T102" fmla="*/ 2147483647 w 87"/>
                <a:gd name="T103" fmla="*/ 2147483647 h 87"/>
                <a:gd name="T104" fmla="*/ 2147483647 w 87"/>
                <a:gd name="T105" fmla="*/ 2147483647 h 87"/>
                <a:gd name="T106" fmla="*/ 2147483647 w 87"/>
                <a:gd name="T107" fmla="*/ 2147483647 h 8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
                <a:gd name="T163" fmla="*/ 0 h 87"/>
                <a:gd name="T164" fmla="*/ 87 w 87"/>
                <a:gd name="T165" fmla="*/ 87 h 8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 h="87">
                  <a:moveTo>
                    <a:pt x="0" y="43"/>
                  </a:moveTo>
                  <a:lnTo>
                    <a:pt x="0" y="48"/>
                  </a:lnTo>
                  <a:lnTo>
                    <a:pt x="1" y="53"/>
                  </a:lnTo>
                  <a:lnTo>
                    <a:pt x="2" y="57"/>
                  </a:lnTo>
                  <a:lnTo>
                    <a:pt x="3" y="61"/>
                  </a:lnTo>
                  <a:lnTo>
                    <a:pt x="5" y="65"/>
                  </a:lnTo>
                  <a:lnTo>
                    <a:pt x="6" y="66"/>
                  </a:lnTo>
                  <a:lnTo>
                    <a:pt x="7" y="68"/>
                  </a:lnTo>
                  <a:lnTo>
                    <a:pt x="9" y="72"/>
                  </a:lnTo>
                  <a:lnTo>
                    <a:pt x="12" y="75"/>
                  </a:lnTo>
                  <a:lnTo>
                    <a:pt x="15" y="77"/>
                  </a:lnTo>
                  <a:lnTo>
                    <a:pt x="19" y="80"/>
                  </a:lnTo>
                  <a:lnTo>
                    <a:pt x="22" y="82"/>
                  </a:lnTo>
                  <a:lnTo>
                    <a:pt x="26" y="84"/>
                  </a:lnTo>
                  <a:lnTo>
                    <a:pt x="30" y="85"/>
                  </a:lnTo>
                  <a:lnTo>
                    <a:pt x="34" y="86"/>
                  </a:lnTo>
                  <a:lnTo>
                    <a:pt x="38" y="87"/>
                  </a:lnTo>
                  <a:lnTo>
                    <a:pt x="43" y="87"/>
                  </a:lnTo>
                  <a:lnTo>
                    <a:pt x="48" y="86"/>
                  </a:lnTo>
                  <a:lnTo>
                    <a:pt x="54" y="86"/>
                  </a:lnTo>
                  <a:lnTo>
                    <a:pt x="59" y="84"/>
                  </a:lnTo>
                  <a:lnTo>
                    <a:pt x="63" y="82"/>
                  </a:lnTo>
                  <a:lnTo>
                    <a:pt x="67" y="80"/>
                  </a:lnTo>
                  <a:lnTo>
                    <a:pt x="71" y="78"/>
                  </a:lnTo>
                  <a:lnTo>
                    <a:pt x="74" y="75"/>
                  </a:lnTo>
                  <a:lnTo>
                    <a:pt x="77" y="72"/>
                  </a:lnTo>
                  <a:lnTo>
                    <a:pt x="82" y="65"/>
                  </a:lnTo>
                  <a:lnTo>
                    <a:pt x="84" y="61"/>
                  </a:lnTo>
                  <a:lnTo>
                    <a:pt x="85" y="58"/>
                  </a:lnTo>
                  <a:lnTo>
                    <a:pt x="87" y="50"/>
                  </a:lnTo>
                  <a:lnTo>
                    <a:pt x="87" y="43"/>
                  </a:lnTo>
                  <a:lnTo>
                    <a:pt x="87" y="39"/>
                  </a:lnTo>
                  <a:lnTo>
                    <a:pt x="87" y="35"/>
                  </a:lnTo>
                  <a:lnTo>
                    <a:pt x="86" y="32"/>
                  </a:lnTo>
                  <a:lnTo>
                    <a:pt x="85" y="28"/>
                  </a:lnTo>
                  <a:lnTo>
                    <a:pt x="83" y="25"/>
                  </a:lnTo>
                  <a:lnTo>
                    <a:pt x="81" y="21"/>
                  </a:lnTo>
                  <a:lnTo>
                    <a:pt x="77" y="14"/>
                  </a:lnTo>
                  <a:lnTo>
                    <a:pt x="74" y="11"/>
                  </a:lnTo>
                  <a:lnTo>
                    <a:pt x="71" y="8"/>
                  </a:lnTo>
                  <a:lnTo>
                    <a:pt x="67" y="6"/>
                  </a:lnTo>
                  <a:lnTo>
                    <a:pt x="63" y="4"/>
                  </a:lnTo>
                  <a:lnTo>
                    <a:pt x="61" y="3"/>
                  </a:lnTo>
                  <a:lnTo>
                    <a:pt x="59" y="2"/>
                  </a:lnTo>
                  <a:lnTo>
                    <a:pt x="54" y="1"/>
                  </a:lnTo>
                  <a:lnTo>
                    <a:pt x="49" y="0"/>
                  </a:lnTo>
                  <a:lnTo>
                    <a:pt x="43" y="0"/>
                  </a:lnTo>
                  <a:lnTo>
                    <a:pt x="39" y="0"/>
                  </a:lnTo>
                  <a:lnTo>
                    <a:pt x="34" y="1"/>
                  </a:lnTo>
                  <a:lnTo>
                    <a:pt x="30" y="2"/>
                  </a:lnTo>
                  <a:lnTo>
                    <a:pt x="26" y="3"/>
                  </a:lnTo>
                  <a:lnTo>
                    <a:pt x="22" y="5"/>
                  </a:lnTo>
                  <a:lnTo>
                    <a:pt x="20" y="6"/>
                  </a:lnTo>
                  <a:lnTo>
                    <a:pt x="19" y="7"/>
                  </a:lnTo>
                  <a:lnTo>
                    <a:pt x="15" y="9"/>
                  </a:lnTo>
                  <a:lnTo>
                    <a:pt x="12" y="12"/>
                  </a:lnTo>
                  <a:lnTo>
                    <a:pt x="7" y="19"/>
                  </a:lnTo>
                  <a:lnTo>
                    <a:pt x="3" y="26"/>
                  </a:lnTo>
                  <a:lnTo>
                    <a:pt x="2" y="30"/>
                  </a:lnTo>
                  <a:lnTo>
                    <a:pt x="1" y="34"/>
                  </a:lnTo>
                  <a:lnTo>
                    <a:pt x="0" y="39"/>
                  </a:lnTo>
                  <a:lnTo>
                    <a:pt x="0" y="43"/>
                  </a:lnTo>
                  <a:close/>
                  <a:moveTo>
                    <a:pt x="14" y="44"/>
                  </a:moveTo>
                  <a:lnTo>
                    <a:pt x="14" y="38"/>
                  </a:lnTo>
                  <a:lnTo>
                    <a:pt x="14" y="34"/>
                  </a:lnTo>
                  <a:lnTo>
                    <a:pt x="16" y="25"/>
                  </a:lnTo>
                  <a:lnTo>
                    <a:pt x="17" y="21"/>
                  </a:lnTo>
                  <a:lnTo>
                    <a:pt x="19" y="18"/>
                  </a:lnTo>
                  <a:lnTo>
                    <a:pt x="23" y="13"/>
                  </a:lnTo>
                  <a:lnTo>
                    <a:pt x="27" y="9"/>
                  </a:lnTo>
                  <a:lnTo>
                    <a:pt x="32" y="6"/>
                  </a:lnTo>
                  <a:lnTo>
                    <a:pt x="37" y="4"/>
                  </a:lnTo>
                  <a:lnTo>
                    <a:pt x="43" y="4"/>
                  </a:lnTo>
                  <a:lnTo>
                    <a:pt x="47" y="4"/>
                  </a:lnTo>
                  <a:lnTo>
                    <a:pt x="50" y="5"/>
                  </a:lnTo>
                  <a:lnTo>
                    <a:pt x="53" y="6"/>
                  </a:lnTo>
                  <a:lnTo>
                    <a:pt x="56" y="7"/>
                  </a:lnTo>
                  <a:lnTo>
                    <a:pt x="59" y="9"/>
                  </a:lnTo>
                  <a:lnTo>
                    <a:pt x="62" y="11"/>
                  </a:lnTo>
                  <a:lnTo>
                    <a:pt x="66" y="16"/>
                  </a:lnTo>
                  <a:lnTo>
                    <a:pt x="69" y="21"/>
                  </a:lnTo>
                  <a:lnTo>
                    <a:pt x="71" y="28"/>
                  </a:lnTo>
                  <a:lnTo>
                    <a:pt x="73" y="34"/>
                  </a:lnTo>
                  <a:lnTo>
                    <a:pt x="73" y="41"/>
                  </a:lnTo>
                  <a:lnTo>
                    <a:pt x="73" y="50"/>
                  </a:lnTo>
                  <a:lnTo>
                    <a:pt x="72" y="53"/>
                  </a:lnTo>
                  <a:lnTo>
                    <a:pt x="72" y="57"/>
                  </a:lnTo>
                  <a:lnTo>
                    <a:pt x="69" y="64"/>
                  </a:lnTo>
                  <a:lnTo>
                    <a:pt x="68" y="68"/>
                  </a:lnTo>
                  <a:lnTo>
                    <a:pt x="65" y="71"/>
                  </a:lnTo>
                  <a:lnTo>
                    <a:pt x="63" y="74"/>
                  </a:lnTo>
                  <a:lnTo>
                    <a:pt x="60" y="77"/>
                  </a:lnTo>
                  <a:lnTo>
                    <a:pt x="57" y="80"/>
                  </a:lnTo>
                  <a:lnTo>
                    <a:pt x="53" y="81"/>
                  </a:lnTo>
                  <a:lnTo>
                    <a:pt x="48" y="82"/>
                  </a:lnTo>
                  <a:lnTo>
                    <a:pt x="43" y="83"/>
                  </a:lnTo>
                  <a:lnTo>
                    <a:pt x="39" y="82"/>
                  </a:lnTo>
                  <a:lnTo>
                    <a:pt x="34" y="81"/>
                  </a:lnTo>
                  <a:lnTo>
                    <a:pt x="32" y="80"/>
                  </a:lnTo>
                  <a:lnTo>
                    <a:pt x="29" y="79"/>
                  </a:lnTo>
                  <a:lnTo>
                    <a:pt x="24" y="75"/>
                  </a:lnTo>
                  <a:lnTo>
                    <a:pt x="22" y="72"/>
                  </a:lnTo>
                  <a:lnTo>
                    <a:pt x="20" y="70"/>
                  </a:lnTo>
                  <a:lnTo>
                    <a:pt x="17" y="63"/>
                  </a:lnTo>
                  <a:lnTo>
                    <a:pt x="15" y="59"/>
                  </a:lnTo>
                  <a:lnTo>
                    <a:pt x="14" y="54"/>
                  </a:lnTo>
                  <a:lnTo>
                    <a:pt x="14" y="49"/>
                  </a:lnTo>
                  <a:lnTo>
                    <a:pt x="14" y="44"/>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8" name="Freeform 234"/>
            <p:cNvSpPr>
              <a:spLocks/>
            </p:cNvSpPr>
            <p:nvPr/>
          </p:nvSpPr>
          <p:spPr bwMode="auto">
            <a:xfrm>
              <a:off x="2855261" y="6230361"/>
              <a:ext cx="99556" cy="86110"/>
            </a:xfrm>
            <a:custGeom>
              <a:avLst/>
              <a:gdLst>
                <a:gd name="T0" fmla="*/ 2147483647 w 62"/>
                <a:gd name="T1" fmla="*/ 2147483647 h 54"/>
                <a:gd name="T2" fmla="*/ 2147483647 w 62"/>
                <a:gd name="T3" fmla="*/ 2147483647 h 54"/>
                <a:gd name="T4" fmla="*/ 2147483647 w 62"/>
                <a:gd name="T5" fmla="*/ 2147483647 h 54"/>
                <a:gd name="T6" fmla="*/ 2147483647 w 62"/>
                <a:gd name="T7" fmla="*/ 2147483647 h 54"/>
                <a:gd name="T8" fmla="*/ 2147483647 w 62"/>
                <a:gd name="T9" fmla="*/ 2147483647 h 54"/>
                <a:gd name="T10" fmla="*/ 2147483647 w 62"/>
                <a:gd name="T11" fmla="*/ 2147483647 h 54"/>
                <a:gd name="T12" fmla="*/ 2147483647 w 62"/>
                <a:gd name="T13" fmla="*/ 2147483647 h 54"/>
                <a:gd name="T14" fmla="*/ 2147483647 w 62"/>
                <a:gd name="T15" fmla="*/ 2147483647 h 54"/>
                <a:gd name="T16" fmla="*/ 2147483647 w 62"/>
                <a:gd name="T17" fmla="*/ 2147483647 h 54"/>
                <a:gd name="T18" fmla="*/ 2147483647 w 62"/>
                <a:gd name="T19" fmla="*/ 2147483647 h 54"/>
                <a:gd name="T20" fmla="*/ 2147483647 w 62"/>
                <a:gd name="T21" fmla="*/ 2147483647 h 54"/>
                <a:gd name="T22" fmla="*/ 2147483647 w 62"/>
                <a:gd name="T23" fmla="*/ 0 h 54"/>
                <a:gd name="T24" fmla="*/ 2147483647 w 62"/>
                <a:gd name="T25" fmla="*/ 0 h 54"/>
                <a:gd name="T26" fmla="*/ 2147483647 w 62"/>
                <a:gd name="T27" fmla="*/ 0 h 54"/>
                <a:gd name="T28" fmla="*/ 2147483647 w 62"/>
                <a:gd name="T29" fmla="*/ 2147483647 h 54"/>
                <a:gd name="T30" fmla="*/ 2147483647 w 62"/>
                <a:gd name="T31" fmla="*/ 2147483647 h 54"/>
                <a:gd name="T32" fmla="*/ 2147483647 w 62"/>
                <a:gd name="T33" fmla="*/ 2147483647 h 54"/>
                <a:gd name="T34" fmla="*/ 2147483647 w 62"/>
                <a:gd name="T35" fmla="*/ 2147483647 h 54"/>
                <a:gd name="T36" fmla="*/ 2147483647 w 62"/>
                <a:gd name="T37" fmla="*/ 2147483647 h 54"/>
                <a:gd name="T38" fmla="*/ 2147483647 w 62"/>
                <a:gd name="T39" fmla="*/ 2147483647 h 54"/>
                <a:gd name="T40" fmla="*/ 2147483647 w 62"/>
                <a:gd name="T41" fmla="*/ 2147483647 h 54"/>
                <a:gd name="T42" fmla="*/ 2147483647 w 62"/>
                <a:gd name="T43" fmla="*/ 2147483647 h 54"/>
                <a:gd name="T44" fmla="*/ 2147483647 w 62"/>
                <a:gd name="T45" fmla="*/ 2147483647 h 54"/>
                <a:gd name="T46" fmla="*/ 2147483647 w 62"/>
                <a:gd name="T47" fmla="*/ 2147483647 h 54"/>
                <a:gd name="T48" fmla="*/ 2147483647 w 62"/>
                <a:gd name="T49" fmla="*/ 2147483647 h 54"/>
                <a:gd name="T50" fmla="*/ 2147483647 w 62"/>
                <a:gd name="T51" fmla="*/ 2147483647 h 54"/>
                <a:gd name="T52" fmla="*/ 2147483647 w 62"/>
                <a:gd name="T53" fmla="*/ 0 h 54"/>
                <a:gd name="T54" fmla="*/ 2147483647 w 62"/>
                <a:gd name="T55" fmla="*/ 0 h 54"/>
                <a:gd name="T56" fmla="*/ 2147483647 w 62"/>
                <a:gd name="T57" fmla="*/ 0 h 54"/>
                <a:gd name="T58" fmla="*/ 0 w 62"/>
                <a:gd name="T59" fmla="*/ 2147483647 h 54"/>
                <a:gd name="T60" fmla="*/ 2147483647 w 62"/>
                <a:gd name="T61" fmla="*/ 2147483647 h 54"/>
                <a:gd name="T62" fmla="*/ 2147483647 w 62"/>
                <a:gd name="T63" fmla="*/ 2147483647 h 54"/>
                <a:gd name="T64" fmla="*/ 2147483647 w 62"/>
                <a:gd name="T65" fmla="*/ 2147483647 h 54"/>
                <a:gd name="T66" fmla="*/ 2147483647 w 62"/>
                <a:gd name="T67" fmla="*/ 2147483647 h 54"/>
                <a:gd name="T68" fmla="*/ 2147483647 w 62"/>
                <a:gd name="T69" fmla="*/ 2147483647 h 54"/>
                <a:gd name="T70" fmla="*/ 2147483647 w 62"/>
                <a:gd name="T71" fmla="*/ 2147483647 h 54"/>
                <a:gd name="T72" fmla="*/ 2147483647 w 62"/>
                <a:gd name="T73" fmla="*/ 2147483647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2"/>
                <a:gd name="T112" fmla="*/ 0 h 54"/>
                <a:gd name="T113" fmla="*/ 62 w 62"/>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2" h="54">
                  <a:moveTo>
                    <a:pt x="23" y="54"/>
                  </a:moveTo>
                  <a:lnTo>
                    <a:pt x="27" y="53"/>
                  </a:lnTo>
                  <a:lnTo>
                    <a:pt x="30" y="52"/>
                  </a:lnTo>
                  <a:lnTo>
                    <a:pt x="35" y="50"/>
                  </a:lnTo>
                  <a:lnTo>
                    <a:pt x="39" y="47"/>
                  </a:lnTo>
                  <a:lnTo>
                    <a:pt x="40" y="46"/>
                  </a:lnTo>
                  <a:lnTo>
                    <a:pt x="41" y="46"/>
                  </a:lnTo>
                  <a:lnTo>
                    <a:pt x="42" y="46"/>
                  </a:lnTo>
                  <a:lnTo>
                    <a:pt x="42" y="47"/>
                  </a:lnTo>
                  <a:lnTo>
                    <a:pt x="42" y="51"/>
                  </a:lnTo>
                  <a:lnTo>
                    <a:pt x="42" y="52"/>
                  </a:lnTo>
                  <a:lnTo>
                    <a:pt x="43" y="53"/>
                  </a:lnTo>
                  <a:lnTo>
                    <a:pt x="59" y="50"/>
                  </a:lnTo>
                  <a:lnTo>
                    <a:pt x="61" y="49"/>
                  </a:lnTo>
                  <a:lnTo>
                    <a:pt x="62" y="48"/>
                  </a:lnTo>
                  <a:lnTo>
                    <a:pt x="61" y="48"/>
                  </a:lnTo>
                  <a:lnTo>
                    <a:pt x="60" y="47"/>
                  </a:lnTo>
                  <a:lnTo>
                    <a:pt x="55" y="47"/>
                  </a:lnTo>
                  <a:lnTo>
                    <a:pt x="53" y="46"/>
                  </a:lnTo>
                  <a:lnTo>
                    <a:pt x="52" y="45"/>
                  </a:lnTo>
                  <a:lnTo>
                    <a:pt x="51" y="44"/>
                  </a:lnTo>
                  <a:lnTo>
                    <a:pt x="52" y="3"/>
                  </a:lnTo>
                  <a:lnTo>
                    <a:pt x="52" y="1"/>
                  </a:lnTo>
                  <a:lnTo>
                    <a:pt x="51" y="0"/>
                  </a:lnTo>
                  <a:lnTo>
                    <a:pt x="49" y="0"/>
                  </a:lnTo>
                  <a:lnTo>
                    <a:pt x="41" y="0"/>
                  </a:lnTo>
                  <a:lnTo>
                    <a:pt x="35" y="0"/>
                  </a:lnTo>
                  <a:lnTo>
                    <a:pt x="33" y="0"/>
                  </a:lnTo>
                  <a:lnTo>
                    <a:pt x="32" y="1"/>
                  </a:lnTo>
                  <a:lnTo>
                    <a:pt x="32" y="2"/>
                  </a:lnTo>
                  <a:lnTo>
                    <a:pt x="33" y="2"/>
                  </a:lnTo>
                  <a:lnTo>
                    <a:pt x="36" y="3"/>
                  </a:lnTo>
                  <a:lnTo>
                    <a:pt x="41" y="5"/>
                  </a:lnTo>
                  <a:lnTo>
                    <a:pt x="42" y="5"/>
                  </a:lnTo>
                  <a:lnTo>
                    <a:pt x="43" y="6"/>
                  </a:lnTo>
                  <a:lnTo>
                    <a:pt x="42" y="35"/>
                  </a:lnTo>
                  <a:lnTo>
                    <a:pt x="42" y="37"/>
                  </a:lnTo>
                  <a:lnTo>
                    <a:pt x="42" y="40"/>
                  </a:lnTo>
                  <a:lnTo>
                    <a:pt x="41" y="41"/>
                  </a:lnTo>
                  <a:lnTo>
                    <a:pt x="40" y="43"/>
                  </a:lnTo>
                  <a:lnTo>
                    <a:pt x="38" y="45"/>
                  </a:lnTo>
                  <a:lnTo>
                    <a:pt x="35" y="46"/>
                  </a:lnTo>
                  <a:lnTo>
                    <a:pt x="31" y="47"/>
                  </a:lnTo>
                  <a:lnTo>
                    <a:pt x="26" y="47"/>
                  </a:lnTo>
                  <a:lnTo>
                    <a:pt x="22" y="47"/>
                  </a:lnTo>
                  <a:lnTo>
                    <a:pt x="20" y="46"/>
                  </a:lnTo>
                  <a:lnTo>
                    <a:pt x="19" y="45"/>
                  </a:lnTo>
                  <a:lnTo>
                    <a:pt x="18" y="44"/>
                  </a:lnTo>
                  <a:lnTo>
                    <a:pt x="17" y="42"/>
                  </a:lnTo>
                  <a:lnTo>
                    <a:pt x="16" y="41"/>
                  </a:lnTo>
                  <a:lnTo>
                    <a:pt x="16" y="39"/>
                  </a:lnTo>
                  <a:lnTo>
                    <a:pt x="16" y="3"/>
                  </a:lnTo>
                  <a:lnTo>
                    <a:pt x="16" y="1"/>
                  </a:lnTo>
                  <a:lnTo>
                    <a:pt x="15" y="0"/>
                  </a:lnTo>
                  <a:lnTo>
                    <a:pt x="14" y="0"/>
                  </a:lnTo>
                  <a:lnTo>
                    <a:pt x="9" y="0"/>
                  </a:lnTo>
                  <a:lnTo>
                    <a:pt x="3" y="0"/>
                  </a:lnTo>
                  <a:lnTo>
                    <a:pt x="1" y="0"/>
                  </a:lnTo>
                  <a:lnTo>
                    <a:pt x="0" y="0"/>
                  </a:lnTo>
                  <a:lnTo>
                    <a:pt x="0" y="1"/>
                  </a:lnTo>
                  <a:lnTo>
                    <a:pt x="1" y="2"/>
                  </a:lnTo>
                  <a:lnTo>
                    <a:pt x="4" y="3"/>
                  </a:lnTo>
                  <a:lnTo>
                    <a:pt x="6" y="4"/>
                  </a:lnTo>
                  <a:lnTo>
                    <a:pt x="7" y="4"/>
                  </a:lnTo>
                  <a:lnTo>
                    <a:pt x="7" y="6"/>
                  </a:lnTo>
                  <a:lnTo>
                    <a:pt x="7" y="35"/>
                  </a:lnTo>
                  <a:lnTo>
                    <a:pt x="7" y="39"/>
                  </a:lnTo>
                  <a:lnTo>
                    <a:pt x="8" y="42"/>
                  </a:lnTo>
                  <a:lnTo>
                    <a:pt x="9" y="46"/>
                  </a:lnTo>
                  <a:lnTo>
                    <a:pt x="10" y="48"/>
                  </a:lnTo>
                  <a:lnTo>
                    <a:pt x="11" y="50"/>
                  </a:lnTo>
                  <a:lnTo>
                    <a:pt x="13" y="51"/>
                  </a:lnTo>
                  <a:lnTo>
                    <a:pt x="15" y="52"/>
                  </a:lnTo>
                  <a:lnTo>
                    <a:pt x="19" y="53"/>
                  </a:lnTo>
                  <a:lnTo>
                    <a:pt x="23" y="54"/>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9" name="Freeform 235"/>
            <p:cNvSpPr>
              <a:spLocks/>
            </p:cNvSpPr>
            <p:nvPr/>
          </p:nvSpPr>
          <p:spPr bwMode="auto">
            <a:xfrm>
              <a:off x="2960056" y="6216009"/>
              <a:ext cx="57638" cy="96873"/>
            </a:xfrm>
            <a:custGeom>
              <a:avLst/>
              <a:gdLst>
                <a:gd name="T0" fmla="*/ 2147483647 w 36"/>
                <a:gd name="T1" fmla="*/ 2147483647 h 61"/>
                <a:gd name="T2" fmla="*/ 2147483647 w 36"/>
                <a:gd name="T3" fmla="*/ 2147483647 h 61"/>
                <a:gd name="T4" fmla="*/ 2147483647 w 36"/>
                <a:gd name="T5" fmla="*/ 2147483647 h 61"/>
                <a:gd name="T6" fmla="*/ 2147483647 w 36"/>
                <a:gd name="T7" fmla="*/ 2147483647 h 61"/>
                <a:gd name="T8" fmla="*/ 2147483647 w 36"/>
                <a:gd name="T9" fmla="*/ 2147483647 h 61"/>
                <a:gd name="T10" fmla="*/ 2147483647 w 36"/>
                <a:gd name="T11" fmla="*/ 2147483647 h 61"/>
                <a:gd name="T12" fmla="*/ 2147483647 w 36"/>
                <a:gd name="T13" fmla="*/ 2147483647 h 61"/>
                <a:gd name="T14" fmla="*/ 2147483647 w 36"/>
                <a:gd name="T15" fmla="*/ 2147483647 h 61"/>
                <a:gd name="T16" fmla="*/ 2147483647 w 36"/>
                <a:gd name="T17" fmla="*/ 2147483647 h 61"/>
                <a:gd name="T18" fmla="*/ 2147483647 w 36"/>
                <a:gd name="T19" fmla="*/ 2147483647 h 61"/>
                <a:gd name="T20" fmla="*/ 2147483647 w 36"/>
                <a:gd name="T21" fmla="*/ 2147483647 h 61"/>
                <a:gd name="T22" fmla="*/ 2147483647 w 36"/>
                <a:gd name="T23" fmla="*/ 2147483647 h 61"/>
                <a:gd name="T24" fmla="*/ 2147483647 w 36"/>
                <a:gd name="T25" fmla="*/ 0 h 61"/>
                <a:gd name="T26" fmla="*/ 2147483647 w 36"/>
                <a:gd name="T27" fmla="*/ 0 h 61"/>
                <a:gd name="T28" fmla="*/ 2147483647 w 36"/>
                <a:gd name="T29" fmla="*/ 2147483647 h 61"/>
                <a:gd name="T30" fmla="*/ 2147483647 w 36"/>
                <a:gd name="T31" fmla="*/ 2147483647 h 61"/>
                <a:gd name="T32" fmla="*/ 2147483647 w 36"/>
                <a:gd name="T33" fmla="*/ 2147483647 h 61"/>
                <a:gd name="T34" fmla="*/ 2147483647 w 36"/>
                <a:gd name="T35" fmla="*/ 2147483647 h 61"/>
                <a:gd name="T36" fmla="*/ 2147483647 w 36"/>
                <a:gd name="T37" fmla="*/ 2147483647 h 61"/>
                <a:gd name="T38" fmla="*/ 2147483647 w 36"/>
                <a:gd name="T39" fmla="*/ 2147483647 h 61"/>
                <a:gd name="T40" fmla="*/ 0 w 36"/>
                <a:gd name="T41" fmla="*/ 2147483647 h 61"/>
                <a:gd name="T42" fmla="*/ 2147483647 w 36"/>
                <a:gd name="T43" fmla="*/ 2147483647 h 61"/>
                <a:gd name="T44" fmla="*/ 2147483647 w 36"/>
                <a:gd name="T45" fmla="*/ 2147483647 h 61"/>
                <a:gd name="T46" fmla="*/ 2147483647 w 36"/>
                <a:gd name="T47" fmla="*/ 2147483647 h 61"/>
                <a:gd name="T48" fmla="*/ 2147483647 w 36"/>
                <a:gd name="T49" fmla="*/ 2147483647 h 61"/>
                <a:gd name="T50" fmla="*/ 2147483647 w 36"/>
                <a:gd name="T51" fmla="*/ 2147483647 h 61"/>
                <a:gd name="T52" fmla="*/ 2147483647 w 36"/>
                <a:gd name="T53" fmla="*/ 2147483647 h 61"/>
                <a:gd name="T54" fmla="*/ 2147483647 w 36"/>
                <a:gd name="T55" fmla="*/ 2147483647 h 61"/>
                <a:gd name="T56" fmla="*/ 2147483647 w 36"/>
                <a:gd name="T57" fmla="*/ 2147483647 h 61"/>
                <a:gd name="T58" fmla="*/ 2147483647 w 36"/>
                <a:gd name="T59" fmla="*/ 2147483647 h 61"/>
                <a:gd name="T60" fmla="*/ 2147483647 w 36"/>
                <a:gd name="T61" fmla="*/ 2147483647 h 61"/>
                <a:gd name="T62" fmla="*/ 2147483647 w 36"/>
                <a:gd name="T63" fmla="*/ 2147483647 h 61"/>
                <a:gd name="T64" fmla="*/ 2147483647 w 36"/>
                <a:gd name="T65" fmla="*/ 2147483647 h 61"/>
                <a:gd name="T66" fmla="*/ 2147483647 w 36"/>
                <a:gd name="T67" fmla="*/ 2147483647 h 61"/>
                <a:gd name="T68" fmla="*/ 2147483647 w 36"/>
                <a:gd name="T69" fmla="*/ 2147483647 h 61"/>
                <a:gd name="T70" fmla="*/ 2147483647 w 36"/>
                <a:gd name="T71" fmla="*/ 2147483647 h 61"/>
                <a:gd name="T72" fmla="*/ 2147483647 w 36"/>
                <a:gd name="T73" fmla="*/ 2147483647 h 61"/>
                <a:gd name="T74" fmla="*/ 2147483647 w 36"/>
                <a:gd name="T75" fmla="*/ 2147483647 h 61"/>
                <a:gd name="T76" fmla="*/ 2147483647 w 36"/>
                <a:gd name="T77" fmla="*/ 2147483647 h 61"/>
                <a:gd name="T78" fmla="*/ 2147483647 w 36"/>
                <a:gd name="T79" fmla="*/ 2147483647 h 61"/>
                <a:gd name="T80" fmla="*/ 2147483647 w 36"/>
                <a:gd name="T81" fmla="*/ 2147483647 h 61"/>
                <a:gd name="T82" fmla="*/ 2147483647 w 36"/>
                <a:gd name="T83" fmla="*/ 2147483647 h 61"/>
                <a:gd name="T84" fmla="*/ 2147483647 w 36"/>
                <a:gd name="T85" fmla="*/ 2147483647 h 61"/>
                <a:gd name="T86" fmla="*/ 2147483647 w 36"/>
                <a:gd name="T87" fmla="*/ 2147483647 h 61"/>
                <a:gd name="T88" fmla="*/ 2147483647 w 36"/>
                <a:gd name="T89" fmla="*/ 2147483647 h 61"/>
                <a:gd name="T90" fmla="*/ 2147483647 w 36"/>
                <a:gd name="T91" fmla="*/ 2147483647 h 61"/>
                <a:gd name="T92" fmla="*/ 2147483647 w 36"/>
                <a:gd name="T93" fmla="*/ 2147483647 h 61"/>
                <a:gd name="T94" fmla="*/ 2147483647 w 36"/>
                <a:gd name="T95" fmla="*/ 2147483647 h 61"/>
                <a:gd name="T96" fmla="*/ 2147483647 w 36"/>
                <a:gd name="T97" fmla="*/ 2147483647 h 61"/>
                <a:gd name="T98" fmla="*/ 2147483647 w 36"/>
                <a:gd name="T99" fmla="*/ 2147483647 h 61"/>
                <a:gd name="T100" fmla="*/ 2147483647 w 36"/>
                <a:gd name="T101" fmla="*/ 2147483647 h 61"/>
                <a:gd name="T102" fmla="*/ 2147483647 w 36"/>
                <a:gd name="T103" fmla="*/ 2147483647 h 61"/>
                <a:gd name="T104" fmla="*/ 2147483647 w 36"/>
                <a:gd name="T105" fmla="*/ 2147483647 h 61"/>
                <a:gd name="T106" fmla="*/ 2147483647 w 36"/>
                <a:gd name="T107" fmla="*/ 2147483647 h 61"/>
                <a:gd name="T108" fmla="*/ 2147483647 w 36"/>
                <a:gd name="T109" fmla="*/ 2147483647 h 61"/>
                <a:gd name="T110" fmla="*/ 2147483647 w 36"/>
                <a:gd name="T111" fmla="*/ 2147483647 h 6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1"/>
                <a:gd name="T170" fmla="*/ 36 w 36"/>
                <a:gd name="T171" fmla="*/ 61 h 6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1">
                  <a:moveTo>
                    <a:pt x="34" y="15"/>
                  </a:moveTo>
                  <a:lnTo>
                    <a:pt x="35" y="15"/>
                  </a:lnTo>
                  <a:lnTo>
                    <a:pt x="36" y="14"/>
                  </a:lnTo>
                  <a:lnTo>
                    <a:pt x="36" y="12"/>
                  </a:lnTo>
                  <a:lnTo>
                    <a:pt x="36" y="11"/>
                  </a:lnTo>
                  <a:lnTo>
                    <a:pt x="35" y="10"/>
                  </a:lnTo>
                  <a:lnTo>
                    <a:pt x="33" y="9"/>
                  </a:lnTo>
                  <a:lnTo>
                    <a:pt x="19" y="9"/>
                  </a:lnTo>
                  <a:lnTo>
                    <a:pt x="18" y="9"/>
                  </a:lnTo>
                  <a:lnTo>
                    <a:pt x="17" y="7"/>
                  </a:lnTo>
                  <a:lnTo>
                    <a:pt x="17" y="3"/>
                  </a:lnTo>
                  <a:lnTo>
                    <a:pt x="17" y="1"/>
                  </a:lnTo>
                  <a:lnTo>
                    <a:pt x="17" y="0"/>
                  </a:lnTo>
                  <a:lnTo>
                    <a:pt x="16" y="0"/>
                  </a:lnTo>
                  <a:lnTo>
                    <a:pt x="14" y="2"/>
                  </a:lnTo>
                  <a:lnTo>
                    <a:pt x="10" y="8"/>
                  </a:lnTo>
                  <a:lnTo>
                    <a:pt x="7" y="10"/>
                  </a:lnTo>
                  <a:lnTo>
                    <a:pt x="4" y="12"/>
                  </a:lnTo>
                  <a:lnTo>
                    <a:pt x="1" y="13"/>
                  </a:lnTo>
                  <a:lnTo>
                    <a:pt x="1" y="14"/>
                  </a:lnTo>
                  <a:lnTo>
                    <a:pt x="0" y="15"/>
                  </a:lnTo>
                  <a:lnTo>
                    <a:pt x="1" y="16"/>
                  </a:lnTo>
                  <a:lnTo>
                    <a:pt x="4" y="16"/>
                  </a:lnTo>
                  <a:lnTo>
                    <a:pt x="7" y="16"/>
                  </a:lnTo>
                  <a:lnTo>
                    <a:pt x="7" y="18"/>
                  </a:lnTo>
                  <a:lnTo>
                    <a:pt x="7" y="48"/>
                  </a:lnTo>
                  <a:lnTo>
                    <a:pt x="7" y="51"/>
                  </a:lnTo>
                  <a:lnTo>
                    <a:pt x="7" y="52"/>
                  </a:lnTo>
                  <a:lnTo>
                    <a:pt x="8" y="54"/>
                  </a:lnTo>
                  <a:lnTo>
                    <a:pt x="9" y="56"/>
                  </a:lnTo>
                  <a:lnTo>
                    <a:pt x="10" y="58"/>
                  </a:lnTo>
                  <a:lnTo>
                    <a:pt x="12" y="60"/>
                  </a:lnTo>
                  <a:lnTo>
                    <a:pt x="15" y="61"/>
                  </a:lnTo>
                  <a:lnTo>
                    <a:pt x="18" y="61"/>
                  </a:lnTo>
                  <a:lnTo>
                    <a:pt x="21" y="61"/>
                  </a:lnTo>
                  <a:lnTo>
                    <a:pt x="25" y="61"/>
                  </a:lnTo>
                  <a:lnTo>
                    <a:pt x="27" y="61"/>
                  </a:lnTo>
                  <a:lnTo>
                    <a:pt x="32" y="59"/>
                  </a:lnTo>
                  <a:lnTo>
                    <a:pt x="34" y="57"/>
                  </a:lnTo>
                  <a:lnTo>
                    <a:pt x="34" y="55"/>
                  </a:lnTo>
                  <a:lnTo>
                    <a:pt x="34" y="54"/>
                  </a:lnTo>
                  <a:lnTo>
                    <a:pt x="33" y="54"/>
                  </a:lnTo>
                  <a:lnTo>
                    <a:pt x="30" y="55"/>
                  </a:lnTo>
                  <a:lnTo>
                    <a:pt x="28" y="55"/>
                  </a:lnTo>
                  <a:lnTo>
                    <a:pt x="25" y="56"/>
                  </a:lnTo>
                  <a:lnTo>
                    <a:pt x="21" y="55"/>
                  </a:lnTo>
                  <a:lnTo>
                    <a:pt x="18" y="53"/>
                  </a:lnTo>
                  <a:lnTo>
                    <a:pt x="17" y="52"/>
                  </a:lnTo>
                  <a:lnTo>
                    <a:pt x="16" y="50"/>
                  </a:lnTo>
                  <a:lnTo>
                    <a:pt x="16" y="47"/>
                  </a:lnTo>
                  <a:lnTo>
                    <a:pt x="16" y="21"/>
                  </a:lnTo>
                  <a:lnTo>
                    <a:pt x="16" y="18"/>
                  </a:lnTo>
                  <a:lnTo>
                    <a:pt x="17" y="16"/>
                  </a:lnTo>
                  <a:lnTo>
                    <a:pt x="18" y="15"/>
                  </a:lnTo>
                  <a:lnTo>
                    <a:pt x="20" y="15"/>
                  </a:lnTo>
                  <a:lnTo>
                    <a:pt x="34" y="15"/>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0" name="Freeform 236"/>
            <p:cNvSpPr>
              <a:spLocks/>
            </p:cNvSpPr>
            <p:nvPr/>
          </p:nvSpPr>
          <p:spPr bwMode="auto">
            <a:xfrm>
              <a:off x="3028173" y="6228567"/>
              <a:ext cx="55891" cy="87903"/>
            </a:xfrm>
            <a:custGeom>
              <a:avLst/>
              <a:gdLst>
                <a:gd name="T0" fmla="*/ 0 w 35"/>
                <a:gd name="T1" fmla="*/ 2147483647 h 56"/>
                <a:gd name="T2" fmla="*/ 2147483647 w 35"/>
                <a:gd name="T3" fmla="*/ 2147483647 h 56"/>
                <a:gd name="T4" fmla="*/ 2147483647 w 35"/>
                <a:gd name="T5" fmla="*/ 2147483647 h 56"/>
                <a:gd name="T6" fmla="*/ 2147483647 w 35"/>
                <a:gd name="T7" fmla="*/ 2147483647 h 56"/>
                <a:gd name="T8" fmla="*/ 2147483647 w 35"/>
                <a:gd name="T9" fmla="*/ 2147483647 h 56"/>
                <a:gd name="T10" fmla="*/ 2147483647 w 35"/>
                <a:gd name="T11" fmla="*/ 2147483647 h 56"/>
                <a:gd name="T12" fmla="*/ 2147483647 w 35"/>
                <a:gd name="T13" fmla="*/ 2147483647 h 56"/>
                <a:gd name="T14" fmla="*/ 2147483647 w 35"/>
                <a:gd name="T15" fmla="*/ 2147483647 h 56"/>
                <a:gd name="T16" fmla="*/ 2147483647 w 35"/>
                <a:gd name="T17" fmla="*/ 2147483647 h 56"/>
                <a:gd name="T18" fmla="*/ 2147483647 w 35"/>
                <a:gd name="T19" fmla="*/ 2147483647 h 56"/>
                <a:gd name="T20" fmla="*/ 2147483647 w 35"/>
                <a:gd name="T21" fmla="*/ 2147483647 h 56"/>
                <a:gd name="T22" fmla="*/ 2147483647 w 35"/>
                <a:gd name="T23" fmla="*/ 2147483647 h 56"/>
                <a:gd name="T24" fmla="*/ 2147483647 w 35"/>
                <a:gd name="T25" fmla="*/ 2147483647 h 56"/>
                <a:gd name="T26" fmla="*/ 2147483647 w 35"/>
                <a:gd name="T27" fmla="*/ 2147483647 h 56"/>
                <a:gd name="T28" fmla="*/ 2147483647 w 35"/>
                <a:gd name="T29" fmla="*/ 2147483647 h 56"/>
                <a:gd name="T30" fmla="*/ 2147483647 w 35"/>
                <a:gd name="T31" fmla="*/ 2147483647 h 56"/>
                <a:gd name="T32" fmla="*/ 2147483647 w 35"/>
                <a:gd name="T33" fmla="*/ 2147483647 h 56"/>
                <a:gd name="T34" fmla="*/ 2147483647 w 35"/>
                <a:gd name="T35" fmla="*/ 2147483647 h 56"/>
                <a:gd name="T36" fmla="*/ 2147483647 w 35"/>
                <a:gd name="T37" fmla="*/ 2147483647 h 56"/>
                <a:gd name="T38" fmla="*/ 2147483647 w 35"/>
                <a:gd name="T39" fmla="*/ 2147483647 h 56"/>
                <a:gd name="T40" fmla="*/ 2147483647 w 35"/>
                <a:gd name="T41" fmla="*/ 2147483647 h 56"/>
                <a:gd name="T42" fmla="*/ 2147483647 w 35"/>
                <a:gd name="T43" fmla="*/ 0 h 56"/>
                <a:gd name="T44" fmla="*/ 2147483647 w 35"/>
                <a:gd name="T45" fmla="*/ 0 h 56"/>
                <a:gd name="T46" fmla="*/ 2147483647 w 35"/>
                <a:gd name="T47" fmla="*/ 2147483647 h 56"/>
                <a:gd name="T48" fmla="*/ 2147483647 w 35"/>
                <a:gd name="T49" fmla="*/ 2147483647 h 56"/>
                <a:gd name="T50" fmla="*/ 2147483647 w 35"/>
                <a:gd name="T51" fmla="*/ 2147483647 h 56"/>
                <a:gd name="T52" fmla="*/ 2147483647 w 35"/>
                <a:gd name="T53" fmla="*/ 2147483647 h 56"/>
                <a:gd name="T54" fmla="*/ 2147483647 w 35"/>
                <a:gd name="T55" fmla="*/ 2147483647 h 56"/>
                <a:gd name="T56" fmla="*/ 2147483647 w 35"/>
                <a:gd name="T57" fmla="*/ 2147483647 h 56"/>
                <a:gd name="T58" fmla="*/ 2147483647 w 35"/>
                <a:gd name="T59" fmla="*/ 2147483647 h 56"/>
                <a:gd name="T60" fmla="*/ 2147483647 w 35"/>
                <a:gd name="T61" fmla="*/ 2147483647 h 56"/>
                <a:gd name="T62" fmla="*/ 2147483647 w 35"/>
                <a:gd name="T63" fmla="*/ 2147483647 h 56"/>
                <a:gd name="T64" fmla="*/ 2147483647 w 35"/>
                <a:gd name="T65" fmla="*/ 2147483647 h 56"/>
                <a:gd name="T66" fmla="*/ 2147483647 w 35"/>
                <a:gd name="T67" fmla="*/ 2147483647 h 56"/>
                <a:gd name="T68" fmla="*/ 2147483647 w 35"/>
                <a:gd name="T69" fmla="*/ 2147483647 h 56"/>
                <a:gd name="T70" fmla="*/ 2147483647 w 35"/>
                <a:gd name="T71" fmla="*/ 2147483647 h 56"/>
                <a:gd name="T72" fmla="*/ 2147483647 w 35"/>
                <a:gd name="T73" fmla="*/ 2147483647 h 56"/>
                <a:gd name="T74" fmla="*/ 2147483647 w 35"/>
                <a:gd name="T75" fmla="*/ 2147483647 h 56"/>
                <a:gd name="T76" fmla="*/ 2147483647 w 35"/>
                <a:gd name="T77" fmla="*/ 2147483647 h 56"/>
                <a:gd name="T78" fmla="*/ 0 w 35"/>
                <a:gd name="T79" fmla="*/ 2147483647 h 56"/>
                <a:gd name="T80" fmla="*/ 0 w 35"/>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5"/>
                <a:gd name="T124" fmla="*/ 0 h 56"/>
                <a:gd name="T125" fmla="*/ 35 w 35"/>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5" h="56">
                  <a:moveTo>
                    <a:pt x="0" y="51"/>
                  </a:moveTo>
                  <a:lnTo>
                    <a:pt x="0" y="52"/>
                  </a:lnTo>
                  <a:lnTo>
                    <a:pt x="2" y="53"/>
                  </a:lnTo>
                  <a:lnTo>
                    <a:pt x="4" y="54"/>
                  </a:lnTo>
                  <a:lnTo>
                    <a:pt x="7" y="55"/>
                  </a:lnTo>
                  <a:lnTo>
                    <a:pt x="16" y="56"/>
                  </a:lnTo>
                  <a:lnTo>
                    <a:pt x="21" y="55"/>
                  </a:lnTo>
                  <a:lnTo>
                    <a:pt x="25" y="54"/>
                  </a:lnTo>
                  <a:lnTo>
                    <a:pt x="28" y="52"/>
                  </a:lnTo>
                  <a:lnTo>
                    <a:pt x="31" y="50"/>
                  </a:lnTo>
                  <a:lnTo>
                    <a:pt x="33" y="48"/>
                  </a:lnTo>
                  <a:lnTo>
                    <a:pt x="34" y="45"/>
                  </a:lnTo>
                  <a:lnTo>
                    <a:pt x="35" y="40"/>
                  </a:lnTo>
                  <a:lnTo>
                    <a:pt x="34" y="37"/>
                  </a:lnTo>
                  <a:lnTo>
                    <a:pt x="34" y="35"/>
                  </a:lnTo>
                  <a:lnTo>
                    <a:pt x="32" y="33"/>
                  </a:lnTo>
                  <a:lnTo>
                    <a:pt x="31" y="31"/>
                  </a:lnTo>
                  <a:lnTo>
                    <a:pt x="26" y="27"/>
                  </a:lnTo>
                  <a:lnTo>
                    <a:pt x="22" y="24"/>
                  </a:lnTo>
                  <a:lnTo>
                    <a:pt x="13" y="18"/>
                  </a:lnTo>
                  <a:lnTo>
                    <a:pt x="10" y="15"/>
                  </a:lnTo>
                  <a:lnTo>
                    <a:pt x="9" y="13"/>
                  </a:lnTo>
                  <a:lnTo>
                    <a:pt x="8" y="12"/>
                  </a:lnTo>
                  <a:lnTo>
                    <a:pt x="9" y="10"/>
                  </a:lnTo>
                  <a:lnTo>
                    <a:pt x="9" y="8"/>
                  </a:lnTo>
                  <a:lnTo>
                    <a:pt x="10" y="7"/>
                  </a:lnTo>
                  <a:lnTo>
                    <a:pt x="11" y="5"/>
                  </a:lnTo>
                  <a:lnTo>
                    <a:pt x="12" y="5"/>
                  </a:lnTo>
                  <a:lnTo>
                    <a:pt x="14" y="4"/>
                  </a:lnTo>
                  <a:lnTo>
                    <a:pt x="17" y="3"/>
                  </a:lnTo>
                  <a:lnTo>
                    <a:pt x="20" y="4"/>
                  </a:lnTo>
                  <a:lnTo>
                    <a:pt x="23" y="5"/>
                  </a:lnTo>
                  <a:lnTo>
                    <a:pt x="25" y="7"/>
                  </a:lnTo>
                  <a:lnTo>
                    <a:pt x="26" y="9"/>
                  </a:lnTo>
                  <a:lnTo>
                    <a:pt x="28" y="12"/>
                  </a:lnTo>
                  <a:lnTo>
                    <a:pt x="29" y="14"/>
                  </a:lnTo>
                  <a:lnTo>
                    <a:pt x="30" y="14"/>
                  </a:lnTo>
                  <a:lnTo>
                    <a:pt x="31" y="14"/>
                  </a:lnTo>
                  <a:lnTo>
                    <a:pt x="31" y="13"/>
                  </a:lnTo>
                  <a:lnTo>
                    <a:pt x="31" y="8"/>
                  </a:lnTo>
                  <a:lnTo>
                    <a:pt x="31" y="4"/>
                  </a:lnTo>
                  <a:lnTo>
                    <a:pt x="29" y="2"/>
                  </a:lnTo>
                  <a:lnTo>
                    <a:pt x="28" y="1"/>
                  </a:lnTo>
                  <a:lnTo>
                    <a:pt x="25" y="0"/>
                  </a:lnTo>
                  <a:lnTo>
                    <a:pt x="17" y="0"/>
                  </a:lnTo>
                  <a:lnTo>
                    <a:pt x="13" y="0"/>
                  </a:lnTo>
                  <a:lnTo>
                    <a:pt x="10" y="1"/>
                  </a:lnTo>
                  <a:lnTo>
                    <a:pt x="7" y="3"/>
                  </a:lnTo>
                  <a:lnTo>
                    <a:pt x="5" y="5"/>
                  </a:lnTo>
                  <a:lnTo>
                    <a:pt x="3" y="7"/>
                  </a:lnTo>
                  <a:lnTo>
                    <a:pt x="2" y="10"/>
                  </a:lnTo>
                  <a:lnTo>
                    <a:pt x="1" y="12"/>
                  </a:lnTo>
                  <a:lnTo>
                    <a:pt x="1" y="15"/>
                  </a:lnTo>
                  <a:lnTo>
                    <a:pt x="1" y="18"/>
                  </a:lnTo>
                  <a:lnTo>
                    <a:pt x="2" y="21"/>
                  </a:lnTo>
                  <a:lnTo>
                    <a:pt x="3" y="23"/>
                  </a:lnTo>
                  <a:lnTo>
                    <a:pt x="5" y="24"/>
                  </a:lnTo>
                  <a:lnTo>
                    <a:pt x="9" y="28"/>
                  </a:lnTo>
                  <a:lnTo>
                    <a:pt x="13" y="31"/>
                  </a:lnTo>
                  <a:lnTo>
                    <a:pt x="18" y="33"/>
                  </a:lnTo>
                  <a:lnTo>
                    <a:pt x="22" y="36"/>
                  </a:lnTo>
                  <a:lnTo>
                    <a:pt x="24" y="37"/>
                  </a:lnTo>
                  <a:lnTo>
                    <a:pt x="25" y="39"/>
                  </a:lnTo>
                  <a:lnTo>
                    <a:pt x="26" y="41"/>
                  </a:lnTo>
                  <a:lnTo>
                    <a:pt x="26" y="43"/>
                  </a:lnTo>
                  <a:lnTo>
                    <a:pt x="26" y="45"/>
                  </a:lnTo>
                  <a:lnTo>
                    <a:pt x="25" y="47"/>
                  </a:lnTo>
                  <a:lnTo>
                    <a:pt x="24" y="49"/>
                  </a:lnTo>
                  <a:lnTo>
                    <a:pt x="22" y="50"/>
                  </a:lnTo>
                  <a:lnTo>
                    <a:pt x="19" y="52"/>
                  </a:lnTo>
                  <a:lnTo>
                    <a:pt x="15" y="52"/>
                  </a:lnTo>
                  <a:lnTo>
                    <a:pt x="13" y="52"/>
                  </a:lnTo>
                  <a:lnTo>
                    <a:pt x="10" y="51"/>
                  </a:lnTo>
                  <a:lnTo>
                    <a:pt x="8" y="50"/>
                  </a:lnTo>
                  <a:lnTo>
                    <a:pt x="7" y="48"/>
                  </a:lnTo>
                  <a:lnTo>
                    <a:pt x="4" y="43"/>
                  </a:lnTo>
                  <a:lnTo>
                    <a:pt x="3" y="41"/>
                  </a:lnTo>
                  <a:lnTo>
                    <a:pt x="2" y="40"/>
                  </a:lnTo>
                  <a:lnTo>
                    <a:pt x="1" y="40"/>
                  </a:lnTo>
                  <a:lnTo>
                    <a:pt x="0" y="41"/>
                  </a:lnTo>
                  <a:lnTo>
                    <a:pt x="0" y="44"/>
                  </a:lnTo>
                  <a:lnTo>
                    <a:pt x="0" y="5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1" name="Freeform 237"/>
            <p:cNvSpPr>
              <a:spLocks noEditPoints="1"/>
            </p:cNvSpPr>
            <p:nvPr/>
          </p:nvSpPr>
          <p:spPr bwMode="auto">
            <a:xfrm>
              <a:off x="3096289" y="6228567"/>
              <a:ext cx="82090" cy="87903"/>
            </a:xfrm>
            <a:custGeom>
              <a:avLst/>
              <a:gdLst>
                <a:gd name="T0" fmla="*/ 2147483647 w 52"/>
                <a:gd name="T1" fmla="*/ 2147483647 h 56"/>
                <a:gd name="T2" fmla="*/ 2147483647 w 52"/>
                <a:gd name="T3" fmla="*/ 2147483647 h 56"/>
                <a:gd name="T4" fmla="*/ 2147483647 w 52"/>
                <a:gd name="T5" fmla="*/ 2147483647 h 56"/>
                <a:gd name="T6" fmla="*/ 2147483647 w 52"/>
                <a:gd name="T7" fmla="*/ 2147483647 h 56"/>
                <a:gd name="T8" fmla="*/ 2147483647 w 52"/>
                <a:gd name="T9" fmla="*/ 2147483647 h 56"/>
                <a:gd name="T10" fmla="*/ 2147483647 w 52"/>
                <a:gd name="T11" fmla="*/ 2147483647 h 56"/>
                <a:gd name="T12" fmla="*/ 2147483647 w 52"/>
                <a:gd name="T13" fmla="*/ 2147483647 h 56"/>
                <a:gd name="T14" fmla="*/ 2147483647 w 52"/>
                <a:gd name="T15" fmla="*/ 2147483647 h 56"/>
                <a:gd name="T16" fmla="*/ 2147483647 w 52"/>
                <a:gd name="T17" fmla="*/ 2147483647 h 56"/>
                <a:gd name="T18" fmla="*/ 2147483647 w 52"/>
                <a:gd name="T19" fmla="*/ 2147483647 h 56"/>
                <a:gd name="T20" fmla="*/ 2147483647 w 52"/>
                <a:gd name="T21" fmla="*/ 2147483647 h 56"/>
                <a:gd name="T22" fmla="*/ 2147483647 w 52"/>
                <a:gd name="T23" fmla="*/ 2147483647 h 56"/>
                <a:gd name="T24" fmla="*/ 2147483647 w 52"/>
                <a:gd name="T25" fmla="*/ 2147483647 h 56"/>
                <a:gd name="T26" fmla="*/ 2147483647 w 52"/>
                <a:gd name="T27" fmla="*/ 2147483647 h 56"/>
                <a:gd name="T28" fmla="*/ 2147483647 w 52"/>
                <a:gd name="T29" fmla="*/ 2147483647 h 56"/>
                <a:gd name="T30" fmla="*/ 2147483647 w 52"/>
                <a:gd name="T31" fmla="*/ 2147483647 h 56"/>
                <a:gd name="T32" fmla="*/ 2147483647 w 52"/>
                <a:gd name="T33" fmla="*/ 2147483647 h 56"/>
                <a:gd name="T34" fmla="*/ 2147483647 w 52"/>
                <a:gd name="T35" fmla="*/ 0 h 56"/>
                <a:gd name="T36" fmla="*/ 2147483647 w 52"/>
                <a:gd name="T37" fmla="*/ 2147483647 h 56"/>
                <a:gd name="T38" fmla="*/ 2147483647 w 52"/>
                <a:gd name="T39" fmla="*/ 2147483647 h 56"/>
                <a:gd name="T40" fmla="*/ 2147483647 w 52"/>
                <a:gd name="T41" fmla="*/ 2147483647 h 56"/>
                <a:gd name="T42" fmla="*/ 2147483647 w 52"/>
                <a:gd name="T43" fmla="*/ 2147483647 h 56"/>
                <a:gd name="T44" fmla="*/ 2147483647 w 52"/>
                <a:gd name="T45" fmla="*/ 2147483647 h 56"/>
                <a:gd name="T46" fmla="*/ 2147483647 w 52"/>
                <a:gd name="T47" fmla="*/ 2147483647 h 56"/>
                <a:gd name="T48" fmla="*/ 2147483647 w 52"/>
                <a:gd name="T49" fmla="*/ 2147483647 h 56"/>
                <a:gd name="T50" fmla="*/ 2147483647 w 52"/>
                <a:gd name="T51" fmla="*/ 2147483647 h 56"/>
                <a:gd name="T52" fmla="*/ 2147483647 w 52"/>
                <a:gd name="T53" fmla="*/ 2147483647 h 56"/>
                <a:gd name="T54" fmla="*/ 2147483647 w 52"/>
                <a:gd name="T55" fmla="*/ 2147483647 h 56"/>
                <a:gd name="T56" fmla="*/ 2147483647 w 52"/>
                <a:gd name="T57" fmla="*/ 2147483647 h 56"/>
                <a:gd name="T58" fmla="*/ 2147483647 w 52"/>
                <a:gd name="T59" fmla="*/ 2147483647 h 56"/>
                <a:gd name="T60" fmla="*/ 2147483647 w 52"/>
                <a:gd name="T61" fmla="*/ 2147483647 h 56"/>
                <a:gd name="T62" fmla="*/ 2147483647 w 52"/>
                <a:gd name="T63" fmla="*/ 2147483647 h 56"/>
                <a:gd name="T64" fmla="*/ 2147483647 w 52"/>
                <a:gd name="T65" fmla="*/ 2147483647 h 56"/>
                <a:gd name="T66" fmla="*/ 2147483647 w 52"/>
                <a:gd name="T67" fmla="*/ 2147483647 h 56"/>
                <a:gd name="T68" fmla="*/ 2147483647 w 52"/>
                <a:gd name="T69" fmla="*/ 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
                <a:gd name="T106" fmla="*/ 0 h 56"/>
                <a:gd name="T107" fmla="*/ 52 w 5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 h="56">
                  <a:moveTo>
                    <a:pt x="26" y="53"/>
                  </a:moveTo>
                  <a:lnTo>
                    <a:pt x="22" y="52"/>
                  </a:lnTo>
                  <a:lnTo>
                    <a:pt x="19" y="50"/>
                  </a:lnTo>
                  <a:lnTo>
                    <a:pt x="17" y="48"/>
                  </a:lnTo>
                  <a:lnTo>
                    <a:pt x="14" y="44"/>
                  </a:lnTo>
                  <a:lnTo>
                    <a:pt x="12" y="41"/>
                  </a:lnTo>
                  <a:lnTo>
                    <a:pt x="11" y="37"/>
                  </a:lnTo>
                  <a:lnTo>
                    <a:pt x="10" y="33"/>
                  </a:lnTo>
                  <a:lnTo>
                    <a:pt x="10" y="29"/>
                  </a:lnTo>
                  <a:lnTo>
                    <a:pt x="10" y="23"/>
                  </a:lnTo>
                  <a:lnTo>
                    <a:pt x="11" y="18"/>
                  </a:lnTo>
                  <a:lnTo>
                    <a:pt x="12" y="14"/>
                  </a:lnTo>
                  <a:lnTo>
                    <a:pt x="14" y="10"/>
                  </a:lnTo>
                  <a:lnTo>
                    <a:pt x="17" y="7"/>
                  </a:lnTo>
                  <a:lnTo>
                    <a:pt x="18" y="6"/>
                  </a:lnTo>
                  <a:lnTo>
                    <a:pt x="19" y="5"/>
                  </a:lnTo>
                  <a:lnTo>
                    <a:pt x="22" y="3"/>
                  </a:lnTo>
                  <a:lnTo>
                    <a:pt x="26" y="3"/>
                  </a:lnTo>
                  <a:lnTo>
                    <a:pt x="30" y="3"/>
                  </a:lnTo>
                  <a:lnTo>
                    <a:pt x="33" y="5"/>
                  </a:lnTo>
                  <a:lnTo>
                    <a:pt x="35" y="8"/>
                  </a:lnTo>
                  <a:lnTo>
                    <a:pt x="38" y="11"/>
                  </a:lnTo>
                  <a:lnTo>
                    <a:pt x="41" y="19"/>
                  </a:lnTo>
                  <a:lnTo>
                    <a:pt x="41" y="23"/>
                  </a:lnTo>
                  <a:lnTo>
                    <a:pt x="42" y="27"/>
                  </a:lnTo>
                  <a:lnTo>
                    <a:pt x="41" y="33"/>
                  </a:lnTo>
                  <a:lnTo>
                    <a:pt x="41" y="37"/>
                  </a:lnTo>
                  <a:lnTo>
                    <a:pt x="39" y="42"/>
                  </a:lnTo>
                  <a:lnTo>
                    <a:pt x="38" y="45"/>
                  </a:lnTo>
                  <a:lnTo>
                    <a:pt x="35" y="49"/>
                  </a:lnTo>
                  <a:lnTo>
                    <a:pt x="34" y="50"/>
                  </a:lnTo>
                  <a:lnTo>
                    <a:pt x="32" y="51"/>
                  </a:lnTo>
                  <a:lnTo>
                    <a:pt x="29" y="52"/>
                  </a:lnTo>
                  <a:lnTo>
                    <a:pt x="26" y="53"/>
                  </a:lnTo>
                  <a:close/>
                  <a:moveTo>
                    <a:pt x="26" y="0"/>
                  </a:moveTo>
                  <a:lnTo>
                    <a:pt x="23" y="0"/>
                  </a:lnTo>
                  <a:lnTo>
                    <a:pt x="20" y="0"/>
                  </a:lnTo>
                  <a:lnTo>
                    <a:pt x="14" y="2"/>
                  </a:lnTo>
                  <a:lnTo>
                    <a:pt x="10" y="5"/>
                  </a:lnTo>
                  <a:lnTo>
                    <a:pt x="8" y="7"/>
                  </a:lnTo>
                  <a:lnTo>
                    <a:pt x="6" y="9"/>
                  </a:lnTo>
                  <a:lnTo>
                    <a:pt x="4" y="13"/>
                  </a:lnTo>
                  <a:lnTo>
                    <a:pt x="2" y="18"/>
                  </a:lnTo>
                  <a:lnTo>
                    <a:pt x="1" y="23"/>
                  </a:lnTo>
                  <a:lnTo>
                    <a:pt x="0" y="28"/>
                  </a:lnTo>
                  <a:lnTo>
                    <a:pt x="1" y="33"/>
                  </a:lnTo>
                  <a:lnTo>
                    <a:pt x="2" y="38"/>
                  </a:lnTo>
                  <a:lnTo>
                    <a:pt x="4" y="43"/>
                  </a:lnTo>
                  <a:lnTo>
                    <a:pt x="6" y="47"/>
                  </a:lnTo>
                  <a:lnTo>
                    <a:pt x="8" y="49"/>
                  </a:lnTo>
                  <a:lnTo>
                    <a:pt x="10" y="51"/>
                  </a:lnTo>
                  <a:lnTo>
                    <a:pt x="14" y="54"/>
                  </a:lnTo>
                  <a:lnTo>
                    <a:pt x="19" y="55"/>
                  </a:lnTo>
                  <a:lnTo>
                    <a:pt x="26" y="56"/>
                  </a:lnTo>
                  <a:lnTo>
                    <a:pt x="32" y="55"/>
                  </a:lnTo>
                  <a:lnTo>
                    <a:pt x="38" y="53"/>
                  </a:lnTo>
                  <a:lnTo>
                    <a:pt x="42" y="51"/>
                  </a:lnTo>
                  <a:lnTo>
                    <a:pt x="46" y="47"/>
                  </a:lnTo>
                  <a:lnTo>
                    <a:pt x="48" y="42"/>
                  </a:lnTo>
                  <a:lnTo>
                    <a:pt x="50" y="38"/>
                  </a:lnTo>
                  <a:lnTo>
                    <a:pt x="51" y="33"/>
                  </a:lnTo>
                  <a:lnTo>
                    <a:pt x="52" y="28"/>
                  </a:lnTo>
                  <a:lnTo>
                    <a:pt x="51" y="22"/>
                  </a:lnTo>
                  <a:lnTo>
                    <a:pt x="50" y="17"/>
                  </a:lnTo>
                  <a:lnTo>
                    <a:pt x="47" y="12"/>
                  </a:lnTo>
                  <a:lnTo>
                    <a:pt x="44" y="8"/>
                  </a:lnTo>
                  <a:lnTo>
                    <a:pt x="41" y="5"/>
                  </a:lnTo>
                  <a:lnTo>
                    <a:pt x="38" y="3"/>
                  </a:lnTo>
                  <a:lnTo>
                    <a:pt x="36" y="2"/>
                  </a:lnTo>
                  <a:lnTo>
                    <a:pt x="31" y="0"/>
                  </a:lnTo>
                  <a:lnTo>
                    <a:pt x="26"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2" name="Freeform 238"/>
            <p:cNvSpPr>
              <a:spLocks/>
            </p:cNvSpPr>
            <p:nvPr/>
          </p:nvSpPr>
          <p:spPr bwMode="auto">
            <a:xfrm>
              <a:off x="3185366" y="6230361"/>
              <a:ext cx="99555" cy="86110"/>
            </a:xfrm>
            <a:custGeom>
              <a:avLst/>
              <a:gdLst>
                <a:gd name="T0" fmla="*/ 2147483647 w 62"/>
                <a:gd name="T1" fmla="*/ 2147483647 h 54"/>
                <a:gd name="T2" fmla="*/ 2147483647 w 62"/>
                <a:gd name="T3" fmla="*/ 2147483647 h 54"/>
                <a:gd name="T4" fmla="*/ 2147483647 w 62"/>
                <a:gd name="T5" fmla="*/ 2147483647 h 54"/>
                <a:gd name="T6" fmla="*/ 2147483647 w 62"/>
                <a:gd name="T7" fmla="*/ 2147483647 h 54"/>
                <a:gd name="T8" fmla="*/ 2147483647 w 62"/>
                <a:gd name="T9" fmla="*/ 2147483647 h 54"/>
                <a:gd name="T10" fmla="*/ 2147483647 w 62"/>
                <a:gd name="T11" fmla="*/ 2147483647 h 54"/>
                <a:gd name="T12" fmla="*/ 2147483647 w 62"/>
                <a:gd name="T13" fmla="*/ 2147483647 h 54"/>
                <a:gd name="T14" fmla="*/ 2147483647 w 62"/>
                <a:gd name="T15" fmla="*/ 2147483647 h 54"/>
                <a:gd name="T16" fmla="*/ 2147483647 w 62"/>
                <a:gd name="T17" fmla="*/ 2147483647 h 54"/>
                <a:gd name="T18" fmla="*/ 2147483647 w 62"/>
                <a:gd name="T19" fmla="*/ 2147483647 h 54"/>
                <a:gd name="T20" fmla="*/ 2147483647 w 62"/>
                <a:gd name="T21" fmla="*/ 0 h 54"/>
                <a:gd name="T22" fmla="*/ 2147483647 w 62"/>
                <a:gd name="T23" fmla="*/ 0 h 54"/>
                <a:gd name="T24" fmla="*/ 2147483647 w 62"/>
                <a:gd name="T25" fmla="*/ 0 h 54"/>
                <a:gd name="T26" fmla="*/ 2147483647 w 62"/>
                <a:gd name="T27" fmla="*/ 2147483647 h 54"/>
                <a:gd name="T28" fmla="*/ 2147483647 w 62"/>
                <a:gd name="T29" fmla="*/ 2147483647 h 54"/>
                <a:gd name="T30" fmla="*/ 2147483647 w 62"/>
                <a:gd name="T31" fmla="*/ 2147483647 h 54"/>
                <a:gd name="T32" fmla="*/ 2147483647 w 62"/>
                <a:gd name="T33" fmla="*/ 2147483647 h 54"/>
                <a:gd name="T34" fmla="*/ 2147483647 w 62"/>
                <a:gd name="T35" fmla="*/ 2147483647 h 54"/>
                <a:gd name="T36" fmla="*/ 2147483647 w 62"/>
                <a:gd name="T37" fmla="*/ 2147483647 h 54"/>
                <a:gd name="T38" fmla="*/ 2147483647 w 62"/>
                <a:gd name="T39" fmla="*/ 2147483647 h 54"/>
                <a:gd name="T40" fmla="*/ 2147483647 w 62"/>
                <a:gd name="T41" fmla="*/ 2147483647 h 54"/>
                <a:gd name="T42" fmla="*/ 2147483647 w 62"/>
                <a:gd name="T43" fmla="*/ 2147483647 h 54"/>
                <a:gd name="T44" fmla="*/ 2147483647 w 62"/>
                <a:gd name="T45" fmla="*/ 2147483647 h 54"/>
                <a:gd name="T46" fmla="*/ 2147483647 w 62"/>
                <a:gd name="T47" fmla="*/ 2147483647 h 54"/>
                <a:gd name="T48" fmla="*/ 2147483647 w 62"/>
                <a:gd name="T49" fmla="*/ 2147483647 h 54"/>
                <a:gd name="T50" fmla="*/ 2147483647 w 62"/>
                <a:gd name="T51" fmla="*/ 2147483647 h 54"/>
                <a:gd name="T52" fmla="*/ 2147483647 w 62"/>
                <a:gd name="T53" fmla="*/ 0 h 54"/>
                <a:gd name="T54" fmla="*/ 2147483647 w 62"/>
                <a:gd name="T55" fmla="*/ 0 h 54"/>
                <a:gd name="T56" fmla="*/ 2147483647 w 62"/>
                <a:gd name="T57" fmla="*/ 0 h 54"/>
                <a:gd name="T58" fmla="*/ 0 w 62"/>
                <a:gd name="T59" fmla="*/ 2147483647 h 54"/>
                <a:gd name="T60" fmla="*/ 2147483647 w 62"/>
                <a:gd name="T61" fmla="*/ 2147483647 h 54"/>
                <a:gd name="T62" fmla="*/ 2147483647 w 62"/>
                <a:gd name="T63" fmla="*/ 2147483647 h 54"/>
                <a:gd name="T64" fmla="*/ 2147483647 w 62"/>
                <a:gd name="T65" fmla="*/ 2147483647 h 54"/>
                <a:gd name="T66" fmla="*/ 2147483647 w 62"/>
                <a:gd name="T67" fmla="*/ 2147483647 h 54"/>
                <a:gd name="T68" fmla="*/ 2147483647 w 62"/>
                <a:gd name="T69" fmla="*/ 2147483647 h 54"/>
                <a:gd name="T70" fmla="*/ 2147483647 w 62"/>
                <a:gd name="T71" fmla="*/ 2147483647 h 54"/>
                <a:gd name="T72" fmla="*/ 2147483647 w 62"/>
                <a:gd name="T73" fmla="*/ 2147483647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2"/>
                <a:gd name="T112" fmla="*/ 0 h 54"/>
                <a:gd name="T113" fmla="*/ 62 w 62"/>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2" h="54">
                  <a:moveTo>
                    <a:pt x="23" y="54"/>
                  </a:moveTo>
                  <a:lnTo>
                    <a:pt x="27" y="53"/>
                  </a:lnTo>
                  <a:lnTo>
                    <a:pt x="31" y="52"/>
                  </a:lnTo>
                  <a:lnTo>
                    <a:pt x="36" y="50"/>
                  </a:lnTo>
                  <a:lnTo>
                    <a:pt x="40" y="47"/>
                  </a:lnTo>
                  <a:lnTo>
                    <a:pt x="41" y="46"/>
                  </a:lnTo>
                  <a:lnTo>
                    <a:pt x="42" y="46"/>
                  </a:lnTo>
                  <a:lnTo>
                    <a:pt x="43" y="47"/>
                  </a:lnTo>
                  <a:lnTo>
                    <a:pt x="43" y="51"/>
                  </a:lnTo>
                  <a:lnTo>
                    <a:pt x="43" y="52"/>
                  </a:lnTo>
                  <a:lnTo>
                    <a:pt x="44" y="53"/>
                  </a:lnTo>
                  <a:lnTo>
                    <a:pt x="59" y="50"/>
                  </a:lnTo>
                  <a:lnTo>
                    <a:pt x="61" y="49"/>
                  </a:lnTo>
                  <a:lnTo>
                    <a:pt x="62" y="48"/>
                  </a:lnTo>
                  <a:lnTo>
                    <a:pt x="61" y="47"/>
                  </a:lnTo>
                  <a:lnTo>
                    <a:pt x="55" y="47"/>
                  </a:lnTo>
                  <a:lnTo>
                    <a:pt x="53" y="46"/>
                  </a:lnTo>
                  <a:lnTo>
                    <a:pt x="52" y="45"/>
                  </a:lnTo>
                  <a:lnTo>
                    <a:pt x="52" y="44"/>
                  </a:lnTo>
                  <a:lnTo>
                    <a:pt x="52" y="3"/>
                  </a:lnTo>
                  <a:lnTo>
                    <a:pt x="52" y="1"/>
                  </a:lnTo>
                  <a:lnTo>
                    <a:pt x="51" y="0"/>
                  </a:lnTo>
                  <a:lnTo>
                    <a:pt x="50" y="0"/>
                  </a:lnTo>
                  <a:lnTo>
                    <a:pt x="42" y="0"/>
                  </a:lnTo>
                  <a:lnTo>
                    <a:pt x="35" y="0"/>
                  </a:lnTo>
                  <a:lnTo>
                    <a:pt x="33" y="0"/>
                  </a:lnTo>
                  <a:lnTo>
                    <a:pt x="33" y="1"/>
                  </a:lnTo>
                  <a:lnTo>
                    <a:pt x="32" y="1"/>
                  </a:lnTo>
                  <a:lnTo>
                    <a:pt x="33" y="2"/>
                  </a:lnTo>
                  <a:lnTo>
                    <a:pt x="34" y="2"/>
                  </a:lnTo>
                  <a:lnTo>
                    <a:pt x="36" y="3"/>
                  </a:lnTo>
                  <a:lnTo>
                    <a:pt x="42" y="5"/>
                  </a:lnTo>
                  <a:lnTo>
                    <a:pt x="43" y="5"/>
                  </a:lnTo>
                  <a:lnTo>
                    <a:pt x="43" y="6"/>
                  </a:lnTo>
                  <a:lnTo>
                    <a:pt x="43" y="35"/>
                  </a:lnTo>
                  <a:lnTo>
                    <a:pt x="43" y="37"/>
                  </a:lnTo>
                  <a:lnTo>
                    <a:pt x="42" y="40"/>
                  </a:lnTo>
                  <a:lnTo>
                    <a:pt x="41" y="41"/>
                  </a:lnTo>
                  <a:lnTo>
                    <a:pt x="40" y="43"/>
                  </a:lnTo>
                  <a:lnTo>
                    <a:pt x="38" y="45"/>
                  </a:lnTo>
                  <a:lnTo>
                    <a:pt x="36" y="46"/>
                  </a:lnTo>
                  <a:lnTo>
                    <a:pt x="32" y="47"/>
                  </a:lnTo>
                  <a:lnTo>
                    <a:pt x="27" y="47"/>
                  </a:lnTo>
                  <a:lnTo>
                    <a:pt x="22" y="47"/>
                  </a:lnTo>
                  <a:lnTo>
                    <a:pt x="21" y="46"/>
                  </a:lnTo>
                  <a:lnTo>
                    <a:pt x="19" y="45"/>
                  </a:lnTo>
                  <a:lnTo>
                    <a:pt x="18" y="44"/>
                  </a:lnTo>
                  <a:lnTo>
                    <a:pt x="17" y="42"/>
                  </a:lnTo>
                  <a:lnTo>
                    <a:pt x="17" y="41"/>
                  </a:lnTo>
                  <a:lnTo>
                    <a:pt x="16" y="39"/>
                  </a:lnTo>
                  <a:lnTo>
                    <a:pt x="17" y="3"/>
                  </a:lnTo>
                  <a:lnTo>
                    <a:pt x="17" y="1"/>
                  </a:lnTo>
                  <a:lnTo>
                    <a:pt x="16" y="1"/>
                  </a:lnTo>
                  <a:lnTo>
                    <a:pt x="16" y="0"/>
                  </a:lnTo>
                  <a:lnTo>
                    <a:pt x="15" y="0"/>
                  </a:lnTo>
                  <a:lnTo>
                    <a:pt x="9" y="0"/>
                  </a:lnTo>
                  <a:lnTo>
                    <a:pt x="3" y="0"/>
                  </a:lnTo>
                  <a:lnTo>
                    <a:pt x="1" y="0"/>
                  </a:lnTo>
                  <a:lnTo>
                    <a:pt x="0" y="0"/>
                  </a:lnTo>
                  <a:lnTo>
                    <a:pt x="0" y="1"/>
                  </a:lnTo>
                  <a:lnTo>
                    <a:pt x="1" y="2"/>
                  </a:lnTo>
                  <a:lnTo>
                    <a:pt x="4" y="3"/>
                  </a:lnTo>
                  <a:lnTo>
                    <a:pt x="7" y="4"/>
                  </a:lnTo>
                  <a:lnTo>
                    <a:pt x="8" y="4"/>
                  </a:lnTo>
                  <a:lnTo>
                    <a:pt x="8" y="6"/>
                  </a:lnTo>
                  <a:lnTo>
                    <a:pt x="8" y="35"/>
                  </a:lnTo>
                  <a:lnTo>
                    <a:pt x="8" y="39"/>
                  </a:lnTo>
                  <a:lnTo>
                    <a:pt x="8" y="42"/>
                  </a:lnTo>
                  <a:lnTo>
                    <a:pt x="9" y="46"/>
                  </a:lnTo>
                  <a:lnTo>
                    <a:pt x="11" y="48"/>
                  </a:lnTo>
                  <a:lnTo>
                    <a:pt x="12" y="50"/>
                  </a:lnTo>
                  <a:lnTo>
                    <a:pt x="13" y="51"/>
                  </a:lnTo>
                  <a:lnTo>
                    <a:pt x="16" y="52"/>
                  </a:lnTo>
                  <a:lnTo>
                    <a:pt x="19" y="53"/>
                  </a:lnTo>
                  <a:lnTo>
                    <a:pt x="23" y="54"/>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3" name="Freeform 239"/>
            <p:cNvSpPr>
              <a:spLocks/>
            </p:cNvSpPr>
            <p:nvPr/>
          </p:nvSpPr>
          <p:spPr bwMode="auto">
            <a:xfrm>
              <a:off x="3291907" y="6224979"/>
              <a:ext cx="61131" cy="87903"/>
            </a:xfrm>
            <a:custGeom>
              <a:avLst/>
              <a:gdLst>
                <a:gd name="T0" fmla="*/ 2147483647 w 38"/>
                <a:gd name="T1" fmla="*/ 2147483647 h 56"/>
                <a:gd name="T2" fmla="*/ 2147483647 w 38"/>
                <a:gd name="T3" fmla="*/ 2147483647 h 56"/>
                <a:gd name="T4" fmla="*/ 2147483647 w 38"/>
                <a:gd name="T5" fmla="*/ 2147483647 h 56"/>
                <a:gd name="T6" fmla="*/ 2147483647 w 38"/>
                <a:gd name="T7" fmla="*/ 2147483647 h 56"/>
                <a:gd name="T8" fmla="*/ 2147483647 w 38"/>
                <a:gd name="T9" fmla="*/ 2147483647 h 56"/>
                <a:gd name="T10" fmla="*/ 2147483647 w 38"/>
                <a:gd name="T11" fmla="*/ 2147483647 h 56"/>
                <a:gd name="T12" fmla="*/ 2147483647 w 38"/>
                <a:gd name="T13" fmla="*/ 2147483647 h 56"/>
                <a:gd name="T14" fmla="*/ 2147483647 w 38"/>
                <a:gd name="T15" fmla="*/ 2147483647 h 56"/>
                <a:gd name="T16" fmla="*/ 2147483647 w 38"/>
                <a:gd name="T17" fmla="*/ 2147483647 h 56"/>
                <a:gd name="T18" fmla="*/ 2147483647 w 38"/>
                <a:gd name="T19" fmla="*/ 2147483647 h 56"/>
                <a:gd name="T20" fmla="*/ 2147483647 w 38"/>
                <a:gd name="T21" fmla="*/ 2147483647 h 56"/>
                <a:gd name="T22" fmla="*/ 2147483647 w 38"/>
                <a:gd name="T23" fmla="*/ 2147483647 h 56"/>
                <a:gd name="T24" fmla="*/ 2147483647 w 38"/>
                <a:gd name="T25" fmla="*/ 2147483647 h 56"/>
                <a:gd name="T26" fmla="*/ 2147483647 w 38"/>
                <a:gd name="T27" fmla="*/ 2147483647 h 56"/>
                <a:gd name="T28" fmla="*/ 2147483647 w 38"/>
                <a:gd name="T29" fmla="*/ 0 h 56"/>
                <a:gd name="T30" fmla="*/ 2147483647 w 38"/>
                <a:gd name="T31" fmla="*/ 0 h 56"/>
                <a:gd name="T32" fmla="*/ 2147483647 w 38"/>
                <a:gd name="T33" fmla="*/ 2147483647 h 56"/>
                <a:gd name="T34" fmla="*/ 2147483647 w 38"/>
                <a:gd name="T35" fmla="*/ 2147483647 h 56"/>
                <a:gd name="T36" fmla="*/ 2147483647 w 38"/>
                <a:gd name="T37" fmla="*/ 2147483647 h 56"/>
                <a:gd name="T38" fmla="*/ 2147483647 w 38"/>
                <a:gd name="T39" fmla="*/ 2147483647 h 56"/>
                <a:gd name="T40" fmla="*/ 2147483647 w 38"/>
                <a:gd name="T41" fmla="*/ 2147483647 h 56"/>
                <a:gd name="T42" fmla="*/ 2147483647 w 38"/>
                <a:gd name="T43" fmla="*/ 2147483647 h 56"/>
                <a:gd name="T44" fmla="*/ 2147483647 w 38"/>
                <a:gd name="T45" fmla="*/ 2147483647 h 56"/>
                <a:gd name="T46" fmla="*/ 2147483647 w 38"/>
                <a:gd name="T47" fmla="*/ 2147483647 h 56"/>
                <a:gd name="T48" fmla="*/ 0 w 38"/>
                <a:gd name="T49" fmla="*/ 2147483647 h 56"/>
                <a:gd name="T50" fmla="*/ 0 w 38"/>
                <a:gd name="T51" fmla="*/ 2147483647 h 56"/>
                <a:gd name="T52" fmla="*/ 2147483647 w 38"/>
                <a:gd name="T53" fmla="*/ 2147483647 h 56"/>
                <a:gd name="T54" fmla="*/ 2147483647 w 38"/>
                <a:gd name="T55" fmla="*/ 2147483647 h 56"/>
                <a:gd name="T56" fmla="*/ 2147483647 w 38"/>
                <a:gd name="T57" fmla="*/ 2147483647 h 56"/>
                <a:gd name="T58" fmla="*/ 2147483647 w 38"/>
                <a:gd name="T59" fmla="*/ 2147483647 h 56"/>
                <a:gd name="T60" fmla="*/ 2147483647 w 38"/>
                <a:gd name="T61" fmla="*/ 2147483647 h 56"/>
                <a:gd name="T62" fmla="*/ 2147483647 w 38"/>
                <a:gd name="T63" fmla="*/ 2147483647 h 56"/>
                <a:gd name="T64" fmla="*/ 2147483647 w 38"/>
                <a:gd name="T65" fmla="*/ 2147483647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56"/>
                <a:gd name="T101" fmla="*/ 38 w 38"/>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56">
                  <a:moveTo>
                    <a:pt x="17" y="19"/>
                  </a:moveTo>
                  <a:lnTo>
                    <a:pt x="17" y="16"/>
                  </a:lnTo>
                  <a:lnTo>
                    <a:pt x="18" y="14"/>
                  </a:lnTo>
                  <a:lnTo>
                    <a:pt x="20" y="12"/>
                  </a:lnTo>
                  <a:lnTo>
                    <a:pt x="23" y="11"/>
                  </a:lnTo>
                  <a:lnTo>
                    <a:pt x="25" y="11"/>
                  </a:lnTo>
                  <a:lnTo>
                    <a:pt x="27" y="12"/>
                  </a:lnTo>
                  <a:lnTo>
                    <a:pt x="29" y="13"/>
                  </a:lnTo>
                  <a:lnTo>
                    <a:pt x="31" y="14"/>
                  </a:lnTo>
                  <a:lnTo>
                    <a:pt x="34" y="14"/>
                  </a:lnTo>
                  <a:lnTo>
                    <a:pt x="36" y="13"/>
                  </a:lnTo>
                  <a:lnTo>
                    <a:pt x="38" y="11"/>
                  </a:lnTo>
                  <a:lnTo>
                    <a:pt x="38" y="10"/>
                  </a:lnTo>
                  <a:lnTo>
                    <a:pt x="38" y="8"/>
                  </a:lnTo>
                  <a:lnTo>
                    <a:pt x="38" y="6"/>
                  </a:lnTo>
                  <a:lnTo>
                    <a:pt x="38" y="5"/>
                  </a:lnTo>
                  <a:lnTo>
                    <a:pt x="37" y="4"/>
                  </a:lnTo>
                  <a:lnTo>
                    <a:pt x="36" y="3"/>
                  </a:lnTo>
                  <a:lnTo>
                    <a:pt x="33" y="2"/>
                  </a:lnTo>
                  <a:lnTo>
                    <a:pt x="31" y="2"/>
                  </a:lnTo>
                  <a:lnTo>
                    <a:pt x="28" y="2"/>
                  </a:lnTo>
                  <a:lnTo>
                    <a:pt x="26" y="3"/>
                  </a:lnTo>
                  <a:lnTo>
                    <a:pt x="24" y="4"/>
                  </a:lnTo>
                  <a:lnTo>
                    <a:pt x="22" y="5"/>
                  </a:lnTo>
                  <a:lnTo>
                    <a:pt x="20" y="8"/>
                  </a:lnTo>
                  <a:lnTo>
                    <a:pt x="18" y="9"/>
                  </a:lnTo>
                  <a:lnTo>
                    <a:pt x="17" y="8"/>
                  </a:lnTo>
                  <a:lnTo>
                    <a:pt x="17" y="5"/>
                  </a:lnTo>
                  <a:lnTo>
                    <a:pt x="17" y="1"/>
                  </a:lnTo>
                  <a:lnTo>
                    <a:pt x="16" y="0"/>
                  </a:lnTo>
                  <a:lnTo>
                    <a:pt x="15" y="0"/>
                  </a:lnTo>
                  <a:lnTo>
                    <a:pt x="14" y="0"/>
                  </a:lnTo>
                  <a:lnTo>
                    <a:pt x="12" y="2"/>
                  </a:lnTo>
                  <a:lnTo>
                    <a:pt x="8" y="7"/>
                  </a:lnTo>
                  <a:lnTo>
                    <a:pt x="5" y="9"/>
                  </a:lnTo>
                  <a:lnTo>
                    <a:pt x="3" y="10"/>
                  </a:lnTo>
                  <a:lnTo>
                    <a:pt x="3" y="11"/>
                  </a:lnTo>
                  <a:lnTo>
                    <a:pt x="4" y="12"/>
                  </a:lnTo>
                  <a:lnTo>
                    <a:pt x="5" y="13"/>
                  </a:lnTo>
                  <a:lnTo>
                    <a:pt x="7" y="16"/>
                  </a:lnTo>
                  <a:lnTo>
                    <a:pt x="8" y="18"/>
                  </a:lnTo>
                  <a:lnTo>
                    <a:pt x="8" y="21"/>
                  </a:lnTo>
                  <a:lnTo>
                    <a:pt x="8" y="42"/>
                  </a:lnTo>
                  <a:lnTo>
                    <a:pt x="8" y="47"/>
                  </a:lnTo>
                  <a:lnTo>
                    <a:pt x="7" y="49"/>
                  </a:lnTo>
                  <a:lnTo>
                    <a:pt x="6" y="50"/>
                  </a:lnTo>
                  <a:lnTo>
                    <a:pt x="5" y="51"/>
                  </a:lnTo>
                  <a:lnTo>
                    <a:pt x="4" y="52"/>
                  </a:lnTo>
                  <a:lnTo>
                    <a:pt x="1" y="53"/>
                  </a:lnTo>
                  <a:lnTo>
                    <a:pt x="0" y="53"/>
                  </a:lnTo>
                  <a:lnTo>
                    <a:pt x="0" y="54"/>
                  </a:lnTo>
                  <a:lnTo>
                    <a:pt x="0" y="55"/>
                  </a:lnTo>
                  <a:lnTo>
                    <a:pt x="1" y="56"/>
                  </a:lnTo>
                  <a:lnTo>
                    <a:pt x="3" y="56"/>
                  </a:lnTo>
                  <a:lnTo>
                    <a:pt x="15" y="55"/>
                  </a:lnTo>
                  <a:lnTo>
                    <a:pt x="27" y="56"/>
                  </a:lnTo>
                  <a:lnTo>
                    <a:pt x="29" y="56"/>
                  </a:lnTo>
                  <a:lnTo>
                    <a:pt x="29" y="55"/>
                  </a:lnTo>
                  <a:lnTo>
                    <a:pt x="30" y="55"/>
                  </a:lnTo>
                  <a:lnTo>
                    <a:pt x="29" y="53"/>
                  </a:lnTo>
                  <a:lnTo>
                    <a:pt x="28" y="53"/>
                  </a:lnTo>
                  <a:lnTo>
                    <a:pt x="22" y="52"/>
                  </a:lnTo>
                  <a:lnTo>
                    <a:pt x="19" y="51"/>
                  </a:lnTo>
                  <a:lnTo>
                    <a:pt x="18" y="50"/>
                  </a:lnTo>
                  <a:lnTo>
                    <a:pt x="17" y="49"/>
                  </a:lnTo>
                  <a:lnTo>
                    <a:pt x="17" y="46"/>
                  </a:lnTo>
                  <a:lnTo>
                    <a:pt x="17" y="1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4" name="Freeform 240"/>
            <p:cNvSpPr>
              <a:spLocks/>
            </p:cNvSpPr>
            <p:nvPr/>
          </p:nvSpPr>
          <p:spPr bwMode="auto">
            <a:xfrm>
              <a:off x="3358277" y="6228567"/>
              <a:ext cx="69863" cy="87903"/>
            </a:xfrm>
            <a:custGeom>
              <a:avLst/>
              <a:gdLst>
                <a:gd name="T0" fmla="*/ 0 w 44"/>
                <a:gd name="T1" fmla="*/ 2147483647 h 56"/>
                <a:gd name="T2" fmla="*/ 2147483647 w 44"/>
                <a:gd name="T3" fmla="*/ 2147483647 h 56"/>
                <a:gd name="T4" fmla="*/ 2147483647 w 44"/>
                <a:gd name="T5" fmla="*/ 2147483647 h 56"/>
                <a:gd name="T6" fmla="*/ 2147483647 w 44"/>
                <a:gd name="T7" fmla="*/ 2147483647 h 56"/>
                <a:gd name="T8" fmla="*/ 2147483647 w 44"/>
                <a:gd name="T9" fmla="*/ 2147483647 h 56"/>
                <a:gd name="T10" fmla="*/ 2147483647 w 44"/>
                <a:gd name="T11" fmla="*/ 2147483647 h 56"/>
                <a:gd name="T12" fmla="*/ 2147483647 w 44"/>
                <a:gd name="T13" fmla="*/ 2147483647 h 56"/>
                <a:gd name="T14" fmla="*/ 2147483647 w 44"/>
                <a:gd name="T15" fmla="*/ 2147483647 h 56"/>
                <a:gd name="T16" fmla="*/ 2147483647 w 44"/>
                <a:gd name="T17" fmla="*/ 2147483647 h 56"/>
                <a:gd name="T18" fmla="*/ 2147483647 w 44"/>
                <a:gd name="T19" fmla="*/ 2147483647 h 56"/>
                <a:gd name="T20" fmla="*/ 2147483647 w 44"/>
                <a:gd name="T21" fmla="*/ 2147483647 h 56"/>
                <a:gd name="T22" fmla="*/ 2147483647 w 44"/>
                <a:gd name="T23" fmla="*/ 2147483647 h 56"/>
                <a:gd name="T24" fmla="*/ 2147483647 w 44"/>
                <a:gd name="T25" fmla="*/ 2147483647 h 56"/>
                <a:gd name="T26" fmla="*/ 2147483647 w 44"/>
                <a:gd name="T27" fmla="*/ 2147483647 h 56"/>
                <a:gd name="T28" fmla="*/ 2147483647 w 44"/>
                <a:gd name="T29" fmla="*/ 2147483647 h 56"/>
                <a:gd name="T30" fmla="*/ 2147483647 w 44"/>
                <a:gd name="T31" fmla="*/ 2147483647 h 56"/>
                <a:gd name="T32" fmla="*/ 2147483647 w 44"/>
                <a:gd name="T33" fmla="*/ 2147483647 h 56"/>
                <a:gd name="T34" fmla="*/ 2147483647 w 44"/>
                <a:gd name="T35" fmla="*/ 2147483647 h 56"/>
                <a:gd name="T36" fmla="*/ 2147483647 w 44"/>
                <a:gd name="T37" fmla="*/ 2147483647 h 56"/>
                <a:gd name="T38" fmla="*/ 2147483647 w 44"/>
                <a:gd name="T39" fmla="*/ 2147483647 h 56"/>
                <a:gd name="T40" fmla="*/ 2147483647 w 44"/>
                <a:gd name="T41" fmla="*/ 2147483647 h 56"/>
                <a:gd name="T42" fmla="*/ 2147483647 w 44"/>
                <a:gd name="T43" fmla="*/ 2147483647 h 56"/>
                <a:gd name="T44" fmla="*/ 2147483647 w 44"/>
                <a:gd name="T45" fmla="*/ 2147483647 h 56"/>
                <a:gd name="T46" fmla="*/ 2147483647 w 44"/>
                <a:gd name="T47" fmla="*/ 2147483647 h 56"/>
                <a:gd name="T48" fmla="*/ 2147483647 w 44"/>
                <a:gd name="T49" fmla="*/ 2147483647 h 56"/>
                <a:gd name="T50" fmla="*/ 2147483647 w 44"/>
                <a:gd name="T51" fmla="*/ 2147483647 h 56"/>
                <a:gd name="T52" fmla="*/ 2147483647 w 44"/>
                <a:gd name="T53" fmla="*/ 0 h 56"/>
                <a:gd name="T54" fmla="*/ 2147483647 w 44"/>
                <a:gd name="T55" fmla="*/ 0 h 56"/>
                <a:gd name="T56" fmla="*/ 2147483647 w 44"/>
                <a:gd name="T57" fmla="*/ 2147483647 h 56"/>
                <a:gd name="T58" fmla="*/ 2147483647 w 44"/>
                <a:gd name="T59" fmla="*/ 2147483647 h 56"/>
                <a:gd name="T60" fmla="*/ 2147483647 w 44"/>
                <a:gd name="T61" fmla="*/ 2147483647 h 56"/>
                <a:gd name="T62" fmla="*/ 0 w 44"/>
                <a:gd name="T63" fmla="*/ 2147483647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56"/>
                <a:gd name="T98" fmla="*/ 44 w 44"/>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56">
                  <a:moveTo>
                    <a:pt x="0" y="29"/>
                  </a:moveTo>
                  <a:lnTo>
                    <a:pt x="0" y="34"/>
                  </a:lnTo>
                  <a:lnTo>
                    <a:pt x="2" y="39"/>
                  </a:lnTo>
                  <a:lnTo>
                    <a:pt x="4" y="43"/>
                  </a:lnTo>
                  <a:lnTo>
                    <a:pt x="6" y="47"/>
                  </a:lnTo>
                  <a:lnTo>
                    <a:pt x="8" y="49"/>
                  </a:lnTo>
                  <a:lnTo>
                    <a:pt x="10" y="51"/>
                  </a:lnTo>
                  <a:lnTo>
                    <a:pt x="14" y="54"/>
                  </a:lnTo>
                  <a:lnTo>
                    <a:pt x="19" y="55"/>
                  </a:lnTo>
                  <a:lnTo>
                    <a:pt x="25" y="56"/>
                  </a:lnTo>
                  <a:lnTo>
                    <a:pt x="29" y="56"/>
                  </a:lnTo>
                  <a:lnTo>
                    <a:pt x="32" y="55"/>
                  </a:lnTo>
                  <a:lnTo>
                    <a:pt x="35" y="54"/>
                  </a:lnTo>
                  <a:lnTo>
                    <a:pt x="37" y="53"/>
                  </a:lnTo>
                  <a:lnTo>
                    <a:pt x="41" y="50"/>
                  </a:lnTo>
                  <a:lnTo>
                    <a:pt x="42" y="48"/>
                  </a:lnTo>
                  <a:lnTo>
                    <a:pt x="42" y="47"/>
                  </a:lnTo>
                  <a:lnTo>
                    <a:pt x="40" y="47"/>
                  </a:lnTo>
                  <a:lnTo>
                    <a:pt x="38" y="48"/>
                  </a:lnTo>
                  <a:lnTo>
                    <a:pt x="35" y="49"/>
                  </a:lnTo>
                  <a:lnTo>
                    <a:pt x="30" y="50"/>
                  </a:lnTo>
                  <a:lnTo>
                    <a:pt x="25" y="50"/>
                  </a:lnTo>
                  <a:lnTo>
                    <a:pt x="21" y="49"/>
                  </a:lnTo>
                  <a:lnTo>
                    <a:pt x="18" y="47"/>
                  </a:lnTo>
                  <a:lnTo>
                    <a:pt x="15" y="45"/>
                  </a:lnTo>
                  <a:lnTo>
                    <a:pt x="12" y="42"/>
                  </a:lnTo>
                  <a:lnTo>
                    <a:pt x="10" y="39"/>
                  </a:lnTo>
                  <a:lnTo>
                    <a:pt x="9" y="34"/>
                  </a:lnTo>
                  <a:lnTo>
                    <a:pt x="9" y="29"/>
                  </a:lnTo>
                  <a:lnTo>
                    <a:pt x="9" y="22"/>
                  </a:lnTo>
                  <a:lnTo>
                    <a:pt x="10" y="20"/>
                  </a:lnTo>
                  <a:lnTo>
                    <a:pt x="11" y="17"/>
                  </a:lnTo>
                  <a:lnTo>
                    <a:pt x="13" y="12"/>
                  </a:lnTo>
                  <a:lnTo>
                    <a:pt x="15" y="9"/>
                  </a:lnTo>
                  <a:lnTo>
                    <a:pt x="18" y="6"/>
                  </a:lnTo>
                  <a:lnTo>
                    <a:pt x="21" y="4"/>
                  </a:lnTo>
                  <a:lnTo>
                    <a:pt x="24" y="3"/>
                  </a:lnTo>
                  <a:lnTo>
                    <a:pt x="26" y="3"/>
                  </a:lnTo>
                  <a:lnTo>
                    <a:pt x="30" y="3"/>
                  </a:lnTo>
                  <a:lnTo>
                    <a:pt x="32" y="4"/>
                  </a:lnTo>
                  <a:lnTo>
                    <a:pt x="35" y="6"/>
                  </a:lnTo>
                  <a:lnTo>
                    <a:pt x="37" y="9"/>
                  </a:lnTo>
                  <a:lnTo>
                    <a:pt x="39" y="10"/>
                  </a:lnTo>
                  <a:lnTo>
                    <a:pt x="40" y="10"/>
                  </a:lnTo>
                  <a:lnTo>
                    <a:pt x="42" y="10"/>
                  </a:lnTo>
                  <a:lnTo>
                    <a:pt x="43" y="9"/>
                  </a:lnTo>
                  <a:lnTo>
                    <a:pt x="44" y="8"/>
                  </a:lnTo>
                  <a:lnTo>
                    <a:pt x="44" y="6"/>
                  </a:lnTo>
                  <a:lnTo>
                    <a:pt x="44" y="5"/>
                  </a:lnTo>
                  <a:lnTo>
                    <a:pt x="43" y="3"/>
                  </a:lnTo>
                  <a:lnTo>
                    <a:pt x="41" y="2"/>
                  </a:lnTo>
                  <a:lnTo>
                    <a:pt x="40" y="1"/>
                  </a:lnTo>
                  <a:lnTo>
                    <a:pt x="39" y="1"/>
                  </a:lnTo>
                  <a:lnTo>
                    <a:pt x="34" y="0"/>
                  </a:lnTo>
                  <a:lnTo>
                    <a:pt x="30" y="0"/>
                  </a:lnTo>
                  <a:lnTo>
                    <a:pt x="22" y="0"/>
                  </a:lnTo>
                  <a:lnTo>
                    <a:pt x="16" y="2"/>
                  </a:lnTo>
                  <a:lnTo>
                    <a:pt x="11" y="5"/>
                  </a:lnTo>
                  <a:lnTo>
                    <a:pt x="9" y="7"/>
                  </a:lnTo>
                  <a:lnTo>
                    <a:pt x="7" y="9"/>
                  </a:lnTo>
                  <a:lnTo>
                    <a:pt x="4" y="14"/>
                  </a:lnTo>
                  <a:lnTo>
                    <a:pt x="2" y="19"/>
                  </a:lnTo>
                  <a:lnTo>
                    <a:pt x="1" y="24"/>
                  </a:lnTo>
                  <a:lnTo>
                    <a:pt x="0" y="2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5" name="Freeform 241"/>
            <p:cNvSpPr>
              <a:spLocks noEditPoints="1"/>
            </p:cNvSpPr>
            <p:nvPr/>
          </p:nvSpPr>
          <p:spPr bwMode="auto">
            <a:xfrm>
              <a:off x="3442113" y="6180130"/>
              <a:ext cx="41918" cy="132752"/>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0 w 27"/>
                <a:gd name="T45" fmla="*/ 2147483647 h 84"/>
                <a:gd name="T46" fmla="*/ 0 w 27"/>
                <a:gd name="T47" fmla="*/ 2147483647 h 84"/>
                <a:gd name="T48" fmla="*/ 2147483647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0 h 84"/>
                <a:gd name="T78" fmla="*/ 2147483647 w 27"/>
                <a:gd name="T79" fmla="*/ 0 h 84"/>
                <a:gd name="T80" fmla="*/ 2147483647 w 27"/>
                <a:gd name="T81" fmla="*/ 2147483647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0 h 84"/>
                <a:gd name="T112" fmla="*/ 2147483647 w 27"/>
                <a:gd name="T113" fmla="*/ 0 h 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
                <a:gd name="T172" fmla="*/ 0 h 84"/>
                <a:gd name="T173" fmla="*/ 27 w 27"/>
                <a:gd name="T174" fmla="*/ 84 h 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 h="84">
                  <a:moveTo>
                    <a:pt x="18" y="38"/>
                  </a:moveTo>
                  <a:lnTo>
                    <a:pt x="19" y="31"/>
                  </a:lnTo>
                  <a:lnTo>
                    <a:pt x="19" y="30"/>
                  </a:lnTo>
                  <a:lnTo>
                    <a:pt x="18" y="30"/>
                  </a:lnTo>
                  <a:lnTo>
                    <a:pt x="10" y="35"/>
                  </a:lnTo>
                  <a:lnTo>
                    <a:pt x="8" y="36"/>
                  </a:lnTo>
                  <a:lnTo>
                    <a:pt x="6" y="37"/>
                  </a:lnTo>
                  <a:lnTo>
                    <a:pt x="4" y="38"/>
                  </a:lnTo>
                  <a:lnTo>
                    <a:pt x="3" y="39"/>
                  </a:lnTo>
                  <a:lnTo>
                    <a:pt x="4" y="40"/>
                  </a:lnTo>
                  <a:lnTo>
                    <a:pt x="6" y="41"/>
                  </a:lnTo>
                  <a:lnTo>
                    <a:pt x="8" y="41"/>
                  </a:lnTo>
                  <a:lnTo>
                    <a:pt x="9" y="42"/>
                  </a:lnTo>
                  <a:lnTo>
                    <a:pt x="9" y="43"/>
                  </a:lnTo>
                  <a:lnTo>
                    <a:pt x="10" y="44"/>
                  </a:lnTo>
                  <a:lnTo>
                    <a:pt x="10" y="73"/>
                  </a:lnTo>
                  <a:lnTo>
                    <a:pt x="9" y="76"/>
                  </a:lnTo>
                  <a:lnTo>
                    <a:pt x="9" y="78"/>
                  </a:lnTo>
                  <a:lnTo>
                    <a:pt x="8" y="78"/>
                  </a:lnTo>
                  <a:lnTo>
                    <a:pt x="6" y="80"/>
                  </a:lnTo>
                  <a:lnTo>
                    <a:pt x="2" y="81"/>
                  </a:lnTo>
                  <a:lnTo>
                    <a:pt x="1" y="82"/>
                  </a:lnTo>
                  <a:lnTo>
                    <a:pt x="0" y="82"/>
                  </a:lnTo>
                  <a:lnTo>
                    <a:pt x="0" y="83"/>
                  </a:lnTo>
                  <a:lnTo>
                    <a:pt x="1" y="84"/>
                  </a:lnTo>
                  <a:lnTo>
                    <a:pt x="3" y="84"/>
                  </a:lnTo>
                  <a:lnTo>
                    <a:pt x="13" y="83"/>
                  </a:lnTo>
                  <a:lnTo>
                    <a:pt x="23" y="84"/>
                  </a:lnTo>
                  <a:lnTo>
                    <a:pt x="25" y="84"/>
                  </a:lnTo>
                  <a:lnTo>
                    <a:pt x="26" y="83"/>
                  </a:lnTo>
                  <a:lnTo>
                    <a:pt x="27" y="83"/>
                  </a:lnTo>
                  <a:lnTo>
                    <a:pt x="26" y="82"/>
                  </a:lnTo>
                  <a:lnTo>
                    <a:pt x="26" y="81"/>
                  </a:lnTo>
                  <a:lnTo>
                    <a:pt x="24" y="81"/>
                  </a:lnTo>
                  <a:lnTo>
                    <a:pt x="20" y="79"/>
                  </a:lnTo>
                  <a:lnTo>
                    <a:pt x="19" y="78"/>
                  </a:lnTo>
                  <a:lnTo>
                    <a:pt x="18" y="76"/>
                  </a:lnTo>
                  <a:lnTo>
                    <a:pt x="18" y="38"/>
                  </a:lnTo>
                  <a:close/>
                  <a:moveTo>
                    <a:pt x="14" y="0"/>
                  </a:moveTo>
                  <a:lnTo>
                    <a:pt x="12" y="0"/>
                  </a:lnTo>
                  <a:lnTo>
                    <a:pt x="10" y="2"/>
                  </a:lnTo>
                  <a:lnTo>
                    <a:pt x="8" y="4"/>
                  </a:lnTo>
                  <a:lnTo>
                    <a:pt x="8" y="6"/>
                  </a:lnTo>
                  <a:lnTo>
                    <a:pt x="8" y="8"/>
                  </a:lnTo>
                  <a:lnTo>
                    <a:pt x="9" y="9"/>
                  </a:lnTo>
                  <a:lnTo>
                    <a:pt x="10" y="10"/>
                  </a:lnTo>
                  <a:lnTo>
                    <a:pt x="12" y="11"/>
                  </a:lnTo>
                  <a:lnTo>
                    <a:pt x="14" y="12"/>
                  </a:lnTo>
                  <a:lnTo>
                    <a:pt x="16" y="11"/>
                  </a:lnTo>
                  <a:lnTo>
                    <a:pt x="17" y="11"/>
                  </a:lnTo>
                  <a:lnTo>
                    <a:pt x="18" y="10"/>
                  </a:lnTo>
                  <a:lnTo>
                    <a:pt x="19" y="8"/>
                  </a:lnTo>
                  <a:lnTo>
                    <a:pt x="20" y="6"/>
                  </a:lnTo>
                  <a:lnTo>
                    <a:pt x="19" y="4"/>
                  </a:lnTo>
                  <a:lnTo>
                    <a:pt x="18" y="2"/>
                  </a:lnTo>
                  <a:lnTo>
                    <a:pt x="16" y="0"/>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6" name="Freeform 242"/>
            <p:cNvSpPr>
              <a:spLocks/>
            </p:cNvSpPr>
            <p:nvPr/>
          </p:nvSpPr>
          <p:spPr bwMode="auto">
            <a:xfrm>
              <a:off x="3498004" y="6224979"/>
              <a:ext cx="92570" cy="87903"/>
            </a:xfrm>
            <a:custGeom>
              <a:avLst/>
              <a:gdLst>
                <a:gd name="T0" fmla="*/ 2147483647 w 59"/>
                <a:gd name="T1" fmla="*/ 2147483647 h 56"/>
                <a:gd name="T2" fmla="*/ 2147483647 w 59"/>
                <a:gd name="T3" fmla="*/ 2147483647 h 56"/>
                <a:gd name="T4" fmla="*/ 2147483647 w 59"/>
                <a:gd name="T5" fmla="*/ 2147483647 h 56"/>
                <a:gd name="T6" fmla="*/ 0 w 59"/>
                <a:gd name="T7" fmla="*/ 2147483647 h 56"/>
                <a:gd name="T8" fmla="*/ 2147483647 w 59"/>
                <a:gd name="T9" fmla="*/ 2147483647 h 56"/>
                <a:gd name="T10" fmla="*/ 2147483647 w 59"/>
                <a:gd name="T11" fmla="*/ 2147483647 h 56"/>
                <a:gd name="T12" fmla="*/ 2147483647 w 59"/>
                <a:gd name="T13" fmla="*/ 2147483647 h 56"/>
                <a:gd name="T14" fmla="*/ 2147483647 w 59"/>
                <a:gd name="T15" fmla="*/ 2147483647 h 56"/>
                <a:gd name="T16" fmla="*/ 2147483647 w 59"/>
                <a:gd name="T17" fmla="*/ 2147483647 h 56"/>
                <a:gd name="T18" fmla="*/ 2147483647 w 59"/>
                <a:gd name="T19" fmla="*/ 2147483647 h 56"/>
                <a:gd name="T20" fmla="*/ 2147483647 w 59"/>
                <a:gd name="T21" fmla="*/ 2147483647 h 56"/>
                <a:gd name="T22" fmla="*/ 2147483647 w 59"/>
                <a:gd name="T23" fmla="*/ 2147483647 h 56"/>
                <a:gd name="T24" fmla="*/ 2147483647 w 59"/>
                <a:gd name="T25" fmla="*/ 2147483647 h 56"/>
                <a:gd name="T26" fmla="*/ 2147483647 w 59"/>
                <a:gd name="T27" fmla="*/ 2147483647 h 56"/>
                <a:gd name="T28" fmla="*/ 2147483647 w 59"/>
                <a:gd name="T29" fmla="*/ 2147483647 h 56"/>
                <a:gd name="T30" fmla="*/ 2147483647 w 59"/>
                <a:gd name="T31" fmla="*/ 2147483647 h 56"/>
                <a:gd name="T32" fmla="*/ 2147483647 w 59"/>
                <a:gd name="T33" fmla="*/ 2147483647 h 56"/>
                <a:gd name="T34" fmla="*/ 2147483647 w 59"/>
                <a:gd name="T35" fmla="*/ 2147483647 h 56"/>
                <a:gd name="T36" fmla="*/ 2147483647 w 59"/>
                <a:gd name="T37" fmla="*/ 2147483647 h 56"/>
                <a:gd name="T38" fmla="*/ 2147483647 w 59"/>
                <a:gd name="T39" fmla="*/ 2147483647 h 56"/>
                <a:gd name="T40" fmla="*/ 2147483647 w 59"/>
                <a:gd name="T41" fmla="*/ 2147483647 h 56"/>
                <a:gd name="T42" fmla="*/ 2147483647 w 59"/>
                <a:gd name="T43" fmla="*/ 2147483647 h 56"/>
                <a:gd name="T44" fmla="*/ 2147483647 w 59"/>
                <a:gd name="T45" fmla="*/ 2147483647 h 56"/>
                <a:gd name="T46" fmla="*/ 2147483647 w 59"/>
                <a:gd name="T47" fmla="*/ 2147483647 h 56"/>
                <a:gd name="T48" fmla="*/ 2147483647 w 59"/>
                <a:gd name="T49" fmla="*/ 2147483647 h 56"/>
                <a:gd name="T50" fmla="*/ 2147483647 w 59"/>
                <a:gd name="T51" fmla="*/ 2147483647 h 56"/>
                <a:gd name="T52" fmla="*/ 2147483647 w 59"/>
                <a:gd name="T53" fmla="*/ 2147483647 h 56"/>
                <a:gd name="T54" fmla="*/ 2147483647 w 59"/>
                <a:gd name="T55" fmla="*/ 2147483647 h 56"/>
                <a:gd name="T56" fmla="*/ 2147483647 w 59"/>
                <a:gd name="T57" fmla="*/ 2147483647 h 56"/>
                <a:gd name="T58" fmla="*/ 2147483647 w 59"/>
                <a:gd name="T59" fmla="*/ 2147483647 h 56"/>
                <a:gd name="T60" fmla="*/ 2147483647 w 59"/>
                <a:gd name="T61" fmla="*/ 2147483647 h 56"/>
                <a:gd name="T62" fmla="*/ 2147483647 w 59"/>
                <a:gd name="T63" fmla="*/ 2147483647 h 56"/>
                <a:gd name="T64" fmla="*/ 2147483647 w 59"/>
                <a:gd name="T65" fmla="*/ 2147483647 h 56"/>
                <a:gd name="T66" fmla="*/ 2147483647 w 59"/>
                <a:gd name="T67" fmla="*/ 2147483647 h 56"/>
                <a:gd name="T68" fmla="*/ 2147483647 w 59"/>
                <a:gd name="T69" fmla="*/ 2147483647 h 56"/>
                <a:gd name="T70" fmla="*/ 2147483647 w 59"/>
                <a:gd name="T71" fmla="*/ 2147483647 h 56"/>
                <a:gd name="T72" fmla="*/ 2147483647 w 59"/>
                <a:gd name="T73" fmla="*/ 2147483647 h 56"/>
                <a:gd name="T74" fmla="*/ 2147483647 w 59"/>
                <a:gd name="T75" fmla="*/ 0 h 56"/>
                <a:gd name="T76" fmla="*/ 2147483647 w 59"/>
                <a:gd name="T77" fmla="*/ 2147483647 h 56"/>
                <a:gd name="T78" fmla="*/ 2147483647 w 59"/>
                <a:gd name="T79" fmla="*/ 2147483647 h 56"/>
                <a:gd name="T80" fmla="*/ 2147483647 w 59"/>
                <a:gd name="T81" fmla="*/ 2147483647 h 56"/>
                <a:gd name="T82" fmla="*/ 2147483647 w 59"/>
                <a:gd name="T83" fmla="*/ 2147483647 h 56"/>
                <a:gd name="T84" fmla="*/ 2147483647 w 59"/>
                <a:gd name="T85" fmla="*/ 2147483647 h 56"/>
                <a:gd name="T86" fmla="*/ 2147483647 w 59"/>
                <a:gd name="T87" fmla="*/ 2147483647 h 56"/>
                <a:gd name="T88" fmla="*/ 2147483647 w 59"/>
                <a:gd name="T89" fmla="*/ 2147483647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9"/>
                <a:gd name="T136" fmla="*/ 0 h 56"/>
                <a:gd name="T137" fmla="*/ 59 w 59"/>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9" h="56">
                  <a:moveTo>
                    <a:pt x="7" y="43"/>
                  </a:moveTo>
                  <a:lnTo>
                    <a:pt x="7" y="47"/>
                  </a:lnTo>
                  <a:lnTo>
                    <a:pt x="6" y="50"/>
                  </a:lnTo>
                  <a:lnTo>
                    <a:pt x="4" y="52"/>
                  </a:lnTo>
                  <a:lnTo>
                    <a:pt x="2" y="53"/>
                  </a:lnTo>
                  <a:lnTo>
                    <a:pt x="1" y="53"/>
                  </a:lnTo>
                  <a:lnTo>
                    <a:pt x="0" y="54"/>
                  </a:lnTo>
                  <a:lnTo>
                    <a:pt x="0" y="55"/>
                  </a:lnTo>
                  <a:lnTo>
                    <a:pt x="1" y="55"/>
                  </a:lnTo>
                  <a:lnTo>
                    <a:pt x="2" y="56"/>
                  </a:lnTo>
                  <a:lnTo>
                    <a:pt x="4" y="56"/>
                  </a:lnTo>
                  <a:lnTo>
                    <a:pt x="14" y="55"/>
                  </a:lnTo>
                  <a:lnTo>
                    <a:pt x="23" y="56"/>
                  </a:lnTo>
                  <a:lnTo>
                    <a:pt x="25" y="56"/>
                  </a:lnTo>
                  <a:lnTo>
                    <a:pt x="26" y="55"/>
                  </a:lnTo>
                  <a:lnTo>
                    <a:pt x="26" y="54"/>
                  </a:lnTo>
                  <a:lnTo>
                    <a:pt x="25" y="53"/>
                  </a:lnTo>
                  <a:lnTo>
                    <a:pt x="22" y="53"/>
                  </a:lnTo>
                  <a:lnTo>
                    <a:pt x="19" y="52"/>
                  </a:lnTo>
                  <a:lnTo>
                    <a:pt x="18" y="51"/>
                  </a:lnTo>
                  <a:lnTo>
                    <a:pt x="17" y="50"/>
                  </a:lnTo>
                  <a:lnTo>
                    <a:pt x="16" y="49"/>
                  </a:lnTo>
                  <a:lnTo>
                    <a:pt x="16" y="48"/>
                  </a:lnTo>
                  <a:lnTo>
                    <a:pt x="16" y="45"/>
                  </a:lnTo>
                  <a:lnTo>
                    <a:pt x="16" y="24"/>
                  </a:lnTo>
                  <a:lnTo>
                    <a:pt x="16" y="14"/>
                  </a:lnTo>
                  <a:lnTo>
                    <a:pt x="17" y="13"/>
                  </a:lnTo>
                  <a:lnTo>
                    <a:pt x="17" y="12"/>
                  </a:lnTo>
                  <a:lnTo>
                    <a:pt x="21" y="10"/>
                  </a:lnTo>
                  <a:lnTo>
                    <a:pt x="23" y="9"/>
                  </a:lnTo>
                  <a:lnTo>
                    <a:pt x="25" y="8"/>
                  </a:lnTo>
                  <a:lnTo>
                    <a:pt x="28" y="8"/>
                  </a:lnTo>
                  <a:lnTo>
                    <a:pt x="31" y="7"/>
                  </a:lnTo>
                  <a:lnTo>
                    <a:pt x="34" y="8"/>
                  </a:lnTo>
                  <a:lnTo>
                    <a:pt x="37" y="9"/>
                  </a:lnTo>
                  <a:lnTo>
                    <a:pt x="39" y="11"/>
                  </a:lnTo>
                  <a:lnTo>
                    <a:pt x="40" y="13"/>
                  </a:lnTo>
                  <a:lnTo>
                    <a:pt x="42" y="18"/>
                  </a:lnTo>
                  <a:lnTo>
                    <a:pt x="42" y="22"/>
                  </a:lnTo>
                  <a:lnTo>
                    <a:pt x="42" y="45"/>
                  </a:lnTo>
                  <a:lnTo>
                    <a:pt x="42" y="49"/>
                  </a:lnTo>
                  <a:lnTo>
                    <a:pt x="40" y="51"/>
                  </a:lnTo>
                  <a:lnTo>
                    <a:pt x="38" y="52"/>
                  </a:lnTo>
                  <a:lnTo>
                    <a:pt x="35" y="53"/>
                  </a:lnTo>
                  <a:lnTo>
                    <a:pt x="34" y="53"/>
                  </a:lnTo>
                  <a:lnTo>
                    <a:pt x="34" y="55"/>
                  </a:lnTo>
                  <a:lnTo>
                    <a:pt x="34" y="56"/>
                  </a:lnTo>
                  <a:lnTo>
                    <a:pt x="36" y="56"/>
                  </a:lnTo>
                  <a:lnTo>
                    <a:pt x="46" y="55"/>
                  </a:lnTo>
                  <a:lnTo>
                    <a:pt x="56" y="56"/>
                  </a:lnTo>
                  <a:lnTo>
                    <a:pt x="58" y="56"/>
                  </a:lnTo>
                  <a:lnTo>
                    <a:pt x="59" y="55"/>
                  </a:lnTo>
                  <a:lnTo>
                    <a:pt x="58" y="54"/>
                  </a:lnTo>
                  <a:lnTo>
                    <a:pt x="57" y="53"/>
                  </a:lnTo>
                  <a:lnTo>
                    <a:pt x="54" y="53"/>
                  </a:lnTo>
                  <a:lnTo>
                    <a:pt x="52" y="52"/>
                  </a:lnTo>
                  <a:lnTo>
                    <a:pt x="51" y="51"/>
                  </a:lnTo>
                  <a:lnTo>
                    <a:pt x="51" y="49"/>
                  </a:lnTo>
                  <a:lnTo>
                    <a:pt x="51" y="47"/>
                  </a:lnTo>
                  <a:lnTo>
                    <a:pt x="51" y="21"/>
                  </a:lnTo>
                  <a:lnTo>
                    <a:pt x="51" y="19"/>
                  </a:lnTo>
                  <a:lnTo>
                    <a:pt x="50" y="16"/>
                  </a:lnTo>
                  <a:lnTo>
                    <a:pt x="50" y="12"/>
                  </a:lnTo>
                  <a:lnTo>
                    <a:pt x="48" y="9"/>
                  </a:lnTo>
                  <a:lnTo>
                    <a:pt x="46" y="6"/>
                  </a:lnTo>
                  <a:lnTo>
                    <a:pt x="43" y="4"/>
                  </a:lnTo>
                  <a:lnTo>
                    <a:pt x="39" y="2"/>
                  </a:lnTo>
                  <a:lnTo>
                    <a:pt x="33" y="2"/>
                  </a:lnTo>
                  <a:lnTo>
                    <a:pt x="28" y="2"/>
                  </a:lnTo>
                  <a:lnTo>
                    <a:pt x="26" y="3"/>
                  </a:lnTo>
                  <a:lnTo>
                    <a:pt x="24" y="4"/>
                  </a:lnTo>
                  <a:lnTo>
                    <a:pt x="20" y="6"/>
                  </a:lnTo>
                  <a:lnTo>
                    <a:pt x="16" y="9"/>
                  </a:lnTo>
                  <a:lnTo>
                    <a:pt x="16" y="2"/>
                  </a:lnTo>
                  <a:lnTo>
                    <a:pt x="16" y="0"/>
                  </a:lnTo>
                  <a:lnTo>
                    <a:pt x="15" y="0"/>
                  </a:lnTo>
                  <a:lnTo>
                    <a:pt x="13" y="1"/>
                  </a:lnTo>
                  <a:lnTo>
                    <a:pt x="11" y="2"/>
                  </a:lnTo>
                  <a:lnTo>
                    <a:pt x="7" y="7"/>
                  </a:lnTo>
                  <a:lnTo>
                    <a:pt x="3" y="10"/>
                  </a:lnTo>
                  <a:lnTo>
                    <a:pt x="2" y="11"/>
                  </a:lnTo>
                  <a:lnTo>
                    <a:pt x="1" y="12"/>
                  </a:lnTo>
                  <a:lnTo>
                    <a:pt x="2" y="12"/>
                  </a:lnTo>
                  <a:lnTo>
                    <a:pt x="2" y="13"/>
                  </a:lnTo>
                  <a:lnTo>
                    <a:pt x="4" y="14"/>
                  </a:lnTo>
                  <a:lnTo>
                    <a:pt x="5" y="14"/>
                  </a:lnTo>
                  <a:lnTo>
                    <a:pt x="6" y="15"/>
                  </a:lnTo>
                  <a:lnTo>
                    <a:pt x="7" y="17"/>
                  </a:lnTo>
                  <a:lnTo>
                    <a:pt x="7" y="19"/>
                  </a:lnTo>
                  <a:lnTo>
                    <a:pt x="7" y="4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7" name="Freeform 243"/>
            <p:cNvSpPr>
              <a:spLocks noEditPoints="1"/>
            </p:cNvSpPr>
            <p:nvPr/>
          </p:nvSpPr>
          <p:spPr bwMode="auto">
            <a:xfrm>
              <a:off x="3595813" y="6228567"/>
              <a:ext cx="94316" cy="130958"/>
            </a:xfrm>
            <a:custGeom>
              <a:avLst/>
              <a:gdLst>
                <a:gd name="T0" fmla="*/ 2147483647 w 60"/>
                <a:gd name="T1" fmla="*/ 2147483647 h 83"/>
                <a:gd name="T2" fmla="*/ 2147483647 w 60"/>
                <a:gd name="T3" fmla="*/ 2147483647 h 83"/>
                <a:gd name="T4" fmla="*/ 2147483647 w 60"/>
                <a:gd name="T5" fmla="*/ 2147483647 h 83"/>
                <a:gd name="T6" fmla="*/ 2147483647 w 60"/>
                <a:gd name="T7" fmla="*/ 0 h 83"/>
                <a:gd name="T8" fmla="*/ 2147483647 w 60"/>
                <a:gd name="T9" fmla="*/ 2147483647 h 83"/>
                <a:gd name="T10" fmla="*/ 2147483647 w 60"/>
                <a:gd name="T11" fmla="*/ 2147483647 h 83"/>
                <a:gd name="T12" fmla="*/ 2147483647 w 60"/>
                <a:gd name="T13" fmla="*/ 2147483647 h 83"/>
                <a:gd name="T14" fmla="*/ 2147483647 w 60"/>
                <a:gd name="T15" fmla="*/ 2147483647 h 83"/>
                <a:gd name="T16" fmla="*/ 2147483647 w 60"/>
                <a:gd name="T17" fmla="*/ 2147483647 h 83"/>
                <a:gd name="T18" fmla="*/ 2147483647 w 60"/>
                <a:gd name="T19" fmla="*/ 2147483647 h 83"/>
                <a:gd name="T20" fmla="*/ 2147483647 w 60"/>
                <a:gd name="T21" fmla="*/ 2147483647 h 83"/>
                <a:gd name="T22" fmla="*/ 2147483647 w 60"/>
                <a:gd name="T23" fmla="*/ 2147483647 h 83"/>
                <a:gd name="T24" fmla="*/ 2147483647 w 60"/>
                <a:gd name="T25" fmla="*/ 2147483647 h 83"/>
                <a:gd name="T26" fmla="*/ 2147483647 w 60"/>
                <a:gd name="T27" fmla="*/ 2147483647 h 83"/>
                <a:gd name="T28" fmla="*/ 0 w 60"/>
                <a:gd name="T29" fmla="*/ 2147483647 h 83"/>
                <a:gd name="T30" fmla="*/ 2147483647 w 60"/>
                <a:gd name="T31" fmla="*/ 2147483647 h 83"/>
                <a:gd name="T32" fmla="*/ 2147483647 w 60"/>
                <a:gd name="T33" fmla="*/ 2147483647 h 83"/>
                <a:gd name="T34" fmla="*/ 2147483647 w 60"/>
                <a:gd name="T35" fmla="*/ 2147483647 h 83"/>
                <a:gd name="T36" fmla="*/ 2147483647 w 60"/>
                <a:gd name="T37" fmla="*/ 2147483647 h 83"/>
                <a:gd name="T38" fmla="*/ 2147483647 w 60"/>
                <a:gd name="T39" fmla="*/ 2147483647 h 83"/>
                <a:gd name="T40" fmla="*/ 2147483647 w 60"/>
                <a:gd name="T41" fmla="*/ 2147483647 h 83"/>
                <a:gd name="T42" fmla="*/ 2147483647 w 60"/>
                <a:gd name="T43" fmla="*/ 2147483647 h 83"/>
                <a:gd name="T44" fmla="*/ 2147483647 w 60"/>
                <a:gd name="T45" fmla="*/ 2147483647 h 83"/>
                <a:gd name="T46" fmla="*/ 2147483647 w 60"/>
                <a:gd name="T47" fmla="*/ 2147483647 h 83"/>
                <a:gd name="T48" fmla="*/ 2147483647 w 60"/>
                <a:gd name="T49" fmla="*/ 2147483647 h 83"/>
                <a:gd name="T50" fmla="*/ 2147483647 w 60"/>
                <a:gd name="T51" fmla="*/ 2147483647 h 83"/>
                <a:gd name="T52" fmla="*/ 2147483647 w 60"/>
                <a:gd name="T53" fmla="*/ 2147483647 h 83"/>
                <a:gd name="T54" fmla="*/ 2147483647 w 60"/>
                <a:gd name="T55" fmla="*/ 2147483647 h 83"/>
                <a:gd name="T56" fmla="*/ 2147483647 w 60"/>
                <a:gd name="T57" fmla="*/ 2147483647 h 83"/>
                <a:gd name="T58" fmla="*/ 2147483647 w 60"/>
                <a:gd name="T59" fmla="*/ 2147483647 h 83"/>
                <a:gd name="T60" fmla="*/ 2147483647 w 60"/>
                <a:gd name="T61" fmla="*/ 2147483647 h 83"/>
                <a:gd name="T62" fmla="*/ 2147483647 w 60"/>
                <a:gd name="T63" fmla="*/ 2147483647 h 83"/>
                <a:gd name="T64" fmla="*/ 2147483647 w 60"/>
                <a:gd name="T65" fmla="*/ 2147483647 h 83"/>
                <a:gd name="T66" fmla="*/ 2147483647 w 60"/>
                <a:gd name="T67" fmla="*/ 2147483647 h 83"/>
                <a:gd name="T68" fmla="*/ 2147483647 w 60"/>
                <a:gd name="T69" fmla="*/ 2147483647 h 83"/>
                <a:gd name="T70" fmla="*/ 2147483647 w 60"/>
                <a:gd name="T71" fmla="*/ 2147483647 h 83"/>
                <a:gd name="T72" fmla="*/ 2147483647 w 60"/>
                <a:gd name="T73" fmla="*/ 2147483647 h 83"/>
                <a:gd name="T74" fmla="*/ 2147483647 w 60"/>
                <a:gd name="T75" fmla="*/ 2147483647 h 83"/>
                <a:gd name="T76" fmla="*/ 2147483647 w 60"/>
                <a:gd name="T77" fmla="*/ 2147483647 h 83"/>
                <a:gd name="T78" fmla="*/ 2147483647 w 60"/>
                <a:gd name="T79" fmla="*/ 2147483647 h 83"/>
                <a:gd name="T80" fmla="*/ 2147483647 w 60"/>
                <a:gd name="T81" fmla="*/ 2147483647 h 83"/>
                <a:gd name="T82" fmla="*/ 2147483647 w 60"/>
                <a:gd name="T83" fmla="*/ 2147483647 h 83"/>
                <a:gd name="T84" fmla="*/ 2147483647 w 60"/>
                <a:gd name="T85" fmla="*/ 2147483647 h 83"/>
                <a:gd name="T86" fmla="*/ 2147483647 w 60"/>
                <a:gd name="T87" fmla="*/ 2147483647 h 83"/>
                <a:gd name="T88" fmla="*/ 2147483647 w 60"/>
                <a:gd name="T89" fmla="*/ 2147483647 h 83"/>
                <a:gd name="T90" fmla="*/ 2147483647 w 60"/>
                <a:gd name="T91" fmla="*/ 2147483647 h 83"/>
                <a:gd name="T92" fmla="*/ 2147483647 w 60"/>
                <a:gd name="T93" fmla="*/ 2147483647 h 83"/>
                <a:gd name="T94" fmla="*/ 2147483647 w 60"/>
                <a:gd name="T95" fmla="*/ 2147483647 h 83"/>
                <a:gd name="T96" fmla="*/ 2147483647 w 60"/>
                <a:gd name="T97" fmla="*/ 2147483647 h 83"/>
                <a:gd name="T98" fmla="*/ 2147483647 w 60"/>
                <a:gd name="T99" fmla="*/ 2147483647 h 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0"/>
                <a:gd name="T151" fmla="*/ 0 h 83"/>
                <a:gd name="T152" fmla="*/ 60 w 60"/>
                <a:gd name="T153" fmla="*/ 83 h 8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0" h="83">
                  <a:moveTo>
                    <a:pt x="57" y="12"/>
                  </a:moveTo>
                  <a:lnTo>
                    <a:pt x="60" y="11"/>
                  </a:lnTo>
                  <a:lnTo>
                    <a:pt x="60" y="9"/>
                  </a:lnTo>
                  <a:lnTo>
                    <a:pt x="60" y="7"/>
                  </a:lnTo>
                  <a:lnTo>
                    <a:pt x="60" y="6"/>
                  </a:lnTo>
                  <a:lnTo>
                    <a:pt x="59" y="6"/>
                  </a:lnTo>
                  <a:lnTo>
                    <a:pt x="54" y="6"/>
                  </a:lnTo>
                  <a:lnTo>
                    <a:pt x="50" y="6"/>
                  </a:lnTo>
                  <a:lnTo>
                    <a:pt x="47" y="5"/>
                  </a:lnTo>
                  <a:lnTo>
                    <a:pt x="41" y="3"/>
                  </a:lnTo>
                  <a:lnTo>
                    <a:pt x="36" y="1"/>
                  </a:lnTo>
                  <a:lnTo>
                    <a:pt x="33" y="0"/>
                  </a:lnTo>
                  <a:lnTo>
                    <a:pt x="30" y="0"/>
                  </a:lnTo>
                  <a:lnTo>
                    <a:pt x="26" y="0"/>
                  </a:lnTo>
                  <a:lnTo>
                    <a:pt x="22" y="1"/>
                  </a:lnTo>
                  <a:lnTo>
                    <a:pt x="19" y="3"/>
                  </a:lnTo>
                  <a:lnTo>
                    <a:pt x="18" y="4"/>
                  </a:lnTo>
                  <a:lnTo>
                    <a:pt x="16" y="5"/>
                  </a:lnTo>
                  <a:lnTo>
                    <a:pt x="15" y="6"/>
                  </a:lnTo>
                  <a:lnTo>
                    <a:pt x="14" y="8"/>
                  </a:lnTo>
                  <a:lnTo>
                    <a:pt x="12" y="11"/>
                  </a:lnTo>
                  <a:lnTo>
                    <a:pt x="11" y="14"/>
                  </a:lnTo>
                  <a:lnTo>
                    <a:pt x="11" y="18"/>
                  </a:lnTo>
                  <a:lnTo>
                    <a:pt x="11" y="21"/>
                  </a:lnTo>
                  <a:lnTo>
                    <a:pt x="11" y="24"/>
                  </a:lnTo>
                  <a:lnTo>
                    <a:pt x="14" y="29"/>
                  </a:lnTo>
                  <a:lnTo>
                    <a:pt x="17" y="33"/>
                  </a:lnTo>
                  <a:lnTo>
                    <a:pt x="21" y="36"/>
                  </a:lnTo>
                  <a:lnTo>
                    <a:pt x="18" y="37"/>
                  </a:lnTo>
                  <a:lnTo>
                    <a:pt x="13" y="38"/>
                  </a:lnTo>
                  <a:lnTo>
                    <a:pt x="11" y="39"/>
                  </a:lnTo>
                  <a:lnTo>
                    <a:pt x="9" y="40"/>
                  </a:lnTo>
                  <a:lnTo>
                    <a:pt x="8" y="42"/>
                  </a:lnTo>
                  <a:lnTo>
                    <a:pt x="7" y="43"/>
                  </a:lnTo>
                  <a:lnTo>
                    <a:pt x="7" y="45"/>
                  </a:lnTo>
                  <a:lnTo>
                    <a:pt x="8" y="46"/>
                  </a:lnTo>
                  <a:lnTo>
                    <a:pt x="11" y="49"/>
                  </a:lnTo>
                  <a:lnTo>
                    <a:pt x="17" y="54"/>
                  </a:lnTo>
                  <a:lnTo>
                    <a:pt x="11" y="56"/>
                  </a:lnTo>
                  <a:lnTo>
                    <a:pt x="6" y="60"/>
                  </a:lnTo>
                  <a:lnTo>
                    <a:pt x="4" y="62"/>
                  </a:lnTo>
                  <a:lnTo>
                    <a:pt x="2" y="64"/>
                  </a:lnTo>
                  <a:lnTo>
                    <a:pt x="0" y="67"/>
                  </a:lnTo>
                  <a:lnTo>
                    <a:pt x="0" y="70"/>
                  </a:lnTo>
                  <a:lnTo>
                    <a:pt x="0" y="72"/>
                  </a:lnTo>
                  <a:lnTo>
                    <a:pt x="1" y="74"/>
                  </a:lnTo>
                  <a:lnTo>
                    <a:pt x="2" y="75"/>
                  </a:lnTo>
                  <a:lnTo>
                    <a:pt x="2" y="76"/>
                  </a:lnTo>
                  <a:lnTo>
                    <a:pt x="4" y="79"/>
                  </a:lnTo>
                  <a:lnTo>
                    <a:pt x="7" y="80"/>
                  </a:lnTo>
                  <a:lnTo>
                    <a:pt x="11" y="82"/>
                  </a:lnTo>
                  <a:lnTo>
                    <a:pt x="16" y="83"/>
                  </a:lnTo>
                  <a:lnTo>
                    <a:pt x="21" y="83"/>
                  </a:lnTo>
                  <a:lnTo>
                    <a:pt x="25" y="83"/>
                  </a:lnTo>
                  <a:lnTo>
                    <a:pt x="30" y="82"/>
                  </a:lnTo>
                  <a:lnTo>
                    <a:pt x="36" y="81"/>
                  </a:lnTo>
                  <a:lnTo>
                    <a:pt x="42" y="79"/>
                  </a:lnTo>
                  <a:lnTo>
                    <a:pt x="47" y="76"/>
                  </a:lnTo>
                  <a:lnTo>
                    <a:pt x="50" y="74"/>
                  </a:lnTo>
                  <a:lnTo>
                    <a:pt x="52" y="72"/>
                  </a:lnTo>
                  <a:lnTo>
                    <a:pt x="54" y="70"/>
                  </a:lnTo>
                  <a:lnTo>
                    <a:pt x="55" y="67"/>
                  </a:lnTo>
                  <a:lnTo>
                    <a:pt x="56" y="65"/>
                  </a:lnTo>
                  <a:lnTo>
                    <a:pt x="56" y="62"/>
                  </a:lnTo>
                  <a:lnTo>
                    <a:pt x="56" y="57"/>
                  </a:lnTo>
                  <a:lnTo>
                    <a:pt x="54" y="54"/>
                  </a:lnTo>
                  <a:lnTo>
                    <a:pt x="53" y="52"/>
                  </a:lnTo>
                  <a:lnTo>
                    <a:pt x="52" y="51"/>
                  </a:lnTo>
                  <a:lnTo>
                    <a:pt x="49" y="49"/>
                  </a:lnTo>
                  <a:lnTo>
                    <a:pt x="46" y="48"/>
                  </a:lnTo>
                  <a:lnTo>
                    <a:pt x="42" y="47"/>
                  </a:lnTo>
                  <a:lnTo>
                    <a:pt x="32" y="47"/>
                  </a:lnTo>
                  <a:lnTo>
                    <a:pt x="24" y="47"/>
                  </a:lnTo>
                  <a:lnTo>
                    <a:pt x="19" y="46"/>
                  </a:lnTo>
                  <a:lnTo>
                    <a:pt x="18" y="45"/>
                  </a:lnTo>
                  <a:lnTo>
                    <a:pt x="17" y="45"/>
                  </a:lnTo>
                  <a:lnTo>
                    <a:pt x="17" y="43"/>
                  </a:lnTo>
                  <a:lnTo>
                    <a:pt x="17" y="41"/>
                  </a:lnTo>
                  <a:lnTo>
                    <a:pt x="19" y="40"/>
                  </a:lnTo>
                  <a:lnTo>
                    <a:pt x="20" y="39"/>
                  </a:lnTo>
                  <a:lnTo>
                    <a:pt x="23" y="38"/>
                  </a:lnTo>
                  <a:lnTo>
                    <a:pt x="30" y="37"/>
                  </a:lnTo>
                  <a:lnTo>
                    <a:pt x="37" y="36"/>
                  </a:lnTo>
                  <a:lnTo>
                    <a:pt x="39" y="35"/>
                  </a:lnTo>
                  <a:lnTo>
                    <a:pt x="42" y="34"/>
                  </a:lnTo>
                  <a:lnTo>
                    <a:pt x="45" y="31"/>
                  </a:lnTo>
                  <a:lnTo>
                    <a:pt x="46" y="29"/>
                  </a:lnTo>
                  <a:lnTo>
                    <a:pt x="47" y="28"/>
                  </a:lnTo>
                  <a:lnTo>
                    <a:pt x="49" y="24"/>
                  </a:lnTo>
                  <a:lnTo>
                    <a:pt x="50" y="21"/>
                  </a:lnTo>
                  <a:lnTo>
                    <a:pt x="50" y="18"/>
                  </a:lnTo>
                  <a:lnTo>
                    <a:pt x="50" y="13"/>
                  </a:lnTo>
                  <a:lnTo>
                    <a:pt x="51" y="12"/>
                  </a:lnTo>
                  <a:lnTo>
                    <a:pt x="57" y="12"/>
                  </a:lnTo>
                  <a:close/>
                  <a:moveTo>
                    <a:pt x="8" y="68"/>
                  </a:moveTo>
                  <a:lnTo>
                    <a:pt x="9" y="65"/>
                  </a:lnTo>
                  <a:lnTo>
                    <a:pt x="12" y="62"/>
                  </a:lnTo>
                  <a:lnTo>
                    <a:pt x="15" y="58"/>
                  </a:lnTo>
                  <a:lnTo>
                    <a:pt x="18" y="56"/>
                  </a:lnTo>
                  <a:lnTo>
                    <a:pt x="21" y="55"/>
                  </a:lnTo>
                  <a:lnTo>
                    <a:pt x="27" y="55"/>
                  </a:lnTo>
                  <a:lnTo>
                    <a:pt x="37" y="55"/>
                  </a:lnTo>
                  <a:lnTo>
                    <a:pt x="44" y="56"/>
                  </a:lnTo>
                  <a:lnTo>
                    <a:pt x="47" y="58"/>
                  </a:lnTo>
                  <a:lnTo>
                    <a:pt x="49" y="59"/>
                  </a:lnTo>
                  <a:lnTo>
                    <a:pt x="50" y="61"/>
                  </a:lnTo>
                  <a:lnTo>
                    <a:pt x="51" y="64"/>
                  </a:lnTo>
                  <a:lnTo>
                    <a:pt x="50" y="66"/>
                  </a:lnTo>
                  <a:lnTo>
                    <a:pt x="50" y="68"/>
                  </a:lnTo>
                  <a:lnTo>
                    <a:pt x="48" y="70"/>
                  </a:lnTo>
                  <a:lnTo>
                    <a:pt x="45" y="73"/>
                  </a:lnTo>
                  <a:lnTo>
                    <a:pt x="42" y="75"/>
                  </a:lnTo>
                  <a:lnTo>
                    <a:pt x="37" y="77"/>
                  </a:lnTo>
                  <a:lnTo>
                    <a:pt x="31" y="78"/>
                  </a:lnTo>
                  <a:lnTo>
                    <a:pt x="23" y="79"/>
                  </a:lnTo>
                  <a:lnTo>
                    <a:pt x="17" y="78"/>
                  </a:lnTo>
                  <a:lnTo>
                    <a:pt x="15" y="77"/>
                  </a:lnTo>
                  <a:lnTo>
                    <a:pt x="13" y="76"/>
                  </a:lnTo>
                  <a:lnTo>
                    <a:pt x="11" y="74"/>
                  </a:lnTo>
                  <a:lnTo>
                    <a:pt x="10" y="73"/>
                  </a:lnTo>
                  <a:lnTo>
                    <a:pt x="9" y="71"/>
                  </a:lnTo>
                  <a:lnTo>
                    <a:pt x="8" y="68"/>
                  </a:lnTo>
                  <a:close/>
                  <a:moveTo>
                    <a:pt x="41" y="19"/>
                  </a:moveTo>
                  <a:lnTo>
                    <a:pt x="41" y="25"/>
                  </a:lnTo>
                  <a:lnTo>
                    <a:pt x="40" y="28"/>
                  </a:lnTo>
                  <a:lnTo>
                    <a:pt x="39" y="30"/>
                  </a:lnTo>
                  <a:lnTo>
                    <a:pt x="38" y="32"/>
                  </a:lnTo>
                  <a:lnTo>
                    <a:pt x="36" y="34"/>
                  </a:lnTo>
                  <a:lnTo>
                    <a:pt x="33" y="35"/>
                  </a:lnTo>
                  <a:lnTo>
                    <a:pt x="30" y="35"/>
                  </a:lnTo>
                  <a:lnTo>
                    <a:pt x="27" y="34"/>
                  </a:lnTo>
                  <a:lnTo>
                    <a:pt x="26" y="34"/>
                  </a:lnTo>
                  <a:lnTo>
                    <a:pt x="25" y="33"/>
                  </a:lnTo>
                  <a:lnTo>
                    <a:pt x="23" y="31"/>
                  </a:lnTo>
                  <a:lnTo>
                    <a:pt x="21" y="28"/>
                  </a:lnTo>
                  <a:lnTo>
                    <a:pt x="20" y="23"/>
                  </a:lnTo>
                  <a:lnTo>
                    <a:pt x="20" y="17"/>
                  </a:lnTo>
                  <a:lnTo>
                    <a:pt x="20" y="15"/>
                  </a:lnTo>
                  <a:lnTo>
                    <a:pt x="20" y="12"/>
                  </a:lnTo>
                  <a:lnTo>
                    <a:pt x="22" y="7"/>
                  </a:lnTo>
                  <a:lnTo>
                    <a:pt x="22" y="6"/>
                  </a:lnTo>
                  <a:lnTo>
                    <a:pt x="23" y="5"/>
                  </a:lnTo>
                  <a:lnTo>
                    <a:pt x="25" y="3"/>
                  </a:lnTo>
                  <a:lnTo>
                    <a:pt x="27" y="3"/>
                  </a:lnTo>
                  <a:lnTo>
                    <a:pt x="30" y="2"/>
                  </a:lnTo>
                  <a:lnTo>
                    <a:pt x="34" y="3"/>
                  </a:lnTo>
                  <a:lnTo>
                    <a:pt x="36" y="4"/>
                  </a:lnTo>
                  <a:lnTo>
                    <a:pt x="38" y="6"/>
                  </a:lnTo>
                  <a:lnTo>
                    <a:pt x="40" y="8"/>
                  </a:lnTo>
                  <a:lnTo>
                    <a:pt x="41" y="11"/>
                  </a:lnTo>
                  <a:lnTo>
                    <a:pt x="41" y="13"/>
                  </a:lnTo>
                  <a:lnTo>
                    <a:pt x="41" y="1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8" name="Oval 244"/>
            <p:cNvSpPr>
              <a:spLocks noChangeArrowheads="1"/>
            </p:cNvSpPr>
            <p:nvPr/>
          </p:nvSpPr>
          <p:spPr bwMode="auto">
            <a:xfrm>
              <a:off x="1970088" y="6065838"/>
              <a:ext cx="42863"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sp>
          <p:nvSpPr>
            <p:cNvPr id="69" name="Oval 245"/>
            <p:cNvSpPr>
              <a:spLocks noChangeArrowheads="1"/>
            </p:cNvSpPr>
            <p:nvPr/>
          </p:nvSpPr>
          <p:spPr bwMode="auto">
            <a:xfrm>
              <a:off x="2994106" y="6065838"/>
              <a:ext cx="41275"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sp>
          <p:nvSpPr>
            <p:cNvPr id="70" name="Oval 246"/>
            <p:cNvSpPr>
              <a:spLocks noChangeArrowheads="1"/>
            </p:cNvSpPr>
            <p:nvPr/>
          </p:nvSpPr>
          <p:spPr bwMode="auto">
            <a:xfrm>
              <a:off x="3476138" y="6065838"/>
              <a:ext cx="41275"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sp>
          <p:nvSpPr>
            <p:cNvPr id="71" name="Oval 247"/>
            <p:cNvSpPr>
              <a:spLocks noChangeArrowheads="1"/>
            </p:cNvSpPr>
            <p:nvPr/>
          </p:nvSpPr>
          <p:spPr bwMode="auto">
            <a:xfrm>
              <a:off x="2630488" y="6270624"/>
              <a:ext cx="41275"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sp>
          <p:nvSpPr>
            <p:cNvPr id="72" name="Oval 248"/>
            <p:cNvSpPr>
              <a:spLocks noChangeArrowheads="1"/>
            </p:cNvSpPr>
            <p:nvPr/>
          </p:nvSpPr>
          <p:spPr bwMode="auto">
            <a:xfrm>
              <a:off x="963613" y="6065838"/>
              <a:ext cx="42863"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sp>
          <p:nvSpPr>
            <p:cNvPr id="73" name="Oval 249"/>
            <p:cNvSpPr>
              <a:spLocks noChangeArrowheads="1"/>
            </p:cNvSpPr>
            <p:nvPr/>
          </p:nvSpPr>
          <p:spPr bwMode="auto">
            <a:xfrm>
              <a:off x="3727450" y="6270624"/>
              <a:ext cx="41275"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grpSp>
      <p:sp>
        <p:nvSpPr>
          <p:cNvPr id="74" name="Rectangle 76"/>
          <p:cNvSpPr>
            <a:spLocks noChangeArrowheads="1"/>
          </p:cNvSpPr>
          <p:nvPr userDrawn="1"/>
        </p:nvSpPr>
        <p:spPr bwMode="auto">
          <a:xfrm>
            <a:off x="7740212" y="7230926"/>
            <a:ext cx="1943870"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lIns="0" tIns="0" rIns="0" bIns="0"/>
          <a:lstStyle/>
          <a:p>
            <a:pPr algn="r" defTabSz="907020">
              <a:lnSpc>
                <a:spcPts val="1074"/>
              </a:lnSpc>
            </a:pPr>
            <a:r>
              <a:rPr lang="en-US" sz="700" dirty="0">
                <a:solidFill>
                  <a:srgbClr val="002776"/>
                </a:solidFill>
                <a:latin typeface="Arial"/>
                <a:cs typeface="Arial" pitchFamily="34" charset="0"/>
              </a:rPr>
              <a:t>© 2014 Deloitte Global Services Limited </a:t>
            </a:r>
          </a:p>
        </p:txBody>
      </p:sp>
      <p:sp>
        <p:nvSpPr>
          <p:cNvPr id="75" name="Text Box 7"/>
          <p:cNvSpPr txBox="1">
            <a:spLocks noChangeArrowheads="1"/>
          </p:cNvSpPr>
          <p:nvPr userDrawn="1"/>
        </p:nvSpPr>
        <p:spPr bwMode="auto">
          <a:xfrm>
            <a:off x="8273266" y="466839"/>
            <a:ext cx="1662110" cy="5296322"/>
          </a:xfrm>
          <a:prstGeom prst="rect">
            <a:avLst/>
          </a:prstGeom>
          <a:noFill/>
          <a:ln w="9525">
            <a:noFill/>
            <a:miter lim="800000"/>
            <a:headEnd/>
            <a:tailEnd/>
          </a:ln>
        </p:spPr>
        <p:txBody>
          <a:bodyPr lIns="0" tIns="0" rIns="0" bIns="0">
            <a:spAutoFit/>
          </a:bodyPr>
          <a:lstStyle/>
          <a:p>
            <a:pPr defTabSz="906687">
              <a:lnSpc>
                <a:spcPts val="718"/>
              </a:lnSpc>
              <a:defRPr/>
            </a:pPr>
            <a:r>
              <a:rPr lang="es-CL" sz="700" b="1" dirty="0">
                <a:solidFill>
                  <a:srgbClr val="000000"/>
                </a:solidFill>
                <a:latin typeface="Arial"/>
                <a:ea typeface="Arial Unicode MS" pitchFamily="34" charset="-128"/>
                <a:cs typeface="Arial Unicode MS" pitchFamily="34" charset="-128"/>
              </a:rPr>
              <a:t>Oficina Central</a:t>
            </a:r>
          </a:p>
          <a:p>
            <a:pPr defTabSz="906687">
              <a:lnSpc>
                <a:spcPts val="718"/>
              </a:lnSpc>
              <a:defRPr/>
            </a:pPr>
            <a:endParaRPr lang="es-CL" sz="700" b="1" dirty="0">
              <a:solidFill>
                <a:srgbClr val="000000"/>
              </a:solidFill>
              <a:latin typeface="Arial"/>
              <a:ea typeface="Arial Unicode MS" pitchFamily="34" charset="-128"/>
              <a:cs typeface="Arial Unicode MS" pitchFamily="34" charset="-128"/>
            </a:endParaRPr>
          </a:p>
          <a:p>
            <a:pPr defTabSz="906687">
              <a:lnSpc>
                <a:spcPts val="718"/>
              </a:lnSpc>
              <a:defRPr/>
            </a:pPr>
            <a:r>
              <a:rPr lang="es-CL" sz="700" dirty="0">
                <a:solidFill>
                  <a:srgbClr val="000000"/>
                </a:solidFill>
                <a:latin typeface="Arial"/>
                <a:ea typeface="Arial Unicode MS" pitchFamily="34" charset="-128"/>
                <a:cs typeface="Arial Unicode MS" pitchFamily="34" charset="-128"/>
              </a:rPr>
              <a:t>Rosario Norte 407</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Piso 9</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Las Condes, Santiago</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Chile</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Fono: (56-2) 729 7000 </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Fax: (56-2) 374 9177</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e-mail: deloittechile@deloitte.com</a:t>
            </a:r>
          </a:p>
          <a:p>
            <a:pPr defTabSz="906687">
              <a:lnSpc>
                <a:spcPts val="718"/>
              </a:lnSpc>
              <a:defRPr/>
            </a:pPr>
            <a:endParaRPr lang="es-CL" sz="700" dirty="0">
              <a:solidFill>
                <a:srgbClr val="000000"/>
              </a:solidFill>
              <a:latin typeface="Arial"/>
              <a:ea typeface="Arial Unicode MS" pitchFamily="34" charset="-128"/>
              <a:cs typeface="Arial Unicode MS" pitchFamily="34" charset="-128"/>
            </a:endParaRPr>
          </a:p>
          <a:p>
            <a:pPr defTabSz="906687">
              <a:lnSpc>
                <a:spcPts val="718"/>
              </a:lnSpc>
              <a:defRPr/>
            </a:pPr>
            <a:r>
              <a:rPr lang="es-CL" sz="700" b="1" dirty="0">
                <a:solidFill>
                  <a:srgbClr val="000000"/>
                </a:solidFill>
                <a:latin typeface="Arial"/>
                <a:ea typeface="Arial Unicode MS" pitchFamily="34" charset="-128"/>
                <a:cs typeface="Arial Unicode MS" pitchFamily="34" charset="-128"/>
              </a:rPr>
              <a:t>Regiones</a:t>
            </a:r>
          </a:p>
          <a:p>
            <a:pPr defTabSz="906687">
              <a:lnSpc>
                <a:spcPts val="718"/>
              </a:lnSpc>
              <a:defRPr/>
            </a:pPr>
            <a:endParaRPr lang="es-CL" sz="700" b="1" dirty="0">
              <a:solidFill>
                <a:srgbClr val="000000"/>
              </a:solidFill>
              <a:latin typeface="Arial"/>
              <a:ea typeface="Arial Unicode MS" pitchFamily="34" charset="-128"/>
              <a:cs typeface="Arial Unicode MS" pitchFamily="34" charset="-128"/>
            </a:endParaRPr>
          </a:p>
          <a:p>
            <a:pPr defTabSz="908430">
              <a:lnSpc>
                <a:spcPts val="718"/>
              </a:lnSpc>
              <a:defRPr/>
            </a:pPr>
            <a:r>
              <a:rPr lang="es-CL" sz="700" dirty="0">
                <a:solidFill>
                  <a:srgbClr val="000000"/>
                </a:solidFill>
                <a:latin typeface="Arial"/>
              </a:rPr>
              <a:t>Simón Bolívar 202,</a:t>
            </a:r>
          </a:p>
          <a:p>
            <a:pPr defTabSz="908430">
              <a:lnSpc>
                <a:spcPts val="718"/>
              </a:lnSpc>
              <a:defRPr/>
            </a:pPr>
            <a:r>
              <a:rPr lang="es-CL" sz="700" dirty="0">
                <a:solidFill>
                  <a:srgbClr val="000000"/>
                </a:solidFill>
                <a:latin typeface="Arial"/>
              </a:rPr>
              <a:t>Oficina 1403</a:t>
            </a:r>
          </a:p>
          <a:p>
            <a:pPr defTabSz="908430">
              <a:lnSpc>
                <a:spcPts val="718"/>
              </a:lnSpc>
              <a:defRPr/>
            </a:pPr>
            <a:r>
              <a:rPr lang="es-CL" sz="700" dirty="0">
                <a:solidFill>
                  <a:srgbClr val="000000"/>
                </a:solidFill>
                <a:latin typeface="Arial"/>
              </a:rPr>
              <a:t>Iquique</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(56-57) 54 65 91 </a:t>
            </a:r>
          </a:p>
          <a:p>
            <a:pPr defTabSz="908430">
              <a:lnSpc>
                <a:spcPts val="718"/>
              </a:lnSpc>
              <a:defRPr/>
            </a:pPr>
            <a:r>
              <a:rPr lang="es-CL" sz="700" dirty="0">
                <a:solidFill>
                  <a:srgbClr val="000000"/>
                </a:solidFill>
                <a:latin typeface="Arial"/>
              </a:rPr>
              <a:t>Fax: (56-57) 54 65 95 </a:t>
            </a:r>
          </a:p>
          <a:p>
            <a:pPr defTabSz="908430">
              <a:lnSpc>
                <a:spcPts val="718"/>
              </a:lnSpc>
              <a:defRPr/>
            </a:pPr>
            <a:r>
              <a:rPr lang="es-CL" sz="700" dirty="0">
                <a:solidFill>
                  <a:srgbClr val="000000"/>
                </a:solidFill>
                <a:latin typeface="Arial"/>
              </a:rPr>
              <a:t>iquique@deloitte.com</a:t>
            </a:r>
          </a:p>
          <a:p>
            <a:pPr defTabSz="908430">
              <a:lnSpc>
                <a:spcPts val="718"/>
              </a:lnSpc>
              <a:defRPr/>
            </a:pPr>
            <a:r>
              <a:rPr lang="es-CL" sz="700" dirty="0">
                <a:solidFill>
                  <a:srgbClr val="000000"/>
                </a:solidFill>
                <a:latin typeface="Arial"/>
              </a:rPr>
              <a:t> </a:t>
            </a:r>
          </a:p>
          <a:p>
            <a:pPr defTabSz="908430">
              <a:lnSpc>
                <a:spcPts val="718"/>
              </a:lnSpc>
              <a:defRPr/>
            </a:pPr>
            <a:r>
              <a:rPr lang="es-CL" sz="700" dirty="0">
                <a:solidFill>
                  <a:srgbClr val="000000"/>
                </a:solidFill>
                <a:latin typeface="Arial"/>
              </a:rPr>
              <a:t>Av. Grecia 860</a:t>
            </a:r>
          </a:p>
          <a:p>
            <a:pPr defTabSz="908430">
              <a:lnSpc>
                <a:spcPts val="718"/>
              </a:lnSpc>
              <a:defRPr/>
            </a:pPr>
            <a:r>
              <a:rPr lang="es-CL" sz="700" dirty="0">
                <a:solidFill>
                  <a:srgbClr val="000000"/>
                </a:solidFill>
                <a:latin typeface="Arial"/>
              </a:rPr>
              <a:t>Piso 3</a:t>
            </a:r>
          </a:p>
          <a:p>
            <a:pPr defTabSz="908430">
              <a:lnSpc>
                <a:spcPts val="718"/>
              </a:lnSpc>
              <a:defRPr/>
            </a:pPr>
            <a:r>
              <a:rPr lang="es-CL" sz="700" dirty="0">
                <a:solidFill>
                  <a:srgbClr val="000000"/>
                </a:solidFill>
                <a:latin typeface="Arial"/>
              </a:rPr>
              <a:t>Antofagasta</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(56-55) 44 9660 </a:t>
            </a:r>
          </a:p>
          <a:p>
            <a:pPr defTabSz="908430">
              <a:lnSpc>
                <a:spcPts val="718"/>
              </a:lnSpc>
              <a:defRPr/>
            </a:pPr>
            <a:r>
              <a:rPr lang="es-CL" sz="700" dirty="0">
                <a:solidFill>
                  <a:srgbClr val="000000"/>
                </a:solidFill>
                <a:latin typeface="Arial"/>
              </a:rPr>
              <a:t>Fax: (56-55) 44 9662 </a:t>
            </a:r>
          </a:p>
          <a:p>
            <a:pPr defTabSz="908430">
              <a:lnSpc>
                <a:spcPts val="718"/>
              </a:lnSpc>
              <a:defRPr/>
            </a:pPr>
            <a:r>
              <a:rPr lang="es-CL" sz="700" dirty="0">
                <a:solidFill>
                  <a:srgbClr val="000000"/>
                </a:solidFill>
                <a:latin typeface="Arial"/>
              </a:rPr>
              <a:t>antofagasta@deloitte.com</a:t>
            </a:r>
          </a:p>
          <a:p>
            <a:pPr defTabSz="908430">
              <a:lnSpc>
                <a:spcPts val="718"/>
              </a:lnSpc>
              <a:defRPr/>
            </a:pPr>
            <a:r>
              <a:rPr lang="es-CL" sz="700" dirty="0">
                <a:solidFill>
                  <a:srgbClr val="000000"/>
                </a:solidFill>
                <a:latin typeface="Arial"/>
              </a:rPr>
              <a:t> </a:t>
            </a:r>
          </a:p>
          <a:p>
            <a:pPr defTabSz="908430">
              <a:lnSpc>
                <a:spcPts val="718"/>
              </a:lnSpc>
              <a:defRPr/>
            </a:pPr>
            <a:r>
              <a:rPr lang="es-CL" sz="700" dirty="0">
                <a:solidFill>
                  <a:srgbClr val="000000"/>
                </a:solidFill>
                <a:latin typeface="Arial"/>
              </a:rPr>
              <a:t>Los Carrera 831</a:t>
            </a:r>
          </a:p>
          <a:p>
            <a:pPr defTabSz="908430">
              <a:lnSpc>
                <a:spcPts val="718"/>
              </a:lnSpc>
              <a:defRPr/>
            </a:pPr>
            <a:r>
              <a:rPr lang="es-CL" sz="700" dirty="0">
                <a:solidFill>
                  <a:srgbClr val="000000"/>
                </a:solidFill>
                <a:latin typeface="Arial"/>
              </a:rPr>
              <a:t>Oficina 501</a:t>
            </a:r>
          </a:p>
          <a:p>
            <a:pPr defTabSz="908430">
              <a:lnSpc>
                <a:spcPts val="718"/>
              </a:lnSpc>
              <a:defRPr/>
            </a:pPr>
            <a:r>
              <a:rPr lang="es-CL" sz="700" dirty="0">
                <a:solidFill>
                  <a:srgbClr val="000000"/>
                </a:solidFill>
                <a:latin typeface="Arial"/>
              </a:rPr>
              <a:t>Copiapó</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(56-55) 44 9660</a:t>
            </a:r>
          </a:p>
          <a:p>
            <a:pPr defTabSz="908430">
              <a:lnSpc>
                <a:spcPts val="718"/>
              </a:lnSpc>
              <a:defRPr/>
            </a:pPr>
            <a:r>
              <a:rPr lang="es-CL" sz="700" dirty="0">
                <a:solidFill>
                  <a:srgbClr val="000000"/>
                </a:solidFill>
                <a:latin typeface="Arial"/>
              </a:rPr>
              <a:t>Fax: (56-55) 44 9662 </a:t>
            </a:r>
          </a:p>
          <a:p>
            <a:pPr defTabSz="908430">
              <a:lnSpc>
                <a:spcPts val="718"/>
              </a:lnSpc>
              <a:defRPr/>
            </a:pPr>
            <a:r>
              <a:rPr lang="es-CL" sz="700" dirty="0">
                <a:solidFill>
                  <a:srgbClr val="000000"/>
                </a:solidFill>
                <a:latin typeface="Arial"/>
              </a:rPr>
              <a:t>copiapo@deloitte.com</a:t>
            </a:r>
          </a:p>
          <a:p>
            <a:pPr defTabSz="908430">
              <a:lnSpc>
                <a:spcPts val="718"/>
              </a:lnSpc>
              <a:defRPr/>
            </a:pPr>
            <a:r>
              <a:rPr lang="es-CL" sz="700" dirty="0">
                <a:solidFill>
                  <a:srgbClr val="000000"/>
                </a:solidFill>
                <a:latin typeface="Arial"/>
              </a:rPr>
              <a:t> </a:t>
            </a:r>
          </a:p>
          <a:p>
            <a:pPr defTabSz="908430">
              <a:lnSpc>
                <a:spcPts val="718"/>
              </a:lnSpc>
              <a:defRPr/>
            </a:pPr>
            <a:r>
              <a:rPr lang="es-CL" sz="700" dirty="0">
                <a:solidFill>
                  <a:srgbClr val="000000"/>
                </a:solidFill>
                <a:latin typeface="Arial"/>
              </a:rPr>
              <a:t>Alvares 646</a:t>
            </a:r>
          </a:p>
          <a:p>
            <a:pPr defTabSz="908430">
              <a:lnSpc>
                <a:spcPts val="718"/>
              </a:lnSpc>
              <a:defRPr/>
            </a:pPr>
            <a:r>
              <a:rPr lang="es-CL" sz="700" dirty="0">
                <a:solidFill>
                  <a:srgbClr val="000000"/>
                </a:solidFill>
                <a:latin typeface="Arial"/>
              </a:rPr>
              <a:t>Oficina 906</a:t>
            </a:r>
          </a:p>
          <a:p>
            <a:pPr defTabSz="908430">
              <a:lnSpc>
                <a:spcPts val="718"/>
              </a:lnSpc>
              <a:defRPr/>
            </a:pPr>
            <a:r>
              <a:rPr lang="es-CL" sz="700" dirty="0">
                <a:solidFill>
                  <a:srgbClr val="000000"/>
                </a:solidFill>
                <a:latin typeface="Arial"/>
              </a:rPr>
              <a:t>Viña del Mar</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(56-32) 246 6111 </a:t>
            </a:r>
          </a:p>
          <a:p>
            <a:pPr defTabSz="908430">
              <a:lnSpc>
                <a:spcPts val="718"/>
              </a:lnSpc>
              <a:defRPr/>
            </a:pPr>
            <a:r>
              <a:rPr lang="es-CL" sz="700" dirty="0">
                <a:solidFill>
                  <a:srgbClr val="000000"/>
                </a:solidFill>
                <a:latin typeface="Arial"/>
              </a:rPr>
              <a:t>Fax: (56-32) 246 6086 </a:t>
            </a:r>
          </a:p>
          <a:p>
            <a:pPr defTabSz="908430">
              <a:lnSpc>
                <a:spcPts val="718"/>
              </a:lnSpc>
              <a:defRPr/>
            </a:pPr>
            <a:r>
              <a:rPr lang="es-CL" sz="700" dirty="0">
                <a:solidFill>
                  <a:srgbClr val="000000"/>
                </a:solidFill>
                <a:latin typeface="Arial"/>
              </a:rPr>
              <a:t>vregionchile@deloitte.com</a:t>
            </a:r>
          </a:p>
          <a:p>
            <a:pPr defTabSz="908430">
              <a:lnSpc>
                <a:spcPts val="718"/>
              </a:lnSpc>
              <a:defRPr/>
            </a:pPr>
            <a:r>
              <a:rPr lang="es-CL" sz="700" dirty="0">
                <a:solidFill>
                  <a:srgbClr val="000000"/>
                </a:solidFill>
                <a:latin typeface="Arial"/>
              </a:rPr>
              <a:t> </a:t>
            </a:r>
          </a:p>
          <a:p>
            <a:pPr defTabSz="908430">
              <a:lnSpc>
                <a:spcPts val="718"/>
              </a:lnSpc>
              <a:defRPr/>
            </a:pPr>
            <a:r>
              <a:rPr lang="es-CL" sz="700" dirty="0">
                <a:solidFill>
                  <a:srgbClr val="000000"/>
                </a:solidFill>
                <a:latin typeface="Arial"/>
              </a:rPr>
              <a:t>O’Higgins 940</a:t>
            </a:r>
          </a:p>
          <a:p>
            <a:pPr defTabSz="908430">
              <a:lnSpc>
                <a:spcPts val="718"/>
              </a:lnSpc>
              <a:defRPr/>
            </a:pPr>
            <a:r>
              <a:rPr lang="es-CL" sz="700" dirty="0">
                <a:solidFill>
                  <a:srgbClr val="000000"/>
                </a:solidFill>
                <a:latin typeface="Arial"/>
              </a:rPr>
              <a:t>Piso 6</a:t>
            </a:r>
          </a:p>
          <a:p>
            <a:pPr defTabSz="908430">
              <a:lnSpc>
                <a:spcPts val="718"/>
              </a:lnSpc>
              <a:defRPr/>
            </a:pPr>
            <a:r>
              <a:rPr lang="es-CL" sz="700" dirty="0">
                <a:solidFill>
                  <a:srgbClr val="000000"/>
                </a:solidFill>
                <a:latin typeface="Arial"/>
              </a:rPr>
              <a:t>Concepción</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(56-41) 291 4055 </a:t>
            </a:r>
          </a:p>
          <a:p>
            <a:pPr defTabSz="908430">
              <a:lnSpc>
                <a:spcPts val="718"/>
              </a:lnSpc>
              <a:defRPr/>
            </a:pPr>
            <a:r>
              <a:rPr lang="es-CL" sz="700" dirty="0">
                <a:solidFill>
                  <a:srgbClr val="000000"/>
                </a:solidFill>
                <a:latin typeface="Arial"/>
              </a:rPr>
              <a:t>Fax: (56-41) 291 4066</a:t>
            </a:r>
          </a:p>
          <a:p>
            <a:pPr defTabSz="908430">
              <a:lnSpc>
                <a:spcPts val="718"/>
              </a:lnSpc>
              <a:defRPr/>
            </a:pPr>
            <a:r>
              <a:rPr lang="es-CL" sz="700" dirty="0">
                <a:solidFill>
                  <a:srgbClr val="000000"/>
                </a:solidFill>
                <a:latin typeface="Arial"/>
              </a:rPr>
              <a:t>concepcionchile@deloitte.com</a:t>
            </a:r>
          </a:p>
          <a:p>
            <a:pPr defTabSz="908430">
              <a:lnSpc>
                <a:spcPts val="718"/>
              </a:lnSpc>
              <a:defRPr/>
            </a:pPr>
            <a:r>
              <a:rPr lang="es-CL" sz="700" dirty="0">
                <a:solidFill>
                  <a:srgbClr val="000000"/>
                </a:solidFill>
                <a:latin typeface="Arial"/>
              </a:rPr>
              <a:t> </a:t>
            </a:r>
          </a:p>
          <a:p>
            <a:pPr defTabSz="908430">
              <a:lnSpc>
                <a:spcPts val="718"/>
              </a:lnSpc>
              <a:defRPr/>
            </a:pPr>
            <a:r>
              <a:rPr lang="es-CL" sz="700" dirty="0">
                <a:solidFill>
                  <a:srgbClr val="000000"/>
                </a:solidFill>
                <a:latin typeface="Arial"/>
              </a:rPr>
              <a:t>Quillota 175</a:t>
            </a:r>
          </a:p>
          <a:p>
            <a:pPr defTabSz="908430">
              <a:lnSpc>
                <a:spcPts val="718"/>
              </a:lnSpc>
              <a:defRPr/>
            </a:pPr>
            <a:r>
              <a:rPr lang="es-CL" sz="700" dirty="0">
                <a:solidFill>
                  <a:srgbClr val="000000"/>
                </a:solidFill>
                <a:latin typeface="Arial"/>
              </a:rPr>
              <a:t>Oficina 1107</a:t>
            </a:r>
          </a:p>
          <a:p>
            <a:pPr defTabSz="908430">
              <a:lnSpc>
                <a:spcPts val="718"/>
              </a:lnSpc>
              <a:defRPr/>
            </a:pPr>
            <a:r>
              <a:rPr lang="es-CL" sz="700" dirty="0">
                <a:solidFill>
                  <a:srgbClr val="000000"/>
                </a:solidFill>
                <a:latin typeface="Arial"/>
              </a:rPr>
              <a:t>Puerto Montt</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(56-65) 268 600 </a:t>
            </a:r>
          </a:p>
          <a:p>
            <a:pPr defTabSz="908430">
              <a:lnSpc>
                <a:spcPts val="718"/>
              </a:lnSpc>
              <a:defRPr/>
            </a:pPr>
            <a:r>
              <a:rPr lang="es-CL" sz="700" dirty="0">
                <a:solidFill>
                  <a:srgbClr val="000000"/>
                </a:solidFill>
                <a:latin typeface="Arial"/>
              </a:rPr>
              <a:t>Fax: (56-65) 288 600</a:t>
            </a:r>
          </a:p>
          <a:p>
            <a:pPr defTabSz="908430">
              <a:lnSpc>
                <a:spcPts val="718"/>
              </a:lnSpc>
              <a:defRPr/>
            </a:pPr>
            <a:r>
              <a:rPr lang="es-CL" sz="700" dirty="0">
                <a:solidFill>
                  <a:srgbClr val="000000"/>
                </a:solidFill>
                <a:latin typeface="Arial"/>
              </a:rPr>
              <a:t>puertomontt@deloitte.com</a:t>
            </a:r>
          </a:p>
        </p:txBody>
      </p:sp>
      <p:sp>
        <p:nvSpPr>
          <p:cNvPr id="76" name="Text Box 6"/>
          <p:cNvSpPr txBox="1">
            <a:spLocks noChangeArrowheads="1"/>
          </p:cNvSpPr>
          <p:nvPr userDrawn="1"/>
        </p:nvSpPr>
        <p:spPr bwMode="auto">
          <a:xfrm>
            <a:off x="382829" y="6722627"/>
            <a:ext cx="6264276" cy="718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1016000" eaLnBrk="0" hangingPunct="0">
              <a:defRPr sz="2000">
                <a:solidFill>
                  <a:schemeClr val="tx1"/>
                </a:solidFill>
                <a:latin typeface="Arial" pitchFamily="34" charset="0"/>
                <a:cs typeface="Arial" pitchFamily="34" charset="0"/>
              </a:defRPr>
            </a:lvl1pPr>
            <a:lvl2pPr marL="742950" indent="-285750" defTabSz="1016000" eaLnBrk="0" hangingPunct="0">
              <a:defRPr sz="2000">
                <a:solidFill>
                  <a:schemeClr val="tx1"/>
                </a:solidFill>
                <a:latin typeface="Arial" pitchFamily="34" charset="0"/>
                <a:cs typeface="Arial" pitchFamily="34" charset="0"/>
              </a:defRPr>
            </a:lvl2pPr>
            <a:lvl3pPr marL="1143000" indent="-228600" defTabSz="1016000" eaLnBrk="0" hangingPunct="0">
              <a:defRPr sz="2000">
                <a:solidFill>
                  <a:schemeClr val="tx1"/>
                </a:solidFill>
                <a:latin typeface="Arial" pitchFamily="34" charset="0"/>
                <a:cs typeface="Arial" pitchFamily="34" charset="0"/>
              </a:defRPr>
            </a:lvl3pPr>
            <a:lvl4pPr marL="1600200" indent="-228600" defTabSz="1016000" eaLnBrk="0" hangingPunct="0">
              <a:defRPr sz="2000">
                <a:solidFill>
                  <a:schemeClr val="tx1"/>
                </a:solidFill>
                <a:latin typeface="Arial" pitchFamily="34" charset="0"/>
                <a:cs typeface="Arial" pitchFamily="34" charset="0"/>
              </a:defRPr>
            </a:lvl4pPr>
            <a:lvl5pPr marL="2057400" indent="-228600" defTabSz="1016000" eaLnBrk="0" hangingPunct="0">
              <a:defRPr sz="2000">
                <a:solidFill>
                  <a:schemeClr val="tx1"/>
                </a:solidFill>
                <a:latin typeface="Arial" pitchFamily="34" charset="0"/>
                <a:cs typeface="Arial" pitchFamily="34" charset="0"/>
              </a:defRPr>
            </a:lvl5pPr>
            <a:lvl6pPr marL="2514600" indent="-228600" defTabSz="1016000" eaLnBrk="0" fontAlgn="base" hangingPunct="0">
              <a:spcBef>
                <a:spcPct val="0"/>
              </a:spcBef>
              <a:spcAft>
                <a:spcPct val="0"/>
              </a:spcAft>
              <a:defRPr sz="2000">
                <a:solidFill>
                  <a:schemeClr val="tx1"/>
                </a:solidFill>
                <a:latin typeface="Arial" pitchFamily="34" charset="0"/>
                <a:cs typeface="Arial" pitchFamily="34" charset="0"/>
              </a:defRPr>
            </a:lvl6pPr>
            <a:lvl7pPr marL="2971800" indent="-228600" defTabSz="1016000" eaLnBrk="0" fontAlgn="base" hangingPunct="0">
              <a:spcBef>
                <a:spcPct val="0"/>
              </a:spcBef>
              <a:spcAft>
                <a:spcPct val="0"/>
              </a:spcAft>
              <a:defRPr sz="2000">
                <a:solidFill>
                  <a:schemeClr val="tx1"/>
                </a:solidFill>
                <a:latin typeface="Arial" pitchFamily="34" charset="0"/>
                <a:cs typeface="Arial" pitchFamily="34" charset="0"/>
              </a:defRPr>
            </a:lvl7pPr>
            <a:lvl8pPr marL="3429000" indent="-228600" defTabSz="1016000" eaLnBrk="0" fontAlgn="base" hangingPunct="0">
              <a:spcBef>
                <a:spcPct val="0"/>
              </a:spcBef>
              <a:spcAft>
                <a:spcPct val="0"/>
              </a:spcAft>
              <a:defRPr sz="2000">
                <a:solidFill>
                  <a:schemeClr val="tx1"/>
                </a:solidFill>
                <a:latin typeface="Arial" pitchFamily="34" charset="0"/>
                <a:cs typeface="Arial" pitchFamily="34" charset="0"/>
              </a:defRPr>
            </a:lvl8pPr>
            <a:lvl9pPr marL="3886200" indent="-228600" defTabSz="1016000" eaLnBrk="0" fontAlgn="base" hangingPunct="0">
              <a:spcBef>
                <a:spcPct val="0"/>
              </a:spcBef>
              <a:spcAft>
                <a:spcPct val="0"/>
              </a:spcAft>
              <a:defRPr sz="2000">
                <a:solidFill>
                  <a:schemeClr val="tx1"/>
                </a:solidFill>
                <a:latin typeface="Arial" pitchFamily="34" charset="0"/>
                <a:cs typeface="Arial" pitchFamily="34" charset="0"/>
              </a:defRPr>
            </a:lvl9pPr>
          </a:lstStyle>
          <a:p>
            <a:pPr algn="just" eaLnBrk="1" hangingPunct="1">
              <a:lnSpc>
                <a:spcPts val="718"/>
              </a:lnSpc>
            </a:pPr>
            <a:r>
              <a:rPr lang="es-CL" sz="700" b="1" dirty="0">
                <a:solidFill>
                  <a:srgbClr val="000000"/>
                </a:solidFill>
                <a:ea typeface="Arial Unicode MS" pitchFamily="34" charset="-128"/>
                <a:cs typeface="Arial Unicode MS" pitchFamily="34" charset="-128"/>
              </a:rPr>
              <a:t>www.deloitte.cl</a:t>
            </a:r>
          </a:p>
          <a:p>
            <a:pPr algn="just" eaLnBrk="1" hangingPunct="1">
              <a:lnSpc>
                <a:spcPts val="718"/>
              </a:lnSpc>
            </a:pPr>
            <a:endParaRPr lang="es-CL" sz="700" dirty="0">
              <a:solidFill>
                <a:srgbClr val="000000"/>
              </a:solidFill>
              <a:ea typeface="Arial Unicode MS" pitchFamily="34" charset="-128"/>
              <a:cs typeface="Arial Unicode MS" pitchFamily="34" charset="-128"/>
            </a:endParaRPr>
          </a:p>
          <a:p>
            <a:pPr algn="just" eaLnBrk="1" hangingPunct="1">
              <a:lnSpc>
                <a:spcPts val="718"/>
              </a:lnSpc>
            </a:pPr>
            <a:r>
              <a:rPr lang="es-CL" sz="700" dirty="0">
                <a:solidFill>
                  <a:srgbClr val="000000"/>
                </a:solidFill>
                <a:ea typeface="Arial Unicode MS" pitchFamily="34" charset="-128"/>
                <a:cs typeface="Arial Unicode MS" pitchFamily="34" charset="-128"/>
              </a:rPr>
              <a:t>Deloitte © se refiere a Deloitte Touche Tohmatsu Limited, una compañía privada limitada por garantía, de Reino Unido, y a su red de firmas miembro, cada una de las cuales es una entidad legal separada e independiente. Por favor, vea en www.deloitte.cl/acercade la descripción detallada de la estructura legal de Deloitte Touche Tohmatsu Limited y sus firmas miembro.</a:t>
            </a:r>
          </a:p>
          <a:p>
            <a:pPr algn="just" eaLnBrk="1" hangingPunct="1">
              <a:lnSpc>
                <a:spcPts val="718"/>
              </a:lnSpc>
            </a:pPr>
            <a:endParaRPr lang="es-CL" sz="700" dirty="0">
              <a:solidFill>
                <a:srgbClr val="000000"/>
              </a:solidFill>
              <a:ea typeface="Arial Unicode MS" pitchFamily="34" charset="-128"/>
              <a:cs typeface="Arial Unicode MS" pitchFamily="34" charset="-128"/>
            </a:endParaRPr>
          </a:p>
          <a:p>
            <a:pPr algn="just" eaLnBrk="1" hangingPunct="1">
              <a:lnSpc>
                <a:spcPts val="718"/>
              </a:lnSpc>
            </a:pPr>
            <a:r>
              <a:rPr lang="es-CL" sz="700" dirty="0">
                <a:solidFill>
                  <a:srgbClr val="000000"/>
                </a:solidFill>
                <a:ea typeface="Arial Unicode MS" pitchFamily="34" charset="-128"/>
                <a:cs typeface="Arial Unicode MS" pitchFamily="34" charset="-128"/>
              </a:rPr>
              <a:t>Deloitte Touche Tohmatsu Limited es una compañía privada limitada por garantía constituida en Inglaterra &amp; Gales bajo el número 07271800, y su domicilio registrado: Hill House, 1 Little New Street, London, EC4A 3TR, Reino Unido.</a:t>
            </a:r>
          </a:p>
        </p:txBody>
      </p:sp>
      <p:pic>
        <p:nvPicPr>
          <p:cNvPr id="77" name="Picture 5" descr="DEL_PRI_RGB"/>
          <p:cNvPicPr>
            <a:picLocks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18425" y="419949"/>
            <a:ext cx="23463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75931993"/>
      </p:ext>
    </p:extLst>
  </p:cSld>
  <p:clrMapOvr>
    <a:masterClrMapping/>
  </p:clrMapOvr>
  <p:transition spd="slow"/>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Title and Content 1">
    <p:spTree>
      <p:nvGrpSpPr>
        <p:cNvPr id="1" name=""/>
        <p:cNvGrpSpPr/>
        <p:nvPr/>
      </p:nvGrpSpPr>
      <p:grpSpPr>
        <a:xfrm>
          <a:off x="0" y="0"/>
          <a:ext cx="0" cy="0"/>
          <a:chOff x="0" y="0"/>
          <a:chExt cx="0" cy="0"/>
        </a:xfrm>
      </p:grpSpPr>
      <p:sp>
        <p:nvSpPr>
          <p:cNvPr id="14" name="Title Placeholder 1"/>
          <p:cNvSpPr>
            <a:spLocks noGrp="1"/>
          </p:cNvSpPr>
          <p:nvPr>
            <p:ph type="title"/>
          </p:nvPr>
        </p:nvSpPr>
        <p:spPr>
          <a:xfrm>
            <a:off x="277465" y="376409"/>
            <a:ext cx="9468000" cy="532200"/>
          </a:xfrm>
          <a:prstGeom prst="rect">
            <a:avLst/>
          </a:prstGeom>
        </p:spPr>
        <p:txBody>
          <a:bodyPr vert="horz" lIns="0" tIns="0" rIns="0" bIns="0" rtlCol="0" anchor="t" anchorCtr="0">
            <a:noAutofit/>
          </a:bodyPr>
          <a:lstStyle/>
          <a:p>
            <a:r>
              <a:rPr lang="en-US" dirty="0" smtClean="0"/>
              <a:t>Click to edit Master title style</a:t>
            </a:r>
            <a:endParaRPr lang="en-GB" dirty="0"/>
          </a:p>
        </p:txBody>
      </p:sp>
      <p:sp>
        <p:nvSpPr>
          <p:cNvPr id="20" name="Text Placeholder 19"/>
          <p:cNvSpPr>
            <a:spLocks noGrp="1"/>
          </p:cNvSpPr>
          <p:nvPr>
            <p:ph type="body" sz="quarter" idx="14"/>
          </p:nvPr>
        </p:nvSpPr>
        <p:spPr>
          <a:xfrm>
            <a:off x="407944" y="1247680"/>
            <a:ext cx="9228257" cy="5871019"/>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dirty="0"/>
          </a:p>
        </p:txBody>
      </p:sp>
    </p:spTree>
    <p:extLst>
      <p:ext uri="{BB962C8B-B14F-4D97-AF65-F5344CB8AC3E}">
        <p14:creationId xmlns:p14="http://schemas.microsoft.com/office/powerpoint/2010/main" val="765693516"/>
      </p:ext>
    </p:extLst>
  </p:cSld>
  <p:clrMapOvr>
    <a:masterClrMapping/>
  </p:clrMapOvr>
  <p:transition>
    <p:fade/>
  </p:transition>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 1">
    <p:spTree>
      <p:nvGrpSpPr>
        <p:cNvPr id="1" name=""/>
        <p:cNvGrpSpPr/>
        <p:nvPr/>
      </p:nvGrpSpPr>
      <p:grpSpPr>
        <a:xfrm>
          <a:off x="0" y="0"/>
          <a:ext cx="0" cy="0"/>
          <a:chOff x="0" y="0"/>
          <a:chExt cx="0" cy="0"/>
        </a:xfrm>
      </p:grpSpPr>
      <p:sp>
        <p:nvSpPr>
          <p:cNvPr id="2" name="Title 1"/>
          <p:cNvSpPr>
            <a:spLocks noGrp="1"/>
          </p:cNvSpPr>
          <p:nvPr>
            <p:ph type="ctrTitle"/>
          </p:nvPr>
        </p:nvSpPr>
        <p:spPr>
          <a:xfrm>
            <a:off x="408904" y="2073063"/>
            <a:ext cx="5878598" cy="938592"/>
          </a:xfrm>
        </p:spPr>
        <p:txBody>
          <a:bodyPr>
            <a:noAutofit/>
          </a:bodyPr>
          <a:lstStyle>
            <a:lvl1pPr>
              <a:defRPr sz="3100">
                <a:solidFill>
                  <a:schemeClr val="accent1"/>
                </a:solidFill>
              </a:defRPr>
            </a:lvl1pPr>
          </a:lstStyle>
          <a:p>
            <a:r>
              <a:rPr lang="en-US" smtClean="0"/>
              <a:t>Click to edit Master title style</a:t>
            </a:r>
            <a:endParaRPr lang="en-GB" dirty="0"/>
          </a:p>
        </p:txBody>
      </p:sp>
      <p:sp>
        <p:nvSpPr>
          <p:cNvPr id="3" name="Subtitle 2"/>
          <p:cNvSpPr>
            <a:spLocks noGrp="1"/>
          </p:cNvSpPr>
          <p:nvPr>
            <p:ph type="subTitle" idx="1"/>
          </p:nvPr>
        </p:nvSpPr>
        <p:spPr>
          <a:xfrm>
            <a:off x="408905" y="4858750"/>
            <a:ext cx="5878096" cy="1700572"/>
          </a:xfrm>
        </p:spPr>
        <p:txBody>
          <a:bodyPr>
            <a:normAutofit/>
          </a:bodyPr>
          <a:lstStyle>
            <a:lvl1pPr marL="0" indent="0" algn="l">
              <a:lnSpc>
                <a:spcPct val="120000"/>
              </a:lnSpc>
              <a:spcBef>
                <a:spcPts val="0"/>
              </a:spcBef>
              <a:spcAft>
                <a:spcPts val="0"/>
              </a:spcAft>
              <a:buNone/>
              <a:defRPr sz="1800" b="0">
                <a:solidFill>
                  <a:schemeClr val="accent5"/>
                </a:solidFill>
              </a:defRPr>
            </a:lvl1pPr>
            <a:lvl2pPr marL="521177" indent="0" algn="ctr">
              <a:buNone/>
              <a:defRPr>
                <a:solidFill>
                  <a:schemeClr val="tx1">
                    <a:tint val="75000"/>
                  </a:schemeClr>
                </a:solidFill>
              </a:defRPr>
            </a:lvl2pPr>
            <a:lvl3pPr marL="1042354" indent="0" algn="ctr">
              <a:buNone/>
              <a:defRPr>
                <a:solidFill>
                  <a:schemeClr val="tx1">
                    <a:tint val="75000"/>
                  </a:schemeClr>
                </a:solidFill>
              </a:defRPr>
            </a:lvl3pPr>
            <a:lvl4pPr marL="1563531" indent="0" algn="ctr">
              <a:buNone/>
              <a:defRPr>
                <a:solidFill>
                  <a:schemeClr val="tx1">
                    <a:tint val="75000"/>
                  </a:schemeClr>
                </a:solidFill>
              </a:defRPr>
            </a:lvl4pPr>
            <a:lvl5pPr marL="2084709" indent="0" algn="ctr">
              <a:buNone/>
              <a:defRPr>
                <a:solidFill>
                  <a:schemeClr val="tx1">
                    <a:tint val="75000"/>
                  </a:schemeClr>
                </a:solidFill>
              </a:defRPr>
            </a:lvl5pPr>
            <a:lvl6pPr marL="2605886" indent="0" algn="ctr">
              <a:buNone/>
              <a:defRPr>
                <a:solidFill>
                  <a:schemeClr val="tx1">
                    <a:tint val="75000"/>
                  </a:schemeClr>
                </a:solidFill>
              </a:defRPr>
            </a:lvl6pPr>
            <a:lvl7pPr marL="3127062" indent="0" algn="ctr">
              <a:buNone/>
              <a:defRPr>
                <a:solidFill>
                  <a:schemeClr val="tx1">
                    <a:tint val="75000"/>
                  </a:schemeClr>
                </a:solidFill>
              </a:defRPr>
            </a:lvl7pPr>
            <a:lvl8pPr marL="3648239" indent="0" algn="ctr">
              <a:buNone/>
              <a:defRPr>
                <a:solidFill>
                  <a:schemeClr val="tx1">
                    <a:tint val="75000"/>
                  </a:schemeClr>
                </a:solidFill>
              </a:defRPr>
            </a:lvl8pPr>
            <a:lvl9pPr marL="4169416" indent="0" algn="ctr">
              <a:buNone/>
              <a:defRPr>
                <a:solidFill>
                  <a:schemeClr val="tx1">
                    <a:tint val="75000"/>
                  </a:schemeClr>
                </a:solidFill>
              </a:defRPr>
            </a:lvl9pPr>
          </a:lstStyle>
          <a:p>
            <a:r>
              <a:rPr lang="en-US" smtClean="0"/>
              <a:t>Click to edit Master subtitle style</a:t>
            </a:r>
            <a:endParaRPr lang="en-GB" dirty="0"/>
          </a:p>
        </p:txBody>
      </p:sp>
      <p:pic>
        <p:nvPicPr>
          <p:cNvPr id="9" name="Picture 8" descr="DEL_PRI_RGB.gif"/>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361810" y="490923"/>
            <a:ext cx="2095200" cy="392705"/>
          </a:xfrm>
          <a:prstGeom prst="rect">
            <a:avLst/>
          </a:prstGeom>
        </p:spPr>
      </p:pic>
      <p:sp>
        <p:nvSpPr>
          <p:cNvPr id="8" name="Text Placeholder 5"/>
          <p:cNvSpPr>
            <a:spLocks noGrp="1"/>
          </p:cNvSpPr>
          <p:nvPr>
            <p:ph type="body" sz="quarter" idx="10"/>
          </p:nvPr>
        </p:nvSpPr>
        <p:spPr>
          <a:xfrm>
            <a:off x="412621" y="3018896"/>
            <a:ext cx="5874881" cy="1839855"/>
          </a:xfrm>
        </p:spPr>
        <p:txBody>
          <a:bodyPr>
            <a:noAutofit/>
          </a:bodyPr>
          <a:lstStyle>
            <a:lvl1pPr marL="0" indent="0">
              <a:buNone/>
              <a:defRPr sz="3100">
                <a:solidFill>
                  <a:schemeClr val="accent2"/>
                </a:solidFill>
              </a:defRPr>
            </a:lvl1pPr>
          </a:lstStyle>
          <a:p>
            <a:pPr lvl="0"/>
            <a:r>
              <a:rPr lang="en-US" smtClean="0"/>
              <a:t>Click to edit Master text styles</a:t>
            </a:r>
          </a:p>
        </p:txBody>
      </p:sp>
    </p:spTree>
    <p:extLst>
      <p:ext uri="{BB962C8B-B14F-4D97-AF65-F5344CB8AC3E}">
        <p14:creationId xmlns:p14="http://schemas.microsoft.com/office/powerpoint/2010/main" val="31834534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Divider Slide with Image 1">
    <p:bg>
      <p:bgPr>
        <a:solidFill>
          <a:schemeClr val="bg1"/>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1"/>
          </p:nvPr>
        </p:nvSpPr>
        <p:spPr>
          <a:xfrm>
            <a:off x="0" y="2413176"/>
            <a:ext cx="2422432" cy="5360812"/>
          </a:xfrm>
        </p:spPr>
        <p:txBody>
          <a:bodyPr/>
          <a:lstStyle>
            <a:lvl1pPr marL="0" indent="0">
              <a:buNone/>
              <a:defRPr sz="33400" b="0" i="0">
                <a:solidFill>
                  <a:srgbClr val="F2F2F2"/>
                </a:solidFill>
                <a:latin typeface="Arial Narrow Bold"/>
                <a:cs typeface="Arial Narrow Bold"/>
              </a:defRPr>
            </a:lvl1pPr>
          </a:lstStyle>
          <a:p>
            <a:pPr lvl="0"/>
            <a:r>
              <a:rPr lang="en-US" dirty="0" smtClean="0"/>
              <a:t>Click to edit Master text styles</a:t>
            </a:r>
          </a:p>
        </p:txBody>
      </p:sp>
      <p:sp>
        <p:nvSpPr>
          <p:cNvPr id="3" name="Rectangle 2"/>
          <p:cNvSpPr/>
          <p:nvPr userDrawn="1"/>
        </p:nvSpPr>
        <p:spPr>
          <a:xfrm>
            <a:off x="5123145" y="0"/>
            <a:ext cx="4936846" cy="7773988"/>
          </a:xfrm>
          <a:prstGeom prst="rect">
            <a:avLst/>
          </a:prstGeom>
          <a:noFill/>
          <a:ln>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lIns="101868" tIns="50933" rIns="101868" bIns="50933" rtlCol="0" anchor="ctr"/>
          <a:lstStyle/>
          <a:p>
            <a:pPr algn="ctr" defTabSz="1042354" fontAlgn="auto">
              <a:spcBef>
                <a:spcPts val="0"/>
              </a:spcBef>
              <a:spcAft>
                <a:spcPts val="0"/>
              </a:spcAft>
            </a:pPr>
            <a:endParaRPr lang="en-US" sz="2100" dirty="0">
              <a:solidFill>
                <a:prstClr val="white"/>
              </a:solidFill>
            </a:endParaRPr>
          </a:p>
        </p:txBody>
      </p:sp>
      <p:sp>
        <p:nvSpPr>
          <p:cNvPr id="6" name="Text Placeholder 5"/>
          <p:cNvSpPr>
            <a:spLocks noGrp="1"/>
          </p:cNvSpPr>
          <p:nvPr>
            <p:ph type="body" sz="quarter" idx="10"/>
          </p:nvPr>
        </p:nvSpPr>
        <p:spPr>
          <a:xfrm>
            <a:off x="403477" y="2915239"/>
            <a:ext cx="4520065" cy="1979494"/>
          </a:xfrm>
        </p:spPr>
        <p:txBody>
          <a:bodyPr>
            <a:noAutofit/>
          </a:bodyPr>
          <a:lstStyle>
            <a:lvl1pPr marL="0" indent="0">
              <a:buNone/>
              <a:defRPr sz="5300">
                <a:solidFill>
                  <a:schemeClr val="accent2"/>
                </a:solidFill>
              </a:defRPr>
            </a:lvl1pPr>
          </a:lstStyle>
          <a:p>
            <a:pPr lvl="0"/>
            <a:r>
              <a:rPr lang="en-US" dirty="0" smtClean="0"/>
              <a:t>Click to edit Master text styles</a:t>
            </a:r>
          </a:p>
        </p:txBody>
      </p:sp>
    </p:spTree>
    <p:extLst>
      <p:ext uri="{BB962C8B-B14F-4D97-AF65-F5344CB8AC3E}">
        <p14:creationId xmlns:p14="http://schemas.microsoft.com/office/powerpoint/2010/main" val="8507281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95343" y="4995866"/>
            <a:ext cx="8550275" cy="1543050"/>
          </a:xfrm>
        </p:spPr>
        <p:txBody>
          <a:bodyPr/>
          <a:lstStyle>
            <a:lvl1pPr algn="l">
              <a:defRPr sz="4000" b="1" cap="all"/>
            </a:lvl1pPr>
          </a:lstStyle>
          <a:p>
            <a:r>
              <a:rPr lang="en-US" smtClean="0"/>
              <a:t>Click to edit Master title style</a:t>
            </a:r>
            <a:endParaRPr lang="es-CL"/>
          </a:p>
        </p:txBody>
      </p:sp>
      <p:sp>
        <p:nvSpPr>
          <p:cNvPr id="3" name="Text Placeholder 2"/>
          <p:cNvSpPr>
            <a:spLocks noGrp="1"/>
          </p:cNvSpPr>
          <p:nvPr>
            <p:ph type="body" idx="1"/>
          </p:nvPr>
        </p:nvSpPr>
        <p:spPr>
          <a:xfrm>
            <a:off x="795343" y="3295657"/>
            <a:ext cx="8550275" cy="1700212"/>
          </a:xfrm>
        </p:spPr>
        <p:txBody>
          <a:bodyPr anchor="b"/>
          <a:lstStyle>
            <a:lvl1pPr marL="0" indent="0">
              <a:buNone/>
              <a:defRPr sz="2000"/>
            </a:lvl1pPr>
            <a:lvl2pPr marL="456697" indent="0">
              <a:buNone/>
              <a:defRPr sz="1800"/>
            </a:lvl2pPr>
            <a:lvl3pPr marL="913399" indent="0">
              <a:buNone/>
              <a:defRPr sz="1600"/>
            </a:lvl3pPr>
            <a:lvl4pPr marL="1370096" indent="0">
              <a:buNone/>
              <a:defRPr sz="1400"/>
            </a:lvl4pPr>
            <a:lvl5pPr marL="1826794" indent="0">
              <a:buNone/>
              <a:defRPr sz="1400"/>
            </a:lvl5pPr>
            <a:lvl6pPr marL="2283491" indent="0">
              <a:buNone/>
              <a:defRPr sz="1400"/>
            </a:lvl6pPr>
            <a:lvl7pPr marL="2740191" indent="0">
              <a:buNone/>
              <a:defRPr sz="1400"/>
            </a:lvl7pPr>
            <a:lvl8pPr marL="3196890" indent="0">
              <a:buNone/>
              <a:defRPr sz="1400"/>
            </a:lvl8pPr>
            <a:lvl9pPr marL="3653587" indent="0">
              <a:buNone/>
              <a:defRPr sz="1400"/>
            </a:lvl9pPr>
          </a:lstStyle>
          <a:p>
            <a:pPr lvl="0"/>
            <a:r>
              <a:rPr lang="en-US" smtClean="0"/>
              <a:t>Click to edit Master text styles</a:t>
            </a:r>
          </a:p>
        </p:txBody>
      </p:sp>
      <p:sp>
        <p:nvSpPr>
          <p:cNvPr id="4" name="Slide Number Placeholder 9"/>
          <p:cNvSpPr>
            <a:spLocks noGrp="1"/>
          </p:cNvSpPr>
          <p:nvPr>
            <p:ph type="sldNum" sz="quarter" idx="10"/>
          </p:nvPr>
        </p:nvSpPr>
        <p:spPr/>
        <p:txBody>
          <a:bodyPr/>
          <a:lstStyle>
            <a:lvl1pPr>
              <a:defRPr/>
            </a:lvl1pPr>
          </a:lstStyle>
          <a:p>
            <a:pPr>
              <a:defRPr/>
            </a:pPr>
            <a:fld id="{B7DAC1CF-7529-4767-A444-A1C24573EC07}" type="slidenum">
              <a:rPr lang="en-US"/>
              <a:pPr>
                <a:defRPr/>
              </a:pPr>
              <a:t>‹#›</a:t>
            </a:fld>
            <a:endParaRPr lang="en-US" dirty="0"/>
          </a:p>
        </p:txBody>
      </p:sp>
      <p:sp>
        <p:nvSpPr>
          <p:cNvPr id="5" name="Footer Placeholder 10"/>
          <p:cNvSpPr>
            <a:spLocks noGrp="1"/>
          </p:cNvSpPr>
          <p:nvPr>
            <p:ph type="ftr" sz="quarter" idx="11"/>
          </p:nvPr>
        </p:nvSpPr>
        <p:spPr/>
        <p:txBody>
          <a:bodyPr/>
          <a:lstStyle>
            <a:lvl1pPr>
              <a:defRPr/>
            </a:lvl1pPr>
          </a:lstStyle>
          <a:p>
            <a:pPr>
              <a:defRPr/>
            </a:pPr>
            <a:r>
              <a:rPr lang="en-US" dirty="0"/>
              <a:t>Footer</a:t>
            </a:r>
          </a:p>
        </p:txBody>
      </p:sp>
    </p:spTree>
    <p:extLst>
      <p:ext uri="{BB962C8B-B14F-4D97-AF65-F5344CB8AC3E}">
        <p14:creationId xmlns:p14="http://schemas.microsoft.com/office/powerpoint/2010/main" val="304555012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57501" y="2891923"/>
            <a:ext cx="7544991" cy="1523702"/>
          </a:xfrm>
        </p:spPr>
        <p:txBody>
          <a:bodyPr anchor="ctr"/>
          <a:lstStyle>
            <a:lvl1pPr>
              <a:spcBef>
                <a:spcPts val="203"/>
              </a:spcBef>
              <a:defRPr sz="2437"/>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1565612210"/>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57302" y="3027363"/>
            <a:ext cx="6724650" cy="1651000"/>
          </a:xfrm>
        </p:spPr>
        <p:txBody>
          <a:bodyPr/>
          <a:lstStyle>
            <a:lvl1pPr>
              <a:lnSpc>
                <a:spcPts val="5193"/>
              </a:lnSpc>
              <a:defRPr sz="5600" b="0">
                <a:solidFill>
                  <a:schemeClr val="bg2"/>
                </a:solidFill>
                <a:latin typeface="Times New Roman" pitchFamily="18" charset="0"/>
              </a:defRPr>
            </a:lvl1pPr>
          </a:lstStyle>
          <a:p>
            <a:r>
              <a:rPr lang="en-US"/>
              <a:t>Click to edit </a:t>
            </a:r>
            <a:br>
              <a:rPr lang="en-US"/>
            </a:br>
            <a:r>
              <a:rPr lang="en-US"/>
              <a:t>Master title style</a:t>
            </a:r>
          </a:p>
        </p:txBody>
      </p:sp>
      <p:sp>
        <p:nvSpPr>
          <p:cNvPr id="3" name="Slide Number Placeholder 9"/>
          <p:cNvSpPr>
            <a:spLocks noGrp="1"/>
          </p:cNvSpPr>
          <p:nvPr>
            <p:ph type="sldNum" sz="quarter" idx="10"/>
          </p:nvPr>
        </p:nvSpPr>
        <p:spPr>
          <a:xfrm>
            <a:off x="457203" y="7405690"/>
            <a:ext cx="311150" cy="179387"/>
          </a:xfrm>
        </p:spPr>
        <p:txBody>
          <a:bodyPr/>
          <a:lstStyle>
            <a:lvl1pPr>
              <a:lnSpc>
                <a:spcPts val="1337"/>
              </a:lnSpc>
              <a:defRPr>
                <a:solidFill>
                  <a:schemeClr val="bg2"/>
                </a:solidFill>
              </a:defRPr>
            </a:lvl1pPr>
          </a:lstStyle>
          <a:p>
            <a:pPr>
              <a:defRPr/>
            </a:pPr>
            <a:fld id="{763A6BE3-59AE-40B2-A0E5-5DA4B35828E3}" type="slidenum">
              <a:rPr lang="en-US">
                <a:solidFill>
                  <a:srgbClr val="FFFFFF"/>
                </a:solidFill>
              </a:rPr>
              <a:pPr>
                <a:defRPr/>
              </a:pPr>
              <a:t>‹#›</a:t>
            </a:fld>
            <a:endParaRPr lang="en-US" dirty="0">
              <a:solidFill>
                <a:srgbClr val="FFFFFF"/>
              </a:solidFill>
            </a:endParaRPr>
          </a:p>
        </p:txBody>
      </p:sp>
      <p:sp>
        <p:nvSpPr>
          <p:cNvPr id="4" name="Footer Placeholder 10"/>
          <p:cNvSpPr>
            <a:spLocks noGrp="1"/>
          </p:cNvSpPr>
          <p:nvPr>
            <p:ph type="ftr" sz="quarter" idx="11"/>
          </p:nvPr>
        </p:nvSpPr>
        <p:spPr>
          <a:xfrm>
            <a:off x="847725" y="7405690"/>
            <a:ext cx="4749800" cy="179387"/>
          </a:xfrm>
        </p:spPr>
        <p:txBody>
          <a:bodyPr/>
          <a:lstStyle>
            <a:lvl1pPr>
              <a:lnSpc>
                <a:spcPts val="1337"/>
              </a:lnSpc>
              <a:defRPr>
                <a:solidFill>
                  <a:schemeClr val="bg2"/>
                </a:solidFill>
              </a:defRPr>
            </a:lvl1pPr>
          </a:lstStyle>
          <a:p>
            <a:pPr>
              <a:defRPr/>
            </a:pPr>
            <a:r>
              <a:rPr lang="en-US" dirty="0">
                <a:solidFill>
                  <a:srgbClr val="FFFFFF"/>
                </a:solidFill>
              </a:rPr>
              <a:t>Footer</a:t>
            </a:r>
          </a:p>
        </p:txBody>
      </p:sp>
    </p:spTree>
    <p:extLst>
      <p:ext uri="{BB962C8B-B14F-4D97-AF65-F5344CB8AC3E}">
        <p14:creationId xmlns:p14="http://schemas.microsoft.com/office/powerpoint/2010/main" val="274191574"/>
      </p:ext>
    </p:extLst>
  </p:cSld>
  <p:clrMapOvr>
    <a:masterClrMapping/>
  </p:clrMapOvr>
  <p:hf hdr="0" dt="0"/>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77465" y="214586"/>
            <a:ext cx="9468000" cy="957262"/>
          </a:xfrm>
        </p:spPr>
        <p:txBody>
          <a:bodyPr/>
          <a:lstStyle>
            <a:lvl1pPr>
              <a:lnSpc>
                <a:spcPct val="100000"/>
              </a:lnSpc>
              <a:defRPr sz="2200"/>
            </a:lvl1pPr>
          </a:lstStyle>
          <a:p>
            <a:r>
              <a:rPr lang="en-US" dirty="0" smtClean="0"/>
              <a:t>Click to edit Master title style</a:t>
            </a:r>
            <a:endParaRPr lang="es-CL"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Slide Number Placeholder 9"/>
          <p:cNvSpPr>
            <a:spLocks noGrp="1"/>
          </p:cNvSpPr>
          <p:nvPr>
            <p:ph type="sldNum" sz="quarter" idx="10"/>
          </p:nvPr>
        </p:nvSpPr>
        <p:spPr/>
        <p:txBody>
          <a:bodyPr/>
          <a:lstStyle>
            <a:lvl1pPr>
              <a:defRPr/>
            </a:lvl1pPr>
          </a:lstStyle>
          <a:p>
            <a:pPr>
              <a:defRPr/>
            </a:pPr>
            <a:fld id="{183D6856-CF4E-42C4-B228-5F9DD1DB1801}" type="slidenum">
              <a:rPr lang="en-US">
                <a:solidFill>
                  <a:srgbClr val="002776"/>
                </a:solidFill>
              </a:rPr>
              <a:pPr>
                <a:defRPr/>
              </a:pPr>
              <a:t>‹#›</a:t>
            </a:fld>
            <a:endParaRPr lang="en-US" dirty="0">
              <a:solidFill>
                <a:srgbClr val="002776"/>
              </a:solidFill>
            </a:endParaRPr>
          </a:p>
        </p:txBody>
      </p:sp>
      <p:sp>
        <p:nvSpPr>
          <p:cNvPr id="5" name="Footer Placeholder 10"/>
          <p:cNvSpPr>
            <a:spLocks noGrp="1"/>
          </p:cNvSpPr>
          <p:nvPr>
            <p:ph type="ftr" sz="quarter" idx="11"/>
          </p:nvPr>
        </p:nvSpPr>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112688822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95343" y="4995866"/>
            <a:ext cx="8550275" cy="1543050"/>
          </a:xfrm>
        </p:spPr>
        <p:txBody>
          <a:bodyPr/>
          <a:lstStyle>
            <a:lvl1pPr algn="l">
              <a:defRPr sz="4000" b="1" cap="all"/>
            </a:lvl1pPr>
          </a:lstStyle>
          <a:p>
            <a:r>
              <a:rPr lang="en-US" smtClean="0"/>
              <a:t>Click to edit Master title style</a:t>
            </a:r>
            <a:endParaRPr lang="es-CL"/>
          </a:p>
        </p:txBody>
      </p:sp>
      <p:sp>
        <p:nvSpPr>
          <p:cNvPr id="3" name="Text Placeholder 2"/>
          <p:cNvSpPr>
            <a:spLocks noGrp="1"/>
          </p:cNvSpPr>
          <p:nvPr>
            <p:ph type="body" idx="1"/>
          </p:nvPr>
        </p:nvSpPr>
        <p:spPr>
          <a:xfrm>
            <a:off x="795343" y="3295657"/>
            <a:ext cx="8550275" cy="1700212"/>
          </a:xfrm>
        </p:spPr>
        <p:txBody>
          <a:bodyPr anchor="b"/>
          <a:lstStyle>
            <a:lvl1pPr marL="0" indent="0">
              <a:buNone/>
              <a:defRPr sz="2000"/>
            </a:lvl1pPr>
            <a:lvl2pPr marL="456697" indent="0">
              <a:buNone/>
              <a:defRPr sz="1800"/>
            </a:lvl2pPr>
            <a:lvl3pPr marL="913399" indent="0">
              <a:buNone/>
              <a:defRPr sz="1600"/>
            </a:lvl3pPr>
            <a:lvl4pPr marL="1370096" indent="0">
              <a:buNone/>
              <a:defRPr sz="1400"/>
            </a:lvl4pPr>
            <a:lvl5pPr marL="1826794" indent="0">
              <a:buNone/>
              <a:defRPr sz="1400"/>
            </a:lvl5pPr>
            <a:lvl6pPr marL="2283491" indent="0">
              <a:buNone/>
              <a:defRPr sz="1400"/>
            </a:lvl6pPr>
            <a:lvl7pPr marL="2740191" indent="0">
              <a:buNone/>
              <a:defRPr sz="1400"/>
            </a:lvl7pPr>
            <a:lvl8pPr marL="3196890" indent="0">
              <a:buNone/>
              <a:defRPr sz="1400"/>
            </a:lvl8pPr>
            <a:lvl9pPr marL="3653587" indent="0">
              <a:buNone/>
              <a:defRPr sz="1400"/>
            </a:lvl9pPr>
          </a:lstStyle>
          <a:p>
            <a:pPr lvl="0"/>
            <a:r>
              <a:rPr lang="en-US" smtClean="0"/>
              <a:t>Click to edit Master text styles</a:t>
            </a:r>
          </a:p>
        </p:txBody>
      </p:sp>
      <p:sp>
        <p:nvSpPr>
          <p:cNvPr id="4" name="Slide Number Placeholder 9"/>
          <p:cNvSpPr>
            <a:spLocks noGrp="1"/>
          </p:cNvSpPr>
          <p:nvPr>
            <p:ph type="sldNum" sz="quarter" idx="10"/>
          </p:nvPr>
        </p:nvSpPr>
        <p:spPr/>
        <p:txBody>
          <a:bodyPr/>
          <a:lstStyle>
            <a:lvl1pPr>
              <a:defRPr/>
            </a:lvl1pPr>
          </a:lstStyle>
          <a:p>
            <a:pPr>
              <a:defRPr/>
            </a:pPr>
            <a:fld id="{B7DAC1CF-7529-4767-A444-A1C24573EC07}" type="slidenum">
              <a:rPr lang="en-US">
                <a:solidFill>
                  <a:srgbClr val="002776"/>
                </a:solidFill>
              </a:rPr>
              <a:pPr>
                <a:defRPr/>
              </a:pPr>
              <a:t>‹#›</a:t>
            </a:fld>
            <a:endParaRPr lang="en-US" dirty="0">
              <a:solidFill>
                <a:srgbClr val="002776"/>
              </a:solidFill>
            </a:endParaRPr>
          </a:p>
        </p:txBody>
      </p:sp>
      <p:sp>
        <p:nvSpPr>
          <p:cNvPr id="5" name="Footer Placeholder 10"/>
          <p:cNvSpPr>
            <a:spLocks noGrp="1"/>
          </p:cNvSpPr>
          <p:nvPr>
            <p:ph type="ftr" sz="quarter" idx="11"/>
          </p:nvPr>
        </p:nvSpPr>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206468393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s-CL" dirty="0"/>
          </a:p>
        </p:txBody>
      </p:sp>
      <p:sp>
        <p:nvSpPr>
          <p:cNvPr id="3" name="Content Placeholder 2"/>
          <p:cNvSpPr>
            <a:spLocks noGrp="1"/>
          </p:cNvSpPr>
          <p:nvPr>
            <p:ph sz="half" idx="1"/>
          </p:nvPr>
        </p:nvSpPr>
        <p:spPr>
          <a:xfrm>
            <a:off x="492133" y="1314455"/>
            <a:ext cx="4460875" cy="6100763"/>
          </a:xfrm>
        </p:spPr>
        <p:txBody>
          <a:bodyPr/>
          <a:lstStyle>
            <a:lvl1pPr>
              <a:defRPr sz="2800"/>
            </a:lvl1pPr>
            <a:lvl2pPr>
              <a:defRPr sz="25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Content Placeholder 3"/>
          <p:cNvSpPr>
            <a:spLocks noGrp="1"/>
          </p:cNvSpPr>
          <p:nvPr>
            <p:ph sz="half" idx="2"/>
          </p:nvPr>
        </p:nvSpPr>
        <p:spPr>
          <a:xfrm>
            <a:off x="5105407" y="1314455"/>
            <a:ext cx="4460875" cy="6100763"/>
          </a:xfrm>
        </p:spPr>
        <p:txBody>
          <a:bodyPr/>
          <a:lstStyle>
            <a:lvl1pPr>
              <a:defRPr sz="2800"/>
            </a:lvl1pPr>
            <a:lvl2pPr>
              <a:defRPr sz="25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5" name="Slide Number Placeholder 9"/>
          <p:cNvSpPr>
            <a:spLocks noGrp="1"/>
          </p:cNvSpPr>
          <p:nvPr>
            <p:ph type="sldNum" sz="quarter" idx="10"/>
          </p:nvPr>
        </p:nvSpPr>
        <p:spPr/>
        <p:txBody>
          <a:bodyPr/>
          <a:lstStyle>
            <a:lvl1pPr>
              <a:defRPr/>
            </a:lvl1pPr>
          </a:lstStyle>
          <a:p>
            <a:pPr>
              <a:defRPr/>
            </a:pPr>
            <a:fld id="{31880911-99AE-4CB7-A071-1760C35551F7}" type="slidenum">
              <a:rPr lang="en-US">
                <a:solidFill>
                  <a:srgbClr val="002776"/>
                </a:solidFill>
              </a:rPr>
              <a:pPr>
                <a:defRPr/>
              </a:pPr>
              <a:t>‹#›</a:t>
            </a:fld>
            <a:endParaRPr lang="en-US" dirty="0">
              <a:solidFill>
                <a:srgbClr val="002776"/>
              </a:solidFill>
            </a:endParaRPr>
          </a:p>
        </p:txBody>
      </p:sp>
      <p:sp>
        <p:nvSpPr>
          <p:cNvPr id="6" name="Footer Placeholder 10"/>
          <p:cNvSpPr>
            <a:spLocks noGrp="1"/>
          </p:cNvSpPr>
          <p:nvPr>
            <p:ph type="ftr" sz="quarter" idx="11"/>
          </p:nvPr>
        </p:nvSpPr>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312146515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s-CL" dirty="0"/>
          </a:p>
        </p:txBody>
      </p:sp>
      <p:sp>
        <p:nvSpPr>
          <p:cNvPr id="3" name="Slide Number Placeholder 9"/>
          <p:cNvSpPr>
            <a:spLocks noGrp="1"/>
          </p:cNvSpPr>
          <p:nvPr>
            <p:ph type="sldNum" sz="quarter" idx="10"/>
          </p:nvPr>
        </p:nvSpPr>
        <p:spPr/>
        <p:txBody>
          <a:bodyPr/>
          <a:lstStyle>
            <a:lvl1pPr>
              <a:defRPr/>
            </a:lvl1pPr>
          </a:lstStyle>
          <a:p>
            <a:pPr>
              <a:defRPr/>
            </a:pPr>
            <a:fld id="{86812F57-7A5F-4E8D-A60F-218CCB32CE6C}" type="slidenum">
              <a:rPr lang="en-US">
                <a:solidFill>
                  <a:srgbClr val="002776"/>
                </a:solidFill>
              </a:rPr>
              <a:pPr>
                <a:defRPr/>
              </a:pPr>
              <a:t>‹#›</a:t>
            </a:fld>
            <a:endParaRPr lang="en-US" dirty="0">
              <a:solidFill>
                <a:srgbClr val="002776"/>
              </a:solidFill>
            </a:endParaRPr>
          </a:p>
        </p:txBody>
      </p:sp>
      <p:sp>
        <p:nvSpPr>
          <p:cNvPr id="4" name="Footer Placeholder 10"/>
          <p:cNvSpPr>
            <a:spLocks noGrp="1"/>
          </p:cNvSpPr>
          <p:nvPr>
            <p:ph type="ftr" sz="quarter" idx="11"/>
          </p:nvPr>
        </p:nvSpPr>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230972718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Deloitte Contenido">
    <p:spTree>
      <p:nvGrpSpPr>
        <p:cNvPr id="1" name=""/>
        <p:cNvGrpSpPr/>
        <p:nvPr/>
      </p:nvGrpSpPr>
      <p:grpSpPr>
        <a:xfrm>
          <a:off x="0" y="0"/>
          <a:ext cx="0" cy="0"/>
          <a:chOff x="0" y="0"/>
          <a:chExt cx="0" cy="0"/>
        </a:xfrm>
      </p:grpSpPr>
      <p:sp>
        <p:nvSpPr>
          <p:cNvPr id="2" name="Title 1"/>
          <p:cNvSpPr>
            <a:spLocks noGrp="1"/>
          </p:cNvSpPr>
          <p:nvPr>
            <p:ph type="title"/>
          </p:nvPr>
        </p:nvSpPr>
        <p:spPr>
          <a:xfrm>
            <a:off x="277465" y="214586"/>
            <a:ext cx="9468000" cy="935211"/>
          </a:xfrm>
        </p:spPr>
        <p:txBody>
          <a:bodyPr/>
          <a:lstStyle>
            <a:lvl1pPr>
              <a:lnSpc>
                <a:spcPct val="100000"/>
              </a:lnSpc>
              <a:defRPr sz="2200"/>
            </a:lvl1pPr>
          </a:lstStyle>
          <a:p>
            <a:r>
              <a:rPr lang="en-US" dirty="0" smtClean="0"/>
              <a:t>Click to edit Master title style</a:t>
            </a:r>
            <a:endParaRPr lang="es-CL" dirty="0"/>
          </a:p>
        </p:txBody>
      </p:sp>
      <p:sp>
        <p:nvSpPr>
          <p:cNvPr id="3" name="Slide Number Placeholder 9"/>
          <p:cNvSpPr>
            <a:spLocks noGrp="1"/>
          </p:cNvSpPr>
          <p:nvPr>
            <p:ph type="sldNum" sz="quarter" idx="10"/>
          </p:nvPr>
        </p:nvSpPr>
        <p:spPr>
          <a:xfrm>
            <a:off x="457203" y="7429506"/>
            <a:ext cx="311150" cy="163513"/>
          </a:xfrm>
        </p:spPr>
        <p:txBody>
          <a:bodyPr/>
          <a:lstStyle>
            <a:lvl1pPr>
              <a:defRPr/>
            </a:lvl1pPr>
          </a:lstStyle>
          <a:p>
            <a:pPr>
              <a:defRPr/>
            </a:pPr>
            <a:fld id="{10B2FFDA-8459-4AAB-8339-1E05B01561E7}" type="slidenum">
              <a:rPr lang="en-US">
                <a:solidFill>
                  <a:srgbClr val="002776"/>
                </a:solidFill>
              </a:rPr>
              <a:pPr>
                <a:defRPr/>
              </a:pPr>
              <a:t>‹#›</a:t>
            </a:fld>
            <a:endParaRPr lang="en-US" dirty="0">
              <a:solidFill>
                <a:srgbClr val="002776"/>
              </a:solidFill>
            </a:endParaRPr>
          </a:p>
        </p:txBody>
      </p:sp>
      <p:sp>
        <p:nvSpPr>
          <p:cNvPr id="4" name="Footer Placeholder 10"/>
          <p:cNvSpPr>
            <a:spLocks noGrp="1"/>
          </p:cNvSpPr>
          <p:nvPr>
            <p:ph type="ftr" sz="quarter" idx="11"/>
          </p:nvPr>
        </p:nvSpPr>
        <p:spPr>
          <a:xfrm>
            <a:off x="849313" y="7429506"/>
            <a:ext cx="4749800" cy="163513"/>
          </a:xfrm>
        </p:spPr>
        <p:txBody>
          <a:bodyPr/>
          <a:lstStyle>
            <a:lvl1pPr>
              <a:defRPr/>
            </a:lvl1pPr>
          </a:lstStyle>
          <a:p>
            <a:pPr>
              <a:defRPr/>
            </a:pPr>
            <a:r>
              <a:rPr lang="en-US" dirty="0">
                <a:solidFill>
                  <a:srgbClr val="002776"/>
                </a:solidFill>
              </a:rPr>
              <a:t>Footer</a:t>
            </a:r>
          </a:p>
        </p:txBody>
      </p:sp>
    </p:spTree>
    <p:extLst>
      <p:ext uri="{BB962C8B-B14F-4D97-AF65-F5344CB8AC3E}">
        <p14:creationId xmlns:p14="http://schemas.microsoft.com/office/powerpoint/2010/main" val="1198543835"/>
      </p:ext>
    </p:extLst>
  </p:cSld>
  <p:clrMapOvr>
    <a:masterClrMapping/>
  </p:clrMapOvr>
  <p:transition spd="slow"/>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userDrawn="1">
  <p:cSld name="Deloitte Portada">
    <p:spTree>
      <p:nvGrpSpPr>
        <p:cNvPr id="1" name=""/>
        <p:cNvGrpSpPr/>
        <p:nvPr/>
      </p:nvGrpSpPr>
      <p:grpSpPr>
        <a:xfrm>
          <a:off x="0" y="0"/>
          <a:ext cx="0" cy="0"/>
          <a:chOff x="0" y="0"/>
          <a:chExt cx="0" cy="0"/>
        </a:xfrm>
      </p:grpSpPr>
      <p:sp>
        <p:nvSpPr>
          <p:cNvPr id="5" name="Rectangle 2"/>
          <p:cNvSpPr>
            <a:spLocks noGrp="1"/>
          </p:cNvSpPr>
          <p:nvPr>
            <p:ph type="ctrTitle"/>
          </p:nvPr>
        </p:nvSpPr>
        <p:spPr>
          <a:xfrm>
            <a:off x="564134" y="2806702"/>
            <a:ext cx="5473130" cy="2160588"/>
          </a:xfrm>
        </p:spPr>
        <p:txBody>
          <a:bodyPr/>
          <a:lstStyle>
            <a:lvl1pPr>
              <a:lnSpc>
                <a:spcPts val="4341"/>
              </a:lnSpc>
              <a:defRPr b="0">
                <a:latin typeface="+mj-lt"/>
              </a:defRPr>
            </a:lvl1pPr>
          </a:lstStyle>
          <a:p>
            <a:pPr>
              <a:lnSpc>
                <a:spcPts val="3895"/>
              </a:lnSpc>
            </a:pPr>
            <a:endParaRPr lang="es-CL" sz="4000" dirty="0">
              <a:solidFill>
                <a:schemeClr val="accent2"/>
              </a:solidFill>
            </a:endParaRPr>
          </a:p>
        </p:txBody>
      </p:sp>
      <p:sp>
        <p:nvSpPr>
          <p:cNvPr id="6" name="Text Box 3"/>
          <p:cNvSpPr txBox="1">
            <a:spLocks noChangeArrowheads="1"/>
          </p:cNvSpPr>
          <p:nvPr userDrawn="1"/>
        </p:nvSpPr>
        <p:spPr bwMode="auto">
          <a:xfrm>
            <a:off x="515232" y="7123170"/>
            <a:ext cx="2640747" cy="43623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defTabSz="1017074">
              <a:spcAft>
                <a:spcPts val="0"/>
              </a:spcAft>
            </a:pPr>
            <a:endParaRPr lang="es-CL" sz="1300" dirty="0">
              <a:solidFill>
                <a:srgbClr val="000000"/>
              </a:solidFill>
              <a:latin typeface="Arial"/>
            </a:endParaRPr>
          </a:p>
        </p:txBody>
      </p:sp>
      <p:pic>
        <p:nvPicPr>
          <p:cNvPr id="7"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565152" y="501653"/>
            <a:ext cx="2312586" cy="432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40479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grpSp>
        <p:nvGrpSpPr>
          <p:cNvPr id="3" name="Group 158"/>
          <p:cNvGrpSpPr>
            <a:grpSpLocks/>
          </p:cNvGrpSpPr>
          <p:nvPr userDrawn="1"/>
        </p:nvGrpSpPr>
        <p:grpSpPr bwMode="auto">
          <a:xfrm>
            <a:off x="382828" y="6286055"/>
            <a:ext cx="3009900" cy="354012"/>
            <a:chOff x="457200" y="5959475"/>
            <a:chExt cx="3311525" cy="400050"/>
          </a:xfrm>
        </p:grpSpPr>
        <p:sp>
          <p:nvSpPr>
            <p:cNvPr id="4" name="Freeform 170"/>
            <p:cNvSpPr>
              <a:spLocks/>
            </p:cNvSpPr>
            <p:nvPr/>
          </p:nvSpPr>
          <p:spPr bwMode="auto">
            <a:xfrm>
              <a:off x="457200" y="6181925"/>
              <a:ext cx="94316" cy="130958"/>
            </a:xfrm>
            <a:custGeom>
              <a:avLst/>
              <a:gdLst>
                <a:gd name="T0" fmla="*/ 2147483647 w 59"/>
                <a:gd name="T1" fmla="*/ 0 h 83"/>
                <a:gd name="T2" fmla="*/ 2147483647 w 59"/>
                <a:gd name="T3" fmla="*/ 0 h 83"/>
                <a:gd name="T4" fmla="*/ 2147483647 w 59"/>
                <a:gd name="T5" fmla="*/ 0 h 83"/>
                <a:gd name="T6" fmla="*/ 2147483647 w 59"/>
                <a:gd name="T7" fmla="*/ 2147483647 h 83"/>
                <a:gd name="T8" fmla="*/ 2147483647 w 59"/>
                <a:gd name="T9" fmla="*/ 2147483647 h 83"/>
                <a:gd name="T10" fmla="*/ 2147483647 w 59"/>
                <a:gd name="T11" fmla="*/ 2147483647 h 83"/>
                <a:gd name="T12" fmla="*/ 2147483647 w 59"/>
                <a:gd name="T13" fmla="*/ 2147483647 h 83"/>
                <a:gd name="T14" fmla="*/ 2147483647 w 59"/>
                <a:gd name="T15" fmla="*/ 2147483647 h 83"/>
                <a:gd name="T16" fmla="*/ 2147483647 w 59"/>
                <a:gd name="T17" fmla="*/ 2147483647 h 83"/>
                <a:gd name="T18" fmla="*/ 2147483647 w 59"/>
                <a:gd name="T19" fmla="*/ 2147483647 h 83"/>
                <a:gd name="T20" fmla="*/ 2147483647 w 59"/>
                <a:gd name="T21" fmla="*/ 2147483647 h 83"/>
                <a:gd name="T22" fmla="*/ 0 w 59"/>
                <a:gd name="T23" fmla="*/ 2147483647 h 83"/>
                <a:gd name="T24" fmla="*/ 2147483647 w 59"/>
                <a:gd name="T25" fmla="*/ 2147483647 h 83"/>
                <a:gd name="T26" fmla="*/ 2147483647 w 59"/>
                <a:gd name="T27" fmla="*/ 2147483647 h 83"/>
                <a:gd name="T28" fmla="*/ 2147483647 w 59"/>
                <a:gd name="T29" fmla="*/ 2147483647 h 83"/>
                <a:gd name="T30" fmla="*/ 2147483647 w 59"/>
                <a:gd name="T31" fmla="*/ 2147483647 h 83"/>
                <a:gd name="T32" fmla="*/ 2147483647 w 59"/>
                <a:gd name="T33" fmla="*/ 2147483647 h 83"/>
                <a:gd name="T34" fmla="*/ 2147483647 w 59"/>
                <a:gd name="T35" fmla="*/ 2147483647 h 83"/>
                <a:gd name="T36" fmla="*/ 2147483647 w 59"/>
                <a:gd name="T37" fmla="*/ 2147483647 h 83"/>
                <a:gd name="T38" fmla="*/ 2147483647 w 59"/>
                <a:gd name="T39" fmla="*/ 2147483647 h 83"/>
                <a:gd name="T40" fmla="*/ 2147483647 w 59"/>
                <a:gd name="T41" fmla="*/ 2147483647 h 83"/>
                <a:gd name="T42" fmla="*/ 2147483647 w 59"/>
                <a:gd name="T43" fmla="*/ 2147483647 h 83"/>
                <a:gd name="T44" fmla="*/ 2147483647 w 59"/>
                <a:gd name="T45" fmla="*/ 2147483647 h 83"/>
                <a:gd name="T46" fmla="*/ 2147483647 w 59"/>
                <a:gd name="T47" fmla="*/ 2147483647 h 83"/>
                <a:gd name="T48" fmla="*/ 2147483647 w 59"/>
                <a:gd name="T49" fmla="*/ 2147483647 h 83"/>
                <a:gd name="T50" fmla="*/ 2147483647 w 59"/>
                <a:gd name="T51" fmla="*/ 2147483647 h 83"/>
                <a:gd name="T52" fmla="*/ 2147483647 w 59"/>
                <a:gd name="T53" fmla="*/ 2147483647 h 83"/>
                <a:gd name="T54" fmla="*/ 2147483647 w 59"/>
                <a:gd name="T55" fmla="*/ 2147483647 h 83"/>
                <a:gd name="T56" fmla="*/ 2147483647 w 59"/>
                <a:gd name="T57" fmla="*/ 2147483647 h 83"/>
                <a:gd name="T58" fmla="*/ 2147483647 w 59"/>
                <a:gd name="T59" fmla="*/ 2147483647 h 83"/>
                <a:gd name="T60" fmla="*/ 2147483647 w 59"/>
                <a:gd name="T61" fmla="*/ 2147483647 h 83"/>
                <a:gd name="T62" fmla="*/ 2147483647 w 59"/>
                <a:gd name="T63" fmla="*/ 2147483647 h 83"/>
                <a:gd name="T64" fmla="*/ 2147483647 w 59"/>
                <a:gd name="T65" fmla="*/ 2147483647 h 83"/>
                <a:gd name="T66" fmla="*/ 2147483647 w 59"/>
                <a:gd name="T67" fmla="*/ 2147483647 h 83"/>
                <a:gd name="T68" fmla="*/ 2147483647 w 59"/>
                <a:gd name="T69" fmla="*/ 2147483647 h 83"/>
                <a:gd name="T70" fmla="*/ 2147483647 w 59"/>
                <a:gd name="T71" fmla="*/ 2147483647 h 83"/>
                <a:gd name="T72" fmla="*/ 2147483647 w 59"/>
                <a:gd name="T73" fmla="*/ 2147483647 h 83"/>
                <a:gd name="T74" fmla="*/ 2147483647 w 59"/>
                <a:gd name="T75" fmla="*/ 2147483647 h 83"/>
                <a:gd name="T76" fmla="*/ 2147483647 w 59"/>
                <a:gd name="T77" fmla="*/ 2147483647 h 83"/>
                <a:gd name="T78" fmla="*/ 2147483647 w 59"/>
                <a:gd name="T79" fmla="*/ 2147483647 h 83"/>
                <a:gd name="T80" fmla="*/ 2147483647 w 59"/>
                <a:gd name="T81" fmla="*/ 2147483647 h 83"/>
                <a:gd name="T82" fmla="*/ 2147483647 w 59"/>
                <a:gd name="T83" fmla="*/ 2147483647 h 83"/>
                <a:gd name="T84" fmla="*/ 2147483647 w 59"/>
                <a:gd name="T85" fmla="*/ 2147483647 h 83"/>
                <a:gd name="T86" fmla="*/ 2147483647 w 59"/>
                <a:gd name="T87" fmla="*/ 2147483647 h 83"/>
                <a:gd name="T88" fmla="*/ 2147483647 w 59"/>
                <a:gd name="T89" fmla="*/ 2147483647 h 83"/>
                <a:gd name="T90" fmla="*/ 2147483647 w 59"/>
                <a:gd name="T91" fmla="*/ 2147483647 h 83"/>
                <a:gd name="T92" fmla="*/ 2147483647 w 59"/>
                <a:gd name="T93" fmla="*/ 2147483647 h 8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83"/>
                <a:gd name="T143" fmla="*/ 59 w 59"/>
                <a:gd name="T144" fmla="*/ 83 h 8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83">
                  <a:moveTo>
                    <a:pt x="59" y="1"/>
                  </a:moveTo>
                  <a:lnTo>
                    <a:pt x="58" y="0"/>
                  </a:lnTo>
                  <a:lnTo>
                    <a:pt x="56" y="0"/>
                  </a:lnTo>
                  <a:lnTo>
                    <a:pt x="28" y="0"/>
                  </a:lnTo>
                  <a:lnTo>
                    <a:pt x="7" y="0"/>
                  </a:lnTo>
                  <a:lnTo>
                    <a:pt x="2" y="0"/>
                  </a:lnTo>
                  <a:lnTo>
                    <a:pt x="1" y="1"/>
                  </a:lnTo>
                  <a:lnTo>
                    <a:pt x="1" y="2"/>
                  </a:lnTo>
                  <a:lnTo>
                    <a:pt x="1" y="3"/>
                  </a:lnTo>
                  <a:lnTo>
                    <a:pt x="3" y="3"/>
                  </a:lnTo>
                  <a:lnTo>
                    <a:pt x="5" y="4"/>
                  </a:lnTo>
                  <a:lnTo>
                    <a:pt x="8" y="4"/>
                  </a:lnTo>
                  <a:lnTo>
                    <a:pt x="11" y="5"/>
                  </a:lnTo>
                  <a:lnTo>
                    <a:pt x="12" y="6"/>
                  </a:lnTo>
                  <a:lnTo>
                    <a:pt x="12" y="8"/>
                  </a:lnTo>
                  <a:lnTo>
                    <a:pt x="12" y="11"/>
                  </a:lnTo>
                  <a:lnTo>
                    <a:pt x="12" y="68"/>
                  </a:lnTo>
                  <a:lnTo>
                    <a:pt x="12" y="73"/>
                  </a:lnTo>
                  <a:lnTo>
                    <a:pt x="11" y="76"/>
                  </a:lnTo>
                  <a:lnTo>
                    <a:pt x="10" y="78"/>
                  </a:lnTo>
                  <a:lnTo>
                    <a:pt x="8" y="79"/>
                  </a:lnTo>
                  <a:lnTo>
                    <a:pt x="1" y="80"/>
                  </a:lnTo>
                  <a:lnTo>
                    <a:pt x="0" y="80"/>
                  </a:lnTo>
                  <a:lnTo>
                    <a:pt x="0" y="81"/>
                  </a:lnTo>
                  <a:lnTo>
                    <a:pt x="0" y="82"/>
                  </a:lnTo>
                  <a:lnTo>
                    <a:pt x="1" y="83"/>
                  </a:lnTo>
                  <a:lnTo>
                    <a:pt x="4" y="83"/>
                  </a:lnTo>
                  <a:lnTo>
                    <a:pt x="19" y="82"/>
                  </a:lnTo>
                  <a:lnTo>
                    <a:pt x="36" y="83"/>
                  </a:lnTo>
                  <a:lnTo>
                    <a:pt x="37" y="83"/>
                  </a:lnTo>
                  <a:lnTo>
                    <a:pt x="38" y="82"/>
                  </a:lnTo>
                  <a:lnTo>
                    <a:pt x="39" y="82"/>
                  </a:lnTo>
                  <a:lnTo>
                    <a:pt x="39" y="81"/>
                  </a:lnTo>
                  <a:lnTo>
                    <a:pt x="38" y="80"/>
                  </a:lnTo>
                  <a:lnTo>
                    <a:pt x="37" y="79"/>
                  </a:lnTo>
                  <a:lnTo>
                    <a:pt x="34" y="79"/>
                  </a:lnTo>
                  <a:lnTo>
                    <a:pt x="29" y="78"/>
                  </a:lnTo>
                  <a:lnTo>
                    <a:pt x="26" y="76"/>
                  </a:lnTo>
                  <a:lnTo>
                    <a:pt x="25" y="75"/>
                  </a:lnTo>
                  <a:lnTo>
                    <a:pt x="24" y="74"/>
                  </a:lnTo>
                  <a:lnTo>
                    <a:pt x="24" y="71"/>
                  </a:lnTo>
                  <a:lnTo>
                    <a:pt x="24" y="45"/>
                  </a:lnTo>
                  <a:lnTo>
                    <a:pt x="25" y="43"/>
                  </a:lnTo>
                  <a:lnTo>
                    <a:pt x="25" y="42"/>
                  </a:lnTo>
                  <a:lnTo>
                    <a:pt x="26" y="42"/>
                  </a:lnTo>
                  <a:lnTo>
                    <a:pt x="28" y="41"/>
                  </a:lnTo>
                  <a:lnTo>
                    <a:pt x="32" y="41"/>
                  </a:lnTo>
                  <a:lnTo>
                    <a:pt x="40" y="41"/>
                  </a:lnTo>
                  <a:lnTo>
                    <a:pt x="45" y="42"/>
                  </a:lnTo>
                  <a:lnTo>
                    <a:pt x="46" y="43"/>
                  </a:lnTo>
                  <a:lnTo>
                    <a:pt x="47" y="44"/>
                  </a:lnTo>
                  <a:lnTo>
                    <a:pt x="48" y="47"/>
                  </a:lnTo>
                  <a:lnTo>
                    <a:pt x="49" y="52"/>
                  </a:lnTo>
                  <a:lnTo>
                    <a:pt x="50" y="54"/>
                  </a:lnTo>
                  <a:lnTo>
                    <a:pt x="51" y="54"/>
                  </a:lnTo>
                  <a:lnTo>
                    <a:pt x="52" y="54"/>
                  </a:lnTo>
                  <a:lnTo>
                    <a:pt x="52" y="52"/>
                  </a:lnTo>
                  <a:lnTo>
                    <a:pt x="52" y="38"/>
                  </a:lnTo>
                  <a:lnTo>
                    <a:pt x="52" y="27"/>
                  </a:lnTo>
                  <a:lnTo>
                    <a:pt x="52" y="25"/>
                  </a:lnTo>
                  <a:lnTo>
                    <a:pt x="51" y="24"/>
                  </a:lnTo>
                  <a:lnTo>
                    <a:pt x="50" y="25"/>
                  </a:lnTo>
                  <a:lnTo>
                    <a:pt x="49" y="26"/>
                  </a:lnTo>
                  <a:lnTo>
                    <a:pt x="48" y="30"/>
                  </a:lnTo>
                  <a:lnTo>
                    <a:pt x="47" y="32"/>
                  </a:lnTo>
                  <a:lnTo>
                    <a:pt x="46" y="34"/>
                  </a:lnTo>
                  <a:lnTo>
                    <a:pt x="45" y="35"/>
                  </a:lnTo>
                  <a:lnTo>
                    <a:pt x="44" y="36"/>
                  </a:lnTo>
                  <a:lnTo>
                    <a:pt x="41" y="37"/>
                  </a:lnTo>
                  <a:lnTo>
                    <a:pt x="33" y="38"/>
                  </a:lnTo>
                  <a:lnTo>
                    <a:pt x="28" y="37"/>
                  </a:lnTo>
                  <a:lnTo>
                    <a:pt x="26" y="37"/>
                  </a:lnTo>
                  <a:lnTo>
                    <a:pt x="25" y="36"/>
                  </a:lnTo>
                  <a:lnTo>
                    <a:pt x="24" y="35"/>
                  </a:lnTo>
                  <a:lnTo>
                    <a:pt x="24" y="33"/>
                  </a:lnTo>
                  <a:lnTo>
                    <a:pt x="24" y="10"/>
                  </a:lnTo>
                  <a:lnTo>
                    <a:pt x="24" y="7"/>
                  </a:lnTo>
                  <a:lnTo>
                    <a:pt x="25" y="6"/>
                  </a:lnTo>
                  <a:lnTo>
                    <a:pt x="26" y="5"/>
                  </a:lnTo>
                  <a:lnTo>
                    <a:pt x="27" y="5"/>
                  </a:lnTo>
                  <a:lnTo>
                    <a:pt x="28" y="4"/>
                  </a:lnTo>
                  <a:lnTo>
                    <a:pt x="33" y="4"/>
                  </a:lnTo>
                  <a:lnTo>
                    <a:pt x="40" y="4"/>
                  </a:lnTo>
                  <a:lnTo>
                    <a:pt x="45" y="5"/>
                  </a:lnTo>
                  <a:lnTo>
                    <a:pt x="49" y="6"/>
                  </a:lnTo>
                  <a:lnTo>
                    <a:pt x="50" y="7"/>
                  </a:lnTo>
                  <a:lnTo>
                    <a:pt x="51" y="7"/>
                  </a:lnTo>
                  <a:lnTo>
                    <a:pt x="53" y="9"/>
                  </a:lnTo>
                  <a:lnTo>
                    <a:pt x="54" y="12"/>
                  </a:lnTo>
                  <a:lnTo>
                    <a:pt x="56" y="18"/>
                  </a:lnTo>
                  <a:lnTo>
                    <a:pt x="56" y="19"/>
                  </a:lnTo>
                  <a:lnTo>
                    <a:pt x="57" y="19"/>
                  </a:lnTo>
                  <a:lnTo>
                    <a:pt x="58" y="19"/>
                  </a:lnTo>
                  <a:lnTo>
                    <a:pt x="59" y="18"/>
                  </a:lnTo>
                  <a:lnTo>
                    <a:pt x="59" y="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 name="Freeform 171"/>
            <p:cNvSpPr>
              <a:spLocks noEditPoints="1"/>
            </p:cNvSpPr>
            <p:nvPr/>
          </p:nvSpPr>
          <p:spPr bwMode="auto">
            <a:xfrm>
              <a:off x="563741" y="6180130"/>
              <a:ext cx="41918" cy="132752"/>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0 w 27"/>
                <a:gd name="T45" fmla="*/ 2147483647 h 84"/>
                <a:gd name="T46" fmla="*/ 0 w 27"/>
                <a:gd name="T47" fmla="*/ 2147483647 h 84"/>
                <a:gd name="T48" fmla="*/ 2147483647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0 h 84"/>
                <a:gd name="T78" fmla="*/ 2147483647 w 27"/>
                <a:gd name="T79" fmla="*/ 0 h 84"/>
                <a:gd name="T80" fmla="*/ 2147483647 w 27"/>
                <a:gd name="T81" fmla="*/ 2147483647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0 h 84"/>
                <a:gd name="T112" fmla="*/ 2147483647 w 27"/>
                <a:gd name="T113" fmla="*/ 0 h 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
                <a:gd name="T172" fmla="*/ 0 h 84"/>
                <a:gd name="T173" fmla="*/ 27 w 27"/>
                <a:gd name="T174" fmla="*/ 84 h 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 h="84">
                  <a:moveTo>
                    <a:pt x="18" y="38"/>
                  </a:moveTo>
                  <a:lnTo>
                    <a:pt x="19" y="31"/>
                  </a:lnTo>
                  <a:lnTo>
                    <a:pt x="19" y="30"/>
                  </a:lnTo>
                  <a:lnTo>
                    <a:pt x="18" y="30"/>
                  </a:lnTo>
                  <a:lnTo>
                    <a:pt x="10" y="35"/>
                  </a:lnTo>
                  <a:lnTo>
                    <a:pt x="8" y="36"/>
                  </a:lnTo>
                  <a:lnTo>
                    <a:pt x="6" y="37"/>
                  </a:lnTo>
                  <a:lnTo>
                    <a:pt x="4" y="38"/>
                  </a:lnTo>
                  <a:lnTo>
                    <a:pt x="3" y="39"/>
                  </a:lnTo>
                  <a:lnTo>
                    <a:pt x="4" y="40"/>
                  </a:lnTo>
                  <a:lnTo>
                    <a:pt x="6" y="41"/>
                  </a:lnTo>
                  <a:lnTo>
                    <a:pt x="8" y="41"/>
                  </a:lnTo>
                  <a:lnTo>
                    <a:pt x="9" y="42"/>
                  </a:lnTo>
                  <a:lnTo>
                    <a:pt x="9" y="43"/>
                  </a:lnTo>
                  <a:lnTo>
                    <a:pt x="10" y="44"/>
                  </a:lnTo>
                  <a:lnTo>
                    <a:pt x="10" y="73"/>
                  </a:lnTo>
                  <a:lnTo>
                    <a:pt x="9" y="76"/>
                  </a:lnTo>
                  <a:lnTo>
                    <a:pt x="9" y="78"/>
                  </a:lnTo>
                  <a:lnTo>
                    <a:pt x="8" y="78"/>
                  </a:lnTo>
                  <a:lnTo>
                    <a:pt x="6" y="80"/>
                  </a:lnTo>
                  <a:lnTo>
                    <a:pt x="2" y="81"/>
                  </a:lnTo>
                  <a:lnTo>
                    <a:pt x="1" y="82"/>
                  </a:lnTo>
                  <a:lnTo>
                    <a:pt x="0" y="82"/>
                  </a:lnTo>
                  <a:lnTo>
                    <a:pt x="0" y="83"/>
                  </a:lnTo>
                  <a:lnTo>
                    <a:pt x="1" y="84"/>
                  </a:lnTo>
                  <a:lnTo>
                    <a:pt x="2" y="84"/>
                  </a:lnTo>
                  <a:lnTo>
                    <a:pt x="13" y="83"/>
                  </a:lnTo>
                  <a:lnTo>
                    <a:pt x="23" y="84"/>
                  </a:lnTo>
                  <a:lnTo>
                    <a:pt x="25" y="84"/>
                  </a:lnTo>
                  <a:lnTo>
                    <a:pt x="26" y="83"/>
                  </a:lnTo>
                  <a:lnTo>
                    <a:pt x="27" y="83"/>
                  </a:lnTo>
                  <a:lnTo>
                    <a:pt x="26" y="82"/>
                  </a:lnTo>
                  <a:lnTo>
                    <a:pt x="26" y="81"/>
                  </a:lnTo>
                  <a:lnTo>
                    <a:pt x="24" y="81"/>
                  </a:lnTo>
                  <a:lnTo>
                    <a:pt x="20" y="79"/>
                  </a:lnTo>
                  <a:lnTo>
                    <a:pt x="19" y="78"/>
                  </a:lnTo>
                  <a:lnTo>
                    <a:pt x="18" y="76"/>
                  </a:lnTo>
                  <a:lnTo>
                    <a:pt x="18" y="38"/>
                  </a:lnTo>
                  <a:close/>
                  <a:moveTo>
                    <a:pt x="14" y="0"/>
                  </a:moveTo>
                  <a:lnTo>
                    <a:pt x="12" y="0"/>
                  </a:lnTo>
                  <a:lnTo>
                    <a:pt x="10" y="2"/>
                  </a:lnTo>
                  <a:lnTo>
                    <a:pt x="8" y="4"/>
                  </a:lnTo>
                  <a:lnTo>
                    <a:pt x="8" y="6"/>
                  </a:lnTo>
                  <a:lnTo>
                    <a:pt x="8" y="8"/>
                  </a:lnTo>
                  <a:lnTo>
                    <a:pt x="9" y="9"/>
                  </a:lnTo>
                  <a:lnTo>
                    <a:pt x="10" y="10"/>
                  </a:lnTo>
                  <a:lnTo>
                    <a:pt x="12" y="11"/>
                  </a:lnTo>
                  <a:lnTo>
                    <a:pt x="14" y="12"/>
                  </a:lnTo>
                  <a:lnTo>
                    <a:pt x="16" y="11"/>
                  </a:lnTo>
                  <a:lnTo>
                    <a:pt x="17" y="11"/>
                  </a:lnTo>
                  <a:lnTo>
                    <a:pt x="18" y="10"/>
                  </a:lnTo>
                  <a:lnTo>
                    <a:pt x="19" y="8"/>
                  </a:lnTo>
                  <a:lnTo>
                    <a:pt x="20" y="6"/>
                  </a:lnTo>
                  <a:lnTo>
                    <a:pt x="19" y="4"/>
                  </a:lnTo>
                  <a:lnTo>
                    <a:pt x="18" y="2"/>
                  </a:lnTo>
                  <a:lnTo>
                    <a:pt x="16" y="0"/>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 name="Freeform 172"/>
            <p:cNvSpPr>
              <a:spLocks/>
            </p:cNvSpPr>
            <p:nvPr/>
          </p:nvSpPr>
          <p:spPr bwMode="auto">
            <a:xfrm>
              <a:off x="619632" y="6224979"/>
              <a:ext cx="92570" cy="87903"/>
            </a:xfrm>
            <a:custGeom>
              <a:avLst/>
              <a:gdLst>
                <a:gd name="T0" fmla="*/ 2147483647 w 59"/>
                <a:gd name="T1" fmla="*/ 2147483647 h 56"/>
                <a:gd name="T2" fmla="*/ 2147483647 w 59"/>
                <a:gd name="T3" fmla="*/ 2147483647 h 56"/>
                <a:gd name="T4" fmla="*/ 2147483647 w 59"/>
                <a:gd name="T5" fmla="*/ 2147483647 h 56"/>
                <a:gd name="T6" fmla="*/ 0 w 59"/>
                <a:gd name="T7" fmla="*/ 2147483647 h 56"/>
                <a:gd name="T8" fmla="*/ 2147483647 w 59"/>
                <a:gd name="T9" fmla="*/ 2147483647 h 56"/>
                <a:gd name="T10" fmla="*/ 2147483647 w 59"/>
                <a:gd name="T11" fmla="*/ 2147483647 h 56"/>
                <a:gd name="T12" fmla="*/ 2147483647 w 59"/>
                <a:gd name="T13" fmla="*/ 2147483647 h 56"/>
                <a:gd name="T14" fmla="*/ 2147483647 w 59"/>
                <a:gd name="T15" fmla="*/ 2147483647 h 56"/>
                <a:gd name="T16" fmla="*/ 2147483647 w 59"/>
                <a:gd name="T17" fmla="*/ 2147483647 h 56"/>
                <a:gd name="T18" fmla="*/ 2147483647 w 59"/>
                <a:gd name="T19" fmla="*/ 2147483647 h 56"/>
                <a:gd name="T20" fmla="*/ 2147483647 w 59"/>
                <a:gd name="T21" fmla="*/ 2147483647 h 56"/>
                <a:gd name="T22" fmla="*/ 2147483647 w 59"/>
                <a:gd name="T23" fmla="*/ 2147483647 h 56"/>
                <a:gd name="T24" fmla="*/ 2147483647 w 59"/>
                <a:gd name="T25" fmla="*/ 2147483647 h 56"/>
                <a:gd name="T26" fmla="*/ 2147483647 w 59"/>
                <a:gd name="T27" fmla="*/ 2147483647 h 56"/>
                <a:gd name="T28" fmla="*/ 2147483647 w 59"/>
                <a:gd name="T29" fmla="*/ 2147483647 h 56"/>
                <a:gd name="T30" fmla="*/ 2147483647 w 59"/>
                <a:gd name="T31" fmla="*/ 2147483647 h 56"/>
                <a:gd name="T32" fmla="*/ 2147483647 w 59"/>
                <a:gd name="T33" fmla="*/ 2147483647 h 56"/>
                <a:gd name="T34" fmla="*/ 2147483647 w 59"/>
                <a:gd name="T35" fmla="*/ 2147483647 h 56"/>
                <a:gd name="T36" fmla="*/ 2147483647 w 59"/>
                <a:gd name="T37" fmla="*/ 2147483647 h 56"/>
                <a:gd name="T38" fmla="*/ 2147483647 w 59"/>
                <a:gd name="T39" fmla="*/ 2147483647 h 56"/>
                <a:gd name="T40" fmla="*/ 2147483647 w 59"/>
                <a:gd name="T41" fmla="*/ 2147483647 h 56"/>
                <a:gd name="T42" fmla="*/ 2147483647 w 59"/>
                <a:gd name="T43" fmla="*/ 2147483647 h 56"/>
                <a:gd name="T44" fmla="*/ 2147483647 w 59"/>
                <a:gd name="T45" fmla="*/ 2147483647 h 56"/>
                <a:gd name="T46" fmla="*/ 2147483647 w 59"/>
                <a:gd name="T47" fmla="*/ 2147483647 h 56"/>
                <a:gd name="T48" fmla="*/ 2147483647 w 59"/>
                <a:gd name="T49" fmla="*/ 2147483647 h 56"/>
                <a:gd name="T50" fmla="*/ 2147483647 w 59"/>
                <a:gd name="T51" fmla="*/ 2147483647 h 56"/>
                <a:gd name="T52" fmla="*/ 2147483647 w 59"/>
                <a:gd name="T53" fmla="*/ 2147483647 h 56"/>
                <a:gd name="T54" fmla="*/ 2147483647 w 59"/>
                <a:gd name="T55" fmla="*/ 2147483647 h 56"/>
                <a:gd name="T56" fmla="*/ 2147483647 w 59"/>
                <a:gd name="T57" fmla="*/ 2147483647 h 56"/>
                <a:gd name="T58" fmla="*/ 2147483647 w 59"/>
                <a:gd name="T59" fmla="*/ 2147483647 h 56"/>
                <a:gd name="T60" fmla="*/ 2147483647 w 59"/>
                <a:gd name="T61" fmla="*/ 2147483647 h 56"/>
                <a:gd name="T62" fmla="*/ 2147483647 w 59"/>
                <a:gd name="T63" fmla="*/ 2147483647 h 56"/>
                <a:gd name="T64" fmla="*/ 2147483647 w 59"/>
                <a:gd name="T65" fmla="*/ 2147483647 h 56"/>
                <a:gd name="T66" fmla="*/ 2147483647 w 59"/>
                <a:gd name="T67" fmla="*/ 2147483647 h 56"/>
                <a:gd name="T68" fmla="*/ 2147483647 w 59"/>
                <a:gd name="T69" fmla="*/ 2147483647 h 56"/>
                <a:gd name="T70" fmla="*/ 2147483647 w 59"/>
                <a:gd name="T71" fmla="*/ 2147483647 h 56"/>
                <a:gd name="T72" fmla="*/ 2147483647 w 59"/>
                <a:gd name="T73" fmla="*/ 2147483647 h 56"/>
                <a:gd name="T74" fmla="*/ 2147483647 w 59"/>
                <a:gd name="T75" fmla="*/ 0 h 56"/>
                <a:gd name="T76" fmla="*/ 2147483647 w 59"/>
                <a:gd name="T77" fmla="*/ 2147483647 h 56"/>
                <a:gd name="T78" fmla="*/ 2147483647 w 59"/>
                <a:gd name="T79" fmla="*/ 2147483647 h 56"/>
                <a:gd name="T80" fmla="*/ 2147483647 w 59"/>
                <a:gd name="T81" fmla="*/ 2147483647 h 56"/>
                <a:gd name="T82" fmla="*/ 2147483647 w 59"/>
                <a:gd name="T83" fmla="*/ 2147483647 h 56"/>
                <a:gd name="T84" fmla="*/ 2147483647 w 59"/>
                <a:gd name="T85" fmla="*/ 2147483647 h 56"/>
                <a:gd name="T86" fmla="*/ 2147483647 w 59"/>
                <a:gd name="T87" fmla="*/ 2147483647 h 56"/>
                <a:gd name="T88" fmla="*/ 2147483647 w 59"/>
                <a:gd name="T89" fmla="*/ 2147483647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9"/>
                <a:gd name="T136" fmla="*/ 0 h 56"/>
                <a:gd name="T137" fmla="*/ 59 w 59"/>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9" h="56">
                  <a:moveTo>
                    <a:pt x="7" y="43"/>
                  </a:moveTo>
                  <a:lnTo>
                    <a:pt x="7" y="47"/>
                  </a:lnTo>
                  <a:lnTo>
                    <a:pt x="6" y="50"/>
                  </a:lnTo>
                  <a:lnTo>
                    <a:pt x="4" y="52"/>
                  </a:lnTo>
                  <a:lnTo>
                    <a:pt x="2" y="53"/>
                  </a:lnTo>
                  <a:lnTo>
                    <a:pt x="1" y="53"/>
                  </a:lnTo>
                  <a:lnTo>
                    <a:pt x="0" y="54"/>
                  </a:lnTo>
                  <a:lnTo>
                    <a:pt x="0" y="55"/>
                  </a:lnTo>
                  <a:lnTo>
                    <a:pt x="1" y="55"/>
                  </a:lnTo>
                  <a:lnTo>
                    <a:pt x="2" y="56"/>
                  </a:lnTo>
                  <a:lnTo>
                    <a:pt x="4" y="56"/>
                  </a:lnTo>
                  <a:lnTo>
                    <a:pt x="14" y="55"/>
                  </a:lnTo>
                  <a:lnTo>
                    <a:pt x="23" y="56"/>
                  </a:lnTo>
                  <a:lnTo>
                    <a:pt x="25" y="56"/>
                  </a:lnTo>
                  <a:lnTo>
                    <a:pt x="26" y="55"/>
                  </a:lnTo>
                  <a:lnTo>
                    <a:pt x="26" y="54"/>
                  </a:lnTo>
                  <a:lnTo>
                    <a:pt x="25" y="53"/>
                  </a:lnTo>
                  <a:lnTo>
                    <a:pt x="22" y="53"/>
                  </a:lnTo>
                  <a:lnTo>
                    <a:pt x="19" y="52"/>
                  </a:lnTo>
                  <a:lnTo>
                    <a:pt x="17" y="51"/>
                  </a:lnTo>
                  <a:lnTo>
                    <a:pt x="17" y="50"/>
                  </a:lnTo>
                  <a:lnTo>
                    <a:pt x="16" y="49"/>
                  </a:lnTo>
                  <a:lnTo>
                    <a:pt x="16" y="48"/>
                  </a:lnTo>
                  <a:lnTo>
                    <a:pt x="16" y="45"/>
                  </a:lnTo>
                  <a:lnTo>
                    <a:pt x="16" y="24"/>
                  </a:lnTo>
                  <a:lnTo>
                    <a:pt x="16" y="14"/>
                  </a:lnTo>
                  <a:lnTo>
                    <a:pt x="17" y="13"/>
                  </a:lnTo>
                  <a:lnTo>
                    <a:pt x="17" y="12"/>
                  </a:lnTo>
                  <a:lnTo>
                    <a:pt x="21" y="10"/>
                  </a:lnTo>
                  <a:lnTo>
                    <a:pt x="23" y="9"/>
                  </a:lnTo>
                  <a:lnTo>
                    <a:pt x="25" y="8"/>
                  </a:lnTo>
                  <a:lnTo>
                    <a:pt x="28" y="8"/>
                  </a:lnTo>
                  <a:lnTo>
                    <a:pt x="31" y="7"/>
                  </a:lnTo>
                  <a:lnTo>
                    <a:pt x="34" y="8"/>
                  </a:lnTo>
                  <a:lnTo>
                    <a:pt x="37" y="9"/>
                  </a:lnTo>
                  <a:lnTo>
                    <a:pt x="39" y="11"/>
                  </a:lnTo>
                  <a:lnTo>
                    <a:pt x="40" y="13"/>
                  </a:lnTo>
                  <a:lnTo>
                    <a:pt x="42" y="18"/>
                  </a:lnTo>
                  <a:lnTo>
                    <a:pt x="42" y="22"/>
                  </a:lnTo>
                  <a:lnTo>
                    <a:pt x="42" y="45"/>
                  </a:lnTo>
                  <a:lnTo>
                    <a:pt x="41" y="49"/>
                  </a:lnTo>
                  <a:lnTo>
                    <a:pt x="40" y="51"/>
                  </a:lnTo>
                  <a:lnTo>
                    <a:pt x="38" y="52"/>
                  </a:lnTo>
                  <a:lnTo>
                    <a:pt x="35" y="53"/>
                  </a:lnTo>
                  <a:lnTo>
                    <a:pt x="34" y="53"/>
                  </a:lnTo>
                  <a:lnTo>
                    <a:pt x="34" y="55"/>
                  </a:lnTo>
                  <a:lnTo>
                    <a:pt x="34" y="56"/>
                  </a:lnTo>
                  <a:lnTo>
                    <a:pt x="36" y="56"/>
                  </a:lnTo>
                  <a:lnTo>
                    <a:pt x="46" y="55"/>
                  </a:lnTo>
                  <a:lnTo>
                    <a:pt x="56" y="56"/>
                  </a:lnTo>
                  <a:lnTo>
                    <a:pt x="58" y="56"/>
                  </a:lnTo>
                  <a:lnTo>
                    <a:pt x="59" y="55"/>
                  </a:lnTo>
                  <a:lnTo>
                    <a:pt x="58" y="54"/>
                  </a:lnTo>
                  <a:lnTo>
                    <a:pt x="57" y="53"/>
                  </a:lnTo>
                  <a:lnTo>
                    <a:pt x="54" y="53"/>
                  </a:lnTo>
                  <a:lnTo>
                    <a:pt x="52" y="52"/>
                  </a:lnTo>
                  <a:lnTo>
                    <a:pt x="51" y="51"/>
                  </a:lnTo>
                  <a:lnTo>
                    <a:pt x="51" y="49"/>
                  </a:lnTo>
                  <a:lnTo>
                    <a:pt x="51" y="47"/>
                  </a:lnTo>
                  <a:lnTo>
                    <a:pt x="51" y="21"/>
                  </a:lnTo>
                  <a:lnTo>
                    <a:pt x="51" y="19"/>
                  </a:lnTo>
                  <a:lnTo>
                    <a:pt x="50" y="16"/>
                  </a:lnTo>
                  <a:lnTo>
                    <a:pt x="50" y="12"/>
                  </a:lnTo>
                  <a:lnTo>
                    <a:pt x="48" y="9"/>
                  </a:lnTo>
                  <a:lnTo>
                    <a:pt x="46" y="6"/>
                  </a:lnTo>
                  <a:lnTo>
                    <a:pt x="43" y="4"/>
                  </a:lnTo>
                  <a:lnTo>
                    <a:pt x="39" y="2"/>
                  </a:lnTo>
                  <a:lnTo>
                    <a:pt x="33" y="2"/>
                  </a:lnTo>
                  <a:lnTo>
                    <a:pt x="28" y="2"/>
                  </a:lnTo>
                  <a:lnTo>
                    <a:pt x="26" y="3"/>
                  </a:lnTo>
                  <a:lnTo>
                    <a:pt x="24" y="4"/>
                  </a:lnTo>
                  <a:lnTo>
                    <a:pt x="20" y="6"/>
                  </a:lnTo>
                  <a:lnTo>
                    <a:pt x="16" y="9"/>
                  </a:lnTo>
                  <a:lnTo>
                    <a:pt x="16" y="2"/>
                  </a:lnTo>
                  <a:lnTo>
                    <a:pt x="16" y="0"/>
                  </a:lnTo>
                  <a:lnTo>
                    <a:pt x="15" y="0"/>
                  </a:lnTo>
                  <a:lnTo>
                    <a:pt x="13" y="1"/>
                  </a:lnTo>
                  <a:lnTo>
                    <a:pt x="11" y="2"/>
                  </a:lnTo>
                  <a:lnTo>
                    <a:pt x="7" y="7"/>
                  </a:lnTo>
                  <a:lnTo>
                    <a:pt x="3" y="10"/>
                  </a:lnTo>
                  <a:lnTo>
                    <a:pt x="2" y="11"/>
                  </a:lnTo>
                  <a:lnTo>
                    <a:pt x="1" y="12"/>
                  </a:lnTo>
                  <a:lnTo>
                    <a:pt x="2" y="12"/>
                  </a:lnTo>
                  <a:lnTo>
                    <a:pt x="2" y="13"/>
                  </a:lnTo>
                  <a:lnTo>
                    <a:pt x="4" y="14"/>
                  </a:lnTo>
                  <a:lnTo>
                    <a:pt x="5" y="14"/>
                  </a:lnTo>
                  <a:lnTo>
                    <a:pt x="6" y="15"/>
                  </a:lnTo>
                  <a:lnTo>
                    <a:pt x="7" y="17"/>
                  </a:lnTo>
                  <a:lnTo>
                    <a:pt x="7" y="19"/>
                  </a:lnTo>
                  <a:lnTo>
                    <a:pt x="7" y="4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7" name="Freeform 173"/>
            <p:cNvSpPr>
              <a:spLocks noEditPoints="1"/>
            </p:cNvSpPr>
            <p:nvPr/>
          </p:nvSpPr>
          <p:spPr bwMode="auto">
            <a:xfrm>
              <a:off x="720934" y="6228567"/>
              <a:ext cx="76850" cy="86110"/>
            </a:xfrm>
            <a:custGeom>
              <a:avLst/>
              <a:gdLst>
                <a:gd name="T0" fmla="*/ 2147483647 w 48"/>
                <a:gd name="T1" fmla="*/ 2147483647 h 54"/>
                <a:gd name="T2" fmla="*/ 2147483647 w 48"/>
                <a:gd name="T3" fmla="*/ 2147483647 h 54"/>
                <a:gd name="T4" fmla="*/ 2147483647 w 48"/>
                <a:gd name="T5" fmla="*/ 2147483647 h 54"/>
                <a:gd name="T6" fmla="*/ 2147483647 w 48"/>
                <a:gd name="T7" fmla="*/ 0 h 54"/>
                <a:gd name="T8" fmla="*/ 2147483647 w 48"/>
                <a:gd name="T9" fmla="*/ 2147483647 h 54"/>
                <a:gd name="T10" fmla="*/ 2147483647 w 48"/>
                <a:gd name="T11" fmla="*/ 2147483647 h 54"/>
                <a:gd name="T12" fmla="*/ 2147483647 w 48"/>
                <a:gd name="T13" fmla="*/ 2147483647 h 54"/>
                <a:gd name="T14" fmla="*/ 0 w 48"/>
                <a:gd name="T15" fmla="*/ 2147483647 h 54"/>
                <a:gd name="T16" fmla="*/ 0 w 48"/>
                <a:gd name="T17" fmla="*/ 2147483647 h 54"/>
                <a:gd name="T18" fmla="*/ 2147483647 w 48"/>
                <a:gd name="T19" fmla="*/ 2147483647 h 54"/>
                <a:gd name="T20" fmla="*/ 2147483647 w 48"/>
                <a:gd name="T21" fmla="*/ 2147483647 h 54"/>
                <a:gd name="T22" fmla="*/ 2147483647 w 48"/>
                <a:gd name="T23" fmla="*/ 2147483647 h 54"/>
                <a:gd name="T24" fmla="*/ 2147483647 w 48"/>
                <a:gd name="T25" fmla="*/ 2147483647 h 54"/>
                <a:gd name="T26" fmla="*/ 2147483647 w 48"/>
                <a:gd name="T27" fmla="*/ 2147483647 h 54"/>
                <a:gd name="T28" fmla="*/ 2147483647 w 48"/>
                <a:gd name="T29" fmla="*/ 2147483647 h 54"/>
                <a:gd name="T30" fmla="*/ 2147483647 w 48"/>
                <a:gd name="T31" fmla="*/ 2147483647 h 54"/>
                <a:gd name="T32" fmla="*/ 2147483647 w 48"/>
                <a:gd name="T33" fmla="*/ 2147483647 h 54"/>
                <a:gd name="T34" fmla="*/ 2147483647 w 48"/>
                <a:gd name="T35" fmla="*/ 2147483647 h 54"/>
                <a:gd name="T36" fmla="*/ 2147483647 w 48"/>
                <a:gd name="T37" fmla="*/ 2147483647 h 54"/>
                <a:gd name="T38" fmla="*/ 2147483647 w 48"/>
                <a:gd name="T39" fmla="*/ 2147483647 h 54"/>
                <a:gd name="T40" fmla="*/ 2147483647 w 48"/>
                <a:gd name="T41" fmla="*/ 2147483647 h 54"/>
                <a:gd name="T42" fmla="*/ 2147483647 w 48"/>
                <a:gd name="T43" fmla="*/ 2147483647 h 54"/>
                <a:gd name="T44" fmla="*/ 2147483647 w 48"/>
                <a:gd name="T45" fmla="*/ 2147483647 h 54"/>
                <a:gd name="T46" fmla="*/ 2147483647 w 48"/>
                <a:gd name="T47" fmla="*/ 2147483647 h 54"/>
                <a:gd name="T48" fmla="*/ 2147483647 w 48"/>
                <a:gd name="T49" fmla="*/ 2147483647 h 54"/>
                <a:gd name="T50" fmla="*/ 2147483647 w 48"/>
                <a:gd name="T51" fmla="*/ 2147483647 h 54"/>
                <a:gd name="T52" fmla="*/ 2147483647 w 48"/>
                <a:gd name="T53" fmla="*/ 2147483647 h 54"/>
                <a:gd name="T54" fmla="*/ 2147483647 w 48"/>
                <a:gd name="T55" fmla="*/ 2147483647 h 54"/>
                <a:gd name="T56" fmla="*/ 2147483647 w 48"/>
                <a:gd name="T57" fmla="*/ 2147483647 h 54"/>
                <a:gd name="T58" fmla="*/ 2147483647 w 48"/>
                <a:gd name="T59" fmla="*/ 2147483647 h 54"/>
                <a:gd name="T60" fmla="*/ 2147483647 w 48"/>
                <a:gd name="T61" fmla="*/ 2147483647 h 54"/>
                <a:gd name="T62" fmla="*/ 2147483647 w 48"/>
                <a:gd name="T63" fmla="*/ 2147483647 h 54"/>
                <a:gd name="T64" fmla="*/ 2147483647 w 48"/>
                <a:gd name="T65" fmla="*/ 2147483647 h 54"/>
                <a:gd name="T66" fmla="*/ 2147483647 w 48"/>
                <a:gd name="T67" fmla="*/ 2147483647 h 54"/>
                <a:gd name="T68" fmla="*/ 2147483647 w 48"/>
                <a:gd name="T69" fmla="*/ 2147483647 h 54"/>
                <a:gd name="T70" fmla="*/ 2147483647 w 48"/>
                <a:gd name="T71" fmla="*/ 2147483647 h 54"/>
                <a:gd name="T72" fmla="*/ 2147483647 w 48"/>
                <a:gd name="T73" fmla="*/ 2147483647 h 54"/>
                <a:gd name="T74" fmla="*/ 2147483647 w 48"/>
                <a:gd name="T75" fmla="*/ 2147483647 h 54"/>
                <a:gd name="T76" fmla="*/ 2147483647 w 48"/>
                <a:gd name="T77" fmla="*/ 2147483647 h 54"/>
                <a:gd name="T78" fmla="*/ 2147483647 w 48"/>
                <a:gd name="T79" fmla="*/ 2147483647 h 54"/>
                <a:gd name="T80" fmla="*/ 2147483647 w 48"/>
                <a:gd name="T81" fmla="*/ 2147483647 h 54"/>
                <a:gd name="T82" fmla="*/ 2147483647 w 48"/>
                <a:gd name="T83" fmla="*/ 2147483647 h 54"/>
                <a:gd name="T84" fmla="*/ 2147483647 w 48"/>
                <a:gd name="T85" fmla="*/ 2147483647 h 54"/>
                <a:gd name="T86" fmla="*/ 2147483647 w 48"/>
                <a:gd name="T87" fmla="*/ 2147483647 h 54"/>
                <a:gd name="T88" fmla="*/ 2147483647 w 48"/>
                <a:gd name="T89" fmla="*/ 2147483647 h 54"/>
                <a:gd name="T90" fmla="*/ 2147483647 w 48"/>
                <a:gd name="T91" fmla="*/ 2147483647 h 54"/>
                <a:gd name="T92" fmla="*/ 2147483647 w 48"/>
                <a:gd name="T93" fmla="*/ 2147483647 h 54"/>
                <a:gd name="T94" fmla="*/ 2147483647 w 48"/>
                <a:gd name="T95" fmla="*/ 2147483647 h 54"/>
                <a:gd name="T96" fmla="*/ 2147483647 w 48"/>
                <a:gd name="T97" fmla="*/ 2147483647 h 54"/>
                <a:gd name="T98" fmla="*/ 2147483647 w 48"/>
                <a:gd name="T99" fmla="*/ 2147483647 h 54"/>
                <a:gd name="T100" fmla="*/ 2147483647 w 48"/>
                <a:gd name="T101" fmla="*/ 2147483647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54"/>
                <a:gd name="T155" fmla="*/ 48 w 48"/>
                <a:gd name="T156" fmla="*/ 54 h 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54">
                  <a:moveTo>
                    <a:pt x="37" y="12"/>
                  </a:moveTo>
                  <a:lnTo>
                    <a:pt x="36" y="8"/>
                  </a:lnTo>
                  <a:lnTo>
                    <a:pt x="36" y="6"/>
                  </a:lnTo>
                  <a:lnTo>
                    <a:pt x="35" y="4"/>
                  </a:lnTo>
                  <a:lnTo>
                    <a:pt x="34" y="2"/>
                  </a:lnTo>
                  <a:lnTo>
                    <a:pt x="32" y="1"/>
                  </a:lnTo>
                  <a:lnTo>
                    <a:pt x="28" y="0"/>
                  </a:lnTo>
                  <a:lnTo>
                    <a:pt x="24" y="0"/>
                  </a:lnTo>
                  <a:lnTo>
                    <a:pt x="19" y="0"/>
                  </a:lnTo>
                  <a:lnTo>
                    <a:pt x="16" y="1"/>
                  </a:lnTo>
                  <a:lnTo>
                    <a:pt x="14" y="2"/>
                  </a:lnTo>
                  <a:lnTo>
                    <a:pt x="10" y="4"/>
                  </a:lnTo>
                  <a:lnTo>
                    <a:pt x="6" y="7"/>
                  </a:lnTo>
                  <a:lnTo>
                    <a:pt x="4" y="10"/>
                  </a:lnTo>
                  <a:lnTo>
                    <a:pt x="2" y="12"/>
                  </a:lnTo>
                  <a:lnTo>
                    <a:pt x="0" y="15"/>
                  </a:lnTo>
                  <a:lnTo>
                    <a:pt x="0" y="16"/>
                  </a:lnTo>
                  <a:lnTo>
                    <a:pt x="0" y="18"/>
                  </a:lnTo>
                  <a:lnTo>
                    <a:pt x="1" y="19"/>
                  </a:lnTo>
                  <a:lnTo>
                    <a:pt x="3" y="19"/>
                  </a:lnTo>
                  <a:lnTo>
                    <a:pt x="6" y="19"/>
                  </a:lnTo>
                  <a:lnTo>
                    <a:pt x="7" y="18"/>
                  </a:lnTo>
                  <a:lnTo>
                    <a:pt x="8" y="17"/>
                  </a:lnTo>
                  <a:lnTo>
                    <a:pt x="10" y="12"/>
                  </a:lnTo>
                  <a:lnTo>
                    <a:pt x="11" y="8"/>
                  </a:lnTo>
                  <a:lnTo>
                    <a:pt x="13" y="6"/>
                  </a:lnTo>
                  <a:lnTo>
                    <a:pt x="16" y="4"/>
                  </a:lnTo>
                  <a:lnTo>
                    <a:pt x="20" y="4"/>
                  </a:lnTo>
                  <a:lnTo>
                    <a:pt x="23" y="4"/>
                  </a:lnTo>
                  <a:lnTo>
                    <a:pt x="25" y="4"/>
                  </a:lnTo>
                  <a:lnTo>
                    <a:pt x="26" y="6"/>
                  </a:lnTo>
                  <a:lnTo>
                    <a:pt x="27" y="7"/>
                  </a:lnTo>
                  <a:lnTo>
                    <a:pt x="28" y="9"/>
                  </a:lnTo>
                  <a:lnTo>
                    <a:pt x="28" y="11"/>
                  </a:lnTo>
                  <a:lnTo>
                    <a:pt x="28" y="17"/>
                  </a:lnTo>
                  <a:lnTo>
                    <a:pt x="28" y="19"/>
                  </a:lnTo>
                  <a:lnTo>
                    <a:pt x="28" y="21"/>
                  </a:lnTo>
                  <a:lnTo>
                    <a:pt x="24" y="23"/>
                  </a:lnTo>
                  <a:lnTo>
                    <a:pt x="18" y="24"/>
                  </a:lnTo>
                  <a:lnTo>
                    <a:pt x="15" y="26"/>
                  </a:lnTo>
                  <a:lnTo>
                    <a:pt x="9" y="29"/>
                  </a:lnTo>
                  <a:lnTo>
                    <a:pt x="6" y="32"/>
                  </a:lnTo>
                  <a:lnTo>
                    <a:pt x="3" y="35"/>
                  </a:lnTo>
                  <a:lnTo>
                    <a:pt x="2" y="37"/>
                  </a:lnTo>
                  <a:lnTo>
                    <a:pt x="1" y="39"/>
                  </a:lnTo>
                  <a:lnTo>
                    <a:pt x="1" y="41"/>
                  </a:lnTo>
                  <a:lnTo>
                    <a:pt x="0" y="44"/>
                  </a:lnTo>
                  <a:lnTo>
                    <a:pt x="1" y="46"/>
                  </a:lnTo>
                  <a:lnTo>
                    <a:pt x="1" y="48"/>
                  </a:lnTo>
                  <a:lnTo>
                    <a:pt x="2" y="50"/>
                  </a:lnTo>
                  <a:lnTo>
                    <a:pt x="3" y="51"/>
                  </a:lnTo>
                  <a:lnTo>
                    <a:pt x="7" y="53"/>
                  </a:lnTo>
                  <a:lnTo>
                    <a:pt x="10" y="54"/>
                  </a:lnTo>
                  <a:lnTo>
                    <a:pt x="13" y="54"/>
                  </a:lnTo>
                  <a:lnTo>
                    <a:pt x="16" y="53"/>
                  </a:lnTo>
                  <a:lnTo>
                    <a:pt x="20" y="51"/>
                  </a:lnTo>
                  <a:lnTo>
                    <a:pt x="24" y="49"/>
                  </a:lnTo>
                  <a:lnTo>
                    <a:pt x="27" y="46"/>
                  </a:lnTo>
                  <a:lnTo>
                    <a:pt x="30" y="50"/>
                  </a:lnTo>
                  <a:lnTo>
                    <a:pt x="33" y="52"/>
                  </a:lnTo>
                  <a:lnTo>
                    <a:pt x="35" y="52"/>
                  </a:lnTo>
                  <a:lnTo>
                    <a:pt x="37" y="52"/>
                  </a:lnTo>
                  <a:lnTo>
                    <a:pt x="40" y="52"/>
                  </a:lnTo>
                  <a:lnTo>
                    <a:pt x="42" y="51"/>
                  </a:lnTo>
                  <a:lnTo>
                    <a:pt x="44" y="50"/>
                  </a:lnTo>
                  <a:lnTo>
                    <a:pt x="45" y="49"/>
                  </a:lnTo>
                  <a:lnTo>
                    <a:pt x="47" y="46"/>
                  </a:lnTo>
                  <a:lnTo>
                    <a:pt x="48" y="44"/>
                  </a:lnTo>
                  <a:lnTo>
                    <a:pt x="47" y="43"/>
                  </a:lnTo>
                  <a:lnTo>
                    <a:pt x="46" y="43"/>
                  </a:lnTo>
                  <a:lnTo>
                    <a:pt x="45" y="43"/>
                  </a:lnTo>
                  <a:lnTo>
                    <a:pt x="44" y="44"/>
                  </a:lnTo>
                  <a:lnTo>
                    <a:pt x="43" y="45"/>
                  </a:lnTo>
                  <a:lnTo>
                    <a:pt x="42" y="45"/>
                  </a:lnTo>
                  <a:lnTo>
                    <a:pt x="41" y="46"/>
                  </a:lnTo>
                  <a:lnTo>
                    <a:pt x="39" y="45"/>
                  </a:lnTo>
                  <a:lnTo>
                    <a:pt x="38" y="44"/>
                  </a:lnTo>
                  <a:lnTo>
                    <a:pt x="37" y="43"/>
                  </a:lnTo>
                  <a:lnTo>
                    <a:pt x="37" y="41"/>
                  </a:lnTo>
                  <a:lnTo>
                    <a:pt x="37" y="12"/>
                  </a:lnTo>
                  <a:close/>
                  <a:moveTo>
                    <a:pt x="28" y="36"/>
                  </a:moveTo>
                  <a:lnTo>
                    <a:pt x="28" y="39"/>
                  </a:lnTo>
                  <a:lnTo>
                    <a:pt x="26" y="43"/>
                  </a:lnTo>
                  <a:lnTo>
                    <a:pt x="24" y="45"/>
                  </a:lnTo>
                  <a:lnTo>
                    <a:pt x="22" y="46"/>
                  </a:lnTo>
                  <a:lnTo>
                    <a:pt x="20" y="47"/>
                  </a:lnTo>
                  <a:lnTo>
                    <a:pt x="17" y="48"/>
                  </a:lnTo>
                  <a:lnTo>
                    <a:pt x="15" y="47"/>
                  </a:lnTo>
                  <a:lnTo>
                    <a:pt x="14" y="47"/>
                  </a:lnTo>
                  <a:lnTo>
                    <a:pt x="12" y="45"/>
                  </a:lnTo>
                  <a:lnTo>
                    <a:pt x="10" y="43"/>
                  </a:lnTo>
                  <a:lnTo>
                    <a:pt x="10" y="40"/>
                  </a:lnTo>
                  <a:lnTo>
                    <a:pt x="10" y="38"/>
                  </a:lnTo>
                  <a:lnTo>
                    <a:pt x="11" y="36"/>
                  </a:lnTo>
                  <a:lnTo>
                    <a:pt x="11" y="34"/>
                  </a:lnTo>
                  <a:lnTo>
                    <a:pt x="13" y="33"/>
                  </a:lnTo>
                  <a:lnTo>
                    <a:pt x="15" y="30"/>
                  </a:lnTo>
                  <a:lnTo>
                    <a:pt x="18" y="28"/>
                  </a:lnTo>
                  <a:lnTo>
                    <a:pt x="24" y="25"/>
                  </a:lnTo>
                  <a:lnTo>
                    <a:pt x="26" y="25"/>
                  </a:lnTo>
                  <a:lnTo>
                    <a:pt x="28" y="25"/>
                  </a:lnTo>
                  <a:lnTo>
                    <a:pt x="28" y="29"/>
                  </a:lnTo>
                  <a:lnTo>
                    <a:pt x="28" y="3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8" name="Freeform 174"/>
            <p:cNvSpPr>
              <a:spLocks/>
            </p:cNvSpPr>
            <p:nvPr/>
          </p:nvSpPr>
          <p:spPr bwMode="auto">
            <a:xfrm>
              <a:off x="803024" y="6224979"/>
              <a:ext cx="92568" cy="87903"/>
            </a:xfrm>
            <a:custGeom>
              <a:avLst/>
              <a:gdLst>
                <a:gd name="T0" fmla="*/ 2147483647 w 58"/>
                <a:gd name="T1" fmla="*/ 2147483647 h 56"/>
                <a:gd name="T2" fmla="*/ 2147483647 w 58"/>
                <a:gd name="T3" fmla="*/ 2147483647 h 56"/>
                <a:gd name="T4" fmla="*/ 0 w 58"/>
                <a:gd name="T5" fmla="*/ 2147483647 h 56"/>
                <a:gd name="T6" fmla="*/ 0 w 58"/>
                <a:gd name="T7" fmla="*/ 2147483647 h 56"/>
                <a:gd name="T8" fmla="*/ 2147483647 w 58"/>
                <a:gd name="T9" fmla="*/ 2147483647 h 56"/>
                <a:gd name="T10" fmla="*/ 2147483647 w 58"/>
                <a:gd name="T11" fmla="*/ 2147483647 h 56"/>
                <a:gd name="T12" fmla="*/ 2147483647 w 58"/>
                <a:gd name="T13" fmla="*/ 2147483647 h 56"/>
                <a:gd name="T14" fmla="*/ 2147483647 w 58"/>
                <a:gd name="T15" fmla="*/ 2147483647 h 56"/>
                <a:gd name="T16" fmla="*/ 2147483647 w 58"/>
                <a:gd name="T17" fmla="*/ 2147483647 h 56"/>
                <a:gd name="T18" fmla="*/ 2147483647 w 58"/>
                <a:gd name="T19" fmla="*/ 2147483647 h 56"/>
                <a:gd name="T20" fmla="*/ 2147483647 w 58"/>
                <a:gd name="T21" fmla="*/ 2147483647 h 56"/>
                <a:gd name="T22" fmla="*/ 2147483647 w 58"/>
                <a:gd name="T23" fmla="*/ 2147483647 h 56"/>
                <a:gd name="T24" fmla="*/ 2147483647 w 58"/>
                <a:gd name="T25" fmla="*/ 2147483647 h 56"/>
                <a:gd name="T26" fmla="*/ 2147483647 w 58"/>
                <a:gd name="T27" fmla="*/ 2147483647 h 56"/>
                <a:gd name="T28" fmla="*/ 2147483647 w 58"/>
                <a:gd name="T29" fmla="*/ 2147483647 h 56"/>
                <a:gd name="T30" fmla="*/ 2147483647 w 58"/>
                <a:gd name="T31" fmla="*/ 2147483647 h 56"/>
                <a:gd name="T32" fmla="*/ 2147483647 w 58"/>
                <a:gd name="T33" fmla="*/ 2147483647 h 56"/>
                <a:gd name="T34" fmla="*/ 2147483647 w 58"/>
                <a:gd name="T35" fmla="*/ 2147483647 h 56"/>
                <a:gd name="T36" fmla="*/ 2147483647 w 58"/>
                <a:gd name="T37" fmla="*/ 2147483647 h 56"/>
                <a:gd name="T38" fmla="*/ 2147483647 w 58"/>
                <a:gd name="T39" fmla="*/ 2147483647 h 56"/>
                <a:gd name="T40" fmla="*/ 2147483647 w 58"/>
                <a:gd name="T41" fmla="*/ 2147483647 h 56"/>
                <a:gd name="T42" fmla="*/ 2147483647 w 58"/>
                <a:gd name="T43" fmla="*/ 2147483647 h 56"/>
                <a:gd name="T44" fmla="*/ 2147483647 w 58"/>
                <a:gd name="T45" fmla="*/ 2147483647 h 56"/>
                <a:gd name="T46" fmla="*/ 2147483647 w 58"/>
                <a:gd name="T47" fmla="*/ 2147483647 h 56"/>
                <a:gd name="T48" fmla="*/ 2147483647 w 58"/>
                <a:gd name="T49" fmla="*/ 2147483647 h 56"/>
                <a:gd name="T50" fmla="*/ 2147483647 w 58"/>
                <a:gd name="T51" fmla="*/ 2147483647 h 56"/>
                <a:gd name="T52" fmla="*/ 2147483647 w 58"/>
                <a:gd name="T53" fmla="*/ 2147483647 h 56"/>
                <a:gd name="T54" fmla="*/ 2147483647 w 58"/>
                <a:gd name="T55" fmla="*/ 2147483647 h 56"/>
                <a:gd name="T56" fmla="*/ 2147483647 w 58"/>
                <a:gd name="T57" fmla="*/ 2147483647 h 56"/>
                <a:gd name="T58" fmla="*/ 2147483647 w 58"/>
                <a:gd name="T59" fmla="*/ 2147483647 h 56"/>
                <a:gd name="T60" fmla="*/ 2147483647 w 58"/>
                <a:gd name="T61" fmla="*/ 2147483647 h 56"/>
                <a:gd name="T62" fmla="*/ 2147483647 w 58"/>
                <a:gd name="T63" fmla="*/ 2147483647 h 56"/>
                <a:gd name="T64" fmla="*/ 2147483647 w 58"/>
                <a:gd name="T65" fmla="*/ 2147483647 h 56"/>
                <a:gd name="T66" fmla="*/ 2147483647 w 58"/>
                <a:gd name="T67" fmla="*/ 2147483647 h 56"/>
                <a:gd name="T68" fmla="*/ 2147483647 w 58"/>
                <a:gd name="T69" fmla="*/ 2147483647 h 56"/>
                <a:gd name="T70" fmla="*/ 2147483647 w 58"/>
                <a:gd name="T71" fmla="*/ 2147483647 h 56"/>
                <a:gd name="T72" fmla="*/ 2147483647 w 58"/>
                <a:gd name="T73" fmla="*/ 0 h 56"/>
                <a:gd name="T74" fmla="*/ 2147483647 w 58"/>
                <a:gd name="T75" fmla="*/ 2147483647 h 56"/>
                <a:gd name="T76" fmla="*/ 2147483647 w 58"/>
                <a:gd name="T77" fmla="*/ 2147483647 h 56"/>
                <a:gd name="T78" fmla="*/ 2147483647 w 58"/>
                <a:gd name="T79" fmla="*/ 2147483647 h 56"/>
                <a:gd name="T80" fmla="*/ 2147483647 w 58"/>
                <a:gd name="T81" fmla="*/ 2147483647 h 56"/>
                <a:gd name="T82" fmla="*/ 2147483647 w 58"/>
                <a:gd name="T83" fmla="*/ 2147483647 h 56"/>
                <a:gd name="T84" fmla="*/ 2147483647 w 58"/>
                <a:gd name="T85" fmla="*/ 2147483647 h 56"/>
                <a:gd name="T86" fmla="*/ 2147483647 w 58"/>
                <a:gd name="T87" fmla="*/ 2147483647 h 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8"/>
                <a:gd name="T133" fmla="*/ 0 h 56"/>
                <a:gd name="T134" fmla="*/ 58 w 58"/>
                <a:gd name="T135" fmla="*/ 56 h 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8" h="56">
                  <a:moveTo>
                    <a:pt x="7" y="43"/>
                  </a:moveTo>
                  <a:lnTo>
                    <a:pt x="6" y="47"/>
                  </a:lnTo>
                  <a:lnTo>
                    <a:pt x="6" y="50"/>
                  </a:lnTo>
                  <a:lnTo>
                    <a:pt x="4" y="52"/>
                  </a:lnTo>
                  <a:lnTo>
                    <a:pt x="2" y="53"/>
                  </a:lnTo>
                  <a:lnTo>
                    <a:pt x="0" y="53"/>
                  </a:lnTo>
                  <a:lnTo>
                    <a:pt x="0" y="54"/>
                  </a:lnTo>
                  <a:lnTo>
                    <a:pt x="0" y="55"/>
                  </a:lnTo>
                  <a:lnTo>
                    <a:pt x="1" y="56"/>
                  </a:lnTo>
                  <a:lnTo>
                    <a:pt x="4" y="56"/>
                  </a:lnTo>
                  <a:lnTo>
                    <a:pt x="13" y="55"/>
                  </a:lnTo>
                  <a:lnTo>
                    <a:pt x="23" y="56"/>
                  </a:lnTo>
                  <a:lnTo>
                    <a:pt x="25" y="56"/>
                  </a:lnTo>
                  <a:lnTo>
                    <a:pt x="25" y="55"/>
                  </a:lnTo>
                  <a:lnTo>
                    <a:pt x="25" y="54"/>
                  </a:lnTo>
                  <a:lnTo>
                    <a:pt x="24" y="53"/>
                  </a:lnTo>
                  <a:lnTo>
                    <a:pt x="21" y="53"/>
                  </a:lnTo>
                  <a:lnTo>
                    <a:pt x="18" y="52"/>
                  </a:lnTo>
                  <a:lnTo>
                    <a:pt x="17" y="51"/>
                  </a:lnTo>
                  <a:lnTo>
                    <a:pt x="16" y="50"/>
                  </a:lnTo>
                  <a:lnTo>
                    <a:pt x="16" y="49"/>
                  </a:lnTo>
                  <a:lnTo>
                    <a:pt x="16" y="48"/>
                  </a:lnTo>
                  <a:lnTo>
                    <a:pt x="15" y="45"/>
                  </a:lnTo>
                  <a:lnTo>
                    <a:pt x="15" y="24"/>
                  </a:lnTo>
                  <a:lnTo>
                    <a:pt x="16" y="14"/>
                  </a:lnTo>
                  <a:lnTo>
                    <a:pt x="16" y="13"/>
                  </a:lnTo>
                  <a:lnTo>
                    <a:pt x="17" y="12"/>
                  </a:lnTo>
                  <a:lnTo>
                    <a:pt x="20" y="10"/>
                  </a:lnTo>
                  <a:lnTo>
                    <a:pt x="22" y="9"/>
                  </a:lnTo>
                  <a:lnTo>
                    <a:pt x="25" y="8"/>
                  </a:lnTo>
                  <a:lnTo>
                    <a:pt x="27" y="8"/>
                  </a:lnTo>
                  <a:lnTo>
                    <a:pt x="30" y="7"/>
                  </a:lnTo>
                  <a:lnTo>
                    <a:pt x="34" y="8"/>
                  </a:lnTo>
                  <a:lnTo>
                    <a:pt x="37" y="9"/>
                  </a:lnTo>
                  <a:lnTo>
                    <a:pt x="38" y="11"/>
                  </a:lnTo>
                  <a:lnTo>
                    <a:pt x="40" y="13"/>
                  </a:lnTo>
                  <a:lnTo>
                    <a:pt x="41" y="18"/>
                  </a:lnTo>
                  <a:lnTo>
                    <a:pt x="41" y="22"/>
                  </a:lnTo>
                  <a:lnTo>
                    <a:pt x="41" y="45"/>
                  </a:lnTo>
                  <a:lnTo>
                    <a:pt x="41" y="49"/>
                  </a:lnTo>
                  <a:lnTo>
                    <a:pt x="40" y="51"/>
                  </a:lnTo>
                  <a:lnTo>
                    <a:pt x="38" y="52"/>
                  </a:lnTo>
                  <a:lnTo>
                    <a:pt x="35" y="53"/>
                  </a:lnTo>
                  <a:lnTo>
                    <a:pt x="34" y="53"/>
                  </a:lnTo>
                  <a:lnTo>
                    <a:pt x="33" y="55"/>
                  </a:lnTo>
                  <a:lnTo>
                    <a:pt x="34" y="56"/>
                  </a:lnTo>
                  <a:lnTo>
                    <a:pt x="36" y="56"/>
                  </a:lnTo>
                  <a:lnTo>
                    <a:pt x="45" y="55"/>
                  </a:lnTo>
                  <a:lnTo>
                    <a:pt x="56" y="56"/>
                  </a:lnTo>
                  <a:lnTo>
                    <a:pt x="58" y="56"/>
                  </a:lnTo>
                  <a:lnTo>
                    <a:pt x="58" y="55"/>
                  </a:lnTo>
                  <a:lnTo>
                    <a:pt x="58" y="54"/>
                  </a:lnTo>
                  <a:lnTo>
                    <a:pt x="57" y="53"/>
                  </a:lnTo>
                  <a:lnTo>
                    <a:pt x="54" y="53"/>
                  </a:lnTo>
                  <a:lnTo>
                    <a:pt x="52" y="52"/>
                  </a:lnTo>
                  <a:lnTo>
                    <a:pt x="51" y="51"/>
                  </a:lnTo>
                  <a:lnTo>
                    <a:pt x="50" y="49"/>
                  </a:lnTo>
                  <a:lnTo>
                    <a:pt x="50" y="47"/>
                  </a:lnTo>
                  <a:lnTo>
                    <a:pt x="50" y="21"/>
                  </a:lnTo>
                  <a:lnTo>
                    <a:pt x="50" y="19"/>
                  </a:lnTo>
                  <a:lnTo>
                    <a:pt x="50" y="16"/>
                  </a:lnTo>
                  <a:lnTo>
                    <a:pt x="49" y="12"/>
                  </a:lnTo>
                  <a:lnTo>
                    <a:pt x="48" y="9"/>
                  </a:lnTo>
                  <a:lnTo>
                    <a:pt x="46" y="6"/>
                  </a:lnTo>
                  <a:lnTo>
                    <a:pt x="43" y="4"/>
                  </a:lnTo>
                  <a:lnTo>
                    <a:pt x="38" y="2"/>
                  </a:lnTo>
                  <a:lnTo>
                    <a:pt x="32" y="2"/>
                  </a:lnTo>
                  <a:lnTo>
                    <a:pt x="28" y="2"/>
                  </a:lnTo>
                  <a:lnTo>
                    <a:pt x="25" y="3"/>
                  </a:lnTo>
                  <a:lnTo>
                    <a:pt x="23" y="4"/>
                  </a:lnTo>
                  <a:lnTo>
                    <a:pt x="19" y="6"/>
                  </a:lnTo>
                  <a:lnTo>
                    <a:pt x="16" y="9"/>
                  </a:lnTo>
                  <a:lnTo>
                    <a:pt x="16" y="2"/>
                  </a:lnTo>
                  <a:lnTo>
                    <a:pt x="15" y="0"/>
                  </a:lnTo>
                  <a:lnTo>
                    <a:pt x="14" y="0"/>
                  </a:lnTo>
                  <a:lnTo>
                    <a:pt x="13" y="1"/>
                  </a:lnTo>
                  <a:lnTo>
                    <a:pt x="11" y="2"/>
                  </a:lnTo>
                  <a:lnTo>
                    <a:pt x="6" y="7"/>
                  </a:lnTo>
                  <a:lnTo>
                    <a:pt x="2" y="10"/>
                  </a:lnTo>
                  <a:lnTo>
                    <a:pt x="1" y="11"/>
                  </a:lnTo>
                  <a:lnTo>
                    <a:pt x="1" y="12"/>
                  </a:lnTo>
                  <a:lnTo>
                    <a:pt x="2" y="13"/>
                  </a:lnTo>
                  <a:lnTo>
                    <a:pt x="4" y="14"/>
                  </a:lnTo>
                  <a:lnTo>
                    <a:pt x="5" y="14"/>
                  </a:lnTo>
                  <a:lnTo>
                    <a:pt x="6" y="15"/>
                  </a:lnTo>
                  <a:lnTo>
                    <a:pt x="6" y="17"/>
                  </a:lnTo>
                  <a:lnTo>
                    <a:pt x="7" y="19"/>
                  </a:lnTo>
                  <a:lnTo>
                    <a:pt x="7" y="4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9" name="Freeform 175"/>
            <p:cNvSpPr>
              <a:spLocks/>
            </p:cNvSpPr>
            <p:nvPr/>
          </p:nvSpPr>
          <p:spPr bwMode="auto">
            <a:xfrm>
              <a:off x="904326" y="6228567"/>
              <a:ext cx="68116" cy="87903"/>
            </a:xfrm>
            <a:custGeom>
              <a:avLst/>
              <a:gdLst>
                <a:gd name="T0" fmla="*/ 2147483647 w 43"/>
                <a:gd name="T1" fmla="*/ 2147483647 h 56"/>
                <a:gd name="T2" fmla="*/ 2147483647 w 43"/>
                <a:gd name="T3" fmla="*/ 2147483647 h 56"/>
                <a:gd name="T4" fmla="*/ 2147483647 w 43"/>
                <a:gd name="T5" fmla="*/ 2147483647 h 56"/>
                <a:gd name="T6" fmla="*/ 2147483647 w 43"/>
                <a:gd name="T7" fmla="*/ 2147483647 h 56"/>
                <a:gd name="T8" fmla="*/ 2147483647 w 43"/>
                <a:gd name="T9" fmla="*/ 2147483647 h 56"/>
                <a:gd name="T10" fmla="*/ 2147483647 w 43"/>
                <a:gd name="T11" fmla="*/ 2147483647 h 56"/>
                <a:gd name="T12" fmla="*/ 2147483647 w 43"/>
                <a:gd name="T13" fmla="*/ 2147483647 h 56"/>
                <a:gd name="T14" fmla="*/ 2147483647 w 43"/>
                <a:gd name="T15" fmla="*/ 2147483647 h 56"/>
                <a:gd name="T16" fmla="*/ 2147483647 w 43"/>
                <a:gd name="T17" fmla="*/ 2147483647 h 56"/>
                <a:gd name="T18" fmla="*/ 2147483647 w 43"/>
                <a:gd name="T19" fmla="*/ 2147483647 h 56"/>
                <a:gd name="T20" fmla="*/ 2147483647 w 43"/>
                <a:gd name="T21" fmla="*/ 2147483647 h 56"/>
                <a:gd name="T22" fmla="*/ 2147483647 w 43"/>
                <a:gd name="T23" fmla="*/ 2147483647 h 56"/>
                <a:gd name="T24" fmla="*/ 2147483647 w 43"/>
                <a:gd name="T25" fmla="*/ 2147483647 h 56"/>
                <a:gd name="T26" fmla="*/ 2147483647 w 43"/>
                <a:gd name="T27" fmla="*/ 2147483647 h 56"/>
                <a:gd name="T28" fmla="*/ 2147483647 w 43"/>
                <a:gd name="T29" fmla="*/ 2147483647 h 56"/>
                <a:gd name="T30" fmla="*/ 2147483647 w 43"/>
                <a:gd name="T31" fmla="*/ 2147483647 h 56"/>
                <a:gd name="T32" fmla="*/ 2147483647 w 43"/>
                <a:gd name="T33" fmla="*/ 2147483647 h 56"/>
                <a:gd name="T34" fmla="*/ 2147483647 w 43"/>
                <a:gd name="T35" fmla="*/ 2147483647 h 56"/>
                <a:gd name="T36" fmla="*/ 2147483647 w 43"/>
                <a:gd name="T37" fmla="*/ 2147483647 h 56"/>
                <a:gd name="T38" fmla="*/ 2147483647 w 43"/>
                <a:gd name="T39" fmla="*/ 2147483647 h 56"/>
                <a:gd name="T40" fmla="*/ 2147483647 w 43"/>
                <a:gd name="T41" fmla="*/ 2147483647 h 56"/>
                <a:gd name="T42" fmla="*/ 2147483647 w 43"/>
                <a:gd name="T43" fmla="*/ 2147483647 h 56"/>
                <a:gd name="T44" fmla="*/ 2147483647 w 43"/>
                <a:gd name="T45" fmla="*/ 2147483647 h 56"/>
                <a:gd name="T46" fmla="*/ 2147483647 w 43"/>
                <a:gd name="T47" fmla="*/ 2147483647 h 56"/>
                <a:gd name="T48" fmla="*/ 2147483647 w 43"/>
                <a:gd name="T49" fmla="*/ 2147483647 h 56"/>
                <a:gd name="T50" fmla="*/ 2147483647 w 43"/>
                <a:gd name="T51" fmla="*/ 2147483647 h 56"/>
                <a:gd name="T52" fmla="*/ 2147483647 w 43"/>
                <a:gd name="T53" fmla="*/ 0 h 56"/>
                <a:gd name="T54" fmla="*/ 2147483647 w 43"/>
                <a:gd name="T55" fmla="*/ 0 h 56"/>
                <a:gd name="T56" fmla="*/ 2147483647 w 43"/>
                <a:gd name="T57" fmla="*/ 2147483647 h 56"/>
                <a:gd name="T58" fmla="*/ 2147483647 w 43"/>
                <a:gd name="T59" fmla="*/ 2147483647 h 56"/>
                <a:gd name="T60" fmla="*/ 2147483647 w 43"/>
                <a:gd name="T61" fmla="*/ 2147483647 h 56"/>
                <a:gd name="T62" fmla="*/ 0 w 43"/>
                <a:gd name="T63" fmla="*/ 2147483647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
                <a:gd name="T97" fmla="*/ 0 h 56"/>
                <a:gd name="T98" fmla="*/ 43 w 43"/>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 h="56">
                  <a:moveTo>
                    <a:pt x="0" y="29"/>
                  </a:moveTo>
                  <a:lnTo>
                    <a:pt x="1" y="34"/>
                  </a:lnTo>
                  <a:lnTo>
                    <a:pt x="2" y="39"/>
                  </a:lnTo>
                  <a:lnTo>
                    <a:pt x="4" y="43"/>
                  </a:lnTo>
                  <a:lnTo>
                    <a:pt x="6" y="47"/>
                  </a:lnTo>
                  <a:lnTo>
                    <a:pt x="8" y="49"/>
                  </a:lnTo>
                  <a:lnTo>
                    <a:pt x="10" y="51"/>
                  </a:lnTo>
                  <a:lnTo>
                    <a:pt x="14" y="54"/>
                  </a:lnTo>
                  <a:lnTo>
                    <a:pt x="19" y="55"/>
                  </a:lnTo>
                  <a:lnTo>
                    <a:pt x="25" y="56"/>
                  </a:lnTo>
                  <a:lnTo>
                    <a:pt x="28" y="56"/>
                  </a:lnTo>
                  <a:lnTo>
                    <a:pt x="31" y="55"/>
                  </a:lnTo>
                  <a:lnTo>
                    <a:pt x="34" y="54"/>
                  </a:lnTo>
                  <a:lnTo>
                    <a:pt x="37" y="53"/>
                  </a:lnTo>
                  <a:lnTo>
                    <a:pt x="40" y="50"/>
                  </a:lnTo>
                  <a:lnTo>
                    <a:pt x="41" y="48"/>
                  </a:lnTo>
                  <a:lnTo>
                    <a:pt x="41" y="47"/>
                  </a:lnTo>
                  <a:lnTo>
                    <a:pt x="39" y="47"/>
                  </a:lnTo>
                  <a:lnTo>
                    <a:pt x="37" y="48"/>
                  </a:lnTo>
                  <a:lnTo>
                    <a:pt x="34" y="49"/>
                  </a:lnTo>
                  <a:lnTo>
                    <a:pt x="29" y="50"/>
                  </a:lnTo>
                  <a:lnTo>
                    <a:pt x="25" y="50"/>
                  </a:lnTo>
                  <a:lnTo>
                    <a:pt x="21" y="49"/>
                  </a:lnTo>
                  <a:lnTo>
                    <a:pt x="18" y="47"/>
                  </a:lnTo>
                  <a:lnTo>
                    <a:pt x="15" y="45"/>
                  </a:lnTo>
                  <a:lnTo>
                    <a:pt x="12" y="42"/>
                  </a:lnTo>
                  <a:lnTo>
                    <a:pt x="11" y="39"/>
                  </a:lnTo>
                  <a:lnTo>
                    <a:pt x="9" y="34"/>
                  </a:lnTo>
                  <a:lnTo>
                    <a:pt x="9" y="29"/>
                  </a:lnTo>
                  <a:lnTo>
                    <a:pt x="9" y="22"/>
                  </a:lnTo>
                  <a:lnTo>
                    <a:pt x="10" y="20"/>
                  </a:lnTo>
                  <a:lnTo>
                    <a:pt x="11" y="17"/>
                  </a:lnTo>
                  <a:lnTo>
                    <a:pt x="13" y="12"/>
                  </a:lnTo>
                  <a:lnTo>
                    <a:pt x="16" y="9"/>
                  </a:lnTo>
                  <a:lnTo>
                    <a:pt x="18" y="6"/>
                  </a:lnTo>
                  <a:lnTo>
                    <a:pt x="21" y="4"/>
                  </a:lnTo>
                  <a:lnTo>
                    <a:pt x="24" y="3"/>
                  </a:lnTo>
                  <a:lnTo>
                    <a:pt x="27" y="3"/>
                  </a:lnTo>
                  <a:lnTo>
                    <a:pt x="29" y="3"/>
                  </a:lnTo>
                  <a:lnTo>
                    <a:pt x="31" y="4"/>
                  </a:lnTo>
                  <a:lnTo>
                    <a:pt x="34" y="6"/>
                  </a:lnTo>
                  <a:lnTo>
                    <a:pt x="36" y="9"/>
                  </a:lnTo>
                  <a:lnTo>
                    <a:pt x="38" y="10"/>
                  </a:lnTo>
                  <a:lnTo>
                    <a:pt x="40" y="10"/>
                  </a:lnTo>
                  <a:lnTo>
                    <a:pt x="41" y="10"/>
                  </a:lnTo>
                  <a:lnTo>
                    <a:pt x="42" y="9"/>
                  </a:lnTo>
                  <a:lnTo>
                    <a:pt x="43" y="8"/>
                  </a:lnTo>
                  <a:lnTo>
                    <a:pt x="43" y="6"/>
                  </a:lnTo>
                  <a:lnTo>
                    <a:pt x="43" y="5"/>
                  </a:lnTo>
                  <a:lnTo>
                    <a:pt x="42" y="3"/>
                  </a:lnTo>
                  <a:lnTo>
                    <a:pt x="40" y="2"/>
                  </a:lnTo>
                  <a:lnTo>
                    <a:pt x="39" y="1"/>
                  </a:lnTo>
                  <a:lnTo>
                    <a:pt x="38" y="1"/>
                  </a:lnTo>
                  <a:lnTo>
                    <a:pt x="34" y="0"/>
                  </a:lnTo>
                  <a:lnTo>
                    <a:pt x="30" y="0"/>
                  </a:lnTo>
                  <a:lnTo>
                    <a:pt x="23" y="0"/>
                  </a:lnTo>
                  <a:lnTo>
                    <a:pt x="17" y="2"/>
                  </a:lnTo>
                  <a:lnTo>
                    <a:pt x="12" y="5"/>
                  </a:lnTo>
                  <a:lnTo>
                    <a:pt x="9" y="7"/>
                  </a:lnTo>
                  <a:lnTo>
                    <a:pt x="7" y="9"/>
                  </a:lnTo>
                  <a:lnTo>
                    <a:pt x="4" y="14"/>
                  </a:lnTo>
                  <a:lnTo>
                    <a:pt x="2" y="19"/>
                  </a:lnTo>
                  <a:lnTo>
                    <a:pt x="1" y="24"/>
                  </a:lnTo>
                  <a:lnTo>
                    <a:pt x="0" y="2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0" name="Freeform 176"/>
            <p:cNvSpPr>
              <a:spLocks noEditPoints="1"/>
            </p:cNvSpPr>
            <p:nvPr/>
          </p:nvSpPr>
          <p:spPr bwMode="auto">
            <a:xfrm>
              <a:off x="986415" y="6180130"/>
              <a:ext cx="41918" cy="132752"/>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0 w 27"/>
                <a:gd name="T45" fmla="*/ 2147483647 h 84"/>
                <a:gd name="T46" fmla="*/ 0 w 27"/>
                <a:gd name="T47" fmla="*/ 2147483647 h 84"/>
                <a:gd name="T48" fmla="*/ 2147483647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0 h 84"/>
                <a:gd name="T78" fmla="*/ 2147483647 w 27"/>
                <a:gd name="T79" fmla="*/ 0 h 84"/>
                <a:gd name="T80" fmla="*/ 2147483647 w 27"/>
                <a:gd name="T81" fmla="*/ 2147483647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0 h 84"/>
                <a:gd name="T112" fmla="*/ 2147483647 w 27"/>
                <a:gd name="T113" fmla="*/ 0 h 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
                <a:gd name="T172" fmla="*/ 0 h 84"/>
                <a:gd name="T173" fmla="*/ 27 w 27"/>
                <a:gd name="T174" fmla="*/ 84 h 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 h="84">
                  <a:moveTo>
                    <a:pt x="18" y="38"/>
                  </a:moveTo>
                  <a:lnTo>
                    <a:pt x="19" y="31"/>
                  </a:lnTo>
                  <a:lnTo>
                    <a:pt x="19" y="30"/>
                  </a:lnTo>
                  <a:lnTo>
                    <a:pt x="18" y="30"/>
                  </a:lnTo>
                  <a:lnTo>
                    <a:pt x="10" y="35"/>
                  </a:lnTo>
                  <a:lnTo>
                    <a:pt x="8" y="36"/>
                  </a:lnTo>
                  <a:lnTo>
                    <a:pt x="6" y="37"/>
                  </a:lnTo>
                  <a:lnTo>
                    <a:pt x="4" y="38"/>
                  </a:lnTo>
                  <a:lnTo>
                    <a:pt x="3" y="39"/>
                  </a:lnTo>
                  <a:lnTo>
                    <a:pt x="4" y="40"/>
                  </a:lnTo>
                  <a:lnTo>
                    <a:pt x="7" y="41"/>
                  </a:lnTo>
                  <a:lnTo>
                    <a:pt x="8" y="41"/>
                  </a:lnTo>
                  <a:lnTo>
                    <a:pt x="9" y="42"/>
                  </a:lnTo>
                  <a:lnTo>
                    <a:pt x="10" y="43"/>
                  </a:lnTo>
                  <a:lnTo>
                    <a:pt x="10" y="44"/>
                  </a:lnTo>
                  <a:lnTo>
                    <a:pt x="10" y="73"/>
                  </a:lnTo>
                  <a:lnTo>
                    <a:pt x="9" y="76"/>
                  </a:lnTo>
                  <a:lnTo>
                    <a:pt x="9" y="78"/>
                  </a:lnTo>
                  <a:lnTo>
                    <a:pt x="8" y="78"/>
                  </a:lnTo>
                  <a:lnTo>
                    <a:pt x="6" y="80"/>
                  </a:lnTo>
                  <a:lnTo>
                    <a:pt x="3" y="81"/>
                  </a:lnTo>
                  <a:lnTo>
                    <a:pt x="1" y="82"/>
                  </a:lnTo>
                  <a:lnTo>
                    <a:pt x="0" y="82"/>
                  </a:lnTo>
                  <a:lnTo>
                    <a:pt x="0" y="83"/>
                  </a:lnTo>
                  <a:lnTo>
                    <a:pt x="1" y="84"/>
                  </a:lnTo>
                  <a:lnTo>
                    <a:pt x="3" y="84"/>
                  </a:lnTo>
                  <a:lnTo>
                    <a:pt x="13" y="83"/>
                  </a:lnTo>
                  <a:lnTo>
                    <a:pt x="24" y="84"/>
                  </a:lnTo>
                  <a:lnTo>
                    <a:pt x="26" y="84"/>
                  </a:lnTo>
                  <a:lnTo>
                    <a:pt x="26" y="83"/>
                  </a:lnTo>
                  <a:lnTo>
                    <a:pt x="27" y="83"/>
                  </a:lnTo>
                  <a:lnTo>
                    <a:pt x="26" y="82"/>
                  </a:lnTo>
                  <a:lnTo>
                    <a:pt x="26" y="81"/>
                  </a:lnTo>
                  <a:lnTo>
                    <a:pt x="24" y="81"/>
                  </a:lnTo>
                  <a:lnTo>
                    <a:pt x="20" y="79"/>
                  </a:lnTo>
                  <a:lnTo>
                    <a:pt x="19" y="78"/>
                  </a:lnTo>
                  <a:lnTo>
                    <a:pt x="18" y="76"/>
                  </a:lnTo>
                  <a:lnTo>
                    <a:pt x="18" y="38"/>
                  </a:lnTo>
                  <a:close/>
                  <a:moveTo>
                    <a:pt x="14" y="0"/>
                  </a:moveTo>
                  <a:lnTo>
                    <a:pt x="12" y="0"/>
                  </a:lnTo>
                  <a:lnTo>
                    <a:pt x="10" y="2"/>
                  </a:lnTo>
                  <a:lnTo>
                    <a:pt x="9" y="4"/>
                  </a:lnTo>
                  <a:lnTo>
                    <a:pt x="8" y="6"/>
                  </a:lnTo>
                  <a:lnTo>
                    <a:pt x="9" y="8"/>
                  </a:lnTo>
                  <a:lnTo>
                    <a:pt x="9" y="9"/>
                  </a:lnTo>
                  <a:lnTo>
                    <a:pt x="10" y="10"/>
                  </a:lnTo>
                  <a:lnTo>
                    <a:pt x="12" y="11"/>
                  </a:lnTo>
                  <a:lnTo>
                    <a:pt x="14" y="12"/>
                  </a:lnTo>
                  <a:lnTo>
                    <a:pt x="16" y="11"/>
                  </a:lnTo>
                  <a:lnTo>
                    <a:pt x="17" y="11"/>
                  </a:lnTo>
                  <a:lnTo>
                    <a:pt x="18" y="10"/>
                  </a:lnTo>
                  <a:lnTo>
                    <a:pt x="19" y="8"/>
                  </a:lnTo>
                  <a:lnTo>
                    <a:pt x="20" y="6"/>
                  </a:lnTo>
                  <a:lnTo>
                    <a:pt x="19" y="4"/>
                  </a:lnTo>
                  <a:lnTo>
                    <a:pt x="18" y="2"/>
                  </a:lnTo>
                  <a:lnTo>
                    <a:pt x="16" y="0"/>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1" name="Freeform 177"/>
            <p:cNvSpPr>
              <a:spLocks noEditPoints="1"/>
            </p:cNvSpPr>
            <p:nvPr/>
          </p:nvSpPr>
          <p:spPr bwMode="auto">
            <a:xfrm>
              <a:off x="1040559" y="6228567"/>
              <a:ext cx="75103" cy="86110"/>
            </a:xfrm>
            <a:custGeom>
              <a:avLst/>
              <a:gdLst>
                <a:gd name="T0" fmla="*/ 2147483647 w 48"/>
                <a:gd name="T1" fmla="*/ 2147483647 h 54"/>
                <a:gd name="T2" fmla="*/ 2147483647 w 48"/>
                <a:gd name="T3" fmla="*/ 2147483647 h 54"/>
                <a:gd name="T4" fmla="*/ 2147483647 w 48"/>
                <a:gd name="T5" fmla="*/ 2147483647 h 54"/>
                <a:gd name="T6" fmla="*/ 2147483647 w 48"/>
                <a:gd name="T7" fmla="*/ 0 h 54"/>
                <a:gd name="T8" fmla="*/ 2147483647 w 48"/>
                <a:gd name="T9" fmla="*/ 2147483647 h 54"/>
                <a:gd name="T10" fmla="*/ 2147483647 w 48"/>
                <a:gd name="T11" fmla="*/ 2147483647 h 54"/>
                <a:gd name="T12" fmla="*/ 2147483647 w 48"/>
                <a:gd name="T13" fmla="*/ 2147483647 h 54"/>
                <a:gd name="T14" fmla="*/ 0 w 48"/>
                <a:gd name="T15" fmla="*/ 2147483647 h 54"/>
                <a:gd name="T16" fmla="*/ 0 w 48"/>
                <a:gd name="T17" fmla="*/ 2147483647 h 54"/>
                <a:gd name="T18" fmla="*/ 2147483647 w 48"/>
                <a:gd name="T19" fmla="*/ 2147483647 h 54"/>
                <a:gd name="T20" fmla="*/ 2147483647 w 48"/>
                <a:gd name="T21" fmla="*/ 2147483647 h 54"/>
                <a:gd name="T22" fmla="*/ 2147483647 w 48"/>
                <a:gd name="T23" fmla="*/ 2147483647 h 54"/>
                <a:gd name="T24" fmla="*/ 2147483647 w 48"/>
                <a:gd name="T25" fmla="*/ 2147483647 h 54"/>
                <a:gd name="T26" fmla="*/ 2147483647 w 48"/>
                <a:gd name="T27" fmla="*/ 2147483647 h 54"/>
                <a:gd name="T28" fmla="*/ 2147483647 w 48"/>
                <a:gd name="T29" fmla="*/ 2147483647 h 54"/>
                <a:gd name="T30" fmla="*/ 2147483647 w 48"/>
                <a:gd name="T31" fmla="*/ 2147483647 h 54"/>
                <a:gd name="T32" fmla="*/ 2147483647 w 48"/>
                <a:gd name="T33" fmla="*/ 2147483647 h 54"/>
                <a:gd name="T34" fmla="*/ 2147483647 w 48"/>
                <a:gd name="T35" fmla="*/ 2147483647 h 54"/>
                <a:gd name="T36" fmla="*/ 2147483647 w 48"/>
                <a:gd name="T37" fmla="*/ 2147483647 h 54"/>
                <a:gd name="T38" fmla="*/ 2147483647 w 48"/>
                <a:gd name="T39" fmla="*/ 2147483647 h 54"/>
                <a:gd name="T40" fmla="*/ 2147483647 w 48"/>
                <a:gd name="T41" fmla="*/ 2147483647 h 54"/>
                <a:gd name="T42" fmla="*/ 2147483647 w 48"/>
                <a:gd name="T43" fmla="*/ 2147483647 h 54"/>
                <a:gd name="T44" fmla="*/ 0 w 48"/>
                <a:gd name="T45" fmla="*/ 2147483647 h 54"/>
                <a:gd name="T46" fmla="*/ 2147483647 w 48"/>
                <a:gd name="T47" fmla="*/ 2147483647 h 54"/>
                <a:gd name="T48" fmla="*/ 2147483647 w 48"/>
                <a:gd name="T49" fmla="*/ 2147483647 h 54"/>
                <a:gd name="T50" fmla="*/ 2147483647 w 48"/>
                <a:gd name="T51" fmla="*/ 2147483647 h 54"/>
                <a:gd name="T52" fmla="*/ 2147483647 w 48"/>
                <a:gd name="T53" fmla="*/ 2147483647 h 54"/>
                <a:gd name="T54" fmla="*/ 2147483647 w 48"/>
                <a:gd name="T55" fmla="*/ 2147483647 h 54"/>
                <a:gd name="T56" fmla="*/ 2147483647 w 48"/>
                <a:gd name="T57" fmla="*/ 2147483647 h 54"/>
                <a:gd name="T58" fmla="*/ 2147483647 w 48"/>
                <a:gd name="T59" fmla="*/ 2147483647 h 54"/>
                <a:gd name="T60" fmla="*/ 2147483647 w 48"/>
                <a:gd name="T61" fmla="*/ 2147483647 h 54"/>
                <a:gd name="T62" fmla="*/ 2147483647 w 48"/>
                <a:gd name="T63" fmla="*/ 2147483647 h 54"/>
                <a:gd name="T64" fmla="*/ 2147483647 w 48"/>
                <a:gd name="T65" fmla="*/ 2147483647 h 54"/>
                <a:gd name="T66" fmla="*/ 2147483647 w 48"/>
                <a:gd name="T67" fmla="*/ 2147483647 h 54"/>
                <a:gd name="T68" fmla="*/ 2147483647 w 48"/>
                <a:gd name="T69" fmla="*/ 2147483647 h 54"/>
                <a:gd name="T70" fmla="*/ 2147483647 w 48"/>
                <a:gd name="T71" fmla="*/ 2147483647 h 54"/>
                <a:gd name="T72" fmla="*/ 2147483647 w 48"/>
                <a:gd name="T73" fmla="*/ 2147483647 h 54"/>
                <a:gd name="T74" fmla="*/ 2147483647 w 48"/>
                <a:gd name="T75" fmla="*/ 2147483647 h 54"/>
                <a:gd name="T76" fmla="*/ 2147483647 w 48"/>
                <a:gd name="T77" fmla="*/ 2147483647 h 54"/>
                <a:gd name="T78" fmla="*/ 2147483647 w 48"/>
                <a:gd name="T79" fmla="*/ 2147483647 h 54"/>
                <a:gd name="T80" fmla="*/ 2147483647 w 48"/>
                <a:gd name="T81" fmla="*/ 2147483647 h 54"/>
                <a:gd name="T82" fmla="*/ 2147483647 w 48"/>
                <a:gd name="T83" fmla="*/ 2147483647 h 54"/>
                <a:gd name="T84" fmla="*/ 2147483647 w 48"/>
                <a:gd name="T85" fmla="*/ 2147483647 h 54"/>
                <a:gd name="T86" fmla="*/ 2147483647 w 48"/>
                <a:gd name="T87" fmla="*/ 2147483647 h 54"/>
                <a:gd name="T88" fmla="*/ 2147483647 w 48"/>
                <a:gd name="T89" fmla="*/ 2147483647 h 54"/>
                <a:gd name="T90" fmla="*/ 2147483647 w 48"/>
                <a:gd name="T91" fmla="*/ 2147483647 h 54"/>
                <a:gd name="T92" fmla="*/ 2147483647 w 48"/>
                <a:gd name="T93" fmla="*/ 2147483647 h 54"/>
                <a:gd name="T94" fmla="*/ 2147483647 w 48"/>
                <a:gd name="T95" fmla="*/ 2147483647 h 54"/>
                <a:gd name="T96" fmla="*/ 2147483647 w 48"/>
                <a:gd name="T97" fmla="*/ 2147483647 h 54"/>
                <a:gd name="T98" fmla="*/ 2147483647 w 48"/>
                <a:gd name="T99" fmla="*/ 2147483647 h 54"/>
                <a:gd name="T100" fmla="*/ 2147483647 w 48"/>
                <a:gd name="T101" fmla="*/ 2147483647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54"/>
                <a:gd name="T155" fmla="*/ 48 w 48"/>
                <a:gd name="T156" fmla="*/ 54 h 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54">
                  <a:moveTo>
                    <a:pt x="36" y="12"/>
                  </a:moveTo>
                  <a:lnTo>
                    <a:pt x="36" y="8"/>
                  </a:lnTo>
                  <a:lnTo>
                    <a:pt x="36" y="6"/>
                  </a:lnTo>
                  <a:lnTo>
                    <a:pt x="35" y="4"/>
                  </a:lnTo>
                  <a:lnTo>
                    <a:pt x="34" y="2"/>
                  </a:lnTo>
                  <a:lnTo>
                    <a:pt x="31" y="1"/>
                  </a:lnTo>
                  <a:lnTo>
                    <a:pt x="28" y="0"/>
                  </a:lnTo>
                  <a:lnTo>
                    <a:pt x="24" y="0"/>
                  </a:lnTo>
                  <a:lnTo>
                    <a:pt x="19" y="0"/>
                  </a:lnTo>
                  <a:lnTo>
                    <a:pt x="16" y="1"/>
                  </a:lnTo>
                  <a:lnTo>
                    <a:pt x="14" y="2"/>
                  </a:lnTo>
                  <a:lnTo>
                    <a:pt x="10" y="4"/>
                  </a:lnTo>
                  <a:lnTo>
                    <a:pt x="6" y="7"/>
                  </a:lnTo>
                  <a:lnTo>
                    <a:pt x="4" y="10"/>
                  </a:lnTo>
                  <a:lnTo>
                    <a:pt x="2" y="12"/>
                  </a:lnTo>
                  <a:lnTo>
                    <a:pt x="0" y="15"/>
                  </a:lnTo>
                  <a:lnTo>
                    <a:pt x="0" y="16"/>
                  </a:lnTo>
                  <a:lnTo>
                    <a:pt x="0" y="18"/>
                  </a:lnTo>
                  <a:lnTo>
                    <a:pt x="0" y="19"/>
                  </a:lnTo>
                  <a:lnTo>
                    <a:pt x="3" y="19"/>
                  </a:lnTo>
                  <a:lnTo>
                    <a:pt x="6" y="19"/>
                  </a:lnTo>
                  <a:lnTo>
                    <a:pt x="7" y="18"/>
                  </a:lnTo>
                  <a:lnTo>
                    <a:pt x="7" y="17"/>
                  </a:lnTo>
                  <a:lnTo>
                    <a:pt x="10" y="12"/>
                  </a:lnTo>
                  <a:lnTo>
                    <a:pt x="11" y="8"/>
                  </a:lnTo>
                  <a:lnTo>
                    <a:pt x="13" y="6"/>
                  </a:lnTo>
                  <a:lnTo>
                    <a:pt x="16" y="4"/>
                  </a:lnTo>
                  <a:lnTo>
                    <a:pt x="20" y="4"/>
                  </a:lnTo>
                  <a:lnTo>
                    <a:pt x="23" y="4"/>
                  </a:lnTo>
                  <a:lnTo>
                    <a:pt x="25" y="4"/>
                  </a:lnTo>
                  <a:lnTo>
                    <a:pt x="26" y="6"/>
                  </a:lnTo>
                  <a:lnTo>
                    <a:pt x="27" y="7"/>
                  </a:lnTo>
                  <a:lnTo>
                    <a:pt x="28" y="9"/>
                  </a:lnTo>
                  <a:lnTo>
                    <a:pt x="28" y="11"/>
                  </a:lnTo>
                  <a:lnTo>
                    <a:pt x="28" y="17"/>
                  </a:lnTo>
                  <a:lnTo>
                    <a:pt x="28" y="19"/>
                  </a:lnTo>
                  <a:lnTo>
                    <a:pt x="28" y="21"/>
                  </a:lnTo>
                  <a:lnTo>
                    <a:pt x="24" y="23"/>
                  </a:lnTo>
                  <a:lnTo>
                    <a:pt x="18" y="24"/>
                  </a:lnTo>
                  <a:lnTo>
                    <a:pt x="15" y="26"/>
                  </a:lnTo>
                  <a:lnTo>
                    <a:pt x="9" y="29"/>
                  </a:lnTo>
                  <a:lnTo>
                    <a:pt x="6" y="32"/>
                  </a:lnTo>
                  <a:lnTo>
                    <a:pt x="3" y="35"/>
                  </a:lnTo>
                  <a:lnTo>
                    <a:pt x="2" y="37"/>
                  </a:lnTo>
                  <a:lnTo>
                    <a:pt x="1" y="39"/>
                  </a:lnTo>
                  <a:lnTo>
                    <a:pt x="0" y="41"/>
                  </a:lnTo>
                  <a:lnTo>
                    <a:pt x="0" y="44"/>
                  </a:lnTo>
                  <a:lnTo>
                    <a:pt x="1" y="46"/>
                  </a:lnTo>
                  <a:lnTo>
                    <a:pt x="1" y="48"/>
                  </a:lnTo>
                  <a:lnTo>
                    <a:pt x="2" y="50"/>
                  </a:lnTo>
                  <a:lnTo>
                    <a:pt x="3" y="51"/>
                  </a:lnTo>
                  <a:lnTo>
                    <a:pt x="7" y="53"/>
                  </a:lnTo>
                  <a:lnTo>
                    <a:pt x="10" y="54"/>
                  </a:lnTo>
                  <a:lnTo>
                    <a:pt x="13" y="54"/>
                  </a:lnTo>
                  <a:lnTo>
                    <a:pt x="16" y="53"/>
                  </a:lnTo>
                  <a:lnTo>
                    <a:pt x="20" y="51"/>
                  </a:lnTo>
                  <a:lnTo>
                    <a:pt x="23" y="49"/>
                  </a:lnTo>
                  <a:lnTo>
                    <a:pt x="27" y="46"/>
                  </a:lnTo>
                  <a:lnTo>
                    <a:pt x="30" y="50"/>
                  </a:lnTo>
                  <a:lnTo>
                    <a:pt x="33" y="52"/>
                  </a:lnTo>
                  <a:lnTo>
                    <a:pt x="35" y="52"/>
                  </a:lnTo>
                  <a:lnTo>
                    <a:pt x="37" y="52"/>
                  </a:lnTo>
                  <a:lnTo>
                    <a:pt x="39" y="52"/>
                  </a:lnTo>
                  <a:lnTo>
                    <a:pt x="42" y="51"/>
                  </a:lnTo>
                  <a:lnTo>
                    <a:pt x="44" y="50"/>
                  </a:lnTo>
                  <a:lnTo>
                    <a:pt x="45" y="49"/>
                  </a:lnTo>
                  <a:lnTo>
                    <a:pt x="47" y="46"/>
                  </a:lnTo>
                  <a:lnTo>
                    <a:pt x="48" y="44"/>
                  </a:lnTo>
                  <a:lnTo>
                    <a:pt x="47" y="43"/>
                  </a:lnTo>
                  <a:lnTo>
                    <a:pt x="46" y="43"/>
                  </a:lnTo>
                  <a:lnTo>
                    <a:pt x="45" y="43"/>
                  </a:lnTo>
                  <a:lnTo>
                    <a:pt x="44" y="44"/>
                  </a:lnTo>
                  <a:lnTo>
                    <a:pt x="43" y="45"/>
                  </a:lnTo>
                  <a:lnTo>
                    <a:pt x="42" y="45"/>
                  </a:lnTo>
                  <a:lnTo>
                    <a:pt x="41" y="46"/>
                  </a:lnTo>
                  <a:lnTo>
                    <a:pt x="39" y="45"/>
                  </a:lnTo>
                  <a:lnTo>
                    <a:pt x="37" y="44"/>
                  </a:lnTo>
                  <a:lnTo>
                    <a:pt x="37" y="43"/>
                  </a:lnTo>
                  <a:lnTo>
                    <a:pt x="36" y="41"/>
                  </a:lnTo>
                  <a:lnTo>
                    <a:pt x="36" y="12"/>
                  </a:lnTo>
                  <a:close/>
                  <a:moveTo>
                    <a:pt x="28" y="36"/>
                  </a:moveTo>
                  <a:lnTo>
                    <a:pt x="27" y="39"/>
                  </a:lnTo>
                  <a:lnTo>
                    <a:pt x="26" y="43"/>
                  </a:lnTo>
                  <a:lnTo>
                    <a:pt x="24" y="45"/>
                  </a:lnTo>
                  <a:lnTo>
                    <a:pt x="22" y="46"/>
                  </a:lnTo>
                  <a:lnTo>
                    <a:pt x="20" y="47"/>
                  </a:lnTo>
                  <a:lnTo>
                    <a:pt x="17" y="48"/>
                  </a:lnTo>
                  <a:lnTo>
                    <a:pt x="15" y="47"/>
                  </a:lnTo>
                  <a:lnTo>
                    <a:pt x="14" y="47"/>
                  </a:lnTo>
                  <a:lnTo>
                    <a:pt x="12" y="45"/>
                  </a:lnTo>
                  <a:lnTo>
                    <a:pt x="10" y="43"/>
                  </a:lnTo>
                  <a:lnTo>
                    <a:pt x="10" y="40"/>
                  </a:lnTo>
                  <a:lnTo>
                    <a:pt x="10" y="38"/>
                  </a:lnTo>
                  <a:lnTo>
                    <a:pt x="11" y="36"/>
                  </a:lnTo>
                  <a:lnTo>
                    <a:pt x="11" y="34"/>
                  </a:lnTo>
                  <a:lnTo>
                    <a:pt x="12" y="33"/>
                  </a:lnTo>
                  <a:lnTo>
                    <a:pt x="15" y="30"/>
                  </a:lnTo>
                  <a:lnTo>
                    <a:pt x="18" y="28"/>
                  </a:lnTo>
                  <a:lnTo>
                    <a:pt x="24" y="25"/>
                  </a:lnTo>
                  <a:lnTo>
                    <a:pt x="26" y="25"/>
                  </a:lnTo>
                  <a:lnTo>
                    <a:pt x="28" y="25"/>
                  </a:lnTo>
                  <a:lnTo>
                    <a:pt x="28" y="29"/>
                  </a:lnTo>
                  <a:lnTo>
                    <a:pt x="28" y="3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2" name="Freeform 178"/>
            <p:cNvSpPr>
              <a:spLocks/>
            </p:cNvSpPr>
            <p:nvPr/>
          </p:nvSpPr>
          <p:spPr bwMode="auto">
            <a:xfrm>
              <a:off x="1120902" y="6174749"/>
              <a:ext cx="45411" cy="138133"/>
            </a:xfrm>
            <a:custGeom>
              <a:avLst/>
              <a:gdLst>
                <a:gd name="T0" fmla="*/ 2147483647 w 29"/>
                <a:gd name="T1" fmla="*/ 2147483647 h 87"/>
                <a:gd name="T2" fmla="*/ 2147483647 w 29"/>
                <a:gd name="T3" fmla="*/ 2147483647 h 87"/>
                <a:gd name="T4" fmla="*/ 2147483647 w 29"/>
                <a:gd name="T5" fmla="*/ 2147483647 h 87"/>
                <a:gd name="T6" fmla="*/ 2147483647 w 29"/>
                <a:gd name="T7" fmla="*/ 0 h 87"/>
                <a:gd name="T8" fmla="*/ 2147483647 w 29"/>
                <a:gd name="T9" fmla="*/ 0 h 87"/>
                <a:gd name="T10" fmla="*/ 2147483647 w 29"/>
                <a:gd name="T11" fmla="*/ 0 h 87"/>
                <a:gd name="T12" fmla="*/ 2147483647 w 29"/>
                <a:gd name="T13" fmla="*/ 2147483647 h 87"/>
                <a:gd name="T14" fmla="*/ 2147483647 w 29"/>
                <a:gd name="T15" fmla="*/ 2147483647 h 87"/>
                <a:gd name="T16" fmla="*/ 2147483647 w 29"/>
                <a:gd name="T17" fmla="*/ 2147483647 h 87"/>
                <a:gd name="T18" fmla="*/ 2147483647 w 29"/>
                <a:gd name="T19" fmla="*/ 2147483647 h 87"/>
                <a:gd name="T20" fmla="*/ 2147483647 w 29"/>
                <a:gd name="T21" fmla="*/ 2147483647 h 87"/>
                <a:gd name="T22" fmla="*/ 2147483647 w 29"/>
                <a:gd name="T23" fmla="*/ 2147483647 h 87"/>
                <a:gd name="T24" fmla="*/ 2147483647 w 29"/>
                <a:gd name="T25" fmla="*/ 2147483647 h 87"/>
                <a:gd name="T26" fmla="*/ 2147483647 w 29"/>
                <a:gd name="T27" fmla="*/ 2147483647 h 87"/>
                <a:gd name="T28" fmla="*/ 2147483647 w 29"/>
                <a:gd name="T29" fmla="*/ 2147483647 h 87"/>
                <a:gd name="T30" fmla="*/ 2147483647 w 29"/>
                <a:gd name="T31" fmla="*/ 2147483647 h 87"/>
                <a:gd name="T32" fmla="*/ 2147483647 w 29"/>
                <a:gd name="T33" fmla="*/ 2147483647 h 87"/>
                <a:gd name="T34" fmla="*/ 2147483647 w 29"/>
                <a:gd name="T35" fmla="*/ 2147483647 h 87"/>
                <a:gd name="T36" fmla="*/ 2147483647 w 29"/>
                <a:gd name="T37" fmla="*/ 2147483647 h 87"/>
                <a:gd name="T38" fmla="*/ 2147483647 w 29"/>
                <a:gd name="T39" fmla="*/ 2147483647 h 87"/>
                <a:gd name="T40" fmla="*/ 2147483647 w 29"/>
                <a:gd name="T41" fmla="*/ 2147483647 h 87"/>
                <a:gd name="T42" fmla="*/ 0 w 29"/>
                <a:gd name="T43" fmla="*/ 2147483647 h 87"/>
                <a:gd name="T44" fmla="*/ 0 w 29"/>
                <a:gd name="T45" fmla="*/ 2147483647 h 87"/>
                <a:gd name="T46" fmla="*/ 0 w 29"/>
                <a:gd name="T47" fmla="*/ 2147483647 h 87"/>
                <a:gd name="T48" fmla="*/ 2147483647 w 29"/>
                <a:gd name="T49" fmla="*/ 2147483647 h 87"/>
                <a:gd name="T50" fmla="*/ 2147483647 w 29"/>
                <a:gd name="T51" fmla="*/ 2147483647 h 87"/>
                <a:gd name="T52" fmla="*/ 2147483647 w 29"/>
                <a:gd name="T53" fmla="*/ 2147483647 h 87"/>
                <a:gd name="T54" fmla="*/ 2147483647 w 29"/>
                <a:gd name="T55" fmla="*/ 2147483647 h 87"/>
                <a:gd name="T56" fmla="*/ 2147483647 w 29"/>
                <a:gd name="T57" fmla="*/ 2147483647 h 87"/>
                <a:gd name="T58" fmla="*/ 2147483647 w 29"/>
                <a:gd name="T59" fmla="*/ 2147483647 h 87"/>
                <a:gd name="T60" fmla="*/ 2147483647 w 29"/>
                <a:gd name="T61" fmla="*/ 2147483647 h 87"/>
                <a:gd name="T62" fmla="*/ 2147483647 w 29"/>
                <a:gd name="T63" fmla="*/ 2147483647 h 87"/>
                <a:gd name="T64" fmla="*/ 2147483647 w 29"/>
                <a:gd name="T65" fmla="*/ 2147483647 h 87"/>
                <a:gd name="T66" fmla="*/ 2147483647 w 29"/>
                <a:gd name="T67" fmla="*/ 2147483647 h 87"/>
                <a:gd name="T68" fmla="*/ 2147483647 w 29"/>
                <a:gd name="T69" fmla="*/ 2147483647 h 87"/>
                <a:gd name="T70" fmla="*/ 2147483647 w 29"/>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9"/>
                <a:gd name="T109" fmla="*/ 0 h 87"/>
                <a:gd name="T110" fmla="*/ 29 w 29"/>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9" h="87">
                  <a:moveTo>
                    <a:pt x="18" y="12"/>
                  </a:moveTo>
                  <a:lnTo>
                    <a:pt x="19" y="2"/>
                  </a:lnTo>
                  <a:lnTo>
                    <a:pt x="18" y="1"/>
                  </a:lnTo>
                  <a:lnTo>
                    <a:pt x="18" y="0"/>
                  </a:lnTo>
                  <a:lnTo>
                    <a:pt x="17" y="0"/>
                  </a:lnTo>
                  <a:lnTo>
                    <a:pt x="15" y="0"/>
                  </a:lnTo>
                  <a:lnTo>
                    <a:pt x="4" y="4"/>
                  </a:lnTo>
                  <a:lnTo>
                    <a:pt x="3" y="5"/>
                  </a:lnTo>
                  <a:lnTo>
                    <a:pt x="4" y="6"/>
                  </a:lnTo>
                  <a:lnTo>
                    <a:pt x="6" y="7"/>
                  </a:lnTo>
                  <a:lnTo>
                    <a:pt x="9" y="8"/>
                  </a:lnTo>
                  <a:lnTo>
                    <a:pt x="9" y="9"/>
                  </a:lnTo>
                  <a:lnTo>
                    <a:pt x="10" y="10"/>
                  </a:lnTo>
                  <a:lnTo>
                    <a:pt x="10" y="74"/>
                  </a:lnTo>
                  <a:lnTo>
                    <a:pt x="9" y="78"/>
                  </a:lnTo>
                  <a:lnTo>
                    <a:pt x="8" y="81"/>
                  </a:lnTo>
                  <a:lnTo>
                    <a:pt x="7" y="82"/>
                  </a:lnTo>
                  <a:lnTo>
                    <a:pt x="6" y="83"/>
                  </a:lnTo>
                  <a:lnTo>
                    <a:pt x="4" y="84"/>
                  </a:lnTo>
                  <a:lnTo>
                    <a:pt x="3" y="84"/>
                  </a:lnTo>
                  <a:lnTo>
                    <a:pt x="1" y="84"/>
                  </a:lnTo>
                  <a:lnTo>
                    <a:pt x="0" y="85"/>
                  </a:lnTo>
                  <a:lnTo>
                    <a:pt x="0" y="86"/>
                  </a:lnTo>
                  <a:lnTo>
                    <a:pt x="0" y="87"/>
                  </a:lnTo>
                  <a:lnTo>
                    <a:pt x="2" y="87"/>
                  </a:lnTo>
                  <a:lnTo>
                    <a:pt x="15" y="86"/>
                  </a:lnTo>
                  <a:lnTo>
                    <a:pt x="27" y="87"/>
                  </a:lnTo>
                  <a:lnTo>
                    <a:pt x="28" y="86"/>
                  </a:lnTo>
                  <a:lnTo>
                    <a:pt x="29" y="85"/>
                  </a:lnTo>
                  <a:lnTo>
                    <a:pt x="28" y="84"/>
                  </a:lnTo>
                  <a:lnTo>
                    <a:pt x="27" y="84"/>
                  </a:lnTo>
                  <a:lnTo>
                    <a:pt x="23" y="83"/>
                  </a:lnTo>
                  <a:lnTo>
                    <a:pt x="20" y="82"/>
                  </a:lnTo>
                  <a:lnTo>
                    <a:pt x="19" y="80"/>
                  </a:lnTo>
                  <a:lnTo>
                    <a:pt x="18" y="78"/>
                  </a:lnTo>
                  <a:lnTo>
                    <a:pt x="18" y="12"/>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3" name="Freeform 179"/>
            <p:cNvSpPr>
              <a:spLocks noEditPoints="1"/>
            </p:cNvSpPr>
            <p:nvPr/>
          </p:nvSpPr>
          <p:spPr bwMode="auto">
            <a:xfrm>
              <a:off x="1222204" y="6174749"/>
              <a:ext cx="132740" cy="138133"/>
            </a:xfrm>
            <a:custGeom>
              <a:avLst/>
              <a:gdLst>
                <a:gd name="T0" fmla="*/ 2147483647 w 84"/>
                <a:gd name="T1" fmla="*/ 2147483647 h 87"/>
                <a:gd name="T2" fmla="*/ 2147483647 w 84"/>
                <a:gd name="T3" fmla="*/ 2147483647 h 87"/>
                <a:gd name="T4" fmla="*/ 2147483647 w 84"/>
                <a:gd name="T5" fmla="*/ 2147483647 h 87"/>
                <a:gd name="T6" fmla="*/ 2147483647 w 84"/>
                <a:gd name="T7" fmla="*/ 2147483647 h 87"/>
                <a:gd name="T8" fmla="*/ 2147483647 w 84"/>
                <a:gd name="T9" fmla="*/ 2147483647 h 87"/>
                <a:gd name="T10" fmla="*/ 2147483647 w 84"/>
                <a:gd name="T11" fmla="*/ 2147483647 h 87"/>
                <a:gd name="T12" fmla="*/ 2147483647 w 84"/>
                <a:gd name="T13" fmla="*/ 2147483647 h 87"/>
                <a:gd name="T14" fmla="*/ 2147483647 w 84"/>
                <a:gd name="T15" fmla="*/ 2147483647 h 87"/>
                <a:gd name="T16" fmla="*/ 2147483647 w 84"/>
                <a:gd name="T17" fmla="*/ 2147483647 h 87"/>
                <a:gd name="T18" fmla="*/ 2147483647 w 84"/>
                <a:gd name="T19" fmla="*/ 2147483647 h 87"/>
                <a:gd name="T20" fmla="*/ 2147483647 w 84"/>
                <a:gd name="T21" fmla="*/ 2147483647 h 87"/>
                <a:gd name="T22" fmla="*/ 2147483647 w 84"/>
                <a:gd name="T23" fmla="*/ 2147483647 h 87"/>
                <a:gd name="T24" fmla="*/ 2147483647 w 84"/>
                <a:gd name="T25" fmla="*/ 0 h 87"/>
                <a:gd name="T26" fmla="*/ 2147483647 w 84"/>
                <a:gd name="T27" fmla="*/ 2147483647 h 87"/>
                <a:gd name="T28" fmla="*/ 2147483647 w 84"/>
                <a:gd name="T29" fmla="*/ 2147483647 h 87"/>
                <a:gd name="T30" fmla="*/ 2147483647 w 84"/>
                <a:gd name="T31" fmla="*/ 2147483647 h 87"/>
                <a:gd name="T32" fmla="*/ 2147483647 w 84"/>
                <a:gd name="T33" fmla="*/ 2147483647 h 87"/>
                <a:gd name="T34" fmla="*/ 2147483647 w 84"/>
                <a:gd name="T35" fmla="*/ 2147483647 h 87"/>
                <a:gd name="T36" fmla="*/ 2147483647 w 84"/>
                <a:gd name="T37" fmla="*/ 2147483647 h 87"/>
                <a:gd name="T38" fmla="*/ 2147483647 w 84"/>
                <a:gd name="T39" fmla="*/ 2147483647 h 87"/>
                <a:gd name="T40" fmla="*/ 2147483647 w 84"/>
                <a:gd name="T41" fmla="*/ 2147483647 h 87"/>
                <a:gd name="T42" fmla="*/ 2147483647 w 84"/>
                <a:gd name="T43" fmla="*/ 2147483647 h 87"/>
                <a:gd name="T44" fmla="*/ 2147483647 w 84"/>
                <a:gd name="T45" fmla="*/ 2147483647 h 87"/>
                <a:gd name="T46" fmla="*/ 2147483647 w 84"/>
                <a:gd name="T47" fmla="*/ 2147483647 h 87"/>
                <a:gd name="T48" fmla="*/ 2147483647 w 84"/>
                <a:gd name="T49" fmla="*/ 2147483647 h 87"/>
                <a:gd name="T50" fmla="*/ 2147483647 w 84"/>
                <a:gd name="T51" fmla="*/ 2147483647 h 87"/>
                <a:gd name="T52" fmla="*/ 2147483647 w 84"/>
                <a:gd name="T53" fmla="*/ 2147483647 h 87"/>
                <a:gd name="T54" fmla="*/ 2147483647 w 84"/>
                <a:gd name="T55" fmla="*/ 2147483647 h 87"/>
                <a:gd name="T56" fmla="*/ 2147483647 w 84"/>
                <a:gd name="T57" fmla="*/ 2147483647 h 87"/>
                <a:gd name="T58" fmla="*/ 2147483647 w 84"/>
                <a:gd name="T59" fmla="*/ 2147483647 h 87"/>
                <a:gd name="T60" fmla="*/ 2147483647 w 84"/>
                <a:gd name="T61" fmla="*/ 2147483647 h 87"/>
                <a:gd name="T62" fmla="*/ 2147483647 w 84"/>
                <a:gd name="T63" fmla="*/ 2147483647 h 87"/>
                <a:gd name="T64" fmla="*/ 2147483647 w 84"/>
                <a:gd name="T65" fmla="*/ 2147483647 h 87"/>
                <a:gd name="T66" fmla="*/ 2147483647 w 84"/>
                <a:gd name="T67" fmla="*/ 2147483647 h 87"/>
                <a:gd name="T68" fmla="*/ 2147483647 w 84"/>
                <a:gd name="T69" fmla="*/ 2147483647 h 87"/>
                <a:gd name="T70" fmla="*/ 2147483647 w 84"/>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4"/>
                <a:gd name="T109" fmla="*/ 0 h 87"/>
                <a:gd name="T110" fmla="*/ 84 w 84"/>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4" h="87">
                  <a:moveTo>
                    <a:pt x="60" y="76"/>
                  </a:moveTo>
                  <a:lnTo>
                    <a:pt x="61" y="79"/>
                  </a:lnTo>
                  <a:lnTo>
                    <a:pt x="60" y="80"/>
                  </a:lnTo>
                  <a:lnTo>
                    <a:pt x="60" y="81"/>
                  </a:lnTo>
                  <a:lnTo>
                    <a:pt x="58" y="82"/>
                  </a:lnTo>
                  <a:lnTo>
                    <a:pt x="57" y="83"/>
                  </a:lnTo>
                  <a:lnTo>
                    <a:pt x="52" y="84"/>
                  </a:lnTo>
                  <a:lnTo>
                    <a:pt x="51" y="84"/>
                  </a:lnTo>
                  <a:lnTo>
                    <a:pt x="50" y="85"/>
                  </a:lnTo>
                  <a:lnTo>
                    <a:pt x="50" y="86"/>
                  </a:lnTo>
                  <a:lnTo>
                    <a:pt x="52" y="87"/>
                  </a:lnTo>
                  <a:lnTo>
                    <a:pt x="67" y="86"/>
                  </a:lnTo>
                  <a:lnTo>
                    <a:pt x="82" y="87"/>
                  </a:lnTo>
                  <a:lnTo>
                    <a:pt x="84" y="87"/>
                  </a:lnTo>
                  <a:lnTo>
                    <a:pt x="84" y="86"/>
                  </a:lnTo>
                  <a:lnTo>
                    <a:pt x="84" y="85"/>
                  </a:lnTo>
                  <a:lnTo>
                    <a:pt x="84" y="84"/>
                  </a:lnTo>
                  <a:lnTo>
                    <a:pt x="83" y="84"/>
                  </a:lnTo>
                  <a:lnTo>
                    <a:pt x="78" y="83"/>
                  </a:lnTo>
                  <a:lnTo>
                    <a:pt x="77" y="82"/>
                  </a:lnTo>
                  <a:lnTo>
                    <a:pt x="75" y="80"/>
                  </a:lnTo>
                  <a:lnTo>
                    <a:pt x="73" y="77"/>
                  </a:lnTo>
                  <a:lnTo>
                    <a:pt x="71" y="73"/>
                  </a:lnTo>
                  <a:lnTo>
                    <a:pt x="47" y="1"/>
                  </a:lnTo>
                  <a:lnTo>
                    <a:pt x="47" y="0"/>
                  </a:lnTo>
                  <a:lnTo>
                    <a:pt x="46" y="0"/>
                  </a:lnTo>
                  <a:lnTo>
                    <a:pt x="44" y="1"/>
                  </a:lnTo>
                  <a:lnTo>
                    <a:pt x="11" y="79"/>
                  </a:lnTo>
                  <a:lnTo>
                    <a:pt x="10" y="81"/>
                  </a:lnTo>
                  <a:lnTo>
                    <a:pt x="7" y="83"/>
                  </a:lnTo>
                  <a:lnTo>
                    <a:pt x="2" y="84"/>
                  </a:lnTo>
                  <a:lnTo>
                    <a:pt x="1" y="84"/>
                  </a:lnTo>
                  <a:lnTo>
                    <a:pt x="0" y="85"/>
                  </a:lnTo>
                  <a:lnTo>
                    <a:pt x="1" y="87"/>
                  </a:lnTo>
                  <a:lnTo>
                    <a:pt x="2" y="87"/>
                  </a:lnTo>
                  <a:lnTo>
                    <a:pt x="16" y="86"/>
                  </a:lnTo>
                  <a:lnTo>
                    <a:pt x="28" y="87"/>
                  </a:lnTo>
                  <a:lnTo>
                    <a:pt x="30" y="87"/>
                  </a:lnTo>
                  <a:lnTo>
                    <a:pt x="31" y="86"/>
                  </a:lnTo>
                  <a:lnTo>
                    <a:pt x="31" y="85"/>
                  </a:lnTo>
                  <a:lnTo>
                    <a:pt x="30" y="85"/>
                  </a:lnTo>
                  <a:lnTo>
                    <a:pt x="29" y="84"/>
                  </a:lnTo>
                  <a:lnTo>
                    <a:pt x="27" y="83"/>
                  </a:lnTo>
                  <a:lnTo>
                    <a:pt x="24" y="83"/>
                  </a:lnTo>
                  <a:lnTo>
                    <a:pt x="22" y="81"/>
                  </a:lnTo>
                  <a:lnTo>
                    <a:pt x="21" y="80"/>
                  </a:lnTo>
                  <a:lnTo>
                    <a:pt x="20" y="78"/>
                  </a:lnTo>
                  <a:lnTo>
                    <a:pt x="21" y="74"/>
                  </a:lnTo>
                  <a:lnTo>
                    <a:pt x="24" y="67"/>
                  </a:lnTo>
                  <a:lnTo>
                    <a:pt x="27" y="58"/>
                  </a:lnTo>
                  <a:lnTo>
                    <a:pt x="30" y="52"/>
                  </a:lnTo>
                  <a:lnTo>
                    <a:pt x="30" y="51"/>
                  </a:lnTo>
                  <a:lnTo>
                    <a:pt x="32" y="51"/>
                  </a:lnTo>
                  <a:lnTo>
                    <a:pt x="41" y="50"/>
                  </a:lnTo>
                  <a:lnTo>
                    <a:pt x="48" y="50"/>
                  </a:lnTo>
                  <a:lnTo>
                    <a:pt x="51" y="51"/>
                  </a:lnTo>
                  <a:lnTo>
                    <a:pt x="52" y="51"/>
                  </a:lnTo>
                  <a:lnTo>
                    <a:pt x="53" y="52"/>
                  </a:lnTo>
                  <a:lnTo>
                    <a:pt x="53" y="53"/>
                  </a:lnTo>
                  <a:lnTo>
                    <a:pt x="54" y="54"/>
                  </a:lnTo>
                  <a:lnTo>
                    <a:pt x="60" y="76"/>
                  </a:lnTo>
                  <a:close/>
                  <a:moveTo>
                    <a:pt x="41" y="19"/>
                  </a:moveTo>
                  <a:lnTo>
                    <a:pt x="42" y="19"/>
                  </a:lnTo>
                  <a:lnTo>
                    <a:pt x="43" y="20"/>
                  </a:lnTo>
                  <a:lnTo>
                    <a:pt x="50" y="41"/>
                  </a:lnTo>
                  <a:lnTo>
                    <a:pt x="50" y="44"/>
                  </a:lnTo>
                  <a:lnTo>
                    <a:pt x="46" y="44"/>
                  </a:lnTo>
                  <a:lnTo>
                    <a:pt x="41" y="44"/>
                  </a:lnTo>
                  <a:lnTo>
                    <a:pt x="36" y="44"/>
                  </a:lnTo>
                  <a:lnTo>
                    <a:pt x="33" y="44"/>
                  </a:lnTo>
                  <a:lnTo>
                    <a:pt x="32" y="44"/>
                  </a:lnTo>
                  <a:lnTo>
                    <a:pt x="32" y="41"/>
                  </a:lnTo>
                  <a:lnTo>
                    <a:pt x="41" y="1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4" name="Freeform 180"/>
            <p:cNvSpPr>
              <a:spLocks noEditPoints="1"/>
            </p:cNvSpPr>
            <p:nvPr/>
          </p:nvSpPr>
          <p:spPr bwMode="auto">
            <a:xfrm>
              <a:off x="1365424" y="6174749"/>
              <a:ext cx="94316" cy="141721"/>
            </a:xfrm>
            <a:custGeom>
              <a:avLst/>
              <a:gdLst>
                <a:gd name="T0" fmla="*/ 2147483647 w 60"/>
                <a:gd name="T1" fmla="*/ 2147483647 h 89"/>
                <a:gd name="T2" fmla="*/ 2147483647 w 60"/>
                <a:gd name="T3" fmla="*/ 0 h 89"/>
                <a:gd name="T4" fmla="*/ 2147483647 w 60"/>
                <a:gd name="T5" fmla="*/ 0 h 89"/>
                <a:gd name="T6" fmla="*/ 2147483647 w 60"/>
                <a:gd name="T7" fmla="*/ 2147483647 h 89"/>
                <a:gd name="T8" fmla="*/ 2147483647 w 60"/>
                <a:gd name="T9" fmla="*/ 2147483647 h 89"/>
                <a:gd name="T10" fmla="*/ 2147483647 w 60"/>
                <a:gd name="T11" fmla="*/ 2147483647 h 89"/>
                <a:gd name="T12" fmla="*/ 2147483647 w 60"/>
                <a:gd name="T13" fmla="*/ 2147483647 h 89"/>
                <a:gd name="T14" fmla="*/ 2147483647 w 60"/>
                <a:gd name="T15" fmla="*/ 2147483647 h 89"/>
                <a:gd name="T16" fmla="*/ 2147483647 w 60"/>
                <a:gd name="T17" fmla="*/ 2147483647 h 89"/>
                <a:gd name="T18" fmla="*/ 2147483647 w 60"/>
                <a:gd name="T19" fmla="*/ 2147483647 h 89"/>
                <a:gd name="T20" fmla="*/ 2147483647 w 60"/>
                <a:gd name="T21" fmla="*/ 2147483647 h 89"/>
                <a:gd name="T22" fmla="*/ 2147483647 w 60"/>
                <a:gd name="T23" fmla="*/ 2147483647 h 89"/>
                <a:gd name="T24" fmla="*/ 2147483647 w 60"/>
                <a:gd name="T25" fmla="*/ 2147483647 h 89"/>
                <a:gd name="T26" fmla="*/ 2147483647 w 60"/>
                <a:gd name="T27" fmla="*/ 2147483647 h 89"/>
                <a:gd name="T28" fmla="*/ 0 w 60"/>
                <a:gd name="T29" fmla="*/ 2147483647 h 89"/>
                <a:gd name="T30" fmla="*/ 2147483647 w 60"/>
                <a:gd name="T31" fmla="*/ 2147483647 h 89"/>
                <a:gd name="T32" fmla="*/ 2147483647 w 60"/>
                <a:gd name="T33" fmla="*/ 2147483647 h 89"/>
                <a:gd name="T34" fmla="*/ 2147483647 w 60"/>
                <a:gd name="T35" fmla="*/ 2147483647 h 89"/>
                <a:gd name="T36" fmla="*/ 2147483647 w 60"/>
                <a:gd name="T37" fmla="*/ 2147483647 h 89"/>
                <a:gd name="T38" fmla="*/ 2147483647 w 60"/>
                <a:gd name="T39" fmla="*/ 2147483647 h 89"/>
                <a:gd name="T40" fmla="*/ 2147483647 w 60"/>
                <a:gd name="T41" fmla="*/ 2147483647 h 89"/>
                <a:gd name="T42" fmla="*/ 2147483647 w 60"/>
                <a:gd name="T43" fmla="*/ 2147483647 h 89"/>
                <a:gd name="T44" fmla="*/ 2147483647 w 60"/>
                <a:gd name="T45" fmla="*/ 2147483647 h 89"/>
                <a:gd name="T46" fmla="*/ 2147483647 w 60"/>
                <a:gd name="T47" fmla="*/ 2147483647 h 89"/>
                <a:gd name="T48" fmla="*/ 2147483647 w 60"/>
                <a:gd name="T49" fmla="*/ 2147483647 h 89"/>
                <a:gd name="T50" fmla="*/ 2147483647 w 60"/>
                <a:gd name="T51" fmla="*/ 2147483647 h 89"/>
                <a:gd name="T52" fmla="*/ 2147483647 w 60"/>
                <a:gd name="T53" fmla="*/ 2147483647 h 89"/>
                <a:gd name="T54" fmla="*/ 2147483647 w 60"/>
                <a:gd name="T55" fmla="*/ 2147483647 h 89"/>
                <a:gd name="T56" fmla="*/ 2147483647 w 60"/>
                <a:gd name="T57" fmla="*/ 2147483647 h 89"/>
                <a:gd name="T58" fmla="*/ 2147483647 w 60"/>
                <a:gd name="T59" fmla="*/ 2147483647 h 89"/>
                <a:gd name="T60" fmla="*/ 2147483647 w 60"/>
                <a:gd name="T61" fmla="*/ 2147483647 h 89"/>
                <a:gd name="T62" fmla="*/ 2147483647 w 60"/>
                <a:gd name="T63" fmla="*/ 2147483647 h 89"/>
                <a:gd name="T64" fmla="*/ 2147483647 w 60"/>
                <a:gd name="T65" fmla="*/ 2147483647 h 89"/>
                <a:gd name="T66" fmla="*/ 2147483647 w 60"/>
                <a:gd name="T67" fmla="*/ 2147483647 h 89"/>
                <a:gd name="T68" fmla="*/ 2147483647 w 60"/>
                <a:gd name="T69" fmla="*/ 2147483647 h 89"/>
                <a:gd name="T70" fmla="*/ 2147483647 w 60"/>
                <a:gd name="T71" fmla="*/ 2147483647 h 89"/>
                <a:gd name="T72" fmla="*/ 2147483647 w 60"/>
                <a:gd name="T73" fmla="*/ 2147483647 h 89"/>
                <a:gd name="T74" fmla="*/ 2147483647 w 60"/>
                <a:gd name="T75" fmla="*/ 2147483647 h 89"/>
                <a:gd name="T76" fmla="*/ 2147483647 w 60"/>
                <a:gd name="T77" fmla="*/ 2147483647 h 89"/>
                <a:gd name="T78" fmla="*/ 2147483647 w 60"/>
                <a:gd name="T79" fmla="*/ 2147483647 h 89"/>
                <a:gd name="T80" fmla="*/ 2147483647 w 60"/>
                <a:gd name="T81" fmla="*/ 2147483647 h 89"/>
                <a:gd name="T82" fmla="*/ 2147483647 w 60"/>
                <a:gd name="T83" fmla="*/ 2147483647 h 89"/>
                <a:gd name="T84" fmla="*/ 2147483647 w 60"/>
                <a:gd name="T85" fmla="*/ 2147483647 h 89"/>
                <a:gd name="T86" fmla="*/ 2147483647 w 60"/>
                <a:gd name="T87" fmla="*/ 2147483647 h 89"/>
                <a:gd name="T88" fmla="*/ 2147483647 w 60"/>
                <a:gd name="T89" fmla="*/ 2147483647 h 89"/>
                <a:gd name="T90" fmla="*/ 2147483647 w 60"/>
                <a:gd name="T91" fmla="*/ 2147483647 h 89"/>
                <a:gd name="T92" fmla="*/ 2147483647 w 60"/>
                <a:gd name="T93" fmla="*/ 2147483647 h 8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0"/>
                <a:gd name="T142" fmla="*/ 0 h 89"/>
                <a:gd name="T143" fmla="*/ 60 w 60"/>
                <a:gd name="T144" fmla="*/ 89 h 8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0" h="89">
                  <a:moveTo>
                    <a:pt x="52" y="19"/>
                  </a:moveTo>
                  <a:lnTo>
                    <a:pt x="52" y="1"/>
                  </a:lnTo>
                  <a:lnTo>
                    <a:pt x="52" y="0"/>
                  </a:lnTo>
                  <a:lnTo>
                    <a:pt x="51" y="0"/>
                  </a:lnTo>
                  <a:lnTo>
                    <a:pt x="38" y="0"/>
                  </a:lnTo>
                  <a:lnTo>
                    <a:pt x="35" y="0"/>
                  </a:lnTo>
                  <a:lnTo>
                    <a:pt x="35" y="1"/>
                  </a:lnTo>
                  <a:lnTo>
                    <a:pt x="34" y="2"/>
                  </a:lnTo>
                  <a:lnTo>
                    <a:pt x="35" y="3"/>
                  </a:lnTo>
                  <a:lnTo>
                    <a:pt x="36" y="3"/>
                  </a:lnTo>
                  <a:lnTo>
                    <a:pt x="38" y="4"/>
                  </a:lnTo>
                  <a:lnTo>
                    <a:pt x="41" y="5"/>
                  </a:lnTo>
                  <a:lnTo>
                    <a:pt x="42" y="7"/>
                  </a:lnTo>
                  <a:lnTo>
                    <a:pt x="42" y="8"/>
                  </a:lnTo>
                  <a:lnTo>
                    <a:pt x="42" y="37"/>
                  </a:lnTo>
                  <a:lnTo>
                    <a:pt x="42" y="39"/>
                  </a:lnTo>
                  <a:lnTo>
                    <a:pt x="40" y="39"/>
                  </a:lnTo>
                  <a:lnTo>
                    <a:pt x="36" y="38"/>
                  </a:lnTo>
                  <a:lnTo>
                    <a:pt x="32" y="37"/>
                  </a:lnTo>
                  <a:lnTo>
                    <a:pt x="27" y="36"/>
                  </a:lnTo>
                  <a:lnTo>
                    <a:pt x="22" y="37"/>
                  </a:lnTo>
                  <a:lnTo>
                    <a:pt x="17" y="38"/>
                  </a:lnTo>
                  <a:lnTo>
                    <a:pt x="12" y="41"/>
                  </a:lnTo>
                  <a:lnTo>
                    <a:pt x="8" y="44"/>
                  </a:lnTo>
                  <a:lnTo>
                    <a:pt x="5" y="48"/>
                  </a:lnTo>
                  <a:lnTo>
                    <a:pt x="3" y="50"/>
                  </a:lnTo>
                  <a:lnTo>
                    <a:pt x="2" y="52"/>
                  </a:lnTo>
                  <a:lnTo>
                    <a:pt x="1" y="55"/>
                  </a:lnTo>
                  <a:lnTo>
                    <a:pt x="1" y="57"/>
                  </a:lnTo>
                  <a:lnTo>
                    <a:pt x="0" y="63"/>
                  </a:lnTo>
                  <a:lnTo>
                    <a:pt x="0" y="69"/>
                  </a:lnTo>
                  <a:lnTo>
                    <a:pt x="1" y="71"/>
                  </a:lnTo>
                  <a:lnTo>
                    <a:pt x="2" y="73"/>
                  </a:lnTo>
                  <a:lnTo>
                    <a:pt x="4" y="78"/>
                  </a:lnTo>
                  <a:lnTo>
                    <a:pt x="6" y="79"/>
                  </a:lnTo>
                  <a:lnTo>
                    <a:pt x="8" y="81"/>
                  </a:lnTo>
                  <a:lnTo>
                    <a:pt x="12" y="84"/>
                  </a:lnTo>
                  <a:lnTo>
                    <a:pt x="16" y="86"/>
                  </a:lnTo>
                  <a:lnTo>
                    <a:pt x="20" y="87"/>
                  </a:lnTo>
                  <a:lnTo>
                    <a:pt x="25" y="87"/>
                  </a:lnTo>
                  <a:lnTo>
                    <a:pt x="29" y="87"/>
                  </a:lnTo>
                  <a:lnTo>
                    <a:pt x="32" y="86"/>
                  </a:lnTo>
                  <a:lnTo>
                    <a:pt x="37" y="85"/>
                  </a:lnTo>
                  <a:lnTo>
                    <a:pt x="41" y="83"/>
                  </a:lnTo>
                  <a:lnTo>
                    <a:pt x="42" y="84"/>
                  </a:lnTo>
                  <a:lnTo>
                    <a:pt x="42" y="87"/>
                  </a:lnTo>
                  <a:lnTo>
                    <a:pt x="42" y="88"/>
                  </a:lnTo>
                  <a:lnTo>
                    <a:pt x="44" y="89"/>
                  </a:lnTo>
                  <a:lnTo>
                    <a:pt x="53" y="88"/>
                  </a:lnTo>
                  <a:lnTo>
                    <a:pt x="58" y="86"/>
                  </a:lnTo>
                  <a:lnTo>
                    <a:pt x="59" y="85"/>
                  </a:lnTo>
                  <a:lnTo>
                    <a:pt x="60" y="84"/>
                  </a:lnTo>
                  <a:lnTo>
                    <a:pt x="60" y="83"/>
                  </a:lnTo>
                  <a:lnTo>
                    <a:pt x="59" y="83"/>
                  </a:lnTo>
                  <a:lnTo>
                    <a:pt x="54" y="84"/>
                  </a:lnTo>
                  <a:lnTo>
                    <a:pt x="53" y="84"/>
                  </a:lnTo>
                  <a:lnTo>
                    <a:pt x="52" y="83"/>
                  </a:lnTo>
                  <a:lnTo>
                    <a:pt x="52" y="81"/>
                  </a:lnTo>
                  <a:lnTo>
                    <a:pt x="52" y="19"/>
                  </a:lnTo>
                  <a:close/>
                  <a:moveTo>
                    <a:pt x="43" y="65"/>
                  </a:moveTo>
                  <a:lnTo>
                    <a:pt x="43" y="74"/>
                  </a:lnTo>
                  <a:lnTo>
                    <a:pt x="42" y="77"/>
                  </a:lnTo>
                  <a:lnTo>
                    <a:pt x="41" y="79"/>
                  </a:lnTo>
                  <a:lnTo>
                    <a:pt x="40" y="80"/>
                  </a:lnTo>
                  <a:lnTo>
                    <a:pt x="38" y="81"/>
                  </a:lnTo>
                  <a:lnTo>
                    <a:pt x="35" y="82"/>
                  </a:lnTo>
                  <a:lnTo>
                    <a:pt x="32" y="82"/>
                  </a:lnTo>
                  <a:lnTo>
                    <a:pt x="26" y="82"/>
                  </a:lnTo>
                  <a:lnTo>
                    <a:pt x="21" y="80"/>
                  </a:lnTo>
                  <a:lnTo>
                    <a:pt x="17" y="78"/>
                  </a:lnTo>
                  <a:lnTo>
                    <a:pt x="15" y="76"/>
                  </a:lnTo>
                  <a:lnTo>
                    <a:pt x="14" y="75"/>
                  </a:lnTo>
                  <a:lnTo>
                    <a:pt x="12" y="71"/>
                  </a:lnTo>
                  <a:lnTo>
                    <a:pt x="10" y="68"/>
                  </a:lnTo>
                  <a:lnTo>
                    <a:pt x="10" y="64"/>
                  </a:lnTo>
                  <a:lnTo>
                    <a:pt x="9" y="61"/>
                  </a:lnTo>
                  <a:lnTo>
                    <a:pt x="10" y="57"/>
                  </a:lnTo>
                  <a:lnTo>
                    <a:pt x="10" y="53"/>
                  </a:lnTo>
                  <a:lnTo>
                    <a:pt x="12" y="49"/>
                  </a:lnTo>
                  <a:lnTo>
                    <a:pt x="13" y="48"/>
                  </a:lnTo>
                  <a:lnTo>
                    <a:pt x="14" y="46"/>
                  </a:lnTo>
                  <a:lnTo>
                    <a:pt x="17" y="43"/>
                  </a:lnTo>
                  <a:lnTo>
                    <a:pt x="20" y="41"/>
                  </a:lnTo>
                  <a:lnTo>
                    <a:pt x="24" y="40"/>
                  </a:lnTo>
                  <a:lnTo>
                    <a:pt x="28" y="40"/>
                  </a:lnTo>
                  <a:lnTo>
                    <a:pt x="33" y="40"/>
                  </a:lnTo>
                  <a:lnTo>
                    <a:pt x="35" y="41"/>
                  </a:lnTo>
                  <a:lnTo>
                    <a:pt x="36" y="41"/>
                  </a:lnTo>
                  <a:lnTo>
                    <a:pt x="39" y="44"/>
                  </a:lnTo>
                  <a:lnTo>
                    <a:pt x="41" y="47"/>
                  </a:lnTo>
                  <a:lnTo>
                    <a:pt x="42" y="51"/>
                  </a:lnTo>
                  <a:lnTo>
                    <a:pt x="42" y="55"/>
                  </a:lnTo>
                  <a:lnTo>
                    <a:pt x="43" y="66"/>
                  </a:lnTo>
                  <a:lnTo>
                    <a:pt x="43" y="65"/>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5" name="Freeform 181"/>
            <p:cNvSpPr>
              <a:spLocks/>
            </p:cNvSpPr>
            <p:nvPr/>
          </p:nvSpPr>
          <p:spPr bwMode="auto">
            <a:xfrm>
              <a:off x="1464979" y="6230361"/>
              <a:ext cx="92570" cy="86110"/>
            </a:xfrm>
            <a:custGeom>
              <a:avLst/>
              <a:gdLst>
                <a:gd name="T0" fmla="*/ 2147483647 w 58"/>
                <a:gd name="T1" fmla="*/ 2147483647 h 54"/>
                <a:gd name="T2" fmla="*/ 2147483647 w 58"/>
                <a:gd name="T3" fmla="*/ 2147483647 h 54"/>
                <a:gd name="T4" fmla="*/ 2147483647 w 58"/>
                <a:gd name="T5" fmla="*/ 2147483647 h 54"/>
                <a:gd name="T6" fmla="*/ 2147483647 w 58"/>
                <a:gd name="T7" fmla="*/ 2147483647 h 54"/>
                <a:gd name="T8" fmla="*/ 2147483647 w 58"/>
                <a:gd name="T9" fmla="*/ 2147483647 h 54"/>
                <a:gd name="T10" fmla="*/ 2147483647 w 58"/>
                <a:gd name="T11" fmla="*/ 2147483647 h 54"/>
                <a:gd name="T12" fmla="*/ 2147483647 w 58"/>
                <a:gd name="T13" fmla="*/ 0 h 54"/>
                <a:gd name="T14" fmla="*/ 2147483647 w 58"/>
                <a:gd name="T15" fmla="*/ 0 h 54"/>
                <a:gd name="T16" fmla="*/ 2147483647 w 58"/>
                <a:gd name="T17" fmla="*/ 0 h 54"/>
                <a:gd name="T18" fmla="*/ 2147483647 w 58"/>
                <a:gd name="T19" fmla="*/ 0 h 54"/>
                <a:gd name="T20" fmla="*/ 2147483647 w 58"/>
                <a:gd name="T21" fmla="*/ 0 h 54"/>
                <a:gd name="T22" fmla="*/ 2147483647 w 58"/>
                <a:gd name="T23" fmla="*/ 2147483647 h 54"/>
                <a:gd name="T24" fmla="*/ 2147483647 w 58"/>
                <a:gd name="T25" fmla="*/ 2147483647 h 54"/>
                <a:gd name="T26" fmla="*/ 2147483647 w 58"/>
                <a:gd name="T27" fmla="*/ 2147483647 h 54"/>
                <a:gd name="T28" fmla="*/ 2147483647 w 58"/>
                <a:gd name="T29" fmla="*/ 2147483647 h 54"/>
                <a:gd name="T30" fmla="*/ 2147483647 w 58"/>
                <a:gd name="T31" fmla="*/ 2147483647 h 54"/>
                <a:gd name="T32" fmla="*/ 2147483647 w 58"/>
                <a:gd name="T33" fmla="*/ 2147483647 h 54"/>
                <a:gd name="T34" fmla="*/ 2147483647 w 58"/>
                <a:gd name="T35" fmla="*/ 2147483647 h 54"/>
                <a:gd name="T36" fmla="*/ 2147483647 w 58"/>
                <a:gd name="T37" fmla="*/ 2147483647 h 54"/>
                <a:gd name="T38" fmla="*/ 2147483647 w 58"/>
                <a:gd name="T39" fmla="*/ 2147483647 h 54"/>
                <a:gd name="T40" fmla="*/ 2147483647 w 58"/>
                <a:gd name="T41" fmla="*/ 2147483647 h 54"/>
                <a:gd name="T42" fmla="*/ 2147483647 w 58"/>
                <a:gd name="T43" fmla="*/ 2147483647 h 54"/>
                <a:gd name="T44" fmla="*/ 2147483647 w 58"/>
                <a:gd name="T45" fmla="*/ 2147483647 h 54"/>
                <a:gd name="T46" fmla="*/ 2147483647 w 58"/>
                <a:gd name="T47" fmla="*/ 2147483647 h 54"/>
                <a:gd name="T48" fmla="*/ 2147483647 w 58"/>
                <a:gd name="T49" fmla="*/ 2147483647 h 54"/>
                <a:gd name="T50" fmla="*/ 2147483647 w 58"/>
                <a:gd name="T51" fmla="*/ 2147483647 h 54"/>
                <a:gd name="T52" fmla="*/ 2147483647 w 58"/>
                <a:gd name="T53" fmla="*/ 2147483647 h 54"/>
                <a:gd name="T54" fmla="*/ 2147483647 w 58"/>
                <a:gd name="T55" fmla="*/ 2147483647 h 54"/>
                <a:gd name="T56" fmla="*/ 2147483647 w 58"/>
                <a:gd name="T57" fmla="*/ 2147483647 h 54"/>
                <a:gd name="T58" fmla="*/ 2147483647 w 58"/>
                <a:gd name="T59" fmla="*/ 2147483647 h 54"/>
                <a:gd name="T60" fmla="*/ 2147483647 w 58"/>
                <a:gd name="T61" fmla="*/ 0 h 54"/>
                <a:gd name="T62" fmla="*/ 2147483647 w 58"/>
                <a:gd name="T63" fmla="*/ 0 h 54"/>
                <a:gd name="T64" fmla="*/ 2147483647 w 58"/>
                <a:gd name="T65" fmla="*/ 0 h 54"/>
                <a:gd name="T66" fmla="*/ 2147483647 w 58"/>
                <a:gd name="T67" fmla="*/ 0 h 54"/>
                <a:gd name="T68" fmla="*/ 2147483647 w 58"/>
                <a:gd name="T69" fmla="*/ 0 h 54"/>
                <a:gd name="T70" fmla="*/ 0 w 58"/>
                <a:gd name="T71" fmla="*/ 2147483647 h 54"/>
                <a:gd name="T72" fmla="*/ 2147483647 w 58"/>
                <a:gd name="T73" fmla="*/ 2147483647 h 54"/>
                <a:gd name="T74" fmla="*/ 2147483647 w 58"/>
                <a:gd name="T75" fmla="*/ 2147483647 h 54"/>
                <a:gd name="T76" fmla="*/ 2147483647 w 58"/>
                <a:gd name="T77" fmla="*/ 2147483647 h 54"/>
                <a:gd name="T78" fmla="*/ 2147483647 w 58"/>
                <a:gd name="T79" fmla="*/ 2147483647 h 54"/>
                <a:gd name="T80" fmla="*/ 2147483647 w 58"/>
                <a:gd name="T81" fmla="*/ 2147483647 h 54"/>
                <a:gd name="T82" fmla="*/ 2147483647 w 58"/>
                <a:gd name="T83" fmla="*/ 2147483647 h 54"/>
                <a:gd name="T84" fmla="*/ 2147483647 w 58"/>
                <a:gd name="T85" fmla="*/ 2147483647 h 54"/>
                <a:gd name="T86" fmla="*/ 2147483647 w 58"/>
                <a:gd name="T87" fmla="*/ 2147483647 h 54"/>
                <a:gd name="T88" fmla="*/ 2147483647 w 58"/>
                <a:gd name="T89" fmla="*/ 2147483647 h 54"/>
                <a:gd name="T90" fmla="*/ 2147483647 w 58"/>
                <a:gd name="T91" fmla="*/ 2147483647 h 54"/>
                <a:gd name="T92" fmla="*/ 2147483647 w 58"/>
                <a:gd name="T93" fmla="*/ 2147483647 h 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8"/>
                <a:gd name="T142" fmla="*/ 0 h 54"/>
                <a:gd name="T143" fmla="*/ 58 w 58"/>
                <a:gd name="T144" fmla="*/ 54 h 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8" h="54">
                  <a:moveTo>
                    <a:pt x="48" y="9"/>
                  </a:moveTo>
                  <a:lnTo>
                    <a:pt x="50" y="7"/>
                  </a:lnTo>
                  <a:lnTo>
                    <a:pt x="51" y="5"/>
                  </a:lnTo>
                  <a:lnTo>
                    <a:pt x="54" y="3"/>
                  </a:lnTo>
                  <a:lnTo>
                    <a:pt x="57" y="2"/>
                  </a:lnTo>
                  <a:lnTo>
                    <a:pt x="58" y="1"/>
                  </a:lnTo>
                  <a:lnTo>
                    <a:pt x="57" y="0"/>
                  </a:lnTo>
                  <a:lnTo>
                    <a:pt x="55" y="0"/>
                  </a:lnTo>
                  <a:lnTo>
                    <a:pt x="48" y="0"/>
                  </a:lnTo>
                  <a:lnTo>
                    <a:pt x="38" y="0"/>
                  </a:lnTo>
                  <a:lnTo>
                    <a:pt x="37" y="0"/>
                  </a:lnTo>
                  <a:lnTo>
                    <a:pt x="36" y="1"/>
                  </a:lnTo>
                  <a:lnTo>
                    <a:pt x="38" y="2"/>
                  </a:lnTo>
                  <a:lnTo>
                    <a:pt x="40" y="3"/>
                  </a:lnTo>
                  <a:lnTo>
                    <a:pt x="43" y="4"/>
                  </a:lnTo>
                  <a:lnTo>
                    <a:pt x="44" y="5"/>
                  </a:lnTo>
                  <a:lnTo>
                    <a:pt x="44" y="6"/>
                  </a:lnTo>
                  <a:lnTo>
                    <a:pt x="43" y="8"/>
                  </a:lnTo>
                  <a:lnTo>
                    <a:pt x="34" y="35"/>
                  </a:lnTo>
                  <a:lnTo>
                    <a:pt x="33" y="36"/>
                  </a:lnTo>
                  <a:lnTo>
                    <a:pt x="32" y="37"/>
                  </a:lnTo>
                  <a:lnTo>
                    <a:pt x="31" y="36"/>
                  </a:lnTo>
                  <a:lnTo>
                    <a:pt x="21" y="9"/>
                  </a:lnTo>
                  <a:lnTo>
                    <a:pt x="20" y="5"/>
                  </a:lnTo>
                  <a:lnTo>
                    <a:pt x="20" y="4"/>
                  </a:lnTo>
                  <a:lnTo>
                    <a:pt x="21" y="3"/>
                  </a:lnTo>
                  <a:lnTo>
                    <a:pt x="24" y="3"/>
                  </a:lnTo>
                  <a:lnTo>
                    <a:pt x="27" y="2"/>
                  </a:lnTo>
                  <a:lnTo>
                    <a:pt x="28" y="2"/>
                  </a:lnTo>
                  <a:lnTo>
                    <a:pt x="28" y="1"/>
                  </a:lnTo>
                  <a:lnTo>
                    <a:pt x="28" y="0"/>
                  </a:lnTo>
                  <a:lnTo>
                    <a:pt x="26" y="0"/>
                  </a:lnTo>
                  <a:lnTo>
                    <a:pt x="15" y="0"/>
                  </a:lnTo>
                  <a:lnTo>
                    <a:pt x="4" y="0"/>
                  </a:lnTo>
                  <a:lnTo>
                    <a:pt x="1" y="0"/>
                  </a:lnTo>
                  <a:lnTo>
                    <a:pt x="0" y="1"/>
                  </a:lnTo>
                  <a:lnTo>
                    <a:pt x="1" y="2"/>
                  </a:lnTo>
                  <a:lnTo>
                    <a:pt x="1" y="3"/>
                  </a:lnTo>
                  <a:lnTo>
                    <a:pt x="2" y="3"/>
                  </a:lnTo>
                  <a:lnTo>
                    <a:pt x="3" y="3"/>
                  </a:lnTo>
                  <a:lnTo>
                    <a:pt x="6" y="4"/>
                  </a:lnTo>
                  <a:lnTo>
                    <a:pt x="8" y="6"/>
                  </a:lnTo>
                  <a:lnTo>
                    <a:pt x="28" y="52"/>
                  </a:lnTo>
                  <a:lnTo>
                    <a:pt x="29" y="53"/>
                  </a:lnTo>
                  <a:lnTo>
                    <a:pt x="30" y="54"/>
                  </a:lnTo>
                  <a:lnTo>
                    <a:pt x="31" y="53"/>
                  </a:lnTo>
                  <a:lnTo>
                    <a:pt x="48" y="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6" name="Freeform 182"/>
            <p:cNvSpPr>
              <a:spLocks noEditPoints="1"/>
            </p:cNvSpPr>
            <p:nvPr/>
          </p:nvSpPr>
          <p:spPr bwMode="auto">
            <a:xfrm>
              <a:off x="1564535" y="6180130"/>
              <a:ext cx="41918" cy="132752"/>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2147483647 w 27"/>
                <a:gd name="T45" fmla="*/ 2147483647 h 84"/>
                <a:gd name="T46" fmla="*/ 0 w 27"/>
                <a:gd name="T47" fmla="*/ 2147483647 h 84"/>
                <a:gd name="T48" fmla="*/ 0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2147483647 h 84"/>
                <a:gd name="T78" fmla="*/ 2147483647 w 27"/>
                <a:gd name="T79" fmla="*/ 0 h 84"/>
                <a:gd name="T80" fmla="*/ 2147483647 w 27"/>
                <a:gd name="T81" fmla="*/ 0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2147483647 h 84"/>
                <a:gd name="T112" fmla="*/ 2147483647 w 27"/>
                <a:gd name="T113" fmla="*/ 0 h 84"/>
                <a:gd name="T114" fmla="*/ 2147483647 w 27"/>
                <a:gd name="T115" fmla="*/ 0 h 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
                <a:gd name="T175" fmla="*/ 0 h 84"/>
                <a:gd name="T176" fmla="*/ 27 w 27"/>
                <a:gd name="T177" fmla="*/ 84 h 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 h="84">
                  <a:moveTo>
                    <a:pt x="19" y="38"/>
                  </a:moveTo>
                  <a:lnTo>
                    <a:pt x="19" y="31"/>
                  </a:lnTo>
                  <a:lnTo>
                    <a:pt x="19" y="30"/>
                  </a:lnTo>
                  <a:lnTo>
                    <a:pt x="18" y="30"/>
                  </a:lnTo>
                  <a:lnTo>
                    <a:pt x="10" y="35"/>
                  </a:lnTo>
                  <a:lnTo>
                    <a:pt x="8" y="36"/>
                  </a:lnTo>
                  <a:lnTo>
                    <a:pt x="6" y="37"/>
                  </a:lnTo>
                  <a:lnTo>
                    <a:pt x="4" y="38"/>
                  </a:lnTo>
                  <a:lnTo>
                    <a:pt x="4" y="39"/>
                  </a:lnTo>
                  <a:lnTo>
                    <a:pt x="4" y="40"/>
                  </a:lnTo>
                  <a:lnTo>
                    <a:pt x="5" y="40"/>
                  </a:lnTo>
                  <a:lnTo>
                    <a:pt x="7" y="41"/>
                  </a:lnTo>
                  <a:lnTo>
                    <a:pt x="8" y="41"/>
                  </a:lnTo>
                  <a:lnTo>
                    <a:pt x="9" y="42"/>
                  </a:lnTo>
                  <a:lnTo>
                    <a:pt x="10" y="43"/>
                  </a:lnTo>
                  <a:lnTo>
                    <a:pt x="10" y="44"/>
                  </a:lnTo>
                  <a:lnTo>
                    <a:pt x="10" y="73"/>
                  </a:lnTo>
                  <a:lnTo>
                    <a:pt x="9" y="76"/>
                  </a:lnTo>
                  <a:lnTo>
                    <a:pt x="9" y="78"/>
                  </a:lnTo>
                  <a:lnTo>
                    <a:pt x="8" y="78"/>
                  </a:lnTo>
                  <a:lnTo>
                    <a:pt x="6" y="80"/>
                  </a:lnTo>
                  <a:lnTo>
                    <a:pt x="3" y="81"/>
                  </a:lnTo>
                  <a:lnTo>
                    <a:pt x="1" y="82"/>
                  </a:lnTo>
                  <a:lnTo>
                    <a:pt x="0" y="82"/>
                  </a:lnTo>
                  <a:lnTo>
                    <a:pt x="0" y="83"/>
                  </a:lnTo>
                  <a:lnTo>
                    <a:pt x="1" y="83"/>
                  </a:lnTo>
                  <a:lnTo>
                    <a:pt x="1" y="84"/>
                  </a:lnTo>
                  <a:lnTo>
                    <a:pt x="3" y="84"/>
                  </a:lnTo>
                  <a:lnTo>
                    <a:pt x="14" y="83"/>
                  </a:lnTo>
                  <a:lnTo>
                    <a:pt x="24" y="84"/>
                  </a:lnTo>
                  <a:lnTo>
                    <a:pt x="26" y="84"/>
                  </a:lnTo>
                  <a:lnTo>
                    <a:pt x="27" y="83"/>
                  </a:lnTo>
                  <a:lnTo>
                    <a:pt x="27" y="82"/>
                  </a:lnTo>
                  <a:lnTo>
                    <a:pt x="26" y="81"/>
                  </a:lnTo>
                  <a:lnTo>
                    <a:pt x="24" y="81"/>
                  </a:lnTo>
                  <a:lnTo>
                    <a:pt x="20" y="79"/>
                  </a:lnTo>
                  <a:lnTo>
                    <a:pt x="19" y="78"/>
                  </a:lnTo>
                  <a:lnTo>
                    <a:pt x="19" y="76"/>
                  </a:lnTo>
                  <a:lnTo>
                    <a:pt x="19" y="38"/>
                  </a:lnTo>
                  <a:close/>
                  <a:moveTo>
                    <a:pt x="14" y="0"/>
                  </a:moveTo>
                  <a:lnTo>
                    <a:pt x="12" y="0"/>
                  </a:lnTo>
                  <a:lnTo>
                    <a:pt x="10" y="2"/>
                  </a:lnTo>
                  <a:lnTo>
                    <a:pt x="9" y="4"/>
                  </a:lnTo>
                  <a:lnTo>
                    <a:pt x="8" y="6"/>
                  </a:lnTo>
                  <a:lnTo>
                    <a:pt x="9" y="8"/>
                  </a:lnTo>
                  <a:lnTo>
                    <a:pt x="9" y="9"/>
                  </a:lnTo>
                  <a:lnTo>
                    <a:pt x="10" y="10"/>
                  </a:lnTo>
                  <a:lnTo>
                    <a:pt x="12" y="11"/>
                  </a:lnTo>
                  <a:lnTo>
                    <a:pt x="14" y="12"/>
                  </a:lnTo>
                  <a:lnTo>
                    <a:pt x="16" y="11"/>
                  </a:lnTo>
                  <a:lnTo>
                    <a:pt x="17" y="11"/>
                  </a:lnTo>
                  <a:lnTo>
                    <a:pt x="18" y="10"/>
                  </a:lnTo>
                  <a:lnTo>
                    <a:pt x="19" y="8"/>
                  </a:lnTo>
                  <a:lnTo>
                    <a:pt x="20" y="6"/>
                  </a:lnTo>
                  <a:lnTo>
                    <a:pt x="19" y="4"/>
                  </a:lnTo>
                  <a:lnTo>
                    <a:pt x="18" y="2"/>
                  </a:lnTo>
                  <a:lnTo>
                    <a:pt x="16" y="0"/>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7" name="Freeform 183"/>
            <p:cNvSpPr>
              <a:spLocks/>
            </p:cNvSpPr>
            <p:nvPr/>
          </p:nvSpPr>
          <p:spPr bwMode="auto">
            <a:xfrm>
              <a:off x="1618678" y="6228567"/>
              <a:ext cx="55891" cy="87903"/>
            </a:xfrm>
            <a:custGeom>
              <a:avLst/>
              <a:gdLst>
                <a:gd name="T0" fmla="*/ 2147483647 w 35"/>
                <a:gd name="T1" fmla="*/ 2147483647 h 56"/>
                <a:gd name="T2" fmla="*/ 2147483647 w 35"/>
                <a:gd name="T3" fmla="*/ 2147483647 h 56"/>
                <a:gd name="T4" fmla="*/ 2147483647 w 35"/>
                <a:gd name="T5" fmla="*/ 2147483647 h 56"/>
                <a:gd name="T6" fmla="*/ 2147483647 w 35"/>
                <a:gd name="T7" fmla="*/ 2147483647 h 56"/>
                <a:gd name="T8" fmla="*/ 2147483647 w 35"/>
                <a:gd name="T9" fmla="*/ 2147483647 h 56"/>
                <a:gd name="T10" fmla="*/ 2147483647 w 35"/>
                <a:gd name="T11" fmla="*/ 2147483647 h 56"/>
                <a:gd name="T12" fmla="*/ 2147483647 w 35"/>
                <a:gd name="T13" fmla="*/ 2147483647 h 56"/>
                <a:gd name="T14" fmla="*/ 2147483647 w 35"/>
                <a:gd name="T15" fmla="*/ 2147483647 h 56"/>
                <a:gd name="T16" fmla="*/ 2147483647 w 35"/>
                <a:gd name="T17" fmla="*/ 2147483647 h 56"/>
                <a:gd name="T18" fmla="*/ 2147483647 w 35"/>
                <a:gd name="T19" fmla="*/ 2147483647 h 56"/>
                <a:gd name="T20" fmla="*/ 2147483647 w 35"/>
                <a:gd name="T21" fmla="*/ 2147483647 h 56"/>
                <a:gd name="T22" fmla="*/ 2147483647 w 35"/>
                <a:gd name="T23" fmla="*/ 2147483647 h 56"/>
                <a:gd name="T24" fmla="*/ 2147483647 w 35"/>
                <a:gd name="T25" fmla="*/ 2147483647 h 56"/>
                <a:gd name="T26" fmla="*/ 2147483647 w 35"/>
                <a:gd name="T27" fmla="*/ 2147483647 h 56"/>
                <a:gd name="T28" fmla="*/ 2147483647 w 35"/>
                <a:gd name="T29" fmla="*/ 2147483647 h 56"/>
                <a:gd name="T30" fmla="*/ 2147483647 w 35"/>
                <a:gd name="T31" fmla="*/ 2147483647 h 56"/>
                <a:gd name="T32" fmla="*/ 2147483647 w 35"/>
                <a:gd name="T33" fmla="*/ 2147483647 h 56"/>
                <a:gd name="T34" fmla="*/ 2147483647 w 35"/>
                <a:gd name="T35" fmla="*/ 2147483647 h 56"/>
                <a:gd name="T36" fmla="*/ 2147483647 w 35"/>
                <a:gd name="T37" fmla="*/ 2147483647 h 56"/>
                <a:gd name="T38" fmla="*/ 2147483647 w 35"/>
                <a:gd name="T39" fmla="*/ 2147483647 h 56"/>
                <a:gd name="T40" fmla="*/ 2147483647 w 35"/>
                <a:gd name="T41" fmla="*/ 2147483647 h 56"/>
                <a:gd name="T42" fmla="*/ 2147483647 w 35"/>
                <a:gd name="T43" fmla="*/ 0 h 56"/>
                <a:gd name="T44" fmla="*/ 2147483647 w 35"/>
                <a:gd name="T45" fmla="*/ 0 h 56"/>
                <a:gd name="T46" fmla="*/ 2147483647 w 35"/>
                <a:gd name="T47" fmla="*/ 2147483647 h 56"/>
                <a:gd name="T48" fmla="*/ 2147483647 w 35"/>
                <a:gd name="T49" fmla="*/ 2147483647 h 56"/>
                <a:gd name="T50" fmla="*/ 2147483647 w 35"/>
                <a:gd name="T51" fmla="*/ 2147483647 h 56"/>
                <a:gd name="T52" fmla="*/ 2147483647 w 35"/>
                <a:gd name="T53" fmla="*/ 2147483647 h 56"/>
                <a:gd name="T54" fmla="*/ 2147483647 w 35"/>
                <a:gd name="T55" fmla="*/ 2147483647 h 56"/>
                <a:gd name="T56" fmla="*/ 2147483647 w 35"/>
                <a:gd name="T57" fmla="*/ 2147483647 h 56"/>
                <a:gd name="T58" fmla="*/ 2147483647 w 35"/>
                <a:gd name="T59" fmla="*/ 2147483647 h 56"/>
                <a:gd name="T60" fmla="*/ 2147483647 w 35"/>
                <a:gd name="T61" fmla="*/ 2147483647 h 56"/>
                <a:gd name="T62" fmla="*/ 2147483647 w 35"/>
                <a:gd name="T63" fmla="*/ 2147483647 h 56"/>
                <a:gd name="T64" fmla="*/ 2147483647 w 35"/>
                <a:gd name="T65" fmla="*/ 2147483647 h 56"/>
                <a:gd name="T66" fmla="*/ 2147483647 w 35"/>
                <a:gd name="T67" fmla="*/ 2147483647 h 56"/>
                <a:gd name="T68" fmla="*/ 2147483647 w 35"/>
                <a:gd name="T69" fmla="*/ 2147483647 h 56"/>
                <a:gd name="T70" fmla="*/ 2147483647 w 35"/>
                <a:gd name="T71" fmla="*/ 2147483647 h 56"/>
                <a:gd name="T72" fmla="*/ 2147483647 w 35"/>
                <a:gd name="T73" fmla="*/ 2147483647 h 56"/>
                <a:gd name="T74" fmla="*/ 2147483647 w 35"/>
                <a:gd name="T75" fmla="*/ 2147483647 h 56"/>
                <a:gd name="T76" fmla="*/ 2147483647 w 35"/>
                <a:gd name="T77" fmla="*/ 2147483647 h 56"/>
                <a:gd name="T78" fmla="*/ 0 w 35"/>
                <a:gd name="T79" fmla="*/ 2147483647 h 56"/>
                <a:gd name="T80" fmla="*/ 0 w 35"/>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5"/>
                <a:gd name="T124" fmla="*/ 0 h 56"/>
                <a:gd name="T125" fmla="*/ 35 w 35"/>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5" h="56">
                  <a:moveTo>
                    <a:pt x="0" y="51"/>
                  </a:moveTo>
                  <a:lnTo>
                    <a:pt x="1" y="52"/>
                  </a:lnTo>
                  <a:lnTo>
                    <a:pt x="2" y="53"/>
                  </a:lnTo>
                  <a:lnTo>
                    <a:pt x="4" y="54"/>
                  </a:lnTo>
                  <a:lnTo>
                    <a:pt x="7" y="55"/>
                  </a:lnTo>
                  <a:lnTo>
                    <a:pt x="16" y="56"/>
                  </a:lnTo>
                  <a:lnTo>
                    <a:pt x="21" y="55"/>
                  </a:lnTo>
                  <a:lnTo>
                    <a:pt x="25" y="54"/>
                  </a:lnTo>
                  <a:lnTo>
                    <a:pt x="28" y="52"/>
                  </a:lnTo>
                  <a:lnTo>
                    <a:pt x="31" y="50"/>
                  </a:lnTo>
                  <a:lnTo>
                    <a:pt x="33" y="48"/>
                  </a:lnTo>
                  <a:lnTo>
                    <a:pt x="34" y="45"/>
                  </a:lnTo>
                  <a:lnTo>
                    <a:pt x="35" y="40"/>
                  </a:lnTo>
                  <a:lnTo>
                    <a:pt x="34" y="37"/>
                  </a:lnTo>
                  <a:lnTo>
                    <a:pt x="34" y="35"/>
                  </a:lnTo>
                  <a:lnTo>
                    <a:pt x="32" y="33"/>
                  </a:lnTo>
                  <a:lnTo>
                    <a:pt x="31" y="31"/>
                  </a:lnTo>
                  <a:lnTo>
                    <a:pt x="27" y="27"/>
                  </a:lnTo>
                  <a:lnTo>
                    <a:pt x="22" y="24"/>
                  </a:lnTo>
                  <a:lnTo>
                    <a:pt x="13" y="18"/>
                  </a:lnTo>
                  <a:lnTo>
                    <a:pt x="10" y="15"/>
                  </a:lnTo>
                  <a:lnTo>
                    <a:pt x="9" y="13"/>
                  </a:lnTo>
                  <a:lnTo>
                    <a:pt x="9" y="12"/>
                  </a:lnTo>
                  <a:lnTo>
                    <a:pt x="9" y="10"/>
                  </a:lnTo>
                  <a:lnTo>
                    <a:pt x="9" y="8"/>
                  </a:lnTo>
                  <a:lnTo>
                    <a:pt x="10" y="7"/>
                  </a:lnTo>
                  <a:lnTo>
                    <a:pt x="11" y="5"/>
                  </a:lnTo>
                  <a:lnTo>
                    <a:pt x="12" y="5"/>
                  </a:lnTo>
                  <a:lnTo>
                    <a:pt x="14" y="4"/>
                  </a:lnTo>
                  <a:lnTo>
                    <a:pt x="17" y="3"/>
                  </a:lnTo>
                  <a:lnTo>
                    <a:pt x="21" y="4"/>
                  </a:lnTo>
                  <a:lnTo>
                    <a:pt x="23" y="5"/>
                  </a:lnTo>
                  <a:lnTo>
                    <a:pt x="25" y="7"/>
                  </a:lnTo>
                  <a:lnTo>
                    <a:pt x="26" y="9"/>
                  </a:lnTo>
                  <a:lnTo>
                    <a:pt x="28" y="12"/>
                  </a:lnTo>
                  <a:lnTo>
                    <a:pt x="29" y="14"/>
                  </a:lnTo>
                  <a:lnTo>
                    <a:pt x="30" y="14"/>
                  </a:lnTo>
                  <a:lnTo>
                    <a:pt x="31" y="14"/>
                  </a:lnTo>
                  <a:lnTo>
                    <a:pt x="31" y="13"/>
                  </a:lnTo>
                  <a:lnTo>
                    <a:pt x="31" y="8"/>
                  </a:lnTo>
                  <a:lnTo>
                    <a:pt x="31" y="4"/>
                  </a:lnTo>
                  <a:lnTo>
                    <a:pt x="30" y="2"/>
                  </a:lnTo>
                  <a:lnTo>
                    <a:pt x="28" y="1"/>
                  </a:lnTo>
                  <a:lnTo>
                    <a:pt x="25" y="0"/>
                  </a:lnTo>
                  <a:lnTo>
                    <a:pt x="17" y="0"/>
                  </a:lnTo>
                  <a:lnTo>
                    <a:pt x="13" y="0"/>
                  </a:lnTo>
                  <a:lnTo>
                    <a:pt x="10" y="1"/>
                  </a:lnTo>
                  <a:lnTo>
                    <a:pt x="7" y="3"/>
                  </a:lnTo>
                  <a:lnTo>
                    <a:pt x="5" y="5"/>
                  </a:lnTo>
                  <a:lnTo>
                    <a:pt x="3" y="7"/>
                  </a:lnTo>
                  <a:lnTo>
                    <a:pt x="2" y="10"/>
                  </a:lnTo>
                  <a:lnTo>
                    <a:pt x="1" y="12"/>
                  </a:lnTo>
                  <a:lnTo>
                    <a:pt x="1" y="15"/>
                  </a:lnTo>
                  <a:lnTo>
                    <a:pt x="1" y="18"/>
                  </a:lnTo>
                  <a:lnTo>
                    <a:pt x="2" y="21"/>
                  </a:lnTo>
                  <a:lnTo>
                    <a:pt x="3" y="23"/>
                  </a:lnTo>
                  <a:lnTo>
                    <a:pt x="5" y="24"/>
                  </a:lnTo>
                  <a:lnTo>
                    <a:pt x="9" y="28"/>
                  </a:lnTo>
                  <a:lnTo>
                    <a:pt x="14" y="31"/>
                  </a:lnTo>
                  <a:lnTo>
                    <a:pt x="18" y="33"/>
                  </a:lnTo>
                  <a:lnTo>
                    <a:pt x="22" y="36"/>
                  </a:lnTo>
                  <a:lnTo>
                    <a:pt x="24" y="37"/>
                  </a:lnTo>
                  <a:lnTo>
                    <a:pt x="25" y="39"/>
                  </a:lnTo>
                  <a:lnTo>
                    <a:pt x="26" y="41"/>
                  </a:lnTo>
                  <a:lnTo>
                    <a:pt x="26" y="43"/>
                  </a:lnTo>
                  <a:lnTo>
                    <a:pt x="26" y="45"/>
                  </a:lnTo>
                  <a:lnTo>
                    <a:pt x="25" y="47"/>
                  </a:lnTo>
                  <a:lnTo>
                    <a:pt x="24" y="49"/>
                  </a:lnTo>
                  <a:lnTo>
                    <a:pt x="23" y="50"/>
                  </a:lnTo>
                  <a:lnTo>
                    <a:pt x="19" y="52"/>
                  </a:lnTo>
                  <a:lnTo>
                    <a:pt x="15" y="52"/>
                  </a:lnTo>
                  <a:lnTo>
                    <a:pt x="13" y="52"/>
                  </a:lnTo>
                  <a:lnTo>
                    <a:pt x="10" y="51"/>
                  </a:lnTo>
                  <a:lnTo>
                    <a:pt x="8" y="50"/>
                  </a:lnTo>
                  <a:lnTo>
                    <a:pt x="7" y="48"/>
                  </a:lnTo>
                  <a:lnTo>
                    <a:pt x="4" y="43"/>
                  </a:lnTo>
                  <a:lnTo>
                    <a:pt x="3" y="41"/>
                  </a:lnTo>
                  <a:lnTo>
                    <a:pt x="2" y="40"/>
                  </a:lnTo>
                  <a:lnTo>
                    <a:pt x="1" y="40"/>
                  </a:lnTo>
                  <a:lnTo>
                    <a:pt x="0" y="41"/>
                  </a:lnTo>
                  <a:lnTo>
                    <a:pt x="0" y="44"/>
                  </a:lnTo>
                  <a:lnTo>
                    <a:pt x="0" y="5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8" name="Freeform 184"/>
            <p:cNvSpPr>
              <a:spLocks noEditPoints="1"/>
            </p:cNvSpPr>
            <p:nvPr/>
          </p:nvSpPr>
          <p:spPr bwMode="auto">
            <a:xfrm>
              <a:off x="1686796" y="6228567"/>
              <a:ext cx="82089" cy="87903"/>
            </a:xfrm>
            <a:custGeom>
              <a:avLst/>
              <a:gdLst>
                <a:gd name="T0" fmla="*/ 2147483647 w 52"/>
                <a:gd name="T1" fmla="*/ 2147483647 h 56"/>
                <a:gd name="T2" fmla="*/ 2147483647 w 52"/>
                <a:gd name="T3" fmla="*/ 2147483647 h 56"/>
                <a:gd name="T4" fmla="*/ 2147483647 w 52"/>
                <a:gd name="T5" fmla="*/ 2147483647 h 56"/>
                <a:gd name="T6" fmla="*/ 2147483647 w 52"/>
                <a:gd name="T7" fmla="*/ 2147483647 h 56"/>
                <a:gd name="T8" fmla="*/ 2147483647 w 52"/>
                <a:gd name="T9" fmla="*/ 2147483647 h 56"/>
                <a:gd name="T10" fmla="*/ 2147483647 w 52"/>
                <a:gd name="T11" fmla="*/ 2147483647 h 56"/>
                <a:gd name="T12" fmla="*/ 2147483647 w 52"/>
                <a:gd name="T13" fmla="*/ 2147483647 h 56"/>
                <a:gd name="T14" fmla="*/ 2147483647 w 52"/>
                <a:gd name="T15" fmla="*/ 2147483647 h 56"/>
                <a:gd name="T16" fmla="*/ 2147483647 w 52"/>
                <a:gd name="T17" fmla="*/ 2147483647 h 56"/>
                <a:gd name="T18" fmla="*/ 2147483647 w 52"/>
                <a:gd name="T19" fmla="*/ 2147483647 h 56"/>
                <a:gd name="T20" fmla="*/ 2147483647 w 52"/>
                <a:gd name="T21" fmla="*/ 2147483647 h 56"/>
                <a:gd name="T22" fmla="*/ 2147483647 w 52"/>
                <a:gd name="T23" fmla="*/ 2147483647 h 56"/>
                <a:gd name="T24" fmla="*/ 2147483647 w 52"/>
                <a:gd name="T25" fmla="*/ 2147483647 h 56"/>
                <a:gd name="T26" fmla="*/ 2147483647 w 52"/>
                <a:gd name="T27" fmla="*/ 2147483647 h 56"/>
                <a:gd name="T28" fmla="*/ 2147483647 w 52"/>
                <a:gd name="T29" fmla="*/ 2147483647 h 56"/>
                <a:gd name="T30" fmla="*/ 2147483647 w 52"/>
                <a:gd name="T31" fmla="*/ 2147483647 h 56"/>
                <a:gd name="T32" fmla="*/ 2147483647 w 52"/>
                <a:gd name="T33" fmla="*/ 2147483647 h 56"/>
                <a:gd name="T34" fmla="*/ 2147483647 w 52"/>
                <a:gd name="T35" fmla="*/ 0 h 56"/>
                <a:gd name="T36" fmla="*/ 2147483647 w 52"/>
                <a:gd name="T37" fmla="*/ 2147483647 h 56"/>
                <a:gd name="T38" fmla="*/ 2147483647 w 52"/>
                <a:gd name="T39" fmla="*/ 2147483647 h 56"/>
                <a:gd name="T40" fmla="*/ 2147483647 w 52"/>
                <a:gd name="T41" fmla="*/ 2147483647 h 56"/>
                <a:gd name="T42" fmla="*/ 2147483647 w 52"/>
                <a:gd name="T43" fmla="*/ 2147483647 h 56"/>
                <a:gd name="T44" fmla="*/ 2147483647 w 52"/>
                <a:gd name="T45" fmla="*/ 2147483647 h 56"/>
                <a:gd name="T46" fmla="*/ 2147483647 w 52"/>
                <a:gd name="T47" fmla="*/ 2147483647 h 56"/>
                <a:gd name="T48" fmla="*/ 2147483647 w 52"/>
                <a:gd name="T49" fmla="*/ 2147483647 h 56"/>
                <a:gd name="T50" fmla="*/ 2147483647 w 52"/>
                <a:gd name="T51" fmla="*/ 2147483647 h 56"/>
                <a:gd name="T52" fmla="*/ 2147483647 w 52"/>
                <a:gd name="T53" fmla="*/ 2147483647 h 56"/>
                <a:gd name="T54" fmla="*/ 2147483647 w 52"/>
                <a:gd name="T55" fmla="*/ 2147483647 h 56"/>
                <a:gd name="T56" fmla="*/ 2147483647 w 52"/>
                <a:gd name="T57" fmla="*/ 2147483647 h 56"/>
                <a:gd name="T58" fmla="*/ 2147483647 w 52"/>
                <a:gd name="T59" fmla="*/ 2147483647 h 56"/>
                <a:gd name="T60" fmla="*/ 2147483647 w 52"/>
                <a:gd name="T61" fmla="*/ 2147483647 h 56"/>
                <a:gd name="T62" fmla="*/ 2147483647 w 52"/>
                <a:gd name="T63" fmla="*/ 2147483647 h 56"/>
                <a:gd name="T64" fmla="*/ 2147483647 w 52"/>
                <a:gd name="T65" fmla="*/ 2147483647 h 56"/>
                <a:gd name="T66" fmla="*/ 2147483647 w 52"/>
                <a:gd name="T67" fmla="*/ 2147483647 h 56"/>
                <a:gd name="T68" fmla="*/ 2147483647 w 52"/>
                <a:gd name="T69" fmla="*/ 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
                <a:gd name="T106" fmla="*/ 0 h 56"/>
                <a:gd name="T107" fmla="*/ 52 w 5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 h="56">
                  <a:moveTo>
                    <a:pt x="26" y="53"/>
                  </a:moveTo>
                  <a:lnTo>
                    <a:pt x="22" y="52"/>
                  </a:lnTo>
                  <a:lnTo>
                    <a:pt x="19" y="50"/>
                  </a:lnTo>
                  <a:lnTo>
                    <a:pt x="17" y="48"/>
                  </a:lnTo>
                  <a:lnTo>
                    <a:pt x="14" y="44"/>
                  </a:lnTo>
                  <a:lnTo>
                    <a:pt x="13" y="41"/>
                  </a:lnTo>
                  <a:lnTo>
                    <a:pt x="11" y="37"/>
                  </a:lnTo>
                  <a:lnTo>
                    <a:pt x="10" y="33"/>
                  </a:lnTo>
                  <a:lnTo>
                    <a:pt x="10" y="29"/>
                  </a:lnTo>
                  <a:lnTo>
                    <a:pt x="10" y="23"/>
                  </a:lnTo>
                  <a:lnTo>
                    <a:pt x="11" y="18"/>
                  </a:lnTo>
                  <a:lnTo>
                    <a:pt x="13" y="14"/>
                  </a:lnTo>
                  <a:lnTo>
                    <a:pt x="14" y="10"/>
                  </a:lnTo>
                  <a:lnTo>
                    <a:pt x="17" y="7"/>
                  </a:lnTo>
                  <a:lnTo>
                    <a:pt x="18" y="6"/>
                  </a:lnTo>
                  <a:lnTo>
                    <a:pt x="19" y="5"/>
                  </a:lnTo>
                  <a:lnTo>
                    <a:pt x="23" y="3"/>
                  </a:lnTo>
                  <a:lnTo>
                    <a:pt x="26" y="3"/>
                  </a:lnTo>
                  <a:lnTo>
                    <a:pt x="30" y="3"/>
                  </a:lnTo>
                  <a:lnTo>
                    <a:pt x="33" y="5"/>
                  </a:lnTo>
                  <a:lnTo>
                    <a:pt x="35" y="8"/>
                  </a:lnTo>
                  <a:lnTo>
                    <a:pt x="38" y="11"/>
                  </a:lnTo>
                  <a:lnTo>
                    <a:pt x="41" y="19"/>
                  </a:lnTo>
                  <a:lnTo>
                    <a:pt x="42" y="23"/>
                  </a:lnTo>
                  <a:lnTo>
                    <a:pt x="42" y="27"/>
                  </a:lnTo>
                  <a:lnTo>
                    <a:pt x="42" y="33"/>
                  </a:lnTo>
                  <a:lnTo>
                    <a:pt x="41" y="37"/>
                  </a:lnTo>
                  <a:lnTo>
                    <a:pt x="39" y="42"/>
                  </a:lnTo>
                  <a:lnTo>
                    <a:pt x="38" y="45"/>
                  </a:lnTo>
                  <a:lnTo>
                    <a:pt x="35" y="49"/>
                  </a:lnTo>
                  <a:lnTo>
                    <a:pt x="34" y="50"/>
                  </a:lnTo>
                  <a:lnTo>
                    <a:pt x="33" y="51"/>
                  </a:lnTo>
                  <a:lnTo>
                    <a:pt x="29" y="52"/>
                  </a:lnTo>
                  <a:lnTo>
                    <a:pt x="26" y="53"/>
                  </a:lnTo>
                  <a:close/>
                  <a:moveTo>
                    <a:pt x="26" y="0"/>
                  </a:moveTo>
                  <a:lnTo>
                    <a:pt x="23" y="0"/>
                  </a:lnTo>
                  <a:lnTo>
                    <a:pt x="20" y="0"/>
                  </a:lnTo>
                  <a:lnTo>
                    <a:pt x="14" y="2"/>
                  </a:lnTo>
                  <a:lnTo>
                    <a:pt x="10" y="5"/>
                  </a:lnTo>
                  <a:lnTo>
                    <a:pt x="8" y="7"/>
                  </a:lnTo>
                  <a:lnTo>
                    <a:pt x="6" y="9"/>
                  </a:lnTo>
                  <a:lnTo>
                    <a:pt x="4" y="13"/>
                  </a:lnTo>
                  <a:lnTo>
                    <a:pt x="2" y="18"/>
                  </a:lnTo>
                  <a:lnTo>
                    <a:pt x="1" y="23"/>
                  </a:lnTo>
                  <a:lnTo>
                    <a:pt x="0" y="28"/>
                  </a:lnTo>
                  <a:lnTo>
                    <a:pt x="1" y="33"/>
                  </a:lnTo>
                  <a:lnTo>
                    <a:pt x="2" y="38"/>
                  </a:lnTo>
                  <a:lnTo>
                    <a:pt x="4" y="43"/>
                  </a:lnTo>
                  <a:lnTo>
                    <a:pt x="6" y="47"/>
                  </a:lnTo>
                  <a:lnTo>
                    <a:pt x="8" y="49"/>
                  </a:lnTo>
                  <a:lnTo>
                    <a:pt x="10" y="51"/>
                  </a:lnTo>
                  <a:lnTo>
                    <a:pt x="14" y="54"/>
                  </a:lnTo>
                  <a:lnTo>
                    <a:pt x="20" y="55"/>
                  </a:lnTo>
                  <a:lnTo>
                    <a:pt x="26" y="56"/>
                  </a:lnTo>
                  <a:lnTo>
                    <a:pt x="32" y="55"/>
                  </a:lnTo>
                  <a:lnTo>
                    <a:pt x="38" y="53"/>
                  </a:lnTo>
                  <a:lnTo>
                    <a:pt x="42" y="51"/>
                  </a:lnTo>
                  <a:lnTo>
                    <a:pt x="46" y="47"/>
                  </a:lnTo>
                  <a:lnTo>
                    <a:pt x="48" y="42"/>
                  </a:lnTo>
                  <a:lnTo>
                    <a:pt x="50" y="38"/>
                  </a:lnTo>
                  <a:lnTo>
                    <a:pt x="51" y="33"/>
                  </a:lnTo>
                  <a:lnTo>
                    <a:pt x="52" y="28"/>
                  </a:lnTo>
                  <a:lnTo>
                    <a:pt x="51" y="22"/>
                  </a:lnTo>
                  <a:lnTo>
                    <a:pt x="50" y="17"/>
                  </a:lnTo>
                  <a:lnTo>
                    <a:pt x="48" y="12"/>
                  </a:lnTo>
                  <a:lnTo>
                    <a:pt x="44" y="8"/>
                  </a:lnTo>
                  <a:lnTo>
                    <a:pt x="41" y="5"/>
                  </a:lnTo>
                  <a:lnTo>
                    <a:pt x="39" y="3"/>
                  </a:lnTo>
                  <a:lnTo>
                    <a:pt x="36" y="2"/>
                  </a:lnTo>
                  <a:lnTo>
                    <a:pt x="32" y="0"/>
                  </a:lnTo>
                  <a:lnTo>
                    <a:pt x="26"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19" name="Freeform 185"/>
            <p:cNvSpPr>
              <a:spLocks/>
            </p:cNvSpPr>
            <p:nvPr/>
          </p:nvSpPr>
          <p:spPr bwMode="auto">
            <a:xfrm>
              <a:off x="1779364" y="6224979"/>
              <a:ext cx="61131" cy="87903"/>
            </a:xfrm>
            <a:custGeom>
              <a:avLst/>
              <a:gdLst>
                <a:gd name="T0" fmla="*/ 2147483647 w 38"/>
                <a:gd name="T1" fmla="*/ 2147483647 h 56"/>
                <a:gd name="T2" fmla="*/ 2147483647 w 38"/>
                <a:gd name="T3" fmla="*/ 2147483647 h 56"/>
                <a:gd name="T4" fmla="*/ 2147483647 w 38"/>
                <a:gd name="T5" fmla="*/ 2147483647 h 56"/>
                <a:gd name="T6" fmla="*/ 2147483647 w 38"/>
                <a:gd name="T7" fmla="*/ 2147483647 h 56"/>
                <a:gd name="T8" fmla="*/ 2147483647 w 38"/>
                <a:gd name="T9" fmla="*/ 2147483647 h 56"/>
                <a:gd name="T10" fmla="*/ 2147483647 w 38"/>
                <a:gd name="T11" fmla="*/ 2147483647 h 56"/>
                <a:gd name="T12" fmla="*/ 2147483647 w 38"/>
                <a:gd name="T13" fmla="*/ 2147483647 h 56"/>
                <a:gd name="T14" fmla="*/ 2147483647 w 38"/>
                <a:gd name="T15" fmla="*/ 2147483647 h 56"/>
                <a:gd name="T16" fmla="*/ 2147483647 w 38"/>
                <a:gd name="T17" fmla="*/ 2147483647 h 56"/>
                <a:gd name="T18" fmla="*/ 2147483647 w 38"/>
                <a:gd name="T19" fmla="*/ 2147483647 h 56"/>
                <a:gd name="T20" fmla="*/ 2147483647 w 38"/>
                <a:gd name="T21" fmla="*/ 2147483647 h 56"/>
                <a:gd name="T22" fmla="*/ 2147483647 w 38"/>
                <a:gd name="T23" fmla="*/ 2147483647 h 56"/>
                <a:gd name="T24" fmla="*/ 2147483647 w 38"/>
                <a:gd name="T25" fmla="*/ 2147483647 h 56"/>
                <a:gd name="T26" fmla="*/ 2147483647 w 38"/>
                <a:gd name="T27" fmla="*/ 2147483647 h 56"/>
                <a:gd name="T28" fmla="*/ 2147483647 w 38"/>
                <a:gd name="T29" fmla="*/ 0 h 56"/>
                <a:gd name="T30" fmla="*/ 2147483647 w 38"/>
                <a:gd name="T31" fmla="*/ 0 h 56"/>
                <a:gd name="T32" fmla="*/ 2147483647 w 38"/>
                <a:gd name="T33" fmla="*/ 2147483647 h 56"/>
                <a:gd name="T34" fmla="*/ 2147483647 w 38"/>
                <a:gd name="T35" fmla="*/ 2147483647 h 56"/>
                <a:gd name="T36" fmla="*/ 2147483647 w 38"/>
                <a:gd name="T37" fmla="*/ 2147483647 h 56"/>
                <a:gd name="T38" fmla="*/ 2147483647 w 38"/>
                <a:gd name="T39" fmla="*/ 2147483647 h 56"/>
                <a:gd name="T40" fmla="*/ 2147483647 w 38"/>
                <a:gd name="T41" fmla="*/ 2147483647 h 56"/>
                <a:gd name="T42" fmla="*/ 2147483647 w 38"/>
                <a:gd name="T43" fmla="*/ 2147483647 h 56"/>
                <a:gd name="T44" fmla="*/ 2147483647 w 38"/>
                <a:gd name="T45" fmla="*/ 2147483647 h 56"/>
                <a:gd name="T46" fmla="*/ 2147483647 w 38"/>
                <a:gd name="T47" fmla="*/ 2147483647 h 56"/>
                <a:gd name="T48" fmla="*/ 0 w 38"/>
                <a:gd name="T49" fmla="*/ 2147483647 h 56"/>
                <a:gd name="T50" fmla="*/ 0 w 38"/>
                <a:gd name="T51" fmla="*/ 2147483647 h 56"/>
                <a:gd name="T52" fmla="*/ 2147483647 w 38"/>
                <a:gd name="T53" fmla="*/ 2147483647 h 56"/>
                <a:gd name="T54" fmla="*/ 2147483647 w 38"/>
                <a:gd name="T55" fmla="*/ 2147483647 h 56"/>
                <a:gd name="T56" fmla="*/ 2147483647 w 38"/>
                <a:gd name="T57" fmla="*/ 2147483647 h 56"/>
                <a:gd name="T58" fmla="*/ 2147483647 w 38"/>
                <a:gd name="T59" fmla="*/ 2147483647 h 56"/>
                <a:gd name="T60" fmla="*/ 2147483647 w 38"/>
                <a:gd name="T61" fmla="*/ 2147483647 h 56"/>
                <a:gd name="T62" fmla="*/ 2147483647 w 38"/>
                <a:gd name="T63" fmla="*/ 2147483647 h 56"/>
                <a:gd name="T64" fmla="*/ 2147483647 w 38"/>
                <a:gd name="T65" fmla="*/ 2147483647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56"/>
                <a:gd name="T101" fmla="*/ 38 w 38"/>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56">
                  <a:moveTo>
                    <a:pt x="17" y="19"/>
                  </a:moveTo>
                  <a:lnTo>
                    <a:pt x="17" y="16"/>
                  </a:lnTo>
                  <a:lnTo>
                    <a:pt x="18" y="14"/>
                  </a:lnTo>
                  <a:lnTo>
                    <a:pt x="20" y="12"/>
                  </a:lnTo>
                  <a:lnTo>
                    <a:pt x="23" y="11"/>
                  </a:lnTo>
                  <a:lnTo>
                    <a:pt x="25" y="11"/>
                  </a:lnTo>
                  <a:lnTo>
                    <a:pt x="27" y="12"/>
                  </a:lnTo>
                  <a:lnTo>
                    <a:pt x="29" y="13"/>
                  </a:lnTo>
                  <a:lnTo>
                    <a:pt x="31" y="14"/>
                  </a:lnTo>
                  <a:lnTo>
                    <a:pt x="34" y="14"/>
                  </a:lnTo>
                  <a:lnTo>
                    <a:pt x="36" y="13"/>
                  </a:lnTo>
                  <a:lnTo>
                    <a:pt x="37" y="11"/>
                  </a:lnTo>
                  <a:lnTo>
                    <a:pt x="38" y="10"/>
                  </a:lnTo>
                  <a:lnTo>
                    <a:pt x="38" y="8"/>
                  </a:lnTo>
                  <a:lnTo>
                    <a:pt x="38" y="6"/>
                  </a:lnTo>
                  <a:lnTo>
                    <a:pt x="37" y="5"/>
                  </a:lnTo>
                  <a:lnTo>
                    <a:pt x="37" y="4"/>
                  </a:lnTo>
                  <a:lnTo>
                    <a:pt x="35" y="3"/>
                  </a:lnTo>
                  <a:lnTo>
                    <a:pt x="33" y="2"/>
                  </a:lnTo>
                  <a:lnTo>
                    <a:pt x="30" y="2"/>
                  </a:lnTo>
                  <a:lnTo>
                    <a:pt x="28" y="2"/>
                  </a:lnTo>
                  <a:lnTo>
                    <a:pt x="26" y="3"/>
                  </a:lnTo>
                  <a:lnTo>
                    <a:pt x="24" y="4"/>
                  </a:lnTo>
                  <a:lnTo>
                    <a:pt x="22" y="5"/>
                  </a:lnTo>
                  <a:lnTo>
                    <a:pt x="19" y="8"/>
                  </a:lnTo>
                  <a:lnTo>
                    <a:pt x="17" y="9"/>
                  </a:lnTo>
                  <a:lnTo>
                    <a:pt x="17" y="8"/>
                  </a:lnTo>
                  <a:lnTo>
                    <a:pt x="16" y="5"/>
                  </a:lnTo>
                  <a:lnTo>
                    <a:pt x="16" y="1"/>
                  </a:lnTo>
                  <a:lnTo>
                    <a:pt x="16" y="0"/>
                  </a:lnTo>
                  <a:lnTo>
                    <a:pt x="15" y="0"/>
                  </a:lnTo>
                  <a:lnTo>
                    <a:pt x="14" y="0"/>
                  </a:lnTo>
                  <a:lnTo>
                    <a:pt x="12" y="2"/>
                  </a:lnTo>
                  <a:lnTo>
                    <a:pt x="8" y="7"/>
                  </a:lnTo>
                  <a:lnTo>
                    <a:pt x="4" y="9"/>
                  </a:lnTo>
                  <a:lnTo>
                    <a:pt x="3" y="10"/>
                  </a:lnTo>
                  <a:lnTo>
                    <a:pt x="3" y="11"/>
                  </a:lnTo>
                  <a:lnTo>
                    <a:pt x="4" y="12"/>
                  </a:lnTo>
                  <a:lnTo>
                    <a:pt x="5" y="13"/>
                  </a:lnTo>
                  <a:lnTo>
                    <a:pt x="7" y="16"/>
                  </a:lnTo>
                  <a:lnTo>
                    <a:pt x="8" y="18"/>
                  </a:lnTo>
                  <a:lnTo>
                    <a:pt x="8" y="21"/>
                  </a:lnTo>
                  <a:lnTo>
                    <a:pt x="8" y="42"/>
                  </a:lnTo>
                  <a:lnTo>
                    <a:pt x="7" y="47"/>
                  </a:lnTo>
                  <a:lnTo>
                    <a:pt x="7" y="49"/>
                  </a:lnTo>
                  <a:lnTo>
                    <a:pt x="6" y="50"/>
                  </a:lnTo>
                  <a:lnTo>
                    <a:pt x="5" y="51"/>
                  </a:lnTo>
                  <a:lnTo>
                    <a:pt x="4" y="52"/>
                  </a:lnTo>
                  <a:lnTo>
                    <a:pt x="1" y="53"/>
                  </a:lnTo>
                  <a:lnTo>
                    <a:pt x="0" y="53"/>
                  </a:lnTo>
                  <a:lnTo>
                    <a:pt x="0" y="54"/>
                  </a:lnTo>
                  <a:lnTo>
                    <a:pt x="0" y="55"/>
                  </a:lnTo>
                  <a:lnTo>
                    <a:pt x="1" y="56"/>
                  </a:lnTo>
                  <a:lnTo>
                    <a:pt x="2" y="56"/>
                  </a:lnTo>
                  <a:lnTo>
                    <a:pt x="15" y="55"/>
                  </a:lnTo>
                  <a:lnTo>
                    <a:pt x="27" y="56"/>
                  </a:lnTo>
                  <a:lnTo>
                    <a:pt x="29" y="56"/>
                  </a:lnTo>
                  <a:lnTo>
                    <a:pt x="29" y="55"/>
                  </a:lnTo>
                  <a:lnTo>
                    <a:pt x="30" y="55"/>
                  </a:lnTo>
                  <a:lnTo>
                    <a:pt x="29" y="53"/>
                  </a:lnTo>
                  <a:lnTo>
                    <a:pt x="28" y="53"/>
                  </a:lnTo>
                  <a:lnTo>
                    <a:pt x="22" y="52"/>
                  </a:lnTo>
                  <a:lnTo>
                    <a:pt x="19" y="51"/>
                  </a:lnTo>
                  <a:lnTo>
                    <a:pt x="18" y="50"/>
                  </a:lnTo>
                  <a:lnTo>
                    <a:pt x="17" y="49"/>
                  </a:lnTo>
                  <a:lnTo>
                    <a:pt x="17" y="46"/>
                  </a:lnTo>
                  <a:lnTo>
                    <a:pt x="17" y="1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0" name="Freeform 186"/>
            <p:cNvSpPr>
              <a:spLocks/>
            </p:cNvSpPr>
            <p:nvPr/>
          </p:nvSpPr>
          <p:spPr bwMode="auto">
            <a:xfrm>
              <a:off x="1842241" y="6230361"/>
              <a:ext cx="87329" cy="129164"/>
            </a:xfrm>
            <a:custGeom>
              <a:avLst/>
              <a:gdLst>
                <a:gd name="T0" fmla="*/ 2147483647 w 54"/>
                <a:gd name="T1" fmla="*/ 2147483647 h 81"/>
                <a:gd name="T2" fmla="*/ 2147483647 w 54"/>
                <a:gd name="T3" fmla="*/ 2147483647 h 81"/>
                <a:gd name="T4" fmla="*/ 2147483647 w 54"/>
                <a:gd name="T5" fmla="*/ 2147483647 h 81"/>
                <a:gd name="T6" fmla="*/ 2147483647 w 54"/>
                <a:gd name="T7" fmla="*/ 2147483647 h 81"/>
                <a:gd name="T8" fmla="*/ 2147483647 w 54"/>
                <a:gd name="T9" fmla="*/ 0 h 81"/>
                <a:gd name="T10" fmla="*/ 2147483647 w 54"/>
                <a:gd name="T11" fmla="*/ 0 h 81"/>
                <a:gd name="T12" fmla="*/ 0 w 54"/>
                <a:gd name="T13" fmla="*/ 2147483647 h 81"/>
                <a:gd name="T14" fmla="*/ 2147483647 w 54"/>
                <a:gd name="T15" fmla="*/ 2147483647 h 81"/>
                <a:gd name="T16" fmla="*/ 2147483647 w 54"/>
                <a:gd name="T17" fmla="*/ 2147483647 h 81"/>
                <a:gd name="T18" fmla="*/ 2147483647 w 54"/>
                <a:gd name="T19" fmla="*/ 2147483647 h 81"/>
                <a:gd name="T20" fmla="*/ 2147483647 w 54"/>
                <a:gd name="T21" fmla="*/ 2147483647 h 81"/>
                <a:gd name="T22" fmla="*/ 2147483647 w 54"/>
                <a:gd name="T23" fmla="*/ 2147483647 h 81"/>
                <a:gd name="T24" fmla="*/ 2147483647 w 54"/>
                <a:gd name="T25" fmla="*/ 2147483647 h 81"/>
                <a:gd name="T26" fmla="*/ 2147483647 w 54"/>
                <a:gd name="T27" fmla="*/ 2147483647 h 81"/>
                <a:gd name="T28" fmla="*/ 2147483647 w 54"/>
                <a:gd name="T29" fmla="*/ 2147483647 h 81"/>
                <a:gd name="T30" fmla="*/ 2147483647 w 54"/>
                <a:gd name="T31" fmla="*/ 2147483647 h 81"/>
                <a:gd name="T32" fmla="*/ 2147483647 w 54"/>
                <a:gd name="T33" fmla="*/ 2147483647 h 81"/>
                <a:gd name="T34" fmla="*/ 2147483647 w 54"/>
                <a:gd name="T35" fmla="*/ 2147483647 h 81"/>
                <a:gd name="T36" fmla="*/ 2147483647 w 54"/>
                <a:gd name="T37" fmla="*/ 2147483647 h 81"/>
                <a:gd name="T38" fmla="*/ 2147483647 w 54"/>
                <a:gd name="T39" fmla="*/ 2147483647 h 81"/>
                <a:gd name="T40" fmla="*/ 2147483647 w 54"/>
                <a:gd name="T41" fmla="*/ 2147483647 h 81"/>
                <a:gd name="T42" fmla="*/ 2147483647 w 54"/>
                <a:gd name="T43" fmla="*/ 2147483647 h 81"/>
                <a:gd name="T44" fmla="*/ 2147483647 w 54"/>
                <a:gd name="T45" fmla="*/ 2147483647 h 81"/>
                <a:gd name="T46" fmla="*/ 2147483647 w 54"/>
                <a:gd name="T47" fmla="*/ 0 h 81"/>
                <a:gd name="T48" fmla="*/ 2147483647 w 54"/>
                <a:gd name="T49" fmla="*/ 0 h 81"/>
                <a:gd name="T50" fmla="*/ 2147483647 w 54"/>
                <a:gd name="T51" fmla="*/ 0 h 81"/>
                <a:gd name="T52" fmla="*/ 2147483647 w 54"/>
                <a:gd name="T53" fmla="*/ 2147483647 h 81"/>
                <a:gd name="T54" fmla="*/ 2147483647 w 54"/>
                <a:gd name="T55" fmla="*/ 2147483647 h 81"/>
                <a:gd name="T56" fmla="*/ 2147483647 w 54"/>
                <a:gd name="T57" fmla="*/ 2147483647 h 81"/>
                <a:gd name="T58" fmla="*/ 2147483647 w 54"/>
                <a:gd name="T59" fmla="*/ 2147483647 h 81"/>
                <a:gd name="T60" fmla="*/ 2147483647 w 54"/>
                <a:gd name="T61" fmla="*/ 2147483647 h 81"/>
                <a:gd name="T62" fmla="*/ 2147483647 w 54"/>
                <a:gd name="T63" fmla="*/ 2147483647 h 81"/>
                <a:gd name="T64" fmla="*/ 2147483647 w 54"/>
                <a:gd name="T65" fmla="*/ 2147483647 h 81"/>
                <a:gd name="T66" fmla="*/ 2147483647 w 54"/>
                <a:gd name="T67" fmla="*/ 2147483647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81"/>
                <a:gd name="T104" fmla="*/ 54 w 54"/>
                <a:gd name="T105" fmla="*/ 81 h 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81">
                  <a:moveTo>
                    <a:pt x="17" y="10"/>
                  </a:moveTo>
                  <a:lnTo>
                    <a:pt x="16" y="7"/>
                  </a:lnTo>
                  <a:lnTo>
                    <a:pt x="17" y="5"/>
                  </a:lnTo>
                  <a:lnTo>
                    <a:pt x="18" y="4"/>
                  </a:lnTo>
                  <a:lnTo>
                    <a:pt x="19" y="4"/>
                  </a:lnTo>
                  <a:lnTo>
                    <a:pt x="21" y="3"/>
                  </a:lnTo>
                  <a:lnTo>
                    <a:pt x="24" y="3"/>
                  </a:lnTo>
                  <a:lnTo>
                    <a:pt x="25" y="2"/>
                  </a:lnTo>
                  <a:lnTo>
                    <a:pt x="24" y="0"/>
                  </a:lnTo>
                  <a:lnTo>
                    <a:pt x="22" y="0"/>
                  </a:lnTo>
                  <a:lnTo>
                    <a:pt x="12" y="0"/>
                  </a:lnTo>
                  <a:lnTo>
                    <a:pt x="3" y="0"/>
                  </a:lnTo>
                  <a:lnTo>
                    <a:pt x="1" y="0"/>
                  </a:lnTo>
                  <a:lnTo>
                    <a:pt x="0" y="1"/>
                  </a:lnTo>
                  <a:lnTo>
                    <a:pt x="0" y="2"/>
                  </a:lnTo>
                  <a:lnTo>
                    <a:pt x="1" y="3"/>
                  </a:lnTo>
                  <a:lnTo>
                    <a:pt x="3" y="4"/>
                  </a:lnTo>
                  <a:lnTo>
                    <a:pt x="5" y="5"/>
                  </a:lnTo>
                  <a:lnTo>
                    <a:pt x="6" y="6"/>
                  </a:lnTo>
                  <a:lnTo>
                    <a:pt x="7" y="7"/>
                  </a:lnTo>
                  <a:lnTo>
                    <a:pt x="21" y="48"/>
                  </a:lnTo>
                  <a:lnTo>
                    <a:pt x="22" y="51"/>
                  </a:lnTo>
                  <a:lnTo>
                    <a:pt x="23" y="54"/>
                  </a:lnTo>
                  <a:lnTo>
                    <a:pt x="22" y="57"/>
                  </a:lnTo>
                  <a:lnTo>
                    <a:pt x="20" y="63"/>
                  </a:lnTo>
                  <a:lnTo>
                    <a:pt x="17" y="69"/>
                  </a:lnTo>
                  <a:lnTo>
                    <a:pt x="16" y="71"/>
                  </a:lnTo>
                  <a:lnTo>
                    <a:pt x="14" y="72"/>
                  </a:lnTo>
                  <a:lnTo>
                    <a:pt x="12" y="71"/>
                  </a:lnTo>
                  <a:lnTo>
                    <a:pt x="9" y="71"/>
                  </a:lnTo>
                  <a:lnTo>
                    <a:pt x="7" y="71"/>
                  </a:lnTo>
                  <a:lnTo>
                    <a:pt x="5" y="72"/>
                  </a:lnTo>
                  <a:lnTo>
                    <a:pt x="4" y="73"/>
                  </a:lnTo>
                  <a:lnTo>
                    <a:pt x="4" y="76"/>
                  </a:lnTo>
                  <a:lnTo>
                    <a:pt x="4" y="77"/>
                  </a:lnTo>
                  <a:lnTo>
                    <a:pt x="5" y="79"/>
                  </a:lnTo>
                  <a:lnTo>
                    <a:pt x="7" y="81"/>
                  </a:lnTo>
                  <a:lnTo>
                    <a:pt x="11" y="81"/>
                  </a:lnTo>
                  <a:lnTo>
                    <a:pt x="14" y="81"/>
                  </a:lnTo>
                  <a:lnTo>
                    <a:pt x="17" y="79"/>
                  </a:lnTo>
                  <a:lnTo>
                    <a:pt x="19" y="76"/>
                  </a:lnTo>
                  <a:lnTo>
                    <a:pt x="21" y="72"/>
                  </a:lnTo>
                  <a:lnTo>
                    <a:pt x="47" y="8"/>
                  </a:lnTo>
                  <a:lnTo>
                    <a:pt x="49" y="5"/>
                  </a:lnTo>
                  <a:lnTo>
                    <a:pt x="52" y="3"/>
                  </a:lnTo>
                  <a:lnTo>
                    <a:pt x="54" y="3"/>
                  </a:lnTo>
                  <a:lnTo>
                    <a:pt x="54" y="1"/>
                  </a:lnTo>
                  <a:lnTo>
                    <a:pt x="53" y="0"/>
                  </a:lnTo>
                  <a:lnTo>
                    <a:pt x="51" y="0"/>
                  </a:lnTo>
                  <a:lnTo>
                    <a:pt x="44" y="0"/>
                  </a:lnTo>
                  <a:lnTo>
                    <a:pt x="36" y="0"/>
                  </a:lnTo>
                  <a:lnTo>
                    <a:pt x="34" y="0"/>
                  </a:lnTo>
                  <a:lnTo>
                    <a:pt x="34" y="1"/>
                  </a:lnTo>
                  <a:lnTo>
                    <a:pt x="34" y="2"/>
                  </a:lnTo>
                  <a:lnTo>
                    <a:pt x="35" y="3"/>
                  </a:lnTo>
                  <a:lnTo>
                    <a:pt x="38" y="4"/>
                  </a:lnTo>
                  <a:lnTo>
                    <a:pt x="40" y="5"/>
                  </a:lnTo>
                  <a:lnTo>
                    <a:pt x="41" y="5"/>
                  </a:lnTo>
                  <a:lnTo>
                    <a:pt x="41" y="6"/>
                  </a:lnTo>
                  <a:lnTo>
                    <a:pt x="42" y="7"/>
                  </a:lnTo>
                  <a:lnTo>
                    <a:pt x="41" y="10"/>
                  </a:lnTo>
                  <a:lnTo>
                    <a:pt x="41" y="13"/>
                  </a:lnTo>
                  <a:lnTo>
                    <a:pt x="38" y="19"/>
                  </a:lnTo>
                  <a:lnTo>
                    <a:pt x="30" y="39"/>
                  </a:lnTo>
                  <a:lnTo>
                    <a:pt x="29" y="40"/>
                  </a:lnTo>
                  <a:lnTo>
                    <a:pt x="28" y="41"/>
                  </a:lnTo>
                  <a:lnTo>
                    <a:pt x="28" y="40"/>
                  </a:lnTo>
                  <a:lnTo>
                    <a:pt x="27" y="39"/>
                  </a:lnTo>
                  <a:lnTo>
                    <a:pt x="17" y="1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1" name="Freeform 187"/>
            <p:cNvSpPr>
              <a:spLocks/>
            </p:cNvSpPr>
            <p:nvPr/>
          </p:nvSpPr>
          <p:spPr bwMode="auto">
            <a:xfrm>
              <a:off x="1987208" y="6178337"/>
              <a:ext cx="80343" cy="138133"/>
            </a:xfrm>
            <a:custGeom>
              <a:avLst/>
              <a:gdLst>
                <a:gd name="T0" fmla="*/ 2147483647 w 50"/>
                <a:gd name="T1" fmla="*/ 2147483647 h 87"/>
                <a:gd name="T2" fmla="*/ 2147483647 w 50"/>
                <a:gd name="T3" fmla="*/ 2147483647 h 87"/>
                <a:gd name="T4" fmla="*/ 2147483647 w 50"/>
                <a:gd name="T5" fmla="*/ 0 h 87"/>
                <a:gd name="T6" fmla="*/ 2147483647 w 50"/>
                <a:gd name="T7" fmla="*/ 2147483647 h 87"/>
                <a:gd name="T8" fmla="*/ 2147483647 w 50"/>
                <a:gd name="T9" fmla="*/ 2147483647 h 87"/>
                <a:gd name="T10" fmla="*/ 2147483647 w 50"/>
                <a:gd name="T11" fmla="*/ 2147483647 h 87"/>
                <a:gd name="T12" fmla="*/ 2147483647 w 50"/>
                <a:gd name="T13" fmla="*/ 2147483647 h 87"/>
                <a:gd name="T14" fmla="*/ 2147483647 w 50"/>
                <a:gd name="T15" fmla="*/ 2147483647 h 87"/>
                <a:gd name="T16" fmla="*/ 2147483647 w 50"/>
                <a:gd name="T17" fmla="*/ 2147483647 h 87"/>
                <a:gd name="T18" fmla="*/ 2147483647 w 50"/>
                <a:gd name="T19" fmla="*/ 2147483647 h 87"/>
                <a:gd name="T20" fmla="*/ 2147483647 w 50"/>
                <a:gd name="T21" fmla="*/ 2147483647 h 87"/>
                <a:gd name="T22" fmla="*/ 2147483647 w 50"/>
                <a:gd name="T23" fmla="*/ 2147483647 h 87"/>
                <a:gd name="T24" fmla="*/ 2147483647 w 50"/>
                <a:gd name="T25" fmla="*/ 2147483647 h 87"/>
                <a:gd name="T26" fmla="*/ 2147483647 w 50"/>
                <a:gd name="T27" fmla="*/ 2147483647 h 87"/>
                <a:gd name="T28" fmla="*/ 2147483647 w 50"/>
                <a:gd name="T29" fmla="*/ 2147483647 h 87"/>
                <a:gd name="T30" fmla="*/ 2147483647 w 50"/>
                <a:gd name="T31" fmla="*/ 2147483647 h 87"/>
                <a:gd name="T32" fmla="*/ 2147483647 w 50"/>
                <a:gd name="T33" fmla="*/ 2147483647 h 87"/>
                <a:gd name="T34" fmla="*/ 2147483647 w 50"/>
                <a:gd name="T35" fmla="*/ 2147483647 h 87"/>
                <a:gd name="T36" fmla="*/ 2147483647 w 50"/>
                <a:gd name="T37" fmla="*/ 2147483647 h 87"/>
                <a:gd name="T38" fmla="*/ 2147483647 w 50"/>
                <a:gd name="T39" fmla="*/ 2147483647 h 87"/>
                <a:gd name="T40" fmla="*/ 2147483647 w 50"/>
                <a:gd name="T41" fmla="*/ 2147483647 h 87"/>
                <a:gd name="T42" fmla="*/ 2147483647 w 50"/>
                <a:gd name="T43" fmla="*/ 2147483647 h 87"/>
                <a:gd name="T44" fmla="*/ 2147483647 w 50"/>
                <a:gd name="T45" fmla="*/ 2147483647 h 87"/>
                <a:gd name="T46" fmla="*/ 2147483647 w 50"/>
                <a:gd name="T47" fmla="*/ 2147483647 h 87"/>
                <a:gd name="T48" fmla="*/ 2147483647 w 50"/>
                <a:gd name="T49" fmla="*/ 2147483647 h 87"/>
                <a:gd name="T50" fmla="*/ 0 w 50"/>
                <a:gd name="T51" fmla="*/ 2147483647 h 87"/>
                <a:gd name="T52" fmla="*/ 2147483647 w 50"/>
                <a:gd name="T53" fmla="*/ 2147483647 h 87"/>
                <a:gd name="T54" fmla="*/ 2147483647 w 50"/>
                <a:gd name="T55" fmla="*/ 2147483647 h 87"/>
                <a:gd name="T56" fmla="*/ 2147483647 w 50"/>
                <a:gd name="T57" fmla="*/ 2147483647 h 87"/>
                <a:gd name="T58" fmla="*/ 2147483647 w 50"/>
                <a:gd name="T59" fmla="*/ 2147483647 h 87"/>
                <a:gd name="T60" fmla="*/ 2147483647 w 50"/>
                <a:gd name="T61" fmla="*/ 2147483647 h 87"/>
                <a:gd name="T62" fmla="*/ 2147483647 w 50"/>
                <a:gd name="T63" fmla="*/ 2147483647 h 87"/>
                <a:gd name="T64" fmla="*/ 2147483647 w 50"/>
                <a:gd name="T65" fmla="*/ 2147483647 h 87"/>
                <a:gd name="T66" fmla="*/ 2147483647 w 50"/>
                <a:gd name="T67" fmla="*/ 2147483647 h 87"/>
                <a:gd name="T68" fmla="*/ 2147483647 w 50"/>
                <a:gd name="T69" fmla="*/ 2147483647 h 87"/>
                <a:gd name="T70" fmla="*/ 2147483647 w 50"/>
                <a:gd name="T71" fmla="*/ 2147483647 h 87"/>
                <a:gd name="T72" fmla="*/ 2147483647 w 50"/>
                <a:gd name="T73" fmla="*/ 2147483647 h 87"/>
                <a:gd name="T74" fmla="*/ 2147483647 w 50"/>
                <a:gd name="T75" fmla="*/ 2147483647 h 87"/>
                <a:gd name="T76" fmla="*/ 2147483647 w 50"/>
                <a:gd name="T77" fmla="*/ 2147483647 h 87"/>
                <a:gd name="T78" fmla="*/ 2147483647 w 50"/>
                <a:gd name="T79" fmla="*/ 2147483647 h 87"/>
                <a:gd name="T80" fmla="*/ 2147483647 w 50"/>
                <a:gd name="T81" fmla="*/ 2147483647 h 87"/>
                <a:gd name="T82" fmla="*/ 2147483647 w 50"/>
                <a:gd name="T83" fmla="*/ 2147483647 h 87"/>
                <a:gd name="T84" fmla="*/ 2147483647 w 50"/>
                <a:gd name="T85" fmla="*/ 2147483647 h 87"/>
                <a:gd name="T86" fmla="*/ 2147483647 w 50"/>
                <a:gd name="T87" fmla="*/ 2147483647 h 87"/>
                <a:gd name="T88" fmla="*/ 2147483647 w 50"/>
                <a:gd name="T89" fmla="*/ 2147483647 h 87"/>
                <a:gd name="T90" fmla="*/ 2147483647 w 50"/>
                <a:gd name="T91" fmla="*/ 2147483647 h 87"/>
                <a:gd name="T92" fmla="*/ 2147483647 w 50"/>
                <a:gd name="T93" fmla="*/ 2147483647 h 87"/>
                <a:gd name="T94" fmla="*/ 2147483647 w 50"/>
                <a:gd name="T95" fmla="*/ 2147483647 h 87"/>
                <a:gd name="T96" fmla="*/ 2147483647 w 50"/>
                <a:gd name="T97" fmla="*/ 2147483647 h 87"/>
                <a:gd name="T98" fmla="*/ 2147483647 w 50"/>
                <a:gd name="T99" fmla="*/ 2147483647 h 87"/>
                <a:gd name="T100" fmla="*/ 2147483647 w 50"/>
                <a:gd name="T101" fmla="*/ 2147483647 h 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0"/>
                <a:gd name="T154" fmla="*/ 0 h 87"/>
                <a:gd name="T155" fmla="*/ 50 w 50"/>
                <a:gd name="T156" fmla="*/ 87 h 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0" h="87">
                  <a:moveTo>
                    <a:pt x="44" y="9"/>
                  </a:moveTo>
                  <a:lnTo>
                    <a:pt x="44" y="6"/>
                  </a:lnTo>
                  <a:lnTo>
                    <a:pt x="43" y="3"/>
                  </a:lnTo>
                  <a:lnTo>
                    <a:pt x="40" y="2"/>
                  </a:lnTo>
                  <a:lnTo>
                    <a:pt x="34" y="0"/>
                  </a:lnTo>
                  <a:lnTo>
                    <a:pt x="27" y="0"/>
                  </a:lnTo>
                  <a:lnTo>
                    <a:pt x="22" y="0"/>
                  </a:lnTo>
                  <a:lnTo>
                    <a:pt x="17" y="2"/>
                  </a:lnTo>
                  <a:lnTo>
                    <a:pt x="14" y="3"/>
                  </a:lnTo>
                  <a:lnTo>
                    <a:pt x="12" y="4"/>
                  </a:lnTo>
                  <a:lnTo>
                    <a:pt x="11" y="5"/>
                  </a:lnTo>
                  <a:lnTo>
                    <a:pt x="9" y="7"/>
                  </a:lnTo>
                  <a:lnTo>
                    <a:pt x="6" y="10"/>
                  </a:lnTo>
                  <a:lnTo>
                    <a:pt x="4" y="14"/>
                  </a:lnTo>
                  <a:lnTo>
                    <a:pt x="3" y="18"/>
                  </a:lnTo>
                  <a:lnTo>
                    <a:pt x="3" y="22"/>
                  </a:lnTo>
                  <a:lnTo>
                    <a:pt x="3" y="27"/>
                  </a:lnTo>
                  <a:lnTo>
                    <a:pt x="4" y="31"/>
                  </a:lnTo>
                  <a:lnTo>
                    <a:pt x="6" y="34"/>
                  </a:lnTo>
                  <a:lnTo>
                    <a:pt x="9" y="37"/>
                  </a:lnTo>
                  <a:lnTo>
                    <a:pt x="15" y="43"/>
                  </a:lnTo>
                  <a:lnTo>
                    <a:pt x="22" y="47"/>
                  </a:lnTo>
                  <a:lnTo>
                    <a:pt x="30" y="51"/>
                  </a:lnTo>
                  <a:lnTo>
                    <a:pt x="36" y="55"/>
                  </a:lnTo>
                  <a:lnTo>
                    <a:pt x="38" y="58"/>
                  </a:lnTo>
                  <a:lnTo>
                    <a:pt x="40" y="61"/>
                  </a:lnTo>
                  <a:lnTo>
                    <a:pt x="41" y="64"/>
                  </a:lnTo>
                  <a:lnTo>
                    <a:pt x="42" y="68"/>
                  </a:lnTo>
                  <a:lnTo>
                    <a:pt x="42" y="70"/>
                  </a:lnTo>
                  <a:lnTo>
                    <a:pt x="41" y="73"/>
                  </a:lnTo>
                  <a:lnTo>
                    <a:pt x="40" y="75"/>
                  </a:lnTo>
                  <a:lnTo>
                    <a:pt x="38" y="77"/>
                  </a:lnTo>
                  <a:lnTo>
                    <a:pt x="35" y="79"/>
                  </a:lnTo>
                  <a:lnTo>
                    <a:pt x="33" y="81"/>
                  </a:lnTo>
                  <a:lnTo>
                    <a:pt x="29" y="82"/>
                  </a:lnTo>
                  <a:lnTo>
                    <a:pt x="24" y="82"/>
                  </a:lnTo>
                  <a:lnTo>
                    <a:pt x="21" y="82"/>
                  </a:lnTo>
                  <a:lnTo>
                    <a:pt x="17" y="81"/>
                  </a:lnTo>
                  <a:lnTo>
                    <a:pt x="12" y="78"/>
                  </a:lnTo>
                  <a:lnTo>
                    <a:pt x="9" y="75"/>
                  </a:lnTo>
                  <a:lnTo>
                    <a:pt x="8" y="72"/>
                  </a:lnTo>
                  <a:lnTo>
                    <a:pt x="6" y="69"/>
                  </a:lnTo>
                  <a:lnTo>
                    <a:pt x="6" y="67"/>
                  </a:lnTo>
                  <a:lnTo>
                    <a:pt x="5" y="63"/>
                  </a:lnTo>
                  <a:lnTo>
                    <a:pt x="5" y="61"/>
                  </a:lnTo>
                  <a:lnTo>
                    <a:pt x="4" y="61"/>
                  </a:lnTo>
                  <a:lnTo>
                    <a:pt x="3" y="61"/>
                  </a:lnTo>
                  <a:lnTo>
                    <a:pt x="2" y="61"/>
                  </a:lnTo>
                  <a:lnTo>
                    <a:pt x="2" y="62"/>
                  </a:lnTo>
                  <a:lnTo>
                    <a:pt x="1" y="65"/>
                  </a:lnTo>
                  <a:lnTo>
                    <a:pt x="0" y="72"/>
                  </a:lnTo>
                  <a:lnTo>
                    <a:pt x="0" y="75"/>
                  </a:lnTo>
                  <a:lnTo>
                    <a:pt x="0" y="77"/>
                  </a:lnTo>
                  <a:lnTo>
                    <a:pt x="1" y="79"/>
                  </a:lnTo>
                  <a:lnTo>
                    <a:pt x="2" y="81"/>
                  </a:lnTo>
                  <a:lnTo>
                    <a:pt x="3" y="82"/>
                  </a:lnTo>
                  <a:lnTo>
                    <a:pt x="5" y="83"/>
                  </a:lnTo>
                  <a:lnTo>
                    <a:pt x="7" y="84"/>
                  </a:lnTo>
                  <a:lnTo>
                    <a:pt x="10" y="85"/>
                  </a:lnTo>
                  <a:lnTo>
                    <a:pt x="17" y="86"/>
                  </a:lnTo>
                  <a:lnTo>
                    <a:pt x="22" y="87"/>
                  </a:lnTo>
                  <a:lnTo>
                    <a:pt x="28" y="86"/>
                  </a:lnTo>
                  <a:lnTo>
                    <a:pt x="33" y="85"/>
                  </a:lnTo>
                  <a:lnTo>
                    <a:pt x="38" y="83"/>
                  </a:lnTo>
                  <a:lnTo>
                    <a:pt x="42" y="81"/>
                  </a:lnTo>
                  <a:lnTo>
                    <a:pt x="46" y="77"/>
                  </a:lnTo>
                  <a:lnTo>
                    <a:pt x="48" y="73"/>
                  </a:lnTo>
                  <a:lnTo>
                    <a:pt x="49" y="70"/>
                  </a:lnTo>
                  <a:lnTo>
                    <a:pt x="50" y="68"/>
                  </a:lnTo>
                  <a:lnTo>
                    <a:pt x="50" y="62"/>
                  </a:lnTo>
                  <a:lnTo>
                    <a:pt x="50" y="57"/>
                  </a:lnTo>
                  <a:lnTo>
                    <a:pt x="49" y="52"/>
                  </a:lnTo>
                  <a:lnTo>
                    <a:pt x="47" y="49"/>
                  </a:lnTo>
                  <a:lnTo>
                    <a:pt x="44" y="45"/>
                  </a:lnTo>
                  <a:lnTo>
                    <a:pt x="38" y="40"/>
                  </a:lnTo>
                  <a:lnTo>
                    <a:pt x="31" y="36"/>
                  </a:lnTo>
                  <a:lnTo>
                    <a:pt x="24" y="32"/>
                  </a:lnTo>
                  <a:lnTo>
                    <a:pt x="17" y="28"/>
                  </a:lnTo>
                  <a:lnTo>
                    <a:pt x="15" y="26"/>
                  </a:lnTo>
                  <a:lnTo>
                    <a:pt x="13" y="23"/>
                  </a:lnTo>
                  <a:lnTo>
                    <a:pt x="12" y="20"/>
                  </a:lnTo>
                  <a:lnTo>
                    <a:pt x="11" y="17"/>
                  </a:lnTo>
                  <a:lnTo>
                    <a:pt x="11" y="14"/>
                  </a:lnTo>
                  <a:lnTo>
                    <a:pt x="12" y="12"/>
                  </a:lnTo>
                  <a:lnTo>
                    <a:pt x="13" y="10"/>
                  </a:lnTo>
                  <a:lnTo>
                    <a:pt x="15" y="8"/>
                  </a:lnTo>
                  <a:lnTo>
                    <a:pt x="16" y="6"/>
                  </a:lnTo>
                  <a:lnTo>
                    <a:pt x="19" y="5"/>
                  </a:lnTo>
                  <a:lnTo>
                    <a:pt x="22" y="5"/>
                  </a:lnTo>
                  <a:lnTo>
                    <a:pt x="25" y="4"/>
                  </a:lnTo>
                  <a:lnTo>
                    <a:pt x="29" y="4"/>
                  </a:lnTo>
                  <a:lnTo>
                    <a:pt x="31" y="5"/>
                  </a:lnTo>
                  <a:lnTo>
                    <a:pt x="35" y="7"/>
                  </a:lnTo>
                  <a:lnTo>
                    <a:pt x="37" y="8"/>
                  </a:lnTo>
                  <a:lnTo>
                    <a:pt x="38" y="9"/>
                  </a:lnTo>
                  <a:lnTo>
                    <a:pt x="39" y="11"/>
                  </a:lnTo>
                  <a:lnTo>
                    <a:pt x="39" y="13"/>
                  </a:lnTo>
                  <a:lnTo>
                    <a:pt x="41" y="19"/>
                  </a:lnTo>
                  <a:lnTo>
                    <a:pt x="42" y="21"/>
                  </a:lnTo>
                  <a:lnTo>
                    <a:pt x="43" y="21"/>
                  </a:lnTo>
                  <a:lnTo>
                    <a:pt x="44" y="21"/>
                  </a:lnTo>
                  <a:lnTo>
                    <a:pt x="44" y="20"/>
                  </a:lnTo>
                  <a:lnTo>
                    <a:pt x="44" y="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2" name="Freeform 188"/>
            <p:cNvSpPr>
              <a:spLocks noEditPoints="1"/>
            </p:cNvSpPr>
            <p:nvPr/>
          </p:nvSpPr>
          <p:spPr bwMode="auto">
            <a:xfrm>
              <a:off x="2079777" y="6228567"/>
              <a:ext cx="68117" cy="87903"/>
            </a:xfrm>
            <a:custGeom>
              <a:avLst/>
              <a:gdLst>
                <a:gd name="T0" fmla="*/ 2147483647 w 43"/>
                <a:gd name="T1" fmla="*/ 2147483647 h 56"/>
                <a:gd name="T2" fmla="*/ 2147483647 w 43"/>
                <a:gd name="T3" fmla="*/ 2147483647 h 56"/>
                <a:gd name="T4" fmla="*/ 2147483647 w 43"/>
                <a:gd name="T5" fmla="*/ 2147483647 h 56"/>
                <a:gd name="T6" fmla="*/ 2147483647 w 43"/>
                <a:gd name="T7" fmla="*/ 2147483647 h 56"/>
                <a:gd name="T8" fmla="*/ 2147483647 w 43"/>
                <a:gd name="T9" fmla="*/ 2147483647 h 56"/>
                <a:gd name="T10" fmla="*/ 2147483647 w 43"/>
                <a:gd name="T11" fmla="*/ 0 h 56"/>
                <a:gd name="T12" fmla="*/ 2147483647 w 43"/>
                <a:gd name="T13" fmla="*/ 0 h 56"/>
                <a:gd name="T14" fmla="*/ 2147483647 w 43"/>
                <a:gd name="T15" fmla="*/ 2147483647 h 56"/>
                <a:gd name="T16" fmla="*/ 2147483647 w 43"/>
                <a:gd name="T17" fmla="*/ 2147483647 h 56"/>
                <a:gd name="T18" fmla="*/ 2147483647 w 43"/>
                <a:gd name="T19" fmla="*/ 2147483647 h 56"/>
                <a:gd name="T20" fmla="*/ 0 w 43"/>
                <a:gd name="T21" fmla="*/ 2147483647 h 56"/>
                <a:gd name="T22" fmla="*/ 2147483647 w 43"/>
                <a:gd name="T23" fmla="*/ 2147483647 h 56"/>
                <a:gd name="T24" fmla="*/ 2147483647 w 43"/>
                <a:gd name="T25" fmla="*/ 2147483647 h 56"/>
                <a:gd name="T26" fmla="*/ 2147483647 w 43"/>
                <a:gd name="T27" fmla="*/ 2147483647 h 56"/>
                <a:gd name="T28" fmla="*/ 2147483647 w 43"/>
                <a:gd name="T29" fmla="*/ 2147483647 h 56"/>
                <a:gd name="T30" fmla="*/ 2147483647 w 43"/>
                <a:gd name="T31" fmla="*/ 2147483647 h 56"/>
                <a:gd name="T32" fmla="*/ 2147483647 w 43"/>
                <a:gd name="T33" fmla="*/ 2147483647 h 56"/>
                <a:gd name="T34" fmla="*/ 2147483647 w 43"/>
                <a:gd name="T35" fmla="*/ 2147483647 h 56"/>
                <a:gd name="T36" fmla="*/ 2147483647 w 43"/>
                <a:gd name="T37" fmla="*/ 2147483647 h 56"/>
                <a:gd name="T38" fmla="*/ 2147483647 w 43"/>
                <a:gd name="T39" fmla="*/ 2147483647 h 56"/>
                <a:gd name="T40" fmla="*/ 2147483647 w 43"/>
                <a:gd name="T41" fmla="*/ 2147483647 h 56"/>
                <a:gd name="T42" fmla="*/ 2147483647 w 43"/>
                <a:gd name="T43" fmla="*/ 2147483647 h 56"/>
                <a:gd name="T44" fmla="*/ 2147483647 w 43"/>
                <a:gd name="T45" fmla="*/ 2147483647 h 56"/>
                <a:gd name="T46" fmla="*/ 2147483647 w 43"/>
                <a:gd name="T47" fmla="*/ 2147483647 h 56"/>
                <a:gd name="T48" fmla="*/ 2147483647 w 43"/>
                <a:gd name="T49" fmla="*/ 2147483647 h 56"/>
                <a:gd name="T50" fmla="*/ 2147483647 w 43"/>
                <a:gd name="T51" fmla="*/ 2147483647 h 56"/>
                <a:gd name="T52" fmla="*/ 2147483647 w 43"/>
                <a:gd name="T53" fmla="*/ 2147483647 h 56"/>
                <a:gd name="T54" fmla="*/ 2147483647 w 43"/>
                <a:gd name="T55" fmla="*/ 2147483647 h 56"/>
                <a:gd name="T56" fmla="*/ 2147483647 w 43"/>
                <a:gd name="T57" fmla="*/ 2147483647 h 56"/>
                <a:gd name="T58" fmla="*/ 2147483647 w 43"/>
                <a:gd name="T59" fmla="*/ 2147483647 h 56"/>
                <a:gd name="T60" fmla="*/ 2147483647 w 43"/>
                <a:gd name="T61" fmla="*/ 2147483647 h 56"/>
                <a:gd name="T62" fmla="*/ 2147483647 w 43"/>
                <a:gd name="T63" fmla="*/ 2147483647 h 56"/>
                <a:gd name="T64" fmla="*/ 2147483647 w 43"/>
                <a:gd name="T65" fmla="*/ 2147483647 h 56"/>
                <a:gd name="T66" fmla="*/ 2147483647 w 43"/>
                <a:gd name="T67" fmla="*/ 2147483647 h 56"/>
                <a:gd name="T68" fmla="*/ 2147483647 w 43"/>
                <a:gd name="T69" fmla="*/ 2147483647 h 56"/>
                <a:gd name="T70" fmla="*/ 2147483647 w 43"/>
                <a:gd name="T71" fmla="*/ 2147483647 h 56"/>
                <a:gd name="T72" fmla="*/ 2147483647 w 43"/>
                <a:gd name="T73" fmla="*/ 2147483647 h 56"/>
                <a:gd name="T74" fmla="*/ 2147483647 w 43"/>
                <a:gd name="T75" fmla="*/ 2147483647 h 56"/>
                <a:gd name="T76" fmla="*/ 2147483647 w 43"/>
                <a:gd name="T77" fmla="*/ 2147483647 h 56"/>
                <a:gd name="T78" fmla="*/ 2147483647 w 43"/>
                <a:gd name="T79" fmla="*/ 2147483647 h 56"/>
                <a:gd name="T80" fmla="*/ 2147483647 w 43"/>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3"/>
                <a:gd name="T124" fmla="*/ 0 h 56"/>
                <a:gd name="T125" fmla="*/ 43 w 43"/>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3" h="56">
                  <a:moveTo>
                    <a:pt x="41" y="22"/>
                  </a:moveTo>
                  <a:lnTo>
                    <a:pt x="42" y="22"/>
                  </a:lnTo>
                  <a:lnTo>
                    <a:pt x="43" y="21"/>
                  </a:lnTo>
                  <a:lnTo>
                    <a:pt x="43" y="19"/>
                  </a:lnTo>
                  <a:lnTo>
                    <a:pt x="43" y="16"/>
                  </a:lnTo>
                  <a:lnTo>
                    <a:pt x="42" y="13"/>
                  </a:lnTo>
                  <a:lnTo>
                    <a:pt x="41" y="10"/>
                  </a:lnTo>
                  <a:lnTo>
                    <a:pt x="39" y="7"/>
                  </a:lnTo>
                  <a:lnTo>
                    <a:pt x="37" y="4"/>
                  </a:lnTo>
                  <a:lnTo>
                    <a:pt x="33" y="2"/>
                  </a:lnTo>
                  <a:lnTo>
                    <a:pt x="31" y="1"/>
                  </a:lnTo>
                  <a:lnTo>
                    <a:pt x="29" y="0"/>
                  </a:lnTo>
                  <a:lnTo>
                    <a:pt x="23" y="0"/>
                  </a:lnTo>
                  <a:lnTo>
                    <a:pt x="18" y="0"/>
                  </a:lnTo>
                  <a:lnTo>
                    <a:pt x="13" y="2"/>
                  </a:lnTo>
                  <a:lnTo>
                    <a:pt x="11" y="4"/>
                  </a:lnTo>
                  <a:lnTo>
                    <a:pt x="9" y="5"/>
                  </a:lnTo>
                  <a:lnTo>
                    <a:pt x="6" y="9"/>
                  </a:lnTo>
                  <a:lnTo>
                    <a:pt x="3" y="14"/>
                  </a:lnTo>
                  <a:lnTo>
                    <a:pt x="1" y="19"/>
                  </a:lnTo>
                  <a:lnTo>
                    <a:pt x="0" y="23"/>
                  </a:lnTo>
                  <a:lnTo>
                    <a:pt x="0" y="28"/>
                  </a:lnTo>
                  <a:lnTo>
                    <a:pt x="0" y="35"/>
                  </a:lnTo>
                  <a:lnTo>
                    <a:pt x="1" y="40"/>
                  </a:lnTo>
                  <a:lnTo>
                    <a:pt x="3" y="45"/>
                  </a:lnTo>
                  <a:lnTo>
                    <a:pt x="5" y="49"/>
                  </a:lnTo>
                  <a:lnTo>
                    <a:pt x="7" y="50"/>
                  </a:lnTo>
                  <a:lnTo>
                    <a:pt x="9" y="52"/>
                  </a:lnTo>
                  <a:lnTo>
                    <a:pt x="12" y="54"/>
                  </a:lnTo>
                  <a:lnTo>
                    <a:pt x="17" y="55"/>
                  </a:lnTo>
                  <a:lnTo>
                    <a:pt x="22" y="56"/>
                  </a:lnTo>
                  <a:lnTo>
                    <a:pt x="27" y="55"/>
                  </a:lnTo>
                  <a:lnTo>
                    <a:pt x="31" y="54"/>
                  </a:lnTo>
                  <a:lnTo>
                    <a:pt x="34" y="52"/>
                  </a:lnTo>
                  <a:lnTo>
                    <a:pt x="37" y="51"/>
                  </a:lnTo>
                  <a:lnTo>
                    <a:pt x="40" y="47"/>
                  </a:lnTo>
                  <a:lnTo>
                    <a:pt x="41" y="45"/>
                  </a:lnTo>
                  <a:lnTo>
                    <a:pt x="41" y="44"/>
                  </a:lnTo>
                  <a:lnTo>
                    <a:pt x="40" y="44"/>
                  </a:lnTo>
                  <a:lnTo>
                    <a:pt x="39" y="45"/>
                  </a:lnTo>
                  <a:lnTo>
                    <a:pt x="37" y="47"/>
                  </a:lnTo>
                  <a:lnTo>
                    <a:pt x="36" y="48"/>
                  </a:lnTo>
                  <a:lnTo>
                    <a:pt x="34" y="48"/>
                  </a:lnTo>
                  <a:lnTo>
                    <a:pt x="31" y="49"/>
                  </a:lnTo>
                  <a:lnTo>
                    <a:pt x="28" y="49"/>
                  </a:lnTo>
                  <a:lnTo>
                    <a:pt x="22" y="49"/>
                  </a:lnTo>
                  <a:lnTo>
                    <a:pt x="20" y="48"/>
                  </a:lnTo>
                  <a:lnTo>
                    <a:pt x="18" y="47"/>
                  </a:lnTo>
                  <a:lnTo>
                    <a:pt x="15" y="45"/>
                  </a:lnTo>
                  <a:lnTo>
                    <a:pt x="13" y="44"/>
                  </a:lnTo>
                  <a:lnTo>
                    <a:pt x="12" y="42"/>
                  </a:lnTo>
                  <a:lnTo>
                    <a:pt x="11" y="39"/>
                  </a:lnTo>
                  <a:lnTo>
                    <a:pt x="9" y="35"/>
                  </a:lnTo>
                  <a:lnTo>
                    <a:pt x="9" y="31"/>
                  </a:lnTo>
                  <a:lnTo>
                    <a:pt x="9" y="27"/>
                  </a:lnTo>
                  <a:lnTo>
                    <a:pt x="9" y="24"/>
                  </a:lnTo>
                  <a:lnTo>
                    <a:pt x="9" y="22"/>
                  </a:lnTo>
                  <a:lnTo>
                    <a:pt x="41" y="22"/>
                  </a:lnTo>
                  <a:close/>
                  <a:moveTo>
                    <a:pt x="22" y="18"/>
                  </a:moveTo>
                  <a:lnTo>
                    <a:pt x="15" y="18"/>
                  </a:lnTo>
                  <a:lnTo>
                    <a:pt x="11" y="18"/>
                  </a:lnTo>
                  <a:lnTo>
                    <a:pt x="10" y="17"/>
                  </a:lnTo>
                  <a:lnTo>
                    <a:pt x="10" y="15"/>
                  </a:lnTo>
                  <a:lnTo>
                    <a:pt x="11" y="13"/>
                  </a:lnTo>
                  <a:lnTo>
                    <a:pt x="14" y="8"/>
                  </a:lnTo>
                  <a:lnTo>
                    <a:pt x="16" y="6"/>
                  </a:lnTo>
                  <a:lnTo>
                    <a:pt x="19" y="4"/>
                  </a:lnTo>
                  <a:lnTo>
                    <a:pt x="22" y="3"/>
                  </a:lnTo>
                  <a:lnTo>
                    <a:pt x="25" y="3"/>
                  </a:lnTo>
                  <a:lnTo>
                    <a:pt x="29" y="3"/>
                  </a:lnTo>
                  <a:lnTo>
                    <a:pt x="32" y="5"/>
                  </a:lnTo>
                  <a:lnTo>
                    <a:pt x="33" y="6"/>
                  </a:lnTo>
                  <a:lnTo>
                    <a:pt x="34" y="8"/>
                  </a:lnTo>
                  <a:lnTo>
                    <a:pt x="35" y="10"/>
                  </a:lnTo>
                  <a:lnTo>
                    <a:pt x="35" y="11"/>
                  </a:lnTo>
                  <a:lnTo>
                    <a:pt x="35" y="13"/>
                  </a:lnTo>
                  <a:lnTo>
                    <a:pt x="34" y="14"/>
                  </a:lnTo>
                  <a:lnTo>
                    <a:pt x="34" y="15"/>
                  </a:lnTo>
                  <a:lnTo>
                    <a:pt x="33" y="16"/>
                  </a:lnTo>
                  <a:lnTo>
                    <a:pt x="31" y="17"/>
                  </a:lnTo>
                  <a:lnTo>
                    <a:pt x="29" y="18"/>
                  </a:lnTo>
                  <a:lnTo>
                    <a:pt x="22" y="18"/>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3" name="Freeform 189"/>
            <p:cNvSpPr>
              <a:spLocks/>
            </p:cNvSpPr>
            <p:nvPr/>
          </p:nvSpPr>
          <p:spPr bwMode="auto">
            <a:xfrm>
              <a:off x="2158374" y="6224979"/>
              <a:ext cx="62877" cy="87903"/>
            </a:xfrm>
            <a:custGeom>
              <a:avLst/>
              <a:gdLst>
                <a:gd name="T0" fmla="*/ 2147483647 w 39"/>
                <a:gd name="T1" fmla="*/ 2147483647 h 56"/>
                <a:gd name="T2" fmla="*/ 2147483647 w 39"/>
                <a:gd name="T3" fmla="*/ 2147483647 h 56"/>
                <a:gd name="T4" fmla="*/ 2147483647 w 39"/>
                <a:gd name="T5" fmla="*/ 2147483647 h 56"/>
                <a:gd name="T6" fmla="*/ 2147483647 w 39"/>
                <a:gd name="T7" fmla="*/ 2147483647 h 56"/>
                <a:gd name="T8" fmla="*/ 2147483647 w 39"/>
                <a:gd name="T9" fmla="*/ 2147483647 h 56"/>
                <a:gd name="T10" fmla="*/ 2147483647 w 39"/>
                <a:gd name="T11" fmla="*/ 2147483647 h 56"/>
                <a:gd name="T12" fmla="*/ 2147483647 w 39"/>
                <a:gd name="T13" fmla="*/ 2147483647 h 56"/>
                <a:gd name="T14" fmla="*/ 2147483647 w 39"/>
                <a:gd name="T15" fmla="*/ 2147483647 h 56"/>
                <a:gd name="T16" fmla="*/ 2147483647 w 39"/>
                <a:gd name="T17" fmla="*/ 2147483647 h 56"/>
                <a:gd name="T18" fmla="*/ 2147483647 w 39"/>
                <a:gd name="T19" fmla="*/ 2147483647 h 56"/>
                <a:gd name="T20" fmla="*/ 2147483647 w 39"/>
                <a:gd name="T21" fmla="*/ 2147483647 h 56"/>
                <a:gd name="T22" fmla="*/ 2147483647 w 39"/>
                <a:gd name="T23" fmla="*/ 2147483647 h 56"/>
                <a:gd name="T24" fmla="*/ 2147483647 w 39"/>
                <a:gd name="T25" fmla="*/ 2147483647 h 56"/>
                <a:gd name="T26" fmla="*/ 2147483647 w 39"/>
                <a:gd name="T27" fmla="*/ 2147483647 h 56"/>
                <a:gd name="T28" fmla="*/ 2147483647 w 39"/>
                <a:gd name="T29" fmla="*/ 0 h 56"/>
                <a:gd name="T30" fmla="*/ 2147483647 w 39"/>
                <a:gd name="T31" fmla="*/ 0 h 56"/>
                <a:gd name="T32" fmla="*/ 2147483647 w 39"/>
                <a:gd name="T33" fmla="*/ 2147483647 h 56"/>
                <a:gd name="T34" fmla="*/ 2147483647 w 39"/>
                <a:gd name="T35" fmla="*/ 2147483647 h 56"/>
                <a:gd name="T36" fmla="*/ 2147483647 w 39"/>
                <a:gd name="T37" fmla="*/ 2147483647 h 56"/>
                <a:gd name="T38" fmla="*/ 2147483647 w 39"/>
                <a:gd name="T39" fmla="*/ 2147483647 h 56"/>
                <a:gd name="T40" fmla="*/ 2147483647 w 39"/>
                <a:gd name="T41" fmla="*/ 2147483647 h 56"/>
                <a:gd name="T42" fmla="*/ 2147483647 w 39"/>
                <a:gd name="T43" fmla="*/ 2147483647 h 56"/>
                <a:gd name="T44" fmla="*/ 2147483647 w 39"/>
                <a:gd name="T45" fmla="*/ 2147483647 h 56"/>
                <a:gd name="T46" fmla="*/ 2147483647 w 39"/>
                <a:gd name="T47" fmla="*/ 2147483647 h 56"/>
                <a:gd name="T48" fmla="*/ 0 w 39"/>
                <a:gd name="T49" fmla="*/ 2147483647 h 56"/>
                <a:gd name="T50" fmla="*/ 2147483647 w 39"/>
                <a:gd name="T51" fmla="*/ 2147483647 h 56"/>
                <a:gd name="T52" fmla="*/ 2147483647 w 39"/>
                <a:gd name="T53" fmla="*/ 2147483647 h 56"/>
                <a:gd name="T54" fmla="*/ 2147483647 w 39"/>
                <a:gd name="T55" fmla="*/ 2147483647 h 56"/>
                <a:gd name="T56" fmla="*/ 2147483647 w 39"/>
                <a:gd name="T57" fmla="*/ 2147483647 h 56"/>
                <a:gd name="T58" fmla="*/ 2147483647 w 39"/>
                <a:gd name="T59" fmla="*/ 2147483647 h 56"/>
                <a:gd name="T60" fmla="*/ 2147483647 w 39"/>
                <a:gd name="T61" fmla="*/ 2147483647 h 56"/>
                <a:gd name="T62" fmla="*/ 2147483647 w 39"/>
                <a:gd name="T63" fmla="*/ 2147483647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
                <a:gd name="T97" fmla="*/ 0 h 56"/>
                <a:gd name="T98" fmla="*/ 39 w 39"/>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 h="56">
                  <a:moveTo>
                    <a:pt x="17" y="19"/>
                  </a:moveTo>
                  <a:lnTo>
                    <a:pt x="18" y="16"/>
                  </a:lnTo>
                  <a:lnTo>
                    <a:pt x="19" y="14"/>
                  </a:lnTo>
                  <a:lnTo>
                    <a:pt x="21" y="12"/>
                  </a:lnTo>
                  <a:lnTo>
                    <a:pt x="23" y="11"/>
                  </a:lnTo>
                  <a:lnTo>
                    <a:pt x="26" y="11"/>
                  </a:lnTo>
                  <a:lnTo>
                    <a:pt x="28" y="12"/>
                  </a:lnTo>
                  <a:lnTo>
                    <a:pt x="30" y="13"/>
                  </a:lnTo>
                  <a:lnTo>
                    <a:pt x="32" y="14"/>
                  </a:lnTo>
                  <a:lnTo>
                    <a:pt x="34" y="14"/>
                  </a:lnTo>
                  <a:lnTo>
                    <a:pt x="37" y="13"/>
                  </a:lnTo>
                  <a:lnTo>
                    <a:pt x="38" y="11"/>
                  </a:lnTo>
                  <a:lnTo>
                    <a:pt x="39" y="10"/>
                  </a:lnTo>
                  <a:lnTo>
                    <a:pt x="39" y="8"/>
                  </a:lnTo>
                  <a:lnTo>
                    <a:pt x="39" y="6"/>
                  </a:lnTo>
                  <a:lnTo>
                    <a:pt x="38" y="5"/>
                  </a:lnTo>
                  <a:lnTo>
                    <a:pt x="37" y="4"/>
                  </a:lnTo>
                  <a:lnTo>
                    <a:pt x="36" y="3"/>
                  </a:lnTo>
                  <a:lnTo>
                    <a:pt x="34" y="2"/>
                  </a:lnTo>
                  <a:lnTo>
                    <a:pt x="31" y="2"/>
                  </a:lnTo>
                  <a:lnTo>
                    <a:pt x="29" y="2"/>
                  </a:lnTo>
                  <a:lnTo>
                    <a:pt x="27" y="3"/>
                  </a:lnTo>
                  <a:lnTo>
                    <a:pt x="25" y="4"/>
                  </a:lnTo>
                  <a:lnTo>
                    <a:pt x="23" y="5"/>
                  </a:lnTo>
                  <a:lnTo>
                    <a:pt x="20" y="8"/>
                  </a:lnTo>
                  <a:lnTo>
                    <a:pt x="18" y="9"/>
                  </a:lnTo>
                  <a:lnTo>
                    <a:pt x="18" y="8"/>
                  </a:lnTo>
                  <a:lnTo>
                    <a:pt x="17" y="5"/>
                  </a:lnTo>
                  <a:lnTo>
                    <a:pt x="17" y="1"/>
                  </a:lnTo>
                  <a:lnTo>
                    <a:pt x="17" y="0"/>
                  </a:lnTo>
                  <a:lnTo>
                    <a:pt x="16" y="0"/>
                  </a:lnTo>
                  <a:lnTo>
                    <a:pt x="15" y="0"/>
                  </a:lnTo>
                  <a:lnTo>
                    <a:pt x="13" y="2"/>
                  </a:lnTo>
                  <a:lnTo>
                    <a:pt x="9" y="7"/>
                  </a:lnTo>
                  <a:lnTo>
                    <a:pt x="5" y="9"/>
                  </a:lnTo>
                  <a:lnTo>
                    <a:pt x="4" y="10"/>
                  </a:lnTo>
                  <a:lnTo>
                    <a:pt x="4" y="11"/>
                  </a:lnTo>
                  <a:lnTo>
                    <a:pt x="4" y="12"/>
                  </a:lnTo>
                  <a:lnTo>
                    <a:pt x="6" y="13"/>
                  </a:lnTo>
                  <a:lnTo>
                    <a:pt x="8" y="16"/>
                  </a:lnTo>
                  <a:lnTo>
                    <a:pt x="9" y="18"/>
                  </a:lnTo>
                  <a:lnTo>
                    <a:pt x="9" y="21"/>
                  </a:lnTo>
                  <a:lnTo>
                    <a:pt x="9" y="42"/>
                  </a:lnTo>
                  <a:lnTo>
                    <a:pt x="8" y="47"/>
                  </a:lnTo>
                  <a:lnTo>
                    <a:pt x="8" y="49"/>
                  </a:lnTo>
                  <a:lnTo>
                    <a:pt x="7" y="50"/>
                  </a:lnTo>
                  <a:lnTo>
                    <a:pt x="6" y="51"/>
                  </a:lnTo>
                  <a:lnTo>
                    <a:pt x="5" y="52"/>
                  </a:lnTo>
                  <a:lnTo>
                    <a:pt x="1" y="53"/>
                  </a:lnTo>
                  <a:lnTo>
                    <a:pt x="0" y="54"/>
                  </a:lnTo>
                  <a:lnTo>
                    <a:pt x="1" y="55"/>
                  </a:lnTo>
                  <a:lnTo>
                    <a:pt x="2" y="56"/>
                  </a:lnTo>
                  <a:lnTo>
                    <a:pt x="3" y="56"/>
                  </a:lnTo>
                  <a:lnTo>
                    <a:pt x="16" y="55"/>
                  </a:lnTo>
                  <a:lnTo>
                    <a:pt x="27" y="56"/>
                  </a:lnTo>
                  <a:lnTo>
                    <a:pt x="30" y="56"/>
                  </a:lnTo>
                  <a:lnTo>
                    <a:pt x="30" y="55"/>
                  </a:lnTo>
                  <a:lnTo>
                    <a:pt x="30" y="53"/>
                  </a:lnTo>
                  <a:lnTo>
                    <a:pt x="29" y="53"/>
                  </a:lnTo>
                  <a:lnTo>
                    <a:pt x="23" y="52"/>
                  </a:lnTo>
                  <a:lnTo>
                    <a:pt x="19" y="51"/>
                  </a:lnTo>
                  <a:lnTo>
                    <a:pt x="19" y="50"/>
                  </a:lnTo>
                  <a:lnTo>
                    <a:pt x="18" y="49"/>
                  </a:lnTo>
                  <a:lnTo>
                    <a:pt x="17" y="46"/>
                  </a:lnTo>
                  <a:lnTo>
                    <a:pt x="17" y="1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4" name="Freeform 190"/>
            <p:cNvSpPr>
              <a:spLocks/>
            </p:cNvSpPr>
            <p:nvPr/>
          </p:nvSpPr>
          <p:spPr bwMode="auto">
            <a:xfrm>
              <a:off x="2221251" y="6230361"/>
              <a:ext cx="92568" cy="86110"/>
            </a:xfrm>
            <a:custGeom>
              <a:avLst/>
              <a:gdLst>
                <a:gd name="T0" fmla="*/ 2147483647 w 58"/>
                <a:gd name="T1" fmla="*/ 2147483647 h 54"/>
                <a:gd name="T2" fmla="*/ 2147483647 w 58"/>
                <a:gd name="T3" fmla="*/ 2147483647 h 54"/>
                <a:gd name="T4" fmla="*/ 2147483647 w 58"/>
                <a:gd name="T5" fmla="*/ 2147483647 h 54"/>
                <a:gd name="T6" fmla="*/ 2147483647 w 58"/>
                <a:gd name="T7" fmla="*/ 2147483647 h 54"/>
                <a:gd name="T8" fmla="*/ 2147483647 w 58"/>
                <a:gd name="T9" fmla="*/ 2147483647 h 54"/>
                <a:gd name="T10" fmla="*/ 2147483647 w 58"/>
                <a:gd name="T11" fmla="*/ 2147483647 h 54"/>
                <a:gd name="T12" fmla="*/ 2147483647 w 58"/>
                <a:gd name="T13" fmla="*/ 0 h 54"/>
                <a:gd name="T14" fmla="*/ 2147483647 w 58"/>
                <a:gd name="T15" fmla="*/ 0 h 54"/>
                <a:gd name="T16" fmla="*/ 2147483647 w 58"/>
                <a:gd name="T17" fmla="*/ 0 h 54"/>
                <a:gd name="T18" fmla="*/ 2147483647 w 58"/>
                <a:gd name="T19" fmla="*/ 0 h 54"/>
                <a:gd name="T20" fmla="*/ 2147483647 w 58"/>
                <a:gd name="T21" fmla="*/ 0 h 54"/>
                <a:gd name="T22" fmla="*/ 2147483647 w 58"/>
                <a:gd name="T23" fmla="*/ 2147483647 h 54"/>
                <a:gd name="T24" fmla="*/ 2147483647 w 58"/>
                <a:gd name="T25" fmla="*/ 2147483647 h 54"/>
                <a:gd name="T26" fmla="*/ 2147483647 w 58"/>
                <a:gd name="T27" fmla="*/ 2147483647 h 54"/>
                <a:gd name="T28" fmla="*/ 2147483647 w 58"/>
                <a:gd name="T29" fmla="*/ 2147483647 h 54"/>
                <a:gd name="T30" fmla="*/ 2147483647 w 58"/>
                <a:gd name="T31" fmla="*/ 2147483647 h 54"/>
                <a:gd name="T32" fmla="*/ 2147483647 w 58"/>
                <a:gd name="T33" fmla="*/ 2147483647 h 54"/>
                <a:gd name="T34" fmla="*/ 2147483647 w 58"/>
                <a:gd name="T35" fmla="*/ 2147483647 h 54"/>
                <a:gd name="T36" fmla="*/ 2147483647 w 58"/>
                <a:gd name="T37" fmla="*/ 2147483647 h 54"/>
                <a:gd name="T38" fmla="*/ 2147483647 w 58"/>
                <a:gd name="T39" fmla="*/ 2147483647 h 54"/>
                <a:gd name="T40" fmla="*/ 2147483647 w 58"/>
                <a:gd name="T41" fmla="*/ 2147483647 h 54"/>
                <a:gd name="T42" fmla="*/ 2147483647 w 58"/>
                <a:gd name="T43" fmla="*/ 2147483647 h 54"/>
                <a:gd name="T44" fmla="*/ 2147483647 w 58"/>
                <a:gd name="T45" fmla="*/ 2147483647 h 54"/>
                <a:gd name="T46" fmla="*/ 2147483647 w 58"/>
                <a:gd name="T47" fmla="*/ 2147483647 h 54"/>
                <a:gd name="T48" fmla="*/ 2147483647 w 58"/>
                <a:gd name="T49" fmla="*/ 2147483647 h 54"/>
                <a:gd name="T50" fmla="*/ 2147483647 w 58"/>
                <a:gd name="T51" fmla="*/ 2147483647 h 54"/>
                <a:gd name="T52" fmla="*/ 2147483647 w 58"/>
                <a:gd name="T53" fmla="*/ 2147483647 h 54"/>
                <a:gd name="T54" fmla="*/ 2147483647 w 58"/>
                <a:gd name="T55" fmla="*/ 2147483647 h 54"/>
                <a:gd name="T56" fmla="*/ 2147483647 w 58"/>
                <a:gd name="T57" fmla="*/ 2147483647 h 54"/>
                <a:gd name="T58" fmla="*/ 2147483647 w 58"/>
                <a:gd name="T59" fmla="*/ 2147483647 h 54"/>
                <a:gd name="T60" fmla="*/ 2147483647 w 58"/>
                <a:gd name="T61" fmla="*/ 0 h 54"/>
                <a:gd name="T62" fmla="*/ 2147483647 w 58"/>
                <a:gd name="T63" fmla="*/ 0 h 54"/>
                <a:gd name="T64" fmla="*/ 2147483647 w 58"/>
                <a:gd name="T65" fmla="*/ 0 h 54"/>
                <a:gd name="T66" fmla="*/ 2147483647 w 58"/>
                <a:gd name="T67" fmla="*/ 0 h 54"/>
                <a:gd name="T68" fmla="*/ 2147483647 w 58"/>
                <a:gd name="T69" fmla="*/ 0 h 54"/>
                <a:gd name="T70" fmla="*/ 0 w 58"/>
                <a:gd name="T71" fmla="*/ 2147483647 h 54"/>
                <a:gd name="T72" fmla="*/ 2147483647 w 58"/>
                <a:gd name="T73" fmla="*/ 2147483647 h 54"/>
                <a:gd name="T74" fmla="*/ 2147483647 w 58"/>
                <a:gd name="T75" fmla="*/ 2147483647 h 54"/>
                <a:gd name="T76" fmla="*/ 2147483647 w 58"/>
                <a:gd name="T77" fmla="*/ 2147483647 h 54"/>
                <a:gd name="T78" fmla="*/ 2147483647 w 58"/>
                <a:gd name="T79" fmla="*/ 2147483647 h 54"/>
                <a:gd name="T80" fmla="*/ 2147483647 w 58"/>
                <a:gd name="T81" fmla="*/ 2147483647 h 54"/>
                <a:gd name="T82" fmla="*/ 2147483647 w 58"/>
                <a:gd name="T83" fmla="*/ 2147483647 h 54"/>
                <a:gd name="T84" fmla="*/ 2147483647 w 58"/>
                <a:gd name="T85" fmla="*/ 2147483647 h 54"/>
                <a:gd name="T86" fmla="*/ 2147483647 w 58"/>
                <a:gd name="T87" fmla="*/ 2147483647 h 54"/>
                <a:gd name="T88" fmla="*/ 2147483647 w 58"/>
                <a:gd name="T89" fmla="*/ 2147483647 h 54"/>
                <a:gd name="T90" fmla="*/ 2147483647 w 58"/>
                <a:gd name="T91" fmla="*/ 2147483647 h 54"/>
                <a:gd name="T92" fmla="*/ 2147483647 w 58"/>
                <a:gd name="T93" fmla="*/ 2147483647 h 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8"/>
                <a:gd name="T142" fmla="*/ 0 h 54"/>
                <a:gd name="T143" fmla="*/ 58 w 58"/>
                <a:gd name="T144" fmla="*/ 54 h 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8" h="54">
                  <a:moveTo>
                    <a:pt x="48" y="9"/>
                  </a:moveTo>
                  <a:lnTo>
                    <a:pt x="50" y="7"/>
                  </a:lnTo>
                  <a:lnTo>
                    <a:pt x="51" y="5"/>
                  </a:lnTo>
                  <a:lnTo>
                    <a:pt x="54" y="3"/>
                  </a:lnTo>
                  <a:lnTo>
                    <a:pt x="57" y="2"/>
                  </a:lnTo>
                  <a:lnTo>
                    <a:pt x="58" y="1"/>
                  </a:lnTo>
                  <a:lnTo>
                    <a:pt x="57" y="0"/>
                  </a:lnTo>
                  <a:lnTo>
                    <a:pt x="55" y="0"/>
                  </a:lnTo>
                  <a:lnTo>
                    <a:pt x="48" y="0"/>
                  </a:lnTo>
                  <a:lnTo>
                    <a:pt x="38" y="0"/>
                  </a:lnTo>
                  <a:lnTo>
                    <a:pt x="37" y="0"/>
                  </a:lnTo>
                  <a:lnTo>
                    <a:pt x="36" y="1"/>
                  </a:lnTo>
                  <a:lnTo>
                    <a:pt x="38" y="2"/>
                  </a:lnTo>
                  <a:lnTo>
                    <a:pt x="40" y="3"/>
                  </a:lnTo>
                  <a:lnTo>
                    <a:pt x="43" y="4"/>
                  </a:lnTo>
                  <a:lnTo>
                    <a:pt x="44" y="5"/>
                  </a:lnTo>
                  <a:lnTo>
                    <a:pt x="44" y="6"/>
                  </a:lnTo>
                  <a:lnTo>
                    <a:pt x="43" y="8"/>
                  </a:lnTo>
                  <a:lnTo>
                    <a:pt x="34" y="35"/>
                  </a:lnTo>
                  <a:lnTo>
                    <a:pt x="33" y="36"/>
                  </a:lnTo>
                  <a:lnTo>
                    <a:pt x="32" y="37"/>
                  </a:lnTo>
                  <a:lnTo>
                    <a:pt x="31" y="36"/>
                  </a:lnTo>
                  <a:lnTo>
                    <a:pt x="21" y="9"/>
                  </a:lnTo>
                  <a:lnTo>
                    <a:pt x="20" y="5"/>
                  </a:lnTo>
                  <a:lnTo>
                    <a:pt x="20" y="4"/>
                  </a:lnTo>
                  <a:lnTo>
                    <a:pt x="21" y="3"/>
                  </a:lnTo>
                  <a:lnTo>
                    <a:pt x="24" y="3"/>
                  </a:lnTo>
                  <a:lnTo>
                    <a:pt x="27" y="2"/>
                  </a:lnTo>
                  <a:lnTo>
                    <a:pt x="28" y="2"/>
                  </a:lnTo>
                  <a:lnTo>
                    <a:pt x="28" y="1"/>
                  </a:lnTo>
                  <a:lnTo>
                    <a:pt x="28" y="0"/>
                  </a:lnTo>
                  <a:lnTo>
                    <a:pt x="26" y="0"/>
                  </a:lnTo>
                  <a:lnTo>
                    <a:pt x="15" y="0"/>
                  </a:lnTo>
                  <a:lnTo>
                    <a:pt x="4" y="0"/>
                  </a:lnTo>
                  <a:lnTo>
                    <a:pt x="1" y="0"/>
                  </a:lnTo>
                  <a:lnTo>
                    <a:pt x="0" y="1"/>
                  </a:lnTo>
                  <a:lnTo>
                    <a:pt x="1" y="2"/>
                  </a:lnTo>
                  <a:lnTo>
                    <a:pt x="1" y="3"/>
                  </a:lnTo>
                  <a:lnTo>
                    <a:pt x="2" y="3"/>
                  </a:lnTo>
                  <a:lnTo>
                    <a:pt x="3" y="3"/>
                  </a:lnTo>
                  <a:lnTo>
                    <a:pt x="6" y="4"/>
                  </a:lnTo>
                  <a:lnTo>
                    <a:pt x="8" y="6"/>
                  </a:lnTo>
                  <a:lnTo>
                    <a:pt x="28" y="52"/>
                  </a:lnTo>
                  <a:lnTo>
                    <a:pt x="29" y="53"/>
                  </a:lnTo>
                  <a:lnTo>
                    <a:pt x="30" y="54"/>
                  </a:lnTo>
                  <a:lnTo>
                    <a:pt x="31" y="53"/>
                  </a:lnTo>
                  <a:lnTo>
                    <a:pt x="48" y="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5" name="Freeform 191"/>
            <p:cNvSpPr>
              <a:spLocks noEditPoints="1"/>
            </p:cNvSpPr>
            <p:nvPr/>
          </p:nvSpPr>
          <p:spPr bwMode="auto">
            <a:xfrm>
              <a:off x="2319060" y="6180130"/>
              <a:ext cx="43664" cy="132752"/>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2147483647 w 27"/>
                <a:gd name="T45" fmla="*/ 2147483647 h 84"/>
                <a:gd name="T46" fmla="*/ 0 w 27"/>
                <a:gd name="T47" fmla="*/ 2147483647 h 84"/>
                <a:gd name="T48" fmla="*/ 0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2147483647 h 84"/>
                <a:gd name="T78" fmla="*/ 2147483647 w 27"/>
                <a:gd name="T79" fmla="*/ 0 h 84"/>
                <a:gd name="T80" fmla="*/ 2147483647 w 27"/>
                <a:gd name="T81" fmla="*/ 0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2147483647 h 84"/>
                <a:gd name="T112" fmla="*/ 2147483647 w 27"/>
                <a:gd name="T113" fmla="*/ 0 h 84"/>
                <a:gd name="T114" fmla="*/ 2147483647 w 27"/>
                <a:gd name="T115" fmla="*/ 0 h 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
                <a:gd name="T175" fmla="*/ 0 h 84"/>
                <a:gd name="T176" fmla="*/ 27 w 27"/>
                <a:gd name="T177" fmla="*/ 84 h 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 h="84">
                  <a:moveTo>
                    <a:pt x="19" y="38"/>
                  </a:moveTo>
                  <a:lnTo>
                    <a:pt x="19" y="31"/>
                  </a:lnTo>
                  <a:lnTo>
                    <a:pt x="19" y="30"/>
                  </a:lnTo>
                  <a:lnTo>
                    <a:pt x="18" y="30"/>
                  </a:lnTo>
                  <a:lnTo>
                    <a:pt x="10" y="35"/>
                  </a:lnTo>
                  <a:lnTo>
                    <a:pt x="8" y="36"/>
                  </a:lnTo>
                  <a:lnTo>
                    <a:pt x="6" y="37"/>
                  </a:lnTo>
                  <a:lnTo>
                    <a:pt x="4" y="38"/>
                  </a:lnTo>
                  <a:lnTo>
                    <a:pt x="4" y="39"/>
                  </a:lnTo>
                  <a:lnTo>
                    <a:pt x="4" y="40"/>
                  </a:lnTo>
                  <a:lnTo>
                    <a:pt x="5" y="40"/>
                  </a:lnTo>
                  <a:lnTo>
                    <a:pt x="7" y="41"/>
                  </a:lnTo>
                  <a:lnTo>
                    <a:pt x="8" y="41"/>
                  </a:lnTo>
                  <a:lnTo>
                    <a:pt x="9" y="42"/>
                  </a:lnTo>
                  <a:lnTo>
                    <a:pt x="10" y="43"/>
                  </a:lnTo>
                  <a:lnTo>
                    <a:pt x="10" y="44"/>
                  </a:lnTo>
                  <a:lnTo>
                    <a:pt x="10" y="73"/>
                  </a:lnTo>
                  <a:lnTo>
                    <a:pt x="9" y="76"/>
                  </a:lnTo>
                  <a:lnTo>
                    <a:pt x="9" y="78"/>
                  </a:lnTo>
                  <a:lnTo>
                    <a:pt x="8" y="78"/>
                  </a:lnTo>
                  <a:lnTo>
                    <a:pt x="6" y="80"/>
                  </a:lnTo>
                  <a:lnTo>
                    <a:pt x="3" y="81"/>
                  </a:lnTo>
                  <a:lnTo>
                    <a:pt x="1" y="82"/>
                  </a:lnTo>
                  <a:lnTo>
                    <a:pt x="0" y="82"/>
                  </a:lnTo>
                  <a:lnTo>
                    <a:pt x="0" y="83"/>
                  </a:lnTo>
                  <a:lnTo>
                    <a:pt x="1" y="83"/>
                  </a:lnTo>
                  <a:lnTo>
                    <a:pt x="1" y="84"/>
                  </a:lnTo>
                  <a:lnTo>
                    <a:pt x="3" y="84"/>
                  </a:lnTo>
                  <a:lnTo>
                    <a:pt x="14" y="83"/>
                  </a:lnTo>
                  <a:lnTo>
                    <a:pt x="24" y="84"/>
                  </a:lnTo>
                  <a:lnTo>
                    <a:pt x="26" y="84"/>
                  </a:lnTo>
                  <a:lnTo>
                    <a:pt x="27" y="83"/>
                  </a:lnTo>
                  <a:lnTo>
                    <a:pt x="27" y="82"/>
                  </a:lnTo>
                  <a:lnTo>
                    <a:pt x="26" y="81"/>
                  </a:lnTo>
                  <a:lnTo>
                    <a:pt x="24" y="81"/>
                  </a:lnTo>
                  <a:lnTo>
                    <a:pt x="20" y="79"/>
                  </a:lnTo>
                  <a:lnTo>
                    <a:pt x="19" y="78"/>
                  </a:lnTo>
                  <a:lnTo>
                    <a:pt x="19" y="76"/>
                  </a:lnTo>
                  <a:lnTo>
                    <a:pt x="19" y="38"/>
                  </a:lnTo>
                  <a:close/>
                  <a:moveTo>
                    <a:pt x="14" y="0"/>
                  </a:moveTo>
                  <a:lnTo>
                    <a:pt x="12" y="0"/>
                  </a:lnTo>
                  <a:lnTo>
                    <a:pt x="10" y="2"/>
                  </a:lnTo>
                  <a:lnTo>
                    <a:pt x="9" y="4"/>
                  </a:lnTo>
                  <a:lnTo>
                    <a:pt x="8" y="6"/>
                  </a:lnTo>
                  <a:lnTo>
                    <a:pt x="9" y="8"/>
                  </a:lnTo>
                  <a:lnTo>
                    <a:pt x="9" y="9"/>
                  </a:lnTo>
                  <a:lnTo>
                    <a:pt x="10" y="10"/>
                  </a:lnTo>
                  <a:lnTo>
                    <a:pt x="12" y="11"/>
                  </a:lnTo>
                  <a:lnTo>
                    <a:pt x="14" y="12"/>
                  </a:lnTo>
                  <a:lnTo>
                    <a:pt x="16" y="11"/>
                  </a:lnTo>
                  <a:lnTo>
                    <a:pt x="17" y="11"/>
                  </a:lnTo>
                  <a:lnTo>
                    <a:pt x="18" y="10"/>
                  </a:lnTo>
                  <a:lnTo>
                    <a:pt x="19" y="8"/>
                  </a:lnTo>
                  <a:lnTo>
                    <a:pt x="20" y="6"/>
                  </a:lnTo>
                  <a:lnTo>
                    <a:pt x="19" y="4"/>
                  </a:lnTo>
                  <a:lnTo>
                    <a:pt x="18" y="2"/>
                  </a:lnTo>
                  <a:lnTo>
                    <a:pt x="16" y="0"/>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6" name="Freeform 192"/>
            <p:cNvSpPr>
              <a:spLocks/>
            </p:cNvSpPr>
            <p:nvPr/>
          </p:nvSpPr>
          <p:spPr bwMode="auto">
            <a:xfrm>
              <a:off x="2374950" y="6228567"/>
              <a:ext cx="68116" cy="87903"/>
            </a:xfrm>
            <a:custGeom>
              <a:avLst/>
              <a:gdLst>
                <a:gd name="T0" fmla="*/ 0 w 43"/>
                <a:gd name="T1" fmla="*/ 2147483647 h 56"/>
                <a:gd name="T2" fmla="*/ 2147483647 w 43"/>
                <a:gd name="T3" fmla="*/ 2147483647 h 56"/>
                <a:gd name="T4" fmla="*/ 2147483647 w 43"/>
                <a:gd name="T5" fmla="*/ 2147483647 h 56"/>
                <a:gd name="T6" fmla="*/ 2147483647 w 43"/>
                <a:gd name="T7" fmla="*/ 2147483647 h 56"/>
                <a:gd name="T8" fmla="*/ 2147483647 w 43"/>
                <a:gd name="T9" fmla="*/ 2147483647 h 56"/>
                <a:gd name="T10" fmla="*/ 2147483647 w 43"/>
                <a:gd name="T11" fmla="*/ 2147483647 h 56"/>
                <a:gd name="T12" fmla="*/ 2147483647 w 43"/>
                <a:gd name="T13" fmla="*/ 2147483647 h 56"/>
                <a:gd name="T14" fmla="*/ 2147483647 w 43"/>
                <a:gd name="T15" fmla="*/ 2147483647 h 56"/>
                <a:gd name="T16" fmla="*/ 2147483647 w 43"/>
                <a:gd name="T17" fmla="*/ 2147483647 h 56"/>
                <a:gd name="T18" fmla="*/ 2147483647 w 43"/>
                <a:gd name="T19" fmla="*/ 2147483647 h 56"/>
                <a:gd name="T20" fmla="*/ 2147483647 w 43"/>
                <a:gd name="T21" fmla="*/ 2147483647 h 56"/>
                <a:gd name="T22" fmla="*/ 2147483647 w 43"/>
                <a:gd name="T23" fmla="*/ 2147483647 h 56"/>
                <a:gd name="T24" fmla="*/ 2147483647 w 43"/>
                <a:gd name="T25" fmla="*/ 2147483647 h 56"/>
                <a:gd name="T26" fmla="*/ 2147483647 w 43"/>
                <a:gd name="T27" fmla="*/ 2147483647 h 56"/>
                <a:gd name="T28" fmla="*/ 2147483647 w 43"/>
                <a:gd name="T29" fmla="*/ 2147483647 h 56"/>
                <a:gd name="T30" fmla="*/ 2147483647 w 43"/>
                <a:gd name="T31" fmla="*/ 2147483647 h 56"/>
                <a:gd name="T32" fmla="*/ 2147483647 w 43"/>
                <a:gd name="T33" fmla="*/ 2147483647 h 56"/>
                <a:gd name="T34" fmla="*/ 2147483647 w 43"/>
                <a:gd name="T35" fmla="*/ 2147483647 h 56"/>
                <a:gd name="T36" fmla="*/ 2147483647 w 43"/>
                <a:gd name="T37" fmla="*/ 2147483647 h 56"/>
                <a:gd name="T38" fmla="*/ 2147483647 w 43"/>
                <a:gd name="T39" fmla="*/ 2147483647 h 56"/>
                <a:gd name="T40" fmla="*/ 2147483647 w 43"/>
                <a:gd name="T41" fmla="*/ 2147483647 h 56"/>
                <a:gd name="T42" fmla="*/ 2147483647 w 43"/>
                <a:gd name="T43" fmla="*/ 2147483647 h 56"/>
                <a:gd name="T44" fmla="*/ 2147483647 w 43"/>
                <a:gd name="T45" fmla="*/ 2147483647 h 56"/>
                <a:gd name="T46" fmla="*/ 2147483647 w 43"/>
                <a:gd name="T47" fmla="*/ 2147483647 h 56"/>
                <a:gd name="T48" fmla="*/ 2147483647 w 43"/>
                <a:gd name="T49" fmla="*/ 2147483647 h 56"/>
                <a:gd name="T50" fmla="*/ 2147483647 w 43"/>
                <a:gd name="T51" fmla="*/ 2147483647 h 56"/>
                <a:gd name="T52" fmla="*/ 2147483647 w 43"/>
                <a:gd name="T53" fmla="*/ 2147483647 h 56"/>
                <a:gd name="T54" fmla="*/ 2147483647 w 43"/>
                <a:gd name="T55" fmla="*/ 0 h 56"/>
                <a:gd name="T56" fmla="*/ 2147483647 w 43"/>
                <a:gd name="T57" fmla="*/ 2147483647 h 56"/>
                <a:gd name="T58" fmla="*/ 2147483647 w 43"/>
                <a:gd name="T59" fmla="*/ 2147483647 h 56"/>
                <a:gd name="T60" fmla="*/ 2147483647 w 43"/>
                <a:gd name="T61" fmla="*/ 2147483647 h 56"/>
                <a:gd name="T62" fmla="*/ 0 w 43"/>
                <a:gd name="T63" fmla="*/ 2147483647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
                <a:gd name="T97" fmla="*/ 0 h 56"/>
                <a:gd name="T98" fmla="*/ 43 w 43"/>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 h="56">
                  <a:moveTo>
                    <a:pt x="0" y="29"/>
                  </a:moveTo>
                  <a:lnTo>
                    <a:pt x="0" y="34"/>
                  </a:lnTo>
                  <a:lnTo>
                    <a:pt x="1" y="39"/>
                  </a:lnTo>
                  <a:lnTo>
                    <a:pt x="3" y="43"/>
                  </a:lnTo>
                  <a:lnTo>
                    <a:pt x="6" y="47"/>
                  </a:lnTo>
                  <a:lnTo>
                    <a:pt x="8" y="49"/>
                  </a:lnTo>
                  <a:lnTo>
                    <a:pt x="9" y="51"/>
                  </a:lnTo>
                  <a:lnTo>
                    <a:pt x="14" y="54"/>
                  </a:lnTo>
                  <a:lnTo>
                    <a:pt x="19" y="55"/>
                  </a:lnTo>
                  <a:lnTo>
                    <a:pt x="24" y="56"/>
                  </a:lnTo>
                  <a:lnTo>
                    <a:pt x="28" y="56"/>
                  </a:lnTo>
                  <a:lnTo>
                    <a:pt x="31" y="55"/>
                  </a:lnTo>
                  <a:lnTo>
                    <a:pt x="34" y="54"/>
                  </a:lnTo>
                  <a:lnTo>
                    <a:pt x="36" y="53"/>
                  </a:lnTo>
                  <a:lnTo>
                    <a:pt x="40" y="50"/>
                  </a:lnTo>
                  <a:lnTo>
                    <a:pt x="41" y="48"/>
                  </a:lnTo>
                  <a:lnTo>
                    <a:pt x="41" y="47"/>
                  </a:lnTo>
                  <a:lnTo>
                    <a:pt x="40" y="47"/>
                  </a:lnTo>
                  <a:lnTo>
                    <a:pt x="39" y="47"/>
                  </a:lnTo>
                  <a:lnTo>
                    <a:pt x="37" y="48"/>
                  </a:lnTo>
                  <a:lnTo>
                    <a:pt x="34" y="49"/>
                  </a:lnTo>
                  <a:lnTo>
                    <a:pt x="29" y="50"/>
                  </a:lnTo>
                  <a:lnTo>
                    <a:pt x="25" y="50"/>
                  </a:lnTo>
                  <a:lnTo>
                    <a:pt x="21" y="49"/>
                  </a:lnTo>
                  <a:lnTo>
                    <a:pt x="18" y="47"/>
                  </a:lnTo>
                  <a:lnTo>
                    <a:pt x="15" y="45"/>
                  </a:lnTo>
                  <a:lnTo>
                    <a:pt x="12" y="42"/>
                  </a:lnTo>
                  <a:lnTo>
                    <a:pt x="10" y="39"/>
                  </a:lnTo>
                  <a:lnTo>
                    <a:pt x="9" y="34"/>
                  </a:lnTo>
                  <a:lnTo>
                    <a:pt x="9" y="29"/>
                  </a:lnTo>
                  <a:lnTo>
                    <a:pt x="9" y="22"/>
                  </a:lnTo>
                  <a:lnTo>
                    <a:pt x="10" y="20"/>
                  </a:lnTo>
                  <a:lnTo>
                    <a:pt x="11" y="17"/>
                  </a:lnTo>
                  <a:lnTo>
                    <a:pt x="13" y="12"/>
                  </a:lnTo>
                  <a:lnTo>
                    <a:pt x="15" y="9"/>
                  </a:lnTo>
                  <a:lnTo>
                    <a:pt x="18" y="6"/>
                  </a:lnTo>
                  <a:lnTo>
                    <a:pt x="21" y="4"/>
                  </a:lnTo>
                  <a:lnTo>
                    <a:pt x="24" y="3"/>
                  </a:lnTo>
                  <a:lnTo>
                    <a:pt x="26" y="3"/>
                  </a:lnTo>
                  <a:lnTo>
                    <a:pt x="29" y="3"/>
                  </a:lnTo>
                  <a:lnTo>
                    <a:pt x="31" y="4"/>
                  </a:lnTo>
                  <a:lnTo>
                    <a:pt x="33" y="6"/>
                  </a:lnTo>
                  <a:lnTo>
                    <a:pt x="36" y="9"/>
                  </a:lnTo>
                  <a:lnTo>
                    <a:pt x="37" y="10"/>
                  </a:lnTo>
                  <a:lnTo>
                    <a:pt x="39" y="10"/>
                  </a:lnTo>
                  <a:lnTo>
                    <a:pt x="41" y="10"/>
                  </a:lnTo>
                  <a:lnTo>
                    <a:pt x="42" y="9"/>
                  </a:lnTo>
                  <a:lnTo>
                    <a:pt x="43" y="8"/>
                  </a:lnTo>
                  <a:lnTo>
                    <a:pt x="43" y="6"/>
                  </a:lnTo>
                  <a:lnTo>
                    <a:pt x="42" y="5"/>
                  </a:lnTo>
                  <a:lnTo>
                    <a:pt x="41" y="3"/>
                  </a:lnTo>
                  <a:lnTo>
                    <a:pt x="40" y="2"/>
                  </a:lnTo>
                  <a:lnTo>
                    <a:pt x="39" y="1"/>
                  </a:lnTo>
                  <a:lnTo>
                    <a:pt x="38" y="1"/>
                  </a:lnTo>
                  <a:lnTo>
                    <a:pt x="33" y="0"/>
                  </a:lnTo>
                  <a:lnTo>
                    <a:pt x="29" y="0"/>
                  </a:lnTo>
                  <a:lnTo>
                    <a:pt x="22" y="0"/>
                  </a:lnTo>
                  <a:lnTo>
                    <a:pt x="16" y="2"/>
                  </a:lnTo>
                  <a:lnTo>
                    <a:pt x="11" y="5"/>
                  </a:lnTo>
                  <a:lnTo>
                    <a:pt x="9" y="7"/>
                  </a:lnTo>
                  <a:lnTo>
                    <a:pt x="7" y="9"/>
                  </a:lnTo>
                  <a:lnTo>
                    <a:pt x="4" y="14"/>
                  </a:lnTo>
                  <a:lnTo>
                    <a:pt x="2" y="19"/>
                  </a:lnTo>
                  <a:lnTo>
                    <a:pt x="0" y="24"/>
                  </a:lnTo>
                  <a:lnTo>
                    <a:pt x="0" y="2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7" name="Freeform 193"/>
            <p:cNvSpPr>
              <a:spLocks noEditPoints="1"/>
            </p:cNvSpPr>
            <p:nvPr/>
          </p:nvSpPr>
          <p:spPr bwMode="auto">
            <a:xfrm>
              <a:off x="2453546" y="6228567"/>
              <a:ext cx="69863" cy="87903"/>
            </a:xfrm>
            <a:custGeom>
              <a:avLst/>
              <a:gdLst>
                <a:gd name="T0" fmla="*/ 2147483647 w 44"/>
                <a:gd name="T1" fmla="*/ 2147483647 h 56"/>
                <a:gd name="T2" fmla="*/ 2147483647 w 44"/>
                <a:gd name="T3" fmla="*/ 2147483647 h 56"/>
                <a:gd name="T4" fmla="*/ 2147483647 w 44"/>
                <a:gd name="T5" fmla="*/ 2147483647 h 56"/>
                <a:gd name="T6" fmla="*/ 2147483647 w 44"/>
                <a:gd name="T7" fmla="*/ 2147483647 h 56"/>
                <a:gd name="T8" fmla="*/ 2147483647 w 44"/>
                <a:gd name="T9" fmla="*/ 2147483647 h 56"/>
                <a:gd name="T10" fmla="*/ 2147483647 w 44"/>
                <a:gd name="T11" fmla="*/ 0 h 56"/>
                <a:gd name="T12" fmla="*/ 2147483647 w 44"/>
                <a:gd name="T13" fmla="*/ 0 h 56"/>
                <a:gd name="T14" fmla="*/ 2147483647 w 44"/>
                <a:gd name="T15" fmla="*/ 2147483647 h 56"/>
                <a:gd name="T16" fmla="*/ 2147483647 w 44"/>
                <a:gd name="T17" fmla="*/ 2147483647 h 56"/>
                <a:gd name="T18" fmla="*/ 2147483647 w 44"/>
                <a:gd name="T19" fmla="*/ 2147483647 h 56"/>
                <a:gd name="T20" fmla="*/ 0 w 44"/>
                <a:gd name="T21" fmla="*/ 2147483647 h 56"/>
                <a:gd name="T22" fmla="*/ 2147483647 w 44"/>
                <a:gd name="T23" fmla="*/ 2147483647 h 56"/>
                <a:gd name="T24" fmla="*/ 2147483647 w 44"/>
                <a:gd name="T25" fmla="*/ 2147483647 h 56"/>
                <a:gd name="T26" fmla="*/ 2147483647 w 44"/>
                <a:gd name="T27" fmla="*/ 2147483647 h 56"/>
                <a:gd name="T28" fmla="*/ 2147483647 w 44"/>
                <a:gd name="T29" fmla="*/ 2147483647 h 56"/>
                <a:gd name="T30" fmla="*/ 2147483647 w 44"/>
                <a:gd name="T31" fmla="*/ 2147483647 h 56"/>
                <a:gd name="T32" fmla="*/ 2147483647 w 44"/>
                <a:gd name="T33" fmla="*/ 2147483647 h 56"/>
                <a:gd name="T34" fmla="*/ 2147483647 w 44"/>
                <a:gd name="T35" fmla="*/ 2147483647 h 56"/>
                <a:gd name="T36" fmla="*/ 2147483647 w 44"/>
                <a:gd name="T37" fmla="*/ 2147483647 h 56"/>
                <a:gd name="T38" fmla="*/ 2147483647 w 44"/>
                <a:gd name="T39" fmla="*/ 2147483647 h 56"/>
                <a:gd name="T40" fmla="*/ 2147483647 w 44"/>
                <a:gd name="T41" fmla="*/ 2147483647 h 56"/>
                <a:gd name="T42" fmla="*/ 2147483647 w 44"/>
                <a:gd name="T43" fmla="*/ 2147483647 h 56"/>
                <a:gd name="T44" fmla="*/ 2147483647 w 44"/>
                <a:gd name="T45" fmla="*/ 2147483647 h 56"/>
                <a:gd name="T46" fmla="*/ 2147483647 w 44"/>
                <a:gd name="T47" fmla="*/ 2147483647 h 56"/>
                <a:gd name="T48" fmla="*/ 2147483647 w 44"/>
                <a:gd name="T49" fmla="*/ 2147483647 h 56"/>
                <a:gd name="T50" fmla="*/ 2147483647 w 44"/>
                <a:gd name="T51" fmla="*/ 2147483647 h 56"/>
                <a:gd name="T52" fmla="*/ 2147483647 w 44"/>
                <a:gd name="T53" fmla="*/ 2147483647 h 56"/>
                <a:gd name="T54" fmla="*/ 2147483647 w 44"/>
                <a:gd name="T55" fmla="*/ 2147483647 h 56"/>
                <a:gd name="T56" fmla="*/ 2147483647 w 44"/>
                <a:gd name="T57" fmla="*/ 2147483647 h 56"/>
                <a:gd name="T58" fmla="*/ 2147483647 w 44"/>
                <a:gd name="T59" fmla="*/ 2147483647 h 56"/>
                <a:gd name="T60" fmla="*/ 2147483647 w 44"/>
                <a:gd name="T61" fmla="*/ 2147483647 h 56"/>
                <a:gd name="T62" fmla="*/ 2147483647 w 44"/>
                <a:gd name="T63" fmla="*/ 2147483647 h 56"/>
                <a:gd name="T64" fmla="*/ 2147483647 w 44"/>
                <a:gd name="T65" fmla="*/ 2147483647 h 56"/>
                <a:gd name="T66" fmla="*/ 2147483647 w 44"/>
                <a:gd name="T67" fmla="*/ 2147483647 h 56"/>
                <a:gd name="T68" fmla="*/ 2147483647 w 44"/>
                <a:gd name="T69" fmla="*/ 2147483647 h 56"/>
                <a:gd name="T70" fmla="*/ 2147483647 w 44"/>
                <a:gd name="T71" fmla="*/ 2147483647 h 56"/>
                <a:gd name="T72" fmla="*/ 2147483647 w 44"/>
                <a:gd name="T73" fmla="*/ 2147483647 h 56"/>
                <a:gd name="T74" fmla="*/ 2147483647 w 44"/>
                <a:gd name="T75" fmla="*/ 2147483647 h 56"/>
                <a:gd name="T76" fmla="*/ 2147483647 w 44"/>
                <a:gd name="T77" fmla="*/ 2147483647 h 56"/>
                <a:gd name="T78" fmla="*/ 2147483647 w 44"/>
                <a:gd name="T79" fmla="*/ 2147483647 h 56"/>
                <a:gd name="T80" fmla="*/ 2147483647 w 44"/>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56"/>
                <a:gd name="T125" fmla="*/ 44 w 44"/>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56">
                  <a:moveTo>
                    <a:pt x="41" y="22"/>
                  </a:moveTo>
                  <a:lnTo>
                    <a:pt x="42" y="22"/>
                  </a:lnTo>
                  <a:lnTo>
                    <a:pt x="43" y="21"/>
                  </a:lnTo>
                  <a:lnTo>
                    <a:pt x="44" y="19"/>
                  </a:lnTo>
                  <a:lnTo>
                    <a:pt x="43" y="16"/>
                  </a:lnTo>
                  <a:lnTo>
                    <a:pt x="43" y="13"/>
                  </a:lnTo>
                  <a:lnTo>
                    <a:pt x="41" y="10"/>
                  </a:lnTo>
                  <a:lnTo>
                    <a:pt x="39" y="7"/>
                  </a:lnTo>
                  <a:lnTo>
                    <a:pt x="37" y="4"/>
                  </a:lnTo>
                  <a:lnTo>
                    <a:pt x="33" y="2"/>
                  </a:lnTo>
                  <a:lnTo>
                    <a:pt x="31" y="1"/>
                  </a:lnTo>
                  <a:lnTo>
                    <a:pt x="29" y="0"/>
                  </a:lnTo>
                  <a:lnTo>
                    <a:pt x="24" y="0"/>
                  </a:lnTo>
                  <a:lnTo>
                    <a:pt x="18" y="0"/>
                  </a:lnTo>
                  <a:lnTo>
                    <a:pt x="13" y="2"/>
                  </a:lnTo>
                  <a:lnTo>
                    <a:pt x="11" y="4"/>
                  </a:lnTo>
                  <a:lnTo>
                    <a:pt x="9" y="5"/>
                  </a:lnTo>
                  <a:lnTo>
                    <a:pt x="6" y="9"/>
                  </a:lnTo>
                  <a:lnTo>
                    <a:pt x="3" y="14"/>
                  </a:lnTo>
                  <a:lnTo>
                    <a:pt x="1" y="19"/>
                  </a:lnTo>
                  <a:lnTo>
                    <a:pt x="0" y="23"/>
                  </a:lnTo>
                  <a:lnTo>
                    <a:pt x="0" y="28"/>
                  </a:lnTo>
                  <a:lnTo>
                    <a:pt x="0" y="35"/>
                  </a:lnTo>
                  <a:lnTo>
                    <a:pt x="1" y="40"/>
                  </a:lnTo>
                  <a:lnTo>
                    <a:pt x="3" y="45"/>
                  </a:lnTo>
                  <a:lnTo>
                    <a:pt x="6" y="49"/>
                  </a:lnTo>
                  <a:lnTo>
                    <a:pt x="7" y="50"/>
                  </a:lnTo>
                  <a:lnTo>
                    <a:pt x="9" y="52"/>
                  </a:lnTo>
                  <a:lnTo>
                    <a:pt x="13" y="54"/>
                  </a:lnTo>
                  <a:lnTo>
                    <a:pt x="17" y="55"/>
                  </a:lnTo>
                  <a:lnTo>
                    <a:pt x="22" y="56"/>
                  </a:lnTo>
                  <a:lnTo>
                    <a:pt x="27" y="55"/>
                  </a:lnTo>
                  <a:lnTo>
                    <a:pt x="31" y="54"/>
                  </a:lnTo>
                  <a:lnTo>
                    <a:pt x="34" y="52"/>
                  </a:lnTo>
                  <a:lnTo>
                    <a:pt x="37" y="51"/>
                  </a:lnTo>
                  <a:lnTo>
                    <a:pt x="41" y="47"/>
                  </a:lnTo>
                  <a:lnTo>
                    <a:pt x="41" y="45"/>
                  </a:lnTo>
                  <a:lnTo>
                    <a:pt x="41" y="44"/>
                  </a:lnTo>
                  <a:lnTo>
                    <a:pt x="40" y="44"/>
                  </a:lnTo>
                  <a:lnTo>
                    <a:pt x="39" y="45"/>
                  </a:lnTo>
                  <a:lnTo>
                    <a:pt x="37" y="47"/>
                  </a:lnTo>
                  <a:lnTo>
                    <a:pt x="36" y="48"/>
                  </a:lnTo>
                  <a:lnTo>
                    <a:pt x="34" y="48"/>
                  </a:lnTo>
                  <a:lnTo>
                    <a:pt x="31" y="49"/>
                  </a:lnTo>
                  <a:lnTo>
                    <a:pt x="28" y="49"/>
                  </a:lnTo>
                  <a:lnTo>
                    <a:pt x="22" y="49"/>
                  </a:lnTo>
                  <a:lnTo>
                    <a:pt x="20" y="48"/>
                  </a:lnTo>
                  <a:lnTo>
                    <a:pt x="18" y="47"/>
                  </a:lnTo>
                  <a:lnTo>
                    <a:pt x="15" y="45"/>
                  </a:lnTo>
                  <a:lnTo>
                    <a:pt x="14" y="44"/>
                  </a:lnTo>
                  <a:lnTo>
                    <a:pt x="12" y="42"/>
                  </a:lnTo>
                  <a:lnTo>
                    <a:pt x="11" y="39"/>
                  </a:lnTo>
                  <a:lnTo>
                    <a:pt x="10" y="35"/>
                  </a:lnTo>
                  <a:lnTo>
                    <a:pt x="9" y="31"/>
                  </a:lnTo>
                  <a:lnTo>
                    <a:pt x="9" y="27"/>
                  </a:lnTo>
                  <a:lnTo>
                    <a:pt x="9" y="24"/>
                  </a:lnTo>
                  <a:lnTo>
                    <a:pt x="9" y="22"/>
                  </a:lnTo>
                  <a:lnTo>
                    <a:pt x="41" y="22"/>
                  </a:lnTo>
                  <a:close/>
                  <a:moveTo>
                    <a:pt x="22" y="18"/>
                  </a:moveTo>
                  <a:lnTo>
                    <a:pt x="15" y="18"/>
                  </a:lnTo>
                  <a:lnTo>
                    <a:pt x="12" y="18"/>
                  </a:lnTo>
                  <a:lnTo>
                    <a:pt x="10" y="17"/>
                  </a:lnTo>
                  <a:lnTo>
                    <a:pt x="10" y="15"/>
                  </a:lnTo>
                  <a:lnTo>
                    <a:pt x="11" y="13"/>
                  </a:lnTo>
                  <a:lnTo>
                    <a:pt x="14" y="8"/>
                  </a:lnTo>
                  <a:lnTo>
                    <a:pt x="16" y="6"/>
                  </a:lnTo>
                  <a:lnTo>
                    <a:pt x="19" y="4"/>
                  </a:lnTo>
                  <a:lnTo>
                    <a:pt x="22" y="3"/>
                  </a:lnTo>
                  <a:lnTo>
                    <a:pt x="25" y="3"/>
                  </a:lnTo>
                  <a:lnTo>
                    <a:pt x="29" y="3"/>
                  </a:lnTo>
                  <a:lnTo>
                    <a:pt x="32" y="5"/>
                  </a:lnTo>
                  <a:lnTo>
                    <a:pt x="33" y="6"/>
                  </a:lnTo>
                  <a:lnTo>
                    <a:pt x="34" y="8"/>
                  </a:lnTo>
                  <a:lnTo>
                    <a:pt x="35" y="10"/>
                  </a:lnTo>
                  <a:lnTo>
                    <a:pt x="35" y="11"/>
                  </a:lnTo>
                  <a:lnTo>
                    <a:pt x="35" y="13"/>
                  </a:lnTo>
                  <a:lnTo>
                    <a:pt x="35" y="14"/>
                  </a:lnTo>
                  <a:lnTo>
                    <a:pt x="34" y="15"/>
                  </a:lnTo>
                  <a:lnTo>
                    <a:pt x="33" y="16"/>
                  </a:lnTo>
                  <a:lnTo>
                    <a:pt x="31" y="17"/>
                  </a:lnTo>
                  <a:lnTo>
                    <a:pt x="29" y="18"/>
                  </a:lnTo>
                  <a:lnTo>
                    <a:pt x="22" y="18"/>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8" name="Freeform 194"/>
            <p:cNvSpPr>
              <a:spLocks/>
            </p:cNvSpPr>
            <p:nvPr/>
          </p:nvSpPr>
          <p:spPr bwMode="auto">
            <a:xfrm>
              <a:off x="2535636" y="6228567"/>
              <a:ext cx="54144" cy="87903"/>
            </a:xfrm>
            <a:custGeom>
              <a:avLst/>
              <a:gdLst>
                <a:gd name="T0" fmla="*/ 0 w 34"/>
                <a:gd name="T1" fmla="*/ 2147483647 h 56"/>
                <a:gd name="T2" fmla="*/ 2147483647 w 34"/>
                <a:gd name="T3" fmla="*/ 2147483647 h 56"/>
                <a:gd name="T4" fmla="*/ 2147483647 w 34"/>
                <a:gd name="T5" fmla="*/ 2147483647 h 56"/>
                <a:gd name="T6" fmla="*/ 2147483647 w 34"/>
                <a:gd name="T7" fmla="*/ 2147483647 h 56"/>
                <a:gd name="T8" fmla="*/ 2147483647 w 34"/>
                <a:gd name="T9" fmla="*/ 2147483647 h 56"/>
                <a:gd name="T10" fmla="*/ 2147483647 w 34"/>
                <a:gd name="T11" fmla="*/ 2147483647 h 56"/>
                <a:gd name="T12" fmla="*/ 2147483647 w 34"/>
                <a:gd name="T13" fmla="*/ 2147483647 h 56"/>
                <a:gd name="T14" fmla="*/ 2147483647 w 34"/>
                <a:gd name="T15" fmla="*/ 2147483647 h 56"/>
                <a:gd name="T16" fmla="*/ 2147483647 w 34"/>
                <a:gd name="T17" fmla="*/ 2147483647 h 56"/>
                <a:gd name="T18" fmla="*/ 2147483647 w 34"/>
                <a:gd name="T19" fmla="*/ 2147483647 h 56"/>
                <a:gd name="T20" fmla="*/ 2147483647 w 34"/>
                <a:gd name="T21" fmla="*/ 2147483647 h 56"/>
                <a:gd name="T22" fmla="*/ 2147483647 w 34"/>
                <a:gd name="T23" fmla="*/ 2147483647 h 56"/>
                <a:gd name="T24" fmla="*/ 2147483647 w 34"/>
                <a:gd name="T25" fmla="*/ 2147483647 h 56"/>
                <a:gd name="T26" fmla="*/ 2147483647 w 34"/>
                <a:gd name="T27" fmla="*/ 2147483647 h 56"/>
                <a:gd name="T28" fmla="*/ 2147483647 w 34"/>
                <a:gd name="T29" fmla="*/ 2147483647 h 56"/>
                <a:gd name="T30" fmla="*/ 2147483647 w 34"/>
                <a:gd name="T31" fmla="*/ 2147483647 h 56"/>
                <a:gd name="T32" fmla="*/ 2147483647 w 34"/>
                <a:gd name="T33" fmla="*/ 2147483647 h 56"/>
                <a:gd name="T34" fmla="*/ 2147483647 w 34"/>
                <a:gd name="T35" fmla="*/ 2147483647 h 56"/>
                <a:gd name="T36" fmla="*/ 2147483647 w 34"/>
                <a:gd name="T37" fmla="*/ 2147483647 h 56"/>
                <a:gd name="T38" fmla="*/ 2147483647 w 34"/>
                <a:gd name="T39" fmla="*/ 2147483647 h 56"/>
                <a:gd name="T40" fmla="*/ 2147483647 w 34"/>
                <a:gd name="T41" fmla="*/ 2147483647 h 56"/>
                <a:gd name="T42" fmla="*/ 2147483647 w 34"/>
                <a:gd name="T43" fmla="*/ 0 h 56"/>
                <a:gd name="T44" fmla="*/ 2147483647 w 34"/>
                <a:gd name="T45" fmla="*/ 2147483647 h 56"/>
                <a:gd name="T46" fmla="*/ 2147483647 w 34"/>
                <a:gd name="T47" fmla="*/ 2147483647 h 56"/>
                <a:gd name="T48" fmla="*/ 2147483647 w 34"/>
                <a:gd name="T49" fmla="*/ 2147483647 h 56"/>
                <a:gd name="T50" fmla="*/ 2147483647 w 34"/>
                <a:gd name="T51" fmla="*/ 2147483647 h 56"/>
                <a:gd name="T52" fmla="*/ 2147483647 w 34"/>
                <a:gd name="T53" fmla="*/ 2147483647 h 56"/>
                <a:gd name="T54" fmla="*/ 2147483647 w 34"/>
                <a:gd name="T55" fmla="*/ 2147483647 h 56"/>
                <a:gd name="T56" fmla="*/ 2147483647 w 34"/>
                <a:gd name="T57" fmla="*/ 2147483647 h 56"/>
                <a:gd name="T58" fmla="*/ 2147483647 w 34"/>
                <a:gd name="T59" fmla="*/ 2147483647 h 56"/>
                <a:gd name="T60" fmla="*/ 2147483647 w 34"/>
                <a:gd name="T61" fmla="*/ 2147483647 h 56"/>
                <a:gd name="T62" fmla="*/ 2147483647 w 34"/>
                <a:gd name="T63" fmla="*/ 2147483647 h 56"/>
                <a:gd name="T64" fmla="*/ 2147483647 w 34"/>
                <a:gd name="T65" fmla="*/ 2147483647 h 56"/>
                <a:gd name="T66" fmla="*/ 2147483647 w 34"/>
                <a:gd name="T67" fmla="*/ 2147483647 h 56"/>
                <a:gd name="T68" fmla="*/ 2147483647 w 34"/>
                <a:gd name="T69" fmla="*/ 2147483647 h 56"/>
                <a:gd name="T70" fmla="*/ 2147483647 w 34"/>
                <a:gd name="T71" fmla="*/ 2147483647 h 56"/>
                <a:gd name="T72" fmla="*/ 2147483647 w 34"/>
                <a:gd name="T73" fmla="*/ 2147483647 h 56"/>
                <a:gd name="T74" fmla="*/ 2147483647 w 34"/>
                <a:gd name="T75" fmla="*/ 2147483647 h 56"/>
                <a:gd name="T76" fmla="*/ 2147483647 w 34"/>
                <a:gd name="T77" fmla="*/ 2147483647 h 56"/>
                <a:gd name="T78" fmla="*/ 0 w 34"/>
                <a:gd name="T79" fmla="*/ 2147483647 h 56"/>
                <a:gd name="T80" fmla="*/ 0 w 34"/>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4"/>
                <a:gd name="T124" fmla="*/ 0 h 56"/>
                <a:gd name="T125" fmla="*/ 34 w 34"/>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4" h="56">
                  <a:moveTo>
                    <a:pt x="0" y="51"/>
                  </a:moveTo>
                  <a:lnTo>
                    <a:pt x="0" y="52"/>
                  </a:lnTo>
                  <a:lnTo>
                    <a:pt x="2" y="53"/>
                  </a:lnTo>
                  <a:lnTo>
                    <a:pt x="4" y="54"/>
                  </a:lnTo>
                  <a:lnTo>
                    <a:pt x="6" y="55"/>
                  </a:lnTo>
                  <a:lnTo>
                    <a:pt x="16" y="56"/>
                  </a:lnTo>
                  <a:lnTo>
                    <a:pt x="21" y="55"/>
                  </a:lnTo>
                  <a:lnTo>
                    <a:pt x="25" y="54"/>
                  </a:lnTo>
                  <a:lnTo>
                    <a:pt x="28" y="52"/>
                  </a:lnTo>
                  <a:lnTo>
                    <a:pt x="30" y="50"/>
                  </a:lnTo>
                  <a:lnTo>
                    <a:pt x="32" y="48"/>
                  </a:lnTo>
                  <a:lnTo>
                    <a:pt x="33" y="45"/>
                  </a:lnTo>
                  <a:lnTo>
                    <a:pt x="34" y="40"/>
                  </a:lnTo>
                  <a:lnTo>
                    <a:pt x="34" y="37"/>
                  </a:lnTo>
                  <a:lnTo>
                    <a:pt x="33" y="35"/>
                  </a:lnTo>
                  <a:lnTo>
                    <a:pt x="32" y="33"/>
                  </a:lnTo>
                  <a:lnTo>
                    <a:pt x="30" y="31"/>
                  </a:lnTo>
                  <a:lnTo>
                    <a:pt x="26" y="27"/>
                  </a:lnTo>
                  <a:lnTo>
                    <a:pt x="21" y="24"/>
                  </a:lnTo>
                  <a:lnTo>
                    <a:pt x="12" y="18"/>
                  </a:lnTo>
                  <a:lnTo>
                    <a:pt x="9" y="15"/>
                  </a:lnTo>
                  <a:lnTo>
                    <a:pt x="8" y="13"/>
                  </a:lnTo>
                  <a:lnTo>
                    <a:pt x="8" y="12"/>
                  </a:lnTo>
                  <a:lnTo>
                    <a:pt x="8" y="10"/>
                  </a:lnTo>
                  <a:lnTo>
                    <a:pt x="9" y="8"/>
                  </a:lnTo>
                  <a:lnTo>
                    <a:pt x="9" y="7"/>
                  </a:lnTo>
                  <a:lnTo>
                    <a:pt x="11" y="5"/>
                  </a:lnTo>
                  <a:lnTo>
                    <a:pt x="12" y="5"/>
                  </a:lnTo>
                  <a:lnTo>
                    <a:pt x="13" y="4"/>
                  </a:lnTo>
                  <a:lnTo>
                    <a:pt x="17" y="3"/>
                  </a:lnTo>
                  <a:lnTo>
                    <a:pt x="20" y="4"/>
                  </a:lnTo>
                  <a:lnTo>
                    <a:pt x="23" y="5"/>
                  </a:lnTo>
                  <a:lnTo>
                    <a:pt x="24" y="7"/>
                  </a:lnTo>
                  <a:lnTo>
                    <a:pt x="26" y="9"/>
                  </a:lnTo>
                  <a:lnTo>
                    <a:pt x="28" y="12"/>
                  </a:lnTo>
                  <a:lnTo>
                    <a:pt x="28" y="14"/>
                  </a:lnTo>
                  <a:lnTo>
                    <a:pt x="30" y="14"/>
                  </a:lnTo>
                  <a:lnTo>
                    <a:pt x="31" y="13"/>
                  </a:lnTo>
                  <a:lnTo>
                    <a:pt x="31" y="8"/>
                  </a:lnTo>
                  <a:lnTo>
                    <a:pt x="30" y="4"/>
                  </a:lnTo>
                  <a:lnTo>
                    <a:pt x="29" y="2"/>
                  </a:lnTo>
                  <a:lnTo>
                    <a:pt x="27" y="1"/>
                  </a:lnTo>
                  <a:lnTo>
                    <a:pt x="25" y="0"/>
                  </a:lnTo>
                  <a:lnTo>
                    <a:pt x="17" y="0"/>
                  </a:lnTo>
                  <a:lnTo>
                    <a:pt x="13" y="0"/>
                  </a:lnTo>
                  <a:lnTo>
                    <a:pt x="9" y="1"/>
                  </a:lnTo>
                  <a:lnTo>
                    <a:pt x="6" y="3"/>
                  </a:lnTo>
                  <a:lnTo>
                    <a:pt x="4" y="5"/>
                  </a:lnTo>
                  <a:lnTo>
                    <a:pt x="3" y="7"/>
                  </a:lnTo>
                  <a:lnTo>
                    <a:pt x="1" y="10"/>
                  </a:lnTo>
                  <a:lnTo>
                    <a:pt x="1" y="12"/>
                  </a:lnTo>
                  <a:lnTo>
                    <a:pt x="1" y="15"/>
                  </a:lnTo>
                  <a:lnTo>
                    <a:pt x="1" y="18"/>
                  </a:lnTo>
                  <a:lnTo>
                    <a:pt x="2" y="21"/>
                  </a:lnTo>
                  <a:lnTo>
                    <a:pt x="3" y="23"/>
                  </a:lnTo>
                  <a:lnTo>
                    <a:pt x="4" y="24"/>
                  </a:lnTo>
                  <a:lnTo>
                    <a:pt x="9" y="28"/>
                  </a:lnTo>
                  <a:lnTo>
                    <a:pt x="13" y="31"/>
                  </a:lnTo>
                  <a:lnTo>
                    <a:pt x="18" y="33"/>
                  </a:lnTo>
                  <a:lnTo>
                    <a:pt x="22" y="36"/>
                  </a:lnTo>
                  <a:lnTo>
                    <a:pt x="23" y="37"/>
                  </a:lnTo>
                  <a:lnTo>
                    <a:pt x="24" y="39"/>
                  </a:lnTo>
                  <a:lnTo>
                    <a:pt x="25" y="41"/>
                  </a:lnTo>
                  <a:lnTo>
                    <a:pt x="25" y="43"/>
                  </a:lnTo>
                  <a:lnTo>
                    <a:pt x="25" y="45"/>
                  </a:lnTo>
                  <a:lnTo>
                    <a:pt x="25" y="47"/>
                  </a:lnTo>
                  <a:lnTo>
                    <a:pt x="23" y="49"/>
                  </a:lnTo>
                  <a:lnTo>
                    <a:pt x="22" y="50"/>
                  </a:lnTo>
                  <a:lnTo>
                    <a:pt x="19" y="52"/>
                  </a:lnTo>
                  <a:lnTo>
                    <a:pt x="15" y="52"/>
                  </a:lnTo>
                  <a:lnTo>
                    <a:pt x="12" y="52"/>
                  </a:lnTo>
                  <a:lnTo>
                    <a:pt x="10" y="51"/>
                  </a:lnTo>
                  <a:lnTo>
                    <a:pt x="8" y="50"/>
                  </a:lnTo>
                  <a:lnTo>
                    <a:pt x="6" y="48"/>
                  </a:lnTo>
                  <a:lnTo>
                    <a:pt x="3" y="43"/>
                  </a:lnTo>
                  <a:lnTo>
                    <a:pt x="2" y="41"/>
                  </a:lnTo>
                  <a:lnTo>
                    <a:pt x="2" y="40"/>
                  </a:lnTo>
                  <a:lnTo>
                    <a:pt x="1" y="40"/>
                  </a:lnTo>
                  <a:lnTo>
                    <a:pt x="0" y="40"/>
                  </a:lnTo>
                  <a:lnTo>
                    <a:pt x="0" y="41"/>
                  </a:lnTo>
                  <a:lnTo>
                    <a:pt x="0" y="44"/>
                  </a:lnTo>
                  <a:lnTo>
                    <a:pt x="0" y="5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29" name="Freeform 195"/>
            <p:cNvSpPr>
              <a:spLocks noEditPoints="1"/>
            </p:cNvSpPr>
            <p:nvPr/>
          </p:nvSpPr>
          <p:spPr bwMode="auto">
            <a:xfrm>
              <a:off x="462439" y="5964856"/>
              <a:ext cx="132740" cy="138135"/>
            </a:xfrm>
            <a:custGeom>
              <a:avLst/>
              <a:gdLst>
                <a:gd name="T0" fmla="*/ 2147483647 w 84"/>
                <a:gd name="T1" fmla="*/ 2147483647 h 87"/>
                <a:gd name="T2" fmla="*/ 2147483647 w 84"/>
                <a:gd name="T3" fmla="*/ 2147483647 h 87"/>
                <a:gd name="T4" fmla="*/ 2147483647 w 84"/>
                <a:gd name="T5" fmla="*/ 2147483647 h 87"/>
                <a:gd name="T6" fmla="*/ 2147483647 w 84"/>
                <a:gd name="T7" fmla="*/ 2147483647 h 87"/>
                <a:gd name="T8" fmla="*/ 2147483647 w 84"/>
                <a:gd name="T9" fmla="*/ 2147483647 h 87"/>
                <a:gd name="T10" fmla="*/ 2147483647 w 84"/>
                <a:gd name="T11" fmla="*/ 2147483647 h 87"/>
                <a:gd name="T12" fmla="*/ 2147483647 w 84"/>
                <a:gd name="T13" fmla="*/ 2147483647 h 87"/>
                <a:gd name="T14" fmla="*/ 2147483647 w 84"/>
                <a:gd name="T15" fmla="*/ 2147483647 h 87"/>
                <a:gd name="T16" fmla="*/ 2147483647 w 84"/>
                <a:gd name="T17" fmla="*/ 2147483647 h 87"/>
                <a:gd name="T18" fmla="*/ 2147483647 w 84"/>
                <a:gd name="T19" fmla="*/ 2147483647 h 87"/>
                <a:gd name="T20" fmla="*/ 2147483647 w 84"/>
                <a:gd name="T21" fmla="*/ 2147483647 h 87"/>
                <a:gd name="T22" fmla="*/ 2147483647 w 84"/>
                <a:gd name="T23" fmla="*/ 2147483647 h 87"/>
                <a:gd name="T24" fmla="*/ 2147483647 w 84"/>
                <a:gd name="T25" fmla="*/ 2147483647 h 87"/>
                <a:gd name="T26" fmla="*/ 2147483647 w 84"/>
                <a:gd name="T27" fmla="*/ 2147483647 h 87"/>
                <a:gd name="T28" fmla="*/ 2147483647 w 84"/>
                <a:gd name="T29" fmla="*/ 2147483647 h 87"/>
                <a:gd name="T30" fmla="*/ 0 w 84"/>
                <a:gd name="T31" fmla="*/ 2147483647 h 87"/>
                <a:gd name="T32" fmla="*/ 0 w 84"/>
                <a:gd name="T33" fmla="*/ 2147483647 h 87"/>
                <a:gd name="T34" fmla="*/ 2147483647 w 84"/>
                <a:gd name="T35" fmla="*/ 2147483647 h 87"/>
                <a:gd name="T36" fmla="*/ 2147483647 w 84"/>
                <a:gd name="T37" fmla="*/ 2147483647 h 87"/>
                <a:gd name="T38" fmla="*/ 2147483647 w 84"/>
                <a:gd name="T39" fmla="*/ 2147483647 h 87"/>
                <a:gd name="T40" fmla="*/ 2147483647 w 84"/>
                <a:gd name="T41" fmla="*/ 2147483647 h 87"/>
                <a:gd name="T42" fmla="*/ 2147483647 w 84"/>
                <a:gd name="T43" fmla="*/ 2147483647 h 87"/>
                <a:gd name="T44" fmla="*/ 2147483647 w 84"/>
                <a:gd name="T45" fmla="*/ 2147483647 h 87"/>
                <a:gd name="T46" fmla="*/ 2147483647 w 84"/>
                <a:gd name="T47" fmla="*/ 2147483647 h 87"/>
                <a:gd name="T48" fmla="*/ 2147483647 w 84"/>
                <a:gd name="T49" fmla="*/ 2147483647 h 87"/>
                <a:gd name="T50" fmla="*/ 2147483647 w 84"/>
                <a:gd name="T51" fmla="*/ 2147483647 h 87"/>
                <a:gd name="T52" fmla="*/ 2147483647 w 84"/>
                <a:gd name="T53" fmla="*/ 2147483647 h 87"/>
                <a:gd name="T54" fmla="*/ 2147483647 w 84"/>
                <a:gd name="T55" fmla="*/ 2147483647 h 87"/>
                <a:gd name="T56" fmla="*/ 2147483647 w 84"/>
                <a:gd name="T57" fmla="*/ 2147483647 h 87"/>
                <a:gd name="T58" fmla="*/ 2147483647 w 84"/>
                <a:gd name="T59" fmla="*/ 2147483647 h 87"/>
                <a:gd name="T60" fmla="*/ 2147483647 w 84"/>
                <a:gd name="T61" fmla="*/ 2147483647 h 87"/>
                <a:gd name="T62" fmla="*/ 2147483647 w 84"/>
                <a:gd name="T63" fmla="*/ 2147483647 h 87"/>
                <a:gd name="T64" fmla="*/ 2147483647 w 84"/>
                <a:gd name="T65" fmla="*/ 2147483647 h 87"/>
                <a:gd name="T66" fmla="*/ 2147483647 w 84"/>
                <a:gd name="T67" fmla="*/ 2147483647 h 87"/>
                <a:gd name="T68" fmla="*/ 2147483647 w 84"/>
                <a:gd name="T69" fmla="*/ 2147483647 h 87"/>
                <a:gd name="T70" fmla="*/ 2147483647 w 84"/>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4"/>
                <a:gd name="T109" fmla="*/ 0 h 87"/>
                <a:gd name="T110" fmla="*/ 84 w 84"/>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4" h="87">
                  <a:moveTo>
                    <a:pt x="60" y="76"/>
                  </a:moveTo>
                  <a:lnTo>
                    <a:pt x="60" y="79"/>
                  </a:lnTo>
                  <a:lnTo>
                    <a:pt x="60" y="81"/>
                  </a:lnTo>
                  <a:lnTo>
                    <a:pt x="59" y="82"/>
                  </a:lnTo>
                  <a:lnTo>
                    <a:pt x="58" y="83"/>
                  </a:lnTo>
                  <a:lnTo>
                    <a:pt x="57" y="83"/>
                  </a:lnTo>
                  <a:lnTo>
                    <a:pt x="52" y="84"/>
                  </a:lnTo>
                  <a:lnTo>
                    <a:pt x="50" y="85"/>
                  </a:lnTo>
                  <a:lnTo>
                    <a:pt x="50" y="86"/>
                  </a:lnTo>
                  <a:lnTo>
                    <a:pt x="50" y="87"/>
                  </a:lnTo>
                  <a:lnTo>
                    <a:pt x="52" y="87"/>
                  </a:lnTo>
                  <a:lnTo>
                    <a:pt x="66" y="87"/>
                  </a:lnTo>
                  <a:lnTo>
                    <a:pt x="81" y="87"/>
                  </a:lnTo>
                  <a:lnTo>
                    <a:pt x="83" y="87"/>
                  </a:lnTo>
                  <a:lnTo>
                    <a:pt x="84" y="86"/>
                  </a:lnTo>
                  <a:lnTo>
                    <a:pt x="84" y="84"/>
                  </a:lnTo>
                  <a:lnTo>
                    <a:pt x="82" y="84"/>
                  </a:lnTo>
                  <a:lnTo>
                    <a:pt x="78" y="83"/>
                  </a:lnTo>
                  <a:lnTo>
                    <a:pt x="77" y="82"/>
                  </a:lnTo>
                  <a:lnTo>
                    <a:pt x="75" y="80"/>
                  </a:lnTo>
                  <a:lnTo>
                    <a:pt x="73" y="78"/>
                  </a:lnTo>
                  <a:lnTo>
                    <a:pt x="71" y="73"/>
                  </a:lnTo>
                  <a:lnTo>
                    <a:pt x="47" y="1"/>
                  </a:lnTo>
                  <a:lnTo>
                    <a:pt x="46" y="1"/>
                  </a:lnTo>
                  <a:lnTo>
                    <a:pt x="45" y="0"/>
                  </a:lnTo>
                  <a:lnTo>
                    <a:pt x="44" y="1"/>
                  </a:lnTo>
                  <a:lnTo>
                    <a:pt x="10" y="79"/>
                  </a:lnTo>
                  <a:lnTo>
                    <a:pt x="9" y="81"/>
                  </a:lnTo>
                  <a:lnTo>
                    <a:pt x="7" y="83"/>
                  </a:lnTo>
                  <a:lnTo>
                    <a:pt x="2" y="84"/>
                  </a:lnTo>
                  <a:lnTo>
                    <a:pt x="1" y="84"/>
                  </a:lnTo>
                  <a:lnTo>
                    <a:pt x="0" y="85"/>
                  </a:lnTo>
                  <a:lnTo>
                    <a:pt x="0" y="86"/>
                  </a:lnTo>
                  <a:lnTo>
                    <a:pt x="0" y="87"/>
                  </a:lnTo>
                  <a:lnTo>
                    <a:pt x="1" y="87"/>
                  </a:lnTo>
                  <a:lnTo>
                    <a:pt x="16" y="87"/>
                  </a:lnTo>
                  <a:lnTo>
                    <a:pt x="28" y="87"/>
                  </a:lnTo>
                  <a:lnTo>
                    <a:pt x="29" y="87"/>
                  </a:lnTo>
                  <a:lnTo>
                    <a:pt x="30" y="87"/>
                  </a:lnTo>
                  <a:lnTo>
                    <a:pt x="31" y="86"/>
                  </a:lnTo>
                  <a:lnTo>
                    <a:pt x="30" y="85"/>
                  </a:lnTo>
                  <a:lnTo>
                    <a:pt x="29" y="84"/>
                  </a:lnTo>
                  <a:lnTo>
                    <a:pt x="27" y="84"/>
                  </a:lnTo>
                  <a:lnTo>
                    <a:pt x="24" y="83"/>
                  </a:lnTo>
                  <a:lnTo>
                    <a:pt x="22" y="82"/>
                  </a:lnTo>
                  <a:lnTo>
                    <a:pt x="21" y="81"/>
                  </a:lnTo>
                  <a:lnTo>
                    <a:pt x="20" y="79"/>
                  </a:lnTo>
                  <a:lnTo>
                    <a:pt x="21" y="75"/>
                  </a:lnTo>
                  <a:lnTo>
                    <a:pt x="24" y="67"/>
                  </a:lnTo>
                  <a:lnTo>
                    <a:pt x="27" y="59"/>
                  </a:lnTo>
                  <a:lnTo>
                    <a:pt x="29" y="52"/>
                  </a:lnTo>
                  <a:lnTo>
                    <a:pt x="30" y="51"/>
                  </a:lnTo>
                  <a:lnTo>
                    <a:pt x="32" y="51"/>
                  </a:lnTo>
                  <a:lnTo>
                    <a:pt x="41" y="51"/>
                  </a:lnTo>
                  <a:lnTo>
                    <a:pt x="47" y="51"/>
                  </a:lnTo>
                  <a:lnTo>
                    <a:pt x="51" y="51"/>
                  </a:lnTo>
                  <a:lnTo>
                    <a:pt x="52" y="51"/>
                  </a:lnTo>
                  <a:lnTo>
                    <a:pt x="52" y="52"/>
                  </a:lnTo>
                  <a:lnTo>
                    <a:pt x="53" y="53"/>
                  </a:lnTo>
                  <a:lnTo>
                    <a:pt x="53" y="54"/>
                  </a:lnTo>
                  <a:lnTo>
                    <a:pt x="60" y="76"/>
                  </a:lnTo>
                  <a:close/>
                  <a:moveTo>
                    <a:pt x="41" y="20"/>
                  </a:moveTo>
                  <a:lnTo>
                    <a:pt x="42" y="19"/>
                  </a:lnTo>
                  <a:lnTo>
                    <a:pt x="42" y="20"/>
                  </a:lnTo>
                  <a:lnTo>
                    <a:pt x="49" y="41"/>
                  </a:lnTo>
                  <a:lnTo>
                    <a:pt x="50" y="44"/>
                  </a:lnTo>
                  <a:lnTo>
                    <a:pt x="46" y="45"/>
                  </a:lnTo>
                  <a:lnTo>
                    <a:pt x="41" y="45"/>
                  </a:lnTo>
                  <a:lnTo>
                    <a:pt x="36" y="45"/>
                  </a:lnTo>
                  <a:lnTo>
                    <a:pt x="33" y="44"/>
                  </a:lnTo>
                  <a:lnTo>
                    <a:pt x="31" y="44"/>
                  </a:lnTo>
                  <a:lnTo>
                    <a:pt x="32" y="42"/>
                  </a:lnTo>
                  <a:lnTo>
                    <a:pt x="41" y="2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0" name="Freeform 196"/>
            <p:cNvSpPr>
              <a:spLocks/>
            </p:cNvSpPr>
            <p:nvPr/>
          </p:nvSpPr>
          <p:spPr bwMode="auto">
            <a:xfrm>
              <a:off x="605659" y="6020469"/>
              <a:ext cx="97809" cy="84315"/>
            </a:xfrm>
            <a:custGeom>
              <a:avLst/>
              <a:gdLst>
                <a:gd name="T0" fmla="*/ 2147483647 w 62"/>
                <a:gd name="T1" fmla="*/ 2147483647 h 54"/>
                <a:gd name="T2" fmla="*/ 2147483647 w 62"/>
                <a:gd name="T3" fmla="*/ 2147483647 h 54"/>
                <a:gd name="T4" fmla="*/ 2147483647 w 62"/>
                <a:gd name="T5" fmla="*/ 2147483647 h 54"/>
                <a:gd name="T6" fmla="*/ 2147483647 w 62"/>
                <a:gd name="T7" fmla="*/ 2147483647 h 54"/>
                <a:gd name="T8" fmla="*/ 2147483647 w 62"/>
                <a:gd name="T9" fmla="*/ 2147483647 h 54"/>
                <a:gd name="T10" fmla="*/ 2147483647 w 62"/>
                <a:gd name="T11" fmla="*/ 2147483647 h 54"/>
                <a:gd name="T12" fmla="*/ 2147483647 w 62"/>
                <a:gd name="T13" fmla="*/ 2147483647 h 54"/>
                <a:gd name="T14" fmla="*/ 2147483647 w 62"/>
                <a:gd name="T15" fmla="*/ 2147483647 h 54"/>
                <a:gd name="T16" fmla="*/ 2147483647 w 62"/>
                <a:gd name="T17" fmla="*/ 2147483647 h 54"/>
                <a:gd name="T18" fmla="*/ 2147483647 w 62"/>
                <a:gd name="T19" fmla="*/ 2147483647 h 54"/>
                <a:gd name="T20" fmla="*/ 2147483647 w 62"/>
                <a:gd name="T21" fmla="*/ 2147483647 h 54"/>
                <a:gd name="T22" fmla="*/ 2147483647 w 62"/>
                <a:gd name="T23" fmla="*/ 0 h 54"/>
                <a:gd name="T24" fmla="*/ 2147483647 w 62"/>
                <a:gd name="T25" fmla="*/ 0 h 54"/>
                <a:gd name="T26" fmla="*/ 2147483647 w 62"/>
                <a:gd name="T27" fmla="*/ 2147483647 h 54"/>
                <a:gd name="T28" fmla="*/ 2147483647 w 62"/>
                <a:gd name="T29" fmla="*/ 2147483647 h 54"/>
                <a:gd name="T30" fmla="*/ 2147483647 w 62"/>
                <a:gd name="T31" fmla="*/ 2147483647 h 54"/>
                <a:gd name="T32" fmla="*/ 2147483647 w 62"/>
                <a:gd name="T33" fmla="*/ 2147483647 h 54"/>
                <a:gd name="T34" fmla="*/ 2147483647 w 62"/>
                <a:gd name="T35" fmla="*/ 2147483647 h 54"/>
                <a:gd name="T36" fmla="*/ 2147483647 w 62"/>
                <a:gd name="T37" fmla="*/ 2147483647 h 54"/>
                <a:gd name="T38" fmla="*/ 2147483647 w 62"/>
                <a:gd name="T39" fmla="*/ 2147483647 h 54"/>
                <a:gd name="T40" fmla="*/ 2147483647 w 62"/>
                <a:gd name="T41" fmla="*/ 2147483647 h 54"/>
                <a:gd name="T42" fmla="*/ 2147483647 w 62"/>
                <a:gd name="T43" fmla="*/ 2147483647 h 54"/>
                <a:gd name="T44" fmla="*/ 2147483647 w 62"/>
                <a:gd name="T45" fmla="*/ 2147483647 h 54"/>
                <a:gd name="T46" fmla="*/ 2147483647 w 62"/>
                <a:gd name="T47" fmla="*/ 2147483647 h 54"/>
                <a:gd name="T48" fmla="*/ 2147483647 w 62"/>
                <a:gd name="T49" fmla="*/ 2147483647 h 54"/>
                <a:gd name="T50" fmla="*/ 2147483647 w 62"/>
                <a:gd name="T51" fmla="*/ 2147483647 h 54"/>
                <a:gd name="T52" fmla="*/ 2147483647 w 62"/>
                <a:gd name="T53" fmla="*/ 0 h 54"/>
                <a:gd name="T54" fmla="*/ 2147483647 w 62"/>
                <a:gd name="T55" fmla="*/ 2147483647 h 54"/>
                <a:gd name="T56" fmla="*/ 2147483647 w 62"/>
                <a:gd name="T57" fmla="*/ 0 h 54"/>
                <a:gd name="T58" fmla="*/ 2147483647 w 62"/>
                <a:gd name="T59" fmla="*/ 2147483647 h 54"/>
                <a:gd name="T60" fmla="*/ 2147483647 w 62"/>
                <a:gd name="T61" fmla="*/ 2147483647 h 54"/>
                <a:gd name="T62" fmla="*/ 2147483647 w 62"/>
                <a:gd name="T63" fmla="*/ 2147483647 h 54"/>
                <a:gd name="T64" fmla="*/ 2147483647 w 62"/>
                <a:gd name="T65" fmla="*/ 2147483647 h 54"/>
                <a:gd name="T66" fmla="*/ 2147483647 w 62"/>
                <a:gd name="T67" fmla="*/ 2147483647 h 54"/>
                <a:gd name="T68" fmla="*/ 2147483647 w 62"/>
                <a:gd name="T69" fmla="*/ 2147483647 h 54"/>
                <a:gd name="T70" fmla="*/ 2147483647 w 62"/>
                <a:gd name="T71" fmla="*/ 2147483647 h 54"/>
                <a:gd name="T72" fmla="*/ 2147483647 w 62"/>
                <a:gd name="T73" fmla="*/ 2147483647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2"/>
                <a:gd name="T112" fmla="*/ 0 h 54"/>
                <a:gd name="T113" fmla="*/ 62 w 62"/>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2" h="54">
                  <a:moveTo>
                    <a:pt x="23" y="54"/>
                  </a:moveTo>
                  <a:lnTo>
                    <a:pt x="27" y="54"/>
                  </a:lnTo>
                  <a:lnTo>
                    <a:pt x="30" y="53"/>
                  </a:lnTo>
                  <a:lnTo>
                    <a:pt x="36" y="50"/>
                  </a:lnTo>
                  <a:lnTo>
                    <a:pt x="39" y="47"/>
                  </a:lnTo>
                  <a:lnTo>
                    <a:pt x="41" y="46"/>
                  </a:lnTo>
                  <a:lnTo>
                    <a:pt x="42" y="47"/>
                  </a:lnTo>
                  <a:lnTo>
                    <a:pt x="42" y="48"/>
                  </a:lnTo>
                  <a:lnTo>
                    <a:pt x="42" y="51"/>
                  </a:lnTo>
                  <a:lnTo>
                    <a:pt x="43" y="52"/>
                  </a:lnTo>
                  <a:lnTo>
                    <a:pt x="43" y="53"/>
                  </a:lnTo>
                  <a:lnTo>
                    <a:pt x="59" y="50"/>
                  </a:lnTo>
                  <a:lnTo>
                    <a:pt x="61" y="50"/>
                  </a:lnTo>
                  <a:lnTo>
                    <a:pt x="62" y="49"/>
                  </a:lnTo>
                  <a:lnTo>
                    <a:pt x="61" y="48"/>
                  </a:lnTo>
                  <a:lnTo>
                    <a:pt x="60" y="48"/>
                  </a:lnTo>
                  <a:lnTo>
                    <a:pt x="55" y="47"/>
                  </a:lnTo>
                  <a:lnTo>
                    <a:pt x="53" y="47"/>
                  </a:lnTo>
                  <a:lnTo>
                    <a:pt x="52" y="46"/>
                  </a:lnTo>
                  <a:lnTo>
                    <a:pt x="51" y="44"/>
                  </a:lnTo>
                  <a:lnTo>
                    <a:pt x="52" y="3"/>
                  </a:lnTo>
                  <a:lnTo>
                    <a:pt x="52" y="2"/>
                  </a:lnTo>
                  <a:lnTo>
                    <a:pt x="51" y="1"/>
                  </a:lnTo>
                  <a:lnTo>
                    <a:pt x="49" y="0"/>
                  </a:lnTo>
                  <a:lnTo>
                    <a:pt x="41" y="1"/>
                  </a:lnTo>
                  <a:lnTo>
                    <a:pt x="35" y="0"/>
                  </a:lnTo>
                  <a:lnTo>
                    <a:pt x="33" y="0"/>
                  </a:lnTo>
                  <a:lnTo>
                    <a:pt x="32" y="1"/>
                  </a:lnTo>
                  <a:lnTo>
                    <a:pt x="32" y="2"/>
                  </a:lnTo>
                  <a:lnTo>
                    <a:pt x="34" y="3"/>
                  </a:lnTo>
                  <a:lnTo>
                    <a:pt x="36" y="3"/>
                  </a:lnTo>
                  <a:lnTo>
                    <a:pt x="42" y="5"/>
                  </a:lnTo>
                  <a:lnTo>
                    <a:pt x="42" y="6"/>
                  </a:lnTo>
                  <a:lnTo>
                    <a:pt x="43" y="7"/>
                  </a:lnTo>
                  <a:lnTo>
                    <a:pt x="42" y="36"/>
                  </a:lnTo>
                  <a:lnTo>
                    <a:pt x="42" y="38"/>
                  </a:lnTo>
                  <a:lnTo>
                    <a:pt x="42" y="40"/>
                  </a:lnTo>
                  <a:lnTo>
                    <a:pt x="41" y="42"/>
                  </a:lnTo>
                  <a:lnTo>
                    <a:pt x="40" y="44"/>
                  </a:lnTo>
                  <a:lnTo>
                    <a:pt x="38" y="45"/>
                  </a:lnTo>
                  <a:lnTo>
                    <a:pt x="35" y="47"/>
                  </a:lnTo>
                  <a:lnTo>
                    <a:pt x="31" y="47"/>
                  </a:lnTo>
                  <a:lnTo>
                    <a:pt x="27" y="48"/>
                  </a:lnTo>
                  <a:lnTo>
                    <a:pt x="22" y="47"/>
                  </a:lnTo>
                  <a:lnTo>
                    <a:pt x="20" y="46"/>
                  </a:lnTo>
                  <a:lnTo>
                    <a:pt x="19" y="45"/>
                  </a:lnTo>
                  <a:lnTo>
                    <a:pt x="18" y="44"/>
                  </a:lnTo>
                  <a:lnTo>
                    <a:pt x="17" y="43"/>
                  </a:lnTo>
                  <a:lnTo>
                    <a:pt x="16" y="41"/>
                  </a:lnTo>
                  <a:lnTo>
                    <a:pt x="16" y="39"/>
                  </a:lnTo>
                  <a:lnTo>
                    <a:pt x="16" y="3"/>
                  </a:lnTo>
                  <a:lnTo>
                    <a:pt x="16" y="2"/>
                  </a:lnTo>
                  <a:lnTo>
                    <a:pt x="16" y="1"/>
                  </a:lnTo>
                  <a:lnTo>
                    <a:pt x="15" y="0"/>
                  </a:lnTo>
                  <a:lnTo>
                    <a:pt x="14" y="0"/>
                  </a:lnTo>
                  <a:lnTo>
                    <a:pt x="9" y="1"/>
                  </a:lnTo>
                  <a:lnTo>
                    <a:pt x="3" y="0"/>
                  </a:lnTo>
                  <a:lnTo>
                    <a:pt x="1" y="0"/>
                  </a:lnTo>
                  <a:lnTo>
                    <a:pt x="0" y="1"/>
                  </a:lnTo>
                  <a:lnTo>
                    <a:pt x="1" y="2"/>
                  </a:lnTo>
                  <a:lnTo>
                    <a:pt x="4" y="3"/>
                  </a:lnTo>
                  <a:lnTo>
                    <a:pt x="6" y="4"/>
                  </a:lnTo>
                  <a:lnTo>
                    <a:pt x="7" y="5"/>
                  </a:lnTo>
                  <a:lnTo>
                    <a:pt x="8" y="6"/>
                  </a:lnTo>
                  <a:lnTo>
                    <a:pt x="7" y="35"/>
                  </a:lnTo>
                  <a:lnTo>
                    <a:pt x="7" y="39"/>
                  </a:lnTo>
                  <a:lnTo>
                    <a:pt x="8" y="43"/>
                  </a:lnTo>
                  <a:lnTo>
                    <a:pt x="9" y="46"/>
                  </a:lnTo>
                  <a:lnTo>
                    <a:pt x="11" y="49"/>
                  </a:lnTo>
                  <a:lnTo>
                    <a:pt x="12" y="50"/>
                  </a:lnTo>
                  <a:lnTo>
                    <a:pt x="13" y="51"/>
                  </a:lnTo>
                  <a:lnTo>
                    <a:pt x="15" y="53"/>
                  </a:lnTo>
                  <a:lnTo>
                    <a:pt x="19" y="54"/>
                  </a:lnTo>
                  <a:lnTo>
                    <a:pt x="23" y="54"/>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1" name="Freeform 197"/>
            <p:cNvSpPr>
              <a:spLocks noEditPoints="1"/>
            </p:cNvSpPr>
            <p:nvPr/>
          </p:nvSpPr>
          <p:spPr bwMode="auto">
            <a:xfrm>
              <a:off x="710454" y="5964856"/>
              <a:ext cx="92570" cy="139928"/>
            </a:xfrm>
            <a:custGeom>
              <a:avLst/>
              <a:gdLst>
                <a:gd name="T0" fmla="*/ 2147483647 w 59"/>
                <a:gd name="T1" fmla="*/ 2147483647 h 89"/>
                <a:gd name="T2" fmla="*/ 2147483647 w 59"/>
                <a:gd name="T3" fmla="*/ 0 h 89"/>
                <a:gd name="T4" fmla="*/ 2147483647 w 59"/>
                <a:gd name="T5" fmla="*/ 0 h 89"/>
                <a:gd name="T6" fmla="*/ 2147483647 w 59"/>
                <a:gd name="T7" fmla="*/ 2147483647 h 89"/>
                <a:gd name="T8" fmla="*/ 2147483647 w 59"/>
                <a:gd name="T9" fmla="*/ 2147483647 h 89"/>
                <a:gd name="T10" fmla="*/ 2147483647 w 59"/>
                <a:gd name="T11" fmla="*/ 2147483647 h 89"/>
                <a:gd name="T12" fmla="*/ 2147483647 w 59"/>
                <a:gd name="T13" fmla="*/ 2147483647 h 89"/>
                <a:gd name="T14" fmla="*/ 2147483647 w 59"/>
                <a:gd name="T15" fmla="*/ 2147483647 h 89"/>
                <a:gd name="T16" fmla="*/ 2147483647 w 59"/>
                <a:gd name="T17" fmla="*/ 2147483647 h 89"/>
                <a:gd name="T18" fmla="*/ 2147483647 w 59"/>
                <a:gd name="T19" fmla="*/ 2147483647 h 89"/>
                <a:gd name="T20" fmla="*/ 2147483647 w 59"/>
                <a:gd name="T21" fmla="*/ 2147483647 h 89"/>
                <a:gd name="T22" fmla="*/ 2147483647 w 59"/>
                <a:gd name="T23" fmla="*/ 2147483647 h 89"/>
                <a:gd name="T24" fmla="*/ 2147483647 w 59"/>
                <a:gd name="T25" fmla="*/ 2147483647 h 89"/>
                <a:gd name="T26" fmla="*/ 2147483647 w 59"/>
                <a:gd name="T27" fmla="*/ 2147483647 h 89"/>
                <a:gd name="T28" fmla="*/ 0 w 59"/>
                <a:gd name="T29" fmla="*/ 2147483647 h 89"/>
                <a:gd name="T30" fmla="*/ 2147483647 w 59"/>
                <a:gd name="T31" fmla="*/ 2147483647 h 89"/>
                <a:gd name="T32" fmla="*/ 2147483647 w 59"/>
                <a:gd name="T33" fmla="*/ 2147483647 h 89"/>
                <a:gd name="T34" fmla="*/ 2147483647 w 59"/>
                <a:gd name="T35" fmla="*/ 2147483647 h 89"/>
                <a:gd name="T36" fmla="*/ 2147483647 w 59"/>
                <a:gd name="T37" fmla="*/ 2147483647 h 89"/>
                <a:gd name="T38" fmla="*/ 2147483647 w 59"/>
                <a:gd name="T39" fmla="*/ 2147483647 h 89"/>
                <a:gd name="T40" fmla="*/ 2147483647 w 59"/>
                <a:gd name="T41" fmla="*/ 2147483647 h 89"/>
                <a:gd name="T42" fmla="*/ 2147483647 w 59"/>
                <a:gd name="T43" fmla="*/ 2147483647 h 89"/>
                <a:gd name="T44" fmla="*/ 2147483647 w 59"/>
                <a:gd name="T45" fmla="*/ 2147483647 h 89"/>
                <a:gd name="T46" fmla="*/ 2147483647 w 59"/>
                <a:gd name="T47" fmla="*/ 2147483647 h 89"/>
                <a:gd name="T48" fmla="*/ 2147483647 w 59"/>
                <a:gd name="T49" fmla="*/ 2147483647 h 89"/>
                <a:gd name="T50" fmla="*/ 2147483647 w 59"/>
                <a:gd name="T51" fmla="*/ 2147483647 h 89"/>
                <a:gd name="T52" fmla="*/ 2147483647 w 59"/>
                <a:gd name="T53" fmla="*/ 2147483647 h 89"/>
                <a:gd name="T54" fmla="*/ 2147483647 w 59"/>
                <a:gd name="T55" fmla="*/ 2147483647 h 89"/>
                <a:gd name="T56" fmla="*/ 2147483647 w 59"/>
                <a:gd name="T57" fmla="*/ 2147483647 h 89"/>
                <a:gd name="T58" fmla="*/ 2147483647 w 59"/>
                <a:gd name="T59" fmla="*/ 2147483647 h 89"/>
                <a:gd name="T60" fmla="*/ 2147483647 w 59"/>
                <a:gd name="T61" fmla="*/ 2147483647 h 89"/>
                <a:gd name="T62" fmla="*/ 2147483647 w 59"/>
                <a:gd name="T63" fmla="*/ 2147483647 h 89"/>
                <a:gd name="T64" fmla="*/ 2147483647 w 59"/>
                <a:gd name="T65" fmla="*/ 2147483647 h 89"/>
                <a:gd name="T66" fmla="*/ 2147483647 w 59"/>
                <a:gd name="T67" fmla="*/ 2147483647 h 89"/>
                <a:gd name="T68" fmla="*/ 2147483647 w 59"/>
                <a:gd name="T69" fmla="*/ 2147483647 h 89"/>
                <a:gd name="T70" fmla="*/ 2147483647 w 59"/>
                <a:gd name="T71" fmla="*/ 2147483647 h 89"/>
                <a:gd name="T72" fmla="*/ 2147483647 w 59"/>
                <a:gd name="T73" fmla="*/ 2147483647 h 89"/>
                <a:gd name="T74" fmla="*/ 2147483647 w 59"/>
                <a:gd name="T75" fmla="*/ 2147483647 h 89"/>
                <a:gd name="T76" fmla="*/ 2147483647 w 59"/>
                <a:gd name="T77" fmla="*/ 2147483647 h 89"/>
                <a:gd name="T78" fmla="*/ 2147483647 w 59"/>
                <a:gd name="T79" fmla="*/ 2147483647 h 89"/>
                <a:gd name="T80" fmla="*/ 2147483647 w 59"/>
                <a:gd name="T81" fmla="*/ 2147483647 h 89"/>
                <a:gd name="T82" fmla="*/ 2147483647 w 59"/>
                <a:gd name="T83" fmla="*/ 2147483647 h 89"/>
                <a:gd name="T84" fmla="*/ 2147483647 w 59"/>
                <a:gd name="T85" fmla="*/ 2147483647 h 89"/>
                <a:gd name="T86" fmla="*/ 2147483647 w 59"/>
                <a:gd name="T87" fmla="*/ 2147483647 h 89"/>
                <a:gd name="T88" fmla="*/ 2147483647 w 59"/>
                <a:gd name="T89" fmla="*/ 2147483647 h 89"/>
                <a:gd name="T90" fmla="*/ 2147483647 w 59"/>
                <a:gd name="T91" fmla="*/ 2147483647 h 89"/>
                <a:gd name="T92" fmla="*/ 2147483647 w 59"/>
                <a:gd name="T93" fmla="*/ 2147483647 h 8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89"/>
                <a:gd name="T143" fmla="*/ 59 w 59"/>
                <a:gd name="T144" fmla="*/ 89 h 8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89">
                  <a:moveTo>
                    <a:pt x="51" y="20"/>
                  </a:moveTo>
                  <a:lnTo>
                    <a:pt x="51" y="2"/>
                  </a:lnTo>
                  <a:lnTo>
                    <a:pt x="51" y="0"/>
                  </a:lnTo>
                  <a:lnTo>
                    <a:pt x="50" y="0"/>
                  </a:lnTo>
                  <a:lnTo>
                    <a:pt x="38" y="0"/>
                  </a:lnTo>
                  <a:lnTo>
                    <a:pt x="35" y="0"/>
                  </a:lnTo>
                  <a:lnTo>
                    <a:pt x="35" y="1"/>
                  </a:lnTo>
                  <a:lnTo>
                    <a:pt x="34" y="2"/>
                  </a:lnTo>
                  <a:lnTo>
                    <a:pt x="35" y="3"/>
                  </a:lnTo>
                  <a:lnTo>
                    <a:pt x="36" y="4"/>
                  </a:lnTo>
                  <a:lnTo>
                    <a:pt x="38" y="5"/>
                  </a:lnTo>
                  <a:lnTo>
                    <a:pt x="41" y="6"/>
                  </a:lnTo>
                  <a:lnTo>
                    <a:pt x="42" y="7"/>
                  </a:lnTo>
                  <a:lnTo>
                    <a:pt x="42" y="9"/>
                  </a:lnTo>
                  <a:lnTo>
                    <a:pt x="42" y="37"/>
                  </a:lnTo>
                  <a:lnTo>
                    <a:pt x="42" y="39"/>
                  </a:lnTo>
                  <a:lnTo>
                    <a:pt x="40" y="40"/>
                  </a:lnTo>
                  <a:lnTo>
                    <a:pt x="36" y="38"/>
                  </a:lnTo>
                  <a:lnTo>
                    <a:pt x="32" y="37"/>
                  </a:lnTo>
                  <a:lnTo>
                    <a:pt x="27" y="37"/>
                  </a:lnTo>
                  <a:lnTo>
                    <a:pt x="22" y="37"/>
                  </a:lnTo>
                  <a:lnTo>
                    <a:pt x="17" y="39"/>
                  </a:lnTo>
                  <a:lnTo>
                    <a:pt x="12" y="41"/>
                  </a:lnTo>
                  <a:lnTo>
                    <a:pt x="8" y="44"/>
                  </a:lnTo>
                  <a:lnTo>
                    <a:pt x="5" y="48"/>
                  </a:lnTo>
                  <a:lnTo>
                    <a:pt x="3" y="50"/>
                  </a:lnTo>
                  <a:lnTo>
                    <a:pt x="2" y="53"/>
                  </a:lnTo>
                  <a:lnTo>
                    <a:pt x="1" y="55"/>
                  </a:lnTo>
                  <a:lnTo>
                    <a:pt x="1" y="58"/>
                  </a:lnTo>
                  <a:lnTo>
                    <a:pt x="0" y="63"/>
                  </a:lnTo>
                  <a:lnTo>
                    <a:pt x="1" y="69"/>
                  </a:lnTo>
                  <a:lnTo>
                    <a:pt x="1" y="71"/>
                  </a:lnTo>
                  <a:lnTo>
                    <a:pt x="2" y="74"/>
                  </a:lnTo>
                  <a:lnTo>
                    <a:pt x="4" y="78"/>
                  </a:lnTo>
                  <a:lnTo>
                    <a:pt x="6" y="80"/>
                  </a:lnTo>
                  <a:lnTo>
                    <a:pt x="8" y="81"/>
                  </a:lnTo>
                  <a:lnTo>
                    <a:pt x="12" y="84"/>
                  </a:lnTo>
                  <a:lnTo>
                    <a:pt x="16" y="86"/>
                  </a:lnTo>
                  <a:lnTo>
                    <a:pt x="20" y="87"/>
                  </a:lnTo>
                  <a:lnTo>
                    <a:pt x="25" y="88"/>
                  </a:lnTo>
                  <a:lnTo>
                    <a:pt x="29" y="87"/>
                  </a:lnTo>
                  <a:lnTo>
                    <a:pt x="32" y="87"/>
                  </a:lnTo>
                  <a:lnTo>
                    <a:pt x="37" y="85"/>
                  </a:lnTo>
                  <a:lnTo>
                    <a:pt x="41" y="83"/>
                  </a:lnTo>
                  <a:lnTo>
                    <a:pt x="42" y="84"/>
                  </a:lnTo>
                  <a:lnTo>
                    <a:pt x="42" y="87"/>
                  </a:lnTo>
                  <a:lnTo>
                    <a:pt x="42" y="88"/>
                  </a:lnTo>
                  <a:lnTo>
                    <a:pt x="43" y="89"/>
                  </a:lnTo>
                  <a:lnTo>
                    <a:pt x="44" y="89"/>
                  </a:lnTo>
                  <a:lnTo>
                    <a:pt x="52" y="88"/>
                  </a:lnTo>
                  <a:lnTo>
                    <a:pt x="57" y="87"/>
                  </a:lnTo>
                  <a:lnTo>
                    <a:pt x="58" y="86"/>
                  </a:lnTo>
                  <a:lnTo>
                    <a:pt x="59" y="85"/>
                  </a:lnTo>
                  <a:lnTo>
                    <a:pt x="59" y="84"/>
                  </a:lnTo>
                  <a:lnTo>
                    <a:pt x="58" y="83"/>
                  </a:lnTo>
                  <a:lnTo>
                    <a:pt x="53" y="84"/>
                  </a:lnTo>
                  <a:lnTo>
                    <a:pt x="52" y="84"/>
                  </a:lnTo>
                  <a:lnTo>
                    <a:pt x="51" y="83"/>
                  </a:lnTo>
                  <a:lnTo>
                    <a:pt x="51" y="81"/>
                  </a:lnTo>
                  <a:lnTo>
                    <a:pt x="51" y="20"/>
                  </a:lnTo>
                  <a:close/>
                  <a:moveTo>
                    <a:pt x="43" y="66"/>
                  </a:moveTo>
                  <a:lnTo>
                    <a:pt x="43" y="74"/>
                  </a:lnTo>
                  <a:lnTo>
                    <a:pt x="42" y="77"/>
                  </a:lnTo>
                  <a:lnTo>
                    <a:pt x="41" y="79"/>
                  </a:lnTo>
                  <a:lnTo>
                    <a:pt x="40" y="81"/>
                  </a:lnTo>
                  <a:lnTo>
                    <a:pt x="38" y="81"/>
                  </a:lnTo>
                  <a:lnTo>
                    <a:pt x="35" y="82"/>
                  </a:lnTo>
                  <a:lnTo>
                    <a:pt x="32" y="82"/>
                  </a:lnTo>
                  <a:lnTo>
                    <a:pt x="26" y="82"/>
                  </a:lnTo>
                  <a:lnTo>
                    <a:pt x="21" y="80"/>
                  </a:lnTo>
                  <a:lnTo>
                    <a:pt x="17" y="78"/>
                  </a:lnTo>
                  <a:lnTo>
                    <a:pt x="15" y="77"/>
                  </a:lnTo>
                  <a:lnTo>
                    <a:pt x="14" y="75"/>
                  </a:lnTo>
                  <a:lnTo>
                    <a:pt x="12" y="72"/>
                  </a:lnTo>
                  <a:lnTo>
                    <a:pt x="10" y="68"/>
                  </a:lnTo>
                  <a:lnTo>
                    <a:pt x="10" y="65"/>
                  </a:lnTo>
                  <a:lnTo>
                    <a:pt x="9" y="61"/>
                  </a:lnTo>
                  <a:lnTo>
                    <a:pt x="10" y="57"/>
                  </a:lnTo>
                  <a:lnTo>
                    <a:pt x="10" y="53"/>
                  </a:lnTo>
                  <a:lnTo>
                    <a:pt x="12" y="50"/>
                  </a:lnTo>
                  <a:lnTo>
                    <a:pt x="13" y="48"/>
                  </a:lnTo>
                  <a:lnTo>
                    <a:pt x="14" y="46"/>
                  </a:lnTo>
                  <a:lnTo>
                    <a:pt x="17" y="44"/>
                  </a:lnTo>
                  <a:lnTo>
                    <a:pt x="20" y="42"/>
                  </a:lnTo>
                  <a:lnTo>
                    <a:pt x="24" y="40"/>
                  </a:lnTo>
                  <a:lnTo>
                    <a:pt x="28" y="40"/>
                  </a:lnTo>
                  <a:lnTo>
                    <a:pt x="33" y="40"/>
                  </a:lnTo>
                  <a:lnTo>
                    <a:pt x="35" y="41"/>
                  </a:lnTo>
                  <a:lnTo>
                    <a:pt x="36" y="42"/>
                  </a:lnTo>
                  <a:lnTo>
                    <a:pt x="39" y="44"/>
                  </a:lnTo>
                  <a:lnTo>
                    <a:pt x="41" y="47"/>
                  </a:lnTo>
                  <a:lnTo>
                    <a:pt x="42" y="51"/>
                  </a:lnTo>
                  <a:lnTo>
                    <a:pt x="42" y="56"/>
                  </a:lnTo>
                  <a:lnTo>
                    <a:pt x="43" y="6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2" name="Freeform 198"/>
            <p:cNvSpPr>
              <a:spLocks noEditPoints="1"/>
            </p:cNvSpPr>
            <p:nvPr/>
          </p:nvSpPr>
          <p:spPr bwMode="auto">
            <a:xfrm>
              <a:off x="815249" y="5968444"/>
              <a:ext cx="43665" cy="134547"/>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0 w 27"/>
                <a:gd name="T45" fmla="*/ 2147483647 h 84"/>
                <a:gd name="T46" fmla="*/ 0 w 27"/>
                <a:gd name="T47" fmla="*/ 2147483647 h 84"/>
                <a:gd name="T48" fmla="*/ 0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0 h 84"/>
                <a:gd name="T76" fmla="*/ 2147483647 w 27"/>
                <a:gd name="T77" fmla="*/ 2147483647 h 84"/>
                <a:gd name="T78" fmla="*/ 2147483647 w 27"/>
                <a:gd name="T79" fmla="*/ 2147483647 h 84"/>
                <a:gd name="T80" fmla="*/ 2147483647 w 27"/>
                <a:gd name="T81" fmla="*/ 2147483647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0 h 8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7"/>
                <a:gd name="T169" fmla="*/ 0 h 84"/>
                <a:gd name="T170" fmla="*/ 27 w 27"/>
                <a:gd name="T171" fmla="*/ 84 h 8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7" h="84">
                  <a:moveTo>
                    <a:pt x="18" y="38"/>
                  </a:moveTo>
                  <a:lnTo>
                    <a:pt x="19" y="31"/>
                  </a:lnTo>
                  <a:lnTo>
                    <a:pt x="19" y="30"/>
                  </a:lnTo>
                  <a:lnTo>
                    <a:pt x="18" y="30"/>
                  </a:lnTo>
                  <a:lnTo>
                    <a:pt x="10" y="36"/>
                  </a:lnTo>
                  <a:lnTo>
                    <a:pt x="8" y="37"/>
                  </a:lnTo>
                  <a:lnTo>
                    <a:pt x="6" y="37"/>
                  </a:lnTo>
                  <a:lnTo>
                    <a:pt x="4" y="38"/>
                  </a:lnTo>
                  <a:lnTo>
                    <a:pt x="3" y="39"/>
                  </a:lnTo>
                  <a:lnTo>
                    <a:pt x="4" y="40"/>
                  </a:lnTo>
                  <a:lnTo>
                    <a:pt x="7" y="41"/>
                  </a:lnTo>
                  <a:lnTo>
                    <a:pt x="8" y="41"/>
                  </a:lnTo>
                  <a:lnTo>
                    <a:pt x="9" y="42"/>
                  </a:lnTo>
                  <a:lnTo>
                    <a:pt x="9" y="43"/>
                  </a:lnTo>
                  <a:lnTo>
                    <a:pt x="10" y="45"/>
                  </a:lnTo>
                  <a:lnTo>
                    <a:pt x="10" y="74"/>
                  </a:lnTo>
                  <a:lnTo>
                    <a:pt x="9" y="77"/>
                  </a:lnTo>
                  <a:lnTo>
                    <a:pt x="9" y="78"/>
                  </a:lnTo>
                  <a:lnTo>
                    <a:pt x="8" y="79"/>
                  </a:lnTo>
                  <a:lnTo>
                    <a:pt x="6" y="80"/>
                  </a:lnTo>
                  <a:lnTo>
                    <a:pt x="2" y="81"/>
                  </a:lnTo>
                  <a:lnTo>
                    <a:pt x="1" y="82"/>
                  </a:lnTo>
                  <a:lnTo>
                    <a:pt x="0" y="82"/>
                  </a:lnTo>
                  <a:lnTo>
                    <a:pt x="0" y="83"/>
                  </a:lnTo>
                  <a:lnTo>
                    <a:pt x="0" y="84"/>
                  </a:lnTo>
                  <a:lnTo>
                    <a:pt x="1" y="84"/>
                  </a:lnTo>
                  <a:lnTo>
                    <a:pt x="3" y="84"/>
                  </a:lnTo>
                  <a:lnTo>
                    <a:pt x="13" y="84"/>
                  </a:lnTo>
                  <a:lnTo>
                    <a:pt x="23" y="84"/>
                  </a:lnTo>
                  <a:lnTo>
                    <a:pt x="26" y="84"/>
                  </a:lnTo>
                  <a:lnTo>
                    <a:pt x="27" y="83"/>
                  </a:lnTo>
                  <a:lnTo>
                    <a:pt x="26" y="82"/>
                  </a:lnTo>
                  <a:lnTo>
                    <a:pt x="24" y="81"/>
                  </a:lnTo>
                  <a:lnTo>
                    <a:pt x="20" y="80"/>
                  </a:lnTo>
                  <a:lnTo>
                    <a:pt x="19" y="78"/>
                  </a:lnTo>
                  <a:lnTo>
                    <a:pt x="18" y="76"/>
                  </a:lnTo>
                  <a:lnTo>
                    <a:pt x="18" y="38"/>
                  </a:lnTo>
                  <a:close/>
                  <a:moveTo>
                    <a:pt x="14" y="0"/>
                  </a:moveTo>
                  <a:lnTo>
                    <a:pt x="12" y="1"/>
                  </a:lnTo>
                  <a:lnTo>
                    <a:pt x="10" y="2"/>
                  </a:lnTo>
                  <a:lnTo>
                    <a:pt x="9" y="4"/>
                  </a:lnTo>
                  <a:lnTo>
                    <a:pt x="8" y="6"/>
                  </a:lnTo>
                  <a:lnTo>
                    <a:pt x="9" y="8"/>
                  </a:lnTo>
                  <a:lnTo>
                    <a:pt x="9" y="9"/>
                  </a:lnTo>
                  <a:lnTo>
                    <a:pt x="10" y="10"/>
                  </a:lnTo>
                  <a:lnTo>
                    <a:pt x="12" y="12"/>
                  </a:lnTo>
                  <a:lnTo>
                    <a:pt x="14" y="12"/>
                  </a:lnTo>
                  <a:lnTo>
                    <a:pt x="16" y="12"/>
                  </a:lnTo>
                  <a:lnTo>
                    <a:pt x="17" y="11"/>
                  </a:lnTo>
                  <a:lnTo>
                    <a:pt x="18" y="10"/>
                  </a:lnTo>
                  <a:lnTo>
                    <a:pt x="19" y="8"/>
                  </a:lnTo>
                  <a:lnTo>
                    <a:pt x="20" y="6"/>
                  </a:lnTo>
                  <a:lnTo>
                    <a:pt x="19" y="4"/>
                  </a:lnTo>
                  <a:lnTo>
                    <a:pt x="18" y="2"/>
                  </a:lnTo>
                  <a:lnTo>
                    <a:pt x="16" y="1"/>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3" name="Freeform 199"/>
            <p:cNvSpPr>
              <a:spLocks/>
            </p:cNvSpPr>
            <p:nvPr/>
          </p:nvSpPr>
          <p:spPr bwMode="auto">
            <a:xfrm>
              <a:off x="872887" y="6006118"/>
              <a:ext cx="55891" cy="98667"/>
            </a:xfrm>
            <a:custGeom>
              <a:avLst/>
              <a:gdLst>
                <a:gd name="T0" fmla="*/ 2147483647 w 35"/>
                <a:gd name="T1" fmla="*/ 2147483647 h 62"/>
                <a:gd name="T2" fmla="*/ 2147483647 w 35"/>
                <a:gd name="T3" fmla="*/ 2147483647 h 62"/>
                <a:gd name="T4" fmla="*/ 2147483647 w 35"/>
                <a:gd name="T5" fmla="*/ 2147483647 h 62"/>
                <a:gd name="T6" fmla="*/ 2147483647 w 35"/>
                <a:gd name="T7" fmla="*/ 2147483647 h 62"/>
                <a:gd name="T8" fmla="*/ 2147483647 w 35"/>
                <a:gd name="T9" fmla="*/ 2147483647 h 62"/>
                <a:gd name="T10" fmla="*/ 2147483647 w 35"/>
                <a:gd name="T11" fmla="*/ 2147483647 h 62"/>
                <a:gd name="T12" fmla="*/ 2147483647 w 35"/>
                <a:gd name="T13" fmla="*/ 2147483647 h 62"/>
                <a:gd name="T14" fmla="*/ 2147483647 w 35"/>
                <a:gd name="T15" fmla="*/ 2147483647 h 62"/>
                <a:gd name="T16" fmla="*/ 2147483647 w 35"/>
                <a:gd name="T17" fmla="*/ 2147483647 h 62"/>
                <a:gd name="T18" fmla="*/ 2147483647 w 35"/>
                <a:gd name="T19" fmla="*/ 2147483647 h 62"/>
                <a:gd name="T20" fmla="*/ 2147483647 w 35"/>
                <a:gd name="T21" fmla="*/ 2147483647 h 62"/>
                <a:gd name="T22" fmla="*/ 2147483647 w 35"/>
                <a:gd name="T23" fmla="*/ 2147483647 h 62"/>
                <a:gd name="T24" fmla="*/ 2147483647 w 35"/>
                <a:gd name="T25" fmla="*/ 0 h 62"/>
                <a:gd name="T26" fmla="*/ 2147483647 w 35"/>
                <a:gd name="T27" fmla="*/ 0 h 62"/>
                <a:gd name="T28" fmla="*/ 2147483647 w 35"/>
                <a:gd name="T29" fmla="*/ 2147483647 h 62"/>
                <a:gd name="T30" fmla="*/ 2147483647 w 35"/>
                <a:gd name="T31" fmla="*/ 2147483647 h 62"/>
                <a:gd name="T32" fmla="*/ 2147483647 w 35"/>
                <a:gd name="T33" fmla="*/ 2147483647 h 62"/>
                <a:gd name="T34" fmla="*/ 2147483647 w 35"/>
                <a:gd name="T35" fmla="*/ 2147483647 h 62"/>
                <a:gd name="T36" fmla="*/ 2147483647 w 35"/>
                <a:gd name="T37" fmla="*/ 2147483647 h 62"/>
                <a:gd name="T38" fmla="*/ 0 w 35"/>
                <a:gd name="T39" fmla="*/ 2147483647 h 62"/>
                <a:gd name="T40" fmla="*/ 0 w 35"/>
                <a:gd name="T41" fmla="*/ 2147483647 h 62"/>
                <a:gd name="T42" fmla="*/ 0 w 35"/>
                <a:gd name="T43" fmla="*/ 2147483647 h 62"/>
                <a:gd name="T44" fmla="*/ 2147483647 w 35"/>
                <a:gd name="T45" fmla="*/ 2147483647 h 62"/>
                <a:gd name="T46" fmla="*/ 2147483647 w 35"/>
                <a:gd name="T47" fmla="*/ 2147483647 h 62"/>
                <a:gd name="T48" fmla="*/ 2147483647 w 35"/>
                <a:gd name="T49" fmla="*/ 2147483647 h 62"/>
                <a:gd name="T50" fmla="*/ 2147483647 w 35"/>
                <a:gd name="T51" fmla="*/ 2147483647 h 62"/>
                <a:gd name="T52" fmla="*/ 2147483647 w 35"/>
                <a:gd name="T53" fmla="*/ 2147483647 h 62"/>
                <a:gd name="T54" fmla="*/ 2147483647 w 35"/>
                <a:gd name="T55" fmla="*/ 2147483647 h 62"/>
                <a:gd name="T56" fmla="*/ 2147483647 w 35"/>
                <a:gd name="T57" fmla="*/ 2147483647 h 62"/>
                <a:gd name="T58" fmla="*/ 2147483647 w 35"/>
                <a:gd name="T59" fmla="*/ 2147483647 h 62"/>
                <a:gd name="T60" fmla="*/ 2147483647 w 35"/>
                <a:gd name="T61" fmla="*/ 2147483647 h 62"/>
                <a:gd name="T62" fmla="*/ 2147483647 w 35"/>
                <a:gd name="T63" fmla="*/ 2147483647 h 62"/>
                <a:gd name="T64" fmla="*/ 2147483647 w 35"/>
                <a:gd name="T65" fmla="*/ 2147483647 h 62"/>
                <a:gd name="T66" fmla="*/ 2147483647 w 35"/>
                <a:gd name="T67" fmla="*/ 2147483647 h 62"/>
                <a:gd name="T68" fmla="*/ 2147483647 w 35"/>
                <a:gd name="T69" fmla="*/ 2147483647 h 62"/>
                <a:gd name="T70" fmla="*/ 2147483647 w 35"/>
                <a:gd name="T71" fmla="*/ 2147483647 h 62"/>
                <a:gd name="T72" fmla="*/ 2147483647 w 35"/>
                <a:gd name="T73" fmla="*/ 2147483647 h 62"/>
                <a:gd name="T74" fmla="*/ 2147483647 w 35"/>
                <a:gd name="T75" fmla="*/ 2147483647 h 62"/>
                <a:gd name="T76" fmla="*/ 2147483647 w 35"/>
                <a:gd name="T77" fmla="*/ 2147483647 h 62"/>
                <a:gd name="T78" fmla="*/ 2147483647 w 35"/>
                <a:gd name="T79" fmla="*/ 2147483647 h 62"/>
                <a:gd name="T80" fmla="*/ 2147483647 w 35"/>
                <a:gd name="T81" fmla="*/ 2147483647 h 62"/>
                <a:gd name="T82" fmla="*/ 2147483647 w 35"/>
                <a:gd name="T83" fmla="*/ 2147483647 h 62"/>
                <a:gd name="T84" fmla="*/ 2147483647 w 35"/>
                <a:gd name="T85" fmla="*/ 2147483647 h 62"/>
                <a:gd name="T86" fmla="*/ 2147483647 w 35"/>
                <a:gd name="T87" fmla="*/ 2147483647 h 62"/>
                <a:gd name="T88" fmla="*/ 2147483647 w 35"/>
                <a:gd name="T89" fmla="*/ 2147483647 h 62"/>
                <a:gd name="T90" fmla="*/ 2147483647 w 35"/>
                <a:gd name="T91" fmla="*/ 2147483647 h 62"/>
                <a:gd name="T92" fmla="*/ 2147483647 w 35"/>
                <a:gd name="T93" fmla="*/ 2147483647 h 62"/>
                <a:gd name="T94" fmla="*/ 2147483647 w 35"/>
                <a:gd name="T95" fmla="*/ 2147483647 h 62"/>
                <a:gd name="T96" fmla="*/ 2147483647 w 35"/>
                <a:gd name="T97" fmla="*/ 2147483647 h 62"/>
                <a:gd name="T98" fmla="*/ 2147483647 w 35"/>
                <a:gd name="T99" fmla="*/ 2147483647 h 62"/>
                <a:gd name="T100" fmla="*/ 2147483647 w 35"/>
                <a:gd name="T101" fmla="*/ 2147483647 h 62"/>
                <a:gd name="T102" fmla="*/ 2147483647 w 35"/>
                <a:gd name="T103" fmla="*/ 2147483647 h 62"/>
                <a:gd name="T104" fmla="*/ 2147483647 w 35"/>
                <a:gd name="T105" fmla="*/ 2147483647 h 62"/>
                <a:gd name="T106" fmla="*/ 2147483647 w 35"/>
                <a:gd name="T107" fmla="*/ 2147483647 h 62"/>
                <a:gd name="T108" fmla="*/ 2147483647 w 35"/>
                <a:gd name="T109" fmla="*/ 2147483647 h 62"/>
                <a:gd name="T110" fmla="*/ 2147483647 w 35"/>
                <a:gd name="T111" fmla="*/ 2147483647 h 62"/>
                <a:gd name="T112" fmla="*/ 2147483647 w 35"/>
                <a:gd name="T113" fmla="*/ 2147483647 h 6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
                <a:gd name="T172" fmla="*/ 0 h 62"/>
                <a:gd name="T173" fmla="*/ 35 w 35"/>
                <a:gd name="T174" fmla="*/ 62 h 6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 h="62">
                  <a:moveTo>
                    <a:pt x="33" y="16"/>
                  </a:moveTo>
                  <a:lnTo>
                    <a:pt x="34" y="15"/>
                  </a:lnTo>
                  <a:lnTo>
                    <a:pt x="35" y="15"/>
                  </a:lnTo>
                  <a:lnTo>
                    <a:pt x="35" y="13"/>
                  </a:lnTo>
                  <a:lnTo>
                    <a:pt x="35" y="11"/>
                  </a:lnTo>
                  <a:lnTo>
                    <a:pt x="34" y="10"/>
                  </a:lnTo>
                  <a:lnTo>
                    <a:pt x="33" y="10"/>
                  </a:lnTo>
                  <a:lnTo>
                    <a:pt x="19" y="10"/>
                  </a:lnTo>
                  <a:lnTo>
                    <a:pt x="17" y="9"/>
                  </a:lnTo>
                  <a:lnTo>
                    <a:pt x="16" y="8"/>
                  </a:lnTo>
                  <a:lnTo>
                    <a:pt x="16" y="3"/>
                  </a:lnTo>
                  <a:lnTo>
                    <a:pt x="16" y="1"/>
                  </a:lnTo>
                  <a:lnTo>
                    <a:pt x="16" y="0"/>
                  </a:lnTo>
                  <a:lnTo>
                    <a:pt x="15" y="0"/>
                  </a:lnTo>
                  <a:lnTo>
                    <a:pt x="13" y="2"/>
                  </a:lnTo>
                  <a:lnTo>
                    <a:pt x="9" y="8"/>
                  </a:lnTo>
                  <a:lnTo>
                    <a:pt x="6" y="11"/>
                  </a:lnTo>
                  <a:lnTo>
                    <a:pt x="3" y="12"/>
                  </a:lnTo>
                  <a:lnTo>
                    <a:pt x="1" y="14"/>
                  </a:lnTo>
                  <a:lnTo>
                    <a:pt x="0" y="14"/>
                  </a:lnTo>
                  <a:lnTo>
                    <a:pt x="0" y="15"/>
                  </a:lnTo>
                  <a:lnTo>
                    <a:pt x="0" y="16"/>
                  </a:lnTo>
                  <a:lnTo>
                    <a:pt x="1" y="16"/>
                  </a:lnTo>
                  <a:lnTo>
                    <a:pt x="3" y="16"/>
                  </a:lnTo>
                  <a:lnTo>
                    <a:pt x="6" y="17"/>
                  </a:lnTo>
                  <a:lnTo>
                    <a:pt x="6" y="19"/>
                  </a:lnTo>
                  <a:lnTo>
                    <a:pt x="6" y="48"/>
                  </a:lnTo>
                  <a:lnTo>
                    <a:pt x="6" y="51"/>
                  </a:lnTo>
                  <a:lnTo>
                    <a:pt x="7" y="53"/>
                  </a:lnTo>
                  <a:lnTo>
                    <a:pt x="7" y="54"/>
                  </a:lnTo>
                  <a:lnTo>
                    <a:pt x="8" y="56"/>
                  </a:lnTo>
                  <a:lnTo>
                    <a:pt x="10" y="58"/>
                  </a:lnTo>
                  <a:lnTo>
                    <a:pt x="12" y="60"/>
                  </a:lnTo>
                  <a:lnTo>
                    <a:pt x="14" y="61"/>
                  </a:lnTo>
                  <a:lnTo>
                    <a:pt x="17" y="62"/>
                  </a:lnTo>
                  <a:lnTo>
                    <a:pt x="20" y="62"/>
                  </a:lnTo>
                  <a:lnTo>
                    <a:pt x="24" y="61"/>
                  </a:lnTo>
                  <a:lnTo>
                    <a:pt x="27" y="61"/>
                  </a:lnTo>
                  <a:lnTo>
                    <a:pt x="31" y="59"/>
                  </a:lnTo>
                  <a:lnTo>
                    <a:pt x="33" y="57"/>
                  </a:lnTo>
                  <a:lnTo>
                    <a:pt x="34" y="56"/>
                  </a:lnTo>
                  <a:lnTo>
                    <a:pt x="33" y="55"/>
                  </a:lnTo>
                  <a:lnTo>
                    <a:pt x="32" y="54"/>
                  </a:lnTo>
                  <a:lnTo>
                    <a:pt x="29" y="55"/>
                  </a:lnTo>
                  <a:lnTo>
                    <a:pt x="27" y="56"/>
                  </a:lnTo>
                  <a:lnTo>
                    <a:pt x="24" y="56"/>
                  </a:lnTo>
                  <a:lnTo>
                    <a:pt x="20" y="55"/>
                  </a:lnTo>
                  <a:lnTo>
                    <a:pt x="17" y="53"/>
                  </a:lnTo>
                  <a:lnTo>
                    <a:pt x="16" y="52"/>
                  </a:lnTo>
                  <a:lnTo>
                    <a:pt x="16" y="51"/>
                  </a:lnTo>
                  <a:lnTo>
                    <a:pt x="15" y="47"/>
                  </a:lnTo>
                  <a:lnTo>
                    <a:pt x="15" y="21"/>
                  </a:lnTo>
                  <a:lnTo>
                    <a:pt x="16" y="18"/>
                  </a:lnTo>
                  <a:lnTo>
                    <a:pt x="16" y="17"/>
                  </a:lnTo>
                  <a:lnTo>
                    <a:pt x="17" y="16"/>
                  </a:lnTo>
                  <a:lnTo>
                    <a:pt x="20" y="16"/>
                  </a:lnTo>
                  <a:lnTo>
                    <a:pt x="33" y="1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4" name="Freeform 200"/>
            <p:cNvSpPr>
              <a:spLocks/>
            </p:cNvSpPr>
            <p:nvPr/>
          </p:nvSpPr>
          <p:spPr bwMode="auto">
            <a:xfrm>
              <a:off x="2078031" y="5966651"/>
              <a:ext cx="113527" cy="138133"/>
            </a:xfrm>
            <a:custGeom>
              <a:avLst/>
              <a:gdLst>
                <a:gd name="T0" fmla="*/ 0 w 72"/>
                <a:gd name="T1" fmla="*/ 2147483647 h 87"/>
                <a:gd name="T2" fmla="*/ 2147483647 w 72"/>
                <a:gd name="T3" fmla="*/ 2147483647 h 87"/>
                <a:gd name="T4" fmla="*/ 2147483647 w 72"/>
                <a:gd name="T5" fmla="*/ 2147483647 h 87"/>
                <a:gd name="T6" fmla="*/ 2147483647 w 72"/>
                <a:gd name="T7" fmla="*/ 2147483647 h 87"/>
                <a:gd name="T8" fmla="*/ 2147483647 w 72"/>
                <a:gd name="T9" fmla="*/ 2147483647 h 87"/>
                <a:gd name="T10" fmla="*/ 2147483647 w 72"/>
                <a:gd name="T11" fmla="*/ 2147483647 h 87"/>
                <a:gd name="T12" fmla="*/ 2147483647 w 72"/>
                <a:gd name="T13" fmla="*/ 2147483647 h 87"/>
                <a:gd name="T14" fmla="*/ 2147483647 w 72"/>
                <a:gd name="T15" fmla="*/ 2147483647 h 87"/>
                <a:gd name="T16" fmla="*/ 2147483647 w 72"/>
                <a:gd name="T17" fmla="*/ 2147483647 h 87"/>
                <a:gd name="T18" fmla="*/ 2147483647 w 72"/>
                <a:gd name="T19" fmla="*/ 2147483647 h 87"/>
                <a:gd name="T20" fmla="*/ 2147483647 w 72"/>
                <a:gd name="T21" fmla="*/ 2147483647 h 87"/>
                <a:gd name="T22" fmla="*/ 2147483647 w 72"/>
                <a:gd name="T23" fmla="*/ 2147483647 h 87"/>
                <a:gd name="T24" fmla="*/ 2147483647 w 72"/>
                <a:gd name="T25" fmla="*/ 2147483647 h 87"/>
                <a:gd name="T26" fmla="*/ 2147483647 w 72"/>
                <a:gd name="T27" fmla="*/ 2147483647 h 87"/>
                <a:gd name="T28" fmla="*/ 2147483647 w 72"/>
                <a:gd name="T29" fmla="*/ 2147483647 h 87"/>
                <a:gd name="T30" fmla="*/ 2147483647 w 72"/>
                <a:gd name="T31" fmla="*/ 2147483647 h 87"/>
                <a:gd name="T32" fmla="*/ 2147483647 w 72"/>
                <a:gd name="T33" fmla="*/ 2147483647 h 87"/>
                <a:gd name="T34" fmla="*/ 2147483647 w 72"/>
                <a:gd name="T35" fmla="*/ 2147483647 h 87"/>
                <a:gd name="T36" fmla="*/ 2147483647 w 72"/>
                <a:gd name="T37" fmla="*/ 2147483647 h 87"/>
                <a:gd name="T38" fmla="*/ 2147483647 w 72"/>
                <a:gd name="T39" fmla="*/ 2147483647 h 87"/>
                <a:gd name="T40" fmla="*/ 2147483647 w 72"/>
                <a:gd name="T41" fmla="*/ 2147483647 h 87"/>
                <a:gd name="T42" fmla="*/ 2147483647 w 72"/>
                <a:gd name="T43" fmla="*/ 2147483647 h 87"/>
                <a:gd name="T44" fmla="*/ 2147483647 w 72"/>
                <a:gd name="T45" fmla="*/ 2147483647 h 87"/>
                <a:gd name="T46" fmla="*/ 2147483647 w 72"/>
                <a:gd name="T47" fmla="*/ 2147483647 h 87"/>
                <a:gd name="T48" fmla="*/ 2147483647 w 72"/>
                <a:gd name="T49" fmla="*/ 2147483647 h 87"/>
                <a:gd name="T50" fmla="*/ 2147483647 w 72"/>
                <a:gd name="T51" fmla="*/ 2147483647 h 87"/>
                <a:gd name="T52" fmla="*/ 2147483647 w 72"/>
                <a:gd name="T53" fmla="*/ 2147483647 h 87"/>
                <a:gd name="T54" fmla="*/ 2147483647 w 72"/>
                <a:gd name="T55" fmla="*/ 2147483647 h 87"/>
                <a:gd name="T56" fmla="*/ 2147483647 w 72"/>
                <a:gd name="T57" fmla="*/ 2147483647 h 87"/>
                <a:gd name="T58" fmla="*/ 2147483647 w 72"/>
                <a:gd name="T59" fmla="*/ 2147483647 h 87"/>
                <a:gd name="T60" fmla="*/ 2147483647 w 72"/>
                <a:gd name="T61" fmla="*/ 2147483647 h 87"/>
                <a:gd name="T62" fmla="*/ 2147483647 w 72"/>
                <a:gd name="T63" fmla="*/ 2147483647 h 87"/>
                <a:gd name="T64" fmla="*/ 2147483647 w 72"/>
                <a:gd name="T65" fmla="*/ 2147483647 h 87"/>
                <a:gd name="T66" fmla="*/ 2147483647 w 72"/>
                <a:gd name="T67" fmla="*/ 2147483647 h 87"/>
                <a:gd name="T68" fmla="*/ 2147483647 w 72"/>
                <a:gd name="T69" fmla="*/ 2147483647 h 87"/>
                <a:gd name="T70" fmla="*/ 2147483647 w 72"/>
                <a:gd name="T71" fmla="*/ 2147483647 h 87"/>
                <a:gd name="T72" fmla="*/ 2147483647 w 72"/>
                <a:gd name="T73" fmla="*/ 2147483647 h 87"/>
                <a:gd name="T74" fmla="*/ 2147483647 w 72"/>
                <a:gd name="T75" fmla="*/ 2147483647 h 87"/>
                <a:gd name="T76" fmla="*/ 2147483647 w 72"/>
                <a:gd name="T77" fmla="*/ 0 h 87"/>
                <a:gd name="T78" fmla="*/ 2147483647 w 72"/>
                <a:gd name="T79" fmla="*/ 2147483647 h 87"/>
                <a:gd name="T80" fmla="*/ 2147483647 w 72"/>
                <a:gd name="T81" fmla="*/ 2147483647 h 87"/>
                <a:gd name="T82" fmla="*/ 2147483647 w 72"/>
                <a:gd name="T83" fmla="*/ 2147483647 h 87"/>
                <a:gd name="T84" fmla="*/ 2147483647 w 72"/>
                <a:gd name="T85" fmla="*/ 2147483647 h 87"/>
                <a:gd name="T86" fmla="*/ 2147483647 w 72"/>
                <a:gd name="T87" fmla="*/ 2147483647 h 87"/>
                <a:gd name="T88" fmla="*/ 2147483647 w 72"/>
                <a:gd name="T89" fmla="*/ 2147483647 h 87"/>
                <a:gd name="T90" fmla="*/ 2147483647 w 72"/>
                <a:gd name="T91" fmla="*/ 2147483647 h 87"/>
                <a:gd name="T92" fmla="*/ 0 w 72"/>
                <a:gd name="T93" fmla="*/ 2147483647 h 8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2"/>
                <a:gd name="T142" fmla="*/ 0 h 87"/>
                <a:gd name="T143" fmla="*/ 72 w 72"/>
                <a:gd name="T144" fmla="*/ 87 h 8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2" h="87">
                  <a:moveTo>
                    <a:pt x="0" y="45"/>
                  </a:moveTo>
                  <a:lnTo>
                    <a:pt x="0" y="49"/>
                  </a:lnTo>
                  <a:lnTo>
                    <a:pt x="1" y="54"/>
                  </a:lnTo>
                  <a:lnTo>
                    <a:pt x="2" y="58"/>
                  </a:lnTo>
                  <a:lnTo>
                    <a:pt x="4" y="63"/>
                  </a:lnTo>
                  <a:lnTo>
                    <a:pt x="5" y="66"/>
                  </a:lnTo>
                  <a:lnTo>
                    <a:pt x="8" y="70"/>
                  </a:lnTo>
                  <a:lnTo>
                    <a:pt x="11" y="73"/>
                  </a:lnTo>
                  <a:lnTo>
                    <a:pt x="14" y="76"/>
                  </a:lnTo>
                  <a:lnTo>
                    <a:pt x="17" y="79"/>
                  </a:lnTo>
                  <a:lnTo>
                    <a:pt x="21" y="81"/>
                  </a:lnTo>
                  <a:lnTo>
                    <a:pt x="25" y="83"/>
                  </a:lnTo>
                  <a:lnTo>
                    <a:pt x="29" y="84"/>
                  </a:lnTo>
                  <a:lnTo>
                    <a:pt x="33" y="85"/>
                  </a:lnTo>
                  <a:lnTo>
                    <a:pt x="37" y="86"/>
                  </a:lnTo>
                  <a:lnTo>
                    <a:pt x="46" y="87"/>
                  </a:lnTo>
                  <a:lnTo>
                    <a:pt x="55" y="86"/>
                  </a:lnTo>
                  <a:lnTo>
                    <a:pt x="62" y="85"/>
                  </a:lnTo>
                  <a:lnTo>
                    <a:pt x="68" y="83"/>
                  </a:lnTo>
                  <a:lnTo>
                    <a:pt x="70" y="81"/>
                  </a:lnTo>
                  <a:lnTo>
                    <a:pt x="71" y="77"/>
                  </a:lnTo>
                  <a:lnTo>
                    <a:pt x="72" y="73"/>
                  </a:lnTo>
                  <a:lnTo>
                    <a:pt x="72" y="68"/>
                  </a:lnTo>
                  <a:lnTo>
                    <a:pt x="71" y="67"/>
                  </a:lnTo>
                  <a:lnTo>
                    <a:pt x="70" y="68"/>
                  </a:lnTo>
                  <a:lnTo>
                    <a:pt x="69" y="69"/>
                  </a:lnTo>
                  <a:lnTo>
                    <a:pt x="65" y="74"/>
                  </a:lnTo>
                  <a:lnTo>
                    <a:pt x="62" y="77"/>
                  </a:lnTo>
                  <a:lnTo>
                    <a:pt x="59" y="80"/>
                  </a:lnTo>
                  <a:lnTo>
                    <a:pt x="56" y="81"/>
                  </a:lnTo>
                  <a:lnTo>
                    <a:pt x="53" y="82"/>
                  </a:lnTo>
                  <a:lnTo>
                    <a:pt x="45" y="83"/>
                  </a:lnTo>
                  <a:lnTo>
                    <a:pt x="38" y="82"/>
                  </a:lnTo>
                  <a:lnTo>
                    <a:pt x="35" y="81"/>
                  </a:lnTo>
                  <a:lnTo>
                    <a:pt x="32" y="80"/>
                  </a:lnTo>
                  <a:lnTo>
                    <a:pt x="29" y="78"/>
                  </a:lnTo>
                  <a:lnTo>
                    <a:pt x="26" y="76"/>
                  </a:lnTo>
                  <a:lnTo>
                    <a:pt x="24" y="74"/>
                  </a:lnTo>
                  <a:lnTo>
                    <a:pt x="22" y="71"/>
                  </a:lnTo>
                  <a:lnTo>
                    <a:pt x="18" y="66"/>
                  </a:lnTo>
                  <a:lnTo>
                    <a:pt x="16" y="59"/>
                  </a:lnTo>
                  <a:lnTo>
                    <a:pt x="15" y="56"/>
                  </a:lnTo>
                  <a:lnTo>
                    <a:pt x="14" y="53"/>
                  </a:lnTo>
                  <a:lnTo>
                    <a:pt x="14" y="46"/>
                  </a:lnTo>
                  <a:lnTo>
                    <a:pt x="14" y="41"/>
                  </a:lnTo>
                  <a:lnTo>
                    <a:pt x="14" y="36"/>
                  </a:lnTo>
                  <a:lnTo>
                    <a:pt x="15" y="32"/>
                  </a:lnTo>
                  <a:lnTo>
                    <a:pt x="16" y="28"/>
                  </a:lnTo>
                  <a:lnTo>
                    <a:pt x="18" y="25"/>
                  </a:lnTo>
                  <a:lnTo>
                    <a:pt x="20" y="21"/>
                  </a:lnTo>
                  <a:lnTo>
                    <a:pt x="22" y="18"/>
                  </a:lnTo>
                  <a:lnTo>
                    <a:pt x="24" y="15"/>
                  </a:lnTo>
                  <a:lnTo>
                    <a:pt x="26" y="13"/>
                  </a:lnTo>
                  <a:lnTo>
                    <a:pt x="29" y="10"/>
                  </a:lnTo>
                  <a:lnTo>
                    <a:pt x="32" y="8"/>
                  </a:lnTo>
                  <a:lnTo>
                    <a:pt x="34" y="7"/>
                  </a:lnTo>
                  <a:lnTo>
                    <a:pt x="37" y="6"/>
                  </a:lnTo>
                  <a:lnTo>
                    <a:pt x="40" y="5"/>
                  </a:lnTo>
                  <a:lnTo>
                    <a:pt x="46" y="4"/>
                  </a:lnTo>
                  <a:lnTo>
                    <a:pt x="52" y="5"/>
                  </a:lnTo>
                  <a:lnTo>
                    <a:pt x="55" y="5"/>
                  </a:lnTo>
                  <a:lnTo>
                    <a:pt x="57" y="6"/>
                  </a:lnTo>
                  <a:lnTo>
                    <a:pt x="61" y="8"/>
                  </a:lnTo>
                  <a:lnTo>
                    <a:pt x="62" y="9"/>
                  </a:lnTo>
                  <a:lnTo>
                    <a:pt x="63" y="10"/>
                  </a:lnTo>
                  <a:lnTo>
                    <a:pt x="67" y="15"/>
                  </a:lnTo>
                  <a:lnTo>
                    <a:pt x="69" y="16"/>
                  </a:lnTo>
                  <a:lnTo>
                    <a:pt x="70" y="17"/>
                  </a:lnTo>
                  <a:lnTo>
                    <a:pt x="71" y="17"/>
                  </a:lnTo>
                  <a:lnTo>
                    <a:pt x="71" y="15"/>
                  </a:lnTo>
                  <a:lnTo>
                    <a:pt x="70" y="9"/>
                  </a:lnTo>
                  <a:lnTo>
                    <a:pt x="70" y="6"/>
                  </a:lnTo>
                  <a:lnTo>
                    <a:pt x="69" y="5"/>
                  </a:lnTo>
                  <a:lnTo>
                    <a:pt x="68" y="4"/>
                  </a:lnTo>
                  <a:lnTo>
                    <a:pt x="66" y="3"/>
                  </a:lnTo>
                  <a:lnTo>
                    <a:pt x="59" y="1"/>
                  </a:lnTo>
                  <a:lnTo>
                    <a:pt x="52" y="0"/>
                  </a:lnTo>
                  <a:lnTo>
                    <a:pt x="46" y="0"/>
                  </a:lnTo>
                  <a:lnTo>
                    <a:pt x="41" y="0"/>
                  </a:lnTo>
                  <a:lnTo>
                    <a:pt x="35" y="1"/>
                  </a:lnTo>
                  <a:lnTo>
                    <a:pt x="30" y="2"/>
                  </a:lnTo>
                  <a:lnTo>
                    <a:pt x="26" y="4"/>
                  </a:lnTo>
                  <a:lnTo>
                    <a:pt x="22" y="6"/>
                  </a:lnTo>
                  <a:lnTo>
                    <a:pt x="18" y="8"/>
                  </a:lnTo>
                  <a:lnTo>
                    <a:pt x="14" y="11"/>
                  </a:lnTo>
                  <a:lnTo>
                    <a:pt x="11" y="14"/>
                  </a:lnTo>
                  <a:lnTo>
                    <a:pt x="9" y="17"/>
                  </a:lnTo>
                  <a:lnTo>
                    <a:pt x="6" y="21"/>
                  </a:lnTo>
                  <a:lnTo>
                    <a:pt x="4" y="25"/>
                  </a:lnTo>
                  <a:lnTo>
                    <a:pt x="3" y="28"/>
                  </a:lnTo>
                  <a:lnTo>
                    <a:pt x="1" y="32"/>
                  </a:lnTo>
                  <a:lnTo>
                    <a:pt x="1" y="36"/>
                  </a:lnTo>
                  <a:lnTo>
                    <a:pt x="0" y="40"/>
                  </a:lnTo>
                  <a:lnTo>
                    <a:pt x="0" y="45"/>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5" name="Freeform 201"/>
            <p:cNvSpPr>
              <a:spLocks noEditPoints="1"/>
            </p:cNvSpPr>
            <p:nvPr/>
          </p:nvSpPr>
          <p:spPr bwMode="auto">
            <a:xfrm>
              <a:off x="2205531" y="6016881"/>
              <a:ext cx="82090" cy="87903"/>
            </a:xfrm>
            <a:custGeom>
              <a:avLst/>
              <a:gdLst>
                <a:gd name="T0" fmla="*/ 2147483647 w 52"/>
                <a:gd name="T1" fmla="*/ 2147483647 h 56"/>
                <a:gd name="T2" fmla="*/ 2147483647 w 52"/>
                <a:gd name="T3" fmla="*/ 2147483647 h 56"/>
                <a:gd name="T4" fmla="*/ 2147483647 w 52"/>
                <a:gd name="T5" fmla="*/ 2147483647 h 56"/>
                <a:gd name="T6" fmla="*/ 2147483647 w 52"/>
                <a:gd name="T7" fmla="*/ 2147483647 h 56"/>
                <a:gd name="T8" fmla="*/ 2147483647 w 52"/>
                <a:gd name="T9" fmla="*/ 2147483647 h 56"/>
                <a:gd name="T10" fmla="*/ 2147483647 w 52"/>
                <a:gd name="T11" fmla="*/ 2147483647 h 56"/>
                <a:gd name="T12" fmla="*/ 2147483647 w 52"/>
                <a:gd name="T13" fmla="*/ 2147483647 h 56"/>
                <a:gd name="T14" fmla="*/ 2147483647 w 52"/>
                <a:gd name="T15" fmla="*/ 2147483647 h 56"/>
                <a:gd name="T16" fmla="*/ 2147483647 w 52"/>
                <a:gd name="T17" fmla="*/ 2147483647 h 56"/>
                <a:gd name="T18" fmla="*/ 2147483647 w 52"/>
                <a:gd name="T19" fmla="*/ 2147483647 h 56"/>
                <a:gd name="T20" fmla="*/ 2147483647 w 52"/>
                <a:gd name="T21" fmla="*/ 2147483647 h 56"/>
                <a:gd name="T22" fmla="*/ 2147483647 w 52"/>
                <a:gd name="T23" fmla="*/ 2147483647 h 56"/>
                <a:gd name="T24" fmla="*/ 2147483647 w 52"/>
                <a:gd name="T25" fmla="*/ 2147483647 h 56"/>
                <a:gd name="T26" fmla="*/ 2147483647 w 52"/>
                <a:gd name="T27" fmla="*/ 2147483647 h 56"/>
                <a:gd name="T28" fmla="*/ 2147483647 w 52"/>
                <a:gd name="T29" fmla="*/ 2147483647 h 56"/>
                <a:gd name="T30" fmla="*/ 2147483647 w 52"/>
                <a:gd name="T31" fmla="*/ 2147483647 h 56"/>
                <a:gd name="T32" fmla="*/ 2147483647 w 52"/>
                <a:gd name="T33" fmla="*/ 2147483647 h 56"/>
                <a:gd name="T34" fmla="*/ 2147483647 w 52"/>
                <a:gd name="T35" fmla="*/ 0 h 56"/>
                <a:gd name="T36" fmla="*/ 2147483647 w 52"/>
                <a:gd name="T37" fmla="*/ 2147483647 h 56"/>
                <a:gd name="T38" fmla="*/ 2147483647 w 52"/>
                <a:gd name="T39" fmla="*/ 2147483647 h 56"/>
                <a:gd name="T40" fmla="*/ 2147483647 w 52"/>
                <a:gd name="T41" fmla="*/ 2147483647 h 56"/>
                <a:gd name="T42" fmla="*/ 2147483647 w 52"/>
                <a:gd name="T43" fmla="*/ 2147483647 h 56"/>
                <a:gd name="T44" fmla="*/ 2147483647 w 52"/>
                <a:gd name="T45" fmla="*/ 2147483647 h 56"/>
                <a:gd name="T46" fmla="*/ 2147483647 w 52"/>
                <a:gd name="T47" fmla="*/ 2147483647 h 56"/>
                <a:gd name="T48" fmla="*/ 2147483647 w 52"/>
                <a:gd name="T49" fmla="*/ 2147483647 h 56"/>
                <a:gd name="T50" fmla="*/ 2147483647 w 52"/>
                <a:gd name="T51" fmla="*/ 2147483647 h 56"/>
                <a:gd name="T52" fmla="*/ 2147483647 w 52"/>
                <a:gd name="T53" fmla="*/ 2147483647 h 56"/>
                <a:gd name="T54" fmla="*/ 2147483647 w 52"/>
                <a:gd name="T55" fmla="*/ 2147483647 h 56"/>
                <a:gd name="T56" fmla="*/ 2147483647 w 52"/>
                <a:gd name="T57" fmla="*/ 2147483647 h 56"/>
                <a:gd name="T58" fmla="*/ 2147483647 w 52"/>
                <a:gd name="T59" fmla="*/ 2147483647 h 56"/>
                <a:gd name="T60" fmla="*/ 2147483647 w 52"/>
                <a:gd name="T61" fmla="*/ 2147483647 h 56"/>
                <a:gd name="T62" fmla="*/ 2147483647 w 52"/>
                <a:gd name="T63" fmla="*/ 2147483647 h 56"/>
                <a:gd name="T64" fmla="*/ 2147483647 w 52"/>
                <a:gd name="T65" fmla="*/ 2147483647 h 56"/>
                <a:gd name="T66" fmla="*/ 2147483647 w 52"/>
                <a:gd name="T67" fmla="*/ 2147483647 h 56"/>
                <a:gd name="T68" fmla="*/ 2147483647 w 52"/>
                <a:gd name="T69" fmla="*/ 2147483647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
                <a:gd name="T106" fmla="*/ 0 h 56"/>
                <a:gd name="T107" fmla="*/ 52 w 5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 h="56">
                  <a:moveTo>
                    <a:pt x="26" y="53"/>
                  </a:moveTo>
                  <a:lnTo>
                    <a:pt x="23" y="52"/>
                  </a:lnTo>
                  <a:lnTo>
                    <a:pt x="20" y="51"/>
                  </a:lnTo>
                  <a:lnTo>
                    <a:pt x="17" y="48"/>
                  </a:lnTo>
                  <a:lnTo>
                    <a:pt x="15" y="45"/>
                  </a:lnTo>
                  <a:lnTo>
                    <a:pt x="13" y="41"/>
                  </a:lnTo>
                  <a:lnTo>
                    <a:pt x="11" y="37"/>
                  </a:lnTo>
                  <a:lnTo>
                    <a:pt x="11" y="33"/>
                  </a:lnTo>
                  <a:lnTo>
                    <a:pt x="10" y="29"/>
                  </a:lnTo>
                  <a:lnTo>
                    <a:pt x="11" y="23"/>
                  </a:lnTo>
                  <a:lnTo>
                    <a:pt x="11" y="19"/>
                  </a:lnTo>
                  <a:lnTo>
                    <a:pt x="13" y="14"/>
                  </a:lnTo>
                  <a:lnTo>
                    <a:pt x="15" y="10"/>
                  </a:lnTo>
                  <a:lnTo>
                    <a:pt x="17" y="7"/>
                  </a:lnTo>
                  <a:lnTo>
                    <a:pt x="18" y="6"/>
                  </a:lnTo>
                  <a:lnTo>
                    <a:pt x="20" y="5"/>
                  </a:lnTo>
                  <a:lnTo>
                    <a:pt x="23" y="4"/>
                  </a:lnTo>
                  <a:lnTo>
                    <a:pt x="26" y="3"/>
                  </a:lnTo>
                  <a:lnTo>
                    <a:pt x="30" y="4"/>
                  </a:lnTo>
                  <a:lnTo>
                    <a:pt x="33" y="5"/>
                  </a:lnTo>
                  <a:lnTo>
                    <a:pt x="36" y="8"/>
                  </a:lnTo>
                  <a:lnTo>
                    <a:pt x="38" y="11"/>
                  </a:lnTo>
                  <a:lnTo>
                    <a:pt x="41" y="19"/>
                  </a:lnTo>
                  <a:lnTo>
                    <a:pt x="42" y="23"/>
                  </a:lnTo>
                  <a:lnTo>
                    <a:pt x="42" y="28"/>
                  </a:lnTo>
                  <a:lnTo>
                    <a:pt x="42" y="33"/>
                  </a:lnTo>
                  <a:lnTo>
                    <a:pt x="41" y="38"/>
                  </a:lnTo>
                  <a:lnTo>
                    <a:pt x="40" y="42"/>
                  </a:lnTo>
                  <a:lnTo>
                    <a:pt x="38" y="46"/>
                  </a:lnTo>
                  <a:lnTo>
                    <a:pt x="35" y="49"/>
                  </a:lnTo>
                  <a:lnTo>
                    <a:pt x="34" y="50"/>
                  </a:lnTo>
                  <a:lnTo>
                    <a:pt x="33" y="51"/>
                  </a:lnTo>
                  <a:lnTo>
                    <a:pt x="30" y="53"/>
                  </a:lnTo>
                  <a:lnTo>
                    <a:pt x="26" y="53"/>
                  </a:lnTo>
                  <a:close/>
                  <a:moveTo>
                    <a:pt x="26" y="0"/>
                  </a:moveTo>
                  <a:lnTo>
                    <a:pt x="23" y="0"/>
                  </a:lnTo>
                  <a:lnTo>
                    <a:pt x="20" y="1"/>
                  </a:lnTo>
                  <a:lnTo>
                    <a:pt x="15" y="2"/>
                  </a:lnTo>
                  <a:lnTo>
                    <a:pt x="10" y="5"/>
                  </a:lnTo>
                  <a:lnTo>
                    <a:pt x="8" y="7"/>
                  </a:lnTo>
                  <a:lnTo>
                    <a:pt x="7" y="9"/>
                  </a:lnTo>
                  <a:lnTo>
                    <a:pt x="4" y="13"/>
                  </a:lnTo>
                  <a:lnTo>
                    <a:pt x="2" y="18"/>
                  </a:lnTo>
                  <a:lnTo>
                    <a:pt x="1" y="23"/>
                  </a:lnTo>
                  <a:lnTo>
                    <a:pt x="0" y="28"/>
                  </a:lnTo>
                  <a:lnTo>
                    <a:pt x="1" y="34"/>
                  </a:lnTo>
                  <a:lnTo>
                    <a:pt x="2" y="39"/>
                  </a:lnTo>
                  <a:lnTo>
                    <a:pt x="4" y="43"/>
                  </a:lnTo>
                  <a:lnTo>
                    <a:pt x="7" y="48"/>
                  </a:lnTo>
                  <a:lnTo>
                    <a:pt x="8" y="50"/>
                  </a:lnTo>
                  <a:lnTo>
                    <a:pt x="10" y="51"/>
                  </a:lnTo>
                  <a:lnTo>
                    <a:pt x="14" y="54"/>
                  </a:lnTo>
                  <a:lnTo>
                    <a:pt x="20" y="56"/>
                  </a:lnTo>
                  <a:lnTo>
                    <a:pt x="26" y="56"/>
                  </a:lnTo>
                  <a:lnTo>
                    <a:pt x="32" y="55"/>
                  </a:lnTo>
                  <a:lnTo>
                    <a:pt x="38" y="54"/>
                  </a:lnTo>
                  <a:lnTo>
                    <a:pt x="42" y="51"/>
                  </a:lnTo>
                  <a:lnTo>
                    <a:pt x="46" y="47"/>
                  </a:lnTo>
                  <a:lnTo>
                    <a:pt x="48" y="43"/>
                  </a:lnTo>
                  <a:lnTo>
                    <a:pt x="50" y="38"/>
                  </a:lnTo>
                  <a:lnTo>
                    <a:pt x="51" y="33"/>
                  </a:lnTo>
                  <a:lnTo>
                    <a:pt x="52" y="28"/>
                  </a:lnTo>
                  <a:lnTo>
                    <a:pt x="51" y="22"/>
                  </a:lnTo>
                  <a:lnTo>
                    <a:pt x="50" y="17"/>
                  </a:lnTo>
                  <a:lnTo>
                    <a:pt x="48" y="13"/>
                  </a:lnTo>
                  <a:lnTo>
                    <a:pt x="45" y="9"/>
                  </a:lnTo>
                  <a:lnTo>
                    <a:pt x="41" y="5"/>
                  </a:lnTo>
                  <a:lnTo>
                    <a:pt x="39" y="3"/>
                  </a:lnTo>
                  <a:lnTo>
                    <a:pt x="37" y="2"/>
                  </a:lnTo>
                  <a:lnTo>
                    <a:pt x="32" y="1"/>
                  </a:lnTo>
                  <a:lnTo>
                    <a:pt x="26"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6" name="Freeform 202"/>
            <p:cNvSpPr>
              <a:spLocks/>
            </p:cNvSpPr>
            <p:nvPr/>
          </p:nvSpPr>
          <p:spPr bwMode="auto">
            <a:xfrm>
              <a:off x="2298101" y="6013293"/>
              <a:ext cx="94316" cy="89697"/>
            </a:xfrm>
            <a:custGeom>
              <a:avLst/>
              <a:gdLst>
                <a:gd name="T0" fmla="*/ 2147483647 w 59"/>
                <a:gd name="T1" fmla="*/ 2147483647 h 56"/>
                <a:gd name="T2" fmla="*/ 2147483647 w 59"/>
                <a:gd name="T3" fmla="*/ 2147483647 h 56"/>
                <a:gd name="T4" fmla="*/ 2147483647 w 59"/>
                <a:gd name="T5" fmla="*/ 2147483647 h 56"/>
                <a:gd name="T6" fmla="*/ 2147483647 w 59"/>
                <a:gd name="T7" fmla="*/ 2147483647 h 56"/>
                <a:gd name="T8" fmla="*/ 2147483647 w 59"/>
                <a:gd name="T9" fmla="*/ 2147483647 h 56"/>
                <a:gd name="T10" fmla="*/ 2147483647 w 59"/>
                <a:gd name="T11" fmla="*/ 2147483647 h 56"/>
                <a:gd name="T12" fmla="*/ 2147483647 w 59"/>
                <a:gd name="T13" fmla="*/ 2147483647 h 56"/>
                <a:gd name="T14" fmla="*/ 2147483647 w 59"/>
                <a:gd name="T15" fmla="*/ 2147483647 h 56"/>
                <a:gd name="T16" fmla="*/ 2147483647 w 59"/>
                <a:gd name="T17" fmla="*/ 2147483647 h 56"/>
                <a:gd name="T18" fmla="*/ 2147483647 w 59"/>
                <a:gd name="T19" fmla="*/ 2147483647 h 56"/>
                <a:gd name="T20" fmla="*/ 2147483647 w 59"/>
                <a:gd name="T21" fmla="*/ 2147483647 h 56"/>
                <a:gd name="T22" fmla="*/ 2147483647 w 59"/>
                <a:gd name="T23" fmla="*/ 2147483647 h 56"/>
                <a:gd name="T24" fmla="*/ 2147483647 w 59"/>
                <a:gd name="T25" fmla="*/ 2147483647 h 56"/>
                <a:gd name="T26" fmla="*/ 2147483647 w 59"/>
                <a:gd name="T27" fmla="*/ 2147483647 h 56"/>
                <a:gd name="T28" fmla="*/ 2147483647 w 59"/>
                <a:gd name="T29" fmla="*/ 2147483647 h 56"/>
                <a:gd name="T30" fmla="*/ 2147483647 w 59"/>
                <a:gd name="T31" fmla="*/ 2147483647 h 56"/>
                <a:gd name="T32" fmla="*/ 2147483647 w 59"/>
                <a:gd name="T33" fmla="*/ 2147483647 h 56"/>
                <a:gd name="T34" fmla="*/ 2147483647 w 59"/>
                <a:gd name="T35" fmla="*/ 2147483647 h 56"/>
                <a:gd name="T36" fmla="*/ 2147483647 w 59"/>
                <a:gd name="T37" fmla="*/ 2147483647 h 56"/>
                <a:gd name="T38" fmla="*/ 2147483647 w 59"/>
                <a:gd name="T39" fmla="*/ 2147483647 h 56"/>
                <a:gd name="T40" fmla="*/ 2147483647 w 59"/>
                <a:gd name="T41" fmla="*/ 2147483647 h 56"/>
                <a:gd name="T42" fmla="*/ 2147483647 w 59"/>
                <a:gd name="T43" fmla="*/ 2147483647 h 56"/>
                <a:gd name="T44" fmla="*/ 2147483647 w 59"/>
                <a:gd name="T45" fmla="*/ 2147483647 h 56"/>
                <a:gd name="T46" fmla="*/ 2147483647 w 59"/>
                <a:gd name="T47" fmla="*/ 2147483647 h 56"/>
                <a:gd name="T48" fmla="*/ 2147483647 w 59"/>
                <a:gd name="T49" fmla="*/ 2147483647 h 56"/>
                <a:gd name="T50" fmla="*/ 2147483647 w 59"/>
                <a:gd name="T51" fmla="*/ 2147483647 h 56"/>
                <a:gd name="T52" fmla="*/ 2147483647 w 59"/>
                <a:gd name="T53" fmla="*/ 2147483647 h 56"/>
                <a:gd name="T54" fmla="*/ 2147483647 w 59"/>
                <a:gd name="T55" fmla="*/ 2147483647 h 56"/>
                <a:gd name="T56" fmla="*/ 2147483647 w 59"/>
                <a:gd name="T57" fmla="*/ 2147483647 h 56"/>
                <a:gd name="T58" fmla="*/ 2147483647 w 59"/>
                <a:gd name="T59" fmla="*/ 2147483647 h 56"/>
                <a:gd name="T60" fmla="*/ 2147483647 w 59"/>
                <a:gd name="T61" fmla="*/ 2147483647 h 56"/>
                <a:gd name="T62" fmla="*/ 2147483647 w 59"/>
                <a:gd name="T63" fmla="*/ 2147483647 h 56"/>
                <a:gd name="T64" fmla="*/ 2147483647 w 59"/>
                <a:gd name="T65" fmla="*/ 2147483647 h 56"/>
                <a:gd name="T66" fmla="*/ 2147483647 w 59"/>
                <a:gd name="T67" fmla="*/ 2147483647 h 56"/>
                <a:gd name="T68" fmla="*/ 2147483647 w 59"/>
                <a:gd name="T69" fmla="*/ 2147483647 h 56"/>
                <a:gd name="T70" fmla="*/ 2147483647 w 59"/>
                <a:gd name="T71" fmla="*/ 2147483647 h 56"/>
                <a:gd name="T72" fmla="*/ 2147483647 w 59"/>
                <a:gd name="T73" fmla="*/ 2147483647 h 56"/>
                <a:gd name="T74" fmla="*/ 2147483647 w 59"/>
                <a:gd name="T75" fmla="*/ 2147483647 h 56"/>
                <a:gd name="T76" fmla="*/ 2147483647 w 59"/>
                <a:gd name="T77" fmla="*/ 2147483647 h 56"/>
                <a:gd name="T78" fmla="*/ 2147483647 w 59"/>
                <a:gd name="T79" fmla="*/ 2147483647 h 56"/>
                <a:gd name="T80" fmla="*/ 2147483647 w 59"/>
                <a:gd name="T81" fmla="*/ 2147483647 h 56"/>
                <a:gd name="T82" fmla="*/ 2147483647 w 59"/>
                <a:gd name="T83" fmla="*/ 2147483647 h 56"/>
                <a:gd name="T84" fmla="*/ 2147483647 w 59"/>
                <a:gd name="T85" fmla="*/ 2147483647 h 56"/>
                <a:gd name="T86" fmla="*/ 2147483647 w 59"/>
                <a:gd name="T87" fmla="*/ 2147483647 h 56"/>
                <a:gd name="T88" fmla="*/ 2147483647 w 59"/>
                <a:gd name="T89" fmla="*/ 2147483647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9"/>
                <a:gd name="T136" fmla="*/ 0 h 56"/>
                <a:gd name="T137" fmla="*/ 59 w 59"/>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9" h="56">
                  <a:moveTo>
                    <a:pt x="7" y="43"/>
                  </a:moveTo>
                  <a:lnTo>
                    <a:pt x="7" y="47"/>
                  </a:lnTo>
                  <a:lnTo>
                    <a:pt x="6" y="50"/>
                  </a:lnTo>
                  <a:lnTo>
                    <a:pt x="5" y="52"/>
                  </a:lnTo>
                  <a:lnTo>
                    <a:pt x="2" y="53"/>
                  </a:lnTo>
                  <a:lnTo>
                    <a:pt x="1" y="54"/>
                  </a:lnTo>
                  <a:lnTo>
                    <a:pt x="0" y="55"/>
                  </a:lnTo>
                  <a:lnTo>
                    <a:pt x="1" y="56"/>
                  </a:lnTo>
                  <a:lnTo>
                    <a:pt x="2" y="56"/>
                  </a:lnTo>
                  <a:lnTo>
                    <a:pt x="5" y="56"/>
                  </a:lnTo>
                  <a:lnTo>
                    <a:pt x="14" y="56"/>
                  </a:lnTo>
                  <a:lnTo>
                    <a:pt x="23" y="56"/>
                  </a:lnTo>
                  <a:lnTo>
                    <a:pt x="25" y="56"/>
                  </a:lnTo>
                  <a:lnTo>
                    <a:pt x="26" y="56"/>
                  </a:lnTo>
                  <a:lnTo>
                    <a:pt x="26" y="55"/>
                  </a:lnTo>
                  <a:lnTo>
                    <a:pt x="26" y="54"/>
                  </a:lnTo>
                  <a:lnTo>
                    <a:pt x="25" y="53"/>
                  </a:lnTo>
                  <a:lnTo>
                    <a:pt x="22" y="53"/>
                  </a:lnTo>
                  <a:lnTo>
                    <a:pt x="19" y="52"/>
                  </a:lnTo>
                  <a:lnTo>
                    <a:pt x="18" y="51"/>
                  </a:lnTo>
                  <a:lnTo>
                    <a:pt x="17" y="50"/>
                  </a:lnTo>
                  <a:lnTo>
                    <a:pt x="17" y="49"/>
                  </a:lnTo>
                  <a:lnTo>
                    <a:pt x="16" y="48"/>
                  </a:lnTo>
                  <a:lnTo>
                    <a:pt x="16" y="45"/>
                  </a:lnTo>
                  <a:lnTo>
                    <a:pt x="16" y="24"/>
                  </a:lnTo>
                  <a:lnTo>
                    <a:pt x="17" y="14"/>
                  </a:lnTo>
                  <a:lnTo>
                    <a:pt x="17" y="13"/>
                  </a:lnTo>
                  <a:lnTo>
                    <a:pt x="18" y="12"/>
                  </a:lnTo>
                  <a:lnTo>
                    <a:pt x="21" y="10"/>
                  </a:lnTo>
                  <a:lnTo>
                    <a:pt x="23" y="9"/>
                  </a:lnTo>
                  <a:lnTo>
                    <a:pt x="25" y="9"/>
                  </a:lnTo>
                  <a:lnTo>
                    <a:pt x="28" y="8"/>
                  </a:lnTo>
                  <a:lnTo>
                    <a:pt x="31" y="8"/>
                  </a:lnTo>
                  <a:lnTo>
                    <a:pt x="35" y="8"/>
                  </a:lnTo>
                  <a:lnTo>
                    <a:pt x="37" y="9"/>
                  </a:lnTo>
                  <a:lnTo>
                    <a:pt x="39" y="11"/>
                  </a:lnTo>
                  <a:lnTo>
                    <a:pt x="41" y="13"/>
                  </a:lnTo>
                  <a:lnTo>
                    <a:pt x="42" y="18"/>
                  </a:lnTo>
                  <a:lnTo>
                    <a:pt x="42" y="22"/>
                  </a:lnTo>
                  <a:lnTo>
                    <a:pt x="42" y="45"/>
                  </a:lnTo>
                  <a:lnTo>
                    <a:pt x="42" y="49"/>
                  </a:lnTo>
                  <a:lnTo>
                    <a:pt x="40" y="51"/>
                  </a:lnTo>
                  <a:lnTo>
                    <a:pt x="38" y="52"/>
                  </a:lnTo>
                  <a:lnTo>
                    <a:pt x="36" y="53"/>
                  </a:lnTo>
                  <a:lnTo>
                    <a:pt x="34" y="54"/>
                  </a:lnTo>
                  <a:lnTo>
                    <a:pt x="34" y="55"/>
                  </a:lnTo>
                  <a:lnTo>
                    <a:pt x="34" y="56"/>
                  </a:lnTo>
                  <a:lnTo>
                    <a:pt x="35" y="56"/>
                  </a:lnTo>
                  <a:lnTo>
                    <a:pt x="37" y="56"/>
                  </a:lnTo>
                  <a:lnTo>
                    <a:pt x="46" y="56"/>
                  </a:lnTo>
                  <a:lnTo>
                    <a:pt x="56" y="56"/>
                  </a:lnTo>
                  <a:lnTo>
                    <a:pt x="59" y="56"/>
                  </a:lnTo>
                  <a:lnTo>
                    <a:pt x="59" y="55"/>
                  </a:lnTo>
                  <a:lnTo>
                    <a:pt x="59" y="54"/>
                  </a:lnTo>
                  <a:lnTo>
                    <a:pt x="58" y="54"/>
                  </a:lnTo>
                  <a:lnTo>
                    <a:pt x="55" y="53"/>
                  </a:lnTo>
                  <a:lnTo>
                    <a:pt x="53" y="52"/>
                  </a:lnTo>
                  <a:lnTo>
                    <a:pt x="52" y="51"/>
                  </a:lnTo>
                  <a:lnTo>
                    <a:pt x="51" y="49"/>
                  </a:lnTo>
                  <a:lnTo>
                    <a:pt x="51" y="47"/>
                  </a:lnTo>
                  <a:lnTo>
                    <a:pt x="51" y="22"/>
                  </a:lnTo>
                  <a:lnTo>
                    <a:pt x="51" y="19"/>
                  </a:lnTo>
                  <a:lnTo>
                    <a:pt x="51" y="16"/>
                  </a:lnTo>
                  <a:lnTo>
                    <a:pt x="50" y="13"/>
                  </a:lnTo>
                  <a:lnTo>
                    <a:pt x="49" y="10"/>
                  </a:lnTo>
                  <a:lnTo>
                    <a:pt x="47" y="7"/>
                  </a:lnTo>
                  <a:lnTo>
                    <a:pt x="43" y="4"/>
                  </a:lnTo>
                  <a:lnTo>
                    <a:pt x="39" y="3"/>
                  </a:lnTo>
                  <a:lnTo>
                    <a:pt x="33" y="2"/>
                  </a:lnTo>
                  <a:lnTo>
                    <a:pt x="28" y="3"/>
                  </a:lnTo>
                  <a:lnTo>
                    <a:pt x="26" y="3"/>
                  </a:lnTo>
                  <a:lnTo>
                    <a:pt x="24" y="4"/>
                  </a:lnTo>
                  <a:lnTo>
                    <a:pt x="20" y="6"/>
                  </a:lnTo>
                  <a:lnTo>
                    <a:pt x="16" y="9"/>
                  </a:lnTo>
                  <a:lnTo>
                    <a:pt x="16" y="2"/>
                  </a:lnTo>
                  <a:lnTo>
                    <a:pt x="16" y="1"/>
                  </a:lnTo>
                  <a:lnTo>
                    <a:pt x="15" y="0"/>
                  </a:lnTo>
                  <a:lnTo>
                    <a:pt x="14" y="1"/>
                  </a:lnTo>
                  <a:lnTo>
                    <a:pt x="12" y="3"/>
                  </a:lnTo>
                  <a:lnTo>
                    <a:pt x="7" y="8"/>
                  </a:lnTo>
                  <a:lnTo>
                    <a:pt x="3" y="10"/>
                  </a:lnTo>
                  <a:lnTo>
                    <a:pt x="2" y="11"/>
                  </a:lnTo>
                  <a:lnTo>
                    <a:pt x="2" y="12"/>
                  </a:lnTo>
                  <a:lnTo>
                    <a:pt x="2" y="13"/>
                  </a:lnTo>
                  <a:lnTo>
                    <a:pt x="3" y="13"/>
                  </a:lnTo>
                  <a:lnTo>
                    <a:pt x="5" y="14"/>
                  </a:lnTo>
                  <a:lnTo>
                    <a:pt x="6" y="14"/>
                  </a:lnTo>
                  <a:lnTo>
                    <a:pt x="7" y="15"/>
                  </a:lnTo>
                  <a:lnTo>
                    <a:pt x="7" y="17"/>
                  </a:lnTo>
                  <a:lnTo>
                    <a:pt x="7" y="20"/>
                  </a:lnTo>
                  <a:lnTo>
                    <a:pt x="7" y="4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7" name="Freeform 203"/>
            <p:cNvSpPr>
              <a:spLocks/>
            </p:cNvSpPr>
            <p:nvPr/>
          </p:nvSpPr>
          <p:spPr bwMode="auto">
            <a:xfrm>
              <a:off x="2402896" y="6016881"/>
              <a:ext cx="55891" cy="87903"/>
            </a:xfrm>
            <a:custGeom>
              <a:avLst/>
              <a:gdLst>
                <a:gd name="T0" fmla="*/ 0 w 35"/>
                <a:gd name="T1" fmla="*/ 2147483647 h 56"/>
                <a:gd name="T2" fmla="*/ 2147483647 w 35"/>
                <a:gd name="T3" fmla="*/ 2147483647 h 56"/>
                <a:gd name="T4" fmla="*/ 2147483647 w 35"/>
                <a:gd name="T5" fmla="*/ 2147483647 h 56"/>
                <a:gd name="T6" fmla="*/ 2147483647 w 35"/>
                <a:gd name="T7" fmla="*/ 2147483647 h 56"/>
                <a:gd name="T8" fmla="*/ 2147483647 w 35"/>
                <a:gd name="T9" fmla="*/ 2147483647 h 56"/>
                <a:gd name="T10" fmla="*/ 2147483647 w 35"/>
                <a:gd name="T11" fmla="*/ 2147483647 h 56"/>
                <a:gd name="T12" fmla="*/ 2147483647 w 35"/>
                <a:gd name="T13" fmla="*/ 2147483647 h 56"/>
                <a:gd name="T14" fmla="*/ 2147483647 w 35"/>
                <a:gd name="T15" fmla="*/ 2147483647 h 56"/>
                <a:gd name="T16" fmla="*/ 2147483647 w 35"/>
                <a:gd name="T17" fmla="*/ 2147483647 h 56"/>
                <a:gd name="T18" fmla="*/ 2147483647 w 35"/>
                <a:gd name="T19" fmla="*/ 2147483647 h 56"/>
                <a:gd name="T20" fmla="*/ 2147483647 w 35"/>
                <a:gd name="T21" fmla="*/ 2147483647 h 56"/>
                <a:gd name="T22" fmla="*/ 2147483647 w 35"/>
                <a:gd name="T23" fmla="*/ 2147483647 h 56"/>
                <a:gd name="T24" fmla="*/ 2147483647 w 35"/>
                <a:gd name="T25" fmla="*/ 2147483647 h 56"/>
                <a:gd name="T26" fmla="*/ 2147483647 w 35"/>
                <a:gd name="T27" fmla="*/ 2147483647 h 56"/>
                <a:gd name="T28" fmla="*/ 2147483647 w 35"/>
                <a:gd name="T29" fmla="*/ 2147483647 h 56"/>
                <a:gd name="T30" fmla="*/ 2147483647 w 35"/>
                <a:gd name="T31" fmla="*/ 2147483647 h 56"/>
                <a:gd name="T32" fmla="*/ 2147483647 w 35"/>
                <a:gd name="T33" fmla="*/ 2147483647 h 56"/>
                <a:gd name="T34" fmla="*/ 2147483647 w 35"/>
                <a:gd name="T35" fmla="*/ 2147483647 h 56"/>
                <a:gd name="T36" fmla="*/ 2147483647 w 35"/>
                <a:gd name="T37" fmla="*/ 2147483647 h 56"/>
                <a:gd name="T38" fmla="*/ 2147483647 w 35"/>
                <a:gd name="T39" fmla="*/ 2147483647 h 56"/>
                <a:gd name="T40" fmla="*/ 2147483647 w 35"/>
                <a:gd name="T41" fmla="*/ 2147483647 h 56"/>
                <a:gd name="T42" fmla="*/ 2147483647 w 35"/>
                <a:gd name="T43" fmla="*/ 2147483647 h 56"/>
                <a:gd name="T44" fmla="*/ 2147483647 w 35"/>
                <a:gd name="T45" fmla="*/ 0 h 56"/>
                <a:gd name="T46" fmla="*/ 2147483647 w 35"/>
                <a:gd name="T47" fmla="*/ 2147483647 h 56"/>
                <a:gd name="T48" fmla="*/ 2147483647 w 35"/>
                <a:gd name="T49" fmla="*/ 2147483647 h 56"/>
                <a:gd name="T50" fmla="*/ 2147483647 w 35"/>
                <a:gd name="T51" fmla="*/ 2147483647 h 56"/>
                <a:gd name="T52" fmla="*/ 2147483647 w 35"/>
                <a:gd name="T53" fmla="*/ 2147483647 h 56"/>
                <a:gd name="T54" fmla="*/ 2147483647 w 35"/>
                <a:gd name="T55" fmla="*/ 2147483647 h 56"/>
                <a:gd name="T56" fmla="*/ 2147483647 w 35"/>
                <a:gd name="T57" fmla="*/ 2147483647 h 56"/>
                <a:gd name="T58" fmla="*/ 2147483647 w 35"/>
                <a:gd name="T59" fmla="*/ 2147483647 h 56"/>
                <a:gd name="T60" fmla="*/ 2147483647 w 35"/>
                <a:gd name="T61" fmla="*/ 2147483647 h 56"/>
                <a:gd name="T62" fmla="*/ 2147483647 w 35"/>
                <a:gd name="T63" fmla="*/ 2147483647 h 56"/>
                <a:gd name="T64" fmla="*/ 2147483647 w 35"/>
                <a:gd name="T65" fmla="*/ 2147483647 h 56"/>
                <a:gd name="T66" fmla="*/ 2147483647 w 35"/>
                <a:gd name="T67" fmla="*/ 2147483647 h 56"/>
                <a:gd name="T68" fmla="*/ 2147483647 w 35"/>
                <a:gd name="T69" fmla="*/ 2147483647 h 56"/>
                <a:gd name="T70" fmla="*/ 2147483647 w 35"/>
                <a:gd name="T71" fmla="*/ 2147483647 h 56"/>
                <a:gd name="T72" fmla="*/ 2147483647 w 35"/>
                <a:gd name="T73" fmla="*/ 2147483647 h 56"/>
                <a:gd name="T74" fmla="*/ 2147483647 w 35"/>
                <a:gd name="T75" fmla="*/ 2147483647 h 56"/>
                <a:gd name="T76" fmla="*/ 2147483647 w 35"/>
                <a:gd name="T77" fmla="*/ 2147483647 h 56"/>
                <a:gd name="T78" fmla="*/ 0 w 35"/>
                <a:gd name="T79" fmla="*/ 2147483647 h 56"/>
                <a:gd name="T80" fmla="*/ 0 w 35"/>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5"/>
                <a:gd name="T124" fmla="*/ 0 h 56"/>
                <a:gd name="T125" fmla="*/ 35 w 35"/>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5" h="56">
                  <a:moveTo>
                    <a:pt x="0" y="51"/>
                  </a:moveTo>
                  <a:lnTo>
                    <a:pt x="0" y="52"/>
                  </a:lnTo>
                  <a:lnTo>
                    <a:pt x="2" y="54"/>
                  </a:lnTo>
                  <a:lnTo>
                    <a:pt x="4" y="54"/>
                  </a:lnTo>
                  <a:lnTo>
                    <a:pt x="6" y="55"/>
                  </a:lnTo>
                  <a:lnTo>
                    <a:pt x="16" y="56"/>
                  </a:lnTo>
                  <a:lnTo>
                    <a:pt x="21" y="56"/>
                  </a:lnTo>
                  <a:lnTo>
                    <a:pt x="25" y="54"/>
                  </a:lnTo>
                  <a:lnTo>
                    <a:pt x="28" y="53"/>
                  </a:lnTo>
                  <a:lnTo>
                    <a:pt x="32" y="51"/>
                  </a:lnTo>
                  <a:lnTo>
                    <a:pt x="33" y="48"/>
                  </a:lnTo>
                  <a:lnTo>
                    <a:pt x="35" y="45"/>
                  </a:lnTo>
                  <a:lnTo>
                    <a:pt x="35" y="40"/>
                  </a:lnTo>
                  <a:lnTo>
                    <a:pt x="35" y="38"/>
                  </a:lnTo>
                  <a:lnTo>
                    <a:pt x="34" y="35"/>
                  </a:lnTo>
                  <a:lnTo>
                    <a:pt x="33" y="33"/>
                  </a:lnTo>
                  <a:lnTo>
                    <a:pt x="30" y="31"/>
                  </a:lnTo>
                  <a:lnTo>
                    <a:pt x="26" y="28"/>
                  </a:lnTo>
                  <a:lnTo>
                    <a:pt x="21" y="25"/>
                  </a:lnTo>
                  <a:lnTo>
                    <a:pt x="12" y="19"/>
                  </a:lnTo>
                  <a:lnTo>
                    <a:pt x="10" y="15"/>
                  </a:lnTo>
                  <a:lnTo>
                    <a:pt x="9" y="14"/>
                  </a:lnTo>
                  <a:lnTo>
                    <a:pt x="8" y="12"/>
                  </a:lnTo>
                  <a:lnTo>
                    <a:pt x="8" y="10"/>
                  </a:lnTo>
                  <a:lnTo>
                    <a:pt x="9" y="9"/>
                  </a:lnTo>
                  <a:lnTo>
                    <a:pt x="10" y="7"/>
                  </a:lnTo>
                  <a:lnTo>
                    <a:pt x="11" y="6"/>
                  </a:lnTo>
                  <a:lnTo>
                    <a:pt x="12" y="5"/>
                  </a:lnTo>
                  <a:lnTo>
                    <a:pt x="13" y="4"/>
                  </a:lnTo>
                  <a:lnTo>
                    <a:pt x="17" y="4"/>
                  </a:lnTo>
                  <a:lnTo>
                    <a:pt x="20" y="4"/>
                  </a:lnTo>
                  <a:lnTo>
                    <a:pt x="23" y="5"/>
                  </a:lnTo>
                  <a:lnTo>
                    <a:pt x="25" y="7"/>
                  </a:lnTo>
                  <a:lnTo>
                    <a:pt x="26" y="9"/>
                  </a:lnTo>
                  <a:lnTo>
                    <a:pt x="28" y="13"/>
                  </a:lnTo>
                  <a:lnTo>
                    <a:pt x="29" y="14"/>
                  </a:lnTo>
                  <a:lnTo>
                    <a:pt x="30" y="15"/>
                  </a:lnTo>
                  <a:lnTo>
                    <a:pt x="30" y="14"/>
                  </a:lnTo>
                  <a:lnTo>
                    <a:pt x="32" y="13"/>
                  </a:lnTo>
                  <a:lnTo>
                    <a:pt x="32" y="8"/>
                  </a:lnTo>
                  <a:lnTo>
                    <a:pt x="32" y="4"/>
                  </a:lnTo>
                  <a:lnTo>
                    <a:pt x="29" y="2"/>
                  </a:lnTo>
                  <a:lnTo>
                    <a:pt x="28" y="1"/>
                  </a:lnTo>
                  <a:lnTo>
                    <a:pt x="25" y="1"/>
                  </a:lnTo>
                  <a:lnTo>
                    <a:pt x="17" y="0"/>
                  </a:lnTo>
                  <a:lnTo>
                    <a:pt x="13" y="0"/>
                  </a:lnTo>
                  <a:lnTo>
                    <a:pt x="9" y="1"/>
                  </a:lnTo>
                  <a:lnTo>
                    <a:pt x="7" y="3"/>
                  </a:lnTo>
                  <a:lnTo>
                    <a:pt x="4" y="5"/>
                  </a:lnTo>
                  <a:lnTo>
                    <a:pt x="3" y="7"/>
                  </a:lnTo>
                  <a:lnTo>
                    <a:pt x="2" y="10"/>
                  </a:lnTo>
                  <a:lnTo>
                    <a:pt x="1" y="13"/>
                  </a:lnTo>
                  <a:lnTo>
                    <a:pt x="1" y="16"/>
                  </a:lnTo>
                  <a:lnTo>
                    <a:pt x="1" y="18"/>
                  </a:lnTo>
                  <a:lnTo>
                    <a:pt x="2" y="21"/>
                  </a:lnTo>
                  <a:lnTo>
                    <a:pt x="3" y="23"/>
                  </a:lnTo>
                  <a:lnTo>
                    <a:pt x="5" y="25"/>
                  </a:lnTo>
                  <a:lnTo>
                    <a:pt x="9" y="28"/>
                  </a:lnTo>
                  <a:lnTo>
                    <a:pt x="13" y="31"/>
                  </a:lnTo>
                  <a:lnTo>
                    <a:pt x="18" y="33"/>
                  </a:lnTo>
                  <a:lnTo>
                    <a:pt x="22" y="36"/>
                  </a:lnTo>
                  <a:lnTo>
                    <a:pt x="23" y="38"/>
                  </a:lnTo>
                  <a:lnTo>
                    <a:pt x="25" y="39"/>
                  </a:lnTo>
                  <a:lnTo>
                    <a:pt x="25" y="41"/>
                  </a:lnTo>
                  <a:lnTo>
                    <a:pt x="26" y="43"/>
                  </a:lnTo>
                  <a:lnTo>
                    <a:pt x="25" y="46"/>
                  </a:lnTo>
                  <a:lnTo>
                    <a:pt x="25" y="47"/>
                  </a:lnTo>
                  <a:lnTo>
                    <a:pt x="24" y="49"/>
                  </a:lnTo>
                  <a:lnTo>
                    <a:pt x="22" y="50"/>
                  </a:lnTo>
                  <a:lnTo>
                    <a:pt x="19" y="52"/>
                  </a:lnTo>
                  <a:lnTo>
                    <a:pt x="15" y="52"/>
                  </a:lnTo>
                  <a:lnTo>
                    <a:pt x="12" y="52"/>
                  </a:lnTo>
                  <a:lnTo>
                    <a:pt x="10" y="51"/>
                  </a:lnTo>
                  <a:lnTo>
                    <a:pt x="8" y="50"/>
                  </a:lnTo>
                  <a:lnTo>
                    <a:pt x="7" y="48"/>
                  </a:lnTo>
                  <a:lnTo>
                    <a:pt x="3" y="43"/>
                  </a:lnTo>
                  <a:lnTo>
                    <a:pt x="3" y="41"/>
                  </a:lnTo>
                  <a:lnTo>
                    <a:pt x="2" y="40"/>
                  </a:lnTo>
                  <a:lnTo>
                    <a:pt x="1" y="40"/>
                  </a:lnTo>
                  <a:lnTo>
                    <a:pt x="0" y="40"/>
                  </a:lnTo>
                  <a:lnTo>
                    <a:pt x="0" y="41"/>
                  </a:lnTo>
                  <a:lnTo>
                    <a:pt x="0" y="44"/>
                  </a:lnTo>
                  <a:lnTo>
                    <a:pt x="0" y="5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8" name="Freeform 204"/>
            <p:cNvSpPr>
              <a:spLocks/>
            </p:cNvSpPr>
            <p:nvPr/>
          </p:nvSpPr>
          <p:spPr bwMode="auto">
            <a:xfrm>
              <a:off x="2471012" y="6020469"/>
              <a:ext cx="97809" cy="84315"/>
            </a:xfrm>
            <a:custGeom>
              <a:avLst/>
              <a:gdLst>
                <a:gd name="T0" fmla="*/ 2147483647 w 61"/>
                <a:gd name="T1" fmla="*/ 2147483647 h 54"/>
                <a:gd name="T2" fmla="*/ 2147483647 w 61"/>
                <a:gd name="T3" fmla="*/ 2147483647 h 54"/>
                <a:gd name="T4" fmla="*/ 2147483647 w 61"/>
                <a:gd name="T5" fmla="*/ 2147483647 h 54"/>
                <a:gd name="T6" fmla="*/ 2147483647 w 61"/>
                <a:gd name="T7" fmla="*/ 2147483647 h 54"/>
                <a:gd name="T8" fmla="*/ 2147483647 w 61"/>
                <a:gd name="T9" fmla="*/ 2147483647 h 54"/>
                <a:gd name="T10" fmla="*/ 2147483647 w 61"/>
                <a:gd name="T11" fmla="*/ 2147483647 h 54"/>
                <a:gd name="T12" fmla="*/ 2147483647 w 61"/>
                <a:gd name="T13" fmla="*/ 2147483647 h 54"/>
                <a:gd name="T14" fmla="*/ 2147483647 w 61"/>
                <a:gd name="T15" fmla="*/ 2147483647 h 54"/>
                <a:gd name="T16" fmla="*/ 2147483647 w 61"/>
                <a:gd name="T17" fmla="*/ 2147483647 h 54"/>
                <a:gd name="T18" fmla="*/ 2147483647 w 61"/>
                <a:gd name="T19" fmla="*/ 2147483647 h 54"/>
                <a:gd name="T20" fmla="*/ 2147483647 w 61"/>
                <a:gd name="T21" fmla="*/ 2147483647 h 54"/>
                <a:gd name="T22" fmla="*/ 2147483647 w 61"/>
                <a:gd name="T23" fmla="*/ 2147483647 h 54"/>
                <a:gd name="T24" fmla="*/ 2147483647 w 61"/>
                <a:gd name="T25" fmla="*/ 2147483647 h 54"/>
                <a:gd name="T26" fmla="*/ 2147483647 w 61"/>
                <a:gd name="T27" fmla="*/ 0 h 54"/>
                <a:gd name="T28" fmla="*/ 2147483647 w 61"/>
                <a:gd name="T29" fmla="*/ 2147483647 h 54"/>
                <a:gd name="T30" fmla="*/ 2147483647 w 61"/>
                <a:gd name="T31" fmla="*/ 2147483647 h 54"/>
                <a:gd name="T32" fmla="*/ 2147483647 w 61"/>
                <a:gd name="T33" fmla="*/ 2147483647 h 54"/>
                <a:gd name="T34" fmla="*/ 2147483647 w 61"/>
                <a:gd name="T35" fmla="*/ 2147483647 h 54"/>
                <a:gd name="T36" fmla="*/ 2147483647 w 61"/>
                <a:gd name="T37" fmla="*/ 2147483647 h 54"/>
                <a:gd name="T38" fmla="*/ 2147483647 w 61"/>
                <a:gd name="T39" fmla="*/ 2147483647 h 54"/>
                <a:gd name="T40" fmla="*/ 2147483647 w 61"/>
                <a:gd name="T41" fmla="*/ 2147483647 h 54"/>
                <a:gd name="T42" fmla="*/ 2147483647 w 61"/>
                <a:gd name="T43" fmla="*/ 2147483647 h 54"/>
                <a:gd name="T44" fmla="*/ 2147483647 w 61"/>
                <a:gd name="T45" fmla="*/ 2147483647 h 54"/>
                <a:gd name="T46" fmla="*/ 2147483647 w 61"/>
                <a:gd name="T47" fmla="*/ 2147483647 h 54"/>
                <a:gd name="T48" fmla="*/ 2147483647 w 61"/>
                <a:gd name="T49" fmla="*/ 2147483647 h 54"/>
                <a:gd name="T50" fmla="*/ 2147483647 w 61"/>
                <a:gd name="T51" fmla="*/ 2147483647 h 54"/>
                <a:gd name="T52" fmla="*/ 2147483647 w 61"/>
                <a:gd name="T53" fmla="*/ 2147483647 h 54"/>
                <a:gd name="T54" fmla="*/ 2147483647 w 61"/>
                <a:gd name="T55" fmla="*/ 0 h 54"/>
                <a:gd name="T56" fmla="*/ 2147483647 w 61"/>
                <a:gd name="T57" fmla="*/ 0 h 54"/>
                <a:gd name="T58" fmla="*/ 0 w 61"/>
                <a:gd name="T59" fmla="*/ 2147483647 h 54"/>
                <a:gd name="T60" fmla="*/ 2147483647 w 61"/>
                <a:gd name="T61" fmla="*/ 2147483647 h 54"/>
                <a:gd name="T62" fmla="*/ 2147483647 w 61"/>
                <a:gd name="T63" fmla="*/ 2147483647 h 54"/>
                <a:gd name="T64" fmla="*/ 2147483647 w 61"/>
                <a:gd name="T65" fmla="*/ 2147483647 h 54"/>
                <a:gd name="T66" fmla="*/ 2147483647 w 61"/>
                <a:gd name="T67" fmla="*/ 2147483647 h 54"/>
                <a:gd name="T68" fmla="*/ 2147483647 w 61"/>
                <a:gd name="T69" fmla="*/ 2147483647 h 54"/>
                <a:gd name="T70" fmla="*/ 2147483647 w 61"/>
                <a:gd name="T71" fmla="*/ 2147483647 h 54"/>
                <a:gd name="T72" fmla="*/ 2147483647 w 61"/>
                <a:gd name="T73" fmla="*/ 2147483647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
                <a:gd name="T112" fmla="*/ 0 h 54"/>
                <a:gd name="T113" fmla="*/ 61 w 61"/>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 h="54">
                  <a:moveTo>
                    <a:pt x="23" y="54"/>
                  </a:moveTo>
                  <a:lnTo>
                    <a:pt x="27" y="54"/>
                  </a:lnTo>
                  <a:lnTo>
                    <a:pt x="30" y="53"/>
                  </a:lnTo>
                  <a:lnTo>
                    <a:pt x="35" y="50"/>
                  </a:lnTo>
                  <a:lnTo>
                    <a:pt x="39" y="47"/>
                  </a:lnTo>
                  <a:lnTo>
                    <a:pt x="40" y="46"/>
                  </a:lnTo>
                  <a:lnTo>
                    <a:pt x="41" y="46"/>
                  </a:lnTo>
                  <a:lnTo>
                    <a:pt x="42" y="47"/>
                  </a:lnTo>
                  <a:lnTo>
                    <a:pt x="42" y="48"/>
                  </a:lnTo>
                  <a:lnTo>
                    <a:pt x="42" y="51"/>
                  </a:lnTo>
                  <a:lnTo>
                    <a:pt x="42" y="52"/>
                  </a:lnTo>
                  <a:lnTo>
                    <a:pt x="43" y="53"/>
                  </a:lnTo>
                  <a:lnTo>
                    <a:pt x="59" y="50"/>
                  </a:lnTo>
                  <a:lnTo>
                    <a:pt x="61" y="50"/>
                  </a:lnTo>
                  <a:lnTo>
                    <a:pt x="61" y="49"/>
                  </a:lnTo>
                  <a:lnTo>
                    <a:pt x="61" y="48"/>
                  </a:lnTo>
                  <a:lnTo>
                    <a:pt x="60" y="48"/>
                  </a:lnTo>
                  <a:lnTo>
                    <a:pt x="55" y="47"/>
                  </a:lnTo>
                  <a:lnTo>
                    <a:pt x="53" y="47"/>
                  </a:lnTo>
                  <a:lnTo>
                    <a:pt x="51" y="46"/>
                  </a:lnTo>
                  <a:lnTo>
                    <a:pt x="51" y="44"/>
                  </a:lnTo>
                  <a:lnTo>
                    <a:pt x="52" y="3"/>
                  </a:lnTo>
                  <a:lnTo>
                    <a:pt x="51" y="2"/>
                  </a:lnTo>
                  <a:lnTo>
                    <a:pt x="51" y="1"/>
                  </a:lnTo>
                  <a:lnTo>
                    <a:pt x="49" y="0"/>
                  </a:lnTo>
                  <a:lnTo>
                    <a:pt x="41" y="1"/>
                  </a:lnTo>
                  <a:lnTo>
                    <a:pt x="35" y="0"/>
                  </a:lnTo>
                  <a:lnTo>
                    <a:pt x="33" y="0"/>
                  </a:lnTo>
                  <a:lnTo>
                    <a:pt x="32" y="1"/>
                  </a:lnTo>
                  <a:lnTo>
                    <a:pt x="32" y="2"/>
                  </a:lnTo>
                  <a:lnTo>
                    <a:pt x="33" y="3"/>
                  </a:lnTo>
                  <a:lnTo>
                    <a:pt x="35" y="3"/>
                  </a:lnTo>
                  <a:lnTo>
                    <a:pt x="41" y="5"/>
                  </a:lnTo>
                  <a:lnTo>
                    <a:pt x="42" y="6"/>
                  </a:lnTo>
                  <a:lnTo>
                    <a:pt x="42" y="7"/>
                  </a:lnTo>
                  <a:lnTo>
                    <a:pt x="42" y="36"/>
                  </a:lnTo>
                  <a:lnTo>
                    <a:pt x="42" y="38"/>
                  </a:lnTo>
                  <a:lnTo>
                    <a:pt x="42" y="40"/>
                  </a:lnTo>
                  <a:lnTo>
                    <a:pt x="41" y="42"/>
                  </a:lnTo>
                  <a:lnTo>
                    <a:pt x="40" y="44"/>
                  </a:lnTo>
                  <a:lnTo>
                    <a:pt x="38" y="45"/>
                  </a:lnTo>
                  <a:lnTo>
                    <a:pt x="35" y="47"/>
                  </a:lnTo>
                  <a:lnTo>
                    <a:pt x="31" y="47"/>
                  </a:lnTo>
                  <a:lnTo>
                    <a:pt x="26" y="48"/>
                  </a:lnTo>
                  <a:lnTo>
                    <a:pt x="22" y="47"/>
                  </a:lnTo>
                  <a:lnTo>
                    <a:pt x="20" y="46"/>
                  </a:lnTo>
                  <a:lnTo>
                    <a:pt x="19" y="45"/>
                  </a:lnTo>
                  <a:lnTo>
                    <a:pt x="17" y="44"/>
                  </a:lnTo>
                  <a:lnTo>
                    <a:pt x="17" y="43"/>
                  </a:lnTo>
                  <a:lnTo>
                    <a:pt x="16" y="41"/>
                  </a:lnTo>
                  <a:lnTo>
                    <a:pt x="16" y="39"/>
                  </a:lnTo>
                  <a:lnTo>
                    <a:pt x="16" y="3"/>
                  </a:lnTo>
                  <a:lnTo>
                    <a:pt x="16" y="2"/>
                  </a:lnTo>
                  <a:lnTo>
                    <a:pt x="16" y="1"/>
                  </a:lnTo>
                  <a:lnTo>
                    <a:pt x="15" y="0"/>
                  </a:lnTo>
                  <a:lnTo>
                    <a:pt x="14" y="0"/>
                  </a:lnTo>
                  <a:lnTo>
                    <a:pt x="8" y="1"/>
                  </a:lnTo>
                  <a:lnTo>
                    <a:pt x="3" y="0"/>
                  </a:lnTo>
                  <a:lnTo>
                    <a:pt x="1" y="0"/>
                  </a:lnTo>
                  <a:lnTo>
                    <a:pt x="0" y="1"/>
                  </a:lnTo>
                  <a:lnTo>
                    <a:pt x="0" y="2"/>
                  </a:lnTo>
                  <a:lnTo>
                    <a:pt x="3" y="3"/>
                  </a:lnTo>
                  <a:lnTo>
                    <a:pt x="6" y="4"/>
                  </a:lnTo>
                  <a:lnTo>
                    <a:pt x="7" y="5"/>
                  </a:lnTo>
                  <a:lnTo>
                    <a:pt x="7" y="6"/>
                  </a:lnTo>
                  <a:lnTo>
                    <a:pt x="7" y="35"/>
                  </a:lnTo>
                  <a:lnTo>
                    <a:pt x="7" y="39"/>
                  </a:lnTo>
                  <a:lnTo>
                    <a:pt x="8" y="43"/>
                  </a:lnTo>
                  <a:lnTo>
                    <a:pt x="9" y="46"/>
                  </a:lnTo>
                  <a:lnTo>
                    <a:pt x="10" y="49"/>
                  </a:lnTo>
                  <a:lnTo>
                    <a:pt x="11" y="50"/>
                  </a:lnTo>
                  <a:lnTo>
                    <a:pt x="12" y="51"/>
                  </a:lnTo>
                  <a:lnTo>
                    <a:pt x="15" y="53"/>
                  </a:lnTo>
                  <a:lnTo>
                    <a:pt x="19" y="54"/>
                  </a:lnTo>
                  <a:lnTo>
                    <a:pt x="23" y="54"/>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39" name="Freeform 205"/>
            <p:cNvSpPr>
              <a:spLocks/>
            </p:cNvSpPr>
            <p:nvPr/>
          </p:nvSpPr>
          <p:spPr bwMode="auto">
            <a:xfrm>
              <a:off x="2575807" y="5964856"/>
              <a:ext cx="47158" cy="138135"/>
            </a:xfrm>
            <a:custGeom>
              <a:avLst/>
              <a:gdLst>
                <a:gd name="T0" fmla="*/ 2147483647 w 29"/>
                <a:gd name="T1" fmla="*/ 2147483647 h 87"/>
                <a:gd name="T2" fmla="*/ 2147483647 w 29"/>
                <a:gd name="T3" fmla="*/ 2147483647 h 87"/>
                <a:gd name="T4" fmla="*/ 2147483647 w 29"/>
                <a:gd name="T5" fmla="*/ 2147483647 h 87"/>
                <a:gd name="T6" fmla="*/ 2147483647 w 29"/>
                <a:gd name="T7" fmla="*/ 0 h 87"/>
                <a:gd name="T8" fmla="*/ 2147483647 w 29"/>
                <a:gd name="T9" fmla="*/ 0 h 87"/>
                <a:gd name="T10" fmla="*/ 2147483647 w 29"/>
                <a:gd name="T11" fmla="*/ 2147483647 h 87"/>
                <a:gd name="T12" fmla="*/ 2147483647 w 29"/>
                <a:gd name="T13" fmla="*/ 2147483647 h 87"/>
                <a:gd name="T14" fmla="*/ 2147483647 w 29"/>
                <a:gd name="T15" fmla="*/ 2147483647 h 87"/>
                <a:gd name="T16" fmla="*/ 2147483647 w 29"/>
                <a:gd name="T17" fmla="*/ 2147483647 h 87"/>
                <a:gd name="T18" fmla="*/ 2147483647 w 29"/>
                <a:gd name="T19" fmla="*/ 2147483647 h 87"/>
                <a:gd name="T20" fmla="*/ 2147483647 w 29"/>
                <a:gd name="T21" fmla="*/ 2147483647 h 87"/>
                <a:gd name="T22" fmla="*/ 2147483647 w 29"/>
                <a:gd name="T23" fmla="*/ 2147483647 h 87"/>
                <a:gd name="T24" fmla="*/ 2147483647 w 29"/>
                <a:gd name="T25" fmla="*/ 2147483647 h 87"/>
                <a:gd name="T26" fmla="*/ 2147483647 w 29"/>
                <a:gd name="T27" fmla="*/ 2147483647 h 87"/>
                <a:gd name="T28" fmla="*/ 2147483647 w 29"/>
                <a:gd name="T29" fmla="*/ 2147483647 h 87"/>
                <a:gd name="T30" fmla="*/ 2147483647 w 29"/>
                <a:gd name="T31" fmla="*/ 2147483647 h 87"/>
                <a:gd name="T32" fmla="*/ 2147483647 w 29"/>
                <a:gd name="T33" fmla="*/ 2147483647 h 87"/>
                <a:gd name="T34" fmla="*/ 2147483647 w 29"/>
                <a:gd name="T35" fmla="*/ 2147483647 h 87"/>
                <a:gd name="T36" fmla="*/ 2147483647 w 29"/>
                <a:gd name="T37" fmla="*/ 2147483647 h 87"/>
                <a:gd name="T38" fmla="*/ 2147483647 w 29"/>
                <a:gd name="T39" fmla="*/ 2147483647 h 87"/>
                <a:gd name="T40" fmla="*/ 0 w 29"/>
                <a:gd name="T41" fmla="*/ 2147483647 h 87"/>
                <a:gd name="T42" fmla="*/ 0 w 29"/>
                <a:gd name="T43" fmla="*/ 2147483647 h 87"/>
                <a:gd name="T44" fmla="*/ 2147483647 w 29"/>
                <a:gd name="T45" fmla="*/ 2147483647 h 87"/>
                <a:gd name="T46" fmla="*/ 2147483647 w 29"/>
                <a:gd name="T47" fmla="*/ 2147483647 h 87"/>
                <a:gd name="T48" fmla="*/ 2147483647 w 29"/>
                <a:gd name="T49" fmla="*/ 2147483647 h 87"/>
                <a:gd name="T50" fmla="*/ 2147483647 w 29"/>
                <a:gd name="T51" fmla="*/ 2147483647 h 87"/>
                <a:gd name="T52" fmla="*/ 2147483647 w 29"/>
                <a:gd name="T53" fmla="*/ 2147483647 h 87"/>
                <a:gd name="T54" fmla="*/ 2147483647 w 29"/>
                <a:gd name="T55" fmla="*/ 2147483647 h 87"/>
                <a:gd name="T56" fmla="*/ 2147483647 w 29"/>
                <a:gd name="T57" fmla="*/ 2147483647 h 87"/>
                <a:gd name="T58" fmla="*/ 2147483647 w 29"/>
                <a:gd name="T59" fmla="*/ 2147483647 h 87"/>
                <a:gd name="T60" fmla="*/ 2147483647 w 29"/>
                <a:gd name="T61" fmla="*/ 2147483647 h 87"/>
                <a:gd name="T62" fmla="*/ 2147483647 w 29"/>
                <a:gd name="T63" fmla="*/ 2147483647 h 87"/>
                <a:gd name="T64" fmla="*/ 2147483647 w 29"/>
                <a:gd name="T65" fmla="*/ 2147483647 h 87"/>
                <a:gd name="T66" fmla="*/ 2147483647 w 29"/>
                <a:gd name="T67" fmla="*/ 2147483647 h 87"/>
                <a:gd name="T68" fmla="*/ 2147483647 w 29"/>
                <a:gd name="T69" fmla="*/ 2147483647 h 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9"/>
                <a:gd name="T106" fmla="*/ 0 h 87"/>
                <a:gd name="T107" fmla="*/ 29 w 29"/>
                <a:gd name="T108" fmla="*/ 87 h 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9" h="87">
                  <a:moveTo>
                    <a:pt x="19" y="12"/>
                  </a:moveTo>
                  <a:lnTo>
                    <a:pt x="19" y="3"/>
                  </a:lnTo>
                  <a:lnTo>
                    <a:pt x="19" y="1"/>
                  </a:lnTo>
                  <a:lnTo>
                    <a:pt x="18" y="0"/>
                  </a:lnTo>
                  <a:lnTo>
                    <a:pt x="15" y="0"/>
                  </a:lnTo>
                  <a:lnTo>
                    <a:pt x="5" y="4"/>
                  </a:lnTo>
                  <a:lnTo>
                    <a:pt x="4" y="5"/>
                  </a:lnTo>
                  <a:lnTo>
                    <a:pt x="4" y="6"/>
                  </a:lnTo>
                  <a:lnTo>
                    <a:pt x="7" y="7"/>
                  </a:lnTo>
                  <a:lnTo>
                    <a:pt x="9" y="9"/>
                  </a:lnTo>
                  <a:lnTo>
                    <a:pt x="10" y="10"/>
                  </a:lnTo>
                  <a:lnTo>
                    <a:pt x="10" y="11"/>
                  </a:lnTo>
                  <a:lnTo>
                    <a:pt x="10" y="74"/>
                  </a:lnTo>
                  <a:lnTo>
                    <a:pt x="9" y="79"/>
                  </a:lnTo>
                  <a:lnTo>
                    <a:pt x="8" y="82"/>
                  </a:lnTo>
                  <a:lnTo>
                    <a:pt x="7" y="83"/>
                  </a:lnTo>
                  <a:lnTo>
                    <a:pt x="6" y="84"/>
                  </a:lnTo>
                  <a:lnTo>
                    <a:pt x="4" y="84"/>
                  </a:lnTo>
                  <a:lnTo>
                    <a:pt x="3" y="84"/>
                  </a:lnTo>
                  <a:lnTo>
                    <a:pt x="1" y="84"/>
                  </a:lnTo>
                  <a:lnTo>
                    <a:pt x="0" y="85"/>
                  </a:lnTo>
                  <a:lnTo>
                    <a:pt x="0" y="86"/>
                  </a:lnTo>
                  <a:lnTo>
                    <a:pt x="1" y="87"/>
                  </a:lnTo>
                  <a:lnTo>
                    <a:pt x="2" y="87"/>
                  </a:lnTo>
                  <a:lnTo>
                    <a:pt x="15" y="87"/>
                  </a:lnTo>
                  <a:lnTo>
                    <a:pt x="27" y="87"/>
                  </a:lnTo>
                  <a:lnTo>
                    <a:pt x="28" y="87"/>
                  </a:lnTo>
                  <a:lnTo>
                    <a:pt x="29" y="86"/>
                  </a:lnTo>
                  <a:lnTo>
                    <a:pt x="28" y="85"/>
                  </a:lnTo>
                  <a:lnTo>
                    <a:pt x="27" y="84"/>
                  </a:lnTo>
                  <a:lnTo>
                    <a:pt x="23" y="83"/>
                  </a:lnTo>
                  <a:lnTo>
                    <a:pt x="21" y="82"/>
                  </a:lnTo>
                  <a:lnTo>
                    <a:pt x="19" y="81"/>
                  </a:lnTo>
                  <a:lnTo>
                    <a:pt x="19" y="79"/>
                  </a:lnTo>
                  <a:lnTo>
                    <a:pt x="19" y="12"/>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0" name="Freeform 206"/>
            <p:cNvSpPr>
              <a:spLocks/>
            </p:cNvSpPr>
            <p:nvPr/>
          </p:nvSpPr>
          <p:spPr bwMode="auto">
            <a:xfrm>
              <a:off x="2633445" y="6006118"/>
              <a:ext cx="57637" cy="98667"/>
            </a:xfrm>
            <a:custGeom>
              <a:avLst/>
              <a:gdLst>
                <a:gd name="T0" fmla="*/ 2147483647 w 36"/>
                <a:gd name="T1" fmla="*/ 2147483647 h 62"/>
                <a:gd name="T2" fmla="*/ 2147483647 w 36"/>
                <a:gd name="T3" fmla="*/ 2147483647 h 62"/>
                <a:gd name="T4" fmla="*/ 2147483647 w 36"/>
                <a:gd name="T5" fmla="*/ 2147483647 h 62"/>
                <a:gd name="T6" fmla="*/ 2147483647 w 36"/>
                <a:gd name="T7" fmla="*/ 2147483647 h 62"/>
                <a:gd name="T8" fmla="*/ 2147483647 w 36"/>
                <a:gd name="T9" fmla="*/ 2147483647 h 62"/>
                <a:gd name="T10" fmla="*/ 2147483647 w 36"/>
                <a:gd name="T11" fmla="*/ 2147483647 h 62"/>
                <a:gd name="T12" fmla="*/ 2147483647 w 36"/>
                <a:gd name="T13" fmla="*/ 2147483647 h 62"/>
                <a:gd name="T14" fmla="*/ 2147483647 w 36"/>
                <a:gd name="T15" fmla="*/ 2147483647 h 62"/>
                <a:gd name="T16" fmla="*/ 2147483647 w 36"/>
                <a:gd name="T17" fmla="*/ 2147483647 h 62"/>
                <a:gd name="T18" fmla="*/ 2147483647 w 36"/>
                <a:gd name="T19" fmla="*/ 2147483647 h 62"/>
                <a:gd name="T20" fmla="*/ 2147483647 w 36"/>
                <a:gd name="T21" fmla="*/ 2147483647 h 62"/>
                <a:gd name="T22" fmla="*/ 2147483647 w 36"/>
                <a:gd name="T23" fmla="*/ 0 h 62"/>
                <a:gd name="T24" fmla="*/ 2147483647 w 36"/>
                <a:gd name="T25" fmla="*/ 0 h 62"/>
                <a:gd name="T26" fmla="*/ 2147483647 w 36"/>
                <a:gd name="T27" fmla="*/ 2147483647 h 62"/>
                <a:gd name="T28" fmla="*/ 2147483647 w 36"/>
                <a:gd name="T29" fmla="*/ 2147483647 h 62"/>
                <a:gd name="T30" fmla="*/ 2147483647 w 36"/>
                <a:gd name="T31" fmla="*/ 2147483647 h 62"/>
                <a:gd name="T32" fmla="*/ 2147483647 w 36"/>
                <a:gd name="T33" fmla="*/ 2147483647 h 62"/>
                <a:gd name="T34" fmla="*/ 2147483647 w 36"/>
                <a:gd name="T35" fmla="*/ 2147483647 h 62"/>
                <a:gd name="T36" fmla="*/ 0 w 36"/>
                <a:gd name="T37" fmla="*/ 2147483647 h 62"/>
                <a:gd name="T38" fmla="*/ 0 w 36"/>
                <a:gd name="T39" fmla="*/ 2147483647 h 62"/>
                <a:gd name="T40" fmla="*/ 0 w 36"/>
                <a:gd name="T41" fmla="*/ 2147483647 h 62"/>
                <a:gd name="T42" fmla="*/ 2147483647 w 36"/>
                <a:gd name="T43" fmla="*/ 2147483647 h 62"/>
                <a:gd name="T44" fmla="*/ 2147483647 w 36"/>
                <a:gd name="T45" fmla="*/ 2147483647 h 62"/>
                <a:gd name="T46" fmla="*/ 2147483647 w 36"/>
                <a:gd name="T47" fmla="*/ 2147483647 h 62"/>
                <a:gd name="T48" fmla="*/ 2147483647 w 36"/>
                <a:gd name="T49" fmla="*/ 2147483647 h 62"/>
                <a:gd name="T50" fmla="*/ 2147483647 w 36"/>
                <a:gd name="T51" fmla="*/ 2147483647 h 62"/>
                <a:gd name="T52" fmla="*/ 2147483647 w 36"/>
                <a:gd name="T53" fmla="*/ 2147483647 h 62"/>
                <a:gd name="T54" fmla="*/ 2147483647 w 36"/>
                <a:gd name="T55" fmla="*/ 2147483647 h 62"/>
                <a:gd name="T56" fmla="*/ 2147483647 w 36"/>
                <a:gd name="T57" fmla="*/ 2147483647 h 62"/>
                <a:gd name="T58" fmla="*/ 2147483647 w 36"/>
                <a:gd name="T59" fmla="*/ 2147483647 h 62"/>
                <a:gd name="T60" fmla="*/ 2147483647 w 36"/>
                <a:gd name="T61" fmla="*/ 2147483647 h 62"/>
                <a:gd name="T62" fmla="*/ 2147483647 w 36"/>
                <a:gd name="T63" fmla="*/ 2147483647 h 62"/>
                <a:gd name="T64" fmla="*/ 2147483647 w 36"/>
                <a:gd name="T65" fmla="*/ 2147483647 h 62"/>
                <a:gd name="T66" fmla="*/ 2147483647 w 36"/>
                <a:gd name="T67" fmla="*/ 2147483647 h 62"/>
                <a:gd name="T68" fmla="*/ 2147483647 w 36"/>
                <a:gd name="T69" fmla="*/ 2147483647 h 62"/>
                <a:gd name="T70" fmla="*/ 2147483647 w 36"/>
                <a:gd name="T71" fmla="*/ 2147483647 h 62"/>
                <a:gd name="T72" fmla="*/ 2147483647 w 36"/>
                <a:gd name="T73" fmla="*/ 2147483647 h 62"/>
                <a:gd name="T74" fmla="*/ 2147483647 w 36"/>
                <a:gd name="T75" fmla="*/ 2147483647 h 62"/>
                <a:gd name="T76" fmla="*/ 2147483647 w 36"/>
                <a:gd name="T77" fmla="*/ 2147483647 h 62"/>
                <a:gd name="T78" fmla="*/ 2147483647 w 36"/>
                <a:gd name="T79" fmla="*/ 2147483647 h 62"/>
                <a:gd name="T80" fmla="*/ 2147483647 w 36"/>
                <a:gd name="T81" fmla="*/ 2147483647 h 62"/>
                <a:gd name="T82" fmla="*/ 2147483647 w 36"/>
                <a:gd name="T83" fmla="*/ 2147483647 h 62"/>
                <a:gd name="T84" fmla="*/ 2147483647 w 36"/>
                <a:gd name="T85" fmla="*/ 2147483647 h 62"/>
                <a:gd name="T86" fmla="*/ 2147483647 w 36"/>
                <a:gd name="T87" fmla="*/ 2147483647 h 62"/>
                <a:gd name="T88" fmla="*/ 2147483647 w 36"/>
                <a:gd name="T89" fmla="*/ 2147483647 h 62"/>
                <a:gd name="T90" fmla="*/ 2147483647 w 36"/>
                <a:gd name="T91" fmla="*/ 2147483647 h 62"/>
                <a:gd name="T92" fmla="*/ 2147483647 w 36"/>
                <a:gd name="T93" fmla="*/ 2147483647 h 62"/>
                <a:gd name="T94" fmla="*/ 2147483647 w 36"/>
                <a:gd name="T95" fmla="*/ 2147483647 h 62"/>
                <a:gd name="T96" fmla="*/ 2147483647 w 36"/>
                <a:gd name="T97" fmla="*/ 2147483647 h 62"/>
                <a:gd name="T98" fmla="*/ 2147483647 w 36"/>
                <a:gd name="T99" fmla="*/ 2147483647 h 62"/>
                <a:gd name="T100" fmla="*/ 2147483647 w 36"/>
                <a:gd name="T101" fmla="*/ 2147483647 h 62"/>
                <a:gd name="T102" fmla="*/ 2147483647 w 36"/>
                <a:gd name="T103" fmla="*/ 2147483647 h 62"/>
                <a:gd name="T104" fmla="*/ 2147483647 w 36"/>
                <a:gd name="T105" fmla="*/ 2147483647 h 62"/>
                <a:gd name="T106" fmla="*/ 2147483647 w 36"/>
                <a:gd name="T107" fmla="*/ 2147483647 h 62"/>
                <a:gd name="T108" fmla="*/ 2147483647 w 36"/>
                <a:gd name="T109" fmla="*/ 2147483647 h 62"/>
                <a:gd name="T110" fmla="*/ 2147483647 w 36"/>
                <a:gd name="T111" fmla="*/ 2147483647 h 6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2"/>
                <a:gd name="T170" fmla="*/ 36 w 36"/>
                <a:gd name="T171" fmla="*/ 62 h 6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2">
                  <a:moveTo>
                    <a:pt x="33" y="16"/>
                  </a:moveTo>
                  <a:lnTo>
                    <a:pt x="35" y="15"/>
                  </a:lnTo>
                  <a:lnTo>
                    <a:pt x="36" y="13"/>
                  </a:lnTo>
                  <a:lnTo>
                    <a:pt x="35" y="11"/>
                  </a:lnTo>
                  <a:lnTo>
                    <a:pt x="35" y="10"/>
                  </a:lnTo>
                  <a:lnTo>
                    <a:pt x="33" y="10"/>
                  </a:lnTo>
                  <a:lnTo>
                    <a:pt x="19" y="10"/>
                  </a:lnTo>
                  <a:lnTo>
                    <a:pt x="17" y="9"/>
                  </a:lnTo>
                  <a:lnTo>
                    <a:pt x="17" y="8"/>
                  </a:lnTo>
                  <a:lnTo>
                    <a:pt x="17" y="3"/>
                  </a:lnTo>
                  <a:lnTo>
                    <a:pt x="17" y="1"/>
                  </a:lnTo>
                  <a:lnTo>
                    <a:pt x="16" y="0"/>
                  </a:lnTo>
                  <a:lnTo>
                    <a:pt x="15" y="0"/>
                  </a:lnTo>
                  <a:lnTo>
                    <a:pt x="14" y="2"/>
                  </a:lnTo>
                  <a:lnTo>
                    <a:pt x="10" y="8"/>
                  </a:lnTo>
                  <a:lnTo>
                    <a:pt x="7" y="11"/>
                  </a:lnTo>
                  <a:lnTo>
                    <a:pt x="4" y="12"/>
                  </a:lnTo>
                  <a:lnTo>
                    <a:pt x="1" y="14"/>
                  </a:lnTo>
                  <a:lnTo>
                    <a:pt x="0" y="14"/>
                  </a:lnTo>
                  <a:lnTo>
                    <a:pt x="0" y="15"/>
                  </a:lnTo>
                  <a:lnTo>
                    <a:pt x="0" y="16"/>
                  </a:lnTo>
                  <a:lnTo>
                    <a:pt x="1" y="16"/>
                  </a:lnTo>
                  <a:lnTo>
                    <a:pt x="4" y="16"/>
                  </a:lnTo>
                  <a:lnTo>
                    <a:pt x="6" y="17"/>
                  </a:lnTo>
                  <a:lnTo>
                    <a:pt x="7" y="19"/>
                  </a:lnTo>
                  <a:lnTo>
                    <a:pt x="7" y="48"/>
                  </a:lnTo>
                  <a:lnTo>
                    <a:pt x="7" y="51"/>
                  </a:lnTo>
                  <a:lnTo>
                    <a:pt x="7" y="53"/>
                  </a:lnTo>
                  <a:lnTo>
                    <a:pt x="8" y="54"/>
                  </a:lnTo>
                  <a:lnTo>
                    <a:pt x="9" y="56"/>
                  </a:lnTo>
                  <a:lnTo>
                    <a:pt x="10" y="58"/>
                  </a:lnTo>
                  <a:lnTo>
                    <a:pt x="12" y="60"/>
                  </a:lnTo>
                  <a:lnTo>
                    <a:pt x="15" y="61"/>
                  </a:lnTo>
                  <a:lnTo>
                    <a:pt x="18" y="62"/>
                  </a:lnTo>
                  <a:lnTo>
                    <a:pt x="21" y="62"/>
                  </a:lnTo>
                  <a:lnTo>
                    <a:pt x="24" y="61"/>
                  </a:lnTo>
                  <a:lnTo>
                    <a:pt x="27" y="61"/>
                  </a:lnTo>
                  <a:lnTo>
                    <a:pt x="31" y="59"/>
                  </a:lnTo>
                  <a:lnTo>
                    <a:pt x="34" y="57"/>
                  </a:lnTo>
                  <a:lnTo>
                    <a:pt x="34" y="56"/>
                  </a:lnTo>
                  <a:lnTo>
                    <a:pt x="34" y="55"/>
                  </a:lnTo>
                  <a:lnTo>
                    <a:pt x="33" y="54"/>
                  </a:lnTo>
                  <a:lnTo>
                    <a:pt x="30" y="55"/>
                  </a:lnTo>
                  <a:lnTo>
                    <a:pt x="28" y="56"/>
                  </a:lnTo>
                  <a:lnTo>
                    <a:pt x="25" y="56"/>
                  </a:lnTo>
                  <a:lnTo>
                    <a:pt x="21" y="55"/>
                  </a:lnTo>
                  <a:lnTo>
                    <a:pt x="18" y="53"/>
                  </a:lnTo>
                  <a:lnTo>
                    <a:pt x="17" y="52"/>
                  </a:lnTo>
                  <a:lnTo>
                    <a:pt x="16" y="51"/>
                  </a:lnTo>
                  <a:lnTo>
                    <a:pt x="16" y="47"/>
                  </a:lnTo>
                  <a:lnTo>
                    <a:pt x="16" y="21"/>
                  </a:lnTo>
                  <a:lnTo>
                    <a:pt x="16" y="18"/>
                  </a:lnTo>
                  <a:lnTo>
                    <a:pt x="17" y="17"/>
                  </a:lnTo>
                  <a:lnTo>
                    <a:pt x="18" y="16"/>
                  </a:lnTo>
                  <a:lnTo>
                    <a:pt x="20" y="16"/>
                  </a:lnTo>
                  <a:lnTo>
                    <a:pt x="33" y="1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1" name="Freeform 207"/>
            <p:cNvSpPr>
              <a:spLocks noEditPoints="1"/>
            </p:cNvSpPr>
            <p:nvPr/>
          </p:nvSpPr>
          <p:spPr bwMode="auto">
            <a:xfrm>
              <a:off x="2703308" y="5968444"/>
              <a:ext cx="41918" cy="134547"/>
            </a:xfrm>
            <a:custGeom>
              <a:avLst/>
              <a:gdLst>
                <a:gd name="T0" fmla="*/ 2147483647 w 26"/>
                <a:gd name="T1" fmla="*/ 2147483647 h 84"/>
                <a:gd name="T2" fmla="*/ 2147483647 w 26"/>
                <a:gd name="T3" fmla="*/ 2147483647 h 84"/>
                <a:gd name="T4" fmla="*/ 2147483647 w 26"/>
                <a:gd name="T5" fmla="*/ 2147483647 h 84"/>
                <a:gd name="T6" fmla="*/ 2147483647 w 26"/>
                <a:gd name="T7" fmla="*/ 2147483647 h 84"/>
                <a:gd name="T8" fmla="*/ 2147483647 w 26"/>
                <a:gd name="T9" fmla="*/ 2147483647 h 84"/>
                <a:gd name="T10" fmla="*/ 2147483647 w 26"/>
                <a:gd name="T11" fmla="*/ 2147483647 h 84"/>
                <a:gd name="T12" fmla="*/ 2147483647 w 26"/>
                <a:gd name="T13" fmla="*/ 2147483647 h 84"/>
                <a:gd name="T14" fmla="*/ 2147483647 w 26"/>
                <a:gd name="T15" fmla="*/ 2147483647 h 84"/>
                <a:gd name="T16" fmla="*/ 2147483647 w 26"/>
                <a:gd name="T17" fmla="*/ 2147483647 h 84"/>
                <a:gd name="T18" fmla="*/ 2147483647 w 26"/>
                <a:gd name="T19" fmla="*/ 2147483647 h 84"/>
                <a:gd name="T20" fmla="*/ 2147483647 w 26"/>
                <a:gd name="T21" fmla="*/ 2147483647 h 84"/>
                <a:gd name="T22" fmla="*/ 2147483647 w 26"/>
                <a:gd name="T23" fmla="*/ 2147483647 h 84"/>
                <a:gd name="T24" fmla="*/ 2147483647 w 26"/>
                <a:gd name="T25" fmla="*/ 2147483647 h 84"/>
                <a:gd name="T26" fmla="*/ 2147483647 w 26"/>
                <a:gd name="T27" fmla="*/ 2147483647 h 84"/>
                <a:gd name="T28" fmla="*/ 2147483647 w 26"/>
                <a:gd name="T29" fmla="*/ 2147483647 h 84"/>
                <a:gd name="T30" fmla="*/ 2147483647 w 26"/>
                <a:gd name="T31" fmla="*/ 2147483647 h 84"/>
                <a:gd name="T32" fmla="*/ 2147483647 w 26"/>
                <a:gd name="T33" fmla="*/ 2147483647 h 84"/>
                <a:gd name="T34" fmla="*/ 2147483647 w 26"/>
                <a:gd name="T35" fmla="*/ 2147483647 h 84"/>
                <a:gd name="T36" fmla="*/ 2147483647 w 26"/>
                <a:gd name="T37" fmla="*/ 2147483647 h 84"/>
                <a:gd name="T38" fmla="*/ 2147483647 w 26"/>
                <a:gd name="T39" fmla="*/ 2147483647 h 84"/>
                <a:gd name="T40" fmla="*/ 2147483647 w 26"/>
                <a:gd name="T41" fmla="*/ 2147483647 h 84"/>
                <a:gd name="T42" fmla="*/ 0 w 26"/>
                <a:gd name="T43" fmla="*/ 2147483647 h 84"/>
                <a:gd name="T44" fmla="*/ 0 w 26"/>
                <a:gd name="T45" fmla="*/ 2147483647 h 84"/>
                <a:gd name="T46" fmla="*/ 0 w 26"/>
                <a:gd name="T47" fmla="*/ 2147483647 h 84"/>
                <a:gd name="T48" fmla="*/ 2147483647 w 26"/>
                <a:gd name="T49" fmla="*/ 2147483647 h 84"/>
                <a:gd name="T50" fmla="*/ 2147483647 w 26"/>
                <a:gd name="T51" fmla="*/ 2147483647 h 84"/>
                <a:gd name="T52" fmla="*/ 2147483647 w 26"/>
                <a:gd name="T53" fmla="*/ 2147483647 h 84"/>
                <a:gd name="T54" fmla="*/ 2147483647 w 26"/>
                <a:gd name="T55" fmla="*/ 2147483647 h 84"/>
                <a:gd name="T56" fmla="*/ 2147483647 w 26"/>
                <a:gd name="T57" fmla="*/ 2147483647 h 84"/>
                <a:gd name="T58" fmla="*/ 2147483647 w 26"/>
                <a:gd name="T59" fmla="*/ 2147483647 h 84"/>
                <a:gd name="T60" fmla="*/ 2147483647 w 26"/>
                <a:gd name="T61" fmla="*/ 2147483647 h 84"/>
                <a:gd name="T62" fmla="*/ 2147483647 w 26"/>
                <a:gd name="T63" fmla="*/ 2147483647 h 84"/>
                <a:gd name="T64" fmla="*/ 2147483647 w 26"/>
                <a:gd name="T65" fmla="*/ 2147483647 h 84"/>
                <a:gd name="T66" fmla="*/ 2147483647 w 26"/>
                <a:gd name="T67" fmla="*/ 2147483647 h 84"/>
                <a:gd name="T68" fmla="*/ 2147483647 w 26"/>
                <a:gd name="T69" fmla="*/ 2147483647 h 84"/>
                <a:gd name="T70" fmla="*/ 2147483647 w 26"/>
                <a:gd name="T71" fmla="*/ 2147483647 h 84"/>
                <a:gd name="T72" fmla="*/ 2147483647 w 26"/>
                <a:gd name="T73" fmla="*/ 2147483647 h 84"/>
                <a:gd name="T74" fmla="*/ 2147483647 w 26"/>
                <a:gd name="T75" fmla="*/ 2147483647 h 84"/>
                <a:gd name="T76" fmla="*/ 2147483647 w 26"/>
                <a:gd name="T77" fmla="*/ 0 h 84"/>
                <a:gd name="T78" fmla="*/ 2147483647 w 26"/>
                <a:gd name="T79" fmla="*/ 2147483647 h 84"/>
                <a:gd name="T80" fmla="*/ 2147483647 w 26"/>
                <a:gd name="T81" fmla="*/ 2147483647 h 84"/>
                <a:gd name="T82" fmla="*/ 2147483647 w 26"/>
                <a:gd name="T83" fmla="*/ 2147483647 h 84"/>
                <a:gd name="T84" fmla="*/ 2147483647 w 26"/>
                <a:gd name="T85" fmla="*/ 2147483647 h 84"/>
                <a:gd name="T86" fmla="*/ 2147483647 w 26"/>
                <a:gd name="T87" fmla="*/ 2147483647 h 84"/>
                <a:gd name="T88" fmla="*/ 2147483647 w 26"/>
                <a:gd name="T89" fmla="*/ 2147483647 h 84"/>
                <a:gd name="T90" fmla="*/ 2147483647 w 26"/>
                <a:gd name="T91" fmla="*/ 2147483647 h 84"/>
                <a:gd name="T92" fmla="*/ 2147483647 w 26"/>
                <a:gd name="T93" fmla="*/ 2147483647 h 84"/>
                <a:gd name="T94" fmla="*/ 2147483647 w 26"/>
                <a:gd name="T95" fmla="*/ 2147483647 h 84"/>
                <a:gd name="T96" fmla="*/ 2147483647 w 26"/>
                <a:gd name="T97" fmla="*/ 2147483647 h 84"/>
                <a:gd name="T98" fmla="*/ 2147483647 w 26"/>
                <a:gd name="T99" fmla="*/ 2147483647 h 84"/>
                <a:gd name="T100" fmla="*/ 2147483647 w 26"/>
                <a:gd name="T101" fmla="*/ 2147483647 h 84"/>
                <a:gd name="T102" fmla="*/ 2147483647 w 26"/>
                <a:gd name="T103" fmla="*/ 2147483647 h 84"/>
                <a:gd name="T104" fmla="*/ 2147483647 w 26"/>
                <a:gd name="T105" fmla="*/ 2147483647 h 84"/>
                <a:gd name="T106" fmla="*/ 2147483647 w 26"/>
                <a:gd name="T107" fmla="*/ 2147483647 h 84"/>
                <a:gd name="T108" fmla="*/ 2147483647 w 26"/>
                <a:gd name="T109" fmla="*/ 2147483647 h 84"/>
                <a:gd name="T110" fmla="*/ 2147483647 w 26"/>
                <a:gd name="T111" fmla="*/ 2147483647 h 84"/>
                <a:gd name="T112" fmla="*/ 2147483647 w 26"/>
                <a:gd name="T113" fmla="*/ 0 h 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6"/>
                <a:gd name="T172" fmla="*/ 0 h 84"/>
                <a:gd name="T173" fmla="*/ 26 w 26"/>
                <a:gd name="T174" fmla="*/ 84 h 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6" h="84">
                  <a:moveTo>
                    <a:pt x="18" y="38"/>
                  </a:moveTo>
                  <a:lnTo>
                    <a:pt x="19" y="31"/>
                  </a:lnTo>
                  <a:lnTo>
                    <a:pt x="18" y="30"/>
                  </a:lnTo>
                  <a:lnTo>
                    <a:pt x="10" y="36"/>
                  </a:lnTo>
                  <a:lnTo>
                    <a:pt x="7" y="37"/>
                  </a:lnTo>
                  <a:lnTo>
                    <a:pt x="5" y="37"/>
                  </a:lnTo>
                  <a:lnTo>
                    <a:pt x="4" y="38"/>
                  </a:lnTo>
                  <a:lnTo>
                    <a:pt x="3" y="39"/>
                  </a:lnTo>
                  <a:lnTo>
                    <a:pt x="3" y="40"/>
                  </a:lnTo>
                  <a:lnTo>
                    <a:pt x="4" y="40"/>
                  </a:lnTo>
                  <a:lnTo>
                    <a:pt x="6" y="41"/>
                  </a:lnTo>
                  <a:lnTo>
                    <a:pt x="7" y="41"/>
                  </a:lnTo>
                  <a:lnTo>
                    <a:pt x="8" y="42"/>
                  </a:lnTo>
                  <a:lnTo>
                    <a:pt x="9" y="43"/>
                  </a:lnTo>
                  <a:lnTo>
                    <a:pt x="9" y="45"/>
                  </a:lnTo>
                  <a:lnTo>
                    <a:pt x="9" y="74"/>
                  </a:lnTo>
                  <a:lnTo>
                    <a:pt x="9" y="77"/>
                  </a:lnTo>
                  <a:lnTo>
                    <a:pt x="8" y="78"/>
                  </a:lnTo>
                  <a:lnTo>
                    <a:pt x="8" y="79"/>
                  </a:lnTo>
                  <a:lnTo>
                    <a:pt x="5" y="80"/>
                  </a:lnTo>
                  <a:lnTo>
                    <a:pt x="2" y="81"/>
                  </a:lnTo>
                  <a:lnTo>
                    <a:pt x="0" y="82"/>
                  </a:lnTo>
                  <a:lnTo>
                    <a:pt x="0" y="83"/>
                  </a:lnTo>
                  <a:lnTo>
                    <a:pt x="0" y="84"/>
                  </a:lnTo>
                  <a:lnTo>
                    <a:pt x="1" y="84"/>
                  </a:lnTo>
                  <a:lnTo>
                    <a:pt x="2" y="84"/>
                  </a:lnTo>
                  <a:lnTo>
                    <a:pt x="13" y="84"/>
                  </a:lnTo>
                  <a:lnTo>
                    <a:pt x="23" y="84"/>
                  </a:lnTo>
                  <a:lnTo>
                    <a:pt x="25" y="84"/>
                  </a:lnTo>
                  <a:lnTo>
                    <a:pt x="26" y="84"/>
                  </a:lnTo>
                  <a:lnTo>
                    <a:pt x="26" y="83"/>
                  </a:lnTo>
                  <a:lnTo>
                    <a:pt x="26" y="82"/>
                  </a:lnTo>
                  <a:lnTo>
                    <a:pt x="25" y="82"/>
                  </a:lnTo>
                  <a:lnTo>
                    <a:pt x="23" y="81"/>
                  </a:lnTo>
                  <a:lnTo>
                    <a:pt x="19" y="80"/>
                  </a:lnTo>
                  <a:lnTo>
                    <a:pt x="18" y="78"/>
                  </a:lnTo>
                  <a:lnTo>
                    <a:pt x="18" y="76"/>
                  </a:lnTo>
                  <a:lnTo>
                    <a:pt x="18" y="38"/>
                  </a:lnTo>
                  <a:close/>
                  <a:moveTo>
                    <a:pt x="13" y="0"/>
                  </a:moveTo>
                  <a:lnTo>
                    <a:pt x="11" y="1"/>
                  </a:lnTo>
                  <a:lnTo>
                    <a:pt x="9" y="2"/>
                  </a:lnTo>
                  <a:lnTo>
                    <a:pt x="8" y="4"/>
                  </a:lnTo>
                  <a:lnTo>
                    <a:pt x="8" y="6"/>
                  </a:lnTo>
                  <a:lnTo>
                    <a:pt x="8" y="8"/>
                  </a:lnTo>
                  <a:lnTo>
                    <a:pt x="9" y="9"/>
                  </a:lnTo>
                  <a:lnTo>
                    <a:pt x="9" y="10"/>
                  </a:lnTo>
                  <a:lnTo>
                    <a:pt x="11" y="12"/>
                  </a:lnTo>
                  <a:lnTo>
                    <a:pt x="13" y="12"/>
                  </a:lnTo>
                  <a:lnTo>
                    <a:pt x="16" y="12"/>
                  </a:lnTo>
                  <a:lnTo>
                    <a:pt x="17" y="11"/>
                  </a:lnTo>
                  <a:lnTo>
                    <a:pt x="17" y="10"/>
                  </a:lnTo>
                  <a:lnTo>
                    <a:pt x="19" y="8"/>
                  </a:lnTo>
                  <a:lnTo>
                    <a:pt x="19" y="6"/>
                  </a:lnTo>
                  <a:lnTo>
                    <a:pt x="19" y="4"/>
                  </a:lnTo>
                  <a:lnTo>
                    <a:pt x="17" y="2"/>
                  </a:lnTo>
                  <a:lnTo>
                    <a:pt x="16" y="1"/>
                  </a:lnTo>
                  <a:lnTo>
                    <a:pt x="13"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2" name="Freeform 208"/>
            <p:cNvSpPr>
              <a:spLocks/>
            </p:cNvSpPr>
            <p:nvPr/>
          </p:nvSpPr>
          <p:spPr bwMode="auto">
            <a:xfrm>
              <a:off x="2759199" y="6013293"/>
              <a:ext cx="92568" cy="89697"/>
            </a:xfrm>
            <a:custGeom>
              <a:avLst/>
              <a:gdLst>
                <a:gd name="T0" fmla="*/ 2147483647 w 59"/>
                <a:gd name="T1" fmla="*/ 2147483647 h 56"/>
                <a:gd name="T2" fmla="*/ 2147483647 w 59"/>
                <a:gd name="T3" fmla="*/ 2147483647 h 56"/>
                <a:gd name="T4" fmla="*/ 2147483647 w 59"/>
                <a:gd name="T5" fmla="*/ 2147483647 h 56"/>
                <a:gd name="T6" fmla="*/ 0 w 59"/>
                <a:gd name="T7" fmla="*/ 2147483647 h 56"/>
                <a:gd name="T8" fmla="*/ 2147483647 w 59"/>
                <a:gd name="T9" fmla="*/ 2147483647 h 56"/>
                <a:gd name="T10" fmla="*/ 2147483647 w 59"/>
                <a:gd name="T11" fmla="*/ 2147483647 h 56"/>
                <a:gd name="T12" fmla="*/ 2147483647 w 59"/>
                <a:gd name="T13" fmla="*/ 2147483647 h 56"/>
                <a:gd name="T14" fmla="*/ 2147483647 w 59"/>
                <a:gd name="T15" fmla="*/ 2147483647 h 56"/>
                <a:gd name="T16" fmla="*/ 2147483647 w 59"/>
                <a:gd name="T17" fmla="*/ 2147483647 h 56"/>
                <a:gd name="T18" fmla="*/ 2147483647 w 59"/>
                <a:gd name="T19" fmla="*/ 2147483647 h 56"/>
                <a:gd name="T20" fmla="*/ 2147483647 w 59"/>
                <a:gd name="T21" fmla="*/ 2147483647 h 56"/>
                <a:gd name="T22" fmla="*/ 2147483647 w 59"/>
                <a:gd name="T23" fmla="*/ 2147483647 h 56"/>
                <a:gd name="T24" fmla="*/ 2147483647 w 59"/>
                <a:gd name="T25" fmla="*/ 2147483647 h 56"/>
                <a:gd name="T26" fmla="*/ 2147483647 w 59"/>
                <a:gd name="T27" fmla="*/ 2147483647 h 56"/>
                <a:gd name="T28" fmla="*/ 2147483647 w 59"/>
                <a:gd name="T29" fmla="*/ 2147483647 h 56"/>
                <a:gd name="T30" fmla="*/ 2147483647 w 59"/>
                <a:gd name="T31" fmla="*/ 2147483647 h 56"/>
                <a:gd name="T32" fmla="*/ 2147483647 w 59"/>
                <a:gd name="T33" fmla="*/ 2147483647 h 56"/>
                <a:gd name="T34" fmla="*/ 2147483647 w 59"/>
                <a:gd name="T35" fmla="*/ 2147483647 h 56"/>
                <a:gd name="T36" fmla="*/ 2147483647 w 59"/>
                <a:gd name="T37" fmla="*/ 2147483647 h 56"/>
                <a:gd name="T38" fmla="*/ 2147483647 w 59"/>
                <a:gd name="T39" fmla="*/ 2147483647 h 56"/>
                <a:gd name="T40" fmla="*/ 2147483647 w 59"/>
                <a:gd name="T41" fmla="*/ 2147483647 h 56"/>
                <a:gd name="T42" fmla="*/ 2147483647 w 59"/>
                <a:gd name="T43" fmla="*/ 2147483647 h 56"/>
                <a:gd name="T44" fmla="*/ 2147483647 w 59"/>
                <a:gd name="T45" fmla="*/ 2147483647 h 56"/>
                <a:gd name="T46" fmla="*/ 2147483647 w 59"/>
                <a:gd name="T47" fmla="*/ 2147483647 h 56"/>
                <a:gd name="T48" fmla="*/ 2147483647 w 59"/>
                <a:gd name="T49" fmla="*/ 2147483647 h 56"/>
                <a:gd name="T50" fmla="*/ 2147483647 w 59"/>
                <a:gd name="T51" fmla="*/ 2147483647 h 56"/>
                <a:gd name="T52" fmla="*/ 2147483647 w 59"/>
                <a:gd name="T53" fmla="*/ 2147483647 h 56"/>
                <a:gd name="T54" fmla="*/ 2147483647 w 59"/>
                <a:gd name="T55" fmla="*/ 2147483647 h 56"/>
                <a:gd name="T56" fmla="*/ 2147483647 w 59"/>
                <a:gd name="T57" fmla="*/ 2147483647 h 56"/>
                <a:gd name="T58" fmla="*/ 2147483647 w 59"/>
                <a:gd name="T59" fmla="*/ 2147483647 h 56"/>
                <a:gd name="T60" fmla="*/ 2147483647 w 59"/>
                <a:gd name="T61" fmla="*/ 2147483647 h 56"/>
                <a:gd name="T62" fmla="*/ 2147483647 w 59"/>
                <a:gd name="T63" fmla="*/ 2147483647 h 56"/>
                <a:gd name="T64" fmla="*/ 2147483647 w 59"/>
                <a:gd name="T65" fmla="*/ 2147483647 h 56"/>
                <a:gd name="T66" fmla="*/ 2147483647 w 59"/>
                <a:gd name="T67" fmla="*/ 2147483647 h 56"/>
                <a:gd name="T68" fmla="*/ 2147483647 w 59"/>
                <a:gd name="T69" fmla="*/ 2147483647 h 56"/>
                <a:gd name="T70" fmla="*/ 2147483647 w 59"/>
                <a:gd name="T71" fmla="*/ 2147483647 h 56"/>
                <a:gd name="T72" fmla="*/ 2147483647 w 59"/>
                <a:gd name="T73" fmla="*/ 2147483647 h 56"/>
                <a:gd name="T74" fmla="*/ 2147483647 w 59"/>
                <a:gd name="T75" fmla="*/ 2147483647 h 56"/>
                <a:gd name="T76" fmla="*/ 2147483647 w 59"/>
                <a:gd name="T77" fmla="*/ 0 h 56"/>
                <a:gd name="T78" fmla="*/ 2147483647 w 59"/>
                <a:gd name="T79" fmla="*/ 2147483647 h 56"/>
                <a:gd name="T80" fmla="*/ 2147483647 w 59"/>
                <a:gd name="T81" fmla="*/ 2147483647 h 56"/>
                <a:gd name="T82" fmla="*/ 2147483647 w 59"/>
                <a:gd name="T83" fmla="*/ 2147483647 h 56"/>
                <a:gd name="T84" fmla="*/ 2147483647 w 59"/>
                <a:gd name="T85" fmla="*/ 2147483647 h 56"/>
                <a:gd name="T86" fmla="*/ 2147483647 w 59"/>
                <a:gd name="T87" fmla="*/ 2147483647 h 56"/>
                <a:gd name="T88" fmla="*/ 2147483647 w 59"/>
                <a:gd name="T89" fmla="*/ 2147483647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9"/>
                <a:gd name="T136" fmla="*/ 0 h 56"/>
                <a:gd name="T137" fmla="*/ 59 w 59"/>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9" h="56">
                  <a:moveTo>
                    <a:pt x="7" y="43"/>
                  </a:moveTo>
                  <a:lnTo>
                    <a:pt x="7" y="47"/>
                  </a:lnTo>
                  <a:lnTo>
                    <a:pt x="6" y="50"/>
                  </a:lnTo>
                  <a:lnTo>
                    <a:pt x="4" y="52"/>
                  </a:lnTo>
                  <a:lnTo>
                    <a:pt x="2" y="53"/>
                  </a:lnTo>
                  <a:lnTo>
                    <a:pt x="1" y="54"/>
                  </a:lnTo>
                  <a:lnTo>
                    <a:pt x="0" y="54"/>
                  </a:lnTo>
                  <a:lnTo>
                    <a:pt x="0" y="55"/>
                  </a:lnTo>
                  <a:lnTo>
                    <a:pt x="1" y="56"/>
                  </a:lnTo>
                  <a:lnTo>
                    <a:pt x="2" y="56"/>
                  </a:lnTo>
                  <a:lnTo>
                    <a:pt x="4" y="56"/>
                  </a:lnTo>
                  <a:lnTo>
                    <a:pt x="14" y="56"/>
                  </a:lnTo>
                  <a:lnTo>
                    <a:pt x="23" y="56"/>
                  </a:lnTo>
                  <a:lnTo>
                    <a:pt x="25" y="56"/>
                  </a:lnTo>
                  <a:lnTo>
                    <a:pt x="26" y="56"/>
                  </a:lnTo>
                  <a:lnTo>
                    <a:pt x="26" y="55"/>
                  </a:lnTo>
                  <a:lnTo>
                    <a:pt x="26" y="54"/>
                  </a:lnTo>
                  <a:lnTo>
                    <a:pt x="25" y="53"/>
                  </a:lnTo>
                  <a:lnTo>
                    <a:pt x="22" y="53"/>
                  </a:lnTo>
                  <a:lnTo>
                    <a:pt x="19" y="52"/>
                  </a:lnTo>
                  <a:lnTo>
                    <a:pt x="18" y="51"/>
                  </a:lnTo>
                  <a:lnTo>
                    <a:pt x="17" y="50"/>
                  </a:lnTo>
                  <a:lnTo>
                    <a:pt x="16" y="49"/>
                  </a:lnTo>
                  <a:lnTo>
                    <a:pt x="16" y="48"/>
                  </a:lnTo>
                  <a:lnTo>
                    <a:pt x="16" y="45"/>
                  </a:lnTo>
                  <a:lnTo>
                    <a:pt x="16" y="24"/>
                  </a:lnTo>
                  <a:lnTo>
                    <a:pt x="16" y="14"/>
                  </a:lnTo>
                  <a:lnTo>
                    <a:pt x="17" y="13"/>
                  </a:lnTo>
                  <a:lnTo>
                    <a:pt x="17" y="12"/>
                  </a:lnTo>
                  <a:lnTo>
                    <a:pt x="21" y="10"/>
                  </a:lnTo>
                  <a:lnTo>
                    <a:pt x="23" y="9"/>
                  </a:lnTo>
                  <a:lnTo>
                    <a:pt x="25" y="9"/>
                  </a:lnTo>
                  <a:lnTo>
                    <a:pt x="28" y="8"/>
                  </a:lnTo>
                  <a:lnTo>
                    <a:pt x="31" y="8"/>
                  </a:lnTo>
                  <a:lnTo>
                    <a:pt x="34" y="8"/>
                  </a:lnTo>
                  <a:lnTo>
                    <a:pt x="37" y="9"/>
                  </a:lnTo>
                  <a:lnTo>
                    <a:pt x="39" y="11"/>
                  </a:lnTo>
                  <a:lnTo>
                    <a:pt x="40" y="13"/>
                  </a:lnTo>
                  <a:lnTo>
                    <a:pt x="42" y="18"/>
                  </a:lnTo>
                  <a:lnTo>
                    <a:pt x="42" y="22"/>
                  </a:lnTo>
                  <a:lnTo>
                    <a:pt x="42" y="45"/>
                  </a:lnTo>
                  <a:lnTo>
                    <a:pt x="42" y="49"/>
                  </a:lnTo>
                  <a:lnTo>
                    <a:pt x="40" y="51"/>
                  </a:lnTo>
                  <a:lnTo>
                    <a:pt x="38" y="52"/>
                  </a:lnTo>
                  <a:lnTo>
                    <a:pt x="35" y="53"/>
                  </a:lnTo>
                  <a:lnTo>
                    <a:pt x="34" y="54"/>
                  </a:lnTo>
                  <a:lnTo>
                    <a:pt x="34" y="55"/>
                  </a:lnTo>
                  <a:lnTo>
                    <a:pt x="34" y="56"/>
                  </a:lnTo>
                  <a:lnTo>
                    <a:pt x="36" y="56"/>
                  </a:lnTo>
                  <a:lnTo>
                    <a:pt x="46" y="56"/>
                  </a:lnTo>
                  <a:lnTo>
                    <a:pt x="56" y="56"/>
                  </a:lnTo>
                  <a:lnTo>
                    <a:pt x="58" y="56"/>
                  </a:lnTo>
                  <a:lnTo>
                    <a:pt x="59" y="56"/>
                  </a:lnTo>
                  <a:lnTo>
                    <a:pt x="59" y="55"/>
                  </a:lnTo>
                  <a:lnTo>
                    <a:pt x="58" y="54"/>
                  </a:lnTo>
                  <a:lnTo>
                    <a:pt x="57" y="54"/>
                  </a:lnTo>
                  <a:lnTo>
                    <a:pt x="54" y="53"/>
                  </a:lnTo>
                  <a:lnTo>
                    <a:pt x="52" y="52"/>
                  </a:lnTo>
                  <a:lnTo>
                    <a:pt x="51" y="51"/>
                  </a:lnTo>
                  <a:lnTo>
                    <a:pt x="51" y="49"/>
                  </a:lnTo>
                  <a:lnTo>
                    <a:pt x="51" y="47"/>
                  </a:lnTo>
                  <a:lnTo>
                    <a:pt x="51" y="22"/>
                  </a:lnTo>
                  <a:lnTo>
                    <a:pt x="51" y="19"/>
                  </a:lnTo>
                  <a:lnTo>
                    <a:pt x="50" y="16"/>
                  </a:lnTo>
                  <a:lnTo>
                    <a:pt x="50" y="13"/>
                  </a:lnTo>
                  <a:lnTo>
                    <a:pt x="48" y="10"/>
                  </a:lnTo>
                  <a:lnTo>
                    <a:pt x="46" y="7"/>
                  </a:lnTo>
                  <a:lnTo>
                    <a:pt x="43" y="4"/>
                  </a:lnTo>
                  <a:lnTo>
                    <a:pt x="39" y="3"/>
                  </a:lnTo>
                  <a:lnTo>
                    <a:pt x="33" y="2"/>
                  </a:lnTo>
                  <a:lnTo>
                    <a:pt x="28" y="3"/>
                  </a:lnTo>
                  <a:lnTo>
                    <a:pt x="26" y="3"/>
                  </a:lnTo>
                  <a:lnTo>
                    <a:pt x="24" y="4"/>
                  </a:lnTo>
                  <a:lnTo>
                    <a:pt x="20" y="6"/>
                  </a:lnTo>
                  <a:lnTo>
                    <a:pt x="16" y="9"/>
                  </a:lnTo>
                  <a:lnTo>
                    <a:pt x="16" y="2"/>
                  </a:lnTo>
                  <a:lnTo>
                    <a:pt x="16" y="1"/>
                  </a:lnTo>
                  <a:lnTo>
                    <a:pt x="15" y="0"/>
                  </a:lnTo>
                  <a:lnTo>
                    <a:pt x="13" y="1"/>
                  </a:lnTo>
                  <a:lnTo>
                    <a:pt x="11" y="3"/>
                  </a:lnTo>
                  <a:lnTo>
                    <a:pt x="7" y="8"/>
                  </a:lnTo>
                  <a:lnTo>
                    <a:pt x="3" y="10"/>
                  </a:lnTo>
                  <a:lnTo>
                    <a:pt x="2" y="11"/>
                  </a:lnTo>
                  <a:lnTo>
                    <a:pt x="1" y="12"/>
                  </a:lnTo>
                  <a:lnTo>
                    <a:pt x="2" y="13"/>
                  </a:lnTo>
                  <a:lnTo>
                    <a:pt x="4" y="14"/>
                  </a:lnTo>
                  <a:lnTo>
                    <a:pt x="5" y="14"/>
                  </a:lnTo>
                  <a:lnTo>
                    <a:pt x="6" y="15"/>
                  </a:lnTo>
                  <a:lnTo>
                    <a:pt x="7" y="17"/>
                  </a:lnTo>
                  <a:lnTo>
                    <a:pt x="7" y="20"/>
                  </a:lnTo>
                  <a:lnTo>
                    <a:pt x="7" y="4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3" name="Freeform 209"/>
            <p:cNvSpPr>
              <a:spLocks noEditPoints="1"/>
            </p:cNvSpPr>
            <p:nvPr/>
          </p:nvSpPr>
          <p:spPr bwMode="auto">
            <a:xfrm>
              <a:off x="2857008" y="6016881"/>
              <a:ext cx="96062" cy="130958"/>
            </a:xfrm>
            <a:custGeom>
              <a:avLst/>
              <a:gdLst>
                <a:gd name="T0" fmla="*/ 2147483647 w 60"/>
                <a:gd name="T1" fmla="*/ 2147483647 h 83"/>
                <a:gd name="T2" fmla="*/ 2147483647 w 60"/>
                <a:gd name="T3" fmla="*/ 2147483647 h 83"/>
                <a:gd name="T4" fmla="*/ 2147483647 w 60"/>
                <a:gd name="T5" fmla="*/ 2147483647 h 83"/>
                <a:gd name="T6" fmla="*/ 2147483647 w 60"/>
                <a:gd name="T7" fmla="*/ 0 h 83"/>
                <a:gd name="T8" fmla="*/ 2147483647 w 60"/>
                <a:gd name="T9" fmla="*/ 2147483647 h 83"/>
                <a:gd name="T10" fmla="*/ 2147483647 w 60"/>
                <a:gd name="T11" fmla="*/ 2147483647 h 83"/>
                <a:gd name="T12" fmla="*/ 2147483647 w 60"/>
                <a:gd name="T13" fmla="*/ 2147483647 h 83"/>
                <a:gd name="T14" fmla="*/ 2147483647 w 60"/>
                <a:gd name="T15" fmla="*/ 2147483647 h 83"/>
                <a:gd name="T16" fmla="*/ 2147483647 w 60"/>
                <a:gd name="T17" fmla="*/ 2147483647 h 83"/>
                <a:gd name="T18" fmla="*/ 2147483647 w 60"/>
                <a:gd name="T19" fmla="*/ 2147483647 h 83"/>
                <a:gd name="T20" fmla="*/ 2147483647 w 60"/>
                <a:gd name="T21" fmla="*/ 2147483647 h 83"/>
                <a:gd name="T22" fmla="*/ 2147483647 w 60"/>
                <a:gd name="T23" fmla="*/ 2147483647 h 83"/>
                <a:gd name="T24" fmla="*/ 2147483647 w 60"/>
                <a:gd name="T25" fmla="*/ 2147483647 h 83"/>
                <a:gd name="T26" fmla="*/ 2147483647 w 60"/>
                <a:gd name="T27" fmla="*/ 2147483647 h 83"/>
                <a:gd name="T28" fmla="*/ 2147483647 w 60"/>
                <a:gd name="T29" fmla="*/ 2147483647 h 83"/>
                <a:gd name="T30" fmla="*/ 2147483647 w 60"/>
                <a:gd name="T31" fmla="*/ 2147483647 h 83"/>
                <a:gd name="T32" fmla="*/ 2147483647 w 60"/>
                <a:gd name="T33" fmla="*/ 2147483647 h 83"/>
                <a:gd name="T34" fmla="*/ 2147483647 w 60"/>
                <a:gd name="T35" fmla="*/ 2147483647 h 83"/>
                <a:gd name="T36" fmla="*/ 2147483647 w 60"/>
                <a:gd name="T37" fmla="*/ 2147483647 h 83"/>
                <a:gd name="T38" fmla="*/ 2147483647 w 60"/>
                <a:gd name="T39" fmla="*/ 2147483647 h 83"/>
                <a:gd name="T40" fmla="*/ 2147483647 w 60"/>
                <a:gd name="T41" fmla="*/ 2147483647 h 83"/>
                <a:gd name="T42" fmla="*/ 2147483647 w 60"/>
                <a:gd name="T43" fmla="*/ 2147483647 h 83"/>
                <a:gd name="T44" fmla="*/ 2147483647 w 60"/>
                <a:gd name="T45" fmla="*/ 2147483647 h 83"/>
                <a:gd name="T46" fmla="*/ 2147483647 w 60"/>
                <a:gd name="T47" fmla="*/ 2147483647 h 83"/>
                <a:gd name="T48" fmla="*/ 2147483647 w 60"/>
                <a:gd name="T49" fmla="*/ 2147483647 h 83"/>
                <a:gd name="T50" fmla="*/ 2147483647 w 60"/>
                <a:gd name="T51" fmla="*/ 2147483647 h 83"/>
                <a:gd name="T52" fmla="*/ 2147483647 w 60"/>
                <a:gd name="T53" fmla="*/ 2147483647 h 83"/>
                <a:gd name="T54" fmla="*/ 2147483647 w 60"/>
                <a:gd name="T55" fmla="*/ 2147483647 h 83"/>
                <a:gd name="T56" fmla="*/ 2147483647 w 60"/>
                <a:gd name="T57" fmla="*/ 2147483647 h 83"/>
                <a:gd name="T58" fmla="*/ 2147483647 w 60"/>
                <a:gd name="T59" fmla="*/ 2147483647 h 83"/>
                <a:gd name="T60" fmla="*/ 2147483647 w 60"/>
                <a:gd name="T61" fmla="*/ 2147483647 h 83"/>
                <a:gd name="T62" fmla="*/ 2147483647 w 60"/>
                <a:gd name="T63" fmla="*/ 2147483647 h 83"/>
                <a:gd name="T64" fmla="*/ 2147483647 w 60"/>
                <a:gd name="T65" fmla="*/ 2147483647 h 83"/>
                <a:gd name="T66" fmla="*/ 2147483647 w 60"/>
                <a:gd name="T67" fmla="*/ 2147483647 h 83"/>
                <a:gd name="T68" fmla="*/ 2147483647 w 60"/>
                <a:gd name="T69" fmla="*/ 2147483647 h 83"/>
                <a:gd name="T70" fmla="*/ 2147483647 w 60"/>
                <a:gd name="T71" fmla="*/ 2147483647 h 83"/>
                <a:gd name="T72" fmla="*/ 2147483647 w 60"/>
                <a:gd name="T73" fmla="*/ 2147483647 h 83"/>
                <a:gd name="T74" fmla="*/ 2147483647 w 60"/>
                <a:gd name="T75" fmla="*/ 2147483647 h 83"/>
                <a:gd name="T76" fmla="*/ 2147483647 w 60"/>
                <a:gd name="T77" fmla="*/ 2147483647 h 83"/>
                <a:gd name="T78" fmla="*/ 2147483647 w 60"/>
                <a:gd name="T79" fmla="*/ 2147483647 h 83"/>
                <a:gd name="T80" fmla="*/ 2147483647 w 60"/>
                <a:gd name="T81" fmla="*/ 2147483647 h 83"/>
                <a:gd name="T82" fmla="*/ 2147483647 w 60"/>
                <a:gd name="T83" fmla="*/ 2147483647 h 83"/>
                <a:gd name="T84" fmla="*/ 2147483647 w 60"/>
                <a:gd name="T85" fmla="*/ 2147483647 h 83"/>
                <a:gd name="T86" fmla="*/ 2147483647 w 60"/>
                <a:gd name="T87" fmla="*/ 2147483647 h 83"/>
                <a:gd name="T88" fmla="*/ 2147483647 w 60"/>
                <a:gd name="T89" fmla="*/ 2147483647 h 83"/>
                <a:gd name="T90" fmla="*/ 2147483647 w 60"/>
                <a:gd name="T91" fmla="*/ 2147483647 h 83"/>
                <a:gd name="T92" fmla="*/ 2147483647 w 60"/>
                <a:gd name="T93" fmla="*/ 2147483647 h 83"/>
                <a:gd name="T94" fmla="*/ 2147483647 w 60"/>
                <a:gd name="T95" fmla="*/ 2147483647 h 83"/>
                <a:gd name="T96" fmla="*/ 2147483647 w 60"/>
                <a:gd name="T97" fmla="*/ 2147483647 h 83"/>
                <a:gd name="T98" fmla="*/ 2147483647 w 60"/>
                <a:gd name="T99" fmla="*/ 2147483647 h 83"/>
                <a:gd name="T100" fmla="*/ 2147483647 w 60"/>
                <a:gd name="T101" fmla="*/ 2147483647 h 8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0"/>
                <a:gd name="T154" fmla="*/ 0 h 83"/>
                <a:gd name="T155" fmla="*/ 60 w 60"/>
                <a:gd name="T156" fmla="*/ 83 h 8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0" h="83">
                  <a:moveTo>
                    <a:pt x="58" y="12"/>
                  </a:moveTo>
                  <a:lnTo>
                    <a:pt x="60" y="12"/>
                  </a:lnTo>
                  <a:lnTo>
                    <a:pt x="60" y="10"/>
                  </a:lnTo>
                  <a:lnTo>
                    <a:pt x="60" y="7"/>
                  </a:lnTo>
                  <a:lnTo>
                    <a:pt x="60" y="6"/>
                  </a:lnTo>
                  <a:lnTo>
                    <a:pt x="59" y="6"/>
                  </a:lnTo>
                  <a:lnTo>
                    <a:pt x="54" y="6"/>
                  </a:lnTo>
                  <a:lnTo>
                    <a:pt x="50" y="6"/>
                  </a:lnTo>
                  <a:lnTo>
                    <a:pt x="47" y="5"/>
                  </a:lnTo>
                  <a:lnTo>
                    <a:pt x="42" y="3"/>
                  </a:lnTo>
                  <a:lnTo>
                    <a:pt x="37" y="1"/>
                  </a:lnTo>
                  <a:lnTo>
                    <a:pt x="34" y="0"/>
                  </a:lnTo>
                  <a:lnTo>
                    <a:pt x="30" y="0"/>
                  </a:lnTo>
                  <a:lnTo>
                    <a:pt x="26" y="1"/>
                  </a:lnTo>
                  <a:lnTo>
                    <a:pt x="23" y="1"/>
                  </a:lnTo>
                  <a:lnTo>
                    <a:pt x="19" y="3"/>
                  </a:lnTo>
                  <a:lnTo>
                    <a:pt x="18" y="4"/>
                  </a:lnTo>
                  <a:lnTo>
                    <a:pt x="17" y="5"/>
                  </a:lnTo>
                  <a:lnTo>
                    <a:pt x="15" y="7"/>
                  </a:lnTo>
                  <a:lnTo>
                    <a:pt x="14" y="8"/>
                  </a:lnTo>
                  <a:lnTo>
                    <a:pt x="13" y="11"/>
                  </a:lnTo>
                  <a:lnTo>
                    <a:pt x="12" y="15"/>
                  </a:lnTo>
                  <a:lnTo>
                    <a:pt x="11" y="19"/>
                  </a:lnTo>
                  <a:lnTo>
                    <a:pt x="11" y="22"/>
                  </a:lnTo>
                  <a:lnTo>
                    <a:pt x="12" y="24"/>
                  </a:lnTo>
                  <a:lnTo>
                    <a:pt x="14" y="29"/>
                  </a:lnTo>
                  <a:lnTo>
                    <a:pt x="17" y="33"/>
                  </a:lnTo>
                  <a:lnTo>
                    <a:pt x="21" y="37"/>
                  </a:lnTo>
                  <a:lnTo>
                    <a:pt x="18" y="37"/>
                  </a:lnTo>
                  <a:lnTo>
                    <a:pt x="14" y="39"/>
                  </a:lnTo>
                  <a:lnTo>
                    <a:pt x="11" y="39"/>
                  </a:lnTo>
                  <a:lnTo>
                    <a:pt x="9" y="41"/>
                  </a:lnTo>
                  <a:lnTo>
                    <a:pt x="8" y="42"/>
                  </a:lnTo>
                  <a:lnTo>
                    <a:pt x="8" y="44"/>
                  </a:lnTo>
                  <a:lnTo>
                    <a:pt x="8" y="45"/>
                  </a:lnTo>
                  <a:lnTo>
                    <a:pt x="9" y="46"/>
                  </a:lnTo>
                  <a:lnTo>
                    <a:pt x="12" y="49"/>
                  </a:lnTo>
                  <a:lnTo>
                    <a:pt x="17" y="54"/>
                  </a:lnTo>
                  <a:lnTo>
                    <a:pt x="12" y="57"/>
                  </a:lnTo>
                  <a:lnTo>
                    <a:pt x="6" y="60"/>
                  </a:lnTo>
                  <a:lnTo>
                    <a:pt x="4" y="62"/>
                  </a:lnTo>
                  <a:lnTo>
                    <a:pt x="2" y="64"/>
                  </a:lnTo>
                  <a:lnTo>
                    <a:pt x="1" y="67"/>
                  </a:lnTo>
                  <a:lnTo>
                    <a:pt x="0" y="70"/>
                  </a:lnTo>
                  <a:lnTo>
                    <a:pt x="1" y="73"/>
                  </a:lnTo>
                  <a:lnTo>
                    <a:pt x="1" y="75"/>
                  </a:lnTo>
                  <a:lnTo>
                    <a:pt x="2" y="76"/>
                  </a:lnTo>
                  <a:lnTo>
                    <a:pt x="3" y="77"/>
                  </a:lnTo>
                  <a:lnTo>
                    <a:pt x="5" y="79"/>
                  </a:lnTo>
                  <a:lnTo>
                    <a:pt x="8" y="81"/>
                  </a:lnTo>
                  <a:lnTo>
                    <a:pt x="11" y="82"/>
                  </a:lnTo>
                  <a:lnTo>
                    <a:pt x="16" y="83"/>
                  </a:lnTo>
                  <a:lnTo>
                    <a:pt x="22" y="83"/>
                  </a:lnTo>
                  <a:lnTo>
                    <a:pt x="26" y="83"/>
                  </a:lnTo>
                  <a:lnTo>
                    <a:pt x="31" y="82"/>
                  </a:lnTo>
                  <a:lnTo>
                    <a:pt x="36" y="81"/>
                  </a:lnTo>
                  <a:lnTo>
                    <a:pt x="42" y="79"/>
                  </a:lnTo>
                  <a:lnTo>
                    <a:pt x="48" y="76"/>
                  </a:lnTo>
                  <a:lnTo>
                    <a:pt x="50" y="74"/>
                  </a:lnTo>
                  <a:lnTo>
                    <a:pt x="52" y="73"/>
                  </a:lnTo>
                  <a:lnTo>
                    <a:pt x="54" y="70"/>
                  </a:lnTo>
                  <a:lnTo>
                    <a:pt x="55" y="68"/>
                  </a:lnTo>
                  <a:lnTo>
                    <a:pt x="56" y="65"/>
                  </a:lnTo>
                  <a:lnTo>
                    <a:pt x="57" y="62"/>
                  </a:lnTo>
                  <a:lnTo>
                    <a:pt x="56" y="58"/>
                  </a:lnTo>
                  <a:lnTo>
                    <a:pt x="55" y="54"/>
                  </a:lnTo>
                  <a:lnTo>
                    <a:pt x="54" y="53"/>
                  </a:lnTo>
                  <a:lnTo>
                    <a:pt x="53" y="52"/>
                  </a:lnTo>
                  <a:lnTo>
                    <a:pt x="50" y="50"/>
                  </a:lnTo>
                  <a:lnTo>
                    <a:pt x="46" y="48"/>
                  </a:lnTo>
                  <a:lnTo>
                    <a:pt x="42" y="47"/>
                  </a:lnTo>
                  <a:lnTo>
                    <a:pt x="32" y="47"/>
                  </a:lnTo>
                  <a:lnTo>
                    <a:pt x="24" y="47"/>
                  </a:lnTo>
                  <a:lnTo>
                    <a:pt x="20" y="46"/>
                  </a:lnTo>
                  <a:lnTo>
                    <a:pt x="19" y="46"/>
                  </a:lnTo>
                  <a:lnTo>
                    <a:pt x="18" y="45"/>
                  </a:lnTo>
                  <a:lnTo>
                    <a:pt x="17" y="43"/>
                  </a:lnTo>
                  <a:lnTo>
                    <a:pt x="18" y="41"/>
                  </a:lnTo>
                  <a:lnTo>
                    <a:pt x="19" y="40"/>
                  </a:lnTo>
                  <a:lnTo>
                    <a:pt x="21" y="39"/>
                  </a:lnTo>
                  <a:lnTo>
                    <a:pt x="23" y="38"/>
                  </a:lnTo>
                  <a:lnTo>
                    <a:pt x="30" y="38"/>
                  </a:lnTo>
                  <a:lnTo>
                    <a:pt x="37" y="36"/>
                  </a:lnTo>
                  <a:lnTo>
                    <a:pt x="40" y="35"/>
                  </a:lnTo>
                  <a:lnTo>
                    <a:pt x="42" y="34"/>
                  </a:lnTo>
                  <a:lnTo>
                    <a:pt x="45" y="31"/>
                  </a:lnTo>
                  <a:lnTo>
                    <a:pt x="47" y="30"/>
                  </a:lnTo>
                  <a:lnTo>
                    <a:pt x="48" y="28"/>
                  </a:lnTo>
                  <a:lnTo>
                    <a:pt x="49" y="25"/>
                  </a:lnTo>
                  <a:lnTo>
                    <a:pt x="50" y="22"/>
                  </a:lnTo>
                  <a:lnTo>
                    <a:pt x="50" y="18"/>
                  </a:lnTo>
                  <a:lnTo>
                    <a:pt x="51" y="13"/>
                  </a:lnTo>
                  <a:lnTo>
                    <a:pt x="51" y="12"/>
                  </a:lnTo>
                  <a:lnTo>
                    <a:pt x="52" y="12"/>
                  </a:lnTo>
                  <a:lnTo>
                    <a:pt x="58" y="12"/>
                  </a:lnTo>
                  <a:close/>
                  <a:moveTo>
                    <a:pt x="9" y="68"/>
                  </a:moveTo>
                  <a:lnTo>
                    <a:pt x="10" y="66"/>
                  </a:lnTo>
                  <a:lnTo>
                    <a:pt x="12" y="62"/>
                  </a:lnTo>
                  <a:lnTo>
                    <a:pt x="16" y="58"/>
                  </a:lnTo>
                  <a:lnTo>
                    <a:pt x="19" y="56"/>
                  </a:lnTo>
                  <a:lnTo>
                    <a:pt x="21" y="55"/>
                  </a:lnTo>
                  <a:lnTo>
                    <a:pt x="27" y="55"/>
                  </a:lnTo>
                  <a:lnTo>
                    <a:pt x="37" y="56"/>
                  </a:lnTo>
                  <a:lnTo>
                    <a:pt x="45" y="57"/>
                  </a:lnTo>
                  <a:lnTo>
                    <a:pt x="47" y="58"/>
                  </a:lnTo>
                  <a:lnTo>
                    <a:pt x="49" y="60"/>
                  </a:lnTo>
                  <a:lnTo>
                    <a:pt x="50" y="62"/>
                  </a:lnTo>
                  <a:lnTo>
                    <a:pt x="51" y="65"/>
                  </a:lnTo>
                  <a:lnTo>
                    <a:pt x="51" y="66"/>
                  </a:lnTo>
                  <a:lnTo>
                    <a:pt x="50" y="68"/>
                  </a:lnTo>
                  <a:lnTo>
                    <a:pt x="48" y="71"/>
                  </a:lnTo>
                  <a:lnTo>
                    <a:pt x="46" y="73"/>
                  </a:lnTo>
                  <a:lnTo>
                    <a:pt x="42" y="75"/>
                  </a:lnTo>
                  <a:lnTo>
                    <a:pt x="38" y="77"/>
                  </a:lnTo>
                  <a:lnTo>
                    <a:pt x="31" y="79"/>
                  </a:lnTo>
                  <a:lnTo>
                    <a:pt x="24" y="79"/>
                  </a:lnTo>
                  <a:lnTo>
                    <a:pt x="18" y="78"/>
                  </a:lnTo>
                  <a:lnTo>
                    <a:pt x="15" y="78"/>
                  </a:lnTo>
                  <a:lnTo>
                    <a:pt x="13" y="76"/>
                  </a:lnTo>
                  <a:lnTo>
                    <a:pt x="11" y="75"/>
                  </a:lnTo>
                  <a:lnTo>
                    <a:pt x="10" y="73"/>
                  </a:lnTo>
                  <a:lnTo>
                    <a:pt x="9" y="71"/>
                  </a:lnTo>
                  <a:lnTo>
                    <a:pt x="9" y="68"/>
                  </a:lnTo>
                  <a:close/>
                  <a:moveTo>
                    <a:pt x="42" y="20"/>
                  </a:moveTo>
                  <a:lnTo>
                    <a:pt x="41" y="26"/>
                  </a:lnTo>
                  <a:lnTo>
                    <a:pt x="41" y="28"/>
                  </a:lnTo>
                  <a:lnTo>
                    <a:pt x="40" y="31"/>
                  </a:lnTo>
                  <a:lnTo>
                    <a:pt x="38" y="32"/>
                  </a:lnTo>
                  <a:lnTo>
                    <a:pt x="36" y="34"/>
                  </a:lnTo>
                  <a:lnTo>
                    <a:pt x="34" y="35"/>
                  </a:lnTo>
                  <a:lnTo>
                    <a:pt x="31" y="35"/>
                  </a:lnTo>
                  <a:lnTo>
                    <a:pt x="27" y="35"/>
                  </a:lnTo>
                  <a:lnTo>
                    <a:pt x="26" y="34"/>
                  </a:lnTo>
                  <a:lnTo>
                    <a:pt x="25" y="33"/>
                  </a:lnTo>
                  <a:lnTo>
                    <a:pt x="23" y="31"/>
                  </a:lnTo>
                  <a:lnTo>
                    <a:pt x="22" y="29"/>
                  </a:lnTo>
                  <a:lnTo>
                    <a:pt x="21" y="23"/>
                  </a:lnTo>
                  <a:lnTo>
                    <a:pt x="20" y="18"/>
                  </a:lnTo>
                  <a:lnTo>
                    <a:pt x="20" y="15"/>
                  </a:lnTo>
                  <a:lnTo>
                    <a:pt x="21" y="12"/>
                  </a:lnTo>
                  <a:lnTo>
                    <a:pt x="22" y="8"/>
                  </a:lnTo>
                  <a:lnTo>
                    <a:pt x="23" y="6"/>
                  </a:lnTo>
                  <a:lnTo>
                    <a:pt x="24" y="5"/>
                  </a:lnTo>
                  <a:lnTo>
                    <a:pt x="25" y="4"/>
                  </a:lnTo>
                  <a:lnTo>
                    <a:pt x="28" y="3"/>
                  </a:lnTo>
                  <a:lnTo>
                    <a:pt x="31" y="3"/>
                  </a:lnTo>
                  <a:lnTo>
                    <a:pt x="34" y="3"/>
                  </a:lnTo>
                  <a:lnTo>
                    <a:pt x="37" y="4"/>
                  </a:lnTo>
                  <a:lnTo>
                    <a:pt x="39" y="6"/>
                  </a:lnTo>
                  <a:lnTo>
                    <a:pt x="40" y="8"/>
                  </a:lnTo>
                  <a:lnTo>
                    <a:pt x="41" y="11"/>
                  </a:lnTo>
                  <a:lnTo>
                    <a:pt x="42" y="14"/>
                  </a:lnTo>
                  <a:lnTo>
                    <a:pt x="42" y="2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4" name="Freeform 210"/>
            <p:cNvSpPr>
              <a:spLocks/>
            </p:cNvSpPr>
            <p:nvPr/>
          </p:nvSpPr>
          <p:spPr bwMode="auto">
            <a:xfrm>
              <a:off x="1059771" y="5966651"/>
              <a:ext cx="120515" cy="136340"/>
            </a:xfrm>
            <a:custGeom>
              <a:avLst/>
              <a:gdLst>
                <a:gd name="T0" fmla="*/ 2147483647 w 76"/>
                <a:gd name="T1" fmla="*/ 2147483647 h 86"/>
                <a:gd name="T2" fmla="*/ 2147483647 w 76"/>
                <a:gd name="T3" fmla="*/ 2147483647 h 86"/>
                <a:gd name="T4" fmla="*/ 2147483647 w 76"/>
                <a:gd name="T5" fmla="*/ 2147483647 h 86"/>
                <a:gd name="T6" fmla="*/ 2147483647 w 76"/>
                <a:gd name="T7" fmla="*/ 0 h 86"/>
                <a:gd name="T8" fmla="*/ 2147483647 w 76"/>
                <a:gd name="T9" fmla="*/ 0 h 86"/>
                <a:gd name="T10" fmla="*/ 2147483647 w 76"/>
                <a:gd name="T11" fmla="*/ 2147483647 h 86"/>
                <a:gd name="T12" fmla="*/ 2147483647 w 76"/>
                <a:gd name="T13" fmla="*/ 2147483647 h 86"/>
                <a:gd name="T14" fmla="*/ 2147483647 w 76"/>
                <a:gd name="T15" fmla="*/ 2147483647 h 86"/>
                <a:gd name="T16" fmla="*/ 2147483647 w 76"/>
                <a:gd name="T17" fmla="*/ 2147483647 h 86"/>
                <a:gd name="T18" fmla="*/ 2147483647 w 76"/>
                <a:gd name="T19" fmla="*/ 2147483647 h 86"/>
                <a:gd name="T20" fmla="*/ 2147483647 w 76"/>
                <a:gd name="T21" fmla="*/ 2147483647 h 86"/>
                <a:gd name="T22" fmla="*/ 2147483647 w 76"/>
                <a:gd name="T23" fmla="*/ 2147483647 h 86"/>
                <a:gd name="T24" fmla="*/ 2147483647 w 76"/>
                <a:gd name="T25" fmla="*/ 2147483647 h 86"/>
                <a:gd name="T26" fmla="*/ 2147483647 w 76"/>
                <a:gd name="T27" fmla="*/ 2147483647 h 86"/>
                <a:gd name="T28" fmla="*/ 2147483647 w 76"/>
                <a:gd name="T29" fmla="*/ 2147483647 h 86"/>
                <a:gd name="T30" fmla="*/ 2147483647 w 76"/>
                <a:gd name="T31" fmla="*/ 2147483647 h 86"/>
                <a:gd name="T32" fmla="*/ 2147483647 w 76"/>
                <a:gd name="T33" fmla="*/ 2147483647 h 86"/>
                <a:gd name="T34" fmla="*/ 2147483647 w 76"/>
                <a:gd name="T35" fmla="*/ 2147483647 h 86"/>
                <a:gd name="T36" fmla="*/ 2147483647 w 76"/>
                <a:gd name="T37" fmla="*/ 2147483647 h 86"/>
                <a:gd name="T38" fmla="*/ 2147483647 w 76"/>
                <a:gd name="T39" fmla="*/ 2147483647 h 86"/>
                <a:gd name="T40" fmla="*/ 2147483647 w 76"/>
                <a:gd name="T41" fmla="*/ 2147483647 h 86"/>
                <a:gd name="T42" fmla="*/ 2147483647 w 76"/>
                <a:gd name="T43" fmla="*/ 2147483647 h 86"/>
                <a:gd name="T44" fmla="*/ 2147483647 w 76"/>
                <a:gd name="T45" fmla="*/ 2147483647 h 86"/>
                <a:gd name="T46" fmla="*/ 2147483647 w 76"/>
                <a:gd name="T47" fmla="*/ 2147483647 h 86"/>
                <a:gd name="T48" fmla="*/ 2147483647 w 76"/>
                <a:gd name="T49" fmla="*/ 2147483647 h 86"/>
                <a:gd name="T50" fmla="*/ 2147483647 w 76"/>
                <a:gd name="T51" fmla="*/ 2147483647 h 86"/>
                <a:gd name="T52" fmla="*/ 2147483647 w 76"/>
                <a:gd name="T53" fmla="*/ 2147483647 h 86"/>
                <a:gd name="T54" fmla="*/ 2147483647 w 76"/>
                <a:gd name="T55" fmla="*/ 2147483647 h 86"/>
                <a:gd name="T56" fmla="*/ 2147483647 w 76"/>
                <a:gd name="T57" fmla="*/ 2147483647 h 86"/>
                <a:gd name="T58" fmla="*/ 2147483647 w 76"/>
                <a:gd name="T59" fmla="*/ 2147483647 h 86"/>
                <a:gd name="T60" fmla="*/ 2147483647 w 76"/>
                <a:gd name="T61" fmla="*/ 2147483647 h 86"/>
                <a:gd name="T62" fmla="*/ 2147483647 w 76"/>
                <a:gd name="T63" fmla="*/ 2147483647 h 86"/>
                <a:gd name="T64" fmla="*/ 2147483647 w 76"/>
                <a:gd name="T65" fmla="*/ 2147483647 h 86"/>
                <a:gd name="T66" fmla="*/ 2147483647 w 76"/>
                <a:gd name="T67" fmla="*/ 2147483647 h 86"/>
                <a:gd name="T68" fmla="*/ 2147483647 w 76"/>
                <a:gd name="T69" fmla="*/ 2147483647 h 86"/>
                <a:gd name="T70" fmla="*/ 2147483647 w 76"/>
                <a:gd name="T71" fmla="*/ 2147483647 h 86"/>
                <a:gd name="T72" fmla="*/ 2147483647 w 76"/>
                <a:gd name="T73" fmla="*/ 0 h 86"/>
                <a:gd name="T74" fmla="*/ 2147483647 w 76"/>
                <a:gd name="T75" fmla="*/ 2147483647 h 86"/>
                <a:gd name="T76" fmla="*/ 2147483647 w 76"/>
                <a:gd name="T77" fmla="*/ 2147483647 h 86"/>
                <a:gd name="T78" fmla="*/ 2147483647 w 76"/>
                <a:gd name="T79" fmla="*/ 2147483647 h 8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6"/>
                <a:gd name="T121" fmla="*/ 0 h 86"/>
                <a:gd name="T122" fmla="*/ 76 w 76"/>
                <a:gd name="T123" fmla="*/ 86 h 8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6" h="86">
                  <a:moveTo>
                    <a:pt x="34" y="6"/>
                  </a:moveTo>
                  <a:lnTo>
                    <a:pt x="24" y="6"/>
                  </a:lnTo>
                  <a:lnTo>
                    <a:pt x="14" y="5"/>
                  </a:lnTo>
                  <a:lnTo>
                    <a:pt x="13" y="4"/>
                  </a:lnTo>
                  <a:lnTo>
                    <a:pt x="12" y="4"/>
                  </a:lnTo>
                  <a:lnTo>
                    <a:pt x="11" y="2"/>
                  </a:lnTo>
                  <a:lnTo>
                    <a:pt x="11" y="0"/>
                  </a:lnTo>
                  <a:lnTo>
                    <a:pt x="10" y="0"/>
                  </a:lnTo>
                  <a:lnTo>
                    <a:pt x="9" y="0"/>
                  </a:lnTo>
                  <a:lnTo>
                    <a:pt x="8" y="0"/>
                  </a:lnTo>
                  <a:lnTo>
                    <a:pt x="7" y="1"/>
                  </a:lnTo>
                  <a:lnTo>
                    <a:pt x="6" y="6"/>
                  </a:lnTo>
                  <a:lnTo>
                    <a:pt x="3" y="15"/>
                  </a:lnTo>
                  <a:lnTo>
                    <a:pt x="1" y="19"/>
                  </a:lnTo>
                  <a:lnTo>
                    <a:pt x="0" y="22"/>
                  </a:lnTo>
                  <a:lnTo>
                    <a:pt x="1" y="23"/>
                  </a:lnTo>
                  <a:lnTo>
                    <a:pt x="2" y="24"/>
                  </a:lnTo>
                  <a:lnTo>
                    <a:pt x="3" y="23"/>
                  </a:lnTo>
                  <a:lnTo>
                    <a:pt x="5" y="22"/>
                  </a:lnTo>
                  <a:lnTo>
                    <a:pt x="8" y="17"/>
                  </a:lnTo>
                  <a:lnTo>
                    <a:pt x="11" y="15"/>
                  </a:lnTo>
                  <a:lnTo>
                    <a:pt x="14" y="13"/>
                  </a:lnTo>
                  <a:lnTo>
                    <a:pt x="16" y="12"/>
                  </a:lnTo>
                  <a:lnTo>
                    <a:pt x="18" y="11"/>
                  </a:lnTo>
                  <a:lnTo>
                    <a:pt x="22" y="10"/>
                  </a:lnTo>
                  <a:lnTo>
                    <a:pt x="28" y="11"/>
                  </a:lnTo>
                  <a:lnTo>
                    <a:pt x="32" y="11"/>
                  </a:lnTo>
                  <a:lnTo>
                    <a:pt x="33" y="13"/>
                  </a:lnTo>
                  <a:lnTo>
                    <a:pt x="33" y="14"/>
                  </a:lnTo>
                  <a:lnTo>
                    <a:pt x="33" y="16"/>
                  </a:lnTo>
                  <a:lnTo>
                    <a:pt x="33" y="71"/>
                  </a:lnTo>
                  <a:lnTo>
                    <a:pt x="33" y="76"/>
                  </a:lnTo>
                  <a:lnTo>
                    <a:pt x="32" y="79"/>
                  </a:lnTo>
                  <a:lnTo>
                    <a:pt x="31" y="80"/>
                  </a:lnTo>
                  <a:lnTo>
                    <a:pt x="30" y="81"/>
                  </a:lnTo>
                  <a:lnTo>
                    <a:pt x="26" y="82"/>
                  </a:lnTo>
                  <a:lnTo>
                    <a:pt x="21" y="83"/>
                  </a:lnTo>
                  <a:lnTo>
                    <a:pt x="19" y="84"/>
                  </a:lnTo>
                  <a:lnTo>
                    <a:pt x="19" y="85"/>
                  </a:lnTo>
                  <a:lnTo>
                    <a:pt x="19" y="86"/>
                  </a:lnTo>
                  <a:lnTo>
                    <a:pt x="21" y="86"/>
                  </a:lnTo>
                  <a:lnTo>
                    <a:pt x="39" y="86"/>
                  </a:lnTo>
                  <a:lnTo>
                    <a:pt x="57" y="86"/>
                  </a:lnTo>
                  <a:lnTo>
                    <a:pt x="58" y="86"/>
                  </a:lnTo>
                  <a:lnTo>
                    <a:pt x="59" y="85"/>
                  </a:lnTo>
                  <a:lnTo>
                    <a:pt x="59" y="83"/>
                  </a:lnTo>
                  <a:lnTo>
                    <a:pt x="57" y="82"/>
                  </a:lnTo>
                  <a:lnTo>
                    <a:pt x="52" y="82"/>
                  </a:lnTo>
                  <a:lnTo>
                    <a:pt x="49" y="81"/>
                  </a:lnTo>
                  <a:lnTo>
                    <a:pt x="47" y="80"/>
                  </a:lnTo>
                  <a:lnTo>
                    <a:pt x="45" y="77"/>
                  </a:lnTo>
                  <a:lnTo>
                    <a:pt x="45" y="74"/>
                  </a:lnTo>
                  <a:lnTo>
                    <a:pt x="45" y="19"/>
                  </a:lnTo>
                  <a:lnTo>
                    <a:pt x="45" y="14"/>
                  </a:lnTo>
                  <a:lnTo>
                    <a:pt x="46" y="12"/>
                  </a:lnTo>
                  <a:lnTo>
                    <a:pt x="48" y="11"/>
                  </a:lnTo>
                  <a:lnTo>
                    <a:pt x="51" y="10"/>
                  </a:lnTo>
                  <a:lnTo>
                    <a:pt x="59" y="11"/>
                  </a:lnTo>
                  <a:lnTo>
                    <a:pt x="65" y="12"/>
                  </a:lnTo>
                  <a:lnTo>
                    <a:pt x="69" y="13"/>
                  </a:lnTo>
                  <a:lnTo>
                    <a:pt x="70" y="14"/>
                  </a:lnTo>
                  <a:lnTo>
                    <a:pt x="71" y="17"/>
                  </a:lnTo>
                  <a:lnTo>
                    <a:pt x="72" y="20"/>
                  </a:lnTo>
                  <a:lnTo>
                    <a:pt x="73" y="22"/>
                  </a:lnTo>
                  <a:lnTo>
                    <a:pt x="73" y="23"/>
                  </a:lnTo>
                  <a:lnTo>
                    <a:pt x="74" y="23"/>
                  </a:lnTo>
                  <a:lnTo>
                    <a:pt x="75" y="23"/>
                  </a:lnTo>
                  <a:lnTo>
                    <a:pt x="75" y="22"/>
                  </a:lnTo>
                  <a:lnTo>
                    <a:pt x="76" y="20"/>
                  </a:lnTo>
                  <a:lnTo>
                    <a:pt x="76" y="19"/>
                  </a:lnTo>
                  <a:lnTo>
                    <a:pt x="76" y="10"/>
                  </a:lnTo>
                  <a:lnTo>
                    <a:pt x="76" y="3"/>
                  </a:lnTo>
                  <a:lnTo>
                    <a:pt x="76" y="0"/>
                  </a:lnTo>
                  <a:lnTo>
                    <a:pt x="74" y="0"/>
                  </a:lnTo>
                  <a:lnTo>
                    <a:pt x="73" y="0"/>
                  </a:lnTo>
                  <a:lnTo>
                    <a:pt x="72" y="2"/>
                  </a:lnTo>
                  <a:lnTo>
                    <a:pt x="71" y="4"/>
                  </a:lnTo>
                  <a:lnTo>
                    <a:pt x="70" y="5"/>
                  </a:lnTo>
                  <a:lnTo>
                    <a:pt x="68" y="6"/>
                  </a:lnTo>
                  <a:lnTo>
                    <a:pt x="63" y="6"/>
                  </a:lnTo>
                  <a:lnTo>
                    <a:pt x="34" y="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5" name="Freeform 211"/>
            <p:cNvSpPr>
              <a:spLocks noEditPoints="1"/>
            </p:cNvSpPr>
            <p:nvPr/>
          </p:nvSpPr>
          <p:spPr bwMode="auto">
            <a:xfrm>
              <a:off x="1173300" y="6018675"/>
              <a:ext cx="76850" cy="86110"/>
            </a:xfrm>
            <a:custGeom>
              <a:avLst/>
              <a:gdLst>
                <a:gd name="T0" fmla="*/ 2147483647 w 48"/>
                <a:gd name="T1" fmla="*/ 2147483647 h 54"/>
                <a:gd name="T2" fmla="*/ 2147483647 w 48"/>
                <a:gd name="T3" fmla="*/ 2147483647 h 54"/>
                <a:gd name="T4" fmla="*/ 2147483647 w 48"/>
                <a:gd name="T5" fmla="*/ 2147483647 h 54"/>
                <a:gd name="T6" fmla="*/ 2147483647 w 48"/>
                <a:gd name="T7" fmla="*/ 0 h 54"/>
                <a:gd name="T8" fmla="*/ 2147483647 w 48"/>
                <a:gd name="T9" fmla="*/ 2147483647 h 54"/>
                <a:gd name="T10" fmla="*/ 2147483647 w 48"/>
                <a:gd name="T11" fmla="*/ 2147483647 h 54"/>
                <a:gd name="T12" fmla="*/ 2147483647 w 48"/>
                <a:gd name="T13" fmla="*/ 2147483647 h 54"/>
                <a:gd name="T14" fmla="*/ 2147483647 w 48"/>
                <a:gd name="T15" fmla="*/ 2147483647 h 54"/>
                <a:gd name="T16" fmla="*/ 0 w 48"/>
                <a:gd name="T17" fmla="*/ 2147483647 h 54"/>
                <a:gd name="T18" fmla="*/ 2147483647 w 48"/>
                <a:gd name="T19" fmla="*/ 2147483647 h 54"/>
                <a:gd name="T20" fmla="*/ 2147483647 w 48"/>
                <a:gd name="T21" fmla="*/ 2147483647 h 54"/>
                <a:gd name="T22" fmla="*/ 2147483647 w 48"/>
                <a:gd name="T23" fmla="*/ 2147483647 h 54"/>
                <a:gd name="T24" fmla="*/ 2147483647 w 48"/>
                <a:gd name="T25" fmla="*/ 2147483647 h 54"/>
                <a:gd name="T26" fmla="*/ 2147483647 w 48"/>
                <a:gd name="T27" fmla="*/ 2147483647 h 54"/>
                <a:gd name="T28" fmla="*/ 2147483647 w 48"/>
                <a:gd name="T29" fmla="*/ 2147483647 h 54"/>
                <a:gd name="T30" fmla="*/ 2147483647 w 48"/>
                <a:gd name="T31" fmla="*/ 2147483647 h 54"/>
                <a:gd name="T32" fmla="*/ 2147483647 w 48"/>
                <a:gd name="T33" fmla="*/ 2147483647 h 54"/>
                <a:gd name="T34" fmla="*/ 2147483647 w 48"/>
                <a:gd name="T35" fmla="*/ 2147483647 h 54"/>
                <a:gd name="T36" fmla="*/ 2147483647 w 48"/>
                <a:gd name="T37" fmla="*/ 2147483647 h 54"/>
                <a:gd name="T38" fmla="*/ 2147483647 w 48"/>
                <a:gd name="T39" fmla="*/ 2147483647 h 54"/>
                <a:gd name="T40" fmla="*/ 2147483647 w 48"/>
                <a:gd name="T41" fmla="*/ 2147483647 h 54"/>
                <a:gd name="T42" fmla="*/ 2147483647 w 48"/>
                <a:gd name="T43" fmla="*/ 2147483647 h 54"/>
                <a:gd name="T44" fmla="*/ 2147483647 w 48"/>
                <a:gd name="T45" fmla="*/ 2147483647 h 54"/>
                <a:gd name="T46" fmla="*/ 2147483647 w 48"/>
                <a:gd name="T47" fmla="*/ 2147483647 h 54"/>
                <a:gd name="T48" fmla="*/ 2147483647 w 48"/>
                <a:gd name="T49" fmla="*/ 2147483647 h 54"/>
                <a:gd name="T50" fmla="*/ 2147483647 w 48"/>
                <a:gd name="T51" fmla="*/ 2147483647 h 54"/>
                <a:gd name="T52" fmla="*/ 2147483647 w 48"/>
                <a:gd name="T53" fmla="*/ 2147483647 h 54"/>
                <a:gd name="T54" fmla="*/ 2147483647 w 48"/>
                <a:gd name="T55" fmla="*/ 2147483647 h 54"/>
                <a:gd name="T56" fmla="*/ 2147483647 w 48"/>
                <a:gd name="T57" fmla="*/ 2147483647 h 54"/>
                <a:gd name="T58" fmla="*/ 2147483647 w 48"/>
                <a:gd name="T59" fmla="*/ 2147483647 h 54"/>
                <a:gd name="T60" fmla="*/ 2147483647 w 48"/>
                <a:gd name="T61" fmla="*/ 2147483647 h 54"/>
                <a:gd name="T62" fmla="*/ 2147483647 w 48"/>
                <a:gd name="T63" fmla="*/ 2147483647 h 54"/>
                <a:gd name="T64" fmla="*/ 2147483647 w 48"/>
                <a:gd name="T65" fmla="*/ 2147483647 h 54"/>
                <a:gd name="T66" fmla="*/ 2147483647 w 48"/>
                <a:gd name="T67" fmla="*/ 2147483647 h 54"/>
                <a:gd name="T68" fmla="*/ 2147483647 w 48"/>
                <a:gd name="T69" fmla="*/ 2147483647 h 54"/>
                <a:gd name="T70" fmla="*/ 2147483647 w 48"/>
                <a:gd name="T71" fmla="*/ 2147483647 h 54"/>
                <a:gd name="T72" fmla="*/ 2147483647 w 48"/>
                <a:gd name="T73" fmla="*/ 2147483647 h 54"/>
                <a:gd name="T74" fmla="*/ 2147483647 w 48"/>
                <a:gd name="T75" fmla="*/ 2147483647 h 54"/>
                <a:gd name="T76" fmla="*/ 2147483647 w 48"/>
                <a:gd name="T77" fmla="*/ 2147483647 h 54"/>
                <a:gd name="T78" fmla="*/ 2147483647 w 48"/>
                <a:gd name="T79" fmla="*/ 2147483647 h 54"/>
                <a:gd name="T80" fmla="*/ 2147483647 w 48"/>
                <a:gd name="T81" fmla="*/ 2147483647 h 54"/>
                <a:gd name="T82" fmla="*/ 2147483647 w 48"/>
                <a:gd name="T83" fmla="*/ 2147483647 h 54"/>
                <a:gd name="T84" fmla="*/ 2147483647 w 48"/>
                <a:gd name="T85" fmla="*/ 2147483647 h 54"/>
                <a:gd name="T86" fmla="*/ 2147483647 w 48"/>
                <a:gd name="T87" fmla="*/ 2147483647 h 54"/>
                <a:gd name="T88" fmla="*/ 2147483647 w 48"/>
                <a:gd name="T89" fmla="*/ 2147483647 h 54"/>
                <a:gd name="T90" fmla="*/ 2147483647 w 48"/>
                <a:gd name="T91" fmla="*/ 2147483647 h 54"/>
                <a:gd name="T92" fmla="*/ 2147483647 w 48"/>
                <a:gd name="T93" fmla="*/ 2147483647 h 54"/>
                <a:gd name="T94" fmla="*/ 2147483647 w 48"/>
                <a:gd name="T95" fmla="*/ 2147483647 h 54"/>
                <a:gd name="T96" fmla="*/ 2147483647 w 48"/>
                <a:gd name="T97" fmla="*/ 2147483647 h 54"/>
                <a:gd name="T98" fmla="*/ 2147483647 w 48"/>
                <a:gd name="T99" fmla="*/ 2147483647 h 54"/>
                <a:gd name="T100" fmla="*/ 2147483647 w 48"/>
                <a:gd name="T101" fmla="*/ 2147483647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54"/>
                <a:gd name="T155" fmla="*/ 48 w 48"/>
                <a:gd name="T156" fmla="*/ 54 h 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54">
                  <a:moveTo>
                    <a:pt x="37" y="12"/>
                  </a:moveTo>
                  <a:lnTo>
                    <a:pt x="37" y="8"/>
                  </a:lnTo>
                  <a:lnTo>
                    <a:pt x="36" y="6"/>
                  </a:lnTo>
                  <a:lnTo>
                    <a:pt x="35" y="5"/>
                  </a:lnTo>
                  <a:lnTo>
                    <a:pt x="34" y="3"/>
                  </a:lnTo>
                  <a:lnTo>
                    <a:pt x="32" y="1"/>
                  </a:lnTo>
                  <a:lnTo>
                    <a:pt x="29" y="0"/>
                  </a:lnTo>
                  <a:lnTo>
                    <a:pt x="25" y="0"/>
                  </a:lnTo>
                  <a:lnTo>
                    <a:pt x="19" y="1"/>
                  </a:lnTo>
                  <a:lnTo>
                    <a:pt x="16" y="1"/>
                  </a:lnTo>
                  <a:lnTo>
                    <a:pt x="14" y="2"/>
                  </a:lnTo>
                  <a:lnTo>
                    <a:pt x="10" y="4"/>
                  </a:lnTo>
                  <a:lnTo>
                    <a:pt x="7" y="7"/>
                  </a:lnTo>
                  <a:lnTo>
                    <a:pt x="4" y="10"/>
                  </a:lnTo>
                  <a:lnTo>
                    <a:pt x="2" y="13"/>
                  </a:lnTo>
                  <a:lnTo>
                    <a:pt x="1" y="15"/>
                  </a:lnTo>
                  <a:lnTo>
                    <a:pt x="0" y="17"/>
                  </a:lnTo>
                  <a:lnTo>
                    <a:pt x="0" y="18"/>
                  </a:lnTo>
                  <a:lnTo>
                    <a:pt x="1" y="19"/>
                  </a:lnTo>
                  <a:lnTo>
                    <a:pt x="3" y="20"/>
                  </a:lnTo>
                  <a:lnTo>
                    <a:pt x="6" y="19"/>
                  </a:lnTo>
                  <a:lnTo>
                    <a:pt x="7" y="18"/>
                  </a:lnTo>
                  <a:lnTo>
                    <a:pt x="8" y="17"/>
                  </a:lnTo>
                  <a:lnTo>
                    <a:pt x="10" y="12"/>
                  </a:lnTo>
                  <a:lnTo>
                    <a:pt x="11" y="9"/>
                  </a:lnTo>
                  <a:lnTo>
                    <a:pt x="13" y="6"/>
                  </a:lnTo>
                  <a:lnTo>
                    <a:pt x="16" y="5"/>
                  </a:lnTo>
                  <a:lnTo>
                    <a:pt x="20" y="4"/>
                  </a:lnTo>
                  <a:lnTo>
                    <a:pt x="23" y="4"/>
                  </a:lnTo>
                  <a:lnTo>
                    <a:pt x="25" y="5"/>
                  </a:lnTo>
                  <a:lnTo>
                    <a:pt x="27" y="6"/>
                  </a:lnTo>
                  <a:lnTo>
                    <a:pt x="28" y="7"/>
                  </a:lnTo>
                  <a:lnTo>
                    <a:pt x="28" y="9"/>
                  </a:lnTo>
                  <a:lnTo>
                    <a:pt x="29" y="12"/>
                  </a:lnTo>
                  <a:lnTo>
                    <a:pt x="29" y="18"/>
                  </a:lnTo>
                  <a:lnTo>
                    <a:pt x="29" y="20"/>
                  </a:lnTo>
                  <a:lnTo>
                    <a:pt x="28" y="22"/>
                  </a:lnTo>
                  <a:lnTo>
                    <a:pt x="24" y="23"/>
                  </a:lnTo>
                  <a:lnTo>
                    <a:pt x="19" y="25"/>
                  </a:lnTo>
                  <a:lnTo>
                    <a:pt x="15" y="26"/>
                  </a:lnTo>
                  <a:lnTo>
                    <a:pt x="9" y="29"/>
                  </a:lnTo>
                  <a:lnTo>
                    <a:pt x="6" y="32"/>
                  </a:lnTo>
                  <a:lnTo>
                    <a:pt x="4" y="35"/>
                  </a:lnTo>
                  <a:lnTo>
                    <a:pt x="2" y="37"/>
                  </a:lnTo>
                  <a:lnTo>
                    <a:pt x="1" y="39"/>
                  </a:lnTo>
                  <a:lnTo>
                    <a:pt x="1" y="42"/>
                  </a:lnTo>
                  <a:lnTo>
                    <a:pt x="1" y="44"/>
                  </a:lnTo>
                  <a:lnTo>
                    <a:pt x="1" y="46"/>
                  </a:lnTo>
                  <a:lnTo>
                    <a:pt x="1" y="48"/>
                  </a:lnTo>
                  <a:lnTo>
                    <a:pt x="2" y="50"/>
                  </a:lnTo>
                  <a:lnTo>
                    <a:pt x="4" y="52"/>
                  </a:lnTo>
                  <a:lnTo>
                    <a:pt x="7" y="53"/>
                  </a:lnTo>
                  <a:lnTo>
                    <a:pt x="11" y="54"/>
                  </a:lnTo>
                  <a:lnTo>
                    <a:pt x="14" y="54"/>
                  </a:lnTo>
                  <a:lnTo>
                    <a:pt x="16" y="53"/>
                  </a:lnTo>
                  <a:lnTo>
                    <a:pt x="20" y="52"/>
                  </a:lnTo>
                  <a:lnTo>
                    <a:pt x="24" y="49"/>
                  </a:lnTo>
                  <a:lnTo>
                    <a:pt x="27" y="46"/>
                  </a:lnTo>
                  <a:lnTo>
                    <a:pt x="31" y="50"/>
                  </a:lnTo>
                  <a:lnTo>
                    <a:pt x="34" y="52"/>
                  </a:lnTo>
                  <a:lnTo>
                    <a:pt x="35" y="52"/>
                  </a:lnTo>
                  <a:lnTo>
                    <a:pt x="37" y="53"/>
                  </a:lnTo>
                  <a:lnTo>
                    <a:pt x="40" y="52"/>
                  </a:lnTo>
                  <a:lnTo>
                    <a:pt x="42" y="52"/>
                  </a:lnTo>
                  <a:lnTo>
                    <a:pt x="44" y="51"/>
                  </a:lnTo>
                  <a:lnTo>
                    <a:pt x="46" y="49"/>
                  </a:lnTo>
                  <a:lnTo>
                    <a:pt x="48" y="46"/>
                  </a:lnTo>
                  <a:lnTo>
                    <a:pt x="48" y="45"/>
                  </a:lnTo>
                  <a:lnTo>
                    <a:pt x="48" y="44"/>
                  </a:lnTo>
                  <a:lnTo>
                    <a:pt x="47" y="43"/>
                  </a:lnTo>
                  <a:lnTo>
                    <a:pt x="46" y="44"/>
                  </a:lnTo>
                  <a:lnTo>
                    <a:pt x="45" y="45"/>
                  </a:lnTo>
                  <a:lnTo>
                    <a:pt x="43" y="45"/>
                  </a:lnTo>
                  <a:lnTo>
                    <a:pt x="42" y="46"/>
                  </a:lnTo>
                  <a:lnTo>
                    <a:pt x="41" y="46"/>
                  </a:lnTo>
                  <a:lnTo>
                    <a:pt x="39" y="46"/>
                  </a:lnTo>
                  <a:lnTo>
                    <a:pt x="38" y="44"/>
                  </a:lnTo>
                  <a:lnTo>
                    <a:pt x="37" y="43"/>
                  </a:lnTo>
                  <a:lnTo>
                    <a:pt x="37" y="42"/>
                  </a:lnTo>
                  <a:lnTo>
                    <a:pt x="37" y="12"/>
                  </a:lnTo>
                  <a:close/>
                  <a:moveTo>
                    <a:pt x="28" y="36"/>
                  </a:moveTo>
                  <a:lnTo>
                    <a:pt x="28" y="40"/>
                  </a:lnTo>
                  <a:lnTo>
                    <a:pt x="26" y="44"/>
                  </a:lnTo>
                  <a:lnTo>
                    <a:pt x="25" y="45"/>
                  </a:lnTo>
                  <a:lnTo>
                    <a:pt x="23" y="47"/>
                  </a:lnTo>
                  <a:lnTo>
                    <a:pt x="20" y="48"/>
                  </a:lnTo>
                  <a:lnTo>
                    <a:pt x="17" y="48"/>
                  </a:lnTo>
                  <a:lnTo>
                    <a:pt x="16" y="48"/>
                  </a:lnTo>
                  <a:lnTo>
                    <a:pt x="14" y="47"/>
                  </a:lnTo>
                  <a:lnTo>
                    <a:pt x="12" y="45"/>
                  </a:lnTo>
                  <a:lnTo>
                    <a:pt x="11" y="43"/>
                  </a:lnTo>
                  <a:lnTo>
                    <a:pt x="10" y="41"/>
                  </a:lnTo>
                  <a:lnTo>
                    <a:pt x="10" y="38"/>
                  </a:lnTo>
                  <a:lnTo>
                    <a:pt x="11" y="36"/>
                  </a:lnTo>
                  <a:lnTo>
                    <a:pt x="12" y="35"/>
                  </a:lnTo>
                  <a:lnTo>
                    <a:pt x="13" y="33"/>
                  </a:lnTo>
                  <a:lnTo>
                    <a:pt x="15" y="30"/>
                  </a:lnTo>
                  <a:lnTo>
                    <a:pt x="18" y="28"/>
                  </a:lnTo>
                  <a:lnTo>
                    <a:pt x="24" y="26"/>
                  </a:lnTo>
                  <a:lnTo>
                    <a:pt x="27" y="25"/>
                  </a:lnTo>
                  <a:lnTo>
                    <a:pt x="28" y="26"/>
                  </a:lnTo>
                  <a:lnTo>
                    <a:pt x="28" y="30"/>
                  </a:lnTo>
                  <a:lnTo>
                    <a:pt x="28" y="3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6" name="Freeform 212"/>
            <p:cNvSpPr>
              <a:spLocks/>
            </p:cNvSpPr>
            <p:nvPr/>
          </p:nvSpPr>
          <p:spPr bwMode="auto">
            <a:xfrm>
              <a:off x="1253643" y="6020469"/>
              <a:ext cx="90822" cy="82522"/>
            </a:xfrm>
            <a:custGeom>
              <a:avLst/>
              <a:gdLst>
                <a:gd name="T0" fmla="*/ 2147483647 w 57"/>
                <a:gd name="T1" fmla="*/ 2147483647 h 52"/>
                <a:gd name="T2" fmla="*/ 2147483647 w 57"/>
                <a:gd name="T3" fmla="*/ 2147483647 h 52"/>
                <a:gd name="T4" fmla="*/ 2147483647 w 57"/>
                <a:gd name="T5" fmla="*/ 2147483647 h 52"/>
                <a:gd name="T6" fmla="*/ 2147483647 w 57"/>
                <a:gd name="T7" fmla="*/ 2147483647 h 52"/>
                <a:gd name="T8" fmla="*/ 2147483647 w 57"/>
                <a:gd name="T9" fmla="*/ 2147483647 h 52"/>
                <a:gd name="T10" fmla="*/ 0 w 57"/>
                <a:gd name="T11" fmla="*/ 2147483647 h 52"/>
                <a:gd name="T12" fmla="*/ 2147483647 w 57"/>
                <a:gd name="T13" fmla="*/ 2147483647 h 52"/>
                <a:gd name="T14" fmla="*/ 2147483647 w 57"/>
                <a:gd name="T15" fmla="*/ 2147483647 h 52"/>
                <a:gd name="T16" fmla="*/ 2147483647 w 57"/>
                <a:gd name="T17" fmla="*/ 2147483647 h 52"/>
                <a:gd name="T18" fmla="*/ 2147483647 w 57"/>
                <a:gd name="T19" fmla="*/ 2147483647 h 52"/>
                <a:gd name="T20" fmla="*/ 2147483647 w 57"/>
                <a:gd name="T21" fmla="*/ 2147483647 h 52"/>
                <a:gd name="T22" fmla="*/ 2147483647 w 57"/>
                <a:gd name="T23" fmla="*/ 2147483647 h 52"/>
                <a:gd name="T24" fmla="*/ 2147483647 w 57"/>
                <a:gd name="T25" fmla="*/ 2147483647 h 52"/>
                <a:gd name="T26" fmla="*/ 2147483647 w 57"/>
                <a:gd name="T27" fmla="*/ 2147483647 h 52"/>
                <a:gd name="T28" fmla="*/ 2147483647 w 57"/>
                <a:gd name="T29" fmla="*/ 2147483647 h 52"/>
                <a:gd name="T30" fmla="*/ 2147483647 w 57"/>
                <a:gd name="T31" fmla="*/ 2147483647 h 52"/>
                <a:gd name="T32" fmla="*/ 2147483647 w 57"/>
                <a:gd name="T33" fmla="*/ 2147483647 h 52"/>
                <a:gd name="T34" fmla="*/ 2147483647 w 57"/>
                <a:gd name="T35" fmla="*/ 2147483647 h 52"/>
                <a:gd name="T36" fmla="*/ 2147483647 w 57"/>
                <a:gd name="T37" fmla="*/ 2147483647 h 52"/>
                <a:gd name="T38" fmla="*/ 2147483647 w 57"/>
                <a:gd name="T39" fmla="*/ 2147483647 h 52"/>
                <a:gd name="T40" fmla="*/ 2147483647 w 57"/>
                <a:gd name="T41" fmla="*/ 2147483647 h 52"/>
                <a:gd name="T42" fmla="*/ 2147483647 w 57"/>
                <a:gd name="T43" fmla="*/ 2147483647 h 52"/>
                <a:gd name="T44" fmla="*/ 2147483647 w 57"/>
                <a:gd name="T45" fmla="*/ 2147483647 h 52"/>
                <a:gd name="T46" fmla="*/ 2147483647 w 57"/>
                <a:gd name="T47" fmla="*/ 2147483647 h 52"/>
                <a:gd name="T48" fmla="*/ 2147483647 w 57"/>
                <a:gd name="T49" fmla="*/ 2147483647 h 52"/>
                <a:gd name="T50" fmla="*/ 2147483647 w 57"/>
                <a:gd name="T51" fmla="*/ 2147483647 h 52"/>
                <a:gd name="T52" fmla="*/ 2147483647 w 57"/>
                <a:gd name="T53" fmla="*/ 2147483647 h 52"/>
                <a:gd name="T54" fmla="*/ 2147483647 w 57"/>
                <a:gd name="T55" fmla="*/ 2147483647 h 52"/>
                <a:gd name="T56" fmla="*/ 2147483647 w 57"/>
                <a:gd name="T57" fmla="*/ 2147483647 h 52"/>
                <a:gd name="T58" fmla="*/ 2147483647 w 57"/>
                <a:gd name="T59" fmla="*/ 2147483647 h 52"/>
                <a:gd name="T60" fmla="*/ 2147483647 w 57"/>
                <a:gd name="T61" fmla="*/ 2147483647 h 52"/>
                <a:gd name="T62" fmla="*/ 2147483647 w 57"/>
                <a:gd name="T63" fmla="*/ 0 h 52"/>
                <a:gd name="T64" fmla="*/ 2147483647 w 57"/>
                <a:gd name="T65" fmla="*/ 2147483647 h 52"/>
                <a:gd name="T66" fmla="*/ 2147483647 w 57"/>
                <a:gd name="T67" fmla="*/ 2147483647 h 52"/>
                <a:gd name="T68" fmla="*/ 2147483647 w 57"/>
                <a:gd name="T69" fmla="*/ 2147483647 h 52"/>
                <a:gd name="T70" fmla="*/ 2147483647 w 57"/>
                <a:gd name="T71" fmla="*/ 2147483647 h 52"/>
                <a:gd name="T72" fmla="*/ 2147483647 w 57"/>
                <a:gd name="T73" fmla="*/ 2147483647 h 52"/>
                <a:gd name="T74" fmla="*/ 2147483647 w 57"/>
                <a:gd name="T75" fmla="*/ 2147483647 h 52"/>
                <a:gd name="T76" fmla="*/ 2147483647 w 57"/>
                <a:gd name="T77" fmla="*/ 2147483647 h 52"/>
                <a:gd name="T78" fmla="*/ 2147483647 w 57"/>
                <a:gd name="T79" fmla="*/ 2147483647 h 52"/>
                <a:gd name="T80" fmla="*/ 2147483647 w 57"/>
                <a:gd name="T81" fmla="*/ 2147483647 h 52"/>
                <a:gd name="T82" fmla="*/ 2147483647 w 57"/>
                <a:gd name="T83" fmla="*/ 2147483647 h 52"/>
                <a:gd name="T84" fmla="*/ 2147483647 w 57"/>
                <a:gd name="T85" fmla="*/ 2147483647 h 52"/>
                <a:gd name="T86" fmla="*/ 2147483647 w 57"/>
                <a:gd name="T87" fmla="*/ 2147483647 h 52"/>
                <a:gd name="T88" fmla="*/ 2147483647 w 57"/>
                <a:gd name="T89" fmla="*/ 2147483647 h 52"/>
                <a:gd name="T90" fmla="*/ 2147483647 w 57"/>
                <a:gd name="T91" fmla="*/ 2147483647 h 52"/>
                <a:gd name="T92" fmla="*/ 2147483647 w 57"/>
                <a:gd name="T93" fmla="*/ 0 h 52"/>
                <a:gd name="T94" fmla="*/ 2147483647 w 57"/>
                <a:gd name="T95" fmla="*/ 0 h 52"/>
                <a:gd name="T96" fmla="*/ 0 w 57"/>
                <a:gd name="T97" fmla="*/ 2147483647 h 52"/>
                <a:gd name="T98" fmla="*/ 0 w 57"/>
                <a:gd name="T99" fmla="*/ 2147483647 h 52"/>
                <a:gd name="T100" fmla="*/ 2147483647 w 57"/>
                <a:gd name="T101" fmla="*/ 2147483647 h 52"/>
                <a:gd name="T102" fmla="*/ 2147483647 w 57"/>
                <a:gd name="T103" fmla="*/ 2147483647 h 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
                <a:gd name="T157" fmla="*/ 0 h 52"/>
                <a:gd name="T158" fmla="*/ 57 w 57"/>
                <a:gd name="T159" fmla="*/ 52 h 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 h="52">
                  <a:moveTo>
                    <a:pt x="23" y="26"/>
                  </a:moveTo>
                  <a:lnTo>
                    <a:pt x="23" y="27"/>
                  </a:lnTo>
                  <a:lnTo>
                    <a:pt x="24" y="28"/>
                  </a:lnTo>
                  <a:lnTo>
                    <a:pt x="22" y="31"/>
                  </a:lnTo>
                  <a:lnTo>
                    <a:pt x="17" y="37"/>
                  </a:lnTo>
                  <a:lnTo>
                    <a:pt x="12" y="42"/>
                  </a:lnTo>
                  <a:lnTo>
                    <a:pt x="9" y="46"/>
                  </a:lnTo>
                  <a:lnTo>
                    <a:pt x="6" y="48"/>
                  </a:lnTo>
                  <a:lnTo>
                    <a:pt x="2" y="49"/>
                  </a:lnTo>
                  <a:lnTo>
                    <a:pt x="1" y="50"/>
                  </a:lnTo>
                  <a:lnTo>
                    <a:pt x="0" y="50"/>
                  </a:lnTo>
                  <a:lnTo>
                    <a:pt x="0" y="51"/>
                  </a:lnTo>
                  <a:lnTo>
                    <a:pt x="0" y="52"/>
                  </a:lnTo>
                  <a:lnTo>
                    <a:pt x="1" y="52"/>
                  </a:lnTo>
                  <a:lnTo>
                    <a:pt x="4" y="52"/>
                  </a:lnTo>
                  <a:lnTo>
                    <a:pt x="13" y="52"/>
                  </a:lnTo>
                  <a:lnTo>
                    <a:pt x="22" y="52"/>
                  </a:lnTo>
                  <a:lnTo>
                    <a:pt x="24" y="52"/>
                  </a:lnTo>
                  <a:lnTo>
                    <a:pt x="24" y="51"/>
                  </a:lnTo>
                  <a:lnTo>
                    <a:pt x="24" y="50"/>
                  </a:lnTo>
                  <a:lnTo>
                    <a:pt x="21" y="49"/>
                  </a:lnTo>
                  <a:lnTo>
                    <a:pt x="20" y="48"/>
                  </a:lnTo>
                  <a:lnTo>
                    <a:pt x="19" y="47"/>
                  </a:lnTo>
                  <a:lnTo>
                    <a:pt x="18" y="45"/>
                  </a:lnTo>
                  <a:lnTo>
                    <a:pt x="19" y="41"/>
                  </a:lnTo>
                  <a:lnTo>
                    <a:pt x="22" y="37"/>
                  </a:lnTo>
                  <a:lnTo>
                    <a:pt x="25" y="33"/>
                  </a:lnTo>
                  <a:lnTo>
                    <a:pt x="27" y="32"/>
                  </a:lnTo>
                  <a:lnTo>
                    <a:pt x="28" y="32"/>
                  </a:lnTo>
                  <a:lnTo>
                    <a:pt x="34" y="41"/>
                  </a:lnTo>
                  <a:lnTo>
                    <a:pt x="36" y="44"/>
                  </a:lnTo>
                  <a:lnTo>
                    <a:pt x="38" y="46"/>
                  </a:lnTo>
                  <a:lnTo>
                    <a:pt x="37" y="47"/>
                  </a:lnTo>
                  <a:lnTo>
                    <a:pt x="37" y="48"/>
                  </a:lnTo>
                  <a:lnTo>
                    <a:pt x="34" y="49"/>
                  </a:lnTo>
                  <a:lnTo>
                    <a:pt x="33" y="50"/>
                  </a:lnTo>
                  <a:lnTo>
                    <a:pt x="32" y="50"/>
                  </a:lnTo>
                  <a:lnTo>
                    <a:pt x="32" y="51"/>
                  </a:lnTo>
                  <a:lnTo>
                    <a:pt x="32" y="52"/>
                  </a:lnTo>
                  <a:lnTo>
                    <a:pt x="33" y="52"/>
                  </a:lnTo>
                  <a:lnTo>
                    <a:pt x="35" y="52"/>
                  </a:lnTo>
                  <a:lnTo>
                    <a:pt x="43" y="52"/>
                  </a:lnTo>
                  <a:lnTo>
                    <a:pt x="50" y="52"/>
                  </a:lnTo>
                  <a:lnTo>
                    <a:pt x="54" y="52"/>
                  </a:lnTo>
                  <a:lnTo>
                    <a:pt x="57" y="52"/>
                  </a:lnTo>
                  <a:lnTo>
                    <a:pt x="57" y="51"/>
                  </a:lnTo>
                  <a:lnTo>
                    <a:pt x="57" y="50"/>
                  </a:lnTo>
                  <a:lnTo>
                    <a:pt x="54" y="49"/>
                  </a:lnTo>
                  <a:lnTo>
                    <a:pt x="52" y="47"/>
                  </a:lnTo>
                  <a:lnTo>
                    <a:pt x="49" y="46"/>
                  </a:lnTo>
                  <a:lnTo>
                    <a:pt x="45" y="41"/>
                  </a:lnTo>
                  <a:lnTo>
                    <a:pt x="39" y="32"/>
                  </a:lnTo>
                  <a:lnTo>
                    <a:pt x="35" y="27"/>
                  </a:lnTo>
                  <a:lnTo>
                    <a:pt x="33" y="24"/>
                  </a:lnTo>
                  <a:lnTo>
                    <a:pt x="33" y="22"/>
                  </a:lnTo>
                  <a:lnTo>
                    <a:pt x="44" y="9"/>
                  </a:lnTo>
                  <a:lnTo>
                    <a:pt x="46" y="6"/>
                  </a:lnTo>
                  <a:lnTo>
                    <a:pt x="49" y="5"/>
                  </a:lnTo>
                  <a:lnTo>
                    <a:pt x="54" y="3"/>
                  </a:lnTo>
                  <a:lnTo>
                    <a:pt x="56" y="3"/>
                  </a:lnTo>
                  <a:lnTo>
                    <a:pt x="57" y="3"/>
                  </a:lnTo>
                  <a:lnTo>
                    <a:pt x="57" y="2"/>
                  </a:lnTo>
                  <a:lnTo>
                    <a:pt x="57" y="1"/>
                  </a:lnTo>
                  <a:lnTo>
                    <a:pt x="56" y="0"/>
                  </a:lnTo>
                  <a:lnTo>
                    <a:pt x="53" y="0"/>
                  </a:lnTo>
                  <a:lnTo>
                    <a:pt x="45" y="1"/>
                  </a:lnTo>
                  <a:lnTo>
                    <a:pt x="36" y="0"/>
                  </a:lnTo>
                  <a:lnTo>
                    <a:pt x="34" y="1"/>
                  </a:lnTo>
                  <a:lnTo>
                    <a:pt x="33" y="1"/>
                  </a:lnTo>
                  <a:lnTo>
                    <a:pt x="33" y="2"/>
                  </a:lnTo>
                  <a:lnTo>
                    <a:pt x="34" y="3"/>
                  </a:lnTo>
                  <a:lnTo>
                    <a:pt x="36" y="3"/>
                  </a:lnTo>
                  <a:lnTo>
                    <a:pt x="38" y="4"/>
                  </a:lnTo>
                  <a:lnTo>
                    <a:pt x="39" y="4"/>
                  </a:lnTo>
                  <a:lnTo>
                    <a:pt x="39" y="5"/>
                  </a:lnTo>
                  <a:lnTo>
                    <a:pt x="38" y="8"/>
                  </a:lnTo>
                  <a:lnTo>
                    <a:pt x="37" y="10"/>
                  </a:lnTo>
                  <a:lnTo>
                    <a:pt x="33" y="17"/>
                  </a:lnTo>
                  <a:lnTo>
                    <a:pt x="31" y="19"/>
                  </a:lnTo>
                  <a:lnTo>
                    <a:pt x="31" y="20"/>
                  </a:lnTo>
                  <a:lnTo>
                    <a:pt x="30" y="20"/>
                  </a:lnTo>
                  <a:lnTo>
                    <a:pt x="29" y="20"/>
                  </a:lnTo>
                  <a:lnTo>
                    <a:pt x="28" y="18"/>
                  </a:lnTo>
                  <a:lnTo>
                    <a:pt x="24" y="14"/>
                  </a:lnTo>
                  <a:lnTo>
                    <a:pt x="21" y="9"/>
                  </a:lnTo>
                  <a:lnTo>
                    <a:pt x="19" y="6"/>
                  </a:lnTo>
                  <a:lnTo>
                    <a:pt x="19" y="5"/>
                  </a:lnTo>
                  <a:lnTo>
                    <a:pt x="20" y="4"/>
                  </a:lnTo>
                  <a:lnTo>
                    <a:pt x="22" y="3"/>
                  </a:lnTo>
                  <a:lnTo>
                    <a:pt x="24" y="3"/>
                  </a:lnTo>
                  <a:lnTo>
                    <a:pt x="25" y="2"/>
                  </a:lnTo>
                  <a:lnTo>
                    <a:pt x="25" y="1"/>
                  </a:lnTo>
                  <a:lnTo>
                    <a:pt x="24" y="0"/>
                  </a:lnTo>
                  <a:lnTo>
                    <a:pt x="22" y="0"/>
                  </a:lnTo>
                  <a:lnTo>
                    <a:pt x="13" y="1"/>
                  </a:lnTo>
                  <a:lnTo>
                    <a:pt x="3" y="0"/>
                  </a:lnTo>
                  <a:lnTo>
                    <a:pt x="1" y="0"/>
                  </a:lnTo>
                  <a:lnTo>
                    <a:pt x="0" y="1"/>
                  </a:lnTo>
                  <a:lnTo>
                    <a:pt x="0" y="2"/>
                  </a:lnTo>
                  <a:lnTo>
                    <a:pt x="0" y="3"/>
                  </a:lnTo>
                  <a:lnTo>
                    <a:pt x="2" y="3"/>
                  </a:lnTo>
                  <a:lnTo>
                    <a:pt x="4" y="4"/>
                  </a:lnTo>
                  <a:lnTo>
                    <a:pt x="6" y="6"/>
                  </a:lnTo>
                  <a:lnTo>
                    <a:pt x="23" y="2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7" name="Freeform 213"/>
            <p:cNvSpPr>
              <a:spLocks noEditPoints="1"/>
            </p:cNvSpPr>
            <p:nvPr/>
          </p:nvSpPr>
          <p:spPr bwMode="auto">
            <a:xfrm>
              <a:off x="1379397" y="5989972"/>
              <a:ext cx="129247" cy="114813"/>
            </a:xfrm>
            <a:custGeom>
              <a:avLst/>
              <a:gdLst>
                <a:gd name="T0" fmla="*/ 2147483647 w 82"/>
                <a:gd name="T1" fmla="*/ 2147483647 h 73"/>
                <a:gd name="T2" fmla="*/ 2147483647 w 82"/>
                <a:gd name="T3" fmla="*/ 2147483647 h 73"/>
                <a:gd name="T4" fmla="*/ 2147483647 w 82"/>
                <a:gd name="T5" fmla="*/ 2147483647 h 73"/>
                <a:gd name="T6" fmla="*/ 2147483647 w 82"/>
                <a:gd name="T7" fmla="*/ 2147483647 h 73"/>
                <a:gd name="T8" fmla="*/ 2147483647 w 82"/>
                <a:gd name="T9" fmla="*/ 2147483647 h 73"/>
                <a:gd name="T10" fmla="*/ 2147483647 w 82"/>
                <a:gd name="T11" fmla="*/ 2147483647 h 73"/>
                <a:gd name="T12" fmla="*/ 2147483647 w 82"/>
                <a:gd name="T13" fmla="*/ 2147483647 h 73"/>
                <a:gd name="T14" fmla="*/ 2147483647 w 82"/>
                <a:gd name="T15" fmla="*/ 2147483647 h 73"/>
                <a:gd name="T16" fmla="*/ 2147483647 w 82"/>
                <a:gd name="T17" fmla="*/ 2147483647 h 73"/>
                <a:gd name="T18" fmla="*/ 2147483647 w 82"/>
                <a:gd name="T19" fmla="*/ 2147483647 h 73"/>
                <a:gd name="T20" fmla="*/ 2147483647 w 82"/>
                <a:gd name="T21" fmla="*/ 2147483647 h 73"/>
                <a:gd name="T22" fmla="*/ 2147483647 w 82"/>
                <a:gd name="T23" fmla="*/ 2147483647 h 73"/>
                <a:gd name="T24" fmla="*/ 2147483647 w 82"/>
                <a:gd name="T25" fmla="*/ 2147483647 h 73"/>
                <a:gd name="T26" fmla="*/ 2147483647 w 82"/>
                <a:gd name="T27" fmla="*/ 2147483647 h 73"/>
                <a:gd name="T28" fmla="*/ 2147483647 w 82"/>
                <a:gd name="T29" fmla="*/ 0 h 73"/>
                <a:gd name="T30" fmla="*/ 2147483647 w 82"/>
                <a:gd name="T31" fmla="*/ 2147483647 h 73"/>
                <a:gd name="T32" fmla="*/ 2147483647 w 82"/>
                <a:gd name="T33" fmla="*/ 2147483647 h 73"/>
                <a:gd name="T34" fmla="*/ 2147483647 w 82"/>
                <a:gd name="T35" fmla="*/ 2147483647 h 73"/>
                <a:gd name="T36" fmla="*/ 2147483647 w 82"/>
                <a:gd name="T37" fmla="*/ 2147483647 h 73"/>
                <a:gd name="T38" fmla="*/ 2147483647 w 82"/>
                <a:gd name="T39" fmla="*/ 2147483647 h 73"/>
                <a:gd name="T40" fmla="*/ 2147483647 w 82"/>
                <a:gd name="T41" fmla="*/ 2147483647 h 73"/>
                <a:gd name="T42" fmla="*/ 2147483647 w 82"/>
                <a:gd name="T43" fmla="*/ 2147483647 h 73"/>
                <a:gd name="T44" fmla="*/ 0 w 82"/>
                <a:gd name="T45" fmla="*/ 2147483647 h 73"/>
                <a:gd name="T46" fmla="*/ 2147483647 w 82"/>
                <a:gd name="T47" fmla="*/ 2147483647 h 73"/>
                <a:gd name="T48" fmla="*/ 2147483647 w 82"/>
                <a:gd name="T49" fmla="*/ 2147483647 h 73"/>
                <a:gd name="T50" fmla="*/ 2147483647 w 82"/>
                <a:gd name="T51" fmla="*/ 2147483647 h 73"/>
                <a:gd name="T52" fmla="*/ 2147483647 w 82"/>
                <a:gd name="T53" fmla="*/ 2147483647 h 73"/>
                <a:gd name="T54" fmla="*/ 2147483647 w 82"/>
                <a:gd name="T55" fmla="*/ 2147483647 h 73"/>
                <a:gd name="T56" fmla="*/ 2147483647 w 82"/>
                <a:gd name="T57" fmla="*/ 2147483647 h 73"/>
                <a:gd name="T58" fmla="*/ 2147483647 w 82"/>
                <a:gd name="T59" fmla="*/ 2147483647 h 73"/>
                <a:gd name="T60" fmla="*/ 2147483647 w 82"/>
                <a:gd name="T61" fmla="*/ 2147483647 h 73"/>
                <a:gd name="T62" fmla="*/ 2147483647 w 82"/>
                <a:gd name="T63" fmla="*/ 2147483647 h 73"/>
                <a:gd name="T64" fmla="*/ 2147483647 w 82"/>
                <a:gd name="T65" fmla="*/ 2147483647 h 73"/>
                <a:gd name="T66" fmla="*/ 2147483647 w 82"/>
                <a:gd name="T67" fmla="*/ 2147483647 h 73"/>
                <a:gd name="T68" fmla="*/ 2147483647 w 82"/>
                <a:gd name="T69" fmla="*/ 2147483647 h 73"/>
                <a:gd name="T70" fmla="*/ 2147483647 w 82"/>
                <a:gd name="T71" fmla="*/ 2147483647 h 73"/>
                <a:gd name="T72" fmla="*/ 2147483647 w 82"/>
                <a:gd name="T73" fmla="*/ 2147483647 h 73"/>
                <a:gd name="T74" fmla="*/ 2147483647 w 82"/>
                <a:gd name="T75" fmla="*/ 2147483647 h 73"/>
                <a:gd name="T76" fmla="*/ 2147483647 w 82"/>
                <a:gd name="T77" fmla="*/ 2147483647 h 73"/>
                <a:gd name="T78" fmla="*/ 2147483647 w 82"/>
                <a:gd name="T79" fmla="*/ 2147483647 h 73"/>
                <a:gd name="T80" fmla="*/ 2147483647 w 82"/>
                <a:gd name="T81" fmla="*/ 2147483647 h 73"/>
                <a:gd name="T82" fmla="*/ 2147483647 w 82"/>
                <a:gd name="T83" fmla="*/ 2147483647 h 73"/>
                <a:gd name="T84" fmla="*/ 2147483647 w 82"/>
                <a:gd name="T85" fmla="*/ 2147483647 h 73"/>
                <a:gd name="T86" fmla="*/ 2147483647 w 82"/>
                <a:gd name="T87" fmla="*/ 2147483647 h 73"/>
                <a:gd name="T88" fmla="*/ 2147483647 w 82"/>
                <a:gd name="T89" fmla="*/ 2147483647 h 73"/>
                <a:gd name="T90" fmla="*/ 2147483647 w 82"/>
                <a:gd name="T91" fmla="*/ 2147483647 h 73"/>
                <a:gd name="T92" fmla="*/ 2147483647 w 82"/>
                <a:gd name="T93" fmla="*/ 2147483647 h 73"/>
                <a:gd name="T94" fmla="*/ 2147483647 w 82"/>
                <a:gd name="T95" fmla="*/ 2147483647 h 73"/>
                <a:gd name="T96" fmla="*/ 2147483647 w 82"/>
                <a:gd name="T97" fmla="*/ 2147483647 h 73"/>
                <a:gd name="T98" fmla="*/ 2147483647 w 82"/>
                <a:gd name="T99" fmla="*/ 2147483647 h 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2"/>
                <a:gd name="T151" fmla="*/ 0 h 73"/>
                <a:gd name="T152" fmla="*/ 82 w 82"/>
                <a:gd name="T153" fmla="*/ 73 h 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2" h="73">
                  <a:moveTo>
                    <a:pt x="22" y="11"/>
                  </a:moveTo>
                  <a:lnTo>
                    <a:pt x="23" y="9"/>
                  </a:lnTo>
                  <a:lnTo>
                    <a:pt x="23" y="7"/>
                  </a:lnTo>
                  <a:lnTo>
                    <a:pt x="24" y="5"/>
                  </a:lnTo>
                  <a:lnTo>
                    <a:pt x="25" y="4"/>
                  </a:lnTo>
                  <a:lnTo>
                    <a:pt x="28" y="3"/>
                  </a:lnTo>
                  <a:lnTo>
                    <a:pt x="32" y="3"/>
                  </a:lnTo>
                  <a:lnTo>
                    <a:pt x="34" y="3"/>
                  </a:lnTo>
                  <a:lnTo>
                    <a:pt x="36" y="4"/>
                  </a:lnTo>
                  <a:lnTo>
                    <a:pt x="38" y="4"/>
                  </a:lnTo>
                  <a:lnTo>
                    <a:pt x="39" y="6"/>
                  </a:lnTo>
                  <a:lnTo>
                    <a:pt x="40" y="9"/>
                  </a:lnTo>
                  <a:lnTo>
                    <a:pt x="41" y="12"/>
                  </a:lnTo>
                  <a:lnTo>
                    <a:pt x="40" y="15"/>
                  </a:lnTo>
                  <a:lnTo>
                    <a:pt x="40" y="18"/>
                  </a:lnTo>
                  <a:lnTo>
                    <a:pt x="37" y="22"/>
                  </a:lnTo>
                  <a:lnTo>
                    <a:pt x="35" y="24"/>
                  </a:lnTo>
                  <a:lnTo>
                    <a:pt x="34" y="25"/>
                  </a:lnTo>
                  <a:lnTo>
                    <a:pt x="32" y="26"/>
                  </a:lnTo>
                  <a:lnTo>
                    <a:pt x="31" y="26"/>
                  </a:lnTo>
                  <a:lnTo>
                    <a:pt x="30" y="25"/>
                  </a:lnTo>
                  <a:lnTo>
                    <a:pt x="28" y="23"/>
                  </a:lnTo>
                  <a:lnTo>
                    <a:pt x="27" y="21"/>
                  </a:lnTo>
                  <a:lnTo>
                    <a:pt x="24" y="17"/>
                  </a:lnTo>
                  <a:lnTo>
                    <a:pt x="23" y="14"/>
                  </a:lnTo>
                  <a:lnTo>
                    <a:pt x="22" y="11"/>
                  </a:lnTo>
                  <a:close/>
                  <a:moveTo>
                    <a:pt x="54" y="46"/>
                  </a:moveTo>
                  <a:lnTo>
                    <a:pt x="53" y="47"/>
                  </a:lnTo>
                  <a:lnTo>
                    <a:pt x="52" y="47"/>
                  </a:lnTo>
                  <a:lnTo>
                    <a:pt x="51" y="46"/>
                  </a:lnTo>
                  <a:lnTo>
                    <a:pt x="35" y="29"/>
                  </a:lnTo>
                  <a:lnTo>
                    <a:pt x="34" y="28"/>
                  </a:lnTo>
                  <a:lnTo>
                    <a:pt x="36" y="26"/>
                  </a:lnTo>
                  <a:lnTo>
                    <a:pt x="41" y="24"/>
                  </a:lnTo>
                  <a:lnTo>
                    <a:pt x="43" y="22"/>
                  </a:lnTo>
                  <a:lnTo>
                    <a:pt x="46" y="19"/>
                  </a:lnTo>
                  <a:lnTo>
                    <a:pt x="47" y="16"/>
                  </a:lnTo>
                  <a:lnTo>
                    <a:pt x="47" y="13"/>
                  </a:lnTo>
                  <a:lnTo>
                    <a:pt x="47" y="10"/>
                  </a:lnTo>
                  <a:lnTo>
                    <a:pt x="46" y="7"/>
                  </a:lnTo>
                  <a:lnTo>
                    <a:pt x="45" y="5"/>
                  </a:lnTo>
                  <a:lnTo>
                    <a:pt x="43" y="3"/>
                  </a:lnTo>
                  <a:lnTo>
                    <a:pt x="41" y="2"/>
                  </a:lnTo>
                  <a:lnTo>
                    <a:pt x="38" y="1"/>
                  </a:lnTo>
                  <a:lnTo>
                    <a:pt x="35" y="0"/>
                  </a:lnTo>
                  <a:lnTo>
                    <a:pt x="32" y="0"/>
                  </a:lnTo>
                  <a:lnTo>
                    <a:pt x="28" y="0"/>
                  </a:lnTo>
                  <a:lnTo>
                    <a:pt x="24" y="1"/>
                  </a:lnTo>
                  <a:lnTo>
                    <a:pt x="21" y="3"/>
                  </a:lnTo>
                  <a:lnTo>
                    <a:pt x="20" y="4"/>
                  </a:lnTo>
                  <a:lnTo>
                    <a:pt x="19" y="5"/>
                  </a:lnTo>
                  <a:lnTo>
                    <a:pt x="17" y="7"/>
                  </a:lnTo>
                  <a:lnTo>
                    <a:pt x="16" y="10"/>
                  </a:lnTo>
                  <a:lnTo>
                    <a:pt x="15" y="13"/>
                  </a:lnTo>
                  <a:lnTo>
                    <a:pt x="15" y="16"/>
                  </a:lnTo>
                  <a:lnTo>
                    <a:pt x="15" y="19"/>
                  </a:lnTo>
                  <a:lnTo>
                    <a:pt x="16" y="22"/>
                  </a:lnTo>
                  <a:lnTo>
                    <a:pt x="17" y="24"/>
                  </a:lnTo>
                  <a:lnTo>
                    <a:pt x="18" y="26"/>
                  </a:lnTo>
                  <a:lnTo>
                    <a:pt x="21" y="30"/>
                  </a:lnTo>
                  <a:lnTo>
                    <a:pt x="20" y="31"/>
                  </a:lnTo>
                  <a:lnTo>
                    <a:pt x="18" y="32"/>
                  </a:lnTo>
                  <a:lnTo>
                    <a:pt x="10" y="36"/>
                  </a:lnTo>
                  <a:lnTo>
                    <a:pt x="6" y="39"/>
                  </a:lnTo>
                  <a:lnTo>
                    <a:pt x="3" y="43"/>
                  </a:lnTo>
                  <a:lnTo>
                    <a:pt x="1" y="45"/>
                  </a:lnTo>
                  <a:lnTo>
                    <a:pt x="0" y="48"/>
                  </a:lnTo>
                  <a:lnTo>
                    <a:pt x="0" y="51"/>
                  </a:lnTo>
                  <a:lnTo>
                    <a:pt x="0" y="54"/>
                  </a:lnTo>
                  <a:lnTo>
                    <a:pt x="0" y="59"/>
                  </a:lnTo>
                  <a:lnTo>
                    <a:pt x="2" y="64"/>
                  </a:lnTo>
                  <a:lnTo>
                    <a:pt x="4" y="67"/>
                  </a:lnTo>
                  <a:lnTo>
                    <a:pt x="8" y="70"/>
                  </a:lnTo>
                  <a:lnTo>
                    <a:pt x="11" y="71"/>
                  </a:lnTo>
                  <a:lnTo>
                    <a:pt x="15" y="72"/>
                  </a:lnTo>
                  <a:lnTo>
                    <a:pt x="21" y="73"/>
                  </a:lnTo>
                  <a:lnTo>
                    <a:pt x="28" y="73"/>
                  </a:lnTo>
                  <a:lnTo>
                    <a:pt x="31" y="72"/>
                  </a:lnTo>
                  <a:lnTo>
                    <a:pt x="33" y="71"/>
                  </a:lnTo>
                  <a:lnTo>
                    <a:pt x="38" y="69"/>
                  </a:lnTo>
                  <a:lnTo>
                    <a:pt x="41" y="67"/>
                  </a:lnTo>
                  <a:lnTo>
                    <a:pt x="47" y="60"/>
                  </a:lnTo>
                  <a:lnTo>
                    <a:pt x="50" y="63"/>
                  </a:lnTo>
                  <a:lnTo>
                    <a:pt x="56" y="69"/>
                  </a:lnTo>
                  <a:lnTo>
                    <a:pt x="61" y="72"/>
                  </a:lnTo>
                  <a:lnTo>
                    <a:pt x="64" y="73"/>
                  </a:lnTo>
                  <a:lnTo>
                    <a:pt x="67" y="73"/>
                  </a:lnTo>
                  <a:lnTo>
                    <a:pt x="72" y="72"/>
                  </a:lnTo>
                  <a:lnTo>
                    <a:pt x="77" y="71"/>
                  </a:lnTo>
                  <a:lnTo>
                    <a:pt x="80" y="68"/>
                  </a:lnTo>
                  <a:lnTo>
                    <a:pt x="81" y="67"/>
                  </a:lnTo>
                  <a:lnTo>
                    <a:pt x="81" y="65"/>
                  </a:lnTo>
                  <a:lnTo>
                    <a:pt x="81" y="64"/>
                  </a:lnTo>
                  <a:lnTo>
                    <a:pt x="79" y="64"/>
                  </a:lnTo>
                  <a:lnTo>
                    <a:pt x="76" y="65"/>
                  </a:lnTo>
                  <a:lnTo>
                    <a:pt x="71" y="65"/>
                  </a:lnTo>
                  <a:lnTo>
                    <a:pt x="69" y="65"/>
                  </a:lnTo>
                  <a:lnTo>
                    <a:pt x="67" y="63"/>
                  </a:lnTo>
                  <a:lnTo>
                    <a:pt x="61" y="59"/>
                  </a:lnTo>
                  <a:lnTo>
                    <a:pt x="57" y="54"/>
                  </a:lnTo>
                  <a:lnTo>
                    <a:pt x="55" y="52"/>
                  </a:lnTo>
                  <a:lnTo>
                    <a:pt x="55" y="50"/>
                  </a:lnTo>
                  <a:lnTo>
                    <a:pt x="74" y="27"/>
                  </a:lnTo>
                  <a:lnTo>
                    <a:pt x="75" y="25"/>
                  </a:lnTo>
                  <a:lnTo>
                    <a:pt x="77" y="24"/>
                  </a:lnTo>
                  <a:lnTo>
                    <a:pt x="78" y="24"/>
                  </a:lnTo>
                  <a:lnTo>
                    <a:pt x="79" y="24"/>
                  </a:lnTo>
                  <a:lnTo>
                    <a:pt x="82" y="23"/>
                  </a:lnTo>
                  <a:lnTo>
                    <a:pt x="82" y="22"/>
                  </a:lnTo>
                  <a:lnTo>
                    <a:pt x="82" y="21"/>
                  </a:lnTo>
                  <a:lnTo>
                    <a:pt x="80" y="21"/>
                  </a:lnTo>
                  <a:lnTo>
                    <a:pt x="70" y="21"/>
                  </a:lnTo>
                  <a:lnTo>
                    <a:pt x="60" y="21"/>
                  </a:lnTo>
                  <a:lnTo>
                    <a:pt x="58" y="21"/>
                  </a:lnTo>
                  <a:lnTo>
                    <a:pt x="58" y="22"/>
                  </a:lnTo>
                  <a:lnTo>
                    <a:pt x="58" y="23"/>
                  </a:lnTo>
                  <a:lnTo>
                    <a:pt x="59" y="23"/>
                  </a:lnTo>
                  <a:lnTo>
                    <a:pt x="62" y="24"/>
                  </a:lnTo>
                  <a:lnTo>
                    <a:pt x="66" y="24"/>
                  </a:lnTo>
                  <a:lnTo>
                    <a:pt x="67" y="25"/>
                  </a:lnTo>
                  <a:lnTo>
                    <a:pt x="67" y="26"/>
                  </a:lnTo>
                  <a:lnTo>
                    <a:pt x="66" y="29"/>
                  </a:lnTo>
                  <a:lnTo>
                    <a:pt x="65" y="32"/>
                  </a:lnTo>
                  <a:lnTo>
                    <a:pt x="63" y="34"/>
                  </a:lnTo>
                  <a:lnTo>
                    <a:pt x="54" y="46"/>
                  </a:lnTo>
                  <a:close/>
                  <a:moveTo>
                    <a:pt x="24" y="33"/>
                  </a:moveTo>
                  <a:lnTo>
                    <a:pt x="45" y="55"/>
                  </a:lnTo>
                  <a:lnTo>
                    <a:pt x="45" y="56"/>
                  </a:lnTo>
                  <a:lnTo>
                    <a:pt x="46" y="56"/>
                  </a:lnTo>
                  <a:lnTo>
                    <a:pt x="44" y="59"/>
                  </a:lnTo>
                  <a:lnTo>
                    <a:pt x="40" y="62"/>
                  </a:lnTo>
                  <a:lnTo>
                    <a:pt x="38" y="64"/>
                  </a:lnTo>
                  <a:lnTo>
                    <a:pt x="34" y="65"/>
                  </a:lnTo>
                  <a:lnTo>
                    <a:pt x="31" y="66"/>
                  </a:lnTo>
                  <a:lnTo>
                    <a:pt x="26" y="67"/>
                  </a:lnTo>
                  <a:lnTo>
                    <a:pt x="23" y="66"/>
                  </a:lnTo>
                  <a:lnTo>
                    <a:pt x="19" y="65"/>
                  </a:lnTo>
                  <a:lnTo>
                    <a:pt x="17" y="64"/>
                  </a:lnTo>
                  <a:lnTo>
                    <a:pt x="15" y="63"/>
                  </a:lnTo>
                  <a:lnTo>
                    <a:pt x="14" y="62"/>
                  </a:lnTo>
                  <a:lnTo>
                    <a:pt x="12" y="59"/>
                  </a:lnTo>
                  <a:lnTo>
                    <a:pt x="11" y="56"/>
                  </a:lnTo>
                  <a:lnTo>
                    <a:pt x="10" y="53"/>
                  </a:lnTo>
                  <a:lnTo>
                    <a:pt x="10" y="50"/>
                  </a:lnTo>
                  <a:lnTo>
                    <a:pt x="10" y="46"/>
                  </a:lnTo>
                  <a:lnTo>
                    <a:pt x="11" y="43"/>
                  </a:lnTo>
                  <a:lnTo>
                    <a:pt x="13" y="40"/>
                  </a:lnTo>
                  <a:lnTo>
                    <a:pt x="15" y="38"/>
                  </a:lnTo>
                  <a:lnTo>
                    <a:pt x="20" y="35"/>
                  </a:lnTo>
                  <a:lnTo>
                    <a:pt x="24" y="3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8" name="Freeform 214"/>
            <p:cNvSpPr>
              <a:spLocks/>
            </p:cNvSpPr>
            <p:nvPr/>
          </p:nvSpPr>
          <p:spPr bwMode="auto">
            <a:xfrm>
              <a:off x="1538336" y="5970239"/>
              <a:ext cx="99556" cy="132752"/>
            </a:xfrm>
            <a:custGeom>
              <a:avLst/>
              <a:gdLst>
                <a:gd name="T0" fmla="*/ 2147483647 w 62"/>
                <a:gd name="T1" fmla="*/ 2147483647 h 83"/>
                <a:gd name="T2" fmla="*/ 2147483647 w 62"/>
                <a:gd name="T3" fmla="*/ 2147483647 h 83"/>
                <a:gd name="T4" fmla="*/ 2147483647 w 62"/>
                <a:gd name="T5" fmla="*/ 2147483647 h 83"/>
                <a:gd name="T6" fmla="*/ 2147483647 w 62"/>
                <a:gd name="T7" fmla="*/ 2147483647 h 83"/>
                <a:gd name="T8" fmla="*/ 0 w 62"/>
                <a:gd name="T9" fmla="*/ 2147483647 h 83"/>
                <a:gd name="T10" fmla="*/ 2147483647 w 62"/>
                <a:gd name="T11" fmla="*/ 2147483647 h 83"/>
                <a:gd name="T12" fmla="*/ 2147483647 w 62"/>
                <a:gd name="T13" fmla="*/ 2147483647 h 83"/>
                <a:gd name="T14" fmla="*/ 2147483647 w 62"/>
                <a:gd name="T15" fmla="*/ 2147483647 h 83"/>
                <a:gd name="T16" fmla="*/ 2147483647 w 62"/>
                <a:gd name="T17" fmla="*/ 2147483647 h 83"/>
                <a:gd name="T18" fmla="*/ 2147483647 w 62"/>
                <a:gd name="T19" fmla="*/ 2147483647 h 83"/>
                <a:gd name="T20" fmla="*/ 2147483647 w 62"/>
                <a:gd name="T21" fmla="*/ 2147483647 h 83"/>
                <a:gd name="T22" fmla="*/ 2147483647 w 62"/>
                <a:gd name="T23" fmla="*/ 2147483647 h 83"/>
                <a:gd name="T24" fmla="*/ 2147483647 w 62"/>
                <a:gd name="T25" fmla="*/ 2147483647 h 83"/>
                <a:gd name="T26" fmla="*/ 2147483647 w 62"/>
                <a:gd name="T27" fmla="*/ 2147483647 h 83"/>
                <a:gd name="T28" fmla="*/ 2147483647 w 62"/>
                <a:gd name="T29" fmla="*/ 2147483647 h 83"/>
                <a:gd name="T30" fmla="*/ 2147483647 w 62"/>
                <a:gd name="T31" fmla="*/ 2147483647 h 83"/>
                <a:gd name="T32" fmla="*/ 2147483647 w 62"/>
                <a:gd name="T33" fmla="*/ 2147483647 h 83"/>
                <a:gd name="T34" fmla="*/ 2147483647 w 62"/>
                <a:gd name="T35" fmla="*/ 2147483647 h 83"/>
                <a:gd name="T36" fmla="*/ 2147483647 w 62"/>
                <a:gd name="T37" fmla="*/ 2147483647 h 83"/>
                <a:gd name="T38" fmla="*/ 2147483647 w 62"/>
                <a:gd name="T39" fmla="*/ 2147483647 h 83"/>
                <a:gd name="T40" fmla="*/ 2147483647 w 62"/>
                <a:gd name="T41" fmla="*/ 2147483647 h 83"/>
                <a:gd name="T42" fmla="*/ 2147483647 w 62"/>
                <a:gd name="T43" fmla="*/ 2147483647 h 83"/>
                <a:gd name="T44" fmla="*/ 2147483647 w 62"/>
                <a:gd name="T45" fmla="*/ 2147483647 h 83"/>
                <a:gd name="T46" fmla="*/ 2147483647 w 62"/>
                <a:gd name="T47" fmla="*/ 0 h 83"/>
                <a:gd name="T48" fmla="*/ 2147483647 w 62"/>
                <a:gd name="T49" fmla="*/ 0 h 83"/>
                <a:gd name="T50" fmla="*/ 2147483647 w 62"/>
                <a:gd name="T51" fmla="*/ 0 h 83"/>
                <a:gd name="T52" fmla="*/ 0 w 62"/>
                <a:gd name="T53" fmla="*/ 2147483647 h 83"/>
                <a:gd name="T54" fmla="*/ 2147483647 w 62"/>
                <a:gd name="T55" fmla="*/ 2147483647 h 83"/>
                <a:gd name="T56" fmla="*/ 2147483647 w 62"/>
                <a:gd name="T57" fmla="*/ 2147483647 h 83"/>
                <a:gd name="T58" fmla="*/ 2147483647 w 62"/>
                <a:gd name="T59" fmla="*/ 2147483647 h 83"/>
                <a:gd name="T60" fmla="*/ 2147483647 w 62"/>
                <a:gd name="T61" fmla="*/ 2147483647 h 83"/>
                <a:gd name="T62" fmla="*/ 2147483647 w 62"/>
                <a:gd name="T63" fmla="*/ 2147483647 h 8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83"/>
                <a:gd name="T98" fmla="*/ 62 w 62"/>
                <a:gd name="T99" fmla="*/ 83 h 8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83">
                  <a:moveTo>
                    <a:pt x="14" y="70"/>
                  </a:moveTo>
                  <a:lnTo>
                    <a:pt x="13" y="74"/>
                  </a:lnTo>
                  <a:lnTo>
                    <a:pt x="12" y="76"/>
                  </a:lnTo>
                  <a:lnTo>
                    <a:pt x="12" y="77"/>
                  </a:lnTo>
                  <a:lnTo>
                    <a:pt x="10" y="78"/>
                  </a:lnTo>
                  <a:lnTo>
                    <a:pt x="8" y="78"/>
                  </a:lnTo>
                  <a:lnTo>
                    <a:pt x="3" y="79"/>
                  </a:lnTo>
                  <a:lnTo>
                    <a:pt x="1" y="79"/>
                  </a:lnTo>
                  <a:lnTo>
                    <a:pt x="1" y="80"/>
                  </a:lnTo>
                  <a:lnTo>
                    <a:pt x="0" y="81"/>
                  </a:lnTo>
                  <a:lnTo>
                    <a:pt x="1" y="82"/>
                  </a:lnTo>
                  <a:lnTo>
                    <a:pt x="1" y="83"/>
                  </a:lnTo>
                  <a:lnTo>
                    <a:pt x="2" y="83"/>
                  </a:lnTo>
                  <a:lnTo>
                    <a:pt x="4" y="83"/>
                  </a:lnTo>
                  <a:lnTo>
                    <a:pt x="23" y="83"/>
                  </a:lnTo>
                  <a:lnTo>
                    <a:pt x="58" y="83"/>
                  </a:lnTo>
                  <a:lnTo>
                    <a:pt x="59" y="83"/>
                  </a:lnTo>
                  <a:lnTo>
                    <a:pt x="60" y="82"/>
                  </a:lnTo>
                  <a:lnTo>
                    <a:pt x="60" y="81"/>
                  </a:lnTo>
                  <a:lnTo>
                    <a:pt x="62" y="72"/>
                  </a:lnTo>
                  <a:lnTo>
                    <a:pt x="62" y="67"/>
                  </a:lnTo>
                  <a:lnTo>
                    <a:pt x="62" y="65"/>
                  </a:lnTo>
                  <a:lnTo>
                    <a:pt x="61" y="65"/>
                  </a:lnTo>
                  <a:lnTo>
                    <a:pt x="60" y="65"/>
                  </a:lnTo>
                  <a:lnTo>
                    <a:pt x="59" y="66"/>
                  </a:lnTo>
                  <a:lnTo>
                    <a:pt x="56" y="70"/>
                  </a:lnTo>
                  <a:lnTo>
                    <a:pt x="54" y="72"/>
                  </a:lnTo>
                  <a:lnTo>
                    <a:pt x="51" y="74"/>
                  </a:lnTo>
                  <a:lnTo>
                    <a:pt x="48" y="76"/>
                  </a:lnTo>
                  <a:lnTo>
                    <a:pt x="45" y="77"/>
                  </a:lnTo>
                  <a:lnTo>
                    <a:pt x="37" y="78"/>
                  </a:lnTo>
                  <a:lnTo>
                    <a:pt x="30" y="78"/>
                  </a:lnTo>
                  <a:lnTo>
                    <a:pt x="28" y="78"/>
                  </a:lnTo>
                  <a:lnTo>
                    <a:pt x="27" y="77"/>
                  </a:lnTo>
                  <a:lnTo>
                    <a:pt x="26" y="76"/>
                  </a:lnTo>
                  <a:lnTo>
                    <a:pt x="25" y="73"/>
                  </a:lnTo>
                  <a:lnTo>
                    <a:pt x="25" y="12"/>
                  </a:lnTo>
                  <a:lnTo>
                    <a:pt x="26" y="8"/>
                  </a:lnTo>
                  <a:lnTo>
                    <a:pt x="26" y="7"/>
                  </a:lnTo>
                  <a:lnTo>
                    <a:pt x="27" y="6"/>
                  </a:lnTo>
                  <a:lnTo>
                    <a:pt x="29" y="5"/>
                  </a:lnTo>
                  <a:lnTo>
                    <a:pt x="32" y="4"/>
                  </a:lnTo>
                  <a:lnTo>
                    <a:pt x="36" y="4"/>
                  </a:lnTo>
                  <a:lnTo>
                    <a:pt x="38" y="3"/>
                  </a:lnTo>
                  <a:lnTo>
                    <a:pt x="38" y="2"/>
                  </a:lnTo>
                  <a:lnTo>
                    <a:pt x="38" y="1"/>
                  </a:lnTo>
                  <a:lnTo>
                    <a:pt x="37" y="0"/>
                  </a:lnTo>
                  <a:lnTo>
                    <a:pt x="36" y="0"/>
                  </a:lnTo>
                  <a:lnTo>
                    <a:pt x="34" y="0"/>
                  </a:lnTo>
                  <a:lnTo>
                    <a:pt x="19" y="0"/>
                  </a:lnTo>
                  <a:lnTo>
                    <a:pt x="3" y="0"/>
                  </a:lnTo>
                  <a:lnTo>
                    <a:pt x="1" y="0"/>
                  </a:lnTo>
                  <a:lnTo>
                    <a:pt x="0" y="1"/>
                  </a:lnTo>
                  <a:lnTo>
                    <a:pt x="0" y="2"/>
                  </a:lnTo>
                  <a:lnTo>
                    <a:pt x="0" y="3"/>
                  </a:lnTo>
                  <a:lnTo>
                    <a:pt x="1" y="4"/>
                  </a:lnTo>
                  <a:lnTo>
                    <a:pt x="5" y="4"/>
                  </a:lnTo>
                  <a:lnTo>
                    <a:pt x="8" y="5"/>
                  </a:lnTo>
                  <a:lnTo>
                    <a:pt x="11" y="5"/>
                  </a:lnTo>
                  <a:lnTo>
                    <a:pt x="12" y="6"/>
                  </a:lnTo>
                  <a:lnTo>
                    <a:pt x="13" y="7"/>
                  </a:lnTo>
                  <a:lnTo>
                    <a:pt x="14" y="8"/>
                  </a:lnTo>
                  <a:lnTo>
                    <a:pt x="14" y="10"/>
                  </a:lnTo>
                  <a:lnTo>
                    <a:pt x="14" y="7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49" name="Freeform 215"/>
            <p:cNvSpPr>
              <a:spLocks noEditPoints="1"/>
            </p:cNvSpPr>
            <p:nvPr/>
          </p:nvSpPr>
          <p:spPr bwMode="auto">
            <a:xfrm>
              <a:off x="1639637" y="6016881"/>
              <a:ext cx="69863" cy="87903"/>
            </a:xfrm>
            <a:custGeom>
              <a:avLst/>
              <a:gdLst>
                <a:gd name="T0" fmla="*/ 2147483647 w 44"/>
                <a:gd name="T1" fmla="*/ 2147483647 h 56"/>
                <a:gd name="T2" fmla="*/ 2147483647 w 44"/>
                <a:gd name="T3" fmla="*/ 2147483647 h 56"/>
                <a:gd name="T4" fmla="*/ 2147483647 w 44"/>
                <a:gd name="T5" fmla="*/ 2147483647 h 56"/>
                <a:gd name="T6" fmla="*/ 2147483647 w 44"/>
                <a:gd name="T7" fmla="*/ 2147483647 h 56"/>
                <a:gd name="T8" fmla="*/ 2147483647 w 44"/>
                <a:gd name="T9" fmla="*/ 2147483647 h 56"/>
                <a:gd name="T10" fmla="*/ 2147483647 w 44"/>
                <a:gd name="T11" fmla="*/ 2147483647 h 56"/>
                <a:gd name="T12" fmla="*/ 2147483647 w 44"/>
                <a:gd name="T13" fmla="*/ 2147483647 h 56"/>
                <a:gd name="T14" fmla="*/ 2147483647 w 44"/>
                <a:gd name="T15" fmla="*/ 2147483647 h 56"/>
                <a:gd name="T16" fmla="*/ 2147483647 w 44"/>
                <a:gd name="T17" fmla="*/ 2147483647 h 56"/>
                <a:gd name="T18" fmla="*/ 2147483647 w 44"/>
                <a:gd name="T19" fmla="*/ 2147483647 h 56"/>
                <a:gd name="T20" fmla="*/ 0 w 44"/>
                <a:gd name="T21" fmla="*/ 2147483647 h 56"/>
                <a:gd name="T22" fmla="*/ 2147483647 w 44"/>
                <a:gd name="T23" fmla="*/ 2147483647 h 56"/>
                <a:gd name="T24" fmla="*/ 2147483647 w 44"/>
                <a:gd name="T25" fmla="*/ 2147483647 h 56"/>
                <a:gd name="T26" fmla="*/ 2147483647 w 44"/>
                <a:gd name="T27" fmla="*/ 2147483647 h 56"/>
                <a:gd name="T28" fmla="*/ 2147483647 w 44"/>
                <a:gd name="T29" fmla="*/ 2147483647 h 56"/>
                <a:gd name="T30" fmla="*/ 2147483647 w 44"/>
                <a:gd name="T31" fmla="*/ 2147483647 h 56"/>
                <a:gd name="T32" fmla="*/ 2147483647 w 44"/>
                <a:gd name="T33" fmla="*/ 2147483647 h 56"/>
                <a:gd name="T34" fmla="*/ 2147483647 w 44"/>
                <a:gd name="T35" fmla="*/ 2147483647 h 56"/>
                <a:gd name="T36" fmla="*/ 2147483647 w 44"/>
                <a:gd name="T37" fmla="*/ 2147483647 h 56"/>
                <a:gd name="T38" fmla="*/ 2147483647 w 44"/>
                <a:gd name="T39" fmla="*/ 2147483647 h 56"/>
                <a:gd name="T40" fmla="*/ 2147483647 w 44"/>
                <a:gd name="T41" fmla="*/ 2147483647 h 56"/>
                <a:gd name="T42" fmla="*/ 2147483647 w 44"/>
                <a:gd name="T43" fmla="*/ 2147483647 h 56"/>
                <a:gd name="T44" fmla="*/ 2147483647 w 44"/>
                <a:gd name="T45" fmla="*/ 2147483647 h 56"/>
                <a:gd name="T46" fmla="*/ 2147483647 w 44"/>
                <a:gd name="T47" fmla="*/ 2147483647 h 56"/>
                <a:gd name="T48" fmla="*/ 2147483647 w 44"/>
                <a:gd name="T49" fmla="*/ 2147483647 h 56"/>
                <a:gd name="T50" fmla="*/ 2147483647 w 44"/>
                <a:gd name="T51" fmla="*/ 2147483647 h 56"/>
                <a:gd name="T52" fmla="*/ 2147483647 w 44"/>
                <a:gd name="T53" fmla="*/ 2147483647 h 56"/>
                <a:gd name="T54" fmla="*/ 2147483647 w 44"/>
                <a:gd name="T55" fmla="*/ 2147483647 h 56"/>
                <a:gd name="T56" fmla="*/ 2147483647 w 44"/>
                <a:gd name="T57" fmla="*/ 2147483647 h 56"/>
                <a:gd name="T58" fmla="*/ 2147483647 w 44"/>
                <a:gd name="T59" fmla="*/ 2147483647 h 56"/>
                <a:gd name="T60" fmla="*/ 2147483647 w 44"/>
                <a:gd name="T61" fmla="*/ 2147483647 h 56"/>
                <a:gd name="T62" fmla="*/ 2147483647 w 44"/>
                <a:gd name="T63" fmla="*/ 2147483647 h 56"/>
                <a:gd name="T64" fmla="*/ 2147483647 w 44"/>
                <a:gd name="T65" fmla="*/ 2147483647 h 56"/>
                <a:gd name="T66" fmla="*/ 2147483647 w 44"/>
                <a:gd name="T67" fmla="*/ 2147483647 h 56"/>
                <a:gd name="T68" fmla="*/ 2147483647 w 44"/>
                <a:gd name="T69" fmla="*/ 2147483647 h 56"/>
                <a:gd name="T70" fmla="*/ 2147483647 w 44"/>
                <a:gd name="T71" fmla="*/ 2147483647 h 56"/>
                <a:gd name="T72" fmla="*/ 2147483647 w 44"/>
                <a:gd name="T73" fmla="*/ 2147483647 h 56"/>
                <a:gd name="T74" fmla="*/ 2147483647 w 44"/>
                <a:gd name="T75" fmla="*/ 2147483647 h 56"/>
                <a:gd name="T76" fmla="*/ 2147483647 w 44"/>
                <a:gd name="T77" fmla="*/ 2147483647 h 56"/>
                <a:gd name="T78" fmla="*/ 2147483647 w 44"/>
                <a:gd name="T79" fmla="*/ 2147483647 h 56"/>
                <a:gd name="T80" fmla="*/ 2147483647 w 44"/>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4"/>
                <a:gd name="T124" fmla="*/ 0 h 56"/>
                <a:gd name="T125" fmla="*/ 44 w 44"/>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4" h="56">
                  <a:moveTo>
                    <a:pt x="42" y="22"/>
                  </a:moveTo>
                  <a:lnTo>
                    <a:pt x="43" y="22"/>
                  </a:lnTo>
                  <a:lnTo>
                    <a:pt x="44" y="21"/>
                  </a:lnTo>
                  <a:lnTo>
                    <a:pt x="44" y="19"/>
                  </a:lnTo>
                  <a:lnTo>
                    <a:pt x="44" y="16"/>
                  </a:lnTo>
                  <a:lnTo>
                    <a:pt x="43" y="14"/>
                  </a:lnTo>
                  <a:lnTo>
                    <a:pt x="42" y="11"/>
                  </a:lnTo>
                  <a:lnTo>
                    <a:pt x="40" y="7"/>
                  </a:lnTo>
                  <a:lnTo>
                    <a:pt x="37" y="5"/>
                  </a:lnTo>
                  <a:lnTo>
                    <a:pt x="34" y="2"/>
                  </a:lnTo>
                  <a:lnTo>
                    <a:pt x="32" y="1"/>
                  </a:lnTo>
                  <a:lnTo>
                    <a:pt x="29" y="1"/>
                  </a:lnTo>
                  <a:lnTo>
                    <a:pt x="24" y="0"/>
                  </a:lnTo>
                  <a:lnTo>
                    <a:pt x="19" y="1"/>
                  </a:lnTo>
                  <a:lnTo>
                    <a:pt x="14" y="3"/>
                  </a:lnTo>
                  <a:lnTo>
                    <a:pt x="12" y="4"/>
                  </a:lnTo>
                  <a:lnTo>
                    <a:pt x="10" y="6"/>
                  </a:lnTo>
                  <a:lnTo>
                    <a:pt x="6" y="10"/>
                  </a:lnTo>
                  <a:lnTo>
                    <a:pt x="4" y="14"/>
                  </a:lnTo>
                  <a:lnTo>
                    <a:pt x="2" y="19"/>
                  </a:lnTo>
                  <a:lnTo>
                    <a:pt x="1" y="24"/>
                  </a:lnTo>
                  <a:lnTo>
                    <a:pt x="0" y="29"/>
                  </a:lnTo>
                  <a:lnTo>
                    <a:pt x="1" y="35"/>
                  </a:lnTo>
                  <a:lnTo>
                    <a:pt x="2" y="40"/>
                  </a:lnTo>
                  <a:lnTo>
                    <a:pt x="4" y="45"/>
                  </a:lnTo>
                  <a:lnTo>
                    <a:pt x="6" y="49"/>
                  </a:lnTo>
                  <a:lnTo>
                    <a:pt x="8" y="51"/>
                  </a:lnTo>
                  <a:lnTo>
                    <a:pt x="9" y="52"/>
                  </a:lnTo>
                  <a:lnTo>
                    <a:pt x="13" y="54"/>
                  </a:lnTo>
                  <a:lnTo>
                    <a:pt x="18" y="56"/>
                  </a:lnTo>
                  <a:lnTo>
                    <a:pt x="23" y="56"/>
                  </a:lnTo>
                  <a:lnTo>
                    <a:pt x="28" y="56"/>
                  </a:lnTo>
                  <a:lnTo>
                    <a:pt x="32" y="54"/>
                  </a:lnTo>
                  <a:lnTo>
                    <a:pt x="35" y="53"/>
                  </a:lnTo>
                  <a:lnTo>
                    <a:pt x="38" y="51"/>
                  </a:lnTo>
                  <a:lnTo>
                    <a:pt x="41" y="47"/>
                  </a:lnTo>
                  <a:lnTo>
                    <a:pt x="42" y="45"/>
                  </a:lnTo>
                  <a:lnTo>
                    <a:pt x="42" y="44"/>
                  </a:lnTo>
                  <a:lnTo>
                    <a:pt x="41" y="44"/>
                  </a:lnTo>
                  <a:lnTo>
                    <a:pt x="39" y="45"/>
                  </a:lnTo>
                  <a:lnTo>
                    <a:pt x="38" y="47"/>
                  </a:lnTo>
                  <a:lnTo>
                    <a:pt x="36" y="48"/>
                  </a:lnTo>
                  <a:lnTo>
                    <a:pt x="34" y="49"/>
                  </a:lnTo>
                  <a:lnTo>
                    <a:pt x="32" y="49"/>
                  </a:lnTo>
                  <a:lnTo>
                    <a:pt x="28" y="50"/>
                  </a:lnTo>
                  <a:lnTo>
                    <a:pt x="23" y="49"/>
                  </a:lnTo>
                  <a:lnTo>
                    <a:pt x="21" y="48"/>
                  </a:lnTo>
                  <a:lnTo>
                    <a:pt x="19" y="48"/>
                  </a:lnTo>
                  <a:lnTo>
                    <a:pt x="15" y="45"/>
                  </a:lnTo>
                  <a:lnTo>
                    <a:pt x="14" y="44"/>
                  </a:lnTo>
                  <a:lnTo>
                    <a:pt x="13" y="42"/>
                  </a:lnTo>
                  <a:lnTo>
                    <a:pt x="11" y="39"/>
                  </a:lnTo>
                  <a:lnTo>
                    <a:pt x="10" y="35"/>
                  </a:lnTo>
                  <a:lnTo>
                    <a:pt x="10" y="31"/>
                  </a:lnTo>
                  <a:lnTo>
                    <a:pt x="9" y="27"/>
                  </a:lnTo>
                  <a:lnTo>
                    <a:pt x="10" y="24"/>
                  </a:lnTo>
                  <a:lnTo>
                    <a:pt x="10" y="22"/>
                  </a:lnTo>
                  <a:lnTo>
                    <a:pt x="42" y="22"/>
                  </a:lnTo>
                  <a:close/>
                  <a:moveTo>
                    <a:pt x="22" y="18"/>
                  </a:moveTo>
                  <a:lnTo>
                    <a:pt x="16" y="18"/>
                  </a:lnTo>
                  <a:lnTo>
                    <a:pt x="12" y="18"/>
                  </a:lnTo>
                  <a:lnTo>
                    <a:pt x="10" y="17"/>
                  </a:lnTo>
                  <a:lnTo>
                    <a:pt x="11" y="15"/>
                  </a:lnTo>
                  <a:lnTo>
                    <a:pt x="12" y="13"/>
                  </a:lnTo>
                  <a:lnTo>
                    <a:pt x="15" y="8"/>
                  </a:lnTo>
                  <a:lnTo>
                    <a:pt x="17" y="6"/>
                  </a:lnTo>
                  <a:lnTo>
                    <a:pt x="20" y="5"/>
                  </a:lnTo>
                  <a:lnTo>
                    <a:pt x="23" y="4"/>
                  </a:lnTo>
                  <a:lnTo>
                    <a:pt x="26" y="3"/>
                  </a:lnTo>
                  <a:lnTo>
                    <a:pt x="30" y="4"/>
                  </a:lnTo>
                  <a:lnTo>
                    <a:pt x="33" y="6"/>
                  </a:lnTo>
                  <a:lnTo>
                    <a:pt x="34" y="7"/>
                  </a:lnTo>
                  <a:lnTo>
                    <a:pt x="35" y="8"/>
                  </a:lnTo>
                  <a:lnTo>
                    <a:pt x="35" y="10"/>
                  </a:lnTo>
                  <a:lnTo>
                    <a:pt x="36" y="12"/>
                  </a:lnTo>
                  <a:lnTo>
                    <a:pt x="36" y="13"/>
                  </a:lnTo>
                  <a:lnTo>
                    <a:pt x="35" y="15"/>
                  </a:lnTo>
                  <a:lnTo>
                    <a:pt x="34" y="16"/>
                  </a:lnTo>
                  <a:lnTo>
                    <a:pt x="33" y="17"/>
                  </a:lnTo>
                  <a:lnTo>
                    <a:pt x="32" y="17"/>
                  </a:lnTo>
                  <a:lnTo>
                    <a:pt x="29" y="18"/>
                  </a:lnTo>
                  <a:lnTo>
                    <a:pt x="22" y="18"/>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0" name="Freeform 216"/>
            <p:cNvSpPr>
              <a:spLocks noEditPoints="1"/>
            </p:cNvSpPr>
            <p:nvPr/>
          </p:nvSpPr>
          <p:spPr bwMode="auto">
            <a:xfrm>
              <a:off x="1709501" y="6016881"/>
              <a:ext cx="94316" cy="130958"/>
            </a:xfrm>
            <a:custGeom>
              <a:avLst/>
              <a:gdLst>
                <a:gd name="T0" fmla="*/ 2147483647 w 60"/>
                <a:gd name="T1" fmla="*/ 2147483647 h 83"/>
                <a:gd name="T2" fmla="*/ 2147483647 w 60"/>
                <a:gd name="T3" fmla="*/ 2147483647 h 83"/>
                <a:gd name="T4" fmla="*/ 2147483647 w 60"/>
                <a:gd name="T5" fmla="*/ 2147483647 h 83"/>
                <a:gd name="T6" fmla="*/ 2147483647 w 60"/>
                <a:gd name="T7" fmla="*/ 0 h 83"/>
                <a:gd name="T8" fmla="*/ 2147483647 w 60"/>
                <a:gd name="T9" fmla="*/ 2147483647 h 83"/>
                <a:gd name="T10" fmla="*/ 2147483647 w 60"/>
                <a:gd name="T11" fmla="*/ 2147483647 h 83"/>
                <a:gd name="T12" fmla="*/ 2147483647 w 60"/>
                <a:gd name="T13" fmla="*/ 2147483647 h 83"/>
                <a:gd name="T14" fmla="*/ 2147483647 w 60"/>
                <a:gd name="T15" fmla="*/ 2147483647 h 83"/>
                <a:gd name="T16" fmla="*/ 2147483647 w 60"/>
                <a:gd name="T17" fmla="*/ 2147483647 h 83"/>
                <a:gd name="T18" fmla="*/ 2147483647 w 60"/>
                <a:gd name="T19" fmla="*/ 2147483647 h 83"/>
                <a:gd name="T20" fmla="*/ 2147483647 w 60"/>
                <a:gd name="T21" fmla="*/ 2147483647 h 83"/>
                <a:gd name="T22" fmla="*/ 2147483647 w 60"/>
                <a:gd name="T23" fmla="*/ 2147483647 h 83"/>
                <a:gd name="T24" fmla="*/ 2147483647 w 60"/>
                <a:gd name="T25" fmla="*/ 2147483647 h 83"/>
                <a:gd name="T26" fmla="*/ 0 w 60"/>
                <a:gd name="T27" fmla="*/ 2147483647 h 83"/>
                <a:gd name="T28" fmla="*/ 2147483647 w 60"/>
                <a:gd name="T29" fmla="*/ 2147483647 h 83"/>
                <a:gd name="T30" fmla="*/ 2147483647 w 60"/>
                <a:gd name="T31" fmla="*/ 2147483647 h 83"/>
                <a:gd name="T32" fmla="*/ 2147483647 w 60"/>
                <a:gd name="T33" fmla="*/ 2147483647 h 83"/>
                <a:gd name="T34" fmla="*/ 2147483647 w 60"/>
                <a:gd name="T35" fmla="*/ 2147483647 h 83"/>
                <a:gd name="T36" fmla="*/ 2147483647 w 60"/>
                <a:gd name="T37" fmla="*/ 2147483647 h 83"/>
                <a:gd name="T38" fmla="*/ 2147483647 w 60"/>
                <a:gd name="T39" fmla="*/ 2147483647 h 83"/>
                <a:gd name="T40" fmla="*/ 2147483647 w 60"/>
                <a:gd name="T41" fmla="*/ 2147483647 h 83"/>
                <a:gd name="T42" fmla="*/ 2147483647 w 60"/>
                <a:gd name="T43" fmla="*/ 2147483647 h 83"/>
                <a:gd name="T44" fmla="*/ 2147483647 w 60"/>
                <a:gd name="T45" fmla="*/ 2147483647 h 83"/>
                <a:gd name="T46" fmla="*/ 2147483647 w 60"/>
                <a:gd name="T47" fmla="*/ 2147483647 h 83"/>
                <a:gd name="T48" fmla="*/ 2147483647 w 60"/>
                <a:gd name="T49" fmla="*/ 2147483647 h 83"/>
                <a:gd name="T50" fmla="*/ 2147483647 w 60"/>
                <a:gd name="T51" fmla="*/ 2147483647 h 83"/>
                <a:gd name="T52" fmla="*/ 2147483647 w 60"/>
                <a:gd name="T53" fmla="*/ 2147483647 h 83"/>
                <a:gd name="T54" fmla="*/ 2147483647 w 60"/>
                <a:gd name="T55" fmla="*/ 2147483647 h 83"/>
                <a:gd name="T56" fmla="*/ 2147483647 w 60"/>
                <a:gd name="T57" fmla="*/ 2147483647 h 83"/>
                <a:gd name="T58" fmla="*/ 2147483647 w 60"/>
                <a:gd name="T59" fmla="*/ 2147483647 h 83"/>
                <a:gd name="T60" fmla="*/ 2147483647 w 60"/>
                <a:gd name="T61" fmla="*/ 2147483647 h 83"/>
                <a:gd name="T62" fmla="*/ 2147483647 w 60"/>
                <a:gd name="T63" fmla="*/ 2147483647 h 83"/>
                <a:gd name="T64" fmla="*/ 2147483647 w 60"/>
                <a:gd name="T65" fmla="*/ 2147483647 h 83"/>
                <a:gd name="T66" fmla="*/ 2147483647 w 60"/>
                <a:gd name="T67" fmla="*/ 2147483647 h 83"/>
                <a:gd name="T68" fmla="*/ 2147483647 w 60"/>
                <a:gd name="T69" fmla="*/ 2147483647 h 83"/>
                <a:gd name="T70" fmla="*/ 2147483647 w 60"/>
                <a:gd name="T71" fmla="*/ 2147483647 h 83"/>
                <a:gd name="T72" fmla="*/ 2147483647 w 60"/>
                <a:gd name="T73" fmla="*/ 2147483647 h 83"/>
                <a:gd name="T74" fmla="*/ 2147483647 w 60"/>
                <a:gd name="T75" fmla="*/ 2147483647 h 83"/>
                <a:gd name="T76" fmla="*/ 2147483647 w 60"/>
                <a:gd name="T77" fmla="*/ 2147483647 h 83"/>
                <a:gd name="T78" fmla="*/ 2147483647 w 60"/>
                <a:gd name="T79" fmla="*/ 2147483647 h 83"/>
                <a:gd name="T80" fmla="*/ 2147483647 w 60"/>
                <a:gd name="T81" fmla="*/ 2147483647 h 83"/>
                <a:gd name="T82" fmla="*/ 2147483647 w 60"/>
                <a:gd name="T83" fmla="*/ 2147483647 h 83"/>
                <a:gd name="T84" fmla="*/ 2147483647 w 60"/>
                <a:gd name="T85" fmla="*/ 2147483647 h 83"/>
                <a:gd name="T86" fmla="*/ 2147483647 w 60"/>
                <a:gd name="T87" fmla="*/ 2147483647 h 83"/>
                <a:gd name="T88" fmla="*/ 2147483647 w 60"/>
                <a:gd name="T89" fmla="*/ 2147483647 h 83"/>
                <a:gd name="T90" fmla="*/ 2147483647 w 60"/>
                <a:gd name="T91" fmla="*/ 2147483647 h 83"/>
                <a:gd name="T92" fmla="*/ 2147483647 w 60"/>
                <a:gd name="T93" fmla="*/ 2147483647 h 83"/>
                <a:gd name="T94" fmla="*/ 2147483647 w 60"/>
                <a:gd name="T95" fmla="*/ 2147483647 h 83"/>
                <a:gd name="T96" fmla="*/ 2147483647 w 60"/>
                <a:gd name="T97" fmla="*/ 2147483647 h 83"/>
                <a:gd name="T98" fmla="*/ 2147483647 w 60"/>
                <a:gd name="T99" fmla="*/ 2147483647 h 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0"/>
                <a:gd name="T151" fmla="*/ 0 h 83"/>
                <a:gd name="T152" fmla="*/ 60 w 60"/>
                <a:gd name="T153" fmla="*/ 83 h 8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0" h="83">
                  <a:moveTo>
                    <a:pt x="57" y="12"/>
                  </a:moveTo>
                  <a:lnTo>
                    <a:pt x="59" y="12"/>
                  </a:lnTo>
                  <a:lnTo>
                    <a:pt x="60" y="10"/>
                  </a:lnTo>
                  <a:lnTo>
                    <a:pt x="60" y="7"/>
                  </a:lnTo>
                  <a:lnTo>
                    <a:pt x="59" y="6"/>
                  </a:lnTo>
                  <a:lnTo>
                    <a:pt x="53" y="6"/>
                  </a:lnTo>
                  <a:lnTo>
                    <a:pt x="50" y="6"/>
                  </a:lnTo>
                  <a:lnTo>
                    <a:pt x="47" y="5"/>
                  </a:lnTo>
                  <a:lnTo>
                    <a:pt x="41" y="3"/>
                  </a:lnTo>
                  <a:lnTo>
                    <a:pt x="36" y="1"/>
                  </a:lnTo>
                  <a:lnTo>
                    <a:pt x="33" y="0"/>
                  </a:lnTo>
                  <a:lnTo>
                    <a:pt x="30" y="0"/>
                  </a:lnTo>
                  <a:lnTo>
                    <a:pt x="26" y="1"/>
                  </a:lnTo>
                  <a:lnTo>
                    <a:pt x="22" y="1"/>
                  </a:lnTo>
                  <a:lnTo>
                    <a:pt x="19" y="3"/>
                  </a:lnTo>
                  <a:lnTo>
                    <a:pt x="17" y="4"/>
                  </a:lnTo>
                  <a:lnTo>
                    <a:pt x="16" y="5"/>
                  </a:lnTo>
                  <a:lnTo>
                    <a:pt x="15" y="7"/>
                  </a:lnTo>
                  <a:lnTo>
                    <a:pt x="14" y="8"/>
                  </a:lnTo>
                  <a:lnTo>
                    <a:pt x="12" y="11"/>
                  </a:lnTo>
                  <a:lnTo>
                    <a:pt x="11" y="15"/>
                  </a:lnTo>
                  <a:lnTo>
                    <a:pt x="11" y="19"/>
                  </a:lnTo>
                  <a:lnTo>
                    <a:pt x="11" y="22"/>
                  </a:lnTo>
                  <a:lnTo>
                    <a:pt x="11" y="24"/>
                  </a:lnTo>
                  <a:lnTo>
                    <a:pt x="13" y="29"/>
                  </a:lnTo>
                  <a:lnTo>
                    <a:pt x="16" y="33"/>
                  </a:lnTo>
                  <a:lnTo>
                    <a:pt x="21" y="37"/>
                  </a:lnTo>
                  <a:lnTo>
                    <a:pt x="18" y="37"/>
                  </a:lnTo>
                  <a:lnTo>
                    <a:pt x="13" y="39"/>
                  </a:lnTo>
                  <a:lnTo>
                    <a:pt x="11" y="39"/>
                  </a:lnTo>
                  <a:lnTo>
                    <a:pt x="9" y="41"/>
                  </a:lnTo>
                  <a:lnTo>
                    <a:pt x="7" y="42"/>
                  </a:lnTo>
                  <a:lnTo>
                    <a:pt x="7" y="44"/>
                  </a:lnTo>
                  <a:lnTo>
                    <a:pt x="7" y="45"/>
                  </a:lnTo>
                  <a:lnTo>
                    <a:pt x="8" y="46"/>
                  </a:lnTo>
                  <a:lnTo>
                    <a:pt x="11" y="49"/>
                  </a:lnTo>
                  <a:lnTo>
                    <a:pt x="17" y="54"/>
                  </a:lnTo>
                  <a:lnTo>
                    <a:pt x="11" y="57"/>
                  </a:lnTo>
                  <a:lnTo>
                    <a:pt x="6" y="60"/>
                  </a:lnTo>
                  <a:lnTo>
                    <a:pt x="3" y="62"/>
                  </a:lnTo>
                  <a:lnTo>
                    <a:pt x="1" y="64"/>
                  </a:lnTo>
                  <a:lnTo>
                    <a:pt x="0" y="67"/>
                  </a:lnTo>
                  <a:lnTo>
                    <a:pt x="0" y="70"/>
                  </a:lnTo>
                  <a:lnTo>
                    <a:pt x="0" y="73"/>
                  </a:lnTo>
                  <a:lnTo>
                    <a:pt x="1" y="75"/>
                  </a:lnTo>
                  <a:lnTo>
                    <a:pt x="1" y="76"/>
                  </a:lnTo>
                  <a:lnTo>
                    <a:pt x="2" y="77"/>
                  </a:lnTo>
                  <a:lnTo>
                    <a:pt x="4" y="79"/>
                  </a:lnTo>
                  <a:lnTo>
                    <a:pt x="7" y="81"/>
                  </a:lnTo>
                  <a:lnTo>
                    <a:pt x="11" y="82"/>
                  </a:lnTo>
                  <a:lnTo>
                    <a:pt x="15" y="83"/>
                  </a:lnTo>
                  <a:lnTo>
                    <a:pt x="21" y="83"/>
                  </a:lnTo>
                  <a:lnTo>
                    <a:pt x="25" y="83"/>
                  </a:lnTo>
                  <a:lnTo>
                    <a:pt x="30" y="82"/>
                  </a:lnTo>
                  <a:lnTo>
                    <a:pt x="36" y="81"/>
                  </a:lnTo>
                  <a:lnTo>
                    <a:pt x="42" y="79"/>
                  </a:lnTo>
                  <a:lnTo>
                    <a:pt x="47" y="76"/>
                  </a:lnTo>
                  <a:lnTo>
                    <a:pt x="50" y="74"/>
                  </a:lnTo>
                  <a:lnTo>
                    <a:pt x="52" y="73"/>
                  </a:lnTo>
                  <a:lnTo>
                    <a:pt x="54" y="70"/>
                  </a:lnTo>
                  <a:lnTo>
                    <a:pt x="55" y="68"/>
                  </a:lnTo>
                  <a:lnTo>
                    <a:pt x="56" y="65"/>
                  </a:lnTo>
                  <a:lnTo>
                    <a:pt x="56" y="62"/>
                  </a:lnTo>
                  <a:lnTo>
                    <a:pt x="56" y="58"/>
                  </a:lnTo>
                  <a:lnTo>
                    <a:pt x="54" y="54"/>
                  </a:lnTo>
                  <a:lnTo>
                    <a:pt x="53" y="53"/>
                  </a:lnTo>
                  <a:lnTo>
                    <a:pt x="52" y="52"/>
                  </a:lnTo>
                  <a:lnTo>
                    <a:pt x="49" y="50"/>
                  </a:lnTo>
                  <a:lnTo>
                    <a:pt x="45" y="48"/>
                  </a:lnTo>
                  <a:lnTo>
                    <a:pt x="41" y="47"/>
                  </a:lnTo>
                  <a:lnTo>
                    <a:pt x="31" y="47"/>
                  </a:lnTo>
                  <a:lnTo>
                    <a:pt x="24" y="47"/>
                  </a:lnTo>
                  <a:lnTo>
                    <a:pt x="19" y="46"/>
                  </a:lnTo>
                  <a:lnTo>
                    <a:pt x="18" y="46"/>
                  </a:lnTo>
                  <a:lnTo>
                    <a:pt x="17" y="45"/>
                  </a:lnTo>
                  <a:lnTo>
                    <a:pt x="17" y="43"/>
                  </a:lnTo>
                  <a:lnTo>
                    <a:pt x="17" y="41"/>
                  </a:lnTo>
                  <a:lnTo>
                    <a:pt x="18" y="40"/>
                  </a:lnTo>
                  <a:lnTo>
                    <a:pt x="20" y="39"/>
                  </a:lnTo>
                  <a:lnTo>
                    <a:pt x="22" y="38"/>
                  </a:lnTo>
                  <a:lnTo>
                    <a:pt x="30" y="38"/>
                  </a:lnTo>
                  <a:lnTo>
                    <a:pt x="36" y="36"/>
                  </a:lnTo>
                  <a:lnTo>
                    <a:pt x="39" y="35"/>
                  </a:lnTo>
                  <a:lnTo>
                    <a:pt x="41" y="34"/>
                  </a:lnTo>
                  <a:lnTo>
                    <a:pt x="45" y="31"/>
                  </a:lnTo>
                  <a:lnTo>
                    <a:pt x="46" y="30"/>
                  </a:lnTo>
                  <a:lnTo>
                    <a:pt x="47" y="28"/>
                  </a:lnTo>
                  <a:lnTo>
                    <a:pt x="49" y="25"/>
                  </a:lnTo>
                  <a:lnTo>
                    <a:pt x="49" y="22"/>
                  </a:lnTo>
                  <a:lnTo>
                    <a:pt x="50" y="18"/>
                  </a:lnTo>
                  <a:lnTo>
                    <a:pt x="50" y="13"/>
                  </a:lnTo>
                  <a:lnTo>
                    <a:pt x="51" y="12"/>
                  </a:lnTo>
                  <a:lnTo>
                    <a:pt x="57" y="12"/>
                  </a:lnTo>
                  <a:close/>
                  <a:moveTo>
                    <a:pt x="8" y="68"/>
                  </a:moveTo>
                  <a:lnTo>
                    <a:pt x="9" y="66"/>
                  </a:lnTo>
                  <a:lnTo>
                    <a:pt x="12" y="62"/>
                  </a:lnTo>
                  <a:lnTo>
                    <a:pt x="15" y="58"/>
                  </a:lnTo>
                  <a:lnTo>
                    <a:pt x="18" y="56"/>
                  </a:lnTo>
                  <a:lnTo>
                    <a:pt x="21" y="55"/>
                  </a:lnTo>
                  <a:lnTo>
                    <a:pt x="27" y="55"/>
                  </a:lnTo>
                  <a:lnTo>
                    <a:pt x="36" y="56"/>
                  </a:lnTo>
                  <a:lnTo>
                    <a:pt x="44" y="57"/>
                  </a:lnTo>
                  <a:lnTo>
                    <a:pt x="47" y="58"/>
                  </a:lnTo>
                  <a:lnTo>
                    <a:pt x="49" y="60"/>
                  </a:lnTo>
                  <a:lnTo>
                    <a:pt x="50" y="62"/>
                  </a:lnTo>
                  <a:lnTo>
                    <a:pt x="50" y="65"/>
                  </a:lnTo>
                  <a:lnTo>
                    <a:pt x="50" y="66"/>
                  </a:lnTo>
                  <a:lnTo>
                    <a:pt x="49" y="68"/>
                  </a:lnTo>
                  <a:lnTo>
                    <a:pt x="48" y="71"/>
                  </a:lnTo>
                  <a:lnTo>
                    <a:pt x="45" y="73"/>
                  </a:lnTo>
                  <a:lnTo>
                    <a:pt x="42" y="75"/>
                  </a:lnTo>
                  <a:lnTo>
                    <a:pt x="37" y="77"/>
                  </a:lnTo>
                  <a:lnTo>
                    <a:pt x="31" y="79"/>
                  </a:lnTo>
                  <a:lnTo>
                    <a:pt x="23" y="79"/>
                  </a:lnTo>
                  <a:lnTo>
                    <a:pt x="17" y="78"/>
                  </a:lnTo>
                  <a:lnTo>
                    <a:pt x="15" y="78"/>
                  </a:lnTo>
                  <a:lnTo>
                    <a:pt x="12" y="76"/>
                  </a:lnTo>
                  <a:lnTo>
                    <a:pt x="11" y="75"/>
                  </a:lnTo>
                  <a:lnTo>
                    <a:pt x="9" y="73"/>
                  </a:lnTo>
                  <a:lnTo>
                    <a:pt x="8" y="71"/>
                  </a:lnTo>
                  <a:lnTo>
                    <a:pt x="8" y="68"/>
                  </a:lnTo>
                  <a:close/>
                  <a:moveTo>
                    <a:pt x="41" y="20"/>
                  </a:moveTo>
                  <a:lnTo>
                    <a:pt x="41" y="26"/>
                  </a:lnTo>
                  <a:lnTo>
                    <a:pt x="40" y="28"/>
                  </a:lnTo>
                  <a:lnTo>
                    <a:pt x="39" y="31"/>
                  </a:lnTo>
                  <a:lnTo>
                    <a:pt x="38" y="32"/>
                  </a:lnTo>
                  <a:lnTo>
                    <a:pt x="36" y="34"/>
                  </a:lnTo>
                  <a:lnTo>
                    <a:pt x="33" y="35"/>
                  </a:lnTo>
                  <a:lnTo>
                    <a:pt x="30" y="35"/>
                  </a:lnTo>
                  <a:lnTo>
                    <a:pt x="27" y="35"/>
                  </a:lnTo>
                  <a:lnTo>
                    <a:pt x="26" y="34"/>
                  </a:lnTo>
                  <a:lnTo>
                    <a:pt x="24" y="33"/>
                  </a:lnTo>
                  <a:lnTo>
                    <a:pt x="23" y="31"/>
                  </a:lnTo>
                  <a:lnTo>
                    <a:pt x="21" y="29"/>
                  </a:lnTo>
                  <a:lnTo>
                    <a:pt x="20" y="23"/>
                  </a:lnTo>
                  <a:lnTo>
                    <a:pt x="20" y="18"/>
                  </a:lnTo>
                  <a:lnTo>
                    <a:pt x="20" y="15"/>
                  </a:lnTo>
                  <a:lnTo>
                    <a:pt x="20" y="12"/>
                  </a:lnTo>
                  <a:lnTo>
                    <a:pt x="22" y="8"/>
                  </a:lnTo>
                  <a:lnTo>
                    <a:pt x="22" y="6"/>
                  </a:lnTo>
                  <a:lnTo>
                    <a:pt x="23" y="5"/>
                  </a:lnTo>
                  <a:lnTo>
                    <a:pt x="25" y="4"/>
                  </a:lnTo>
                  <a:lnTo>
                    <a:pt x="27" y="3"/>
                  </a:lnTo>
                  <a:lnTo>
                    <a:pt x="30" y="3"/>
                  </a:lnTo>
                  <a:lnTo>
                    <a:pt x="34" y="3"/>
                  </a:lnTo>
                  <a:lnTo>
                    <a:pt x="36" y="4"/>
                  </a:lnTo>
                  <a:lnTo>
                    <a:pt x="38" y="6"/>
                  </a:lnTo>
                  <a:lnTo>
                    <a:pt x="39" y="8"/>
                  </a:lnTo>
                  <a:lnTo>
                    <a:pt x="40" y="11"/>
                  </a:lnTo>
                  <a:lnTo>
                    <a:pt x="41" y="14"/>
                  </a:lnTo>
                  <a:lnTo>
                    <a:pt x="41" y="2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1" name="Freeform 217"/>
            <p:cNvSpPr>
              <a:spLocks noEditPoints="1"/>
            </p:cNvSpPr>
            <p:nvPr/>
          </p:nvSpPr>
          <p:spPr bwMode="auto">
            <a:xfrm>
              <a:off x="1809057" y="6018675"/>
              <a:ext cx="76850" cy="86110"/>
            </a:xfrm>
            <a:custGeom>
              <a:avLst/>
              <a:gdLst>
                <a:gd name="T0" fmla="*/ 2147483647 w 48"/>
                <a:gd name="T1" fmla="*/ 2147483647 h 54"/>
                <a:gd name="T2" fmla="*/ 2147483647 w 48"/>
                <a:gd name="T3" fmla="*/ 2147483647 h 54"/>
                <a:gd name="T4" fmla="*/ 2147483647 w 48"/>
                <a:gd name="T5" fmla="*/ 2147483647 h 54"/>
                <a:gd name="T6" fmla="*/ 2147483647 w 48"/>
                <a:gd name="T7" fmla="*/ 0 h 54"/>
                <a:gd name="T8" fmla="*/ 2147483647 w 48"/>
                <a:gd name="T9" fmla="*/ 2147483647 h 54"/>
                <a:gd name="T10" fmla="*/ 2147483647 w 48"/>
                <a:gd name="T11" fmla="*/ 2147483647 h 54"/>
                <a:gd name="T12" fmla="*/ 2147483647 w 48"/>
                <a:gd name="T13" fmla="*/ 2147483647 h 54"/>
                <a:gd name="T14" fmla="*/ 0 w 48"/>
                <a:gd name="T15" fmla="*/ 2147483647 h 54"/>
                <a:gd name="T16" fmla="*/ 0 w 48"/>
                <a:gd name="T17" fmla="*/ 2147483647 h 54"/>
                <a:gd name="T18" fmla="*/ 2147483647 w 48"/>
                <a:gd name="T19" fmla="*/ 2147483647 h 54"/>
                <a:gd name="T20" fmla="*/ 2147483647 w 48"/>
                <a:gd name="T21" fmla="*/ 2147483647 h 54"/>
                <a:gd name="T22" fmla="*/ 2147483647 w 48"/>
                <a:gd name="T23" fmla="*/ 2147483647 h 54"/>
                <a:gd name="T24" fmla="*/ 2147483647 w 48"/>
                <a:gd name="T25" fmla="*/ 2147483647 h 54"/>
                <a:gd name="T26" fmla="*/ 2147483647 w 48"/>
                <a:gd name="T27" fmla="*/ 2147483647 h 54"/>
                <a:gd name="T28" fmla="*/ 2147483647 w 48"/>
                <a:gd name="T29" fmla="*/ 2147483647 h 54"/>
                <a:gd name="T30" fmla="*/ 2147483647 w 48"/>
                <a:gd name="T31" fmla="*/ 2147483647 h 54"/>
                <a:gd name="T32" fmla="*/ 2147483647 w 48"/>
                <a:gd name="T33" fmla="*/ 2147483647 h 54"/>
                <a:gd name="T34" fmla="*/ 2147483647 w 48"/>
                <a:gd name="T35" fmla="*/ 2147483647 h 54"/>
                <a:gd name="T36" fmla="*/ 2147483647 w 48"/>
                <a:gd name="T37" fmla="*/ 2147483647 h 54"/>
                <a:gd name="T38" fmla="*/ 2147483647 w 48"/>
                <a:gd name="T39" fmla="*/ 2147483647 h 54"/>
                <a:gd name="T40" fmla="*/ 2147483647 w 48"/>
                <a:gd name="T41" fmla="*/ 2147483647 h 54"/>
                <a:gd name="T42" fmla="*/ 2147483647 w 48"/>
                <a:gd name="T43" fmla="*/ 2147483647 h 54"/>
                <a:gd name="T44" fmla="*/ 0 w 48"/>
                <a:gd name="T45" fmla="*/ 2147483647 h 54"/>
                <a:gd name="T46" fmla="*/ 0 w 48"/>
                <a:gd name="T47" fmla="*/ 2147483647 h 54"/>
                <a:gd name="T48" fmla="*/ 2147483647 w 48"/>
                <a:gd name="T49" fmla="*/ 2147483647 h 54"/>
                <a:gd name="T50" fmla="*/ 2147483647 w 48"/>
                <a:gd name="T51" fmla="*/ 2147483647 h 54"/>
                <a:gd name="T52" fmla="*/ 2147483647 w 48"/>
                <a:gd name="T53" fmla="*/ 2147483647 h 54"/>
                <a:gd name="T54" fmla="*/ 2147483647 w 48"/>
                <a:gd name="T55" fmla="*/ 2147483647 h 54"/>
                <a:gd name="T56" fmla="*/ 2147483647 w 48"/>
                <a:gd name="T57" fmla="*/ 2147483647 h 54"/>
                <a:gd name="T58" fmla="*/ 2147483647 w 48"/>
                <a:gd name="T59" fmla="*/ 2147483647 h 54"/>
                <a:gd name="T60" fmla="*/ 2147483647 w 48"/>
                <a:gd name="T61" fmla="*/ 2147483647 h 54"/>
                <a:gd name="T62" fmla="*/ 2147483647 w 48"/>
                <a:gd name="T63" fmla="*/ 2147483647 h 54"/>
                <a:gd name="T64" fmla="*/ 2147483647 w 48"/>
                <a:gd name="T65" fmla="*/ 2147483647 h 54"/>
                <a:gd name="T66" fmla="*/ 2147483647 w 48"/>
                <a:gd name="T67" fmla="*/ 2147483647 h 54"/>
                <a:gd name="T68" fmla="*/ 2147483647 w 48"/>
                <a:gd name="T69" fmla="*/ 2147483647 h 54"/>
                <a:gd name="T70" fmla="*/ 2147483647 w 48"/>
                <a:gd name="T71" fmla="*/ 2147483647 h 54"/>
                <a:gd name="T72" fmla="*/ 2147483647 w 48"/>
                <a:gd name="T73" fmla="*/ 2147483647 h 54"/>
                <a:gd name="T74" fmla="*/ 2147483647 w 48"/>
                <a:gd name="T75" fmla="*/ 2147483647 h 54"/>
                <a:gd name="T76" fmla="*/ 2147483647 w 48"/>
                <a:gd name="T77" fmla="*/ 2147483647 h 54"/>
                <a:gd name="T78" fmla="*/ 2147483647 w 48"/>
                <a:gd name="T79" fmla="*/ 2147483647 h 54"/>
                <a:gd name="T80" fmla="*/ 2147483647 w 48"/>
                <a:gd name="T81" fmla="*/ 2147483647 h 54"/>
                <a:gd name="T82" fmla="*/ 2147483647 w 48"/>
                <a:gd name="T83" fmla="*/ 2147483647 h 54"/>
                <a:gd name="T84" fmla="*/ 2147483647 w 48"/>
                <a:gd name="T85" fmla="*/ 2147483647 h 54"/>
                <a:gd name="T86" fmla="*/ 2147483647 w 48"/>
                <a:gd name="T87" fmla="*/ 2147483647 h 54"/>
                <a:gd name="T88" fmla="*/ 2147483647 w 48"/>
                <a:gd name="T89" fmla="*/ 2147483647 h 54"/>
                <a:gd name="T90" fmla="*/ 2147483647 w 48"/>
                <a:gd name="T91" fmla="*/ 2147483647 h 54"/>
                <a:gd name="T92" fmla="*/ 2147483647 w 48"/>
                <a:gd name="T93" fmla="*/ 2147483647 h 54"/>
                <a:gd name="T94" fmla="*/ 2147483647 w 48"/>
                <a:gd name="T95" fmla="*/ 2147483647 h 54"/>
                <a:gd name="T96" fmla="*/ 2147483647 w 48"/>
                <a:gd name="T97" fmla="*/ 2147483647 h 54"/>
                <a:gd name="T98" fmla="*/ 2147483647 w 48"/>
                <a:gd name="T99" fmla="*/ 2147483647 h 54"/>
                <a:gd name="T100" fmla="*/ 2147483647 w 48"/>
                <a:gd name="T101" fmla="*/ 2147483647 h 5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8"/>
                <a:gd name="T154" fmla="*/ 0 h 54"/>
                <a:gd name="T155" fmla="*/ 48 w 48"/>
                <a:gd name="T156" fmla="*/ 54 h 5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8" h="54">
                  <a:moveTo>
                    <a:pt x="36" y="12"/>
                  </a:moveTo>
                  <a:lnTo>
                    <a:pt x="36" y="8"/>
                  </a:lnTo>
                  <a:lnTo>
                    <a:pt x="36" y="6"/>
                  </a:lnTo>
                  <a:lnTo>
                    <a:pt x="35" y="5"/>
                  </a:lnTo>
                  <a:lnTo>
                    <a:pt x="33" y="3"/>
                  </a:lnTo>
                  <a:lnTo>
                    <a:pt x="31" y="1"/>
                  </a:lnTo>
                  <a:lnTo>
                    <a:pt x="28" y="0"/>
                  </a:lnTo>
                  <a:lnTo>
                    <a:pt x="24" y="0"/>
                  </a:lnTo>
                  <a:lnTo>
                    <a:pt x="18" y="1"/>
                  </a:lnTo>
                  <a:lnTo>
                    <a:pt x="16" y="1"/>
                  </a:lnTo>
                  <a:lnTo>
                    <a:pt x="14" y="2"/>
                  </a:lnTo>
                  <a:lnTo>
                    <a:pt x="10" y="4"/>
                  </a:lnTo>
                  <a:lnTo>
                    <a:pt x="6" y="7"/>
                  </a:lnTo>
                  <a:lnTo>
                    <a:pt x="3" y="10"/>
                  </a:lnTo>
                  <a:lnTo>
                    <a:pt x="1" y="13"/>
                  </a:lnTo>
                  <a:lnTo>
                    <a:pt x="0" y="15"/>
                  </a:lnTo>
                  <a:lnTo>
                    <a:pt x="0" y="17"/>
                  </a:lnTo>
                  <a:lnTo>
                    <a:pt x="0" y="18"/>
                  </a:lnTo>
                  <a:lnTo>
                    <a:pt x="0" y="19"/>
                  </a:lnTo>
                  <a:lnTo>
                    <a:pt x="3" y="20"/>
                  </a:lnTo>
                  <a:lnTo>
                    <a:pt x="5" y="19"/>
                  </a:lnTo>
                  <a:lnTo>
                    <a:pt x="6" y="18"/>
                  </a:lnTo>
                  <a:lnTo>
                    <a:pt x="7" y="17"/>
                  </a:lnTo>
                  <a:lnTo>
                    <a:pt x="10" y="12"/>
                  </a:lnTo>
                  <a:lnTo>
                    <a:pt x="11" y="9"/>
                  </a:lnTo>
                  <a:lnTo>
                    <a:pt x="13" y="6"/>
                  </a:lnTo>
                  <a:lnTo>
                    <a:pt x="16" y="5"/>
                  </a:lnTo>
                  <a:lnTo>
                    <a:pt x="20" y="4"/>
                  </a:lnTo>
                  <a:lnTo>
                    <a:pt x="23" y="4"/>
                  </a:lnTo>
                  <a:lnTo>
                    <a:pt x="25" y="5"/>
                  </a:lnTo>
                  <a:lnTo>
                    <a:pt x="26" y="6"/>
                  </a:lnTo>
                  <a:lnTo>
                    <a:pt x="27" y="7"/>
                  </a:lnTo>
                  <a:lnTo>
                    <a:pt x="28" y="9"/>
                  </a:lnTo>
                  <a:lnTo>
                    <a:pt x="28" y="12"/>
                  </a:lnTo>
                  <a:lnTo>
                    <a:pt x="28" y="18"/>
                  </a:lnTo>
                  <a:lnTo>
                    <a:pt x="28" y="20"/>
                  </a:lnTo>
                  <a:lnTo>
                    <a:pt x="28" y="22"/>
                  </a:lnTo>
                  <a:lnTo>
                    <a:pt x="23" y="23"/>
                  </a:lnTo>
                  <a:lnTo>
                    <a:pt x="18" y="25"/>
                  </a:lnTo>
                  <a:lnTo>
                    <a:pt x="15" y="26"/>
                  </a:lnTo>
                  <a:lnTo>
                    <a:pt x="9" y="29"/>
                  </a:lnTo>
                  <a:lnTo>
                    <a:pt x="6" y="32"/>
                  </a:lnTo>
                  <a:lnTo>
                    <a:pt x="3" y="35"/>
                  </a:lnTo>
                  <a:lnTo>
                    <a:pt x="2" y="37"/>
                  </a:lnTo>
                  <a:lnTo>
                    <a:pt x="1" y="39"/>
                  </a:lnTo>
                  <a:lnTo>
                    <a:pt x="0" y="42"/>
                  </a:lnTo>
                  <a:lnTo>
                    <a:pt x="0" y="44"/>
                  </a:lnTo>
                  <a:lnTo>
                    <a:pt x="0" y="46"/>
                  </a:lnTo>
                  <a:lnTo>
                    <a:pt x="1" y="48"/>
                  </a:lnTo>
                  <a:lnTo>
                    <a:pt x="2" y="50"/>
                  </a:lnTo>
                  <a:lnTo>
                    <a:pt x="3" y="52"/>
                  </a:lnTo>
                  <a:lnTo>
                    <a:pt x="6" y="53"/>
                  </a:lnTo>
                  <a:lnTo>
                    <a:pt x="10" y="54"/>
                  </a:lnTo>
                  <a:lnTo>
                    <a:pt x="13" y="54"/>
                  </a:lnTo>
                  <a:lnTo>
                    <a:pt x="16" y="53"/>
                  </a:lnTo>
                  <a:lnTo>
                    <a:pt x="20" y="52"/>
                  </a:lnTo>
                  <a:lnTo>
                    <a:pt x="23" y="49"/>
                  </a:lnTo>
                  <a:lnTo>
                    <a:pt x="27" y="46"/>
                  </a:lnTo>
                  <a:lnTo>
                    <a:pt x="30" y="50"/>
                  </a:lnTo>
                  <a:lnTo>
                    <a:pt x="33" y="52"/>
                  </a:lnTo>
                  <a:lnTo>
                    <a:pt x="35" y="52"/>
                  </a:lnTo>
                  <a:lnTo>
                    <a:pt x="37" y="53"/>
                  </a:lnTo>
                  <a:lnTo>
                    <a:pt x="39" y="52"/>
                  </a:lnTo>
                  <a:lnTo>
                    <a:pt x="42" y="52"/>
                  </a:lnTo>
                  <a:lnTo>
                    <a:pt x="43" y="51"/>
                  </a:lnTo>
                  <a:lnTo>
                    <a:pt x="45" y="49"/>
                  </a:lnTo>
                  <a:lnTo>
                    <a:pt x="47" y="46"/>
                  </a:lnTo>
                  <a:lnTo>
                    <a:pt x="48" y="45"/>
                  </a:lnTo>
                  <a:lnTo>
                    <a:pt x="47" y="44"/>
                  </a:lnTo>
                  <a:lnTo>
                    <a:pt x="46" y="43"/>
                  </a:lnTo>
                  <a:lnTo>
                    <a:pt x="45" y="44"/>
                  </a:lnTo>
                  <a:lnTo>
                    <a:pt x="44" y="45"/>
                  </a:lnTo>
                  <a:lnTo>
                    <a:pt x="43" y="45"/>
                  </a:lnTo>
                  <a:lnTo>
                    <a:pt x="42" y="46"/>
                  </a:lnTo>
                  <a:lnTo>
                    <a:pt x="41" y="46"/>
                  </a:lnTo>
                  <a:lnTo>
                    <a:pt x="39" y="46"/>
                  </a:lnTo>
                  <a:lnTo>
                    <a:pt x="37" y="44"/>
                  </a:lnTo>
                  <a:lnTo>
                    <a:pt x="37" y="43"/>
                  </a:lnTo>
                  <a:lnTo>
                    <a:pt x="36" y="42"/>
                  </a:lnTo>
                  <a:lnTo>
                    <a:pt x="36" y="12"/>
                  </a:lnTo>
                  <a:close/>
                  <a:moveTo>
                    <a:pt x="28" y="36"/>
                  </a:moveTo>
                  <a:lnTo>
                    <a:pt x="27" y="40"/>
                  </a:lnTo>
                  <a:lnTo>
                    <a:pt x="26" y="44"/>
                  </a:lnTo>
                  <a:lnTo>
                    <a:pt x="24" y="45"/>
                  </a:lnTo>
                  <a:lnTo>
                    <a:pt x="22" y="47"/>
                  </a:lnTo>
                  <a:lnTo>
                    <a:pt x="20" y="48"/>
                  </a:lnTo>
                  <a:lnTo>
                    <a:pt x="17" y="48"/>
                  </a:lnTo>
                  <a:lnTo>
                    <a:pt x="15" y="48"/>
                  </a:lnTo>
                  <a:lnTo>
                    <a:pt x="14" y="47"/>
                  </a:lnTo>
                  <a:lnTo>
                    <a:pt x="11" y="45"/>
                  </a:lnTo>
                  <a:lnTo>
                    <a:pt x="10" y="43"/>
                  </a:lnTo>
                  <a:lnTo>
                    <a:pt x="10" y="41"/>
                  </a:lnTo>
                  <a:lnTo>
                    <a:pt x="10" y="38"/>
                  </a:lnTo>
                  <a:lnTo>
                    <a:pt x="10" y="36"/>
                  </a:lnTo>
                  <a:lnTo>
                    <a:pt x="11" y="35"/>
                  </a:lnTo>
                  <a:lnTo>
                    <a:pt x="12" y="33"/>
                  </a:lnTo>
                  <a:lnTo>
                    <a:pt x="15" y="30"/>
                  </a:lnTo>
                  <a:lnTo>
                    <a:pt x="18" y="28"/>
                  </a:lnTo>
                  <a:lnTo>
                    <a:pt x="24" y="26"/>
                  </a:lnTo>
                  <a:lnTo>
                    <a:pt x="26" y="25"/>
                  </a:lnTo>
                  <a:lnTo>
                    <a:pt x="27" y="26"/>
                  </a:lnTo>
                  <a:lnTo>
                    <a:pt x="28" y="30"/>
                  </a:lnTo>
                  <a:lnTo>
                    <a:pt x="28" y="36"/>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2" name="Freeform 218"/>
            <p:cNvSpPr>
              <a:spLocks/>
            </p:cNvSpPr>
            <p:nvPr/>
          </p:nvSpPr>
          <p:spPr bwMode="auto">
            <a:xfrm>
              <a:off x="1882413" y="5964856"/>
              <a:ext cx="45411" cy="138135"/>
            </a:xfrm>
            <a:custGeom>
              <a:avLst/>
              <a:gdLst>
                <a:gd name="T0" fmla="*/ 2147483647 w 29"/>
                <a:gd name="T1" fmla="*/ 2147483647 h 87"/>
                <a:gd name="T2" fmla="*/ 2147483647 w 29"/>
                <a:gd name="T3" fmla="*/ 2147483647 h 87"/>
                <a:gd name="T4" fmla="*/ 2147483647 w 29"/>
                <a:gd name="T5" fmla="*/ 2147483647 h 87"/>
                <a:gd name="T6" fmla="*/ 2147483647 w 29"/>
                <a:gd name="T7" fmla="*/ 0 h 87"/>
                <a:gd name="T8" fmla="*/ 2147483647 w 29"/>
                <a:gd name="T9" fmla="*/ 0 h 87"/>
                <a:gd name="T10" fmla="*/ 2147483647 w 29"/>
                <a:gd name="T11" fmla="*/ 0 h 87"/>
                <a:gd name="T12" fmla="*/ 2147483647 w 29"/>
                <a:gd name="T13" fmla="*/ 2147483647 h 87"/>
                <a:gd name="T14" fmla="*/ 2147483647 w 29"/>
                <a:gd name="T15" fmla="*/ 2147483647 h 87"/>
                <a:gd name="T16" fmla="*/ 2147483647 w 29"/>
                <a:gd name="T17" fmla="*/ 2147483647 h 87"/>
                <a:gd name="T18" fmla="*/ 2147483647 w 29"/>
                <a:gd name="T19" fmla="*/ 2147483647 h 87"/>
                <a:gd name="T20" fmla="*/ 2147483647 w 29"/>
                <a:gd name="T21" fmla="*/ 2147483647 h 87"/>
                <a:gd name="T22" fmla="*/ 2147483647 w 29"/>
                <a:gd name="T23" fmla="*/ 2147483647 h 87"/>
                <a:gd name="T24" fmla="*/ 2147483647 w 29"/>
                <a:gd name="T25" fmla="*/ 2147483647 h 87"/>
                <a:gd name="T26" fmla="*/ 2147483647 w 29"/>
                <a:gd name="T27" fmla="*/ 2147483647 h 87"/>
                <a:gd name="T28" fmla="*/ 2147483647 w 29"/>
                <a:gd name="T29" fmla="*/ 2147483647 h 87"/>
                <a:gd name="T30" fmla="*/ 2147483647 w 29"/>
                <a:gd name="T31" fmla="*/ 2147483647 h 87"/>
                <a:gd name="T32" fmla="*/ 2147483647 w 29"/>
                <a:gd name="T33" fmla="*/ 2147483647 h 87"/>
                <a:gd name="T34" fmla="*/ 2147483647 w 29"/>
                <a:gd name="T35" fmla="*/ 2147483647 h 87"/>
                <a:gd name="T36" fmla="*/ 2147483647 w 29"/>
                <a:gd name="T37" fmla="*/ 2147483647 h 87"/>
                <a:gd name="T38" fmla="*/ 2147483647 w 29"/>
                <a:gd name="T39" fmla="*/ 2147483647 h 87"/>
                <a:gd name="T40" fmla="*/ 2147483647 w 29"/>
                <a:gd name="T41" fmla="*/ 2147483647 h 87"/>
                <a:gd name="T42" fmla="*/ 2147483647 w 29"/>
                <a:gd name="T43" fmla="*/ 2147483647 h 87"/>
                <a:gd name="T44" fmla="*/ 2147483647 w 29"/>
                <a:gd name="T45" fmla="*/ 2147483647 h 87"/>
                <a:gd name="T46" fmla="*/ 0 w 29"/>
                <a:gd name="T47" fmla="*/ 2147483647 h 87"/>
                <a:gd name="T48" fmla="*/ 2147483647 w 29"/>
                <a:gd name="T49" fmla="*/ 2147483647 h 87"/>
                <a:gd name="T50" fmla="*/ 2147483647 w 29"/>
                <a:gd name="T51" fmla="*/ 2147483647 h 87"/>
                <a:gd name="T52" fmla="*/ 2147483647 w 29"/>
                <a:gd name="T53" fmla="*/ 2147483647 h 87"/>
                <a:gd name="T54" fmla="*/ 2147483647 w 29"/>
                <a:gd name="T55" fmla="*/ 2147483647 h 87"/>
                <a:gd name="T56" fmla="*/ 2147483647 w 29"/>
                <a:gd name="T57" fmla="*/ 2147483647 h 87"/>
                <a:gd name="T58" fmla="*/ 2147483647 w 29"/>
                <a:gd name="T59" fmla="*/ 2147483647 h 87"/>
                <a:gd name="T60" fmla="*/ 2147483647 w 29"/>
                <a:gd name="T61" fmla="*/ 2147483647 h 87"/>
                <a:gd name="T62" fmla="*/ 2147483647 w 29"/>
                <a:gd name="T63" fmla="*/ 2147483647 h 87"/>
                <a:gd name="T64" fmla="*/ 2147483647 w 29"/>
                <a:gd name="T65" fmla="*/ 2147483647 h 87"/>
                <a:gd name="T66" fmla="*/ 2147483647 w 29"/>
                <a:gd name="T67" fmla="*/ 2147483647 h 87"/>
                <a:gd name="T68" fmla="*/ 2147483647 w 29"/>
                <a:gd name="T69" fmla="*/ 2147483647 h 87"/>
                <a:gd name="T70" fmla="*/ 2147483647 w 29"/>
                <a:gd name="T71" fmla="*/ 2147483647 h 87"/>
                <a:gd name="T72" fmla="*/ 2147483647 w 29"/>
                <a:gd name="T73" fmla="*/ 2147483647 h 8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
                <a:gd name="T112" fmla="*/ 0 h 87"/>
                <a:gd name="T113" fmla="*/ 29 w 29"/>
                <a:gd name="T114" fmla="*/ 87 h 8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 h="87">
                  <a:moveTo>
                    <a:pt x="19" y="12"/>
                  </a:moveTo>
                  <a:lnTo>
                    <a:pt x="19" y="3"/>
                  </a:lnTo>
                  <a:lnTo>
                    <a:pt x="19" y="1"/>
                  </a:lnTo>
                  <a:lnTo>
                    <a:pt x="19" y="0"/>
                  </a:lnTo>
                  <a:lnTo>
                    <a:pt x="18" y="0"/>
                  </a:lnTo>
                  <a:lnTo>
                    <a:pt x="15" y="0"/>
                  </a:lnTo>
                  <a:lnTo>
                    <a:pt x="5" y="4"/>
                  </a:lnTo>
                  <a:lnTo>
                    <a:pt x="4" y="5"/>
                  </a:lnTo>
                  <a:lnTo>
                    <a:pt x="4" y="6"/>
                  </a:lnTo>
                  <a:lnTo>
                    <a:pt x="5" y="6"/>
                  </a:lnTo>
                  <a:lnTo>
                    <a:pt x="7" y="7"/>
                  </a:lnTo>
                  <a:lnTo>
                    <a:pt x="9" y="9"/>
                  </a:lnTo>
                  <a:lnTo>
                    <a:pt x="10" y="10"/>
                  </a:lnTo>
                  <a:lnTo>
                    <a:pt x="10" y="11"/>
                  </a:lnTo>
                  <a:lnTo>
                    <a:pt x="10" y="74"/>
                  </a:lnTo>
                  <a:lnTo>
                    <a:pt x="10" y="79"/>
                  </a:lnTo>
                  <a:lnTo>
                    <a:pt x="8" y="82"/>
                  </a:lnTo>
                  <a:lnTo>
                    <a:pt x="7" y="83"/>
                  </a:lnTo>
                  <a:lnTo>
                    <a:pt x="6" y="84"/>
                  </a:lnTo>
                  <a:lnTo>
                    <a:pt x="5" y="84"/>
                  </a:lnTo>
                  <a:lnTo>
                    <a:pt x="3" y="84"/>
                  </a:lnTo>
                  <a:lnTo>
                    <a:pt x="2" y="84"/>
                  </a:lnTo>
                  <a:lnTo>
                    <a:pt x="1" y="85"/>
                  </a:lnTo>
                  <a:lnTo>
                    <a:pt x="0" y="86"/>
                  </a:lnTo>
                  <a:lnTo>
                    <a:pt x="1" y="87"/>
                  </a:lnTo>
                  <a:lnTo>
                    <a:pt x="2" y="87"/>
                  </a:lnTo>
                  <a:lnTo>
                    <a:pt x="16" y="87"/>
                  </a:lnTo>
                  <a:lnTo>
                    <a:pt x="28" y="87"/>
                  </a:lnTo>
                  <a:lnTo>
                    <a:pt x="29" y="87"/>
                  </a:lnTo>
                  <a:lnTo>
                    <a:pt x="29" y="86"/>
                  </a:lnTo>
                  <a:lnTo>
                    <a:pt x="29" y="85"/>
                  </a:lnTo>
                  <a:lnTo>
                    <a:pt x="27" y="84"/>
                  </a:lnTo>
                  <a:lnTo>
                    <a:pt x="24" y="83"/>
                  </a:lnTo>
                  <a:lnTo>
                    <a:pt x="21" y="82"/>
                  </a:lnTo>
                  <a:lnTo>
                    <a:pt x="19" y="81"/>
                  </a:lnTo>
                  <a:lnTo>
                    <a:pt x="19" y="79"/>
                  </a:lnTo>
                  <a:lnTo>
                    <a:pt x="19" y="12"/>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3" name="Freeform 219"/>
            <p:cNvSpPr>
              <a:spLocks noEditPoints="1"/>
            </p:cNvSpPr>
            <p:nvPr/>
          </p:nvSpPr>
          <p:spPr bwMode="auto">
            <a:xfrm>
              <a:off x="3089303" y="5970239"/>
              <a:ext cx="127501" cy="132752"/>
            </a:xfrm>
            <a:custGeom>
              <a:avLst/>
              <a:gdLst>
                <a:gd name="T0" fmla="*/ 2147483647 w 81"/>
                <a:gd name="T1" fmla="*/ 2147483647 h 83"/>
                <a:gd name="T2" fmla="*/ 2147483647 w 81"/>
                <a:gd name="T3" fmla="*/ 2147483647 h 83"/>
                <a:gd name="T4" fmla="*/ 2147483647 w 81"/>
                <a:gd name="T5" fmla="*/ 2147483647 h 83"/>
                <a:gd name="T6" fmla="*/ 2147483647 w 81"/>
                <a:gd name="T7" fmla="*/ 2147483647 h 83"/>
                <a:gd name="T8" fmla="*/ 2147483647 w 81"/>
                <a:gd name="T9" fmla="*/ 2147483647 h 83"/>
                <a:gd name="T10" fmla="*/ 2147483647 w 81"/>
                <a:gd name="T11" fmla="*/ 2147483647 h 83"/>
                <a:gd name="T12" fmla="*/ 2147483647 w 81"/>
                <a:gd name="T13" fmla="*/ 2147483647 h 83"/>
                <a:gd name="T14" fmla="*/ 2147483647 w 81"/>
                <a:gd name="T15" fmla="*/ 2147483647 h 83"/>
                <a:gd name="T16" fmla="*/ 2147483647 w 81"/>
                <a:gd name="T17" fmla="*/ 2147483647 h 83"/>
                <a:gd name="T18" fmla="*/ 2147483647 w 81"/>
                <a:gd name="T19" fmla="*/ 2147483647 h 83"/>
                <a:gd name="T20" fmla="*/ 2147483647 w 81"/>
                <a:gd name="T21" fmla="*/ 2147483647 h 83"/>
                <a:gd name="T22" fmla="*/ 2147483647 w 81"/>
                <a:gd name="T23" fmla="*/ 2147483647 h 83"/>
                <a:gd name="T24" fmla="*/ 2147483647 w 81"/>
                <a:gd name="T25" fmla="*/ 2147483647 h 83"/>
                <a:gd name="T26" fmla="*/ 2147483647 w 81"/>
                <a:gd name="T27" fmla="*/ 2147483647 h 83"/>
                <a:gd name="T28" fmla="*/ 2147483647 w 81"/>
                <a:gd name="T29" fmla="*/ 2147483647 h 83"/>
                <a:gd name="T30" fmla="*/ 2147483647 w 81"/>
                <a:gd name="T31" fmla="*/ 2147483647 h 83"/>
                <a:gd name="T32" fmla="*/ 2147483647 w 81"/>
                <a:gd name="T33" fmla="*/ 2147483647 h 83"/>
                <a:gd name="T34" fmla="*/ 2147483647 w 81"/>
                <a:gd name="T35" fmla="*/ 2147483647 h 83"/>
                <a:gd name="T36" fmla="*/ 2147483647 w 81"/>
                <a:gd name="T37" fmla="*/ 2147483647 h 83"/>
                <a:gd name="T38" fmla="*/ 2147483647 w 81"/>
                <a:gd name="T39" fmla="*/ 2147483647 h 83"/>
                <a:gd name="T40" fmla="*/ 2147483647 w 81"/>
                <a:gd name="T41" fmla="*/ 2147483647 h 83"/>
                <a:gd name="T42" fmla="*/ 2147483647 w 81"/>
                <a:gd name="T43" fmla="*/ 2147483647 h 83"/>
                <a:gd name="T44" fmla="*/ 2147483647 w 81"/>
                <a:gd name="T45" fmla="*/ 2147483647 h 83"/>
                <a:gd name="T46" fmla="*/ 2147483647 w 81"/>
                <a:gd name="T47" fmla="*/ 2147483647 h 83"/>
                <a:gd name="T48" fmla="*/ 2147483647 w 81"/>
                <a:gd name="T49" fmla="*/ 2147483647 h 83"/>
                <a:gd name="T50" fmla="*/ 2147483647 w 81"/>
                <a:gd name="T51" fmla="*/ 2147483647 h 83"/>
                <a:gd name="T52" fmla="*/ 2147483647 w 81"/>
                <a:gd name="T53" fmla="*/ 2147483647 h 83"/>
                <a:gd name="T54" fmla="*/ 2147483647 w 81"/>
                <a:gd name="T55" fmla="*/ 2147483647 h 83"/>
                <a:gd name="T56" fmla="*/ 2147483647 w 81"/>
                <a:gd name="T57" fmla="*/ 2147483647 h 83"/>
                <a:gd name="T58" fmla="*/ 2147483647 w 81"/>
                <a:gd name="T59" fmla="*/ 2147483647 h 83"/>
                <a:gd name="T60" fmla="*/ 2147483647 w 81"/>
                <a:gd name="T61" fmla="*/ 2147483647 h 83"/>
                <a:gd name="T62" fmla="*/ 2147483647 w 81"/>
                <a:gd name="T63" fmla="*/ 2147483647 h 83"/>
                <a:gd name="T64" fmla="*/ 2147483647 w 81"/>
                <a:gd name="T65" fmla="*/ 0 h 83"/>
                <a:gd name="T66" fmla="*/ 2147483647 w 81"/>
                <a:gd name="T67" fmla="*/ 0 h 83"/>
                <a:gd name="T68" fmla="*/ 0 w 81"/>
                <a:gd name="T69" fmla="*/ 2147483647 h 83"/>
                <a:gd name="T70" fmla="*/ 2147483647 w 81"/>
                <a:gd name="T71" fmla="*/ 2147483647 h 83"/>
                <a:gd name="T72" fmla="*/ 2147483647 w 81"/>
                <a:gd name="T73" fmla="*/ 2147483647 h 83"/>
                <a:gd name="T74" fmla="*/ 2147483647 w 81"/>
                <a:gd name="T75" fmla="*/ 2147483647 h 83"/>
                <a:gd name="T76" fmla="*/ 2147483647 w 81"/>
                <a:gd name="T77" fmla="*/ 2147483647 h 83"/>
                <a:gd name="T78" fmla="*/ 2147483647 w 81"/>
                <a:gd name="T79" fmla="*/ 2147483647 h 83"/>
                <a:gd name="T80" fmla="*/ 2147483647 w 81"/>
                <a:gd name="T81" fmla="*/ 2147483647 h 83"/>
                <a:gd name="T82" fmla="*/ 2147483647 w 81"/>
                <a:gd name="T83" fmla="*/ 2147483647 h 83"/>
                <a:gd name="T84" fmla="*/ 2147483647 w 81"/>
                <a:gd name="T85" fmla="*/ 2147483647 h 83"/>
                <a:gd name="T86" fmla="*/ 2147483647 w 81"/>
                <a:gd name="T87" fmla="*/ 2147483647 h 83"/>
                <a:gd name="T88" fmla="*/ 2147483647 w 81"/>
                <a:gd name="T89" fmla="*/ 2147483647 h 83"/>
                <a:gd name="T90" fmla="*/ 2147483647 w 81"/>
                <a:gd name="T91" fmla="*/ 2147483647 h 83"/>
                <a:gd name="T92" fmla="*/ 2147483647 w 81"/>
                <a:gd name="T93" fmla="*/ 2147483647 h 83"/>
                <a:gd name="T94" fmla="*/ 2147483647 w 81"/>
                <a:gd name="T95" fmla="*/ 2147483647 h 83"/>
                <a:gd name="T96" fmla="*/ 2147483647 w 81"/>
                <a:gd name="T97" fmla="*/ 2147483647 h 83"/>
                <a:gd name="T98" fmla="*/ 2147483647 w 81"/>
                <a:gd name="T99" fmla="*/ 2147483647 h 83"/>
                <a:gd name="T100" fmla="*/ 2147483647 w 81"/>
                <a:gd name="T101" fmla="*/ 2147483647 h 8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1"/>
                <a:gd name="T154" fmla="*/ 0 h 83"/>
                <a:gd name="T155" fmla="*/ 81 w 81"/>
                <a:gd name="T156" fmla="*/ 83 h 8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1" h="83">
                  <a:moveTo>
                    <a:pt x="13" y="73"/>
                  </a:moveTo>
                  <a:lnTo>
                    <a:pt x="12" y="76"/>
                  </a:lnTo>
                  <a:lnTo>
                    <a:pt x="12" y="77"/>
                  </a:lnTo>
                  <a:lnTo>
                    <a:pt x="11" y="77"/>
                  </a:lnTo>
                  <a:lnTo>
                    <a:pt x="9" y="78"/>
                  </a:lnTo>
                  <a:lnTo>
                    <a:pt x="6" y="79"/>
                  </a:lnTo>
                  <a:lnTo>
                    <a:pt x="2" y="79"/>
                  </a:lnTo>
                  <a:lnTo>
                    <a:pt x="1" y="80"/>
                  </a:lnTo>
                  <a:lnTo>
                    <a:pt x="0" y="82"/>
                  </a:lnTo>
                  <a:lnTo>
                    <a:pt x="1" y="83"/>
                  </a:lnTo>
                  <a:lnTo>
                    <a:pt x="2" y="83"/>
                  </a:lnTo>
                  <a:lnTo>
                    <a:pt x="20" y="83"/>
                  </a:lnTo>
                  <a:lnTo>
                    <a:pt x="35" y="83"/>
                  </a:lnTo>
                  <a:lnTo>
                    <a:pt x="37" y="83"/>
                  </a:lnTo>
                  <a:lnTo>
                    <a:pt x="38" y="82"/>
                  </a:lnTo>
                  <a:lnTo>
                    <a:pt x="39" y="82"/>
                  </a:lnTo>
                  <a:lnTo>
                    <a:pt x="38" y="80"/>
                  </a:lnTo>
                  <a:lnTo>
                    <a:pt x="37" y="80"/>
                  </a:lnTo>
                  <a:lnTo>
                    <a:pt x="33" y="79"/>
                  </a:lnTo>
                  <a:lnTo>
                    <a:pt x="28" y="77"/>
                  </a:lnTo>
                  <a:lnTo>
                    <a:pt x="26" y="76"/>
                  </a:lnTo>
                  <a:lnTo>
                    <a:pt x="25" y="73"/>
                  </a:lnTo>
                  <a:lnTo>
                    <a:pt x="24" y="69"/>
                  </a:lnTo>
                  <a:lnTo>
                    <a:pt x="24" y="46"/>
                  </a:lnTo>
                  <a:lnTo>
                    <a:pt x="24" y="44"/>
                  </a:lnTo>
                  <a:lnTo>
                    <a:pt x="25" y="43"/>
                  </a:lnTo>
                  <a:lnTo>
                    <a:pt x="26" y="42"/>
                  </a:lnTo>
                  <a:lnTo>
                    <a:pt x="28" y="42"/>
                  </a:lnTo>
                  <a:lnTo>
                    <a:pt x="31" y="42"/>
                  </a:lnTo>
                  <a:lnTo>
                    <a:pt x="33" y="43"/>
                  </a:lnTo>
                  <a:lnTo>
                    <a:pt x="35" y="44"/>
                  </a:lnTo>
                  <a:lnTo>
                    <a:pt x="37" y="46"/>
                  </a:lnTo>
                  <a:lnTo>
                    <a:pt x="56" y="81"/>
                  </a:lnTo>
                  <a:lnTo>
                    <a:pt x="57" y="82"/>
                  </a:lnTo>
                  <a:lnTo>
                    <a:pt x="58" y="82"/>
                  </a:lnTo>
                  <a:lnTo>
                    <a:pt x="62" y="82"/>
                  </a:lnTo>
                  <a:lnTo>
                    <a:pt x="68" y="82"/>
                  </a:lnTo>
                  <a:lnTo>
                    <a:pt x="80" y="83"/>
                  </a:lnTo>
                  <a:lnTo>
                    <a:pt x="81" y="82"/>
                  </a:lnTo>
                  <a:lnTo>
                    <a:pt x="81" y="81"/>
                  </a:lnTo>
                  <a:lnTo>
                    <a:pt x="81" y="80"/>
                  </a:lnTo>
                  <a:lnTo>
                    <a:pt x="79" y="80"/>
                  </a:lnTo>
                  <a:lnTo>
                    <a:pt x="75" y="79"/>
                  </a:lnTo>
                  <a:lnTo>
                    <a:pt x="71" y="77"/>
                  </a:lnTo>
                  <a:lnTo>
                    <a:pt x="67" y="75"/>
                  </a:lnTo>
                  <a:lnTo>
                    <a:pt x="65" y="73"/>
                  </a:lnTo>
                  <a:lnTo>
                    <a:pt x="63" y="70"/>
                  </a:lnTo>
                  <a:lnTo>
                    <a:pt x="47" y="44"/>
                  </a:lnTo>
                  <a:lnTo>
                    <a:pt x="46" y="42"/>
                  </a:lnTo>
                  <a:lnTo>
                    <a:pt x="47" y="41"/>
                  </a:lnTo>
                  <a:lnTo>
                    <a:pt x="49" y="39"/>
                  </a:lnTo>
                  <a:lnTo>
                    <a:pt x="54" y="35"/>
                  </a:lnTo>
                  <a:lnTo>
                    <a:pt x="56" y="33"/>
                  </a:lnTo>
                  <a:lnTo>
                    <a:pt x="59" y="29"/>
                  </a:lnTo>
                  <a:lnTo>
                    <a:pt x="60" y="27"/>
                  </a:lnTo>
                  <a:lnTo>
                    <a:pt x="60" y="25"/>
                  </a:lnTo>
                  <a:lnTo>
                    <a:pt x="61" y="21"/>
                  </a:lnTo>
                  <a:lnTo>
                    <a:pt x="60" y="15"/>
                  </a:lnTo>
                  <a:lnTo>
                    <a:pt x="60" y="12"/>
                  </a:lnTo>
                  <a:lnTo>
                    <a:pt x="59" y="10"/>
                  </a:lnTo>
                  <a:lnTo>
                    <a:pt x="56" y="7"/>
                  </a:lnTo>
                  <a:lnTo>
                    <a:pt x="53" y="4"/>
                  </a:lnTo>
                  <a:lnTo>
                    <a:pt x="49" y="2"/>
                  </a:lnTo>
                  <a:lnTo>
                    <a:pt x="45" y="1"/>
                  </a:lnTo>
                  <a:lnTo>
                    <a:pt x="36" y="0"/>
                  </a:lnTo>
                  <a:lnTo>
                    <a:pt x="19" y="0"/>
                  </a:lnTo>
                  <a:lnTo>
                    <a:pt x="3" y="0"/>
                  </a:lnTo>
                  <a:lnTo>
                    <a:pt x="1" y="0"/>
                  </a:lnTo>
                  <a:lnTo>
                    <a:pt x="1" y="1"/>
                  </a:lnTo>
                  <a:lnTo>
                    <a:pt x="0" y="2"/>
                  </a:lnTo>
                  <a:lnTo>
                    <a:pt x="1" y="3"/>
                  </a:lnTo>
                  <a:lnTo>
                    <a:pt x="2" y="4"/>
                  </a:lnTo>
                  <a:lnTo>
                    <a:pt x="5" y="4"/>
                  </a:lnTo>
                  <a:lnTo>
                    <a:pt x="8" y="4"/>
                  </a:lnTo>
                  <a:lnTo>
                    <a:pt x="11" y="5"/>
                  </a:lnTo>
                  <a:lnTo>
                    <a:pt x="12" y="6"/>
                  </a:lnTo>
                  <a:lnTo>
                    <a:pt x="13" y="8"/>
                  </a:lnTo>
                  <a:lnTo>
                    <a:pt x="13" y="73"/>
                  </a:lnTo>
                  <a:close/>
                  <a:moveTo>
                    <a:pt x="24" y="8"/>
                  </a:moveTo>
                  <a:lnTo>
                    <a:pt x="25" y="7"/>
                  </a:lnTo>
                  <a:lnTo>
                    <a:pt x="25" y="5"/>
                  </a:lnTo>
                  <a:lnTo>
                    <a:pt x="26" y="4"/>
                  </a:lnTo>
                  <a:lnTo>
                    <a:pt x="29" y="4"/>
                  </a:lnTo>
                  <a:lnTo>
                    <a:pt x="36" y="5"/>
                  </a:lnTo>
                  <a:lnTo>
                    <a:pt x="40" y="6"/>
                  </a:lnTo>
                  <a:lnTo>
                    <a:pt x="43" y="7"/>
                  </a:lnTo>
                  <a:lnTo>
                    <a:pt x="44" y="8"/>
                  </a:lnTo>
                  <a:lnTo>
                    <a:pt x="46" y="9"/>
                  </a:lnTo>
                  <a:lnTo>
                    <a:pt x="48" y="12"/>
                  </a:lnTo>
                  <a:lnTo>
                    <a:pt x="49" y="16"/>
                  </a:lnTo>
                  <a:lnTo>
                    <a:pt x="49" y="21"/>
                  </a:lnTo>
                  <a:lnTo>
                    <a:pt x="49" y="26"/>
                  </a:lnTo>
                  <a:lnTo>
                    <a:pt x="48" y="30"/>
                  </a:lnTo>
                  <a:lnTo>
                    <a:pt x="46" y="34"/>
                  </a:lnTo>
                  <a:lnTo>
                    <a:pt x="43" y="36"/>
                  </a:lnTo>
                  <a:lnTo>
                    <a:pt x="41" y="37"/>
                  </a:lnTo>
                  <a:lnTo>
                    <a:pt x="38" y="38"/>
                  </a:lnTo>
                  <a:lnTo>
                    <a:pt x="32" y="39"/>
                  </a:lnTo>
                  <a:lnTo>
                    <a:pt x="26" y="38"/>
                  </a:lnTo>
                  <a:lnTo>
                    <a:pt x="25" y="38"/>
                  </a:lnTo>
                  <a:lnTo>
                    <a:pt x="24" y="37"/>
                  </a:lnTo>
                  <a:lnTo>
                    <a:pt x="24" y="8"/>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4" name="Freeform 220"/>
            <p:cNvSpPr>
              <a:spLocks noEditPoints="1"/>
            </p:cNvSpPr>
            <p:nvPr/>
          </p:nvSpPr>
          <p:spPr bwMode="auto">
            <a:xfrm>
              <a:off x="3227284" y="5968444"/>
              <a:ext cx="41918" cy="134547"/>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2147483647 w 27"/>
                <a:gd name="T45" fmla="*/ 2147483647 h 84"/>
                <a:gd name="T46" fmla="*/ 0 w 27"/>
                <a:gd name="T47" fmla="*/ 2147483647 h 84"/>
                <a:gd name="T48" fmla="*/ 0 w 27"/>
                <a:gd name="T49" fmla="*/ 2147483647 h 84"/>
                <a:gd name="T50" fmla="*/ 0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2147483647 h 84"/>
                <a:gd name="T78" fmla="*/ 2147483647 w 27"/>
                <a:gd name="T79" fmla="*/ 0 h 84"/>
                <a:gd name="T80" fmla="*/ 2147483647 w 27"/>
                <a:gd name="T81" fmla="*/ 2147483647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2147483647 h 84"/>
                <a:gd name="T112" fmla="*/ 2147483647 w 27"/>
                <a:gd name="T113" fmla="*/ 2147483647 h 84"/>
                <a:gd name="T114" fmla="*/ 2147483647 w 27"/>
                <a:gd name="T115" fmla="*/ 0 h 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7"/>
                <a:gd name="T175" fmla="*/ 0 h 84"/>
                <a:gd name="T176" fmla="*/ 27 w 27"/>
                <a:gd name="T177" fmla="*/ 84 h 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7" h="84">
                  <a:moveTo>
                    <a:pt x="19" y="38"/>
                  </a:moveTo>
                  <a:lnTo>
                    <a:pt x="19" y="31"/>
                  </a:lnTo>
                  <a:lnTo>
                    <a:pt x="19" y="30"/>
                  </a:lnTo>
                  <a:lnTo>
                    <a:pt x="18" y="30"/>
                  </a:lnTo>
                  <a:lnTo>
                    <a:pt x="10" y="36"/>
                  </a:lnTo>
                  <a:lnTo>
                    <a:pt x="8" y="37"/>
                  </a:lnTo>
                  <a:lnTo>
                    <a:pt x="6" y="37"/>
                  </a:lnTo>
                  <a:lnTo>
                    <a:pt x="4" y="38"/>
                  </a:lnTo>
                  <a:lnTo>
                    <a:pt x="4" y="39"/>
                  </a:lnTo>
                  <a:lnTo>
                    <a:pt x="4" y="40"/>
                  </a:lnTo>
                  <a:lnTo>
                    <a:pt x="5" y="40"/>
                  </a:lnTo>
                  <a:lnTo>
                    <a:pt x="7" y="41"/>
                  </a:lnTo>
                  <a:lnTo>
                    <a:pt x="8" y="41"/>
                  </a:lnTo>
                  <a:lnTo>
                    <a:pt x="9" y="42"/>
                  </a:lnTo>
                  <a:lnTo>
                    <a:pt x="10" y="43"/>
                  </a:lnTo>
                  <a:lnTo>
                    <a:pt x="10" y="45"/>
                  </a:lnTo>
                  <a:lnTo>
                    <a:pt x="10" y="74"/>
                  </a:lnTo>
                  <a:lnTo>
                    <a:pt x="9" y="77"/>
                  </a:lnTo>
                  <a:lnTo>
                    <a:pt x="9" y="78"/>
                  </a:lnTo>
                  <a:lnTo>
                    <a:pt x="8" y="79"/>
                  </a:lnTo>
                  <a:lnTo>
                    <a:pt x="6" y="80"/>
                  </a:lnTo>
                  <a:lnTo>
                    <a:pt x="3" y="81"/>
                  </a:lnTo>
                  <a:lnTo>
                    <a:pt x="1" y="82"/>
                  </a:lnTo>
                  <a:lnTo>
                    <a:pt x="0" y="82"/>
                  </a:lnTo>
                  <a:lnTo>
                    <a:pt x="0" y="83"/>
                  </a:lnTo>
                  <a:lnTo>
                    <a:pt x="0" y="84"/>
                  </a:lnTo>
                  <a:lnTo>
                    <a:pt x="1" y="84"/>
                  </a:lnTo>
                  <a:lnTo>
                    <a:pt x="3" y="84"/>
                  </a:lnTo>
                  <a:lnTo>
                    <a:pt x="13" y="84"/>
                  </a:lnTo>
                  <a:lnTo>
                    <a:pt x="24" y="84"/>
                  </a:lnTo>
                  <a:lnTo>
                    <a:pt x="26" y="84"/>
                  </a:lnTo>
                  <a:lnTo>
                    <a:pt x="27" y="83"/>
                  </a:lnTo>
                  <a:lnTo>
                    <a:pt x="27" y="82"/>
                  </a:lnTo>
                  <a:lnTo>
                    <a:pt x="26" y="82"/>
                  </a:lnTo>
                  <a:lnTo>
                    <a:pt x="24" y="81"/>
                  </a:lnTo>
                  <a:lnTo>
                    <a:pt x="20" y="80"/>
                  </a:lnTo>
                  <a:lnTo>
                    <a:pt x="19" y="78"/>
                  </a:lnTo>
                  <a:lnTo>
                    <a:pt x="19" y="76"/>
                  </a:lnTo>
                  <a:lnTo>
                    <a:pt x="19" y="38"/>
                  </a:lnTo>
                  <a:close/>
                  <a:moveTo>
                    <a:pt x="14" y="0"/>
                  </a:moveTo>
                  <a:lnTo>
                    <a:pt x="12" y="1"/>
                  </a:lnTo>
                  <a:lnTo>
                    <a:pt x="10" y="2"/>
                  </a:lnTo>
                  <a:lnTo>
                    <a:pt x="9" y="4"/>
                  </a:lnTo>
                  <a:lnTo>
                    <a:pt x="8" y="6"/>
                  </a:lnTo>
                  <a:lnTo>
                    <a:pt x="9" y="8"/>
                  </a:lnTo>
                  <a:lnTo>
                    <a:pt x="9" y="9"/>
                  </a:lnTo>
                  <a:lnTo>
                    <a:pt x="10" y="10"/>
                  </a:lnTo>
                  <a:lnTo>
                    <a:pt x="12" y="12"/>
                  </a:lnTo>
                  <a:lnTo>
                    <a:pt x="14" y="12"/>
                  </a:lnTo>
                  <a:lnTo>
                    <a:pt x="16" y="12"/>
                  </a:lnTo>
                  <a:lnTo>
                    <a:pt x="17" y="11"/>
                  </a:lnTo>
                  <a:lnTo>
                    <a:pt x="18" y="10"/>
                  </a:lnTo>
                  <a:lnTo>
                    <a:pt x="19" y="8"/>
                  </a:lnTo>
                  <a:lnTo>
                    <a:pt x="20" y="6"/>
                  </a:lnTo>
                  <a:lnTo>
                    <a:pt x="19" y="4"/>
                  </a:lnTo>
                  <a:lnTo>
                    <a:pt x="18" y="2"/>
                  </a:lnTo>
                  <a:lnTo>
                    <a:pt x="16" y="1"/>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5" name="Freeform 221"/>
            <p:cNvSpPr>
              <a:spLocks/>
            </p:cNvSpPr>
            <p:nvPr/>
          </p:nvSpPr>
          <p:spPr bwMode="auto">
            <a:xfrm>
              <a:off x="3281427" y="6016881"/>
              <a:ext cx="55891" cy="87903"/>
            </a:xfrm>
            <a:custGeom>
              <a:avLst/>
              <a:gdLst>
                <a:gd name="T0" fmla="*/ 2147483647 w 35"/>
                <a:gd name="T1" fmla="*/ 2147483647 h 56"/>
                <a:gd name="T2" fmla="*/ 2147483647 w 35"/>
                <a:gd name="T3" fmla="*/ 2147483647 h 56"/>
                <a:gd name="T4" fmla="*/ 2147483647 w 35"/>
                <a:gd name="T5" fmla="*/ 2147483647 h 56"/>
                <a:gd name="T6" fmla="*/ 2147483647 w 35"/>
                <a:gd name="T7" fmla="*/ 2147483647 h 56"/>
                <a:gd name="T8" fmla="*/ 2147483647 w 35"/>
                <a:gd name="T9" fmla="*/ 2147483647 h 56"/>
                <a:gd name="T10" fmla="*/ 2147483647 w 35"/>
                <a:gd name="T11" fmla="*/ 2147483647 h 56"/>
                <a:gd name="T12" fmla="*/ 2147483647 w 35"/>
                <a:gd name="T13" fmla="*/ 2147483647 h 56"/>
                <a:gd name="T14" fmla="*/ 2147483647 w 35"/>
                <a:gd name="T15" fmla="*/ 2147483647 h 56"/>
                <a:gd name="T16" fmla="*/ 2147483647 w 35"/>
                <a:gd name="T17" fmla="*/ 2147483647 h 56"/>
                <a:gd name="T18" fmla="*/ 2147483647 w 35"/>
                <a:gd name="T19" fmla="*/ 2147483647 h 56"/>
                <a:gd name="T20" fmla="*/ 2147483647 w 35"/>
                <a:gd name="T21" fmla="*/ 2147483647 h 56"/>
                <a:gd name="T22" fmla="*/ 2147483647 w 35"/>
                <a:gd name="T23" fmla="*/ 2147483647 h 56"/>
                <a:gd name="T24" fmla="*/ 2147483647 w 35"/>
                <a:gd name="T25" fmla="*/ 2147483647 h 56"/>
                <a:gd name="T26" fmla="*/ 2147483647 w 35"/>
                <a:gd name="T27" fmla="*/ 2147483647 h 56"/>
                <a:gd name="T28" fmla="*/ 2147483647 w 35"/>
                <a:gd name="T29" fmla="*/ 2147483647 h 56"/>
                <a:gd name="T30" fmla="*/ 2147483647 w 35"/>
                <a:gd name="T31" fmla="*/ 2147483647 h 56"/>
                <a:gd name="T32" fmla="*/ 2147483647 w 35"/>
                <a:gd name="T33" fmla="*/ 2147483647 h 56"/>
                <a:gd name="T34" fmla="*/ 2147483647 w 35"/>
                <a:gd name="T35" fmla="*/ 2147483647 h 56"/>
                <a:gd name="T36" fmla="*/ 2147483647 w 35"/>
                <a:gd name="T37" fmla="*/ 2147483647 h 56"/>
                <a:gd name="T38" fmla="*/ 2147483647 w 35"/>
                <a:gd name="T39" fmla="*/ 2147483647 h 56"/>
                <a:gd name="T40" fmla="*/ 2147483647 w 35"/>
                <a:gd name="T41" fmla="*/ 2147483647 h 56"/>
                <a:gd name="T42" fmla="*/ 2147483647 w 35"/>
                <a:gd name="T43" fmla="*/ 2147483647 h 56"/>
                <a:gd name="T44" fmla="*/ 2147483647 w 35"/>
                <a:gd name="T45" fmla="*/ 0 h 56"/>
                <a:gd name="T46" fmla="*/ 2147483647 w 35"/>
                <a:gd name="T47" fmla="*/ 2147483647 h 56"/>
                <a:gd name="T48" fmla="*/ 2147483647 w 35"/>
                <a:gd name="T49" fmla="*/ 2147483647 h 56"/>
                <a:gd name="T50" fmla="*/ 2147483647 w 35"/>
                <a:gd name="T51" fmla="*/ 2147483647 h 56"/>
                <a:gd name="T52" fmla="*/ 2147483647 w 35"/>
                <a:gd name="T53" fmla="*/ 2147483647 h 56"/>
                <a:gd name="T54" fmla="*/ 2147483647 w 35"/>
                <a:gd name="T55" fmla="*/ 2147483647 h 56"/>
                <a:gd name="T56" fmla="*/ 2147483647 w 35"/>
                <a:gd name="T57" fmla="*/ 2147483647 h 56"/>
                <a:gd name="T58" fmla="*/ 2147483647 w 35"/>
                <a:gd name="T59" fmla="*/ 2147483647 h 56"/>
                <a:gd name="T60" fmla="*/ 2147483647 w 35"/>
                <a:gd name="T61" fmla="*/ 2147483647 h 56"/>
                <a:gd name="T62" fmla="*/ 2147483647 w 35"/>
                <a:gd name="T63" fmla="*/ 2147483647 h 56"/>
                <a:gd name="T64" fmla="*/ 2147483647 w 35"/>
                <a:gd name="T65" fmla="*/ 2147483647 h 56"/>
                <a:gd name="T66" fmla="*/ 2147483647 w 35"/>
                <a:gd name="T67" fmla="*/ 2147483647 h 56"/>
                <a:gd name="T68" fmla="*/ 2147483647 w 35"/>
                <a:gd name="T69" fmla="*/ 2147483647 h 56"/>
                <a:gd name="T70" fmla="*/ 2147483647 w 35"/>
                <a:gd name="T71" fmla="*/ 2147483647 h 56"/>
                <a:gd name="T72" fmla="*/ 2147483647 w 35"/>
                <a:gd name="T73" fmla="*/ 2147483647 h 56"/>
                <a:gd name="T74" fmla="*/ 2147483647 w 35"/>
                <a:gd name="T75" fmla="*/ 2147483647 h 56"/>
                <a:gd name="T76" fmla="*/ 2147483647 w 35"/>
                <a:gd name="T77" fmla="*/ 2147483647 h 56"/>
                <a:gd name="T78" fmla="*/ 0 w 35"/>
                <a:gd name="T79" fmla="*/ 2147483647 h 56"/>
                <a:gd name="T80" fmla="*/ 0 w 35"/>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5"/>
                <a:gd name="T124" fmla="*/ 0 h 56"/>
                <a:gd name="T125" fmla="*/ 35 w 35"/>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5" h="56">
                  <a:moveTo>
                    <a:pt x="0" y="51"/>
                  </a:moveTo>
                  <a:lnTo>
                    <a:pt x="1" y="52"/>
                  </a:lnTo>
                  <a:lnTo>
                    <a:pt x="2" y="54"/>
                  </a:lnTo>
                  <a:lnTo>
                    <a:pt x="4" y="54"/>
                  </a:lnTo>
                  <a:lnTo>
                    <a:pt x="7" y="55"/>
                  </a:lnTo>
                  <a:lnTo>
                    <a:pt x="16" y="56"/>
                  </a:lnTo>
                  <a:lnTo>
                    <a:pt x="21" y="56"/>
                  </a:lnTo>
                  <a:lnTo>
                    <a:pt x="25" y="54"/>
                  </a:lnTo>
                  <a:lnTo>
                    <a:pt x="28" y="53"/>
                  </a:lnTo>
                  <a:lnTo>
                    <a:pt x="31" y="51"/>
                  </a:lnTo>
                  <a:lnTo>
                    <a:pt x="33" y="48"/>
                  </a:lnTo>
                  <a:lnTo>
                    <a:pt x="34" y="45"/>
                  </a:lnTo>
                  <a:lnTo>
                    <a:pt x="35" y="40"/>
                  </a:lnTo>
                  <a:lnTo>
                    <a:pt x="34" y="38"/>
                  </a:lnTo>
                  <a:lnTo>
                    <a:pt x="34" y="35"/>
                  </a:lnTo>
                  <a:lnTo>
                    <a:pt x="32" y="33"/>
                  </a:lnTo>
                  <a:lnTo>
                    <a:pt x="31" y="31"/>
                  </a:lnTo>
                  <a:lnTo>
                    <a:pt x="27" y="28"/>
                  </a:lnTo>
                  <a:lnTo>
                    <a:pt x="22" y="25"/>
                  </a:lnTo>
                  <a:lnTo>
                    <a:pt x="13" y="19"/>
                  </a:lnTo>
                  <a:lnTo>
                    <a:pt x="10" y="15"/>
                  </a:lnTo>
                  <a:lnTo>
                    <a:pt x="9" y="14"/>
                  </a:lnTo>
                  <a:lnTo>
                    <a:pt x="9" y="12"/>
                  </a:lnTo>
                  <a:lnTo>
                    <a:pt x="9" y="10"/>
                  </a:lnTo>
                  <a:lnTo>
                    <a:pt x="9" y="9"/>
                  </a:lnTo>
                  <a:lnTo>
                    <a:pt x="10" y="7"/>
                  </a:lnTo>
                  <a:lnTo>
                    <a:pt x="11" y="6"/>
                  </a:lnTo>
                  <a:lnTo>
                    <a:pt x="12" y="5"/>
                  </a:lnTo>
                  <a:lnTo>
                    <a:pt x="14" y="4"/>
                  </a:lnTo>
                  <a:lnTo>
                    <a:pt x="17" y="4"/>
                  </a:lnTo>
                  <a:lnTo>
                    <a:pt x="21" y="4"/>
                  </a:lnTo>
                  <a:lnTo>
                    <a:pt x="23" y="5"/>
                  </a:lnTo>
                  <a:lnTo>
                    <a:pt x="25" y="7"/>
                  </a:lnTo>
                  <a:lnTo>
                    <a:pt x="26" y="9"/>
                  </a:lnTo>
                  <a:lnTo>
                    <a:pt x="28" y="13"/>
                  </a:lnTo>
                  <a:lnTo>
                    <a:pt x="29" y="14"/>
                  </a:lnTo>
                  <a:lnTo>
                    <a:pt x="30" y="15"/>
                  </a:lnTo>
                  <a:lnTo>
                    <a:pt x="31" y="14"/>
                  </a:lnTo>
                  <a:lnTo>
                    <a:pt x="31" y="13"/>
                  </a:lnTo>
                  <a:lnTo>
                    <a:pt x="31" y="8"/>
                  </a:lnTo>
                  <a:lnTo>
                    <a:pt x="31" y="4"/>
                  </a:lnTo>
                  <a:lnTo>
                    <a:pt x="30" y="2"/>
                  </a:lnTo>
                  <a:lnTo>
                    <a:pt x="28" y="1"/>
                  </a:lnTo>
                  <a:lnTo>
                    <a:pt x="25" y="1"/>
                  </a:lnTo>
                  <a:lnTo>
                    <a:pt x="17" y="0"/>
                  </a:lnTo>
                  <a:lnTo>
                    <a:pt x="13" y="0"/>
                  </a:lnTo>
                  <a:lnTo>
                    <a:pt x="10" y="1"/>
                  </a:lnTo>
                  <a:lnTo>
                    <a:pt x="7" y="3"/>
                  </a:lnTo>
                  <a:lnTo>
                    <a:pt x="5" y="5"/>
                  </a:lnTo>
                  <a:lnTo>
                    <a:pt x="3" y="7"/>
                  </a:lnTo>
                  <a:lnTo>
                    <a:pt x="2" y="10"/>
                  </a:lnTo>
                  <a:lnTo>
                    <a:pt x="1" y="13"/>
                  </a:lnTo>
                  <a:lnTo>
                    <a:pt x="1" y="16"/>
                  </a:lnTo>
                  <a:lnTo>
                    <a:pt x="1" y="18"/>
                  </a:lnTo>
                  <a:lnTo>
                    <a:pt x="2" y="21"/>
                  </a:lnTo>
                  <a:lnTo>
                    <a:pt x="3" y="23"/>
                  </a:lnTo>
                  <a:lnTo>
                    <a:pt x="5" y="25"/>
                  </a:lnTo>
                  <a:lnTo>
                    <a:pt x="9" y="28"/>
                  </a:lnTo>
                  <a:lnTo>
                    <a:pt x="14" y="31"/>
                  </a:lnTo>
                  <a:lnTo>
                    <a:pt x="18" y="33"/>
                  </a:lnTo>
                  <a:lnTo>
                    <a:pt x="22" y="36"/>
                  </a:lnTo>
                  <a:lnTo>
                    <a:pt x="24" y="38"/>
                  </a:lnTo>
                  <a:lnTo>
                    <a:pt x="25" y="39"/>
                  </a:lnTo>
                  <a:lnTo>
                    <a:pt x="26" y="41"/>
                  </a:lnTo>
                  <a:lnTo>
                    <a:pt x="26" y="43"/>
                  </a:lnTo>
                  <a:lnTo>
                    <a:pt x="26" y="46"/>
                  </a:lnTo>
                  <a:lnTo>
                    <a:pt x="25" y="47"/>
                  </a:lnTo>
                  <a:lnTo>
                    <a:pt x="24" y="49"/>
                  </a:lnTo>
                  <a:lnTo>
                    <a:pt x="23" y="50"/>
                  </a:lnTo>
                  <a:lnTo>
                    <a:pt x="19" y="52"/>
                  </a:lnTo>
                  <a:lnTo>
                    <a:pt x="15" y="52"/>
                  </a:lnTo>
                  <a:lnTo>
                    <a:pt x="13" y="52"/>
                  </a:lnTo>
                  <a:lnTo>
                    <a:pt x="10" y="51"/>
                  </a:lnTo>
                  <a:lnTo>
                    <a:pt x="8" y="50"/>
                  </a:lnTo>
                  <a:lnTo>
                    <a:pt x="7" y="48"/>
                  </a:lnTo>
                  <a:lnTo>
                    <a:pt x="4" y="43"/>
                  </a:lnTo>
                  <a:lnTo>
                    <a:pt x="3" y="41"/>
                  </a:lnTo>
                  <a:lnTo>
                    <a:pt x="2" y="40"/>
                  </a:lnTo>
                  <a:lnTo>
                    <a:pt x="1" y="40"/>
                  </a:lnTo>
                  <a:lnTo>
                    <a:pt x="0" y="41"/>
                  </a:lnTo>
                  <a:lnTo>
                    <a:pt x="0" y="44"/>
                  </a:lnTo>
                  <a:lnTo>
                    <a:pt x="0" y="5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6" name="Freeform 222"/>
            <p:cNvSpPr>
              <a:spLocks/>
            </p:cNvSpPr>
            <p:nvPr/>
          </p:nvSpPr>
          <p:spPr bwMode="auto">
            <a:xfrm>
              <a:off x="3346051" y="5959475"/>
              <a:ext cx="96062" cy="143516"/>
            </a:xfrm>
            <a:custGeom>
              <a:avLst/>
              <a:gdLst>
                <a:gd name="T0" fmla="*/ 2147483647 w 61"/>
                <a:gd name="T1" fmla="*/ 2147483647 h 90"/>
                <a:gd name="T2" fmla="*/ 2147483647 w 61"/>
                <a:gd name="T3" fmla="*/ 2147483647 h 90"/>
                <a:gd name="T4" fmla="*/ 0 w 61"/>
                <a:gd name="T5" fmla="*/ 2147483647 h 90"/>
                <a:gd name="T6" fmla="*/ 2147483647 w 61"/>
                <a:gd name="T7" fmla="*/ 2147483647 h 90"/>
                <a:gd name="T8" fmla="*/ 2147483647 w 61"/>
                <a:gd name="T9" fmla="*/ 2147483647 h 90"/>
                <a:gd name="T10" fmla="*/ 2147483647 w 61"/>
                <a:gd name="T11" fmla="*/ 2147483647 h 90"/>
                <a:gd name="T12" fmla="*/ 2147483647 w 61"/>
                <a:gd name="T13" fmla="*/ 2147483647 h 90"/>
                <a:gd name="T14" fmla="*/ 2147483647 w 61"/>
                <a:gd name="T15" fmla="*/ 2147483647 h 90"/>
                <a:gd name="T16" fmla="*/ 2147483647 w 61"/>
                <a:gd name="T17" fmla="*/ 2147483647 h 90"/>
                <a:gd name="T18" fmla="*/ 2147483647 w 61"/>
                <a:gd name="T19" fmla="*/ 2147483647 h 90"/>
                <a:gd name="T20" fmla="*/ 2147483647 w 61"/>
                <a:gd name="T21" fmla="*/ 2147483647 h 90"/>
                <a:gd name="T22" fmla="*/ 2147483647 w 61"/>
                <a:gd name="T23" fmla="*/ 2147483647 h 90"/>
                <a:gd name="T24" fmla="*/ 2147483647 w 61"/>
                <a:gd name="T25" fmla="*/ 2147483647 h 90"/>
                <a:gd name="T26" fmla="*/ 2147483647 w 61"/>
                <a:gd name="T27" fmla="*/ 2147483647 h 90"/>
                <a:gd name="T28" fmla="*/ 2147483647 w 61"/>
                <a:gd name="T29" fmla="*/ 2147483647 h 90"/>
                <a:gd name="T30" fmla="*/ 2147483647 w 61"/>
                <a:gd name="T31" fmla="*/ 2147483647 h 90"/>
                <a:gd name="T32" fmla="*/ 2147483647 w 61"/>
                <a:gd name="T33" fmla="*/ 2147483647 h 90"/>
                <a:gd name="T34" fmla="*/ 2147483647 w 61"/>
                <a:gd name="T35" fmla="*/ 2147483647 h 90"/>
                <a:gd name="T36" fmla="*/ 2147483647 w 61"/>
                <a:gd name="T37" fmla="*/ 2147483647 h 90"/>
                <a:gd name="T38" fmla="*/ 2147483647 w 61"/>
                <a:gd name="T39" fmla="*/ 2147483647 h 90"/>
                <a:gd name="T40" fmla="*/ 2147483647 w 61"/>
                <a:gd name="T41" fmla="*/ 2147483647 h 90"/>
                <a:gd name="T42" fmla="*/ 2147483647 w 61"/>
                <a:gd name="T43" fmla="*/ 2147483647 h 90"/>
                <a:gd name="T44" fmla="*/ 2147483647 w 61"/>
                <a:gd name="T45" fmla="*/ 2147483647 h 90"/>
                <a:gd name="T46" fmla="*/ 2147483647 w 61"/>
                <a:gd name="T47" fmla="*/ 2147483647 h 90"/>
                <a:gd name="T48" fmla="*/ 2147483647 w 61"/>
                <a:gd name="T49" fmla="*/ 2147483647 h 90"/>
                <a:gd name="T50" fmla="*/ 2147483647 w 61"/>
                <a:gd name="T51" fmla="*/ 2147483647 h 90"/>
                <a:gd name="T52" fmla="*/ 2147483647 w 61"/>
                <a:gd name="T53" fmla="*/ 2147483647 h 90"/>
                <a:gd name="T54" fmla="*/ 2147483647 w 61"/>
                <a:gd name="T55" fmla="*/ 2147483647 h 90"/>
                <a:gd name="T56" fmla="*/ 2147483647 w 61"/>
                <a:gd name="T57" fmla="*/ 2147483647 h 90"/>
                <a:gd name="T58" fmla="*/ 2147483647 w 61"/>
                <a:gd name="T59" fmla="*/ 2147483647 h 90"/>
                <a:gd name="T60" fmla="*/ 2147483647 w 61"/>
                <a:gd name="T61" fmla="*/ 2147483647 h 90"/>
                <a:gd name="T62" fmla="*/ 2147483647 w 61"/>
                <a:gd name="T63" fmla="*/ 2147483647 h 90"/>
                <a:gd name="T64" fmla="*/ 2147483647 w 61"/>
                <a:gd name="T65" fmla="*/ 2147483647 h 90"/>
                <a:gd name="T66" fmla="*/ 2147483647 w 61"/>
                <a:gd name="T67" fmla="*/ 2147483647 h 90"/>
                <a:gd name="T68" fmla="*/ 2147483647 w 61"/>
                <a:gd name="T69" fmla="*/ 2147483647 h 90"/>
                <a:gd name="T70" fmla="*/ 2147483647 w 61"/>
                <a:gd name="T71" fmla="*/ 2147483647 h 90"/>
                <a:gd name="T72" fmla="*/ 2147483647 w 61"/>
                <a:gd name="T73" fmla="*/ 0 h 90"/>
                <a:gd name="T74" fmla="*/ 2147483647 w 61"/>
                <a:gd name="T75" fmla="*/ 0 h 90"/>
                <a:gd name="T76" fmla="*/ 2147483647 w 61"/>
                <a:gd name="T77" fmla="*/ 2147483647 h 90"/>
                <a:gd name="T78" fmla="*/ 2147483647 w 61"/>
                <a:gd name="T79" fmla="*/ 2147483647 h 90"/>
                <a:gd name="T80" fmla="*/ 2147483647 w 61"/>
                <a:gd name="T81" fmla="*/ 2147483647 h 90"/>
                <a:gd name="T82" fmla="*/ 2147483647 w 61"/>
                <a:gd name="T83" fmla="*/ 2147483647 h 90"/>
                <a:gd name="T84" fmla="*/ 2147483647 w 61"/>
                <a:gd name="T85" fmla="*/ 2147483647 h 9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90"/>
                <a:gd name="T131" fmla="*/ 61 w 61"/>
                <a:gd name="T132" fmla="*/ 90 h 9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90">
                  <a:moveTo>
                    <a:pt x="8" y="81"/>
                  </a:moveTo>
                  <a:lnTo>
                    <a:pt x="8" y="84"/>
                  </a:lnTo>
                  <a:lnTo>
                    <a:pt x="7" y="85"/>
                  </a:lnTo>
                  <a:lnTo>
                    <a:pt x="2" y="87"/>
                  </a:lnTo>
                  <a:lnTo>
                    <a:pt x="0" y="88"/>
                  </a:lnTo>
                  <a:lnTo>
                    <a:pt x="0" y="89"/>
                  </a:lnTo>
                  <a:lnTo>
                    <a:pt x="0" y="90"/>
                  </a:lnTo>
                  <a:lnTo>
                    <a:pt x="1" y="90"/>
                  </a:lnTo>
                  <a:lnTo>
                    <a:pt x="3" y="90"/>
                  </a:lnTo>
                  <a:lnTo>
                    <a:pt x="12" y="90"/>
                  </a:lnTo>
                  <a:lnTo>
                    <a:pt x="21" y="90"/>
                  </a:lnTo>
                  <a:lnTo>
                    <a:pt x="23" y="90"/>
                  </a:lnTo>
                  <a:lnTo>
                    <a:pt x="24" y="90"/>
                  </a:lnTo>
                  <a:lnTo>
                    <a:pt x="24" y="89"/>
                  </a:lnTo>
                  <a:lnTo>
                    <a:pt x="24" y="88"/>
                  </a:lnTo>
                  <a:lnTo>
                    <a:pt x="23" y="88"/>
                  </a:lnTo>
                  <a:lnTo>
                    <a:pt x="20" y="87"/>
                  </a:lnTo>
                  <a:lnTo>
                    <a:pt x="18" y="86"/>
                  </a:lnTo>
                  <a:lnTo>
                    <a:pt x="17" y="85"/>
                  </a:lnTo>
                  <a:lnTo>
                    <a:pt x="17" y="83"/>
                  </a:lnTo>
                  <a:lnTo>
                    <a:pt x="17" y="64"/>
                  </a:lnTo>
                  <a:lnTo>
                    <a:pt x="17" y="63"/>
                  </a:lnTo>
                  <a:lnTo>
                    <a:pt x="18" y="63"/>
                  </a:lnTo>
                  <a:lnTo>
                    <a:pt x="19" y="64"/>
                  </a:lnTo>
                  <a:lnTo>
                    <a:pt x="39" y="83"/>
                  </a:lnTo>
                  <a:lnTo>
                    <a:pt x="40" y="84"/>
                  </a:lnTo>
                  <a:lnTo>
                    <a:pt x="40" y="85"/>
                  </a:lnTo>
                  <a:lnTo>
                    <a:pt x="40" y="86"/>
                  </a:lnTo>
                  <a:lnTo>
                    <a:pt x="38" y="87"/>
                  </a:lnTo>
                  <a:lnTo>
                    <a:pt x="35" y="88"/>
                  </a:lnTo>
                  <a:lnTo>
                    <a:pt x="34" y="88"/>
                  </a:lnTo>
                  <a:lnTo>
                    <a:pt x="34" y="89"/>
                  </a:lnTo>
                  <a:lnTo>
                    <a:pt x="34" y="90"/>
                  </a:lnTo>
                  <a:lnTo>
                    <a:pt x="35" y="90"/>
                  </a:lnTo>
                  <a:lnTo>
                    <a:pt x="38" y="90"/>
                  </a:lnTo>
                  <a:lnTo>
                    <a:pt x="48" y="90"/>
                  </a:lnTo>
                  <a:lnTo>
                    <a:pt x="58" y="90"/>
                  </a:lnTo>
                  <a:lnTo>
                    <a:pt x="60" y="90"/>
                  </a:lnTo>
                  <a:lnTo>
                    <a:pt x="61" y="89"/>
                  </a:lnTo>
                  <a:lnTo>
                    <a:pt x="60" y="88"/>
                  </a:lnTo>
                  <a:lnTo>
                    <a:pt x="58" y="87"/>
                  </a:lnTo>
                  <a:lnTo>
                    <a:pt x="55" y="85"/>
                  </a:lnTo>
                  <a:lnTo>
                    <a:pt x="51" y="82"/>
                  </a:lnTo>
                  <a:lnTo>
                    <a:pt x="28" y="61"/>
                  </a:lnTo>
                  <a:lnTo>
                    <a:pt x="28" y="60"/>
                  </a:lnTo>
                  <a:lnTo>
                    <a:pt x="27" y="59"/>
                  </a:lnTo>
                  <a:lnTo>
                    <a:pt x="28" y="58"/>
                  </a:lnTo>
                  <a:lnTo>
                    <a:pt x="31" y="56"/>
                  </a:lnTo>
                  <a:lnTo>
                    <a:pt x="38" y="51"/>
                  </a:lnTo>
                  <a:lnTo>
                    <a:pt x="52" y="43"/>
                  </a:lnTo>
                  <a:lnTo>
                    <a:pt x="57" y="42"/>
                  </a:lnTo>
                  <a:lnTo>
                    <a:pt x="58" y="41"/>
                  </a:lnTo>
                  <a:lnTo>
                    <a:pt x="59" y="40"/>
                  </a:lnTo>
                  <a:lnTo>
                    <a:pt x="59" y="39"/>
                  </a:lnTo>
                  <a:lnTo>
                    <a:pt x="58" y="39"/>
                  </a:lnTo>
                  <a:lnTo>
                    <a:pt x="56" y="38"/>
                  </a:lnTo>
                  <a:lnTo>
                    <a:pt x="47" y="39"/>
                  </a:lnTo>
                  <a:lnTo>
                    <a:pt x="36" y="38"/>
                  </a:lnTo>
                  <a:lnTo>
                    <a:pt x="35" y="39"/>
                  </a:lnTo>
                  <a:lnTo>
                    <a:pt x="35" y="40"/>
                  </a:lnTo>
                  <a:lnTo>
                    <a:pt x="36" y="41"/>
                  </a:lnTo>
                  <a:lnTo>
                    <a:pt x="37" y="42"/>
                  </a:lnTo>
                  <a:lnTo>
                    <a:pt x="39" y="43"/>
                  </a:lnTo>
                  <a:lnTo>
                    <a:pt x="40" y="44"/>
                  </a:lnTo>
                  <a:lnTo>
                    <a:pt x="40" y="45"/>
                  </a:lnTo>
                  <a:lnTo>
                    <a:pt x="39" y="46"/>
                  </a:lnTo>
                  <a:lnTo>
                    <a:pt x="37" y="48"/>
                  </a:lnTo>
                  <a:lnTo>
                    <a:pt x="30" y="53"/>
                  </a:lnTo>
                  <a:lnTo>
                    <a:pt x="22" y="58"/>
                  </a:lnTo>
                  <a:lnTo>
                    <a:pt x="18" y="60"/>
                  </a:lnTo>
                  <a:lnTo>
                    <a:pt x="17" y="59"/>
                  </a:lnTo>
                  <a:lnTo>
                    <a:pt x="17" y="58"/>
                  </a:lnTo>
                  <a:lnTo>
                    <a:pt x="17" y="2"/>
                  </a:lnTo>
                  <a:lnTo>
                    <a:pt x="17" y="0"/>
                  </a:lnTo>
                  <a:lnTo>
                    <a:pt x="16" y="0"/>
                  </a:lnTo>
                  <a:lnTo>
                    <a:pt x="14" y="0"/>
                  </a:lnTo>
                  <a:lnTo>
                    <a:pt x="5" y="3"/>
                  </a:lnTo>
                  <a:lnTo>
                    <a:pt x="3" y="4"/>
                  </a:lnTo>
                  <a:lnTo>
                    <a:pt x="2" y="5"/>
                  </a:lnTo>
                  <a:lnTo>
                    <a:pt x="2" y="6"/>
                  </a:lnTo>
                  <a:lnTo>
                    <a:pt x="3" y="6"/>
                  </a:lnTo>
                  <a:lnTo>
                    <a:pt x="5" y="7"/>
                  </a:lnTo>
                  <a:lnTo>
                    <a:pt x="7" y="9"/>
                  </a:lnTo>
                  <a:lnTo>
                    <a:pt x="8" y="10"/>
                  </a:lnTo>
                  <a:lnTo>
                    <a:pt x="8" y="13"/>
                  </a:lnTo>
                  <a:lnTo>
                    <a:pt x="8" y="8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7" name="Freeform 233"/>
            <p:cNvSpPr>
              <a:spLocks noEditPoints="1"/>
            </p:cNvSpPr>
            <p:nvPr/>
          </p:nvSpPr>
          <p:spPr bwMode="auto">
            <a:xfrm>
              <a:off x="2705054" y="6178337"/>
              <a:ext cx="137981" cy="138133"/>
            </a:xfrm>
            <a:custGeom>
              <a:avLst/>
              <a:gdLst>
                <a:gd name="T0" fmla="*/ 0 w 87"/>
                <a:gd name="T1" fmla="*/ 2147483647 h 87"/>
                <a:gd name="T2" fmla="*/ 2147483647 w 87"/>
                <a:gd name="T3" fmla="*/ 2147483647 h 87"/>
                <a:gd name="T4" fmla="*/ 2147483647 w 87"/>
                <a:gd name="T5" fmla="*/ 2147483647 h 87"/>
                <a:gd name="T6" fmla="*/ 2147483647 w 87"/>
                <a:gd name="T7" fmla="*/ 2147483647 h 87"/>
                <a:gd name="T8" fmla="*/ 2147483647 w 87"/>
                <a:gd name="T9" fmla="*/ 2147483647 h 87"/>
                <a:gd name="T10" fmla="*/ 2147483647 w 87"/>
                <a:gd name="T11" fmla="*/ 2147483647 h 87"/>
                <a:gd name="T12" fmla="*/ 2147483647 w 87"/>
                <a:gd name="T13" fmla="*/ 2147483647 h 87"/>
                <a:gd name="T14" fmla="*/ 2147483647 w 87"/>
                <a:gd name="T15" fmla="*/ 2147483647 h 87"/>
                <a:gd name="T16" fmla="*/ 2147483647 w 87"/>
                <a:gd name="T17" fmla="*/ 2147483647 h 87"/>
                <a:gd name="T18" fmla="*/ 2147483647 w 87"/>
                <a:gd name="T19" fmla="*/ 2147483647 h 87"/>
                <a:gd name="T20" fmla="*/ 2147483647 w 87"/>
                <a:gd name="T21" fmla="*/ 2147483647 h 87"/>
                <a:gd name="T22" fmla="*/ 2147483647 w 87"/>
                <a:gd name="T23" fmla="*/ 2147483647 h 87"/>
                <a:gd name="T24" fmla="*/ 2147483647 w 87"/>
                <a:gd name="T25" fmla="*/ 2147483647 h 87"/>
                <a:gd name="T26" fmla="*/ 2147483647 w 87"/>
                <a:gd name="T27" fmla="*/ 2147483647 h 87"/>
                <a:gd name="T28" fmla="*/ 2147483647 w 87"/>
                <a:gd name="T29" fmla="*/ 2147483647 h 87"/>
                <a:gd name="T30" fmla="*/ 2147483647 w 87"/>
                <a:gd name="T31" fmla="*/ 2147483647 h 87"/>
                <a:gd name="T32" fmla="*/ 2147483647 w 87"/>
                <a:gd name="T33" fmla="*/ 2147483647 h 87"/>
                <a:gd name="T34" fmla="*/ 2147483647 w 87"/>
                <a:gd name="T35" fmla="*/ 2147483647 h 87"/>
                <a:gd name="T36" fmla="*/ 2147483647 w 87"/>
                <a:gd name="T37" fmla="*/ 2147483647 h 87"/>
                <a:gd name="T38" fmla="*/ 2147483647 w 87"/>
                <a:gd name="T39" fmla="*/ 2147483647 h 87"/>
                <a:gd name="T40" fmla="*/ 2147483647 w 87"/>
                <a:gd name="T41" fmla="*/ 2147483647 h 87"/>
                <a:gd name="T42" fmla="*/ 2147483647 w 87"/>
                <a:gd name="T43" fmla="*/ 2147483647 h 87"/>
                <a:gd name="T44" fmla="*/ 2147483647 w 87"/>
                <a:gd name="T45" fmla="*/ 0 h 87"/>
                <a:gd name="T46" fmla="*/ 2147483647 w 87"/>
                <a:gd name="T47" fmla="*/ 0 h 87"/>
                <a:gd name="T48" fmla="*/ 2147483647 w 87"/>
                <a:gd name="T49" fmla="*/ 2147483647 h 87"/>
                <a:gd name="T50" fmla="*/ 2147483647 w 87"/>
                <a:gd name="T51" fmla="*/ 2147483647 h 87"/>
                <a:gd name="T52" fmla="*/ 2147483647 w 87"/>
                <a:gd name="T53" fmla="*/ 2147483647 h 87"/>
                <a:gd name="T54" fmla="*/ 2147483647 w 87"/>
                <a:gd name="T55" fmla="*/ 2147483647 h 87"/>
                <a:gd name="T56" fmla="*/ 2147483647 w 87"/>
                <a:gd name="T57" fmla="*/ 2147483647 h 87"/>
                <a:gd name="T58" fmla="*/ 2147483647 w 87"/>
                <a:gd name="T59" fmla="*/ 2147483647 h 87"/>
                <a:gd name="T60" fmla="*/ 0 w 87"/>
                <a:gd name="T61" fmla="*/ 2147483647 h 87"/>
                <a:gd name="T62" fmla="*/ 2147483647 w 87"/>
                <a:gd name="T63" fmla="*/ 2147483647 h 87"/>
                <a:gd name="T64" fmla="*/ 2147483647 w 87"/>
                <a:gd name="T65" fmla="*/ 2147483647 h 87"/>
                <a:gd name="T66" fmla="*/ 2147483647 w 87"/>
                <a:gd name="T67" fmla="*/ 2147483647 h 87"/>
                <a:gd name="T68" fmla="*/ 2147483647 w 87"/>
                <a:gd name="T69" fmla="*/ 2147483647 h 87"/>
                <a:gd name="T70" fmla="*/ 2147483647 w 87"/>
                <a:gd name="T71" fmla="*/ 2147483647 h 87"/>
                <a:gd name="T72" fmla="*/ 2147483647 w 87"/>
                <a:gd name="T73" fmla="*/ 2147483647 h 87"/>
                <a:gd name="T74" fmla="*/ 2147483647 w 87"/>
                <a:gd name="T75" fmla="*/ 2147483647 h 87"/>
                <a:gd name="T76" fmla="*/ 2147483647 w 87"/>
                <a:gd name="T77" fmla="*/ 2147483647 h 87"/>
                <a:gd name="T78" fmla="*/ 2147483647 w 87"/>
                <a:gd name="T79" fmla="*/ 2147483647 h 87"/>
                <a:gd name="T80" fmla="*/ 2147483647 w 87"/>
                <a:gd name="T81" fmla="*/ 2147483647 h 87"/>
                <a:gd name="T82" fmla="*/ 2147483647 w 87"/>
                <a:gd name="T83" fmla="*/ 2147483647 h 87"/>
                <a:gd name="T84" fmla="*/ 2147483647 w 87"/>
                <a:gd name="T85" fmla="*/ 2147483647 h 87"/>
                <a:gd name="T86" fmla="*/ 2147483647 w 87"/>
                <a:gd name="T87" fmla="*/ 2147483647 h 87"/>
                <a:gd name="T88" fmla="*/ 2147483647 w 87"/>
                <a:gd name="T89" fmla="*/ 2147483647 h 87"/>
                <a:gd name="T90" fmla="*/ 2147483647 w 87"/>
                <a:gd name="T91" fmla="*/ 2147483647 h 87"/>
                <a:gd name="T92" fmla="*/ 2147483647 w 87"/>
                <a:gd name="T93" fmla="*/ 2147483647 h 87"/>
                <a:gd name="T94" fmla="*/ 2147483647 w 87"/>
                <a:gd name="T95" fmla="*/ 2147483647 h 87"/>
                <a:gd name="T96" fmla="*/ 2147483647 w 87"/>
                <a:gd name="T97" fmla="*/ 2147483647 h 87"/>
                <a:gd name="T98" fmla="*/ 2147483647 w 87"/>
                <a:gd name="T99" fmla="*/ 2147483647 h 87"/>
                <a:gd name="T100" fmla="*/ 2147483647 w 87"/>
                <a:gd name="T101" fmla="*/ 2147483647 h 87"/>
                <a:gd name="T102" fmla="*/ 2147483647 w 87"/>
                <a:gd name="T103" fmla="*/ 2147483647 h 87"/>
                <a:gd name="T104" fmla="*/ 2147483647 w 87"/>
                <a:gd name="T105" fmla="*/ 2147483647 h 87"/>
                <a:gd name="T106" fmla="*/ 2147483647 w 87"/>
                <a:gd name="T107" fmla="*/ 2147483647 h 8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
                <a:gd name="T163" fmla="*/ 0 h 87"/>
                <a:gd name="T164" fmla="*/ 87 w 87"/>
                <a:gd name="T165" fmla="*/ 87 h 8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 h="87">
                  <a:moveTo>
                    <a:pt x="0" y="43"/>
                  </a:moveTo>
                  <a:lnTo>
                    <a:pt x="0" y="48"/>
                  </a:lnTo>
                  <a:lnTo>
                    <a:pt x="1" y="53"/>
                  </a:lnTo>
                  <a:lnTo>
                    <a:pt x="2" y="57"/>
                  </a:lnTo>
                  <a:lnTo>
                    <a:pt x="3" y="61"/>
                  </a:lnTo>
                  <a:lnTo>
                    <a:pt x="5" y="65"/>
                  </a:lnTo>
                  <a:lnTo>
                    <a:pt x="6" y="66"/>
                  </a:lnTo>
                  <a:lnTo>
                    <a:pt x="7" y="68"/>
                  </a:lnTo>
                  <a:lnTo>
                    <a:pt x="9" y="72"/>
                  </a:lnTo>
                  <a:lnTo>
                    <a:pt x="12" y="75"/>
                  </a:lnTo>
                  <a:lnTo>
                    <a:pt x="15" y="77"/>
                  </a:lnTo>
                  <a:lnTo>
                    <a:pt x="19" y="80"/>
                  </a:lnTo>
                  <a:lnTo>
                    <a:pt x="22" y="82"/>
                  </a:lnTo>
                  <a:lnTo>
                    <a:pt x="26" y="84"/>
                  </a:lnTo>
                  <a:lnTo>
                    <a:pt x="30" y="85"/>
                  </a:lnTo>
                  <a:lnTo>
                    <a:pt x="34" y="86"/>
                  </a:lnTo>
                  <a:lnTo>
                    <a:pt x="38" y="87"/>
                  </a:lnTo>
                  <a:lnTo>
                    <a:pt x="43" y="87"/>
                  </a:lnTo>
                  <a:lnTo>
                    <a:pt x="48" y="86"/>
                  </a:lnTo>
                  <a:lnTo>
                    <a:pt x="54" y="86"/>
                  </a:lnTo>
                  <a:lnTo>
                    <a:pt x="59" y="84"/>
                  </a:lnTo>
                  <a:lnTo>
                    <a:pt x="63" y="82"/>
                  </a:lnTo>
                  <a:lnTo>
                    <a:pt x="67" y="80"/>
                  </a:lnTo>
                  <a:lnTo>
                    <a:pt x="71" y="78"/>
                  </a:lnTo>
                  <a:lnTo>
                    <a:pt x="74" y="75"/>
                  </a:lnTo>
                  <a:lnTo>
                    <a:pt x="77" y="72"/>
                  </a:lnTo>
                  <a:lnTo>
                    <a:pt x="82" y="65"/>
                  </a:lnTo>
                  <a:lnTo>
                    <a:pt x="84" y="61"/>
                  </a:lnTo>
                  <a:lnTo>
                    <a:pt x="85" y="58"/>
                  </a:lnTo>
                  <a:lnTo>
                    <a:pt x="87" y="50"/>
                  </a:lnTo>
                  <a:lnTo>
                    <a:pt x="87" y="43"/>
                  </a:lnTo>
                  <a:lnTo>
                    <a:pt x="87" y="39"/>
                  </a:lnTo>
                  <a:lnTo>
                    <a:pt x="87" y="35"/>
                  </a:lnTo>
                  <a:lnTo>
                    <a:pt x="86" y="32"/>
                  </a:lnTo>
                  <a:lnTo>
                    <a:pt x="85" y="28"/>
                  </a:lnTo>
                  <a:lnTo>
                    <a:pt x="83" y="25"/>
                  </a:lnTo>
                  <a:lnTo>
                    <a:pt x="81" y="21"/>
                  </a:lnTo>
                  <a:lnTo>
                    <a:pt x="77" y="14"/>
                  </a:lnTo>
                  <a:lnTo>
                    <a:pt x="74" y="11"/>
                  </a:lnTo>
                  <a:lnTo>
                    <a:pt x="71" y="8"/>
                  </a:lnTo>
                  <a:lnTo>
                    <a:pt x="67" y="6"/>
                  </a:lnTo>
                  <a:lnTo>
                    <a:pt x="63" y="4"/>
                  </a:lnTo>
                  <a:lnTo>
                    <a:pt x="61" y="3"/>
                  </a:lnTo>
                  <a:lnTo>
                    <a:pt x="59" y="2"/>
                  </a:lnTo>
                  <a:lnTo>
                    <a:pt x="54" y="1"/>
                  </a:lnTo>
                  <a:lnTo>
                    <a:pt x="49" y="0"/>
                  </a:lnTo>
                  <a:lnTo>
                    <a:pt x="43" y="0"/>
                  </a:lnTo>
                  <a:lnTo>
                    <a:pt x="39" y="0"/>
                  </a:lnTo>
                  <a:lnTo>
                    <a:pt x="34" y="1"/>
                  </a:lnTo>
                  <a:lnTo>
                    <a:pt x="30" y="2"/>
                  </a:lnTo>
                  <a:lnTo>
                    <a:pt x="26" y="3"/>
                  </a:lnTo>
                  <a:lnTo>
                    <a:pt x="22" y="5"/>
                  </a:lnTo>
                  <a:lnTo>
                    <a:pt x="20" y="6"/>
                  </a:lnTo>
                  <a:lnTo>
                    <a:pt x="19" y="7"/>
                  </a:lnTo>
                  <a:lnTo>
                    <a:pt x="15" y="9"/>
                  </a:lnTo>
                  <a:lnTo>
                    <a:pt x="12" y="12"/>
                  </a:lnTo>
                  <a:lnTo>
                    <a:pt x="7" y="19"/>
                  </a:lnTo>
                  <a:lnTo>
                    <a:pt x="3" y="26"/>
                  </a:lnTo>
                  <a:lnTo>
                    <a:pt x="2" y="30"/>
                  </a:lnTo>
                  <a:lnTo>
                    <a:pt x="1" y="34"/>
                  </a:lnTo>
                  <a:lnTo>
                    <a:pt x="0" y="39"/>
                  </a:lnTo>
                  <a:lnTo>
                    <a:pt x="0" y="43"/>
                  </a:lnTo>
                  <a:close/>
                  <a:moveTo>
                    <a:pt x="14" y="44"/>
                  </a:moveTo>
                  <a:lnTo>
                    <a:pt x="14" y="38"/>
                  </a:lnTo>
                  <a:lnTo>
                    <a:pt x="14" y="34"/>
                  </a:lnTo>
                  <a:lnTo>
                    <a:pt x="16" y="25"/>
                  </a:lnTo>
                  <a:lnTo>
                    <a:pt x="17" y="21"/>
                  </a:lnTo>
                  <a:lnTo>
                    <a:pt x="19" y="18"/>
                  </a:lnTo>
                  <a:lnTo>
                    <a:pt x="23" y="13"/>
                  </a:lnTo>
                  <a:lnTo>
                    <a:pt x="27" y="9"/>
                  </a:lnTo>
                  <a:lnTo>
                    <a:pt x="32" y="6"/>
                  </a:lnTo>
                  <a:lnTo>
                    <a:pt x="37" y="4"/>
                  </a:lnTo>
                  <a:lnTo>
                    <a:pt x="43" y="4"/>
                  </a:lnTo>
                  <a:lnTo>
                    <a:pt x="47" y="4"/>
                  </a:lnTo>
                  <a:lnTo>
                    <a:pt x="50" y="5"/>
                  </a:lnTo>
                  <a:lnTo>
                    <a:pt x="53" y="6"/>
                  </a:lnTo>
                  <a:lnTo>
                    <a:pt x="56" y="7"/>
                  </a:lnTo>
                  <a:lnTo>
                    <a:pt x="59" y="9"/>
                  </a:lnTo>
                  <a:lnTo>
                    <a:pt x="62" y="11"/>
                  </a:lnTo>
                  <a:lnTo>
                    <a:pt x="66" y="16"/>
                  </a:lnTo>
                  <a:lnTo>
                    <a:pt x="69" y="21"/>
                  </a:lnTo>
                  <a:lnTo>
                    <a:pt x="71" y="28"/>
                  </a:lnTo>
                  <a:lnTo>
                    <a:pt x="73" y="34"/>
                  </a:lnTo>
                  <a:lnTo>
                    <a:pt x="73" y="41"/>
                  </a:lnTo>
                  <a:lnTo>
                    <a:pt x="73" y="50"/>
                  </a:lnTo>
                  <a:lnTo>
                    <a:pt x="72" y="53"/>
                  </a:lnTo>
                  <a:lnTo>
                    <a:pt x="72" y="57"/>
                  </a:lnTo>
                  <a:lnTo>
                    <a:pt x="69" y="64"/>
                  </a:lnTo>
                  <a:lnTo>
                    <a:pt x="68" y="68"/>
                  </a:lnTo>
                  <a:lnTo>
                    <a:pt x="65" y="71"/>
                  </a:lnTo>
                  <a:lnTo>
                    <a:pt x="63" y="74"/>
                  </a:lnTo>
                  <a:lnTo>
                    <a:pt x="60" y="77"/>
                  </a:lnTo>
                  <a:lnTo>
                    <a:pt x="57" y="80"/>
                  </a:lnTo>
                  <a:lnTo>
                    <a:pt x="53" y="81"/>
                  </a:lnTo>
                  <a:lnTo>
                    <a:pt x="48" y="82"/>
                  </a:lnTo>
                  <a:lnTo>
                    <a:pt x="43" y="83"/>
                  </a:lnTo>
                  <a:lnTo>
                    <a:pt x="39" y="82"/>
                  </a:lnTo>
                  <a:lnTo>
                    <a:pt x="34" y="81"/>
                  </a:lnTo>
                  <a:lnTo>
                    <a:pt x="32" y="80"/>
                  </a:lnTo>
                  <a:lnTo>
                    <a:pt x="29" y="79"/>
                  </a:lnTo>
                  <a:lnTo>
                    <a:pt x="24" y="75"/>
                  </a:lnTo>
                  <a:lnTo>
                    <a:pt x="22" y="72"/>
                  </a:lnTo>
                  <a:lnTo>
                    <a:pt x="20" y="70"/>
                  </a:lnTo>
                  <a:lnTo>
                    <a:pt x="17" y="63"/>
                  </a:lnTo>
                  <a:lnTo>
                    <a:pt x="15" y="59"/>
                  </a:lnTo>
                  <a:lnTo>
                    <a:pt x="14" y="54"/>
                  </a:lnTo>
                  <a:lnTo>
                    <a:pt x="14" y="49"/>
                  </a:lnTo>
                  <a:lnTo>
                    <a:pt x="14" y="44"/>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8" name="Freeform 234"/>
            <p:cNvSpPr>
              <a:spLocks/>
            </p:cNvSpPr>
            <p:nvPr/>
          </p:nvSpPr>
          <p:spPr bwMode="auto">
            <a:xfrm>
              <a:off x="2855261" y="6230361"/>
              <a:ext cx="99556" cy="86110"/>
            </a:xfrm>
            <a:custGeom>
              <a:avLst/>
              <a:gdLst>
                <a:gd name="T0" fmla="*/ 2147483647 w 62"/>
                <a:gd name="T1" fmla="*/ 2147483647 h 54"/>
                <a:gd name="T2" fmla="*/ 2147483647 w 62"/>
                <a:gd name="T3" fmla="*/ 2147483647 h 54"/>
                <a:gd name="T4" fmla="*/ 2147483647 w 62"/>
                <a:gd name="T5" fmla="*/ 2147483647 h 54"/>
                <a:gd name="T6" fmla="*/ 2147483647 w 62"/>
                <a:gd name="T7" fmla="*/ 2147483647 h 54"/>
                <a:gd name="T8" fmla="*/ 2147483647 w 62"/>
                <a:gd name="T9" fmla="*/ 2147483647 h 54"/>
                <a:gd name="T10" fmla="*/ 2147483647 w 62"/>
                <a:gd name="T11" fmla="*/ 2147483647 h 54"/>
                <a:gd name="T12" fmla="*/ 2147483647 w 62"/>
                <a:gd name="T13" fmla="*/ 2147483647 h 54"/>
                <a:gd name="T14" fmla="*/ 2147483647 w 62"/>
                <a:gd name="T15" fmla="*/ 2147483647 h 54"/>
                <a:gd name="T16" fmla="*/ 2147483647 w 62"/>
                <a:gd name="T17" fmla="*/ 2147483647 h 54"/>
                <a:gd name="T18" fmla="*/ 2147483647 w 62"/>
                <a:gd name="T19" fmla="*/ 2147483647 h 54"/>
                <a:gd name="T20" fmla="*/ 2147483647 w 62"/>
                <a:gd name="T21" fmla="*/ 2147483647 h 54"/>
                <a:gd name="T22" fmla="*/ 2147483647 w 62"/>
                <a:gd name="T23" fmla="*/ 0 h 54"/>
                <a:gd name="T24" fmla="*/ 2147483647 w 62"/>
                <a:gd name="T25" fmla="*/ 0 h 54"/>
                <a:gd name="T26" fmla="*/ 2147483647 w 62"/>
                <a:gd name="T27" fmla="*/ 0 h 54"/>
                <a:gd name="T28" fmla="*/ 2147483647 w 62"/>
                <a:gd name="T29" fmla="*/ 2147483647 h 54"/>
                <a:gd name="T30" fmla="*/ 2147483647 w 62"/>
                <a:gd name="T31" fmla="*/ 2147483647 h 54"/>
                <a:gd name="T32" fmla="*/ 2147483647 w 62"/>
                <a:gd name="T33" fmla="*/ 2147483647 h 54"/>
                <a:gd name="T34" fmla="*/ 2147483647 w 62"/>
                <a:gd name="T35" fmla="*/ 2147483647 h 54"/>
                <a:gd name="T36" fmla="*/ 2147483647 w 62"/>
                <a:gd name="T37" fmla="*/ 2147483647 h 54"/>
                <a:gd name="T38" fmla="*/ 2147483647 w 62"/>
                <a:gd name="T39" fmla="*/ 2147483647 h 54"/>
                <a:gd name="T40" fmla="*/ 2147483647 w 62"/>
                <a:gd name="T41" fmla="*/ 2147483647 h 54"/>
                <a:gd name="T42" fmla="*/ 2147483647 w 62"/>
                <a:gd name="T43" fmla="*/ 2147483647 h 54"/>
                <a:gd name="T44" fmla="*/ 2147483647 w 62"/>
                <a:gd name="T45" fmla="*/ 2147483647 h 54"/>
                <a:gd name="T46" fmla="*/ 2147483647 w 62"/>
                <a:gd name="T47" fmla="*/ 2147483647 h 54"/>
                <a:gd name="T48" fmla="*/ 2147483647 w 62"/>
                <a:gd name="T49" fmla="*/ 2147483647 h 54"/>
                <a:gd name="T50" fmla="*/ 2147483647 w 62"/>
                <a:gd name="T51" fmla="*/ 2147483647 h 54"/>
                <a:gd name="T52" fmla="*/ 2147483647 w 62"/>
                <a:gd name="T53" fmla="*/ 0 h 54"/>
                <a:gd name="T54" fmla="*/ 2147483647 w 62"/>
                <a:gd name="T55" fmla="*/ 0 h 54"/>
                <a:gd name="T56" fmla="*/ 2147483647 w 62"/>
                <a:gd name="T57" fmla="*/ 0 h 54"/>
                <a:gd name="T58" fmla="*/ 0 w 62"/>
                <a:gd name="T59" fmla="*/ 2147483647 h 54"/>
                <a:gd name="T60" fmla="*/ 2147483647 w 62"/>
                <a:gd name="T61" fmla="*/ 2147483647 h 54"/>
                <a:gd name="T62" fmla="*/ 2147483647 w 62"/>
                <a:gd name="T63" fmla="*/ 2147483647 h 54"/>
                <a:gd name="T64" fmla="*/ 2147483647 w 62"/>
                <a:gd name="T65" fmla="*/ 2147483647 h 54"/>
                <a:gd name="T66" fmla="*/ 2147483647 w 62"/>
                <a:gd name="T67" fmla="*/ 2147483647 h 54"/>
                <a:gd name="T68" fmla="*/ 2147483647 w 62"/>
                <a:gd name="T69" fmla="*/ 2147483647 h 54"/>
                <a:gd name="T70" fmla="*/ 2147483647 w 62"/>
                <a:gd name="T71" fmla="*/ 2147483647 h 54"/>
                <a:gd name="T72" fmla="*/ 2147483647 w 62"/>
                <a:gd name="T73" fmla="*/ 2147483647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2"/>
                <a:gd name="T112" fmla="*/ 0 h 54"/>
                <a:gd name="T113" fmla="*/ 62 w 62"/>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2" h="54">
                  <a:moveTo>
                    <a:pt x="23" y="54"/>
                  </a:moveTo>
                  <a:lnTo>
                    <a:pt x="27" y="53"/>
                  </a:lnTo>
                  <a:lnTo>
                    <a:pt x="30" y="52"/>
                  </a:lnTo>
                  <a:lnTo>
                    <a:pt x="35" y="50"/>
                  </a:lnTo>
                  <a:lnTo>
                    <a:pt x="39" y="47"/>
                  </a:lnTo>
                  <a:lnTo>
                    <a:pt x="40" y="46"/>
                  </a:lnTo>
                  <a:lnTo>
                    <a:pt x="41" y="46"/>
                  </a:lnTo>
                  <a:lnTo>
                    <a:pt x="42" y="46"/>
                  </a:lnTo>
                  <a:lnTo>
                    <a:pt x="42" y="47"/>
                  </a:lnTo>
                  <a:lnTo>
                    <a:pt x="42" y="51"/>
                  </a:lnTo>
                  <a:lnTo>
                    <a:pt x="42" y="52"/>
                  </a:lnTo>
                  <a:lnTo>
                    <a:pt x="43" y="53"/>
                  </a:lnTo>
                  <a:lnTo>
                    <a:pt x="59" y="50"/>
                  </a:lnTo>
                  <a:lnTo>
                    <a:pt x="61" y="49"/>
                  </a:lnTo>
                  <a:lnTo>
                    <a:pt x="62" y="48"/>
                  </a:lnTo>
                  <a:lnTo>
                    <a:pt x="61" y="48"/>
                  </a:lnTo>
                  <a:lnTo>
                    <a:pt x="60" y="47"/>
                  </a:lnTo>
                  <a:lnTo>
                    <a:pt x="55" y="47"/>
                  </a:lnTo>
                  <a:lnTo>
                    <a:pt x="53" y="46"/>
                  </a:lnTo>
                  <a:lnTo>
                    <a:pt x="52" y="45"/>
                  </a:lnTo>
                  <a:lnTo>
                    <a:pt x="51" y="44"/>
                  </a:lnTo>
                  <a:lnTo>
                    <a:pt x="52" y="3"/>
                  </a:lnTo>
                  <a:lnTo>
                    <a:pt x="52" y="1"/>
                  </a:lnTo>
                  <a:lnTo>
                    <a:pt x="51" y="0"/>
                  </a:lnTo>
                  <a:lnTo>
                    <a:pt x="49" y="0"/>
                  </a:lnTo>
                  <a:lnTo>
                    <a:pt x="41" y="0"/>
                  </a:lnTo>
                  <a:lnTo>
                    <a:pt x="35" y="0"/>
                  </a:lnTo>
                  <a:lnTo>
                    <a:pt x="33" y="0"/>
                  </a:lnTo>
                  <a:lnTo>
                    <a:pt x="32" y="1"/>
                  </a:lnTo>
                  <a:lnTo>
                    <a:pt x="32" y="2"/>
                  </a:lnTo>
                  <a:lnTo>
                    <a:pt x="33" y="2"/>
                  </a:lnTo>
                  <a:lnTo>
                    <a:pt x="36" y="3"/>
                  </a:lnTo>
                  <a:lnTo>
                    <a:pt x="41" y="5"/>
                  </a:lnTo>
                  <a:lnTo>
                    <a:pt x="42" y="5"/>
                  </a:lnTo>
                  <a:lnTo>
                    <a:pt x="43" y="6"/>
                  </a:lnTo>
                  <a:lnTo>
                    <a:pt x="42" y="35"/>
                  </a:lnTo>
                  <a:lnTo>
                    <a:pt x="42" y="37"/>
                  </a:lnTo>
                  <a:lnTo>
                    <a:pt x="42" y="40"/>
                  </a:lnTo>
                  <a:lnTo>
                    <a:pt x="41" y="41"/>
                  </a:lnTo>
                  <a:lnTo>
                    <a:pt x="40" y="43"/>
                  </a:lnTo>
                  <a:lnTo>
                    <a:pt x="38" y="45"/>
                  </a:lnTo>
                  <a:lnTo>
                    <a:pt x="35" y="46"/>
                  </a:lnTo>
                  <a:lnTo>
                    <a:pt x="31" y="47"/>
                  </a:lnTo>
                  <a:lnTo>
                    <a:pt x="26" y="47"/>
                  </a:lnTo>
                  <a:lnTo>
                    <a:pt x="22" y="47"/>
                  </a:lnTo>
                  <a:lnTo>
                    <a:pt x="20" y="46"/>
                  </a:lnTo>
                  <a:lnTo>
                    <a:pt x="19" y="45"/>
                  </a:lnTo>
                  <a:lnTo>
                    <a:pt x="18" y="44"/>
                  </a:lnTo>
                  <a:lnTo>
                    <a:pt x="17" y="42"/>
                  </a:lnTo>
                  <a:lnTo>
                    <a:pt x="16" y="41"/>
                  </a:lnTo>
                  <a:lnTo>
                    <a:pt x="16" y="39"/>
                  </a:lnTo>
                  <a:lnTo>
                    <a:pt x="16" y="3"/>
                  </a:lnTo>
                  <a:lnTo>
                    <a:pt x="16" y="1"/>
                  </a:lnTo>
                  <a:lnTo>
                    <a:pt x="15" y="0"/>
                  </a:lnTo>
                  <a:lnTo>
                    <a:pt x="14" y="0"/>
                  </a:lnTo>
                  <a:lnTo>
                    <a:pt x="9" y="0"/>
                  </a:lnTo>
                  <a:lnTo>
                    <a:pt x="3" y="0"/>
                  </a:lnTo>
                  <a:lnTo>
                    <a:pt x="1" y="0"/>
                  </a:lnTo>
                  <a:lnTo>
                    <a:pt x="0" y="0"/>
                  </a:lnTo>
                  <a:lnTo>
                    <a:pt x="0" y="1"/>
                  </a:lnTo>
                  <a:lnTo>
                    <a:pt x="1" y="2"/>
                  </a:lnTo>
                  <a:lnTo>
                    <a:pt x="4" y="3"/>
                  </a:lnTo>
                  <a:lnTo>
                    <a:pt x="6" y="4"/>
                  </a:lnTo>
                  <a:lnTo>
                    <a:pt x="7" y="4"/>
                  </a:lnTo>
                  <a:lnTo>
                    <a:pt x="7" y="6"/>
                  </a:lnTo>
                  <a:lnTo>
                    <a:pt x="7" y="35"/>
                  </a:lnTo>
                  <a:lnTo>
                    <a:pt x="7" y="39"/>
                  </a:lnTo>
                  <a:lnTo>
                    <a:pt x="8" y="42"/>
                  </a:lnTo>
                  <a:lnTo>
                    <a:pt x="9" y="46"/>
                  </a:lnTo>
                  <a:lnTo>
                    <a:pt x="10" y="48"/>
                  </a:lnTo>
                  <a:lnTo>
                    <a:pt x="11" y="50"/>
                  </a:lnTo>
                  <a:lnTo>
                    <a:pt x="13" y="51"/>
                  </a:lnTo>
                  <a:lnTo>
                    <a:pt x="15" y="52"/>
                  </a:lnTo>
                  <a:lnTo>
                    <a:pt x="19" y="53"/>
                  </a:lnTo>
                  <a:lnTo>
                    <a:pt x="23" y="54"/>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59" name="Freeform 235"/>
            <p:cNvSpPr>
              <a:spLocks/>
            </p:cNvSpPr>
            <p:nvPr/>
          </p:nvSpPr>
          <p:spPr bwMode="auto">
            <a:xfrm>
              <a:off x="2960056" y="6216009"/>
              <a:ext cx="57638" cy="96873"/>
            </a:xfrm>
            <a:custGeom>
              <a:avLst/>
              <a:gdLst>
                <a:gd name="T0" fmla="*/ 2147483647 w 36"/>
                <a:gd name="T1" fmla="*/ 2147483647 h 61"/>
                <a:gd name="T2" fmla="*/ 2147483647 w 36"/>
                <a:gd name="T3" fmla="*/ 2147483647 h 61"/>
                <a:gd name="T4" fmla="*/ 2147483647 w 36"/>
                <a:gd name="T5" fmla="*/ 2147483647 h 61"/>
                <a:gd name="T6" fmla="*/ 2147483647 w 36"/>
                <a:gd name="T7" fmla="*/ 2147483647 h 61"/>
                <a:gd name="T8" fmla="*/ 2147483647 w 36"/>
                <a:gd name="T9" fmla="*/ 2147483647 h 61"/>
                <a:gd name="T10" fmla="*/ 2147483647 w 36"/>
                <a:gd name="T11" fmla="*/ 2147483647 h 61"/>
                <a:gd name="T12" fmla="*/ 2147483647 w 36"/>
                <a:gd name="T13" fmla="*/ 2147483647 h 61"/>
                <a:gd name="T14" fmla="*/ 2147483647 w 36"/>
                <a:gd name="T15" fmla="*/ 2147483647 h 61"/>
                <a:gd name="T16" fmla="*/ 2147483647 w 36"/>
                <a:gd name="T17" fmla="*/ 2147483647 h 61"/>
                <a:gd name="T18" fmla="*/ 2147483647 w 36"/>
                <a:gd name="T19" fmla="*/ 2147483647 h 61"/>
                <a:gd name="T20" fmla="*/ 2147483647 w 36"/>
                <a:gd name="T21" fmla="*/ 2147483647 h 61"/>
                <a:gd name="T22" fmla="*/ 2147483647 w 36"/>
                <a:gd name="T23" fmla="*/ 2147483647 h 61"/>
                <a:gd name="T24" fmla="*/ 2147483647 w 36"/>
                <a:gd name="T25" fmla="*/ 0 h 61"/>
                <a:gd name="T26" fmla="*/ 2147483647 w 36"/>
                <a:gd name="T27" fmla="*/ 0 h 61"/>
                <a:gd name="T28" fmla="*/ 2147483647 w 36"/>
                <a:gd name="T29" fmla="*/ 2147483647 h 61"/>
                <a:gd name="T30" fmla="*/ 2147483647 w 36"/>
                <a:gd name="T31" fmla="*/ 2147483647 h 61"/>
                <a:gd name="T32" fmla="*/ 2147483647 w 36"/>
                <a:gd name="T33" fmla="*/ 2147483647 h 61"/>
                <a:gd name="T34" fmla="*/ 2147483647 w 36"/>
                <a:gd name="T35" fmla="*/ 2147483647 h 61"/>
                <a:gd name="T36" fmla="*/ 2147483647 w 36"/>
                <a:gd name="T37" fmla="*/ 2147483647 h 61"/>
                <a:gd name="T38" fmla="*/ 2147483647 w 36"/>
                <a:gd name="T39" fmla="*/ 2147483647 h 61"/>
                <a:gd name="T40" fmla="*/ 0 w 36"/>
                <a:gd name="T41" fmla="*/ 2147483647 h 61"/>
                <a:gd name="T42" fmla="*/ 2147483647 w 36"/>
                <a:gd name="T43" fmla="*/ 2147483647 h 61"/>
                <a:gd name="T44" fmla="*/ 2147483647 w 36"/>
                <a:gd name="T45" fmla="*/ 2147483647 h 61"/>
                <a:gd name="T46" fmla="*/ 2147483647 w 36"/>
                <a:gd name="T47" fmla="*/ 2147483647 h 61"/>
                <a:gd name="T48" fmla="*/ 2147483647 w 36"/>
                <a:gd name="T49" fmla="*/ 2147483647 h 61"/>
                <a:gd name="T50" fmla="*/ 2147483647 w 36"/>
                <a:gd name="T51" fmla="*/ 2147483647 h 61"/>
                <a:gd name="T52" fmla="*/ 2147483647 w 36"/>
                <a:gd name="T53" fmla="*/ 2147483647 h 61"/>
                <a:gd name="T54" fmla="*/ 2147483647 w 36"/>
                <a:gd name="T55" fmla="*/ 2147483647 h 61"/>
                <a:gd name="T56" fmla="*/ 2147483647 w 36"/>
                <a:gd name="T57" fmla="*/ 2147483647 h 61"/>
                <a:gd name="T58" fmla="*/ 2147483647 w 36"/>
                <a:gd name="T59" fmla="*/ 2147483647 h 61"/>
                <a:gd name="T60" fmla="*/ 2147483647 w 36"/>
                <a:gd name="T61" fmla="*/ 2147483647 h 61"/>
                <a:gd name="T62" fmla="*/ 2147483647 w 36"/>
                <a:gd name="T63" fmla="*/ 2147483647 h 61"/>
                <a:gd name="T64" fmla="*/ 2147483647 w 36"/>
                <a:gd name="T65" fmla="*/ 2147483647 h 61"/>
                <a:gd name="T66" fmla="*/ 2147483647 w 36"/>
                <a:gd name="T67" fmla="*/ 2147483647 h 61"/>
                <a:gd name="T68" fmla="*/ 2147483647 w 36"/>
                <a:gd name="T69" fmla="*/ 2147483647 h 61"/>
                <a:gd name="T70" fmla="*/ 2147483647 w 36"/>
                <a:gd name="T71" fmla="*/ 2147483647 h 61"/>
                <a:gd name="T72" fmla="*/ 2147483647 w 36"/>
                <a:gd name="T73" fmla="*/ 2147483647 h 61"/>
                <a:gd name="T74" fmla="*/ 2147483647 w 36"/>
                <a:gd name="T75" fmla="*/ 2147483647 h 61"/>
                <a:gd name="T76" fmla="*/ 2147483647 w 36"/>
                <a:gd name="T77" fmla="*/ 2147483647 h 61"/>
                <a:gd name="T78" fmla="*/ 2147483647 w 36"/>
                <a:gd name="T79" fmla="*/ 2147483647 h 61"/>
                <a:gd name="T80" fmla="*/ 2147483647 w 36"/>
                <a:gd name="T81" fmla="*/ 2147483647 h 61"/>
                <a:gd name="T82" fmla="*/ 2147483647 w 36"/>
                <a:gd name="T83" fmla="*/ 2147483647 h 61"/>
                <a:gd name="T84" fmla="*/ 2147483647 w 36"/>
                <a:gd name="T85" fmla="*/ 2147483647 h 61"/>
                <a:gd name="T86" fmla="*/ 2147483647 w 36"/>
                <a:gd name="T87" fmla="*/ 2147483647 h 61"/>
                <a:gd name="T88" fmla="*/ 2147483647 w 36"/>
                <a:gd name="T89" fmla="*/ 2147483647 h 61"/>
                <a:gd name="T90" fmla="*/ 2147483647 w 36"/>
                <a:gd name="T91" fmla="*/ 2147483647 h 61"/>
                <a:gd name="T92" fmla="*/ 2147483647 w 36"/>
                <a:gd name="T93" fmla="*/ 2147483647 h 61"/>
                <a:gd name="T94" fmla="*/ 2147483647 w 36"/>
                <a:gd name="T95" fmla="*/ 2147483647 h 61"/>
                <a:gd name="T96" fmla="*/ 2147483647 w 36"/>
                <a:gd name="T97" fmla="*/ 2147483647 h 61"/>
                <a:gd name="T98" fmla="*/ 2147483647 w 36"/>
                <a:gd name="T99" fmla="*/ 2147483647 h 61"/>
                <a:gd name="T100" fmla="*/ 2147483647 w 36"/>
                <a:gd name="T101" fmla="*/ 2147483647 h 61"/>
                <a:gd name="T102" fmla="*/ 2147483647 w 36"/>
                <a:gd name="T103" fmla="*/ 2147483647 h 61"/>
                <a:gd name="T104" fmla="*/ 2147483647 w 36"/>
                <a:gd name="T105" fmla="*/ 2147483647 h 61"/>
                <a:gd name="T106" fmla="*/ 2147483647 w 36"/>
                <a:gd name="T107" fmla="*/ 2147483647 h 61"/>
                <a:gd name="T108" fmla="*/ 2147483647 w 36"/>
                <a:gd name="T109" fmla="*/ 2147483647 h 61"/>
                <a:gd name="T110" fmla="*/ 2147483647 w 36"/>
                <a:gd name="T111" fmla="*/ 2147483647 h 6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1"/>
                <a:gd name="T170" fmla="*/ 36 w 36"/>
                <a:gd name="T171" fmla="*/ 61 h 6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1">
                  <a:moveTo>
                    <a:pt x="34" y="15"/>
                  </a:moveTo>
                  <a:lnTo>
                    <a:pt x="35" y="15"/>
                  </a:lnTo>
                  <a:lnTo>
                    <a:pt x="36" y="14"/>
                  </a:lnTo>
                  <a:lnTo>
                    <a:pt x="36" y="12"/>
                  </a:lnTo>
                  <a:lnTo>
                    <a:pt x="36" y="11"/>
                  </a:lnTo>
                  <a:lnTo>
                    <a:pt x="35" y="10"/>
                  </a:lnTo>
                  <a:lnTo>
                    <a:pt x="33" y="9"/>
                  </a:lnTo>
                  <a:lnTo>
                    <a:pt x="19" y="9"/>
                  </a:lnTo>
                  <a:lnTo>
                    <a:pt x="18" y="9"/>
                  </a:lnTo>
                  <a:lnTo>
                    <a:pt x="17" y="7"/>
                  </a:lnTo>
                  <a:lnTo>
                    <a:pt x="17" y="3"/>
                  </a:lnTo>
                  <a:lnTo>
                    <a:pt x="17" y="1"/>
                  </a:lnTo>
                  <a:lnTo>
                    <a:pt x="17" y="0"/>
                  </a:lnTo>
                  <a:lnTo>
                    <a:pt x="16" y="0"/>
                  </a:lnTo>
                  <a:lnTo>
                    <a:pt x="14" y="2"/>
                  </a:lnTo>
                  <a:lnTo>
                    <a:pt x="10" y="8"/>
                  </a:lnTo>
                  <a:lnTo>
                    <a:pt x="7" y="10"/>
                  </a:lnTo>
                  <a:lnTo>
                    <a:pt x="4" y="12"/>
                  </a:lnTo>
                  <a:lnTo>
                    <a:pt x="1" y="13"/>
                  </a:lnTo>
                  <a:lnTo>
                    <a:pt x="1" y="14"/>
                  </a:lnTo>
                  <a:lnTo>
                    <a:pt x="0" y="15"/>
                  </a:lnTo>
                  <a:lnTo>
                    <a:pt x="1" y="16"/>
                  </a:lnTo>
                  <a:lnTo>
                    <a:pt x="4" y="16"/>
                  </a:lnTo>
                  <a:lnTo>
                    <a:pt x="7" y="16"/>
                  </a:lnTo>
                  <a:lnTo>
                    <a:pt x="7" y="18"/>
                  </a:lnTo>
                  <a:lnTo>
                    <a:pt x="7" y="48"/>
                  </a:lnTo>
                  <a:lnTo>
                    <a:pt x="7" y="51"/>
                  </a:lnTo>
                  <a:lnTo>
                    <a:pt x="7" y="52"/>
                  </a:lnTo>
                  <a:lnTo>
                    <a:pt x="8" y="54"/>
                  </a:lnTo>
                  <a:lnTo>
                    <a:pt x="9" y="56"/>
                  </a:lnTo>
                  <a:lnTo>
                    <a:pt x="10" y="58"/>
                  </a:lnTo>
                  <a:lnTo>
                    <a:pt x="12" y="60"/>
                  </a:lnTo>
                  <a:lnTo>
                    <a:pt x="15" y="61"/>
                  </a:lnTo>
                  <a:lnTo>
                    <a:pt x="18" y="61"/>
                  </a:lnTo>
                  <a:lnTo>
                    <a:pt x="21" y="61"/>
                  </a:lnTo>
                  <a:lnTo>
                    <a:pt x="25" y="61"/>
                  </a:lnTo>
                  <a:lnTo>
                    <a:pt x="27" y="61"/>
                  </a:lnTo>
                  <a:lnTo>
                    <a:pt x="32" y="59"/>
                  </a:lnTo>
                  <a:lnTo>
                    <a:pt x="34" y="57"/>
                  </a:lnTo>
                  <a:lnTo>
                    <a:pt x="34" y="55"/>
                  </a:lnTo>
                  <a:lnTo>
                    <a:pt x="34" y="54"/>
                  </a:lnTo>
                  <a:lnTo>
                    <a:pt x="33" y="54"/>
                  </a:lnTo>
                  <a:lnTo>
                    <a:pt x="30" y="55"/>
                  </a:lnTo>
                  <a:lnTo>
                    <a:pt x="28" y="55"/>
                  </a:lnTo>
                  <a:lnTo>
                    <a:pt x="25" y="56"/>
                  </a:lnTo>
                  <a:lnTo>
                    <a:pt x="21" y="55"/>
                  </a:lnTo>
                  <a:lnTo>
                    <a:pt x="18" y="53"/>
                  </a:lnTo>
                  <a:lnTo>
                    <a:pt x="17" y="52"/>
                  </a:lnTo>
                  <a:lnTo>
                    <a:pt x="16" y="50"/>
                  </a:lnTo>
                  <a:lnTo>
                    <a:pt x="16" y="47"/>
                  </a:lnTo>
                  <a:lnTo>
                    <a:pt x="16" y="21"/>
                  </a:lnTo>
                  <a:lnTo>
                    <a:pt x="16" y="18"/>
                  </a:lnTo>
                  <a:lnTo>
                    <a:pt x="17" y="16"/>
                  </a:lnTo>
                  <a:lnTo>
                    <a:pt x="18" y="15"/>
                  </a:lnTo>
                  <a:lnTo>
                    <a:pt x="20" y="15"/>
                  </a:lnTo>
                  <a:lnTo>
                    <a:pt x="34" y="15"/>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0" name="Freeform 236"/>
            <p:cNvSpPr>
              <a:spLocks/>
            </p:cNvSpPr>
            <p:nvPr/>
          </p:nvSpPr>
          <p:spPr bwMode="auto">
            <a:xfrm>
              <a:off x="3028173" y="6228567"/>
              <a:ext cx="55891" cy="87903"/>
            </a:xfrm>
            <a:custGeom>
              <a:avLst/>
              <a:gdLst>
                <a:gd name="T0" fmla="*/ 0 w 35"/>
                <a:gd name="T1" fmla="*/ 2147483647 h 56"/>
                <a:gd name="T2" fmla="*/ 2147483647 w 35"/>
                <a:gd name="T3" fmla="*/ 2147483647 h 56"/>
                <a:gd name="T4" fmla="*/ 2147483647 w 35"/>
                <a:gd name="T5" fmla="*/ 2147483647 h 56"/>
                <a:gd name="T6" fmla="*/ 2147483647 w 35"/>
                <a:gd name="T7" fmla="*/ 2147483647 h 56"/>
                <a:gd name="T8" fmla="*/ 2147483647 w 35"/>
                <a:gd name="T9" fmla="*/ 2147483647 h 56"/>
                <a:gd name="T10" fmla="*/ 2147483647 w 35"/>
                <a:gd name="T11" fmla="*/ 2147483647 h 56"/>
                <a:gd name="T12" fmla="*/ 2147483647 w 35"/>
                <a:gd name="T13" fmla="*/ 2147483647 h 56"/>
                <a:gd name="T14" fmla="*/ 2147483647 w 35"/>
                <a:gd name="T15" fmla="*/ 2147483647 h 56"/>
                <a:gd name="T16" fmla="*/ 2147483647 w 35"/>
                <a:gd name="T17" fmla="*/ 2147483647 h 56"/>
                <a:gd name="T18" fmla="*/ 2147483647 w 35"/>
                <a:gd name="T19" fmla="*/ 2147483647 h 56"/>
                <a:gd name="T20" fmla="*/ 2147483647 w 35"/>
                <a:gd name="T21" fmla="*/ 2147483647 h 56"/>
                <a:gd name="T22" fmla="*/ 2147483647 w 35"/>
                <a:gd name="T23" fmla="*/ 2147483647 h 56"/>
                <a:gd name="T24" fmla="*/ 2147483647 w 35"/>
                <a:gd name="T25" fmla="*/ 2147483647 h 56"/>
                <a:gd name="T26" fmla="*/ 2147483647 w 35"/>
                <a:gd name="T27" fmla="*/ 2147483647 h 56"/>
                <a:gd name="T28" fmla="*/ 2147483647 w 35"/>
                <a:gd name="T29" fmla="*/ 2147483647 h 56"/>
                <a:gd name="T30" fmla="*/ 2147483647 w 35"/>
                <a:gd name="T31" fmla="*/ 2147483647 h 56"/>
                <a:gd name="T32" fmla="*/ 2147483647 w 35"/>
                <a:gd name="T33" fmla="*/ 2147483647 h 56"/>
                <a:gd name="T34" fmla="*/ 2147483647 w 35"/>
                <a:gd name="T35" fmla="*/ 2147483647 h 56"/>
                <a:gd name="T36" fmla="*/ 2147483647 w 35"/>
                <a:gd name="T37" fmla="*/ 2147483647 h 56"/>
                <a:gd name="T38" fmla="*/ 2147483647 w 35"/>
                <a:gd name="T39" fmla="*/ 2147483647 h 56"/>
                <a:gd name="T40" fmla="*/ 2147483647 w 35"/>
                <a:gd name="T41" fmla="*/ 2147483647 h 56"/>
                <a:gd name="T42" fmla="*/ 2147483647 w 35"/>
                <a:gd name="T43" fmla="*/ 0 h 56"/>
                <a:gd name="T44" fmla="*/ 2147483647 w 35"/>
                <a:gd name="T45" fmla="*/ 0 h 56"/>
                <a:gd name="T46" fmla="*/ 2147483647 w 35"/>
                <a:gd name="T47" fmla="*/ 2147483647 h 56"/>
                <a:gd name="T48" fmla="*/ 2147483647 w 35"/>
                <a:gd name="T49" fmla="*/ 2147483647 h 56"/>
                <a:gd name="T50" fmla="*/ 2147483647 w 35"/>
                <a:gd name="T51" fmla="*/ 2147483647 h 56"/>
                <a:gd name="T52" fmla="*/ 2147483647 w 35"/>
                <a:gd name="T53" fmla="*/ 2147483647 h 56"/>
                <a:gd name="T54" fmla="*/ 2147483647 w 35"/>
                <a:gd name="T55" fmla="*/ 2147483647 h 56"/>
                <a:gd name="T56" fmla="*/ 2147483647 w 35"/>
                <a:gd name="T57" fmla="*/ 2147483647 h 56"/>
                <a:gd name="T58" fmla="*/ 2147483647 w 35"/>
                <a:gd name="T59" fmla="*/ 2147483647 h 56"/>
                <a:gd name="T60" fmla="*/ 2147483647 w 35"/>
                <a:gd name="T61" fmla="*/ 2147483647 h 56"/>
                <a:gd name="T62" fmla="*/ 2147483647 w 35"/>
                <a:gd name="T63" fmla="*/ 2147483647 h 56"/>
                <a:gd name="T64" fmla="*/ 2147483647 w 35"/>
                <a:gd name="T65" fmla="*/ 2147483647 h 56"/>
                <a:gd name="T66" fmla="*/ 2147483647 w 35"/>
                <a:gd name="T67" fmla="*/ 2147483647 h 56"/>
                <a:gd name="T68" fmla="*/ 2147483647 w 35"/>
                <a:gd name="T69" fmla="*/ 2147483647 h 56"/>
                <a:gd name="T70" fmla="*/ 2147483647 w 35"/>
                <a:gd name="T71" fmla="*/ 2147483647 h 56"/>
                <a:gd name="T72" fmla="*/ 2147483647 w 35"/>
                <a:gd name="T73" fmla="*/ 2147483647 h 56"/>
                <a:gd name="T74" fmla="*/ 2147483647 w 35"/>
                <a:gd name="T75" fmla="*/ 2147483647 h 56"/>
                <a:gd name="T76" fmla="*/ 2147483647 w 35"/>
                <a:gd name="T77" fmla="*/ 2147483647 h 56"/>
                <a:gd name="T78" fmla="*/ 0 w 35"/>
                <a:gd name="T79" fmla="*/ 2147483647 h 56"/>
                <a:gd name="T80" fmla="*/ 0 w 35"/>
                <a:gd name="T81" fmla="*/ 2147483647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5"/>
                <a:gd name="T124" fmla="*/ 0 h 56"/>
                <a:gd name="T125" fmla="*/ 35 w 35"/>
                <a:gd name="T126" fmla="*/ 56 h 5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5" h="56">
                  <a:moveTo>
                    <a:pt x="0" y="51"/>
                  </a:moveTo>
                  <a:lnTo>
                    <a:pt x="0" y="52"/>
                  </a:lnTo>
                  <a:lnTo>
                    <a:pt x="2" y="53"/>
                  </a:lnTo>
                  <a:lnTo>
                    <a:pt x="4" y="54"/>
                  </a:lnTo>
                  <a:lnTo>
                    <a:pt x="7" y="55"/>
                  </a:lnTo>
                  <a:lnTo>
                    <a:pt x="16" y="56"/>
                  </a:lnTo>
                  <a:lnTo>
                    <a:pt x="21" y="55"/>
                  </a:lnTo>
                  <a:lnTo>
                    <a:pt x="25" y="54"/>
                  </a:lnTo>
                  <a:lnTo>
                    <a:pt x="28" y="52"/>
                  </a:lnTo>
                  <a:lnTo>
                    <a:pt x="31" y="50"/>
                  </a:lnTo>
                  <a:lnTo>
                    <a:pt x="33" y="48"/>
                  </a:lnTo>
                  <a:lnTo>
                    <a:pt x="34" y="45"/>
                  </a:lnTo>
                  <a:lnTo>
                    <a:pt x="35" y="40"/>
                  </a:lnTo>
                  <a:lnTo>
                    <a:pt x="34" y="37"/>
                  </a:lnTo>
                  <a:lnTo>
                    <a:pt x="34" y="35"/>
                  </a:lnTo>
                  <a:lnTo>
                    <a:pt x="32" y="33"/>
                  </a:lnTo>
                  <a:lnTo>
                    <a:pt x="31" y="31"/>
                  </a:lnTo>
                  <a:lnTo>
                    <a:pt x="26" y="27"/>
                  </a:lnTo>
                  <a:lnTo>
                    <a:pt x="22" y="24"/>
                  </a:lnTo>
                  <a:lnTo>
                    <a:pt x="13" y="18"/>
                  </a:lnTo>
                  <a:lnTo>
                    <a:pt x="10" y="15"/>
                  </a:lnTo>
                  <a:lnTo>
                    <a:pt x="9" y="13"/>
                  </a:lnTo>
                  <a:lnTo>
                    <a:pt x="8" y="12"/>
                  </a:lnTo>
                  <a:lnTo>
                    <a:pt x="9" y="10"/>
                  </a:lnTo>
                  <a:lnTo>
                    <a:pt x="9" y="8"/>
                  </a:lnTo>
                  <a:lnTo>
                    <a:pt x="10" y="7"/>
                  </a:lnTo>
                  <a:lnTo>
                    <a:pt x="11" y="5"/>
                  </a:lnTo>
                  <a:lnTo>
                    <a:pt x="12" y="5"/>
                  </a:lnTo>
                  <a:lnTo>
                    <a:pt x="14" y="4"/>
                  </a:lnTo>
                  <a:lnTo>
                    <a:pt x="17" y="3"/>
                  </a:lnTo>
                  <a:lnTo>
                    <a:pt x="20" y="4"/>
                  </a:lnTo>
                  <a:lnTo>
                    <a:pt x="23" y="5"/>
                  </a:lnTo>
                  <a:lnTo>
                    <a:pt x="25" y="7"/>
                  </a:lnTo>
                  <a:lnTo>
                    <a:pt x="26" y="9"/>
                  </a:lnTo>
                  <a:lnTo>
                    <a:pt x="28" y="12"/>
                  </a:lnTo>
                  <a:lnTo>
                    <a:pt x="29" y="14"/>
                  </a:lnTo>
                  <a:lnTo>
                    <a:pt x="30" y="14"/>
                  </a:lnTo>
                  <a:lnTo>
                    <a:pt x="31" y="14"/>
                  </a:lnTo>
                  <a:lnTo>
                    <a:pt x="31" y="13"/>
                  </a:lnTo>
                  <a:lnTo>
                    <a:pt x="31" y="8"/>
                  </a:lnTo>
                  <a:lnTo>
                    <a:pt x="31" y="4"/>
                  </a:lnTo>
                  <a:lnTo>
                    <a:pt x="29" y="2"/>
                  </a:lnTo>
                  <a:lnTo>
                    <a:pt x="28" y="1"/>
                  </a:lnTo>
                  <a:lnTo>
                    <a:pt x="25" y="0"/>
                  </a:lnTo>
                  <a:lnTo>
                    <a:pt x="17" y="0"/>
                  </a:lnTo>
                  <a:lnTo>
                    <a:pt x="13" y="0"/>
                  </a:lnTo>
                  <a:lnTo>
                    <a:pt x="10" y="1"/>
                  </a:lnTo>
                  <a:lnTo>
                    <a:pt x="7" y="3"/>
                  </a:lnTo>
                  <a:lnTo>
                    <a:pt x="5" y="5"/>
                  </a:lnTo>
                  <a:lnTo>
                    <a:pt x="3" y="7"/>
                  </a:lnTo>
                  <a:lnTo>
                    <a:pt x="2" y="10"/>
                  </a:lnTo>
                  <a:lnTo>
                    <a:pt x="1" y="12"/>
                  </a:lnTo>
                  <a:lnTo>
                    <a:pt x="1" y="15"/>
                  </a:lnTo>
                  <a:lnTo>
                    <a:pt x="1" y="18"/>
                  </a:lnTo>
                  <a:lnTo>
                    <a:pt x="2" y="21"/>
                  </a:lnTo>
                  <a:lnTo>
                    <a:pt x="3" y="23"/>
                  </a:lnTo>
                  <a:lnTo>
                    <a:pt x="5" y="24"/>
                  </a:lnTo>
                  <a:lnTo>
                    <a:pt x="9" y="28"/>
                  </a:lnTo>
                  <a:lnTo>
                    <a:pt x="13" y="31"/>
                  </a:lnTo>
                  <a:lnTo>
                    <a:pt x="18" y="33"/>
                  </a:lnTo>
                  <a:lnTo>
                    <a:pt x="22" y="36"/>
                  </a:lnTo>
                  <a:lnTo>
                    <a:pt x="24" y="37"/>
                  </a:lnTo>
                  <a:lnTo>
                    <a:pt x="25" y="39"/>
                  </a:lnTo>
                  <a:lnTo>
                    <a:pt x="26" y="41"/>
                  </a:lnTo>
                  <a:lnTo>
                    <a:pt x="26" y="43"/>
                  </a:lnTo>
                  <a:lnTo>
                    <a:pt x="26" y="45"/>
                  </a:lnTo>
                  <a:lnTo>
                    <a:pt x="25" y="47"/>
                  </a:lnTo>
                  <a:lnTo>
                    <a:pt x="24" y="49"/>
                  </a:lnTo>
                  <a:lnTo>
                    <a:pt x="22" y="50"/>
                  </a:lnTo>
                  <a:lnTo>
                    <a:pt x="19" y="52"/>
                  </a:lnTo>
                  <a:lnTo>
                    <a:pt x="15" y="52"/>
                  </a:lnTo>
                  <a:lnTo>
                    <a:pt x="13" y="52"/>
                  </a:lnTo>
                  <a:lnTo>
                    <a:pt x="10" y="51"/>
                  </a:lnTo>
                  <a:lnTo>
                    <a:pt x="8" y="50"/>
                  </a:lnTo>
                  <a:lnTo>
                    <a:pt x="7" y="48"/>
                  </a:lnTo>
                  <a:lnTo>
                    <a:pt x="4" y="43"/>
                  </a:lnTo>
                  <a:lnTo>
                    <a:pt x="3" y="41"/>
                  </a:lnTo>
                  <a:lnTo>
                    <a:pt x="2" y="40"/>
                  </a:lnTo>
                  <a:lnTo>
                    <a:pt x="1" y="40"/>
                  </a:lnTo>
                  <a:lnTo>
                    <a:pt x="0" y="41"/>
                  </a:lnTo>
                  <a:lnTo>
                    <a:pt x="0" y="44"/>
                  </a:lnTo>
                  <a:lnTo>
                    <a:pt x="0" y="51"/>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1" name="Freeform 237"/>
            <p:cNvSpPr>
              <a:spLocks noEditPoints="1"/>
            </p:cNvSpPr>
            <p:nvPr/>
          </p:nvSpPr>
          <p:spPr bwMode="auto">
            <a:xfrm>
              <a:off x="3096289" y="6228567"/>
              <a:ext cx="82090" cy="87903"/>
            </a:xfrm>
            <a:custGeom>
              <a:avLst/>
              <a:gdLst>
                <a:gd name="T0" fmla="*/ 2147483647 w 52"/>
                <a:gd name="T1" fmla="*/ 2147483647 h 56"/>
                <a:gd name="T2" fmla="*/ 2147483647 w 52"/>
                <a:gd name="T3" fmla="*/ 2147483647 h 56"/>
                <a:gd name="T4" fmla="*/ 2147483647 w 52"/>
                <a:gd name="T5" fmla="*/ 2147483647 h 56"/>
                <a:gd name="T6" fmla="*/ 2147483647 w 52"/>
                <a:gd name="T7" fmla="*/ 2147483647 h 56"/>
                <a:gd name="T8" fmla="*/ 2147483647 w 52"/>
                <a:gd name="T9" fmla="*/ 2147483647 h 56"/>
                <a:gd name="T10" fmla="*/ 2147483647 w 52"/>
                <a:gd name="T11" fmla="*/ 2147483647 h 56"/>
                <a:gd name="T12" fmla="*/ 2147483647 w 52"/>
                <a:gd name="T13" fmla="*/ 2147483647 h 56"/>
                <a:gd name="T14" fmla="*/ 2147483647 w 52"/>
                <a:gd name="T15" fmla="*/ 2147483647 h 56"/>
                <a:gd name="T16" fmla="*/ 2147483647 w 52"/>
                <a:gd name="T17" fmla="*/ 2147483647 h 56"/>
                <a:gd name="T18" fmla="*/ 2147483647 w 52"/>
                <a:gd name="T19" fmla="*/ 2147483647 h 56"/>
                <a:gd name="T20" fmla="*/ 2147483647 w 52"/>
                <a:gd name="T21" fmla="*/ 2147483647 h 56"/>
                <a:gd name="T22" fmla="*/ 2147483647 w 52"/>
                <a:gd name="T23" fmla="*/ 2147483647 h 56"/>
                <a:gd name="T24" fmla="*/ 2147483647 w 52"/>
                <a:gd name="T25" fmla="*/ 2147483647 h 56"/>
                <a:gd name="T26" fmla="*/ 2147483647 w 52"/>
                <a:gd name="T27" fmla="*/ 2147483647 h 56"/>
                <a:gd name="T28" fmla="*/ 2147483647 w 52"/>
                <a:gd name="T29" fmla="*/ 2147483647 h 56"/>
                <a:gd name="T30" fmla="*/ 2147483647 w 52"/>
                <a:gd name="T31" fmla="*/ 2147483647 h 56"/>
                <a:gd name="T32" fmla="*/ 2147483647 w 52"/>
                <a:gd name="T33" fmla="*/ 2147483647 h 56"/>
                <a:gd name="T34" fmla="*/ 2147483647 w 52"/>
                <a:gd name="T35" fmla="*/ 0 h 56"/>
                <a:gd name="T36" fmla="*/ 2147483647 w 52"/>
                <a:gd name="T37" fmla="*/ 2147483647 h 56"/>
                <a:gd name="T38" fmla="*/ 2147483647 w 52"/>
                <a:gd name="T39" fmla="*/ 2147483647 h 56"/>
                <a:gd name="T40" fmla="*/ 2147483647 w 52"/>
                <a:gd name="T41" fmla="*/ 2147483647 h 56"/>
                <a:gd name="T42" fmla="*/ 2147483647 w 52"/>
                <a:gd name="T43" fmla="*/ 2147483647 h 56"/>
                <a:gd name="T44" fmla="*/ 2147483647 w 52"/>
                <a:gd name="T45" fmla="*/ 2147483647 h 56"/>
                <a:gd name="T46" fmla="*/ 2147483647 w 52"/>
                <a:gd name="T47" fmla="*/ 2147483647 h 56"/>
                <a:gd name="T48" fmla="*/ 2147483647 w 52"/>
                <a:gd name="T49" fmla="*/ 2147483647 h 56"/>
                <a:gd name="T50" fmla="*/ 2147483647 w 52"/>
                <a:gd name="T51" fmla="*/ 2147483647 h 56"/>
                <a:gd name="T52" fmla="*/ 2147483647 w 52"/>
                <a:gd name="T53" fmla="*/ 2147483647 h 56"/>
                <a:gd name="T54" fmla="*/ 2147483647 w 52"/>
                <a:gd name="T55" fmla="*/ 2147483647 h 56"/>
                <a:gd name="T56" fmla="*/ 2147483647 w 52"/>
                <a:gd name="T57" fmla="*/ 2147483647 h 56"/>
                <a:gd name="T58" fmla="*/ 2147483647 w 52"/>
                <a:gd name="T59" fmla="*/ 2147483647 h 56"/>
                <a:gd name="T60" fmla="*/ 2147483647 w 52"/>
                <a:gd name="T61" fmla="*/ 2147483647 h 56"/>
                <a:gd name="T62" fmla="*/ 2147483647 w 52"/>
                <a:gd name="T63" fmla="*/ 2147483647 h 56"/>
                <a:gd name="T64" fmla="*/ 2147483647 w 52"/>
                <a:gd name="T65" fmla="*/ 2147483647 h 56"/>
                <a:gd name="T66" fmla="*/ 2147483647 w 52"/>
                <a:gd name="T67" fmla="*/ 2147483647 h 56"/>
                <a:gd name="T68" fmla="*/ 2147483647 w 52"/>
                <a:gd name="T69" fmla="*/ 0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
                <a:gd name="T106" fmla="*/ 0 h 56"/>
                <a:gd name="T107" fmla="*/ 52 w 52"/>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 h="56">
                  <a:moveTo>
                    <a:pt x="26" y="53"/>
                  </a:moveTo>
                  <a:lnTo>
                    <a:pt x="22" y="52"/>
                  </a:lnTo>
                  <a:lnTo>
                    <a:pt x="19" y="50"/>
                  </a:lnTo>
                  <a:lnTo>
                    <a:pt x="17" y="48"/>
                  </a:lnTo>
                  <a:lnTo>
                    <a:pt x="14" y="44"/>
                  </a:lnTo>
                  <a:lnTo>
                    <a:pt x="12" y="41"/>
                  </a:lnTo>
                  <a:lnTo>
                    <a:pt x="11" y="37"/>
                  </a:lnTo>
                  <a:lnTo>
                    <a:pt x="10" y="33"/>
                  </a:lnTo>
                  <a:lnTo>
                    <a:pt x="10" y="29"/>
                  </a:lnTo>
                  <a:lnTo>
                    <a:pt x="10" y="23"/>
                  </a:lnTo>
                  <a:lnTo>
                    <a:pt x="11" y="18"/>
                  </a:lnTo>
                  <a:lnTo>
                    <a:pt x="12" y="14"/>
                  </a:lnTo>
                  <a:lnTo>
                    <a:pt x="14" y="10"/>
                  </a:lnTo>
                  <a:lnTo>
                    <a:pt x="17" y="7"/>
                  </a:lnTo>
                  <a:lnTo>
                    <a:pt x="18" y="6"/>
                  </a:lnTo>
                  <a:lnTo>
                    <a:pt x="19" y="5"/>
                  </a:lnTo>
                  <a:lnTo>
                    <a:pt x="22" y="3"/>
                  </a:lnTo>
                  <a:lnTo>
                    <a:pt x="26" y="3"/>
                  </a:lnTo>
                  <a:lnTo>
                    <a:pt x="30" y="3"/>
                  </a:lnTo>
                  <a:lnTo>
                    <a:pt x="33" y="5"/>
                  </a:lnTo>
                  <a:lnTo>
                    <a:pt x="35" y="8"/>
                  </a:lnTo>
                  <a:lnTo>
                    <a:pt x="38" y="11"/>
                  </a:lnTo>
                  <a:lnTo>
                    <a:pt x="41" y="19"/>
                  </a:lnTo>
                  <a:lnTo>
                    <a:pt x="41" y="23"/>
                  </a:lnTo>
                  <a:lnTo>
                    <a:pt x="42" y="27"/>
                  </a:lnTo>
                  <a:lnTo>
                    <a:pt x="41" y="33"/>
                  </a:lnTo>
                  <a:lnTo>
                    <a:pt x="41" y="37"/>
                  </a:lnTo>
                  <a:lnTo>
                    <a:pt x="39" y="42"/>
                  </a:lnTo>
                  <a:lnTo>
                    <a:pt x="38" y="45"/>
                  </a:lnTo>
                  <a:lnTo>
                    <a:pt x="35" y="49"/>
                  </a:lnTo>
                  <a:lnTo>
                    <a:pt x="34" y="50"/>
                  </a:lnTo>
                  <a:lnTo>
                    <a:pt x="32" y="51"/>
                  </a:lnTo>
                  <a:lnTo>
                    <a:pt x="29" y="52"/>
                  </a:lnTo>
                  <a:lnTo>
                    <a:pt x="26" y="53"/>
                  </a:lnTo>
                  <a:close/>
                  <a:moveTo>
                    <a:pt x="26" y="0"/>
                  </a:moveTo>
                  <a:lnTo>
                    <a:pt x="23" y="0"/>
                  </a:lnTo>
                  <a:lnTo>
                    <a:pt x="20" y="0"/>
                  </a:lnTo>
                  <a:lnTo>
                    <a:pt x="14" y="2"/>
                  </a:lnTo>
                  <a:lnTo>
                    <a:pt x="10" y="5"/>
                  </a:lnTo>
                  <a:lnTo>
                    <a:pt x="8" y="7"/>
                  </a:lnTo>
                  <a:lnTo>
                    <a:pt x="6" y="9"/>
                  </a:lnTo>
                  <a:lnTo>
                    <a:pt x="4" y="13"/>
                  </a:lnTo>
                  <a:lnTo>
                    <a:pt x="2" y="18"/>
                  </a:lnTo>
                  <a:lnTo>
                    <a:pt x="1" y="23"/>
                  </a:lnTo>
                  <a:lnTo>
                    <a:pt x="0" y="28"/>
                  </a:lnTo>
                  <a:lnTo>
                    <a:pt x="1" y="33"/>
                  </a:lnTo>
                  <a:lnTo>
                    <a:pt x="2" y="38"/>
                  </a:lnTo>
                  <a:lnTo>
                    <a:pt x="4" y="43"/>
                  </a:lnTo>
                  <a:lnTo>
                    <a:pt x="6" y="47"/>
                  </a:lnTo>
                  <a:lnTo>
                    <a:pt x="8" y="49"/>
                  </a:lnTo>
                  <a:lnTo>
                    <a:pt x="10" y="51"/>
                  </a:lnTo>
                  <a:lnTo>
                    <a:pt x="14" y="54"/>
                  </a:lnTo>
                  <a:lnTo>
                    <a:pt x="19" y="55"/>
                  </a:lnTo>
                  <a:lnTo>
                    <a:pt x="26" y="56"/>
                  </a:lnTo>
                  <a:lnTo>
                    <a:pt x="32" y="55"/>
                  </a:lnTo>
                  <a:lnTo>
                    <a:pt x="38" y="53"/>
                  </a:lnTo>
                  <a:lnTo>
                    <a:pt x="42" y="51"/>
                  </a:lnTo>
                  <a:lnTo>
                    <a:pt x="46" y="47"/>
                  </a:lnTo>
                  <a:lnTo>
                    <a:pt x="48" y="42"/>
                  </a:lnTo>
                  <a:lnTo>
                    <a:pt x="50" y="38"/>
                  </a:lnTo>
                  <a:lnTo>
                    <a:pt x="51" y="33"/>
                  </a:lnTo>
                  <a:lnTo>
                    <a:pt x="52" y="28"/>
                  </a:lnTo>
                  <a:lnTo>
                    <a:pt x="51" y="22"/>
                  </a:lnTo>
                  <a:lnTo>
                    <a:pt x="50" y="17"/>
                  </a:lnTo>
                  <a:lnTo>
                    <a:pt x="47" y="12"/>
                  </a:lnTo>
                  <a:lnTo>
                    <a:pt x="44" y="8"/>
                  </a:lnTo>
                  <a:lnTo>
                    <a:pt x="41" y="5"/>
                  </a:lnTo>
                  <a:lnTo>
                    <a:pt x="38" y="3"/>
                  </a:lnTo>
                  <a:lnTo>
                    <a:pt x="36" y="2"/>
                  </a:lnTo>
                  <a:lnTo>
                    <a:pt x="31" y="0"/>
                  </a:lnTo>
                  <a:lnTo>
                    <a:pt x="26"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2" name="Freeform 238"/>
            <p:cNvSpPr>
              <a:spLocks/>
            </p:cNvSpPr>
            <p:nvPr/>
          </p:nvSpPr>
          <p:spPr bwMode="auto">
            <a:xfrm>
              <a:off x="3185366" y="6230361"/>
              <a:ext cx="99555" cy="86110"/>
            </a:xfrm>
            <a:custGeom>
              <a:avLst/>
              <a:gdLst>
                <a:gd name="T0" fmla="*/ 2147483647 w 62"/>
                <a:gd name="T1" fmla="*/ 2147483647 h 54"/>
                <a:gd name="T2" fmla="*/ 2147483647 w 62"/>
                <a:gd name="T3" fmla="*/ 2147483647 h 54"/>
                <a:gd name="T4" fmla="*/ 2147483647 w 62"/>
                <a:gd name="T5" fmla="*/ 2147483647 h 54"/>
                <a:gd name="T6" fmla="*/ 2147483647 w 62"/>
                <a:gd name="T7" fmla="*/ 2147483647 h 54"/>
                <a:gd name="T8" fmla="*/ 2147483647 w 62"/>
                <a:gd name="T9" fmla="*/ 2147483647 h 54"/>
                <a:gd name="T10" fmla="*/ 2147483647 w 62"/>
                <a:gd name="T11" fmla="*/ 2147483647 h 54"/>
                <a:gd name="T12" fmla="*/ 2147483647 w 62"/>
                <a:gd name="T13" fmla="*/ 2147483647 h 54"/>
                <a:gd name="T14" fmla="*/ 2147483647 w 62"/>
                <a:gd name="T15" fmla="*/ 2147483647 h 54"/>
                <a:gd name="T16" fmla="*/ 2147483647 w 62"/>
                <a:gd name="T17" fmla="*/ 2147483647 h 54"/>
                <a:gd name="T18" fmla="*/ 2147483647 w 62"/>
                <a:gd name="T19" fmla="*/ 2147483647 h 54"/>
                <a:gd name="T20" fmla="*/ 2147483647 w 62"/>
                <a:gd name="T21" fmla="*/ 0 h 54"/>
                <a:gd name="T22" fmla="*/ 2147483647 w 62"/>
                <a:gd name="T23" fmla="*/ 0 h 54"/>
                <a:gd name="T24" fmla="*/ 2147483647 w 62"/>
                <a:gd name="T25" fmla="*/ 0 h 54"/>
                <a:gd name="T26" fmla="*/ 2147483647 w 62"/>
                <a:gd name="T27" fmla="*/ 2147483647 h 54"/>
                <a:gd name="T28" fmla="*/ 2147483647 w 62"/>
                <a:gd name="T29" fmla="*/ 2147483647 h 54"/>
                <a:gd name="T30" fmla="*/ 2147483647 w 62"/>
                <a:gd name="T31" fmla="*/ 2147483647 h 54"/>
                <a:gd name="T32" fmla="*/ 2147483647 w 62"/>
                <a:gd name="T33" fmla="*/ 2147483647 h 54"/>
                <a:gd name="T34" fmla="*/ 2147483647 w 62"/>
                <a:gd name="T35" fmla="*/ 2147483647 h 54"/>
                <a:gd name="T36" fmla="*/ 2147483647 w 62"/>
                <a:gd name="T37" fmla="*/ 2147483647 h 54"/>
                <a:gd name="T38" fmla="*/ 2147483647 w 62"/>
                <a:gd name="T39" fmla="*/ 2147483647 h 54"/>
                <a:gd name="T40" fmla="*/ 2147483647 w 62"/>
                <a:gd name="T41" fmla="*/ 2147483647 h 54"/>
                <a:gd name="T42" fmla="*/ 2147483647 w 62"/>
                <a:gd name="T43" fmla="*/ 2147483647 h 54"/>
                <a:gd name="T44" fmla="*/ 2147483647 w 62"/>
                <a:gd name="T45" fmla="*/ 2147483647 h 54"/>
                <a:gd name="T46" fmla="*/ 2147483647 w 62"/>
                <a:gd name="T47" fmla="*/ 2147483647 h 54"/>
                <a:gd name="T48" fmla="*/ 2147483647 w 62"/>
                <a:gd name="T49" fmla="*/ 2147483647 h 54"/>
                <a:gd name="T50" fmla="*/ 2147483647 w 62"/>
                <a:gd name="T51" fmla="*/ 2147483647 h 54"/>
                <a:gd name="T52" fmla="*/ 2147483647 w 62"/>
                <a:gd name="T53" fmla="*/ 0 h 54"/>
                <a:gd name="T54" fmla="*/ 2147483647 w 62"/>
                <a:gd name="T55" fmla="*/ 0 h 54"/>
                <a:gd name="T56" fmla="*/ 2147483647 w 62"/>
                <a:gd name="T57" fmla="*/ 0 h 54"/>
                <a:gd name="T58" fmla="*/ 0 w 62"/>
                <a:gd name="T59" fmla="*/ 2147483647 h 54"/>
                <a:gd name="T60" fmla="*/ 2147483647 w 62"/>
                <a:gd name="T61" fmla="*/ 2147483647 h 54"/>
                <a:gd name="T62" fmla="*/ 2147483647 w 62"/>
                <a:gd name="T63" fmla="*/ 2147483647 h 54"/>
                <a:gd name="T64" fmla="*/ 2147483647 w 62"/>
                <a:gd name="T65" fmla="*/ 2147483647 h 54"/>
                <a:gd name="T66" fmla="*/ 2147483647 w 62"/>
                <a:gd name="T67" fmla="*/ 2147483647 h 54"/>
                <a:gd name="T68" fmla="*/ 2147483647 w 62"/>
                <a:gd name="T69" fmla="*/ 2147483647 h 54"/>
                <a:gd name="T70" fmla="*/ 2147483647 w 62"/>
                <a:gd name="T71" fmla="*/ 2147483647 h 54"/>
                <a:gd name="T72" fmla="*/ 2147483647 w 62"/>
                <a:gd name="T73" fmla="*/ 2147483647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2"/>
                <a:gd name="T112" fmla="*/ 0 h 54"/>
                <a:gd name="T113" fmla="*/ 62 w 62"/>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2" h="54">
                  <a:moveTo>
                    <a:pt x="23" y="54"/>
                  </a:moveTo>
                  <a:lnTo>
                    <a:pt x="27" y="53"/>
                  </a:lnTo>
                  <a:lnTo>
                    <a:pt x="31" y="52"/>
                  </a:lnTo>
                  <a:lnTo>
                    <a:pt x="36" y="50"/>
                  </a:lnTo>
                  <a:lnTo>
                    <a:pt x="40" y="47"/>
                  </a:lnTo>
                  <a:lnTo>
                    <a:pt x="41" y="46"/>
                  </a:lnTo>
                  <a:lnTo>
                    <a:pt x="42" y="46"/>
                  </a:lnTo>
                  <a:lnTo>
                    <a:pt x="43" y="47"/>
                  </a:lnTo>
                  <a:lnTo>
                    <a:pt x="43" y="51"/>
                  </a:lnTo>
                  <a:lnTo>
                    <a:pt x="43" y="52"/>
                  </a:lnTo>
                  <a:lnTo>
                    <a:pt x="44" y="53"/>
                  </a:lnTo>
                  <a:lnTo>
                    <a:pt x="59" y="50"/>
                  </a:lnTo>
                  <a:lnTo>
                    <a:pt x="61" y="49"/>
                  </a:lnTo>
                  <a:lnTo>
                    <a:pt x="62" y="48"/>
                  </a:lnTo>
                  <a:lnTo>
                    <a:pt x="61" y="47"/>
                  </a:lnTo>
                  <a:lnTo>
                    <a:pt x="55" y="47"/>
                  </a:lnTo>
                  <a:lnTo>
                    <a:pt x="53" y="46"/>
                  </a:lnTo>
                  <a:lnTo>
                    <a:pt x="52" y="45"/>
                  </a:lnTo>
                  <a:lnTo>
                    <a:pt x="52" y="44"/>
                  </a:lnTo>
                  <a:lnTo>
                    <a:pt x="52" y="3"/>
                  </a:lnTo>
                  <a:lnTo>
                    <a:pt x="52" y="1"/>
                  </a:lnTo>
                  <a:lnTo>
                    <a:pt x="51" y="0"/>
                  </a:lnTo>
                  <a:lnTo>
                    <a:pt x="50" y="0"/>
                  </a:lnTo>
                  <a:lnTo>
                    <a:pt x="42" y="0"/>
                  </a:lnTo>
                  <a:lnTo>
                    <a:pt x="35" y="0"/>
                  </a:lnTo>
                  <a:lnTo>
                    <a:pt x="33" y="0"/>
                  </a:lnTo>
                  <a:lnTo>
                    <a:pt x="33" y="1"/>
                  </a:lnTo>
                  <a:lnTo>
                    <a:pt x="32" y="1"/>
                  </a:lnTo>
                  <a:lnTo>
                    <a:pt x="33" y="2"/>
                  </a:lnTo>
                  <a:lnTo>
                    <a:pt x="34" y="2"/>
                  </a:lnTo>
                  <a:lnTo>
                    <a:pt x="36" y="3"/>
                  </a:lnTo>
                  <a:lnTo>
                    <a:pt x="42" y="5"/>
                  </a:lnTo>
                  <a:lnTo>
                    <a:pt x="43" y="5"/>
                  </a:lnTo>
                  <a:lnTo>
                    <a:pt x="43" y="6"/>
                  </a:lnTo>
                  <a:lnTo>
                    <a:pt x="43" y="35"/>
                  </a:lnTo>
                  <a:lnTo>
                    <a:pt x="43" y="37"/>
                  </a:lnTo>
                  <a:lnTo>
                    <a:pt x="42" y="40"/>
                  </a:lnTo>
                  <a:lnTo>
                    <a:pt x="41" y="41"/>
                  </a:lnTo>
                  <a:lnTo>
                    <a:pt x="40" y="43"/>
                  </a:lnTo>
                  <a:lnTo>
                    <a:pt x="38" y="45"/>
                  </a:lnTo>
                  <a:lnTo>
                    <a:pt x="36" y="46"/>
                  </a:lnTo>
                  <a:lnTo>
                    <a:pt x="32" y="47"/>
                  </a:lnTo>
                  <a:lnTo>
                    <a:pt x="27" y="47"/>
                  </a:lnTo>
                  <a:lnTo>
                    <a:pt x="22" y="47"/>
                  </a:lnTo>
                  <a:lnTo>
                    <a:pt x="21" y="46"/>
                  </a:lnTo>
                  <a:lnTo>
                    <a:pt x="19" y="45"/>
                  </a:lnTo>
                  <a:lnTo>
                    <a:pt x="18" y="44"/>
                  </a:lnTo>
                  <a:lnTo>
                    <a:pt x="17" y="42"/>
                  </a:lnTo>
                  <a:lnTo>
                    <a:pt x="17" y="41"/>
                  </a:lnTo>
                  <a:lnTo>
                    <a:pt x="16" y="39"/>
                  </a:lnTo>
                  <a:lnTo>
                    <a:pt x="17" y="3"/>
                  </a:lnTo>
                  <a:lnTo>
                    <a:pt x="17" y="1"/>
                  </a:lnTo>
                  <a:lnTo>
                    <a:pt x="16" y="1"/>
                  </a:lnTo>
                  <a:lnTo>
                    <a:pt x="16" y="0"/>
                  </a:lnTo>
                  <a:lnTo>
                    <a:pt x="15" y="0"/>
                  </a:lnTo>
                  <a:lnTo>
                    <a:pt x="9" y="0"/>
                  </a:lnTo>
                  <a:lnTo>
                    <a:pt x="3" y="0"/>
                  </a:lnTo>
                  <a:lnTo>
                    <a:pt x="1" y="0"/>
                  </a:lnTo>
                  <a:lnTo>
                    <a:pt x="0" y="0"/>
                  </a:lnTo>
                  <a:lnTo>
                    <a:pt x="0" y="1"/>
                  </a:lnTo>
                  <a:lnTo>
                    <a:pt x="1" y="2"/>
                  </a:lnTo>
                  <a:lnTo>
                    <a:pt x="4" y="3"/>
                  </a:lnTo>
                  <a:lnTo>
                    <a:pt x="7" y="4"/>
                  </a:lnTo>
                  <a:lnTo>
                    <a:pt x="8" y="4"/>
                  </a:lnTo>
                  <a:lnTo>
                    <a:pt x="8" y="6"/>
                  </a:lnTo>
                  <a:lnTo>
                    <a:pt x="8" y="35"/>
                  </a:lnTo>
                  <a:lnTo>
                    <a:pt x="8" y="39"/>
                  </a:lnTo>
                  <a:lnTo>
                    <a:pt x="8" y="42"/>
                  </a:lnTo>
                  <a:lnTo>
                    <a:pt x="9" y="46"/>
                  </a:lnTo>
                  <a:lnTo>
                    <a:pt x="11" y="48"/>
                  </a:lnTo>
                  <a:lnTo>
                    <a:pt x="12" y="50"/>
                  </a:lnTo>
                  <a:lnTo>
                    <a:pt x="13" y="51"/>
                  </a:lnTo>
                  <a:lnTo>
                    <a:pt x="16" y="52"/>
                  </a:lnTo>
                  <a:lnTo>
                    <a:pt x="19" y="53"/>
                  </a:lnTo>
                  <a:lnTo>
                    <a:pt x="23" y="54"/>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3" name="Freeform 239"/>
            <p:cNvSpPr>
              <a:spLocks/>
            </p:cNvSpPr>
            <p:nvPr/>
          </p:nvSpPr>
          <p:spPr bwMode="auto">
            <a:xfrm>
              <a:off x="3291907" y="6224979"/>
              <a:ext cx="61131" cy="87903"/>
            </a:xfrm>
            <a:custGeom>
              <a:avLst/>
              <a:gdLst>
                <a:gd name="T0" fmla="*/ 2147483647 w 38"/>
                <a:gd name="T1" fmla="*/ 2147483647 h 56"/>
                <a:gd name="T2" fmla="*/ 2147483647 w 38"/>
                <a:gd name="T3" fmla="*/ 2147483647 h 56"/>
                <a:gd name="T4" fmla="*/ 2147483647 w 38"/>
                <a:gd name="T5" fmla="*/ 2147483647 h 56"/>
                <a:gd name="T6" fmla="*/ 2147483647 w 38"/>
                <a:gd name="T7" fmla="*/ 2147483647 h 56"/>
                <a:gd name="T8" fmla="*/ 2147483647 w 38"/>
                <a:gd name="T9" fmla="*/ 2147483647 h 56"/>
                <a:gd name="T10" fmla="*/ 2147483647 w 38"/>
                <a:gd name="T11" fmla="*/ 2147483647 h 56"/>
                <a:gd name="T12" fmla="*/ 2147483647 w 38"/>
                <a:gd name="T13" fmla="*/ 2147483647 h 56"/>
                <a:gd name="T14" fmla="*/ 2147483647 w 38"/>
                <a:gd name="T15" fmla="*/ 2147483647 h 56"/>
                <a:gd name="T16" fmla="*/ 2147483647 w 38"/>
                <a:gd name="T17" fmla="*/ 2147483647 h 56"/>
                <a:gd name="T18" fmla="*/ 2147483647 w 38"/>
                <a:gd name="T19" fmla="*/ 2147483647 h 56"/>
                <a:gd name="T20" fmla="*/ 2147483647 w 38"/>
                <a:gd name="T21" fmla="*/ 2147483647 h 56"/>
                <a:gd name="T22" fmla="*/ 2147483647 w 38"/>
                <a:gd name="T23" fmla="*/ 2147483647 h 56"/>
                <a:gd name="T24" fmla="*/ 2147483647 w 38"/>
                <a:gd name="T25" fmla="*/ 2147483647 h 56"/>
                <a:gd name="T26" fmla="*/ 2147483647 w 38"/>
                <a:gd name="T27" fmla="*/ 2147483647 h 56"/>
                <a:gd name="T28" fmla="*/ 2147483647 w 38"/>
                <a:gd name="T29" fmla="*/ 0 h 56"/>
                <a:gd name="T30" fmla="*/ 2147483647 w 38"/>
                <a:gd name="T31" fmla="*/ 0 h 56"/>
                <a:gd name="T32" fmla="*/ 2147483647 w 38"/>
                <a:gd name="T33" fmla="*/ 2147483647 h 56"/>
                <a:gd name="T34" fmla="*/ 2147483647 w 38"/>
                <a:gd name="T35" fmla="*/ 2147483647 h 56"/>
                <a:gd name="T36" fmla="*/ 2147483647 w 38"/>
                <a:gd name="T37" fmla="*/ 2147483647 h 56"/>
                <a:gd name="T38" fmla="*/ 2147483647 w 38"/>
                <a:gd name="T39" fmla="*/ 2147483647 h 56"/>
                <a:gd name="T40" fmla="*/ 2147483647 w 38"/>
                <a:gd name="T41" fmla="*/ 2147483647 h 56"/>
                <a:gd name="T42" fmla="*/ 2147483647 w 38"/>
                <a:gd name="T43" fmla="*/ 2147483647 h 56"/>
                <a:gd name="T44" fmla="*/ 2147483647 w 38"/>
                <a:gd name="T45" fmla="*/ 2147483647 h 56"/>
                <a:gd name="T46" fmla="*/ 2147483647 w 38"/>
                <a:gd name="T47" fmla="*/ 2147483647 h 56"/>
                <a:gd name="T48" fmla="*/ 0 w 38"/>
                <a:gd name="T49" fmla="*/ 2147483647 h 56"/>
                <a:gd name="T50" fmla="*/ 0 w 38"/>
                <a:gd name="T51" fmla="*/ 2147483647 h 56"/>
                <a:gd name="T52" fmla="*/ 2147483647 w 38"/>
                <a:gd name="T53" fmla="*/ 2147483647 h 56"/>
                <a:gd name="T54" fmla="*/ 2147483647 w 38"/>
                <a:gd name="T55" fmla="*/ 2147483647 h 56"/>
                <a:gd name="T56" fmla="*/ 2147483647 w 38"/>
                <a:gd name="T57" fmla="*/ 2147483647 h 56"/>
                <a:gd name="T58" fmla="*/ 2147483647 w 38"/>
                <a:gd name="T59" fmla="*/ 2147483647 h 56"/>
                <a:gd name="T60" fmla="*/ 2147483647 w 38"/>
                <a:gd name="T61" fmla="*/ 2147483647 h 56"/>
                <a:gd name="T62" fmla="*/ 2147483647 w 38"/>
                <a:gd name="T63" fmla="*/ 2147483647 h 56"/>
                <a:gd name="T64" fmla="*/ 2147483647 w 38"/>
                <a:gd name="T65" fmla="*/ 2147483647 h 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56"/>
                <a:gd name="T101" fmla="*/ 38 w 38"/>
                <a:gd name="T102" fmla="*/ 56 h 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56">
                  <a:moveTo>
                    <a:pt x="17" y="19"/>
                  </a:moveTo>
                  <a:lnTo>
                    <a:pt x="17" y="16"/>
                  </a:lnTo>
                  <a:lnTo>
                    <a:pt x="18" y="14"/>
                  </a:lnTo>
                  <a:lnTo>
                    <a:pt x="20" y="12"/>
                  </a:lnTo>
                  <a:lnTo>
                    <a:pt x="23" y="11"/>
                  </a:lnTo>
                  <a:lnTo>
                    <a:pt x="25" y="11"/>
                  </a:lnTo>
                  <a:lnTo>
                    <a:pt x="27" y="12"/>
                  </a:lnTo>
                  <a:lnTo>
                    <a:pt x="29" y="13"/>
                  </a:lnTo>
                  <a:lnTo>
                    <a:pt x="31" y="14"/>
                  </a:lnTo>
                  <a:lnTo>
                    <a:pt x="34" y="14"/>
                  </a:lnTo>
                  <a:lnTo>
                    <a:pt x="36" y="13"/>
                  </a:lnTo>
                  <a:lnTo>
                    <a:pt x="38" y="11"/>
                  </a:lnTo>
                  <a:lnTo>
                    <a:pt x="38" y="10"/>
                  </a:lnTo>
                  <a:lnTo>
                    <a:pt x="38" y="8"/>
                  </a:lnTo>
                  <a:lnTo>
                    <a:pt x="38" y="6"/>
                  </a:lnTo>
                  <a:lnTo>
                    <a:pt x="38" y="5"/>
                  </a:lnTo>
                  <a:lnTo>
                    <a:pt x="37" y="4"/>
                  </a:lnTo>
                  <a:lnTo>
                    <a:pt x="36" y="3"/>
                  </a:lnTo>
                  <a:lnTo>
                    <a:pt x="33" y="2"/>
                  </a:lnTo>
                  <a:lnTo>
                    <a:pt x="31" y="2"/>
                  </a:lnTo>
                  <a:lnTo>
                    <a:pt x="28" y="2"/>
                  </a:lnTo>
                  <a:lnTo>
                    <a:pt x="26" y="3"/>
                  </a:lnTo>
                  <a:lnTo>
                    <a:pt x="24" y="4"/>
                  </a:lnTo>
                  <a:lnTo>
                    <a:pt x="22" y="5"/>
                  </a:lnTo>
                  <a:lnTo>
                    <a:pt x="20" y="8"/>
                  </a:lnTo>
                  <a:lnTo>
                    <a:pt x="18" y="9"/>
                  </a:lnTo>
                  <a:lnTo>
                    <a:pt x="17" y="8"/>
                  </a:lnTo>
                  <a:lnTo>
                    <a:pt x="17" y="5"/>
                  </a:lnTo>
                  <a:lnTo>
                    <a:pt x="17" y="1"/>
                  </a:lnTo>
                  <a:lnTo>
                    <a:pt x="16" y="0"/>
                  </a:lnTo>
                  <a:lnTo>
                    <a:pt x="15" y="0"/>
                  </a:lnTo>
                  <a:lnTo>
                    <a:pt x="14" y="0"/>
                  </a:lnTo>
                  <a:lnTo>
                    <a:pt x="12" y="2"/>
                  </a:lnTo>
                  <a:lnTo>
                    <a:pt x="8" y="7"/>
                  </a:lnTo>
                  <a:lnTo>
                    <a:pt x="5" y="9"/>
                  </a:lnTo>
                  <a:lnTo>
                    <a:pt x="3" y="10"/>
                  </a:lnTo>
                  <a:lnTo>
                    <a:pt x="3" y="11"/>
                  </a:lnTo>
                  <a:lnTo>
                    <a:pt x="4" y="12"/>
                  </a:lnTo>
                  <a:lnTo>
                    <a:pt x="5" y="13"/>
                  </a:lnTo>
                  <a:lnTo>
                    <a:pt x="7" y="16"/>
                  </a:lnTo>
                  <a:lnTo>
                    <a:pt x="8" y="18"/>
                  </a:lnTo>
                  <a:lnTo>
                    <a:pt x="8" y="21"/>
                  </a:lnTo>
                  <a:lnTo>
                    <a:pt x="8" y="42"/>
                  </a:lnTo>
                  <a:lnTo>
                    <a:pt x="8" y="47"/>
                  </a:lnTo>
                  <a:lnTo>
                    <a:pt x="7" y="49"/>
                  </a:lnTo>
                  <a:lnTo>
                    <a:pt x="6" y="50"/>
                  </a:lnTo>
                  <a:lnTo>
                    <a:pt x="5" y="51"/>
                  </a:lnTo>
                  <a:lnTo>
                    <a:pt x="4" y="52"/>
                  </a:lnTo>
                  <a:lnTo>
                    <a:pt x="1" y="53"/>
                  </a:lnTo>
                  <a:lnTo>
                    <a:pt x="0" y="53"/>
                  </a:lnTo>
                  <a:lnTo>
                    <a:pt x="0" y="54"/>
                  </a:lnTo>
                  <a:lnTo>
                    <a:pt x="0" y="55"/>
                  </a:lnTo>
                  <a:lnTo>
                    <a:pt x="1" y="56"/>
                  </a:lnTo>
                  <a:lnTo>
                    <a:pt x="3" y="56"/>
                  </a:lnTo>
                  <a:lnTo>
                    <a:pt x="15" y="55"/>
                  </a:lnTo>
                  <a:lnTo>
                    <a:pt x="27" y="56"/>
                  </a:lnTo>
                  <a:lnTo>
                    <a:pt x="29" y="56"/>
                  </a:lnTo>
                  <a:lnTo>
                    <a:pt x="29" y="55"/>
                  </a:lnTo>
                  <a:lnTo>
                    <a:pt x="30" y="55"/>
                  </a:lnTo>
                  <a:lnTo>
                    <a:pt x="29" y="53"/>
                  </a:lnTo>
                  <a:lnTo>
                    <a:pt x="28" y="53"/>
                  </a:lnTo>
                  <a:lnTo>
                    <a:pt x="22" y="52"/>
                  </a:lnTo>
                  <a:lnTo>
                    <a:pt x="19" y="51"/>
                  </a:lnTo>
                  <a:lnTo>
                    <a:pt x="18" y="50"/>
                  </a:lnTo>
                  <a:lnTo>
                    <a:pt x="17" y="49"/>
                  </a:lnTo>
                  <a:lnTo>
                    <a:pt x="17" y="46"/>
                  </a:lnTo>
                  <a:lnTo>
                    <a:pt x="17" y="1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4" name="Freeform 240"/>
            <p:cNvSpPr>
              <a:spLocks/>
            </p:cNvSpPr>
            <p:nvPr/>
          </p:nvSpPr>
          <p:spPr bwMode="auto">
            <a:xfrm>
              <a:off x="3358277" y="6228567"/>
              <a:ext cx="69863" cy="87903"/>
            </a:xfrm>
            <a:custGeom>
              <a:avLst/>
              <a:gdLst>
                <a:gd name="T0" fmla="*/ 0 w 44"/>
                <a:gd name="T1" fmla="*/ 2147483647 h 56"/>
                <a:gd name="T2" fmla="*/ 2147483647 w 44"/>
                <a:gd name="T3" fmla="*/ 2147483647 h 56"/>
                <a:gd name="T4" fmla="*/ 2147483647 w 44"/>
                <a:gd name="T5" fmla="*/ 2147483647 h 56"/>
                <a:gd name="T6" fmla="*/ 2147483647 w 44"/>
                <a:gd name="T7" fmla="*/ 2147483647 h 56"/>
                <a:gd name="T8" fmla="*/ 2147483647 w 44"/>
                <a:gd name="T9" fmla="*/ 2147483647 h 56"/>
                <a:gd name="T10" fmla="*/ 2147483647 w 44"/>
                <a:gd name="T11" fmla="*/ 2147483647 h 56"/>
                <a:gd name="T12" fmla="*/ 2147483647 w 44"/>
                <a:gd name="T13" fmla="*/ 2147483647 h 56"/>
                <a:gd name="T14" fmla="*/ 2147483647 w 44"/>
                <a:gd name="T15" fmla="*/ 2147483647 h 56"/>
                <a:gd name="T16" fmla="*/ 2147483647 w 44"/>
                <a:gd name="T17" fmla="*/ 2147483647 h 56"/>
                <a:gd name="T18" fmla="*/ 2147483647 w 44"/>
                <a:gd name="T19" fmla="*/ 2147483647 h 56"/>
                <a:gd name="T20" fmla="*/ 2147483647 w 44"/>
                <a:gd name="T21" fmla="*/ 2147483647 h 56"/>
                <a:gd name="T22" fmla="*/ 2147483647 w 44"/>
                <a:gd name="T23" fmla="*/ 2147483647 h 56"/>
                <a:gd name="T24" fmla="*/ 2147483647 w 44"/>
                <a:gd name="T25" fmla="*/ 2147483647 h 56"/>
                <a:gd name="T26" fmla="*/ 2147483647 w 44"/>
                <a:gd name="T27" fmla="*/ 2147483647 h 56"/>
                <a:gd name="T28" fmla="*/ 2147483647 w 44"/>
                <a:gd name="T29" fmla="*/ 2147483647 h 56"/>
                <a:gd name="T30" fmla="*/ 2147483647 w 44"/>
                <a:gd name="T31" fmla="*/ 2147483647 h 56"/>
                <a:gd name="T32" fmla="*/ 2147483647 w 44"/>
                <a:gd name="T33" fmla="*/ 2147483647 h 56"/>
                <a:gd name="T34" fmla="*/ 2147483647 w 44"/>
                <a:gd name="T35" fmla="*/ 2147483647 h 56"/>
                <a:gd name="T36" fmla="*/ 2147483647 w 44"/>
                <a:gd name="T37" fmla="*/ 2147483647 h 56"/>
                <a:gd name="T38" fmla="*/ 2147483647 w 44"/>
                <a:gd name="T39" fmla="*/ 2147483647 h 56"/>
                <a:gd name="T40" fmla="*/ 2147483647 w 44"/>
                <a:gd name="T41" fmla="*/ 2147483647 h 56"/>
                <a:gd name="T42" fmla="*/ 2147483647 w 44"/>
                <a:gd name="T43" fmla="*/ 2147483647 h 56"/>
                <a:gd name="T44" fmla="*/ 2147483647 w 44"/>
                <a:gd name="T45" fmla="*/ 2147483647 h 56"/>
                <a:gd name="T46" fmla="*/ 2147483647 w 44"/>
                <a:gd name="T47" fmla="*/ 2147483647 h 56"/>
                <a:gd name="T48" fmla="*/ 2147483647 w 44"/>
                <a:gd name="T49" fmla="*/ 2147483647 h 56"/>
                <a:gd name="T50" fmla="*/ 2147483647 w 44"/>
                <a:gd name="T51" fmla="*/ 2147483647 h 56"/>
                <a:gd name="T52" fmla="*/ 2147483647 w 44"/>
                <a:gd name="T53" fmla="*/ 0 h 56"/>
                <a:gd name="T54" fmla="*/ 2147483647 w 44"/>
                <a:gd name="T55" fmla="*/ 0 h 56"/>
                <a:gd name="T56" fmla="*/ 2147483647 w 44"/>
                <a:gd name="T57" fmla="*/ 2147483647 h 56"/>
                <a:gd name="T58" fmla="*/ 2147483647 w 44"/>
                <a:gd name="T59" fmla="*/ 2147483647 h 56"/>
                <a:gd name="T60" fmla="*/ 2147483647 w 44"/>
                <a:gd name="T61" fmla="*/ 2147483647 h 56"/>
                <a:gd name="T62" fmla="*/ 0 w 44"/>
                <a:gd name="T63" fmla="*/ 2147483647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56"/>
                <a:gd name="T98" fmla="*/ 44 w 44"/>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56">
                  <a:moveTo>
                    <a:pt x="0" y="29"/>
                  </a:moveTo>
                  <a:lnTo>
                    <a:pt x="0" y="34"/>
                  </a:lnTo>
                  <a:lnTo>
                    <a:pt x="2" y="39"/>
                  </a:lnTo>
                  <a:lnTo>
                    <a:pt x="4" y="43"/>
                  </a:lnTo>
                  <a:lnTo>
                    <a:pt x="6" y="47"/>
                  </a:lnTo>
                  <a:lnTo>
                    <a:pt x="8" y="49"/>
                  </a:lnTo>
                  <a:lnTo>
                    <a:pt x="10" y="51"/>
                  </a:lnTo>
                  <a:lnTo>
                    <a:pt x="14" y="54"/>
                  </a:lnTo>
                  <a:lnTo>
                    <a:pt x="19" y="55"/>
                  </a:lnTo>
                  <a:lnTo>
                    <a:pt x="25" y="56"/>
                  </a:lnTo>
                  <a:lnTo>
                    <a:pt x="29" y="56"/>
                  </a:lnTo>
                  <a:lnTo>
                    <a:pt x="32" y="55"/>
                  </a:lnTo>
                  <a:lnTo>
                    <a:pt x="35" y="54"/>
                  </a:lnTo>
                  <a:lnTo>
                    <a:pt x="37" y="53"/>
                  </a:lnTo>
                  <a:lnTo>
                    <a:pt x="41" y="50"/>
                  </a:lnTo>
                  <a:lnTo>
                    <a:pt x="42" y="48"/>
                  </a:lnTo>
                  <a:lnTo>
                    <a:pt x="42" y="47"/>
                  </a:lnTo>
                  <a:lnTo>
                    <a:pt x="40" y="47"/>
                  </a:lnTo>
                  <a:lnTo>
                    <a:pt x="38" y="48"/>
                  </a:lnTo>
                  <a:lnTo>
                    <a:pt x="35" y="49"/>
                  </a:lnTo>
                  <a:lnTo>
                    <a:pt x="30" y="50"/>
                  </a:lnTo>
                  <a:lnTo>
                    <a:pt x="25" y="50"/>
                  </a:lnTo>
                  <a:lnTo>
                    <a:pt x="21" y="49"/>
                  </a:lnTo>
                  <a:lnTo>
                    <a:pt x="18" y="47"/>
                  </a:lnTo>
                  <a:lnTo>
                    <a:pt x="15" y="45"/>
                  </a:lnTo>
                  <a:lnTo>
                    <a:pt x="12" y="42"/>
                  </a:lnTo>
                  <a:lnTo>
                    <a:pt x="10" y="39"/>
                  </a:lnTo>
                  <a:lnTo>
                    <a:pt x="9" y="34"/>
                  </a:lnTo>
                  <a:lnTo>
                    <a:pt x="9" y="29"/>
                  </a:lnTo>
                  <a:lnTo>
                    <a:pt x="9" y="22"/>
                  </a:lnTo>
                  <a:lnTo>
                    <a:pt x="10" y="20"/>
                  </a:lnTo>
                  <a:lnTo>
                    <a:pt x="11" y="17"/>
                  </a:lnTo>
                  <a:lnTo>
                    <a:pt x="13" y="12"/>
                  </a:lnTo>
                  <a:lnTo>
                    <a:pt x="15" y="9"/>
                  </a:lnTo>
                  <a:lnTo>
                    <a:pt x="18" y="6"/>
                  </a:lnTo>
                  <a:lnTo>
                    <a:pt x="21" y="4"/>
                  </a:lnTo>
                  <a:lnTo>
                    <a:pt x="24" y="3"/>
                  </a:lnTo>
                  <a:lnTo>
                    <a:pt x="26" y="3"/>
                  </a:lnTo>
                  <a:lnTo>
                    <a:pt x="30" y="3"/>
                  </a:lnTo>
                  <a:lnTo>
                    <a:pt x="32" y="4"/>
                  </a:lnTo>
                  <a:lnTo>
                    <a:pt x="35" y="6"/>
                  </a:lnTo>
                  <a:lnTo>
                    <a:pt x="37" y="9"/>
                  </a:lnTo>
                  <a:lnTo>
                    <a:pt x="39" y="10"/>
                  </a:lnTo>
                  <a:lnTo>
                    <a:pt x="40" y="10"/>
                  </a:lnTo>
                  <a:lnTo>
                    <a:pt x="42" y="10"/>
                  </a:lnTo>
                  <a:lnTo>
                    <a:pt x="43" y="9"/>
                  </a:lnTo>
                  <a:lnTo>
                    <a:pt x="44" y="8"/>
                  </a:lnTo>
                  <a:lnTo>
                    <a:pt x="44" y="6"/>
                  </a:lnTo>
                  <a:lnTo>
                    <a:pt x="44" y="5"/>
                  </a:lnTo>
                  <a:lnTo>
                    <a:pt x="43" y="3"/>
                  </a:lnTo>
                  <a:lnTo>
                    <a:pt x="41" y="2"/>
                  </a:lnTo>
                  <a:lnTo>
                    <a:pt x="40" y="1"/>
                  </a:lnTo>
                  <a:lnTo>
                    <a:pt x="39" y="1"/>
                  </a:lnTo>
                  <a:lnTo>
                    <a:pt x="34" y="0"/>
                  </a:lnTo>
                  <a:lnTo>
                    <a:pt x="30" y="0"/>
                  </a:lnTo>
                  <a:lnTo>
                    <a:pt x="22" y="0"/>
                  </a:lnTo>
                  <a:lnTo>
                    <a:pt x="16" y="2"/>
                  </a:lnTo>
                  <a:lnTo>
                    <a:pt x="11" y="5"/>
                  </a:lnTo>
                  <a:lnTo>
                    <a:pt x="9" y="7"/>
                  </a:lnTo>
                  <a:lnTo>
                    <a:pt x="7" y="9"/>
                  </a:lnTo>
                  <a:lnTo>
                    <a:pt x="4" y="14"/>
                  </a:lnTo>
                  <a:lnTo>
                    <a:pt x="2" y="19"/>
                  </a:lnTo>
                  <a:lnTo>
                    <a:pt x="1" y="24"/>
                  </a:lnTo>
                  <a:lnTo>
                    <a:pt x="0" y="2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5" name="Freeform 241"/>
            <p:cNvSpPr>
              <a:spLocks noEditPoints="1"/>
            </p:cNvSpPr>
            <p:nvPr/>
          </p:nvSpPr>
          <p:spPr bwMode="auto">
            <a:xfrm>
              <a:off x="3442113" y="6180130"/>
              <a:ext cx="41918" cy="132752"/>
            </a:xfrm>
            <a:custGeom>
              <a:avLst/>
              <a:gdLst>
                <a:gd name="T0" fmla="*/ 2147483647 w 27"/>
                <a:gd name="T1" fmla="*/ 2147483647 h 84"/>
                <a:gd name="T2" fmla="*/ 2147483647 w 27"/>
                <a:gd name="T3" fmla="*/ 2147483647 h 84"/>
                <a:gd name="T4" fmla="*/ 2147483647 w 27"/>
                <a:gd name="T5" fmla="*/ 2147483647 h 84"/>
                <a:gd name="T6" fmla="*/ 2147483647 w 27"/>
                <a:gd name="T7" fmla="*/ 2147483647 h 84"/>
                <a:gd name="T8" fmla="*/ 2147483647 w 27"/>
                <a:gd name="T9" fmla="*/ 2147483647 h 84"/>
                <a:gd name="T10" fmla="*/ 2147483647 w 27"/>
                <a:gd name="T11" fmla="*/ 2147483647 h 84"/>
                <a:gd name="T12" fmla="*/ 2147483647 w 27"/>
                <a:gd name="T13" fmla="*/ 2147483647 h 84"/>
                <a:gd name="T14" fmla="*/ 2147483647 w 27"/>
                <a:gd name="T15" fmla="*/ 2147483647 h 84"/>
                <a:gd name="T16" fmla="*/ 2147483647 w 27"/>
                <a:gd name="T17" fmla="*/ 2147483647 h 84"/>
                <a:gd name="T18" fmla="*/ 2147483647 w 27"/>
                <a:gd name="T19" fmla="*/ 2147483647 h 84"/>
                <a:gd name="T20" fmla="*/ 2147483647 w 27"/>
                <a:gd name="T21" fmla="*/ 2147483647 h 84"/>
                <a:gd name="T22" fmla="*/ 2147483647 w 27"/>
                <a:gd name="T23" fmla="*/ 2147483647 h 84"/>
                <a:gd name="T24" fmla="*/ 2147483647 w 27"/>
                <a:gd name="T25" fmla="*/ 2147483647 h 84"/>
                <a:gd name="T26" fmla="*/ 2147483647 w 27"/>
                <a:gd name="T27" fmla="*/ 2147483647 h 84"/>
                <a:gd name="T28" fmla="*/ 2147483647 w 27"/>
                <a:gd name="T29" fmla="*/ 2147483647 h 84"/>
                <a:gd name="T30" fmla="*/ 2147483647 w 27"/>
                <a:gd name="T31" fmla="*/ 2147483647 h 84"/>
                <a:gd name="T32" fmla="*/ 2147483647 w 27"/>
                <a:gd name="T33" fmla="*/ 2147483647 h 84"/>
                <a:gd name="T34" fmla="*/ 2147483647 w 27"/>
                <a:gd name="T35" fmla="*/ 2147483647 h 84"/>
                <a:gd name="T36" fmla="*/ 2147483647 w 27"/>
                <a:gd name="T37" fmla="*/ 2147483647 h 84"/>
                <a:gd name="T38" fmla="*/ 2147483647 w 27"/>
                <a:gd name="T39" fmla="*/ 2147483647 h 84"/>
                <a:gd name="T40" fmla="*/ 2147483647 w 27"/>
                <a:gd name="T41" fmla="*/ 2147483647 h 84"/>
                <a:gd name="T42" fmla="*/ 2147483647 w 27"/>
                <a:gd name="T43" fmla="*/ 2147483647 h 84"/>
                <a:gd name="T44" fmla="*/ 0 w 27"/>
                <a:gd name="T45" fmla="*/ 2147483647 h 84"/>
                <a:gd name="T46" fmla="*/ 0 w 27"/>
                <a:gd name="T47" fmla="*/ 2147483647 h 84"/>
                <a:gd name="T48" fmla="*/ 2147483647 w 27"/>
                <a:gd name="T49" fmla="*/ 2147483647 h 84"/>
                <a:gd name="T50" fmla="*/ 2147483647 w 27"/>
                <a:gd name="T51" fmla="*/ 2147483647 h 84"/>
                <a:gd name="T52" fmla="*/ 2147483647 w 27"/>
                <a:gd name="T53" fmla="*/ 2147483647 h 84"/>
                <a:gd name="T54" fmla="*/ 2147483647 w 27"/>
                <a:gd name="T55" fmla="*/ 2147483647 h 84"/>
                <a:gd name="T56" fmla="*/ 2147483647 w 27"/>
                <a:gd name="T57" fmla="*/ 2147483647 h 84"/>
                <a:gd name="T58" fmla="*/ 2147483647 w 27"/>
                <a:gd name="T59" fmla="*/ 2147483647 h 84"/>
                <a:gd name="T60" fmla="*/ 2147483647 w 27"/>
                <a:gd name="T61" fmla="*/ 2147483647 h 84"/>
                <a:gd name="T62" fmla="*/ 2147483647 w 27"/>
                <a:gd name="T63" fmla="*/ 2147483647 h 84"/>
                <a:gd name="T64" fmla="*/ 2147483647 w 27"/>
                <a:gd name="T65" fmla="*/ 2147483647 h 84"/>
                <a:gd name="T66" fmla="*/ 2147483647 w 27"/>
                <a:gd name="T67" fmla="*/ 2147483647 h 84"/>
                <a:gd name="T68" fmla="*/ 2147483647 w 27"/>
                <a:gd name="T69" fmla="*/ 2147483647 h 84"/>
                <a:gd name="T70" fmla="*/ 2147483647 w 27"/>
                <a:gd name="T71" fmla="*/ 2147483647 h 84"/>
                <a:gd name="T72" fmla="*/ 2147483647 w 27"/>
                <a:gd name="T73" fmla="*/ 2147483647 h 84"/>
                <a:gd name="T74" fmla="*/ 2147483647 w 27"/>
                <a:gd name="T75" fmla="*/ 2147483647 h 84"/>
                <a:gd name="T76" fmla="*/ 2147483647 w 27"/>
                <a:gd name="T77" fmla="*/ 0 h 84"/>
                <a:gd name="T78" fmla="*/ 2147483647 w 27"/>
                <a:gd name="T79" fmla="*/ 0 h 84"/>
                <a:gd name="T80" fmla="*/ 2147483647 w 27"/>
                <a:gd name="T81" fmla="*/ 2147483647 h 84"/>
                <a:gd name="T82" fmla="*/ 2147483647 w 27"/>
                <a:gd name="T83" fmla="*/ 2147483647 h 84"/>
                <a:gd name="T84" fmla="*/ 2147483647 w 27"/>
                <a:gd name="T85" fmla="*/ 2147483647 h 84"/>
                <a:gd name="T86" fmla="*/ 2147483647 w 27"/>
                <a:gd name="T87" fmla="*/ 2147483647 h 84"/>
                <a:gd name="T88" fmla="*/ 2147483647 w 27"/>
                <a:gd name="T89" fmla="*/ 2147483647 h 84"/>
                <a:gd name="T90" fmla="*/ 2147483647 w 27"/>
                <a:gd name="T91" fmla="*/ 2147483647 h 84"/>
                <a:gd name="T92" fmla="*/ 2147483647 w 27"/>
                <a:gd name="T93" fmla="*/ 2147483647 h 84"/>
                <a:gd name="T94" fmla="*/ 2147483647 w 27"/>
                <a:gd name="T95" fmla="*/ 2147483647 h 84"/>
                <a:gd name="T96" fmla="*/ 2147483647 w 27"/>
                <a:gd name="T97" fmla="*/ 2147483647 h 84"/>
                <a:gd name="T98" fmla="*/ 2147483647 w 27"/>
                <a:gd name="T99" fmla="*/ 2147483647 h 84"/>
                <a:gd name="T100" fmla="*/ 2147483647 w 27"/>
                <a:gd name="T101" fmla="*/ 2147483647 h 84"/>
                <a:gd name="T102" fmla="*/ 2147483647 w 27"/>
                <a:gd name="T103" fmla="*/ 2147483647 h 84"/>
                <a:gd name="T104" fmla="*/ 2147483647 w 27"/>
                <a:gd name="T105" fmla="*/ 2147483647 h 84"/>
                <a:gd name="T106" fmla="*/ 2147483647 w 27"/>
                <a:gd name="T107" fmla="*/ 2147483647 h 84"/>
                <a:gd name="T108" fmla="*/ 2147483647 w 27"/>
                <a:gd name="T109" fmla="*/ 2147483647 h 84"/>
                <a:gd name="T110" fmla="*/ 2147483647 w 27"/>
                <a:gd name="T111" fmla="*/ 0 h 84"/>
                <a:gd name="T112" fmla="*/ 2147483647 w 27"/>
                <a:gd name="T113" fmla="*/ 0 h 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7"/>
                <a:gd name="T172" fmla="*/ 0 h 84"/>
                <a:gd name="T173" fmla="*/ 27 w 27"/>
                <a:gd name="T174" fmla="*/ 84 h 8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7" h="84">
                  <a:moveTo>
                    <a:pt x="18" y="38"/>
                  </a:moveTo>
                  <a:lnTo>
                    <a:pt x="19" y="31"/>
                  </a:lnTo>
                  <a:lnTo>
                    <a:pt x="19" y="30"/>
                  </a:lnTo>
                  <a:lnTo>
                    <a:pt x="18" y="30"/>
                  </a:lnTo>
                  <a:lnTo>
                    <a:pt x="10" y="35"/>
                  </a:lnTo>
                  <a:lnTo>
                    <a:pt x="8" y="36"/>
                  </a:lnTo>
                  <a:lnTo>
                    <a:pt x="6" y="37"/>
                  </a:lnTo>
                  <a:lnTo>
                    <a:pt x="4" y="38"/>
                  </a:lnTo>
                  <a:lnTo>
                    <a:pt x="3" y="39"/>
                  </a:lnTo>
                  <a:lnTo>
                    <a:pt x="4" y="40"/>
                  </a:lnTo>
                  <a:lnTo>
                    <a:pt x="6" y="41"/>
                  </a:lnTo>
                  <a:lnTo>
                    <a:pt x="8" y="41"/>
                  </a:lnTo>
                  <a:lnTo>
                    <a:pt x="9" y="42"/>
                  </a:lnTo>
                  <a:lnTo>
                    <a:pt x="9" y="43"/>
                  </a:lnTo>
                  <a:lnTo>
                    <a:pt x="10" y="44"/>
                  </a:lnTo>
                  <a:lnTo>
                    <a:pt x="10" y="73"/>
                  </a:lnTo>
                  <a:lnTo>
                    <a:pt x="9" y="76"/>
                  </a:lnTo>
                  <a:lnTo>
                    <a:pt x="9" y="78"/>
                  </a:lnTo>
                  <a:lnTo>
                    <a:pt x="8" y="78"/>
                  </a:lnTo>
                  <a:lnTo>
                    <a:pt x="6" y="80"/>
                  </a:lnTo>
                  <a:lnTo>
                    <a:pt x="2" y="81"/>
                  </a:lnTo>
                  <a:lnTo>
                    <a:pt x="1" y="82"/>
                  </a:lnTo>
                  <a:lnTo>
                    <a:pt x="0" y="82"/>
                  </a:lnTo>
                  <a:lnTo>
                    <a:pt x="0" y="83"/>
                  </a:lnTo>
                  <a:lnTo>
                    <a:pt x="1" y="84"/>
                  </a:lnTo>
                  <a:lnTo>
                    <a:pt x="3" y="84"/>
                  </a:lnTo>
                  <a:lnTo>
                    <a:pt x="13" y="83"/>
                  </a:lnTo>
                  <a:lnTo>
                    <a:pt x="23" y="84"/>
                  </a:lnTo>
                  <a:lnTo>
                    <a:pt x="25" y="84"/>
                  </a:lnTo>
                  <a:lnTo>
                    <a:pt x="26" y="83"/>
                  </a:lnTo>
                  <a:lnTo>
                    <a:pt x="27" y="83"/>
                  </a:lnTo>
                  <a:lnTo>
                    <a:pt x="26" y="82"/>
                  </a:lnTo>
                  <a:lnTo>
                    <a:pt x="26" y="81"/>
                  </a:lnTo>
                  <a:lnTo>
                    <a:pt x="24" y="81"/>
                  </a:lnTo>
                  <a:lnTo>
                    <a:pt x="20" y="79"/>
                  </a:lnTo>
                  <a:lnTo>
                    <a:pt x="19" y="78"/>
                  </a:lnTo>
                  <a:lnTo>
                    <a:pt x="18" y="76"/>
                  </a:lnTo>
                  <a:lnTo>
                    <a:pt x="18" y="38"/>
                  </a:lnTo>
                  <a:close/>
                  <a:moveTo>
                    <a:pt x="14" y="0"/>
                  </a:moveTo>
                  <a:lnTo>
                    <a:pt x="12" y="0"/>
                  </a:lnTo>
                  <a:lnTo>
                    <a:pt x="10" y="2"/>
                  </a:lnTo>
                  <a:lnTo>
                    <a:pt x="8" y="4"/>
                  </a:lnTo>
                  <a:lnTo>
                    <a:pt x="8" y="6"/>
                  </a:lnTo>
                  <a:lnTo>
                    <a:pt x="8" y="8"/>
                  </a:lnTo>
                  <a:lnTo>
                    <a:pt x="9" y="9"/>
                  </a:lnTo>
                  <a:lnTo>
                    <a:pt x="10" y="10"/>
                  </a:lnTo>
                  <a:lnTo>
                    <a:pt x="12" y="11"/>
                  </a:lnTo>
                  <a:lnTo>
                    <a:pt x="14" y="12"/>
                  </a:lnTo>
                  <a:lnTo>
                    <a:pt x="16" y="11"/>
                  </a:lnTo>
                  <a:lnTo>
                    <a:pt x="17" y="11"/>
                  </a:lnTo>
                  <a:lnTo>
                    <a:pt x="18" y="10"/>
                  </a:lnTo>
                  <a:lnTo>
                    <a:pt x="19" y="8"/>
                  </a:lnTo>
                  <a:lnTo>
                    <a:pt x="20" y="6"/>
                  </a:lnTo>
                  <a:lnTo>
                    <a:pt x="19" y="4"/>
                  </a:lnTo>
                  <a:lnTo>
                    <a:pt x="18" y="2"/>
                  </a:lnTo>
                  <a:lnTo>
                    <a:pt x="16" y="0"/>
                  </a:lnTo>
                  <a:lnTo>
                    <a:pt x="14" y="0"/>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6" name="Freeform 242"/>
            <p:cNvSpPr>
              <a:spLocks/>
            </p:cNvSpPr>
            <p:nvPr/>
          </p:nvSpPr>
          <p:spPr bwMode="auto">
            <a:xfrm>
              <a:off x="3498004" y="6224979"/>
              <a:ext cx="92570" cy="87903"/>
            </a:xfrm>
            <a:custGeom>
              <a:avLst/>
              <a:gdLst>
                <a:gd name="T0" fmla="*/ 2147483647 w 59"/>
                <a:gd name="T1" fmla="*/ 2147483647 h 56"/>
                <a:gd name="T2" fmla="*/ 2147483647 w 59"/>
                <a:gd name="T3" fmla="*/ 2147483647 h 56"/>
                <a:gd name="T4" fmla="*/ 2147483647 w 59"/>
                <a:gd name="T5" fmla="*/ 2147483647 h 56"/>
                <a:gd name="T6" fmla="*/ 0 w 59"/>
                <a:gd name="T7" fmla="*/ 2147483647 h 56"/>
                <a:gd name="T8" fmla="*/ 2147483647 w 59"/>
                <a:gd name="T9" fmla="*/ 2147483647 h 56"/>
                <a:gd name="T10" fmla="*/ 2147483647 w 59"/>
                <a:gd name="T11" fmla="*/ 2147483647 h 56"/>
                <a:gd name="T12" fmla="*/ 2147483647 w 59"/>
                <a:gd name="T13" fmla="*/ 2147483647 h 56"/>
                <a:gd name="T14" fmla="*/ 2147483647 w 59"/>
                <a:gd name="T15" fmla="*/ 2147483647 h 56"/>
                <a:gd name="T16" fmla="*/ 2147483647 w 59"/>
                <a:gd name="T17" fmla="*/ 2147483647 h 56"/>
                <a:gd name="T18" fmla="*/ 2147483647 w 59"/>
                <a:gd name="T19" fmla="*/ 2147483647 h 56"/>
                <a:gd name="T20" fmla="*/ 2147483647 w 59"/>
                <a:gd name="T21" fmla="*/ 2147483647 h 56"/>
                <a:gd name="T22" fmla="*/ 2147483647 w 59"/>
                <a:gd name="T23" fmla="*/ 2147483647 h 56"/>
                <a:gd name="T24" fmla="*/ 2147483647 w 59"/>
                <a:gd name="T25" fmla="*/ 2147483647 h 56"/>
                <a:gd name="T26" fmla="*/ 2147483647 w 59"/>
                <a:gd name="T27" fmla="*/ 2147483647 h 56"/>
                <a:gd name="T28" fmla="*/ 2147483647 w 59"/>
                <a:gd name="T29" fmla="*/ 2147483647 h 56"/>
                <a:gd name="T30" fmla="*/ 2147483647 w 59"/>
                <a:gd name="T31" fmla="*/ 2147483647 h 56"/>
                <a:gd name="T32" fmla="*/ 2147483647 w 59"/>
                <a:gd name="T33" fmla="*/ 2147483647 h 56"/>
                <a:gd name="T34" fmla="*/ 2147483647 w 59"/>
                <a:gd name="T35" fmla="*/ 2147483647 h 56"/>
                <a:gd name="T36" fmla="*/ 2147483647 w 59"/>
                <a:gd name="T37" fmla="*/ 2147483647 h 56"/>
                <a:gd name="T38" fmla="*/ 2147483647 w 59"/>
                <a:gd name="T39" fmla="*/ 2147483647 h 56"/>
                <a:gd name="T40" fmla="*/ 2147483647 w 59"/>
                <a:gd name="T41" fmla="*/ 2147483647 h 56"/>
                <a:gd name="T42" fmla="*/ 2147483647 w 59"/>
                <a:gd name="T43" fmla="*/ 2147483647 h 56"/>
                <a:gd name="T44" fmla="*/ 2147483647 w 59"/>
                <a:gd name="T45" fmla="*/ 2147483647 h 56"/>
                <a:gd name="T46" fmla="*/ 2147483647 w 59"/>
                <a:gd name="T47" fmla="*/ 2147483647 h 56"/>
                <a:gd name="T48" fmla="*/ 2147483647 w 59"/>
                <a:gd name="T49" fmla="*/ 2147483647 h 56"/>
                <a:gd name="T50" fmla="*/ 2147483647 w 59"/>
                <a:gd name="T51" fmla="*/ 2147483647 h 56"/>
                <a:gd name="T52" fmla="*/ 2147483647 w 59"/>
                <a:gd name="T53" fmla="*/ 2147483647 h 56"/>
                <a:gd name="T54" fmla="*/ 2147483647 w 59"/>
                <a:gd name="T55" fmla="*/ 2147483647 h 56"/>
                <a:gd name="T56" fmla="*/ 2147483647 w 59"/>
                <a:gd name="T57" fmla="*/ 2147483647 h 56"/>
                <a:gd name="T58" fmla="*/ 2147483647 w 59"/>
                <a:gd name="T59" fmla="*/ 2147483647 h 56"/>
                <a:gd name="T60" fmla="*/ 2147483647 w 59"/>
                <a:gd name="T61" fmla="*/ 2147483647 h 56"/>
                <a:gd name="T62" fmla="*/ 2147483647 w 59"/>
                <a:gd name="T63" fmla="*/ 2147483647 h 56"/>
                <a:gd name="T64" fmla="*/ 2147483647 w 59"/>
                <a:gd name="T65" fmla="*/ 2147483647 h 56"/>
                <a:gd name="T66" fmla="*/ 2147483647 w 59"/>
                <a:gd name="T67" fmla="*/ 2147483647 h 56"/>
                <a:gd name="T68" fmla="*/ 2147483647 w 59"/>
                <a:gd name="T69" fmla="*/ 2147483647 h 56"/>
                <a:gd name="T70" fmla="*/ 2147483647 w 59"/>
                <a:gd name="T71" fmla="*/ 2147483647 h 56"/>
                <a:gd name="T72" fmla="*/ 2147483647 w 59"/>
                <a:gd name="T73" fmla="*/ 2147483647 h 56"/>
                <a:gd name="T74" fmla="*/ 2147483647 w 59"/>
                <a:gd name="T75" fmla="*/ 0 h 56"/>
                <a:gd name="T76" fmla="*/ 2147483647 w 59"/>
                <a:gd name="T77" fmla="*/ 2147483647 h 56"/>
                <a:gd name="T78" fmla="*/ 2147483647 w 59"/>
                <a:gd name="T79" fmla="*/ 2147483647 h 56"/>
                <a:gd name="T80" fmla="*/ 2147483647 w 59"/>
                <a:gd name="T81" fmla="*/ 2147483647 h 56"/>
                <a:gd name="T82" fmla="*/ 2147483647 w 59"/>
                <a:gd name="T83" fmla="*/ 2147483647 h 56"/>
                <a:gd name="T84" fmla="*/ 2147483647 w 59"/>
                <a:gd name="T85" fmla="*/ 2147483647 h 56"/>
                <a:gd name="T86" fmla="*/ 2147483647 w 59"/>
                <a:gd name="T87" fmla="*/ 2147483647 h 56"/>
                <a:gd name="T88" fmla="*/ 2147483647 w 59"/>
                <a:gd name="T89" fmla="*/ 2147483647 h 5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9"/>
                <a:gd name="T136" fmla="*/ 0 h 56"/>
                <a:gd name="T137" fmla="*/ 59 w 59"/>
                <a:gd name="T138" fmla="*/ 56 h 5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9" h="56">
                  <a:moveTo>
                    <a:pt x="7" y="43"/>
                  </a:moveTo>
                  <a:lnTo>
                    <a:pt x="7" y="47"/>
                  </a:lnTo>
                  <a:lnTo>
                    <a:pt x="6" y="50"/>
                  </a:lnTo>
                  <a:lnTo>
                    <a:pt x="4" y="52"/>
                  </a:lnTo>
                  <a:lnTo>
                    <a:pt x="2" y="53"/>
                  </a:lnTo>
                  <a:lnTo>
                    <a:pt x="1" y="53"/>
                  </a:lnTo>
                  <a:lnTo>
                    <a:pt x="0" y="54"/>
                  </a:lnTo>
                  <a:lnTo>
                    <a:pt x="0" y="55"/>
                  </a:lnTo>
                  <a:lnTo>
                    <a:pt x="1" y="55"/>
                  </a:lnTo>
                  <a:lnTo>
                    <a:pt x="2" y="56"/>
                  </a:lnTo>
                  <a:lnTo>
                    <a:pt x="4" y="56"/>
                  </a:lnTo>
                  <a:lnTo>
                    <a:pt x="14" y="55"/>
                  </a:lnTo>
                  <a:lnTo>
                    <a:pt x="23" y="56"/>
                  </a:lnTo>
                  <a:lnTo>
                    <a:pt x="25" y="56"/>
                  </a:lnTo>
                  <a:lnTo>
                    <a:pt x="26" y="55"/>
                  </a:lnTo>
                  <a:lnTo>
                    <a:pt x="26" y="54"/>
                  </a:lnTo>
                  <a:lnTo>
                    <a:pt x="25" y="53"/>
                  </a:lnTo>
                  <a:lnTo>
                    <a:pt x="22" y="53"/>
                  </a:lnTo>
                  <a:lnTo>
                    <a:pt x="19" y="52"/>
                  </a:lnTo>
                  <a:lnTo>
                    <a:pt x="18" y="51"/>
                  </a:lnTo>
                  <a:lnTo>
                    <a:pt x="17" y="50"/>
                  </a:lnTo>
                  <a:lnTo>
                    <a:pt x="16" y="49"/>
                  </a:lnTo>
                  <a:lnTo>
                    <a:pt x="16" y="48"/>
                  </a:lnTo>
                  <a:lnTo>
                    <a:pt x="16" y="45"/>
                  </a:lnTo>
                  <a:lnTo>
                    <a:pt x="16" y="24"/>
                  </a:lnTo>
                  <a:lnTo>
                    <a:pt x="16" y="14"/>
                  </a:lnTo>
                  <a:lnTo>
                    <a:pt x="17" y="13"/>
                  </a:lnTo>
                  <a:lnTo>
                    <a:pt x="17" y="12"/>
                  </a:lnTo>
                  <a:lnTo>
                    <a:pt x="21" y="10"/>
                  </a:lnTo>
                  <a:lnTo>
                    <a:pt x="23" y="9"/>
                  </a:lnTo>
                  <a:lnTo>
                    <a:pt x="25" y="8"/>
                  </a:lnTo>
                  <a:lnTo>
                    <a:pt x="28" y="8"/>
                  </a:lnTo>
                  <a:lnTo>
                    <a:pt x="31" y="7"/>
                  </a:lnTo>
                  <a:lnTo>
                    <a:pt x="34" y="8"/>
                  </a:lnTo>
                  <a:lnTo>
                    <a:pt x="37" y="9"/>
                  </a:lnTo>
                  <a:lnTo>
                    <a:pt x="39" y="11"/>
                  </a:lnTo>
                  <a:lnTo>
                    <a:pt x="40" y="13"/>
                  </a:lnTo>
                  <a:lnTo>
                    <a:pt x="42" y="18"/>
                  </a:lnTo>
                  <a:lnTo>
                    <a:pt x="42" y="22"/>
                  </a:lnTo>
                  <a:lnTo>
                    <a:pt x="42" y="45"/>
                  </a:lnTo>
                  <a:lnTo>
                    <a:pt x="42" y="49"/>
                  </a:lnTo>
                  <a:lnTo>
                    <a:pt x="40" y="51"/>
                  </a:lnTo>
                  <a:lnTo>
                    <a:pt x="38" y="52"/>
                  </a:lnTo>
                  <a:lnTo>
                    <a:pt x="35" y="53"/>
                  </a:lnTo>
                  <a:lnTo>
                    <a:pt x="34" y="53"/>
                  </a:lnTo>
                  <a:lnTo>
                    <a:pt x="34" y="55"/>
                  </a:lnTo>
                  <a:lnTo>
                    <a:pt x="34" y="56"/>
                  </a:lnTo>
                  <a:lnTo>
                    <a:pt x="36" y="56"/>
                  </a:lnTo>
                  <a:lnTo>
                    <a:pt x="46" y="55"/>
                  </a:lnTo>
                  <a:lnTo>
                    <a:pt x="56" y="56"/>
                  </a:lnTo>
                  <a:lnTo>
                    <a:pt x="58" y="56"/>
                  </a:lnTo>
                  <a:lnTo>
                    <a:pt x="59" y="55"/>
                  </a:lnTo>
                  <a:lnTo>
                    <a:pt x="58" y="54"/>
                  </a:lnTo>
                  <a:lnTo>
                    <a:pt x="57" y="53"/>
                  </a:lnTo>
                  <a:lnTo>
                    <a:pt x="54" y="53"/>
                  </a:lnTo>
                  <a:lnTo>
                    <a:pt x="52" y="52"/>
                  </a:lnTo>
                  <a:lnTo>
                    <a:pt x="51" y="51"/>
                  </a:lnTo>
                  <a:lnTo>
                    <a:pt x="51" y="49"/>
                  </a:lnTo>
                  <a:lnTo>
                    <a:pt x="51" y="47"/>
                  </a:lnTo>
                  <a:lnTo>
                    <a:pt x="51" y="21"/>
                  </a:lnTo>
                  <a:lnTo>
                    <a:pt x="51" y="19"/>
                  </a:lnTo>
                  <a:lnTo>
                    <a:pt x="50" y="16"/>
                  </a:lnTo>
                  <a:lnTo>
                    <a:pt x="50" y="12"/>
                  </a:lnTo>
                  <a:lnTo>
                    <a:pt x="48" y="9"/>
                  </a:lnTo>
                  <a:lnTo>
                    <a:pt x="46" y="6"/>
                  </a:lnTo>
                  <a:lnTo>
                    <a:pt x="43" y="4"/>
                  </a:lnTo>
                  <a:lnTo>
                    <a:pt x="39" y="2"/>
                  </a:lnTo>
                  <a:lnTo>
                    <a:pt x="33" y="2"/>
                  </a:lnTo>
                  <a:lnTo>
                    <a:pt x="28" y="2"/>
                  </a:lnTo>
                  <a:lnTo>
                    <a:pt x="26" y="3"/>
                  </a:lnTo>
                  <a:lnTo>
                    <a:pt x="24" y="4"/>
                  </a:lnTo>
                  <a:lnTo>
                    <a:pt x="20" y="6"/>
                  </a:lnTo>
                  <a:lnTo>
                    <a:pt x="16" y="9"/>
                  </a:lnTo>
                  <a:lnTo>
                    <a:pt x="16" y="2"/>
                  </a:lnTo>
                  <a:lnTo>
                    <a:pt x="16" y="0"/>
                  </a:lnTo>
                  <a:lnTo>
                    <a:pt x="15" y="0"/>
                  </a:lnTo>
                  <a:lnTo>
                    <a:pt x="13" y="1"/>
                  </a:lnTo>
                  <a:lnTo>
                    <a:pt x="11" y="2"/>
                  </a:lnTo>
                  <a:lnTo>
                    <a:pt x="7" y="7"/>
                  </a:lnTo>
                  <a:lnTo>
                    <a:pt x="3" y="10"/>
                  </a:lnTo>
                  <a:lnTo>
                    <a:pt x="2" y="11"/>
                  </a:lnTo>
                  <a:lnTo>
                    <a:pt x="1" y="12"/>
                  </a:lnTo>
                  <a:lnTo>
                    <a:pt x="2" y="12"/>
                  </a:lnTo>
                  <a:lnTo>
                    <a:pt x="2" y="13"/>
                  </a:lnTo>
                  <a:lnTo>
                    <a:pt x="4" y="14"/>
                  </a:lnTo>
                  <a:lnTo>
                    <a:pt x="5" y="14"/>
                  </a:lnTo>
                  <a:lnTo>
                    <a:pt x="6" y="15"/>
                  </a:lnTo>
                  <a:lnTo>
                    <a:pt x="7" y="17"/>
                  </a:lnTo>
                  <a:lnTo>
                    <a:pt x="7" y="19"/>
                  </a:lnTo>
                  <a:lnTo>
                    <a:pt x="7" y="43"/>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7" name="Freeform 243"/>
            <p:cNvSpPr>
              <a:spLocks noEditPoints="1"/>
            </p:cNvSpPr>
            <p:nvPr/>
          </p:nvSpPr>
          <p:spPr bwMode="auto">
            <a:xfrm>
              <a:off x="3595813" y="6228567"/>
              <a:ext cx="94316" cy="130958"/>
            </a:xfrm>
            <a:custGeom>
              <a:avLst/>
              <a:gdLst>
                <a:gd name="T0" fmla="*/ 2147483647 w 60"/>
                <a:gd name="T1" fmla="*/ 2147483647 h 83"/>
                <a:gd name="T2" fmla="*/ 2147483647 w 60"/>
                <a:gd name="T3" fmla="*/ 2147483647 h 83"/>
                <a:gd name="T4" fmla="*/ 2147483647 w 60"/>
                <a:gd name="T5" fmla="*/ 2147483647 h 83"/>
                <a:gd name="T6" fmla="*/ 2147483647 w 60"/>
                <a:gd name="T7" fmla="*/ 0 h 83"/>
                <a:gd name="T8" fmla="*/ 2147483647 w 60"/>
                <a:gd name="T9" fmla="*/ 2147483647 h 83"/>
                <a:gd name="T10" fmla="*/ 2147483647 w 60"/>
                <a:gd name="T11" fmla="*/ 2147483647 h 83"/>
                <a:gd name="T12" fmla="*/ 2147483647 w 60"/>
                <a:gd name="T13" fmla="*/ 2147483647 h 83"/>
                <a:gd name="T14" fmla="*/ 2147483647 w 60"/>
                <a:gd name="T15" fmla="*/ 2147483647 h 83"/>
                <a:gd name="T16" fmla="*/ 2147483647 w 60"/>
                <a:gd name="T17" fmla="*/ 2147483647 h 83"/>
                <a:gd name="T18" fmla="*/ 2147483647 w 60"/>
                <a:gd name="T19" fmla="*/ 2147483647 h 83"/>
                <a:gd name="T20" fmla="*/ 2147483647 w 60"/>
                <a:gd name="T21" fmla="*/ 2147483647 h 83"/>
                <a:gd name="T22" fmla="*/ 2147483647 w 60"/>
                <a:gd name="T23" fmla="*/ 2147483647 h 83"/>
                <a:gd name="T24" fmla="*/ 2147483647 w 60"/>
                <a:gd name="T25" fmla="*/ 2147483647 h 83"/>
                <a:gd name="T26" fmla="*/ 2147483647 w 60"/>
                <a:gd name="T27" fmla="*/ 2147483647 h 83"/>
                <a:gd name="T28" fmla="*/ 0 w 60"/>
                <a:gd name="T29" fmla="*/ 2147483647 h 83"/>
                <a:gd name="T30" fmla="*/ 2147483647 w 60"/>
                <a:gd name="T31" fmla="*/ 2147483647 h 83"/>
                <a:gd name="T32" fmla="*/ 2147483647 w 60"/>
                <a:gd name="T33" fmla="*/ 2147483647 h 83"/>
                <a:gd name="T34" fmla="*/ 2147483647 w 60"/>
                <a:gd name="T35" fmla="*/ 2147483647 h 83"/>
                <a:gd name="T36" fmla="*/ 2147483647 w 60"/>
                <a:gd name="T37" fmla="*/ 2147483647 h 83"/>
                <a:gd name="T38" fmla="*/ 2147483647 w 60"/>
                <a:gd name="T39" fmla="*/ 2147483647 h 83"/>
                <a:gd name="T40" fmla="*/ 2147483647 w 60"/>
                <a:gd name="T41" fmla="*/ 2147483647 h 83"/>
                <a:gd name="T42" fmla="*/ 2147483647 w 60"/>
                <a:gd name="T43" fmla="*/ 2147483647 h 83"/>
                <a:gd name="T44" fmla="*/ 2147483647 w 60"/>
                <a:gd name="T45" fmla="*/ 2147483647 h 83"/>
                <a:gd name="T46" fmla="*/ 2147483647 w 60"/>
                <a:gd name="T47" fmla="*/ 2147483647 h 83"/>
                <a:gd name="T48" fmla="*/ 2147483647 w 60"/>
                <a:gd name="T49" fmla="*/ 2147483647 h 83"/>
                <a:gd name="T50" fmla="*/ 2147483647 w 60"/>
                <a:gd name="T51" fmla="*/ 2147483647 h 83"/>
                <a:gd name="T52" fmla="*/ 2147483647 w 60"/>
                <a:gd name="T53" fmla="*/ 2147483647 h 83"/>
                <a:gd name="T54" fmla="*/ 2147483647 w 60"/>
                <a:gd name="T55" fmla="*/ 2147483647 h 83"/>
                <a:gd name="T56" fmla="*/ 2147483647 w 60"/>
                <a:gd name="T57" fmla="*/ 2147483647 h 83"/>
                <a:gd name="T58" fmla="*/ 2147483647 w 60"/>
                <a:gd name="T59" fmla="*/ 2147483647 h 83"/>
                <a:gd name="T60" fmla="*/ 2147483647 w 60"/>
                <a:gd name="T61" fmla="*/ 2147483647 h 83"/>
                <a:gd name="T62" fmla="*/ 2147483647 w 60"/>
                <a:gd name="T63" fmla="*/ 2147483647 h 83"/>
                <a:gd name="T64" fmla="*/ 2147483647 w 60"/>
                <a:gd name="T65" fmla="*/ 2147483647 h 83"/>
                <a:gd name="T66" fmla="*/ 2147483647 w 60"/>
                <a:gd name="T67" fmla="*/ 2147483647 h 83"/>
                <a:gd name="T68" fmla="*/ 2147483647 w 60"/>
                <a:gd name="T69" fmla="*/ 2147483647 h 83"/>
                <a:gd name="T70" fmla="*/ 2147483647 w 60"/>
                <a:gd name="T71" fmla="*/ 2147483647 h 83"/>
                <a:gd name="T72" fmla="*/ 2147483647 w 60"/>
                <a:gd name="T73" fmla="*/ 2147483647 h 83"/>
                <a:gd name="T74" fmla="*/ 2147483647 w 60"/>
                <a:gd name="T75" fmla="*/ 2147483647 h 83"/>
                <a:gd name="T76" fmla="*/ 2147483647 w 60"/>
                <a:gd name="T77" fmla="*/ 2147483647 h 83"/>
                <a:gd name="T78" fmla="*/ 2147483647 w 60"/>
                <a:gd name="T79" fmla="*/ 2147483647 h 83"/>
                <a:gd name="T80" fmla="*/ 2147483647 w 60"/>
                <a:gd name="T81" fmla="*/ 2147483647 h 83"/>
                <a:gd name="T82" fmla="*/ 2147483647 w 60"/>
                <a:gd name="T83" fmla="*/ 2147483647 h 83"/>
                <a:gd name="T84" fmla="*/ 2147483647 w 60"/>
                <a:gd name="T85" fmla="*/ 2147483647 h 83"/>
                <a:gd name="T86" fmla="*/ 2147483647 w 60"/>
                <a:gd name="T87" fmla="*/ 2147483647 h 83"/>
                <a:gd name="T88" fmla="*/ 2147483647 w 60"/>
                <a:gd name="T89" fmla="*/ 2147483647 h 83"/>
                <a:gd name="T90" fmla="*/ 2147483647 w 60"/>
                <a:gd name="T91" fmla="*/ 2147483647 h 83"/>
                <a:gd name="T92" fmla="*/ 2147483647 w 60"/>
                <a:gd name="T93" fmla="*/ 2147483647 h 83"/>
                <a:gd name="T94" fmla="*/ 2147483647 w 60"/>
                <a:gd name="T95" fmla="*/ 2147483647 h 83"/>
                <a:gd name="T96" fmla="*/ 2147483647 w 60"/>
                <a:gd name="T97" fmla="*/ 2147483647 h 83"/>
                <a:gd name="T98" fmla="*/ 2147483647 w 60"/>
                <a:gd name="T99" fmla="*/ 2147483647 h 8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0"/>
                <a:gd name="T151" fmla="*/ 0 h 83"/>
                <a:gd name="T152" fmla="*/ 60 w 60"/>
                <a:gd name="T153" fmla="*/ 83 h 8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0" h="83">
                  <a:moveTo>
                    <a:pt x="57" y="12"/>
                  </a:moveTo>
                  <a:lnTo>
                    <a:pt x="60" y="11"/>
                  </a:lnTo>
                  <a:lnTo>
                    <a:pt x="60" y="9"/>
                  </a:lnTo>
                  <a:lnTo>
                    <a:pt x="60" y="7"/>
                  </a:lnTo>
                  <a:lnTo>
                    <a:pt x="60" y="6"/>
                  </a:lnTo>
                  <a:lnTo>
                    <a:pt x="59" y="6"/>
                  </a:lnTo>
                  <a:lnTo>
                    <a:pt x="54" y="6"/>
                  </a:lnTo>
                  <a:lnTo>
                    <a:pt x="50" y="6"/>
                  </a:lnTo>
                  <a:lnTo>
                    <a:pt x="47" y="5"/>
                  </a:lnTo>
                  <a:lnTo>
                    <a:pt x="41" y="3"/>
                  </a:lnTo>
                  <a:lnTo>
                    <a:pt x="36" y="1"/>
                  </a:lnTo>
                  <a:lnTo>
                    <a:pt x="33" y="0"/>
                  </a:lnTo>
                  <a:lnTo>
                    <a:pt x="30" y="0"/>
                  </a:lnTo>
                  <a:lnTo>
                    <a:pt x="26" y="0"/>
                  </a:lnTo>
                  <a:lnTo>
                    <a:pt x="22" y="1"/>
                  </a:lnTo>
                  <a:lnTo>
                    <a:pt x="19" y="3"/>
                  </a:lnTo>
                  <a:lnTo>
                    <a:pt x="18" y="4"/>
                  </a:lnTo>
                  <a:lnTo>
                    <a:pt x="16" y="5"/>
                  </a:lnTo>
                  <a:lnTo>
                    <a:pt x="15" y="6"/>
                  </a:lnTo>
                  <a:lnTo>
                    <a:pt x="14" y="8"/>
                  </a:lnTo>
                  <a:lnTo>
                    <a:pt x="12" y="11"/>
                  </a:lnTo>
                  <a:lnTo>
                    <a:pt x="11" y="14"/>
                  </a:lnTo>
                  <a:lnTo>
                    <a:pt x="11" y="18"/>
                  </a:lnTo>
                  <a:lnTo>
                    <a:pt x="11" y="21"/>
                  </a:lnTo>
                  <a:lnTo>
                    <a:pt x="11" y="24"/>
                  </a:lnTo>
                  <a:lnTo>
                    <a:pt x="14" y="29"/>
                  </a:lnTo>
                  <a:lnTo>
                    <a:pt x="17" y="33"/>
                  </a:lnTo>
                  <a:lnTo>
                    <a:pt x="21" y="36"/>
                  </a:lnTo>
                  <a:lnTo>
                    <a:pt x="18" y="37"/>
                  </a:lnTo>
                  <a:lnTo>
                    <a:pt x="13" y="38"/>
                  </a:lnTo>
                  <a:lnTo>
                    <a:pt x="11" y="39"/>
                  </a:lnTo>
                  <a:lnTo>
                    <a:pt x="9" y="40"/>
                  </a:lnTo>
                  <a:lnTo>
                    <a:pt x="8" y="42"/>
                  </a:lnTo>
                  <a:lnTo>
                    <a:pt x="7" y="43"/>
                  </a:lnTo>
                  <a:lnTo>
                    <a:pt x="7" y="45"/>
                  </a:lnTo>
                  <a:lnTo>
                    <a:pt x="8" y="46"/>
                  </a:lnTo>
                  <a:lnTo>
                    <a:pt x="11" y="49"/>
                  </a:lnTo>
                  <a:lnTo>
                    <a:pt x="17" y="54"/>
                  </a:lnTo>
                  <a:lnTo>
                    <a:pt x="11" y="56"/>
                  </a:lnTo>
                  <a:lnTo>
                    <a:pt x="6" y="60"/>
                  </a:lnTo>
                  <a:lnTo>
                    <a:pt x="4" y="62"/>
                  </a:lnTo>
                  <a:lnTo>
                    <a:pt x="2" y="64"/>
                  </a:lnTo>
                  <a:lnTo>
                    <a:pt x="0" y="67"/>
                  </a:lnTo>
                  <a:lnTo>
                    <a:pt x="0" y="70"/>
                  </a:lnTo>
                  <a:lnTo>
                    <a:pt x="0" y="72"/>
                  </a:lnTo>
                  <a:lnTo>
                    <a:pt x="1" y="74"/>
                  </a:lnTo>
                  <a:lnTo>
                    <a:pt x="2" y="75"/>
                  </a:lnTo>
                  <a:lnTo>
                    <a:pt x="2" y="76"/>
                  </a:lnTo>
                  <a:lnTo>
                    <a:pt x="4" y="79"/>
                  </a:lnTo>
                  <a:lnTo>
                    <a:pt x="7" y="80"/>
                  </a:lnTo>
                  <a:lnTo>
                    <a:pt x="11" y="82"/>
                  </a:lnTo>
                  <a:lnTo>
                    <a:pt x="16" y="83"/>
                  </a:lnTo>
                  <a:lnTo>
                    <a:pt x="21" y="83"/>
                  </a:lnTo>
                  <a:lnTo>
                    <a:pt x="25" y="83"/>
                  </a:lnTo>
                  <a:lnTo>
                    <a:pt x="30" y="82"/>
                  </a:lnTo>
                  <a:lnTo>
                    <a:pt x="36" y="81"/>
                  </a:lnTo>
                  <a:lnTo>
                    <a:pt x="42" y="79"/>
                  </a:lnTo>
                  <a:lnTo>
                    <a:pt x="47" y="76"/>
                  </a:lnTo>
                  <a:lnTo>
                    <a:pt x="50" y="74"/>
                  </a:lnTo>
                  <a:lnTo>
                    <a:pt x="52" y="72"/>
                  </a:lnTo>
                  <a:lnTo>
                    <a:pt x="54" y="70"/>
                  </a:lnTo>
                  <a:lnTo>
                    <a:pt x="55" y="67"/>
                  </a:lnTo>
                  <a:lnTo>
                    <a:pt x="56" y="65"/>
                  </a:lnTo>
                  <a:lnTo>
                    <a:pt x="56" y="62"/>
                  </a:lnTo>
                  <a:lnTo>
                    <a:pt x="56" y="57"/>
                  </a:lnTo>
                  <a:lnTo>
                    <a:pt x="54" y="54"/>
                  </a:lnTo>
                  <a:lnTo>
                    <a:pt x="53" y="52"/>
                  </a:lnTo>
                  <a:lnTo>
                    <a:pt x="52" y="51"/>
                  </a:lnTo>
                  <a:lnTo>
                    <a:pt x="49" y="49"/>
                  </a:lnTo>
                  <a:lnTo>
                    <a:pt x="46" y="48"/>
                  </a:lnTo>
                  <a:lnTo>
                    <a:pt x="42" y="47"/>
                  </a:lnTo>
                  <a:lnTo>
                    <a:pt x="32" y="47"/>
                  </a:lnTo>
                  <a:lnTo>
                    <a:pt x="24" y="47"/>
                  </a:lnTo>
                  <a:lnTo>
                    <a:pt x="19" y="46"/>
                  </a:lnTo>
                  <a:lnTo>
                    <a:pt x="18" y="45"/>
                  </a:lnTo>
                  <a:lnTo>
                    <a:pt x="17" y="45"/>
                  </a:lnTo>
                  <a:lnTo>
                    <a:pt x="17" y="43"/>
                  </a:lnTo>
                  <a:lnTo>
                    <a:pt x="17" y="41"/>
                  </a:lnTo>
                  <a:lnTo>
                    <a:pt x="19" y="40"/>
                  </a:lnTo>
                  <a:lnTo>
                    <a:pt x="20" y="39"/>
                  </a:lnTo>
                  <a:lnTo>
                    <a:pt x="23" y="38"/>
                  </a:lnTo>
                  <a:lnTo>
                    <a:pt x="30" y="37"/>
                  </a:lnTo>
                  <a:lnTo>
                    <a:pt x="37" y="36"/>
                  </a:lnTo>
                  <a:lnTo>
                    <a:pt x="39" y="35"/>
                  </a:lnTo>
                  <a:lnTo>
                    <a:pt x="42" y="34"/>
                  </a:lnTo>
                  <a:lnTo>
                    <a:pt x="45" y="31"/>
                  </a:lnTo>
                  <a:lnTo>
                    <a:pt x="46" y="29"/>
                  </a:lnTo>
                  <a:lnTo>
                    <a:pt x="47" y="28"/>
                  </a:lnTo>
                  <a:lnTo>
                    <a:pt x="49" y="24"/>
                  </a:lnTo>
                  <a:lnTo>
                    <a:pt x="50" y="21"/>
                  </a:lnTo>
                  <a:lnTo>
                    <a:pt x="50" y="18"/>
                  </a:lnTo>
                  <a:lnTo>
                    <a:pt x="50" y="13"/>
                  </a:lnTo>
                  <a:lnTo>
                    <a:pt x="51" y="12"/>
                  </a:lnTo>
                  <a:lnTo>
                    <a:pt x="57" y="12"/>
                  </a:lnTo>
                  <a:close/>
                  <a:moveTo>
                    <a:pt x="8" y="68"/>
                  </a:moveTo>
                  <a:lnTo>
                    <a:pt x="9" y="65"/>
                  </a:lnTo>
                  <a:lnTo>
                    <a:pt x="12" y="62"/>
                  </a:lnTo>
                  <a:lnTo>
                    <a:pt x="15" y="58"/>
                  </a:lnTo>
                  <a:lnTo>
                    <a:pt x="18" y="56"/>
                  </a:lnTo>
                  <a:lnTo>
                    <a:pt x="21" y="55"/>
                  </a:lnTo>
                  <a:lnTo>
                    <a:pt x="27" y="55"/>
                  </a:lnTo>
                  <a:lnTo>
                    <a:pt x="37" y="55"/>
                  </a:lnTo>
                  <a:lnTo>
                    <a:pt x="44" y="56"/>
                  </a:lnTo>
                  <a:lnTo>
                    <a:pt x="47" y="58"/>
                  </a:lnTo>
                  <a:lnTo>
                    <a:pt x="49" y="59"/>
                  </a:lnTo>
                  <a:lnTo>
                    <a:pt x="50" y="61"/>
                  </a:lnTo>
                  <a:lnTo>
                    <a:pt x="51" y="64"/>
                  </a:lnTo>
                  <a:lnTo>
                    <a:pt x="50" y="66"/>
                  </a:lnTo>
                  <a:lnTo>
                    <a:pt x="50" y="68"/>
                  </a:lnTo>
                  <a:lnTo>
                    <a:pt x="48" y="70"/>
                  </a:lnTo>
                  <a:lnTo>
                    <a:pt x="45" y="73"/>
                  </a:lnTo>
                  <a:lnTo>
                    <a:pt x="42" y="75"/>
                  </a:lnTo>
                  <a:lnTo>
                    <a:pt x="37" y="77"/>
                  </a:lnTo>
                  <a:lnTo>
                    <a:pt x="31" y="78"/>
                  </a:lnTo>
                  <a:lnTo>
                    <a:pt x="23" y="79"/>
                  </a:lnTo>
                  <a:lnTo>
                    <a:pt x="17" y="78"/>
                  </a:lnTo>
                  <a:lnTo>
                    <a:pt x="15" y="77"/>
                  </a:lnTo>
                  <a:lnTo>
                    <a:pt x="13" y="76"/>
                  </a:lnTo>
                  <a:lnTo>
                    <a:pt x="11" y="74"/>
                  </a:lnTo>
                  <a:lnTo>
                    <a:pt x="10" y="73"/>
                  </a:lnTo>
                  <a:lnTo>
                    <a:pt x="9" y="71"/>
                  </a:lnTo>
                  <a:lnTo>
                    <a:pt x="8" y="68"/>
                  </a:lnTo>
                  <a:close/>
                  <a:moveTo>
                    <a:pt x="41" y="19"/>
                  </a:moveTo>
                  <a:lnTo>
                    <a:pt x="41" y="25"/>
                  </a:lnTo>
                  <a:lnTo>
                    <a:pt x="40" y="28"/>
                  </a:lnTo>
                  <a:lnTo>
                    <a:pt x="39" y="30"/>
                  </a:lnTo>
                  <a:lnTo>
                    <a:pt x="38" y="32"/>
                  </a:lnTo>
                  <a:lnTo>
                    <a:pt x="36" y="34"/>
                  </a:lnTo>
                  <a:lnTo>
                    <a:pt x="33" y="35"/>
                  </a:lnTo>
                  <a:lnTo>
                    <a:pt x="30" y="35"/>
                  </a:lnTo>
                  <a:lnTo>
                    <a:pt x="27" y="34"/>
                  </a:lnTo>
                  <a:lnTo>
                    <a:pt x="26" y="34"/>
                  </a:lnTo>
                  <a:lnTo>
                    <a:pt x="25" y="33"/>
                  </a:lnTo>
                  <a:lnTo>
                    <a:pt x="23" y="31"/>
                  </a:lnTo>
                  <a:lnTo>
                    <a:pt x="21" y="28"/>
                  </a:lnTo>
                  <a:lnTo>
                    <a:pt x="20" y="23"/>
                  </a:lnTo>
                  <a:lnTo>
                    <a:pt x="20" y="17"/>
                  </a:lnTo>
                  <a:lnTo>
                    <a:pt x="20" y="15"/>
                  </a:lnTo>
                  <a:lnTo>
                    <a:pt x="20" y="12"/>
                  </a:lnTo>
                  <a:lnTo>
                    <a:pt x="22" y="7"/>
                  </a:lnTo>
                  <a:lnTo>
                    <a:pt x="22" y="6"/>
                  </a:lnTo>
                  <a:lnTo>
                    <a:pt x="23" y="5"/>
                  </a:lnTo>
                  <a:lnTo>
                    <a:pt x="25" y="3"/>
                  </a:lnTo>
                  <a:lnTo>
                    <a:pt x="27" y="3"/>
                  </a:lnTo>
                  <a:lnTo>
                    <a:pt x="30" y="2"/>
                  </a:lnTo>
                  <a:lnTo>
                    <a:pt x="34" y="3"/>
                  </a:lnTo>
                  <a:lnTo>
                    <a:pt x="36" y="4"/>
                  </a:lnTo>
                  <a:lnTo>
                    <a:pt x="38" y="6"/>
                  </a:lnTo>
                  <a:lnTo>
                    <a:pt x="40" y="8"/>
                  </a:lnTo>
                  <a:lnTo>
                    <a:pt x="41" y="11"/>
                  </a:lnTo>
                  <a:lnTo>
                    <a:pt x="41" y="13"/>
                  </a:lnTo>
                  <a:lnTo>
                    <a:pt x="41" y="19"/>
                  </a:lnTo>
                  <a:close/>
                </a:path>
              </a:pathLst>
            </a:custGeom>
            <a:solidFill>
              <a:srgbClr val="002D68"/>
            </a:solidFill>
            <a:ln w="9525">
              <a:noFill/>
              <a:round/>
              <a:headEnd/>
              <a:tailEnd/>
            </a:ln>
          </p:spPr>
          <p:txBody>
            <a:bodyPr/>
            <a:lstStyle/>
            <a:p>
              <a:pPr algn="ctr" defTabSz="906687" eaLnBrk="0" hangingPunct="0">
                <a:spcBef>
                  <a:spcPct val="50000"/>
                </a:spcBef>
                <a:defRPr/>
              </a:pPr>
              <a:endParaRPr lang="es-CL" sz="1200" dirty="0">
                <a:solidFill>
                  <a:srgbClr val="000000"/>
                </a:solidFill>
                <a:latin typeface="Arial"/>
                <a:cs typeface="Arial" pitchFamily="34" charset="0"/>
              </a:endParaRPr>
            </a:p>
          </p:txBody>
        </p:sp>
        <p:sp>
          <p:nvSpPr>
            <p:cNvPr id="68" name="Oval 244"/>
            <p:cNvSpPr>
              <a:spLocks noChangeArrowheads="1"/>
            </p:cNvSpPr>
            <p:nvPr/>
          </p:nvSpPr>
          <p:spPr bwMode="auto">
            <a:xfrm>
              <a:off x="1970088" y="6065838"/>
              <a:ext cx="42863"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sp>
          <p:nvSpPr>
            <p:cNvPr id="69" name="Oval 245"/>
            <p:cNvSpPr>
              <a:spLocks noChangeArrowheads="1"/>
            </p:cNvSpPr>
            <p:nvPr/>
          </p:nvSpPr>
          <p:spPr bwMode="auto">
            <a:xfrm>
              <a:off x="2994106" y="6065838"/>
              <a:ext cx="41275"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sp>
          <p:nvSpPr>
            <p:cNvPr id="70" name="Oval 246"/>
            <p:cNvSpPr>
              <a:spLocks noChangeArrowheads="1"/>
            </p:cNvSpPr>
            <p:nvPr/>
          </p:nvSpPr>
          <p:spPr bwMode="auto">
            <a:xfrm>
              <a:off x="3476138" y="6065838"/>
              <a:ext cx="41275"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sp>
          <p:nvSpPr>
            <p:cNvPr id="71" name="Oval 247"/>
            <p:cNvSpPr>
              <a:spLocks noChangeArrowheads="1"/>
            </p:cNvSpPr>
            <p:nvPr/>
          </p:nvSpPr>
          <p:spPr bwMode="auto">
            <a:xfrm>
              <a:off x="2630488" y="6270624"/>
              <a:ext cx="41275"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sp>
          <p:nvSpPr>
            <p:cNvPr id="72" name="Oval 248"/>
            <p:cNvSpPr>
              <a:spLocks noChangeArrowheads="1"/>
            </p:cNvSpPr>
            <p:nvPr/>
          </p:nvSpPr>
          <p:spPr bwMode="auto">
            <a:xfrm>
              <a:off x="963613" y="6065838"/>
              <a:ext cx="42863"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sp>
          <p:nvSpPr>
            <p:cNvPr id="73" name="Oval 249"/>
            <p:cNvSpPr>
              <a:spLocks noChangeArrowheads="1"/>
            </p:cNvSpPr>
            <p:nvPr/>
          </p:nvSpPr>
          <p:spPr bwMode="auto">
            <a:xfrm>
              <a:off x="3727450" y="6270624"/>
              <a:ext cx="41275" cy="41275"/>
            </a:xfrm>
            <a:prstGeom prst="ellipse">
              <a:avLst/>
            </a:prstGeom>
            <a:solidFill>
              <a:srgbClr val="002D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05606"/>
              <a:endParaRPr lang="es-CL" sz="1800" dirty="0">
                <a:solidFill>
                  <a:srgbClr val="000000"/>
                </a:solidFill>
                <a:latin typeface="Arial"/>
                <a:cs typeface="Arial" pitchFamily="34" charset="0"/>
              </a:endParaRPr>
            </a:p>
          </p:txBody>
        </p:sp>
      </p:grpSp>
      <p:sp>
        <p:nvSpPr>
          <p:cNvPr id="74" name="Rectangle 76"/>
          <p:cNvSpPr>
            <a:spLocks noChangeArrowheads="1"/>
          </p:cNvSpPr>
          <p:nvPr userDrawn="1"/>
        </p:nvSpPr>
        <p:spPr bwMode="auto">
          <a:xfrm>
            <a:off x="7740212" y="7230926"/>
            <a:ext cx="1943870"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lIns="0" tIns="0" rIns="0" bIns="0"/>
          <a:lstStyle/>
          <a:p>
            <a:pPr algn="r" defTabSz="907020">
              <a:lnSpc>
                <a:spcPts val="1074"/>
              </a:lnSpc>
            </a:pPr>
            <a:r>
              <a:rPr lang="en-US" sz="700" dirty="0">
                <a:solidFill>
                  <a:srgbClr val="002776"/>
                </a:solidFill>
                <a:latin typeface="Arial"/>
                <a:cs typeface="Arial" pitchFamily="34" charset="0"/>
              </a:rPr>
              <a:t>© 2014 Deloitte Global Services Limited </a:t>
            </a:r>
          </a:p>
        </p:txBody>
      </p:sp>
      <p:sp>
        <p:nvSpPr>
          <p:cNvPr id="75" name="Text Box 7"/>
          <p:cNvSpPr txBox="1">
            <a:spLocks noChangeArrowheads="1"/>
          </p:cNvSpPr>
          <p:nvPr userDrawn="1"/>
        </p:nvSpPr>
        <p:spPr bwMode="auto">
          <a:xfrm>
            <a:off x="8273266" y="466839"/>
            <a:ext cx="1662110" cy="5296322"/>
          </a:xfrm>
          <a:prstGeom prst="rect">
            <a:avLst/>
          </a:prstGeom>
          <a:noFill/>
          <a:ln w="9525">
            <a:noFill/>
            <a:miter lim="800000"/>
            <a:headEnd/>
            <a:tailEnd/>
          </a:ln>
        </p:spPr>
        <p:txBody>
          <a:bodyPr lIns="0" tIns="0" rIns="0" bIns="0">
            <a:spAutoFit/>
          </a:bodyPr>
          <a:lstStyle/>
          <a:p>
            <a:pPr defTabSz="906687">
              <a:lnSpc>
                <a:spcPts val="718"/>
              </a:lnSpc>
              <a:defRPr/>
            </a:pPr>
            <a:r>
              <a:rPr lang="es-CL" sz="700" b="1" dirty="0">
                <a:solidFill>
                  <a:srgbClr val="000000"/>
                </a:solidFill>
                <a:latin typeface="Arial"/>
                <a:ea typeface="Arial Unicode MS" pitchFamily="34" charset="-128"/>
                <a:cs typeface="Arial Unicode MS" pitchFamily="34" charset="-128"/>
              </a:rPr>
              <a:t>Oficina Central</a:t>
            </a:r>
          </a:p>
          <a:p>
            <a:pPr defTabSz="906687">
              <a:lnSpc>
                <a:spcPts val="718"/>
              </a:lnSpc>
              <a:defRPr/>
            </a:pPr>
            <a:endParaRPr lang="es-CL" sz="700" b="1" dirty="0">
              <a:solidFill>
                <a:srgbClr val="000000"/>
              </a:solidFill>
              <a:latin typeface="Arial"/>
              <a:ea typeface="Arial Unicode MS" pitchFamily="34" charset="-128"/>
              <a:cs typeface="Arial Unicode MS" pitchFamily="34" charset="-128"/>
            </a:endParaRPr>
          </a:p>
          <a:p>
            <a:pPr defTabSz="906687">
              <a:lnSpc>
                <a:spcPts val="718"/>
              </a:lnSpc>
              <a:defRPr/>
            </a:pPr>
            <a:r>
              <a:rPr lang="es-CL" sz="700" dirty="0">
                <a:solidFill>
                  <a:srgbClr val="000000"/>
                </a:solidFill>
                <a:latin typeface="Arial"/>
                <a:ea typeface="Arial Unicode MS" pitchFamily="34" charset="-128"/>
                <a:cs typeface="Arial Unicode MS" pitchFamily="34" charset="-128"/>
              </a:rPr>
              <a:t>Rosario Norte 407</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Piso 9</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Las Condes, Santiago</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Chile</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Fono: (56-2) 729 7000 </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Fax: (56-2) 374 9177</a:t>
            </a:r>
          </a:p>
          <a:p>
            <a:pPr defTabSz="906687">
              <a:lnSpc>
                <a:spcPts val="718"/>
              </a:lnSpc>
              <a:defRPr/>
            </a:pPr>
            <a:r>
              <a:rPr lang="es-CL" sz="700" dirty="0">
                <a:solidFill>
                  <a:srgbClr val="000000"/>
                </a:solidFill>
                <a:latin typeface="Arial"/>
                <a:ea typeface="Arial Unicode MS" pitchFamily="34" charset="-128"/>
                <a:cs typeface="Arial Unicode MS" pitchFamily="34" charset="-128"/>
              </a:rPr>
              <a:t>e-mail: deloittechile@deloitte.com</a:t>
            </a:r>
          </a:p>
          <a:p>
            <a:pPr defTabSz="906687">
              <a:lnSpc>
                <a:spcPts val="718"/>
              </a:lnSpc>
              <a:defRPr/>
            </a:pPr>
            <a:endParaRPr lang="es-CL" sz="700" dirty="0">
              <a:solidFill>
                <a:srgbClr val="000000"/>
              </a:solidFill>
              <a:latin typeface="Arial"/>
              <a:ea typeface="Arial Unicode MS" pitchFamily="34" charset="-128"/>
              <a:cs typeface="Arial Unicode MS" pitchFamily="34" charset="-128"/>
            </a:endParaRPr>
          </a:p>
          <a:p>
            <a:pPr defTabSz="906687">
              <a:lnSpc>
                <a:spcPts val="718"/>
              </a:lnSpc>
              <a:defRPr/>
            </a:pPr>
            <a:r>
              <a:rPr lang="es-CL" sz="700" b="1" dirty="0">
                <a:solidFill>
                  <a:srgbClr val="000000"/>
                </a:solidFill>
                <a:latin typeface="Arial"/>
                <a:ea typeface="Arial Unicode MS" pitchFamily="34" charset="-128"/>
                <a:cs typeface="Arial Unicode MS" pitchFamily="34" charset="-128"/>
              </a:rPr>
              <a:t>Regiones</a:t>
            </a:r>
          </a:p>
          <a:p>
            <a:pPr defTabSz="906687">
              <a:lnSpc>
                <a:spcPts val="718"/>
              </a:lnSpc>
              <a:defRPr/>
            </a:pPr>
            <a:endParaRPr lang="es-CL" sz="700" b="1" dirty="0">
              <a:solidFill>
                <a:srgbClr val="000000"/>
              </a:solidFill>
              <a:latin typeface="Arial"/>
              <a:ea typeface="Arial Unicode MS" pitchFamily="34" charset="-128"/>
              <a:cs typeface="Arial Unicode MS" pitchFamily="34" charset="-128"/>
            </a:endParaRPr>
          </a:p>
          <a:p>
            <a:pPr defTabSz="908430">
              <a:lnSpc>
                <a:spcPts val="718"/>
              </a:lnSpc>
              <a:defRPr/>
            </a:pPr>
            <a:r>
              <a:rPr lang="es-CL" sz="700" dirty="0">
                <a:solidFill>
                  <a:srgbClr val="000000"/>
                </a:solidFill>
                <a:latin typeface="Arial"/>
              </a:rPr>
              <a:t>Simón Bolívar 202,</a:t>
            </a:r>
          </a:p>
          <a:p>
            <a:pPr defTabSz="908430">
              <a:lnSpc>
                <a:spcPts val="718"/>
              </a:lnSpc>
              <a:defRPr/>
            </a:pPr>
            <a:r>
              <a:rPr lang="es-CL" sz="700" dirty="0">
                <a:solidFill>
                  <a:srgbClr val="000000"/>
                </a:solidFill>
                <a:latin typeface="Arial"/>
              </a:rPr>
              <a:t>Oficina 1403</a:t>
            </a:r>
          </a:p>
          <a:p>
            <a:pPr defTabSz="908430">
              <a:lnSpc>
                <a:spcPts val="718"/>
              </a:lnSpc>
              <a:defRPr/>
            </a:pPr>
            <a:r>
              <a:rPr lang="es-CL" sz="700" dirty="0">
                <a:solidFill>
                  <a:srgbClr val="000000"/>
                </a:solidFill>
                <a:latin typeface="Arial"/>
              </a:rPr>
              <a:t>Iquique</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(56-57) 54 65 91 </a:t>
            </a:r>
          </a:p>
          <a:p>
            <a:pPr defTabSz="908430">
              <a:lnSpc>
                <a:spcPts val="718"/>
              </a:lnSpc>
              <a:defRPr/>
            </a:pPr>
            <a:r>
              <a:rPr lang="es-CL" sz="700" dirty="0">
                <a:solidFill>
                  <a:srgbClr val="000000"/>
                </a:solidFill>
                <a:latin typeface="Arial"/>
              </a:rPr>
              <a:t>Fax: (56-57) 54 65 95 </a:t>
            </a:r>
          </a:p>
          <a:p>
            <a:pPr defTabSz="908430">
              <a:lnSpc>
                <a:spcPts val="718"/>
              </a:lnSpc>
              <a:defRPr/>
            </a:pPr>
            <a:r>
              <a:rPr lang="es-CL" sz="700" dirty="0">
                <a:solidFill>
                  <a:srgbClr val="000000"/>
                </a:solidFill>
                <a:latin typeface="Arial"/>
              </a:rPr>
              <a:t>iquique@deloitte.com</a:t>
            </a:r>
          </a:p>
          <a:p>
            <a:pPr defTabSz="908430">
              <a:lnSpc>
                <a:spcPts val="718"/>
              </a:lnSpc>
              <a:defRPr/>
            </a:pPr>
            <a:r>
              <a:rPr lang="es-CL" sz="700" dirty="0">
                <a:solidFill>
                  <a:srgbClr val="000000"/>
                </a:solidFill>
                <a:latin typeface="Arial"/>
              </a:rPr>
              <a:t> </a:t>
            </a:r>
          </a:p>
          <a:p>
            <a:pPr defTabSz="908430">
              <a:lnSpc>
                <a:spcPts val="718"/>
              </a:lnSpc>
              <a:defRPr/>
            </a:pPr>
            <a:r>
              <a:rPr lang="es-CL" sz="700" dirty="0">
                <a:solidFill>
                  <a:srgbClr val="000000"/>
                </a:solidFill>
                <a:latin typeface="Arial"/>
              </a:rPr>
              <a:t>Av. Grecia 860</a:t>
            </a:r>
          </a:p>
          <a:p>
            <a:pPr defTabSz="908430">
              <a:lnSpc>
                <a:spcPts val="718"/>
              </a:lnSpc>
              <a:defRPr/>
            </a:pPr>
            <a:r>
              <a:rPr lang="es-CL" sz="700" dirty="0">
                <a:solidFill>
                  <a:srgbClr val="000000"/>
                </a:solidFill>
                <a:latin typeface="Arial"/>
              </a:rPr>
              <a:t>Piso 3</a:t>
            </a:r>
          </a:p>
          <a:p>
            <a:pPr defTabSz="908430">
              <a:lnSpc>
                <a:spcPts val="718"/>
              </a:lnSpc>
              <a:defRPr/>
            </a:pPr>
            <a:r>
              <a:rPr lang="es-CL" sz="700" dirty="0">
                <a:solidFill>
                  <a:srgbClr val="000000"/>
                </a:solidFill>
                <a:latin typeface="Arial"/>
              </a:rPr>
              <a:t>Antofagasta</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(56-55) 44 9660 </a:t>
            </a:r>
          </a:p>
          <a:p>
            <a:pPr defTabSz="908430">
              <a:lnSpc>
                <a:spcPts val="718"/>
              </a:lnSpc>
              <a:defRPr/>
            </a:pPr>
            <a:r>
              <a:rPr lang="es-CL" sz="700" dirty="0">
                <a:solidFill>
                  <a:srgbClr val="000000"/>
                </a:solidFill>
                <a:latin typeface="Arial"/>
              </a:rPr>
              <a:t>Fax: (56-55) 44 9662 </a:t>
            </a:r>
          </a:p>
          <a:p>
            <a:pPr defTabSz="908430">
              <a:lnSpc>
                <a:spcPts val="718"/>
              </a:lnSpc>
              <a:defRPr/>
            </a:pPr>
            <a:r>
              <a:rPr lang="es-CL" sz="700" dirty="0">
                <a:solidFill>
                  <a:srgbClr val="000000"/>
                </a:solidFill>
                <a:latin typeface="Arial"/>
              </a:rPr>
              <a:t>antofagasta@deloitte.com</a:t>
            </a:r>
          </a:p>
          <a:p>
            <a:pPr defTabSz="908430">
              <a:lnSpc>
                <a:spcPts val="718"/>
              </a:lnSpc>
              <a:defRPr/>
            </a:pPr>
            <a:r>
              <a:rPr lang="es-CL" sz="700" dirty="0">
                <a:solidFill>
                  <a:srgbClr val="000000"/>
                </a:solidFill>
                <a:latin typeface="Arial"/>
              </a:rPr>
              <a:t> </a:t>
            </a:r>
          </a:p>
          <a:p>
            <a:pPr defTabSz="908430">
              <a:lnSpc>
                <a:spcPts val="718"/>
              </a:lnSpc>
              <a:defRPr/>
            </a:pPr>
            <a:r>
              <a:rPr lang="es-CL" sz="700" dirty="0">
                <a:solidFill>
                  <a:srgbClr val="000000"/>
                </a:solidFill>
                <a:latin typeface="Arial"/>
              </a:rPr>
              <a:t>Los Carrera 831</a:t>
            </a:r>
          </a:p>
          <a:p>
            <a:pPr defTabSz="908430">
              <a:lnSpc>
                <a:spcPts val="718"/>
              </a:lnSpc>
              <a:defRPr/>
            </a:pPr>
            <a:r>
              <a:rPr lang="es-CL" sz="700" dirty="0">
                <a:solidFill>
                  <a:srgbClr val="000000"/>
                </a:solidFill>
                <a:latin typeface="Arial"/>
              </a:rPr>
              <a:t>Oficina 501</a:t>
            </a:r>
          </a:p>
          <a:p>
            <a:pPr defTabSz="908430">
              <a:lnSpc>
                <a:spcPts val="718"/>
              </a:lnSpc>
              <a:defRPr/>
            </a:pPr>
            <a:r>
              <a:rPr lang="es-CL" sz="700" dirty="0">
                <a:solidFill>
                  <a:srgbClr val="000000"/>
                </a:solidFill>
                <a:latin typeface="Arial"/>
              </a:rPr>
              <a:t>Copiapó</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(56-55) 44 9660</a:t>
            </a:r>
          </a:p>
          <a:p>
            <a:pPr defTabSz="908430">
              <a:lnSpc>
                <a:spcPts val="718"/>
              </a:lnSpc>
              <a:defRPr/>
            </a:pPr>
            <a:r>
              <a:rPr lang="es-CL" sz="700" dirty="0">
                <a:solidFill>
                  <a:srgbClr val="000000"/>
                </a:solidFill>
                <a:latin typeface="Arial"/>
              </a:rPr>
              <a:t>Fax: (56-55) 44 9662 </a:t>
            </a:r>
          </a:p>
          <a:p>
            <a:pPr defTabSz="908430">
              <a:lnSpc>
                <a:spcPts val="718"/>
              </a:lnSpc>
              <a:defRPr/>
            </a:pPr>
            <a:r>
              <a:rPr lang="es-CL" sz="700" dirty="0">
                <a:solidFill>
                  <a:srgbClr val="000000"/>
                </a:solidFill>
                <a:latin typeface="Arial"/>
              </a:rPr>
              <a:t>copiapo@deloitte.com</a:t>
            </a:r>
          </a:p>
          <a:p>
            <a:pPr defTabSz="908430">
              <a:lnSpc>
                <a:spcPts val="718"/>
              </a:lnSpc>
              <a:defRPr/>
            </a:pPr>
            <a:r>
              <a:rPr lang="es-CL" sz="700" dirty="0">
                <a:solidFill>
                  <a:srgbClr val="000000"/>
                </a:solidFill>
                <a:latin typeface="Arial"/>
              </a:rPr>
              <a:t> </a:t>
            </a:r>
          </a:p>
          <a:p>
            <a:pPr defTabSz="908430">
              <a:lnSpc>
                <a:spcPts val="718"/>
              </a:lnSpc>
              <a:defRPr/>
            </a:pPr>
            <a:r>
              <a:rPr lang="es-CL" sz="700" dirty="0">
                <a:solidFill>
                  <a:srgbClr val="000000"/>
                </a:solidFill>
                <a:latin typeface="Arial"/>
              </a:rPr>
              <a:t>Alvares 646</a:t>
            </a:r>
          </a:p>
          <a:p>
            <a:pPr defTabSz="908430">
              <a:lnSpc>
                <a:spcPts val="718"/>
              </a:lnSpc>
              <a:defRPr/>
            </a:pPr>
            <a:r>
              <a:rPr lang="es-CL" sz="700" dirty="0">
                <a:solidFill>
                  <a:srgbClr val="000000"/>
                </a:solidFill>
                <a:latin typeface="Arial"/>
              </a:rPr>
              <a:t>Oficina 906</a:t>
            </a:r>
          </a:p>
          <a:p>
            <a:pPr defTabSz="908430">
              <a:lnSpc>
                <a:spcPts val="718"/>
              </a:lnSpc>
              <a:defRPr/>
            </a:pPr>
            <a:r>
              <a:rPr lang="es-CL" sz="700" dirty="0">
                <a:solidFill>
                  <a:srgbClr val="000000"/>
                </a:solidFill>
                <a:latin typeface="Arial"/>
              </a:rPr>
              <a:t>Viña del Mar</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(56-32) 246 6111 </a:t>
            </a:r>
          </a:p>
          <a:p>
            <a:pPr defTabSz="908430">
              <a:lnSpc>
                <a:spcPts val="718"/>
              </a:lnSpc>
              <a:defRPr/>
            </a:pPr>
            <a:r>
              <a:rPr lang="es-CL" sz="700" dirty="0">
                <a:solidFill>
                  <a:srgbClr val="000000"/>
                </a:solidFill>
                <a:latin typeface="Arial"/>
              </a:rPr>
              <a:t>Fax: (56-32) 246 6086 </a:t>
            </a:r>
          </a:p>
          <a:p>
            <a:pPr defTabSz="908430">
              <a:lnSpc>
                <a:spcPts val="718"/>
              </a:lnSpc>
              <a:defRPr/>
            </a:pPr>
            <a:r>
              <a:rPr lang="es-CL" sz="700" dirty="0">
                <a:solidFill>
                  <a:srgbClr val="000000"/>
                </a:solidFill>
                <a:latin typeface="Arial"/>
              </a:rPr>
              <a:t>vregionchile@deloitte.com</a:t>
            </a:r>
          </a:p>
          <a:p>
            <a:pPr defTabSz="908430">
              <a:lnSpc>
                <a:spcPts val="718"/>
              </a:lnSpc>
              <a:defRPr/>
            </a:pPr>
            <a:r>
              <a:rPr lang="es-CL" sz="700" dirty="0">
                <a:solidFill>
                  <a:srgbClr val="000000"/>
                </a:solidFill>
                <a:latin typeface="Arial"/>
              </a:rPr>
              <a:t> </a:t>
            </a:r>
          </a:p>
          <a:p>
            <a:pPr defTabSz="908430">
              <a:lnSpc>
                <a:spcPts val="718"/>
              </a:lnSpc>
              <a:defRPr/>
            </a:pPr>
            <a:r>
              <a:rPr lang="es-CL" sz="700" dirty="0">
                <a:solidFill>
                  <a:srgbClr val="000000"/>
                </a:solidFill>
                <a:latin typeface="Arial"/>
              </a:rPr>
              <a:t>O’Higgins 940</a:t>
            </a:r>
          </a:p>
          <a:p>
            <a:pPr defTabSz="908430">
              <a:lnSpc>
                <a:spcPts val="718"/>
              </a:lnSpc>
              <a:defRPr/>
            </a:pPr>
            <a:r>
              <a:rPr lang="es-CL" sz="700" dirty="0">
                <a:solidFill>
                  <a:srgbClr val="000000"/>
                </a:solidFill>
                <a:latin typeface="Arial"/>
              </a:rPr>
              <a:t>Piso 6</a:t>
            </a:r>
          </a:p>
          <a:p>
            <a:pPr defTabSz="908430">
              <a:lnSpc>
                <a:spcPts val="718"/>
              </a:lnSpc>
              <a:defRPr/>
            </a:pPr>
            <a:r>
              <a:rPr lang="es-CL" sz="700" dirty="0">
                <a:solidFill>
                  <a:srgbClr val="000000"/>
                </a:solidFill>
                <a:latin typeface="Arial"/>
              </a:rPr>
              <a:t>Concepción</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(56-41) 291 4055 </a:t>
            </a:r>
          </a:p>
          <a:p>
            <a:pPr defTabSz="908430">
              <a:lnSpc>
                <a:spcPts val="718"/>
              </a:lnSpc>
              <a:defRPr/>
            </a:pPr>
            <a:r>
              <a:rPr lang="es-CL" sz="700" dirty="0">
                <a:solidFill>
                  <a:srgbClr val="000000"/>
                </a:solidFill>
                <a:latin typeface="Arial"/>
              </a:rPr>
              <a:t>Fax: (56-41) 291 4066</a:t>
            </a:r>
          </a:p>
          <a:p>
            <a:pPr defTabSz="908430">
              <a:lnSpc>
                <a:spcPts val="718"/>
              </a:lnSpc>
              <a:defRPr/>
            </a:pPr>
            <a:r>
              <a:rPr lang="es-CL" sz="700" dirty="0">
                <a:solidFill>
                  <a:srgbClr val="000000"/>
                </a:solidFill>
                <a:latin typeface="Arial"/>
              </a:rPr>
              <a:t>concepcionchile@deloitte.com</a:t>
            </a:r>
          </a:p>
          <a:p>
            <a:pPr defTabSz="908430">
              <a:lnSpc>
                <a:spcPts val="718"/>
              </a:lnSpc>
              <a:defRPr/>
            </a:pPr>
            <a:r>
              <a:rPr lang="es-CL" sz="700" dirty="0">
                <a:solidFill>
                  <a:srgbClr val="000000"/>
                </a:solidFill>
                <a:latin typeface="Arial"/>
              </a:rPr>
              <a:t> </a:t>
            </a:r>
          </a:p>
          <a:p>
            <a:pPr defTabSz="908430">
              <a:lnSpc>
                <a:spcPts val="718"/>
              </a:lnSpc>
              <a:defRPr/>
            </a:pPr>
            <a:r>
              <a:rPr lang="es-CL" sz="700" dirty="0">
                <a:solidFill>
                  <a:srgbClr val="000000"/>
                </a:solidFill>
                <a:latin typeface="Arial"/>
              </a:rPr>
              <a:t>Quillota 175</a:t>
            </a:r>
          </a:p>
          <a:p>
            <a:pPr defTabSz="908430">
              <a:lnSpc>
                <a:spcPts val="718"/>
              </a:lnSpc>
              <a:defRPr/>
            </a:pPr>
            <a:r>
              <a:rPr lang="es-CL" sz="700" dirty="0">
                <a:solidFill>
                  <a:srgbClr val="000000"/>
                </a:solidFill>
                <a:latin typeface="Arial"/>
              </a:rPr>
              <a:t>Oficina 1107</a:t>
            </a:r>
          </a:p>
          <a:p>
            <a:pPr defTabSz="908430">
              <a:lnSpc>
                <a:spcPts val="718"/>
              </a:lnSpc>
              <a:defRPr/>
            </a:pPr>
            <a:r>
              <a:rPr lang="es-CL" sz="700" dirty="0">
                <a:solidFill>
                  <a:srgbClr val="000000"/>
                </a:solidFill>
                <a:latin typeface="Arial"/>
              </a:rPr>
              <a:t>Puerto Montt</a:t>
            </a:r>
          </a:p>
          <a:p>
            <a:pPr defTabSz="908430">
              <a:lnSpc>
                <a:spcPts val="718"/>
              </a:lnSpc>
              <a:defRPr/>
            </a:pPr>
            <a:r>
              <a:rPr lang="es-CL" sz="700" dirty="0">
                <a:solidFill>
                  <a:srgbClr val="000000"/>
                </a:solidFill>
                <a:latin typeface="Arial"/>
              </a:rPr>
              <a:t>Chile</a:t>
            </a:r>
          </a:p>
          <a:p>
            <a:pPr defTabSz="908430">
              <a:lnSpc>
                <a:spcPts val="718"/>
              </a:lnSpc>
              <a:defRPr/>
            </a:pPr>
            <a:r>
              <a:rPr lang="es-CL" sz="700" dirty="0">
                <a:solidFill>
                  <a:srgbClr val="000000"/>
                </a:solidFill>
                <a:latin typeface="Arial"/>
              </a:rPr>
              <a:t>Fono: (56-65) 268 600 </a:t>
            </a:r>
          </a:p>
          <a:p>
            <a:pPr defTabSz="908430">
              <a:lnSpc>
                <a:spcPts val="718"/>
              </a:lnSpc>
              <a:defRPr/>
            </a:pPr>
            <a:r>
              <a:rPr lang="es-CL" sz="700" dirty="0">
                <a:solidFill>
                  <a:srgbClr val="000000"/>
                </a:solidFill>
                <a:latin typeface="Arial"/>
              </a:rPr>
              <a:t>Fax: (56-65) 288 600</a:t>
            </a:r>
          </a:p>
          <a:p>
            <a:pPr defTabSz="908430">
              <a:lnSpc>
                <a:spcPts val="718"/>
              </a:lnSpc>
              <a:defRPr/>
            </a:pPr>
            <a:r>
              <a:rPr lang="es-CL" sz="700" dirty="0">
                <a:solidFill>
                  <a:srgbClr val="000000"/>
                </a:solidFill>
                <a:latin typeface="Arial"/>
              </a:rPr>
              <a:t>puertomontt@deloitte.com</a:t>
            </a:r>
          </a:p>
        </p:txBody>
      </p:sp>
      <p:sp>
        <p:nvSpPr>
          <p:cNvPr id="76" name="Text Box 6"/>
          <p:cNvSpPr txBox="1">
            <a:spLocks noChangeArrowheads="1"/>
          </p:cNvSpPr>
          <p:nvPr userDrawn="1"/>
        </p:nvSpPr>
        <p:spPr bwMode="auto">
          <a:xfrm>
            <a:off x="382829" y="6722627"/>
            <a:ext cx="6264276" cy="718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1016000" eaLnBrk="0" hangingPunct="0">
              <a:defRPr sz="2000">
                <a:solidFill>
                  <a:schemeClr val="tx1"/>
                </a:solidFill>
                <a:latin typeface="Arial" pitchFamily="34" charset="0"/>
                <a:cs typeface="Arial" pitchFamily="34" charset="0"/>
              </a:defRPr>
            </a:lvl1pPr>
            <a:lvl2pPr marL="742950" indent="-285750" defTabSz="1016000" eaLnBrk="0" hangingPunct="0">
              <a:defRPr sz="2000">
                <a:solidFill>
                  <a:schemeClr val="tx1"/>
                </a:solidFill>
                <a:latin typeface="Arial" pitchFamily="34" charset="0"/>
                <a:cs typeface="Arial" pitchFamily="34" charset="0"/>
              </a:defRPr>
            </a:lvl2pPr>
            <a:lvl3pPr marL="1143000" indent="-228600" defTabSz="1016000" eaLnBrk="0" hangingPunct="0">
              <a:defRPr sz="2000">
                <a:solidFill>
                  <a:schemeClr val="tx1"/>
                </a:solidFill>
                <a:latin typeface="Arial" pitchFamily="34" charset="0"/>
                <a:cs typeface="Arial" pitchFamily="34" charset="0"/>
              </a:defRPr>
            </a:lvl3pPr>
            <a:lvl4pPr marL="1600200" indent="-228600" defTabSz="1016000" eaLnBrk="0" hangingPunct="0">
              <a:defRPr sz="2000">
                <a:solidFill>
                  <a:schemeClr val="tx1"/>
                </a:solidFill>
                <a:latin typeface="Arial" pitchFamily="34" charset="0"/>
                <a:cs typeface="Arial" pitchFamily="34" charset="0"/>
              </a:defRPr>
            </a:lvl4pPr>
            <a:lvl5pPr marL="2057400" indent="-228600" defTabSz="1016000" eaLnBrk="0" hangingPunct="0">
              <a:defRPr sz="2000">
                <a:solidFill>
                  <a:schemeClr val="tx1"/>
                </a:solidFill>
                <a:latin typeface="Arial" pitchFamily="34" charset="0"/>
                <a:cs typeface="Arial" pitchFamily="34" charset="0"/>
              </a:defRPr>
            </a:lvl5pPr>
            <a:lvl6pPr marL="2514600" indent="-228600" defTabSz="1016000" eaLnBrk="0" fontAlgn="base" hangingPunct="0">
              <a:spcBef>
                <a:spcPct val="0"/>
              </a:spcBef>
              <a:spcAft>
                <a:spcPct val="0"/>
              </a:spcAft>
              <a:defRPr sz="2000">
                <a:solidFill>
                  <a:schemeClr val="tx1"/>
                </a:solidFill>
                <a:latin typeface="Arial" pitchFamily="34" charset="0"/>
                <a:cs typeface="Arial" pitchFamily="34" charset="0"/>
              </a:defRPr>
            </a:lvl6pPr>
            <a:lvl7pPr marL="2971800" indent="-228600" defTabSz="1016000" eaLnBrk="0" fontAlgn="base" hangingPunct="0">
              <a:spcBef>
                <a:spcPct val="0"/>
              </a:spcBef>
              <a:spcAft>
                <a:spcPct val="0"/>
              </a:spcAft>
              <a:defRPr sz="2000">
                <a:solidFill>
                  <a:schemeClr val="tx1"/>
                </a:solidFill>
                <a:latin typeface="Arial" pitchFamily="34" charset="0"/>
                <a:cs typeface="Arial" pitchFamily="34" charset="0"/>
              </a:defRPr>
            </a:lvl7pPr>
            <a:lvl8pPr marL="3429000" indent="-228600" defTabSz="1016000" eaLnBrk="0" fontAlgn="base" hangingPunct="0">
              <a:spcBef>
                <a:spcPct val="0"/>
              </a:spcBef>
              <a:spcAft>
                <a:spcPct val="0"/>
              </a:spcAft>
              <a:defRPr sz="2000">
                <a:solidFill>
                  <a:schemeClr val="tx1"/>
                </a:solidFill>
                <a:latin typeface="Arial" pitchFamily="34" charset="0"/>
                <a:cs typeface="Arial" pitchFamily="34" charset="0"/>
              </a:defRPr>
            </a:lvl8pPr>
            <a:lvl9pPr marL="3886200" indent="-228600" defTabSz="1016000" eaLnBrk="0" fontAlgn="base" hangingPunct="0">
              <a:spcBef>
                <a:spcPct val="0"/>
              </a:spcBef>
              <a:spcAft>
                <a:spcPct val="0"/>
              </a:spcAft>
              <a:defRPr sz="2000">
                <a:solidFill>
                  <a:schemeClr val="tx1"/>
                </a:solidFill>
                <a:latin typeface="Arial" pitchFamily="34" charset="0"/>
                <a:cs typeface="Arial" pitchFamily="34" charset="0"/>
              </a:defRPr>
            </a:lvl9pPr>
          </a:lstStyle>
          <a:p>
            <a:pPr algn="just" eaLnBrk="1" hangingPunct="1">
              <a:lnSpc>
                <a:spcPts val="718"/>
              </a:lnSpc>
            </a:pPr>
            <a:r>
              <a:rPr lang="es-CL" sz="700" b="1" dirty="0">
                <a:solidFill>
                  <a:srgbClr val="000000"/>
                </a:solidFill>
                <a:ea typeface="Arial Unicode MS" pitchFamily="34" charset="-128"/>
                <a:cs typeface="Arial Unicode MS" pitchFamily="34" charset="-128"/>
              </a:rPr>
              <a:t>www.deloitte.cl</a:t>
            </a:r>
          </a:p>
          <a:p>
            <a:pPr algn="just" eaLnBrk="1" hangingPunct="1">
              <a:lnSpc>
                <a:spcPts val="718"/>
              </a:lnSpc>
            </a:pPr>
            <a:endParaRPr lang="es-CL" sz="700" dirty="0">
              <a:solidFill>
                <a:srgbClr val="000000"/>
              </a:solidFill>
              <a:ea typeface="Arial Unicode MS" pitchFamily="34" charset="-128"/>
              <a:cs typeface="Arial Unicode MS" pitchFamily="34" charset="-128"/>
            </a:endParaRPr>
          </a:p>
          <a:p>
            <a:pPr algn="just" eaLnBrk="1" hangingPunct="1">
              <a:lnSpc>
                <a:spcPts val="718"/>
              </a:lnSpc>
            </a:pPr>
            <a:r>
              <a:rPr lang="es-CL" sz="700" dirty="0">
                <a:solidFill>
                  <a:srgbClr val="000000"/>
                </a:solidFill>
                <a:ea typeface="Arial Unicode MS" pitchFamily="34" charset="-128"/>
                <a:cs typeface="Arial Unicode MS" pitchFamily="34" charset="-128"/>
              </a:rPr>
              <a:t>Deloitte © se refiere a Deloitte Touche Tohmatsu Limited, una compañía privada limitada por garantía, de Reino Unido, y a su red de firmas miembro, cada una de las cuales es una entidad legal separada e independiente. Por favor, vea en www.deloitte.cl/acercade la descripción detallada de la estructura legal de Deloitte Touche Tohmatsu Limited y sus firmas miembro.</a:t>
            </a:r>
          </a:p>
          <a:p>
            <a:pPr algn="just" eaLnBrk="1" hangingPunct="1">
              <a:lnSpc>
                <a:spcPts val="718"/>
              </a:lnSpc>
            </a:pPr>
            <a:endParaRPr lang="es-CL" sz="700" dirty="0">
              <a:solidFill>
                <a:srgbClr val="000000"/>
              </a:solidFill>
              <a:ea typeface="Arial Unicode MS" pitchFamily="34" charset="-128"/>
              <a:cs typeface="Arial Unicode MS" pitchFamily="34" charset="-128"/>
            </a:endParaRPr>
          </a:p>
          <a:p>
            <a:pPr algn="just" eaLnBrk="1" hangingPunct="1">
              <a:lnSpc>
                <a:spcPts val="718"/>
              </a:lnSpc>
            </a:pPr>
            <a:r>
              <a:rPr lang="es-CL" sz="700" dirty="0">
                <a:solidFill>
                  <a:srgbClr val="000000"/>
                </a:solidFill>
                <a:ea typeface="Arial Unicode MS" pitchFamily="34" charset="-128"/>
                <a:cs typeface="Arial Unicode MS" pitchFamily="34" charset="-128"/>
              </a:rPr>
              <a:t>Deloitte Touche Tohmatsu Limited es una compañía privada limitada por garantía constituida en Inglaterra &amp; Gales bajo el número 07271800, y su domicilio registrado: Hill House, 1 Little New Street, London, EC4A 3TR, Reino Unido.</a:t>
            </a:r>
          </a:p>
        </p:txBody>
      </p:sp>
      <p:pic>
        <p:nvPicPr>
          <p:cNvPr id="77" name="Picture 5" descr="DEL_PRI_RGB"/>
          <p:cNvPicPr>
            <a:picLocks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18425" y="419949"/>
            <a:ext cx="23463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75931993"/>
      </p:ext>
    </p:extLst>
  </p:cSld>
  <p:clrMapOvr>
    <a:masterClrMapping/>
  </p:clrMapOvr>
  <p:transition spd="slow"/>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5029200" y="1355725"/>
            <a:ext cx="5030788" cy="5938838"/>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43010" y="3271840"/>
            <a:ext cx="4500561" cy="1279525"/>
          </a:xfrm>
        </p:spPr>
        <p:txBody>
          <a:bodyPr/>
          <a:lstStyle>
            <a:lvl1pPr>
              <a:lnSpc>
                <a:spcPct val="95000"/>
              </a:lnSpc>
              <a:defRPr sz="2945"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7675" y="6834432"/>
            <a:ext cx="5214938" cy="344487"/>
          </a:xfrm>
        </p:spPr>
        <p:txBody>
          <a:bodyPr anchor="b"/>
          <a:lstStyle>
            <a:lvl1pPr>
              <a:lnSpc>
                <a:spcPts val="2026"/>
              </a:lnSpc>
              <a:defRPr sz="1625"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5930" y="287340"/>
            <a:ext cx="2346325" cy="533400"/>
          </a:xfrm>
          <a:prstGeom prst="rect">
            <a:avLst/>
          </a:prstGeom>
          <a:noFill/>
          <a:ln w="9525">
            <a:noFill/>
            <a:miter lim="800000"/>
            <a:headEnd/>
            <a:tailEnd/>
          </a:ln>
        </p:spPr>
      </p:pic>
      <p:sp>
        <p:nvSpPr>
          <p:cNvPr id="10" name="Slide Number Placeholder 3"/>
          <p:cNvSpPr>
            <a:spLocks noGrp="1"/>
          </p:cNvSpPr>
          <p:nvPr>
            <p:ph type="sldNum" sz="quarter" idx="11"/>
          </p:nvPr>
        </p:nvSpPr>
        <p:spPr>
          <a:xfrm>
            <a:off x="457307" y="7429743"/>
            <a:ext cx="311150" cy="163513"/>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49320" y="7429743"/>
            <a:ext cx="4749800" cy="163513"/>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442692253"/>
      </p:ext>
    </p:extLst>
  </p:cSld>
  <p:clrMapOvr>
    <a:masterClrMapping/>
  </p:clrMapOvr>
  <p:transition/>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s-CL" dirty="0"/>
          </a:p>
        </p:txBody>
      </p:sp>
      <p:sp>
        <p:nvSpPr>
          <p:cNvPr id="3" name="Content Placeholder 2"/>
          <p:cNvSpPr>
            <a:spLocks noGrp="1"/>
          </p:cNvSpPr>
          <p:nvPr>
            <p:ph sz="half" idx="1"/>
          </p:nvPr>
        </p:nvSpPr>
        <p:spPr>
          <a:xfrm>
            <a:off x="492133" y="1314455"/>
            <a:ext cx="4460875" cy="6100763"/>
          </a:xfrm>
        </p:spPr>
        <p:txBody>
          <a:bodyPr/>
          <a:lstStyle>
            <a:lvl1pPr>
              <a:defRPr sz="2800"/>
            </a:lvl1pPr>
            <a:lvl2pPr>
              <a:defRPr sz="25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Content Placeholder 3"/>
          <p:cNvSpPr>
            <a:spLocks noGrp="1"/>
          </p:cNvSpPr>
          <p:nvPr>
            <p:ph sz="half" idx="2"/>
          </p:nvPr>
        </p:nvSpPr>
        <p:spPr>
          <a:xfrm>
            <a:off x="5105407" y="1314455"/>
            <a:ext cx="4460875" cy="6100763"/>
          </a:xfrm>
        </p:spPr>
        <p:txBody>
          <a:bodyPr/>
          <a:lstStyle>
            <a:lvl1pPr>
              <a:defRPr sz="2800"/>
            </a:lvl1pPr>
            <a:lvl2pPr>
              <a:defRPr sz="25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5" name="Slide Number Placeholder 9"/>
          <p:cNvSpPr>
            <a:spLocks noGrp="1"/>
          </p:cNvSpPr>
          <p:nvPr>
            <p:ph type="sldNum" sz="quarter" idx="10"/>
          </p:nvPr>
        </p:nvSpPr>
        <p:spPr/>
        <p:txBody>
          <a:bodyPr/>
          <a:lstStyle>
            <a:lvl1pPr>
              <a:defRPr/>
            </a:lvl1pPr>
          </a:lstStyle>
          <a:p>
            <a:pPr>
              <a:defRPr/>
            </a:pPr>
            <a:fld id="{31880911-99AE-4CB7-A071-1760C35551F7}" type="slidenum">
              <a:rPr lang="en-US"/>
              <a:pPr>
                <a:defRPr/>
              </a:pPr>
              <a:t>‹#›</a:t>
            </a:fld>
            <a:endParaRPr lang="en-US" dirty="0"/>
          </a:p>
        </p:txBody>
      </p:sp>
      <p:sp>
        <p:nvSpPr>
          <p:cNvPr id="6" name="Footer Placeholder 10"/>
          <p:cNvSpPr>
            <a:spLocks noGrp="1"/>
          </p:cNvSpPr>
          <p:nvPr>
            <p:ph type="ftr" sz="quarter" idx="11"/>
          </p:nvPr>
        </p:nvSpPr>
        <p:spPr/>
        <p:txBody>
          <a:bodyPr/>
          <a:lstStyle>
            <a:lvl1pPr>
              <a:defRPr/>
            </a:lvl1pPr>
          </a:lstStyle>
          <a:p>
            <a:pPr>
              <a:defRPr/>
            </a:pPr>
            <a:r>
              <a:rPr lang="en-US" dirty="0"/>
              <a:t>Footer</a:t>
            </a:r>
          </a:p>
        </p:txBody>
      </p:sp>
    </p:spTree>
    <p:extLst>
      <p:ext uri="{BB962C8B-B14F-4D97-AF65-F5344CB8AC3E}">
        <p14:creationId xmlns:p14="http://schemas.microsoft.com/office/powerpoint/2010/main" val="319002882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9318" y="805476"/>
            <a:ext cx="7725202" cy="714375"/>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582090036"/>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9306" y="3214688"/>
            <a:ext cx="5237162" cy="439737"/>
          </a:xfrm>
        </p:spPr>
        <p:txBody>
          <a:bodyPr/>
          <a:lstStyle>
            <a:lvl1pPr>
              <a:defRPr sz="2539"/>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714999" y="0"/>
            <a:ext cx="4344989" cy="7773988"/>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11253533"/>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57310" y="3027581"/>
            <a:ext cx="6724650" cy="1587500"/>
          </a:xfrm>
        </p:spPr>
        <p:txBody>
          <a:bodyPr/>
          <a:lstStyle>
            <a:lvl1pPr>
              <a:lnSpc>
                <a:spcPct val="95000"/>
              </a:lnSpc>
              <a:defRPr sz="4773"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27857" rtl="0" fontAlgn="base">
              <a:lnSpc>
                <a:spcPts val="1094"/>
              </a:lnSpc>
              <a:spcBef>
                <a:spcPct val="0"/>
              </a:spcBef>
              <a:spcAft>
                <a:spcPct val="0"/>
              </a:spcAft>
              <a:defRPr lang="es-ES" sz="914"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559680064"/>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600179177"/>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3465970802"/>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10059988" cy="777398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3267" tIns="41634" rIns="83267" bIns="41634" rtlCol="0" anchor="ctr"/>
          <a:lstStyle/>
          <a:p>
            <a:pPr algn="ctr" defTabSz="928000"/>
            <a:endParaRPr lang="nb-NO" sz="1828">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9435" y="3389557"/>
            <a:ext cx="3795713" cy="896937"/>
          </a:xfrm>
          <a:prstGeom prst="rect">
            <a:avLst/>
          </a:prstGeom>
          <a:noFill/>
          <a:ln w="9525">
            <a:noFill/>
            <a:miter lim="800000"/>
            <a:headEnd/>
            <a:tailEnd/>
          </a:ln>
        </p:spPr>
      </p:pic>
      <p:sp>
        <p:nvSpPr>
          <p:cNvPr id="8" name="Text Placeholder 7"/>
          <p:cNvSpPr>
            <a:spLocks noGrp="1"/>
          </p:cNvSpPr>
          <p:nvPr>
            <p:ph type="body" sz="quarter" idx="13"/>
          </p:nvPr>
        </p:nvSpPr>
        <p:spPr>
          <a:xfrm>
            <a:off x="457285" y="4700591"/>
            <a:ext cx="6743701" cy="2593975"/>
          </a:xfrm>
        </p:spPr>
        <p:txBody>
          <a:bodyPr/>
          <a:lstStyle>
            <a:lvl1pPr>
              <a:defRPr sz="609">
                <a:solidFill>
                  <a:srgbClr val="000000"/>
                </a:solidFill>
              </a:defRPr>
            </a:lvl1pPr>
            <a:lvl2pPr>
              <a:defRPr sz="711"/>
            </a:lvl2pPr>
            <a:lvl3pPr>
              <a:defRPr sz="711"/>
            </a:lvl3pPr>
            <a:lvl4pPr>
              <a:defRPr sz="711"/>
            </a:lvl4pPr>
            <a:lvl5pPr>
              <a:defRPr sz="711"/>
            </a:lvl5pPr>
          </a:lstStyle>
          <a:p>
            <a:pPr lvl="0"/>
            <a:r>
              <a:rPr lang="en-US" smtClean="0"/>
              <a:t>Click to edit Master text styles</a:t>
            </a:r>
          </a:p>
        </p:txBody>
      </p:sp>
      <p:sp>
        <p:nvSpPr>
          <p:cNvPr id="7" name="Slide Number Placeholder 3"/>
          <p:cNvSpPr>
            <a:spLocks noGrp="1"/>
          </p:cNvSpPr>
          <p:nvPr>
            <p:ph type="sldNum" sz="quarter" idx="10"/>
          </p:nvPr>
        </p:nvSpPr>
        <p:spPr>
          <a:xfrm>
            <a:off x="457307" y="7429743"/>
            <a:ext cx="311150" cy="163513"/>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49320" y="7429743"/>
            <a:ext cx="4749800" cy="163513"/>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1157752195"/>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userDrawn="1">
  <p:cSld name="Quote">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1257506" y="2891923"/>
            <a:ext cx="7544991" cy="1523702"/>
          </a:xfrm>
        </p:spPr>
        <p:txBody>
          <a:bodyPr anchor="ctr"/>
          <a:lstStyle>
            <a:lvl1pPr>
              <a:spcBef>
                <a:spcPts val="203"/>
              </a:spcBef>
              <a:defRPr sz="2437"/>
            </a:lvl1pPr>
          </a:lstStyle>
          <a:p>
            <a:pPr lvl="0"/>
            <a:r>
              <a:rPr lang="es-ES_tradnl" dirty="0" err="1" smtClean="0"/>
              <a:t>Click</a:t>
            </a:r>
            <a:r>
              <a:rPr lang="es-ES_tradnl" dirty="0" smtClean="0"/>
              <a:t> to </a:t>
            </a:r>
            <a:r>
              <a:rPr lang="es-ES_tradnl" dirty="0" err="1" smtClean="0"/>
              <a:t>edit</a:t>
            </a:r>
            <a:r>
              <a:rPr lang="es-ES_tradnl" dirty="0" smtClean="0"/>
              <a:t> Master </a:t>
            </a:r>
            <a:r>
              <a:rPr lang="es-ES_tradnl" dirty="0" err="1" smtClean="0"/>
              <a:t>text</a:t>
            </a:r>
            <a:r>
              <a:rPr lang="es-ES_tradnl" dirty="0" smtClean="0"/>
              <a:t> </a:t>
            </a:r>
            <a:r>
              <a:rPr lang="es-ES_tradnl" dirty="0" err="1" smtClean="0"/>
              <a:t>styles</a:t>
            </a:r>
            <a:endParaRPr lang="es-ES_tradnl" dirty="0" smtClean="0"/>
          </a:p>
          <a:p>
            <a:pPr lvl="1"/>
            <a:r>
              <a:rPr lang="es-ES_tradnl" dirty="0" err="1" smtClean="0"/>
              <a:t>Second</a:t>
            </a:r>
            <a:r>
              <a:rPr lang="es-ES_tradnl" dirty="0" smtClean="0"/>
              <a:t> </a:t>
            </a:r>
            <a:r>
              <a:rPr lang="es-ES_tradnl" dirty="0" err="1" smtClean="0"/>
              <a:t>level</a:t>
            </a:r>
            <a:endParaRPr lang="es-ES_tradnl" dirty="0" smtClean="0"/>
          </a:p>
        </p:txBody>
      </p:sp>
    </p:spTree>
    <p:extLst>
      <p:ext uri="{BB962C8B-B14F-4D97-AF65-F5344CB8AC3E}">
        <p14:creationId xmlns:p14="http://schemas.microsoft.com/office/powerpoint/2010/main" val="91133478"/>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Título de presentación">
    <p:bg>
      <p:bgPr>
        <a:solidFill>
          <a:schemeClr val="bg1"/>
        </a:solidFill>
        <a:effectLst/>
      </p:bgPr>
    </p:bg>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5029200" y="1355725"/>
            <a:ext cx="5030788" cy="5938838"/>
          </a:xfrm>
        </p:spPr>
        <p:txBody>
          <a:bodyPr/>
          <a:lstStyle/>
          <a:p>
            <a:r>
              <a:rPr lang="en-US" smtClean="0"/>
              <a:t>Click icon to add picture</a:t>
            </a:r>
            <a:endParaRPr lang="es-ES"/>
          </a:p>
        </p:txBody>
      </p:sp>
      <p:sp>
        <p:nvSpPr>
          <p:cNvPr id="120835" name="Title Placeholder 1"/>
          <p:cNvSpPr>
            <a:spLocks noGrp="1"/>
          </p:cNvSpPr>
          <p:nvPr>
            <p:ph type="ctrTitle"/>
          </p:nvPr>
        </p:nvSpPr>
        <p:spPr>
          <a:xfrm>
            <a:off x="843010" y="3271840"/>
            <a:ext cx="4500561" cy="1279525"/>
          </a:xfrm>
        </p:spPr>
        <p:txBody>
          <a:bodyPr/>
          <a:lstStyle>
            <a:lvl1pPr>
              <a:lnSpc>
                <a:spcPct val="95000"/>
              </a:lnSpc>
              <a:defRPr sz="2945" b="0" smtClean="0">
                <a:latin typeface="Times New Roman" pitchFamily="18" charset="0"/>
              </a:defRPr>
            </a:lvl1pPr>
          </a:lstStyle>
          <a:p>
            <a:r>
              <a:rPr lang="en-US" smtClean="0"/>
              <a:t>Click to edit Master title style</a:t>
            </a:r>
            <a:endParaRPr lang="es-ES" dirty="0" smtClean="0"/>
          </a:p>
        </p:txBody>
      </p:sp>
      <p:sp>
        <p:nvSpPr>
          <p:cNvPr id="120836" name="Text Placeholder 2"/>
          <p:cNvSpPr>
            <a:spLocks noGrp="1"/>
          </p:cNvSpPr>
          <p:nvPr>
            <p:ph type="subTitle" idx="1"/>
          </p:nvPr>
        </p:nvSpPr>
        <p:spPr>
          <a:xfrm>
            <a:off x="447675" y="6834432"/>
            <a:ext cx="5214938" cy="344487"/>
          </a:xfrm>
        </p:spPr>
        <p:txBody>
          <a:bodyPr anchor="b"/>
          <a:lstStyle>
            <a:lvl1pPr>
              <a:lnSpc>
                <a:spcPts val="2026"/>
              </a:lnSpc>
              <a:defRPr sz="1625" b="1" smtClean="0"/>
            </a:lvl1pPr>
          </a:lstStyle>
          <a:p>
            <a:r>
              <a:rPr lang="en-US" smtClean="0"/>
              <a:t>Click to edit Master subtitle style</a:t>
            </a:r>
            <a:endParaRPr lang="es-ES" dirty="0" smtClean="0"/>
          </a:p>
        </p:txBody>
      </p:sp>
      <p:pic>
        <p:nvPicPr>
          <p:cNvPr id="120841" name="Picture 5" descr="DEL_PRI_RGB"/>
          <p:cNvPicPr>
            <a:picLocks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315930" y="287340"/>
            <a:ext cx="2346325" cy="533400"/>
          </a:xfrm>
          <a:prstGeom prst="rect">
            <a:avLst/>
          </a:prstGeom>
          <a:noFill/>
          <a:ln w="9525">
            <a:noFill/>
            <a:miter lim="800000"/>
            <a:headEnd/>
            <a:tailEnd/>
          </a:ln>
        </p:spPr>
      </p:pic>
      <p:sp>
        <p:nvSpPr>
          <p:cNvPr id="10" name="Slide Number Placeholder 3"/>
          <p:cNvSpPr>
            <a:spLocks noGrp="1"/>
          </p:cNvSpPr>
          <p:nvPr>
            <p:ph type="sldNum" sz="quarter" idx="11"/>
          </p:nvPr>
        </p:nvSpPr>
        <p:spPr>
          <a:xfrm>
            <a:off x="457307" y="7429743"/>
            <a:ext cx="311150" cy="163513"/>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11" name="Footer Placeholder 4"/>
          <p:cNvSpPr>
            <a:spLocks noGrp="1"/>
          </p:cNvSpPr>
          <p:nvPr>
            <p:ph type="ftr" sz="quarter" idx="12"/>
          </p:nvPr>
        </p:nvSpPr>
        <p:spPr>
          <a:xfrm>
            <a:off x="849320" y="7429743"/>
            <a:ext cx="4749800" cy="163513"/>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828236528"/>
      </p:ext>
    </p:extLst>
  </p:cSld>
  <p:clrMapOvr>
    <a:masterClrMapping/>
  </p:clrMapOvr>
  <p:transition/>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ítulo y contenido">
    <p:spTree>
      <p:nvGrpSpPr>
        <p:cNvPr id="1" name=""/>
        <p:cNvGrpSpPr/>
        <p:nvPr/>
      </p:nvGrpSpPr>
      <p:grpSpPr>
        <a:xfrm>
          <a:off x="0" y="0"/>
          <a:ext cx="0" cy="0"/>
          <a:chOff x="0" y="0"/>
          <a:chExt cx="0" cy="0"/>
        </a:xfrm>
      </p:grpSpPr>
      <p:sp>
        <p:nvSpPr>
          <p:cNvPr id="2" name="Title 1"/>
          <p:cNvSpPr>
            <a:spLocks noGrp="1"/>
          </p:cNvSpPr>
          <p:nvPr>
            <p:ph type="title"/>
          </p:nvPr>
        </p:nvSpPr>
        <p:spPr>
          <a:xfrm>
            <a:off x="449318" y="805476"/>
            <a:ext cx="7725202" cy="714375"/>
          </a:xfrm>
        </p:spPr>
        <p:txBody>
          <a:bodyPr/>
          <a:lstStyle/>
          <a:p>
            <a:r>
              <a:rPr lang="en-US" smtClean="0"/>
              <a:t>Click to edit Master title style</a:t>
            </a:r>
            <a:endParaRPr lang="es-E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2378113784"/>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Separador para imprimir">
    <p:spTree>
      <p:nvGrpSpPr>
        <p:cNvPr id="1" name=""/>
        <p:cNvGrpSpPr/>
        <p:nvPr/>
      </p:nvGrpSpPr>
      <p:grpSpPr>
        <a:xfrm>
          <a:off x="0" y="0"/>
          <a:ext cx="0" cy="0"/>
          <a:chOff x="0" y="0"/>
          <a:chExt cx="0" cy="0"/>
        </a:xfrm>
      </p:grpSpPr>
      <p:sp>
        <p:nvSpPr>
          <p:cNvPr id="2" name="Title 1"/>
          <p:cNvSpPr>
            <a:spLocks noGrp="1"/>
          </p:cNvSpPr>
          <p:nvPr>
            <p:ph type="title"/>
          </p:nvPr>
        </p:nvSpPr>
        <p:spPr>
          <a:xfrm>
            <a:off x="449306" y="3214688"/>
            <a:ext cx="5237162" cy="439737"/>
          </a:xfrm>
        </p:spPr>
        <p:txBody>
          <a:bodyPr/>
          <a:lstStyle>
            <a:lvl1pPr>
              <a:defRPr sz="2539"/>
            </a:lvl1pPr>
          </a:lstStyle>
          <a:p>
            <a:r>
              <a:rPr lang="en-US" smtClean="0"/>
              <a:t>Click to edit Master title style</a:t>
            </a:r>
            <a:endParaRPr lang="es-ES" dirty="0"/>
          </a:p>
        </p:txBody>
      </p:sp>
      <p:sp>
        <p:nvSpPr>
          <p:cNvPr id="4" name="Slide Number Placeholder 3"/>
          <p:cNvSpPr>
            <a:spLocks noGrp="1"/>
          </p:cNvSpPr>
          <p:nvPr>
            <p:ph type="sldNum" sz="quarter" idx="10"/>
          </p:nvPr>
        </p:nvSpPr>
        <p:spPr/>
        <p:txBody>
          <a:bodyPr/>
          <a:lstStyle>
            <a:lvl1pPr>
              <a:defRPr/>
            </a:lvl1pPr>
          </a:lstStyle>
          <a:p>
            <a:fld id="{20A7A354-C5FB-4D1E-BE75-5A939ED93F75}" type="slidenum">
              <a:rPr lang="es-ES">
                <a:solidFill>
                  <a:srgbClr val="002776"/>
                </a:solidFill>
              </a:rPr>
              <a:pPr/>
              <a:t>‹#›</a:t>
            </a:fld>
            <a:endParaRPr lang="es-ES">
              <a:solidFill>
                <a:srgbClr val="002776"/>
              </a:solidFill>
            </a:endParaRPr>
          </a:p>
        </p:txBody>
      </p:sp>
      <p:sp>
        <p:nvSpPr>
          <p:cNvPr id="10" name="Picture Placeholder 9"/>
          <p:cNvSpPr>
            <a:spLocks noGrp="1"/>
          </p:cNvSpPr>
          <p:nvPr>
            <p:ph type="pic" sz="quarter" idx="13"/>
          </p:nvPr>
        </p:nvSpPr>
        <p:spPr>
          <a:xfrm>
            <a:off x="5714999" y="0"/>
            <a:ext cx="4344989" cy="7773988"/>
          </a:xfrm>
        </p:spPr>
        <p:txBody>
          <a:bodyPr/>
          <a:lstStyle/>
          <a:p>
            <a:r>
              <a:rPr lang="en-US" smtClean="0"/>
              <a:t>Click icon to add picture</a:t>
            </a:r>
            <a:endParaRPr lang="es-ES"/>
          </a:p>
        </p:txBody>
      </p:sp>
      <p:sp>
        <p:nvSpPr>
          <p:cNvPr id="5" name="Footer Placeholder 4"/>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72481731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77466" y="214586"/>
            <a:ext cx="9468000" cy="1295401"/>
          </a:xfrm>
        </p:spPr>
        <p:txBody>
          <a:bodyPr/>
          <a:lstStyle>
            <a:lvl1pPr>
              <a:defRPr/>
            </a:lvl1pPr>
          </a:lstStyle>
          <a:p>
            <a:r>
              <a:rPr lang="en-US" dirty="0" smtClean="0"/>
              <a:t>Click to edit Master title style</a:t>
            </a:r>
            <a:endParaRPr lang="es-CL" dirty="0"/>
          </a:p>
        </p:txBody>
      </p:sp>
      <p:sp>
        <p:nvSpPr>
          <p:cNvPr id="3" name="Text Placeholder 2"/>
          <p:cNvSpPr>
            <a:spLocks noGrp="1"/>
          </p:cNvSpPr>
          <p:nvPr>
            <p:ph type="body" idx="1"/>
          </p:nvPr>
        </p:nvSpPr>
        <p:spPr>
          <a:xfrm>
            <a:off x="503243" y="1739900"/>
            <a:ext cx="4445000" cy="725488"/>
          </a:xfrm>
        </p:spPr>
        <p:txBody>
          <a:bodyPr anchor="b"/>
          <a:lstStyle>
            <a:lvl1pPr marL="0" indent="0">
              <a:buNone/>
              <a:defRPr sz="2500" b="1"/>
            </a:lvl1pPr>
            <a:lvl2pPr marL="456697" indent="0">
              <a:buNone/>
              <a:defRPr sz="2000" b="1"/>
            </a:lvl2pPr>
            <a:lvl3pPr marL="913399" indent="0">
              <a:buNone/>
              <a:defRPr sz="1800" b="1"/>
            </a:lvl3pPr>
            <a:lvl4pPr marL="1370096" indent="0">
              <a:buNone/>
              <a:defRPr sz="1600" b="1"/>
            </a:lvl4pPr>
            <a:lvl5pPr marL="1826794" indent="0">
              <a:buNone/>
              <a:defRPr sz="1600" b="1"/>
            </a:lvl5pPr>
            <a:lvl6pPr marL="2283491" indent="0">
              <a:buNone/>
              <a:defRPr sz="1600" b="1"/>
            </a:lvl6pPr>
            <a:lvl7pPr marL="2740191" indent="0">
              <a:buNone/>
              <a:defRPr sz="1600" b="1"/>
            </a:lvl7pPr>
            <a:lvl8pPr marL="3196890" indent="0">
              <a:buNone/>
              <a:defRPr sz="1600" b="1"/>
            </a:lvl8pPr>
            <a:lvl9pPr marL="3653587"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503243" y="2465396"/>
            <a:ext cx="4445000" cy="4478337"/>
          </a:xfrm>
        </p:spPr>
        <p:txBody>
          <a:bodyPr/>
          <a:lstStyle>
            <a:lvl1pPr>
              <a:defRPr sz="25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5" name="Text Placeholder 4"/>
          <p:cNvSpPr>
            <a:spLocks noGrp="1"/>
          </p:cNvSpPr>
          <p:nvPr>
            <p:ph type="body" sz="quarter" idx="3"/>
          </p:nvPr>
        </p:nvSpPr>
        <p:spPr>
          <a:xfrm>
            <a:off x="5110166" y="1739900"/>
            <a:ext cx="4446587" cy="725488"/>
          </a:xfrm>
        </p:spPr>
        <p:txBody>
          <a:bodyPr anchor="b"/>
          <a:lstStyle>
            <a:lvl1pPr marL="0" indent="0">
              <a:buNone/>
              <a:defRPr sz="2500" b="1"/>
            </a:lvl1pPr>
            <a:lvl2pPr marL="456697" indent="0">
              <a:buNone/>
              <a:defRPr sz="2000" b="1"/>
            </a:lvl2pPr>
            <a:lvl3pPr marL="913399" indent="0">
              <a:buNone/>
              <a:defRPr sz="1800" b="1"/>
            </a:lvl3pPr>
            <a:lvl4pPr marL="1370096" indent="0">
              <a:buNone/>
              <a:defRPr sz="1600" b="1"/>
            </a:lvl4pPr>
            <a:lvl5pPr marL="1826794" indent="0">
              <a:buNone/>
              <a:defRPr sz="1600" b="1"/>
            </a:lvl5pPr>
            <a:lvl6pPr marL="2283491" indent="0">
              <a:buNone/>
              <a:defRPr sz="1600" b="1"/>
            </a:lvl6pPr>
            <a:lvl7pPr marL="2740191" indent="0">
              <a:buNone/>
              <a:defRPr sz="1600" b="1"/>
            </a:lvl7pPr>
            <a:lvl8pPr marL="3196890" indent="0">
              <a:buNone/>
              <a:defRPr sz="1600" b="1"/>
            </a:lvl8pPr>
            <a:lvl9pPr marL="3653587"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5110166" y="2465396"/>
            <a:ext cx="4446587" cy="4478337"/>
          </a:xfrm>
        </p:spPr>
        <p:txBody>
          <a:bodyPr/>
          <a:lstStyle>
            <a:lvl1pPr>
              <a:defRPr sz="25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7" name="Slide Number Placeholder 9"/>
          <p:cNvSpPr>
            <a:spLocks noGrp="1"/>
          </p:cNvSpPr>
          <p:nvPr>
            <p:ph type="sldNum" sz="quarter" idx="10"/>
          </p:nvPr>
        </p:nvSpPr>
        <p:spPr/>
        <p:txBody>
          <a:bodyPr/>
          <a:lstStyle>
            <a:lvl1pPr>
              <a:defRPr/>
            </a:lvl1pPr>
          </a:lstStyle>
          <a:p>
            <a:pPr>
              <a:defRPr/>
            </a:pPr>
            <a:fld id="{25280786-EB74-40C5-82A4-C6868B1A696E}" type="slidenum">
              <a:rPr lang="en-US"/>
              <a:pPr>
                <a:defRPr/>
              </a:pPr>
              <a:t>‹#›</a:t>
            </a:fld>
            <a:endParaRPr lang="en-US" dirty="0"/>
          </a:p>
        </p:txBody>
      </p:sp>
      <p:sp>
        <p:nvSpPr>
          <p:cNvPr id="8" name="Footer Placeholder 10"/>
          <p:cNvSpPr>
            <a:spLocks noGrp="1"/>
          </p:cNvSpPr>
          <p:nvPr>
            <p:ph type="ftr" sz="quarter" idx="11"/>
          </p:nvPr>
        </p:nvSpPr>
        <p:spPr/>
        <p:txBody>
          <a:bodyPr/>
          <a:lstStyle>
            <a:lvl1pPr>
              <a:defRPr/>
            </a:lvl1pPr>
          </a:lstStyle>
          <a:p>
            <a:pPr>
              <a:defRPr/>
            </a:pPr>
            <a:r>
              <a:rPr lang="en-US" dirty="0"/>
              <a:t>Footer</a:t>
            </a:r>
          </a:p>
        </p:txBody>
      </p:sp>
    </p:spTree>
    <p:extLst>
      <p:ext uri="{BB962C8B-B14F-4D97-AF65-F5344CB8AC3E}">
        <p14:creationId xmlns:p14="http://schemas.microsoft.com/office/powerpoint/2010/main" val="354460304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Separador para proyectar">
    <p:bg>
      <p:bgPr>
        <a:solidFill>
          <a:schemeClr val="tx2"/>
        </a:solidFill>
        <a:effectLst/>
      </p:bgPr>
    </p:bg>
    <p:spTree>
      <p:nvGrpSpPr>
        <p:cNvPr id="1" name=""/>
        <p:cNvGrpSpPr/>
        <p:nvPr/>
      </p:nvGrpSpPr>
      <p:grpSpPr>
        <a:xfrm>
          <a:off x="0" y="0"/>
          <a:ext cx="0" cy="0"/>
          <a:chOff x="0" y="0"/>
          <a:chExt cx="0" cy="0"/>
        </a:xfrm>
      </p:grpSpPr>
      <p:sp>
        <p:nvSpPr>
          <p:cNvPr id="148482" name="Title Placeholder 1"/>
          <p:cNvSpPr>
            <a:spLocks noGrp="1"/>
          </p:cNvSpPr>
          <p:nvPr>
            <p:ph type="ctrTitle"/>
          </p:nvPr>
        </p:nvSpPr>
        <p:spPr>
          <a:xfrm>
            <a:off x="1257310" y="3027581"/>
            <a:ext cx="6724650" cy="1587500"/>
          </a:xfrm>
        </p:spPr>
        <p:txBody>
          <a:bodyPr/>
          <a:lstStyle>
            <a:lvl1pPr>
              <a:lnSpc>
                <a:spcPct val="95000"/>
              </a:lnSpc>
              <a:defRPr sz="4773" b="0">
                <a:solidFill>
                  <a:schemeClr val="bg2"/>
                </a:solidFill>
                <a:latin typeface="Times New Roman" pitchFamily="18" charset="0"/>
              </a:defRPr>
            </a:lvl1pPr>
          </a:lstStyle>
          <a:p>
            <a:r>
              <a:rPr lang="en-US" smtClean="0"/>
              <a:t>Click to edit Master title style</a:t>
            </a:r>
            <a:endParaRPr lang="es-ES" dirty="0"/>
          </a:p>
        </p:txBody>
      </p:sp>
      <p:sp>
        <p:nvSpPr>
          <p:cNvPr id="7" name="Slide Number Placeholder 9"/>
          <p:cNvSpPr>
            <a:spLocks noGrp="1"/>
          </p:cNvSpPr>
          <p:nvPr>
            <p:ph type="sldNum" sz="quarter" idx="4"/>
          </p:nvPr>
        </p:nvSpPr>
        <p:spPr/>
        <p:txBody>
          <a:bodyPr/>
          <a:lstStyle>
            <a:lvl1pPr>
              <a:defRPr>
                <a:solidFill>
                  <a:schemeClr val="bg1"/>
                </a:solidFill>
              </a:defRPr>
            </a:lvl1pPr>
          </a:lstStyle>
          <a:p>
            <a:fld id="{CE8A445D-9762-4AF0-AB67-A595631D9EAD}" type="slidenum">
              <a:rPr lang="es-ES">
                <a:solidFill>
                  <a:srgbClr val="FFFFFF"/>
                </a:solidFill>
              </a:rPr>
              <a:pPr/>
              <a:t>‹#›</a:t>
            </a:fld>
            <a:endParaRPr lang="es-ES">
              <a:solidFill>
                <a:srgbClr val="FFFFFF"/>
              </a:solidFill>
            </a:endParaRPr>
          </a:p>
        </p:txBody>
      </p:sp>
      <p:sp>
        <p:nvSpPr>
          <p:cNvPr id="10" name="Footer Placeholder 10"/>
          <p:cNvSpPr>
            <a:spLocks noGrp="1"/>
          </p:cNvSpPr>
          <p:nvPr>
            <p:ph type="ftr" sz="quarter" idx="3"/>
          </p:nvPr>
        </p:nvSpPr>
        <p:spPr/>
        <p:txBody>
          <a:bodyPr vert="horz" wrap="square" lIns="0" tIns="0" rIns="0" bIns="0" numCol="1" anchor="t" anchorCtr="0" compatLnSpc="1">
            <a:prstTxWarp prst="textNoShape">
              <a:avLst/>
            </a:prstTxWarp>
            <a:noAutofit/>
          </a:bodyPr>
          <a:lstStyle>
            <a:lvl1pPr algn="l" defTabSz="927857" rtl="0" fontAlgn="base">
              <a:lnSpc>
                <a:spcPts val="1094"/>
              </a:lnSpc>
              <a:spcBef>
                <a:spcPct val="0"/>
              </a:spcBef>
              <a:spcAft>
                <a:spcPct val="0"/>
              </a:spcAft>
              <a:defRPr lang="es-ES" sz="914" kern="1200" smtClean="0">
                <a:solidFill>
                  <a:schemeClr val="bg1"/>
                </a:solidFill>
                <a:latin typeface="Arial" charset="0"/>
                <a:ea typeface="+mn-ea"/>
                <a:cs typeface="Arial" charset="0"/>
              </a:defRPr>
            </a:lvl1pPr>
          </a:lstStyle>
          <a:p>
            <a:endParaRPr>
              <a:solidFill>
                <a:srgbClr val="FFFFFF"/>
              </a:solidFill>
            </a:endParaRPr>
          </a:p>
        </p:txBody>
      </p:sp>
    </p:spTree>
    <p:extLst>
      <p:ext uri="{BB962C8B-B14F-4D97-AF65-F5344CB8AC3E}">
        <p14:creationId xmlns:p14="http://schemas.microsoft.com/office/powerpoint/2010/main" val="659070264"/>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ítulo de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ES"/>
          </a:p>
        </p:txBody>
      </p:sp>
      <p:sp>
        <p:nvSpPr>
          <p:cNvPr id="3" name="Slide Number Placeholder 2"/>
          <p:cNvSpPr>
            <a:spLocks noGrp="1"/>
          </p:cNvSpPr>
          <p:nvPr>
            <p:ph type="sldNum" sz="quarter" idx="10"/>
          </p:nvPr>
        </p:nvSpPr>
        <p:spPr/>
        <p:txBody>
          <a:bodyPr/>
          <a:lstStyle>
            <a:lvl1pPr>
              <a:defRPr/>
            </a:lvl1pPr>
          </a:lstStyle>
          <a:p>
            <a:fld id="{B8F9516C-5F28-47A9-93BC-66E5818D1F1D}" type="slidenum">
              <a:rPr lang="es-ES">
                <a:solidFill>
                  <a:srgbClr val="002776"/>
                </a:solidFill>
              </a:rPr>
              <a:pPr/>
              <a:t>‹#›</a:t>
            </a:fld>
            <a:endParaRPr lang="es-ES">
              <a:solidFill>
                <a:srgbClr val="002776"/>
              </a:solidFill>
            </a:endParaRPr>
          </a:p>
        </p:txBody>
      </p:sp>
      <p:sp>
        <p:nvSpPr>
          <p:cNvPr id="4" name="Footer Placeholder 3"/>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563069279"/>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lvl1pPr>
              <a:defRPr/>
            </a:lvl1pPr>
          </a:lstStyle>
          <a:p>
            <a:fld id="{F8BDE2BE-4A0B-4129-99F8-26E0137EA4A3}" type="slidenum">
              <a:rPr lang="es-ES">
                <a:solidFill>
                  <a:srgbClr val="002776"/>
                </a:solidFill>
              </a:rPr>
              <a:pPr/>
              <a:t>‹#›</a:t>
            </a:fld>
            <a:endParaRPr lang="es-ES">
              <a:solidFill>
                <a:srgbClr val="002776"/>
              </a:solidFill>
            </a:endParaRPr>
          </a:p>
        </p:txBody>
      </p:sp>
      <p:sp>
        <p:nvSpPr>
          <p:cNvPr id="3" name="Footer Placeholder 2"/>
          <p:cNvSpPr>
            <a:spLocks noGrp="1"/>
          </p:cNvSpPr>
          <p:nvPr>
            <p:ph type="ftr" sz="quarter" idx="11"/>
          </p:nvPr>
        </p:nvSpPr>
        <p:spPr/>
        <p:txBody>
          <a:bodyPr/>
          <a:lstStyle>
            <a:lvl1pPr>
              <a:defRPr/>
            </a:lvl1pPr>
          </a:lstStyle>
          <a:p>
            <a:endParaRPr lang="es-ES">
              <a:solidFill>
                <a:srgbClr val="002776"/>
              </a:solidFill>
            </a:endParaRPr>
          </a:p>
        </p:txBody>
      </p:sp>
    </p:spTree>
    <p:extLst>
      <p:ext uri="{BB962C8B-B14F-4D97-AF65-F5344CB8AC3E}">
        <p14:creationId xmlns:p14="http://schemas.microsoft.com/office/powerpoint/2010/main" val="1537473647"/>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Cierre">
    <p:spTree>
      <p:nvGrpSpPr>
        <p:cNvPr id="1" name=""/>
        <p:cNvGrpSpPr/>
        <p:nvPr/>
      </p:nvGrpSpPr>
      <p:grpSpPr>
        <a:xfrm>
          <a:off x="0" y="0"/>
          <a:ext cx="0" cy="0"/>
          <a:chOff x="0" y="0"/>
          <a:chExt cx="0" cy="0"/>
        </a:xfrm>
      </p:grpSpPr>
      <p:sp>
        <p:nvSpPr>
          <p:cNvPr id="4" name="Rectangle 3"/>
          <p:cNvSpPr/>
          <p:nvPr userDrawn="1"/>
        </p:nvSpPr>
        <p:spPr>
          <a:xfrm>
            <a:off x="0" y="0"/>
            <a:ext cx="10059988" cy="777398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83267" tIns="41634" rIns="83267" bIns="41634" rtlCol="0" anchor="ctr"/>
          <a:lstStyle/>
          <a:p>
            <a:pPr algn="ctr" defTabSz="928000"/>
            <a:endParaRPr lang="nb-NO" sz="1828">
              <a:solidFill>
                <a:srgbClr val="FFFFFF"/>
              </a:solidFill>
            </a:endParaRPr>
          </a:p>
        </p:txBody>
      </p:sp>
      <p:pic>
        <p:nvPicPr>
          <p:cNvPr id="5" name="Picture 19" descr="DEL_PRI_RGB"/>
          <p:cNvPicPr>
            <a:picLocks noChangeAspect="1" noChangeArrowheads="1"/>
          </p:cNvPicPr>
          <p:nvPr userDrawn="1"/>
        </p:nvPicPr>
        <p:blipFill>
          <a:blip r:embed="rId2" cstate="screen">
            <a:extLst>
              <a:ext uri="{28A0092B-C50C-407E-A947-70E740481C1C}">
                <a14:useLocalDpi xmlns:a14="http://schemas.microsoft.com/office/drawing/2010/main" val="0"/>
              </a:ext>
            </a:extLst>
          </a:blip>
          <a:srcRect/>
          <a:stretch>
            <a:fillRect/>
          </a:stretch>
        </p:blipFill>
        <p:spPr bwMode="auto">
          <a:xfrm>
            <a:off x="379435" y="3389557"/>
            <a:ext cx="3795713" cy="896937"/>
          </a:xfrm>
          <a:prstGeom prst="rect">
            <a:avLst/>
          </a:prstGeom>
          <a:noFill/>
          <a:ln w="9525">
            <a:noFill/>
            <a:miter lim="800000"/>
            <a:headEnd/>
            <a:tailEnd/>
          </a:ln>
        </p:spPr>
      </p:pic>
      <p:sp>
        <p:nvSpPr>
          <p:cNvPr id="8" name="Text Placeholder 7"/>
          <p:cNvSpPr>
            <a:spLocks noGrp="1"/>
          </p:cNvSpPr>
          <p:nvPr>
            <p:ph type="body" sz="quarter" idx="13"/>
          </p:nvPr>
        </p:nvSpPr>
        <p:spPr>
          <a:xfrm>
            <a:off x="457285" y="4700591"/>
            <a:ext cx="6743701" cy="2593975"/>
          </a:xfrm>
        </p:spPr>
        <p:txBody>
          <a:bodyPr/>
          <a:lstStyle>
            <a:lvl1pPr>
              <a:defRPr sz="609">
                <a:solidFill>
                  <a:srgbClr val="000000"/>
                </a:solidFill>
              </a:defRPr>
            </a:lvl1pPr>
            <a:lvl2pPr>
              <a:defRPr sz="711"/>
            </a:lvl2pPr>
            <a:lvl3pPr>
              <a:defRPr sz="711"/>
            </a:lvl3pPr>
            <a:lvl4pPr>
              <a:defRPr sz="711"/>
            </a:lvl4pPr>
            <a:lvl5pPr>
              <a:defRPr sz="711"/>
            </a:lvl5pPr>
          </a:lstStyle>
          <a:p>
            <a:pPr lvl="0"/>
            <a:r>
              <a:rPr lang="en-US" smtClean="0"/>
              <a:t>Click to edit Master text styles</a:t>
            </a:r>
          </a:p>
        </p:txBody>
      </p:sp>
      <p:sp>
        <p:nvSpPr>
          <p:cNvPr id="7" name="Slide Number Placeholder 3"/>
          <p:cNvSpPr>
            <a:spLocks noGrp="1"/>
          </p:cNvSpPr>
          <p:nvPr>
            <p:ph type="sldNum" sz="quarter" idx="10"/>
          </p:nvPr>
        </p:nvSpPr>
        <p:spPr>
          <a:xfrm>
            <a:off x="457307" y="7429743"/>
            <a:ext cx="311150" cy="163513"/>
          </a:xfrm>
        </p:spPr>
        <p:txBody>
          <a:bodyPr/>
          <a:lstStyle>
            <a:lvl1pPr>
              <a:defRPr>
                <a:solidFill>
                  <a:schemeClr val="bg1"/>
                </a:solidFill>
              </a:defRPr>
            </a:lvl1pPr>
          </a:lstStyle>
          <a:p>
            <a:fld id="{20A7A354-C5FB-4D1E-BE75-5A939ED93F75}" type="slidenum">
              <a:rPr lang="es-ES" smtClean="0">
                <a:solidFill>
                  <a:srgbClr val="FFFFFF"/>
                </a:solidFill>
              </a:rPr>
              <a:pPr/>
              <a:t>‹#›</a:t>
            </a:fld>
            <a:endParaRPr lang="es-ES">
              <a:solidFill>
                <a:srgbClr val="FFFFFF"/>
              </a:solidFill>
            </a:endParaRPr>
          </a:p>
        </p:txBody>
      </p:sp>
      <p:sp>
        <p:nvSpPr>
          <p:cNvPr id="9" name="Footer Placeholder 4"/>
          <p:cNvSpPr>
            <a:spLocks noGrp="1"/>
          </p:cNvSpPr>
          <p:nvPr>
            <p:ph type="ftr" sz="quarter" idx="11"/>
          </p:nvPr>
        </p:nvSpPr>
        <p:spPr>
          <a:xfrm>
            <a:off x="849320" y="7429743"/>
            <a:ext cx="4749800" cy="163513"/>
          </a:xfrm>
        </p:spPr>
        <p:txBody>
          <a:bodyPr/>
          <a:lstStyle>
            <a:lvl1pPr>
              <a:defRPr>
                <a:solidFill>
                  <a:schemeClr val="bg1"/>
                </a:solidFill>
              </a:defRPr>
            </a:lvl1pPr>
          </a:lstStyle>
          <a:p>
            <a:endParaRPr lang="es-ES">
              <a:solidFill>
                <a:srgbClr val="FFFFFF"/>
              </a:solidFill>
            </a:endParaRPr>
          </a:p>
        </p:txBody>
      </p:sp>
    </p:spTree>
    <p:extLst>
      <p:ext uri="{BB962C8B-B14F-4D97-AF65-F5344CB8AC3E}">
        <p14:creationId xmlns:p14="http://schemas.microsoft.com/office/powerpoint/2010/main" val="465132358"/>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s-CL" dirty="0"/>
          </a:p>
        </p:txBody>
      </p:sp>
      <p:sp>
        <p:nvSpPr>
          <p:cNvPr id="3" name="Slide Number Placeholder 9"/>
          <p:cNvSpPr>
            <a:spLocks noGrp="1"/>
          </p:cNvSpPr>
          <p:nvPr>
            <p:ph type="sldNum" sz="quarter" idx="10"/>
          </p:nvPr>
        </p:nvSpPr>
        <p:spPr/>
        <p:txBody>
          <a:bodyPr/>
          <a:lstStyle>
            <a:lvl1pPr>
              <a:defRPr/>
            </a:lvl1pPr>
          </a:lstStyle>
          <a:p>
            <a:pPr>
              <a:defRPr/>
            </a:pPr>
            <a:fld id="{86812F57-7A5F-4E8D-A60F-218CCB32CE6C}" type="slidenum">
              <a:rPr lang="en-US"/>
              <a:pPr>
                <a:defRPr/>
              </a:pPr>
              <a:t>‹#›</a:t>
            </a:fld>
            <a:endParaRPr lang="en-US" dirty="0"/>
          </a:p>
        </p:txBody>
      </p:sp>
      <p:sp>
        <p:nvSpPr>
          <p:cNvPr id="4" name="Footer Placeholder 10"/>
          <p:cNvSpPr>
            <a:spLocks noGrp="1"/>
          </p:cNvSpPr>
          <p:nvPr>
            <p:ph type="ftr" sz="quarter" idx="11"/>
          </p:nvPr>
        </p:nvSpPr>
        <p:spPr/>
        <p:txBody>
          <a:bodyPr/>
          <a:lstStyle>
            <a:lvl1pPr>
              <a:defRPr/>
            </a:lvl1pPr>
          </a:lstStyle>
          <a:p>
            <a:pPr>
              <a:defRPr/>
            </a:pPr>
            <a:r>
              <a:rPr lang="en-US" dirty="0"/>
              <a:t>Footer</a:t>
            </a:r>
          </a:p>
        </p:txBody>
      </p:sp>
    </p:spTree>
    <p:extLst>
      <p:ext uri="{BB962C8B-B14F-4D97-AF65-F5344CB8AC3E}">
        <p14:creationId xmlns:p14="http://schemas.microsoft.com/office/powerpoint/2010/main" val="258759104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03245" y="309570"/>
            <a:ext cx="3309937" cy="1317625"/>
          </a:xfrm>
        </p:spPr>
        <p:txBody>
          <a:bodyPr anchor="b"/>
          <a:lstStyle>
            <a:lvl1pPr algn="l">
              <a:defRPr sz="2000" b="1"/>
            </a:lvl1pPr>
          </a:lstStyle>
          <a:p>
            <a:r>
              <a:rPr lang="en-US" smtClean="0"/>
              <a:t>Click to edit Master title style</a:t>
            </a:r>
            <a:endParaRPr lang="es-CL"/>
          </a:p>
        </p:txBody>
      </p:sp>
      <p:sp>
        <p:nvSpPr>
          <p:cNvPr id="3" name="Content Placeholder 2"/>
          <p:cNvSpPr>
            <a:spLocks noGrp="1"/>
          </p:cNvSpPr>
          <p:nvPr>
            <p:ph idx="1"/>
          </p:nvPr>
        </p:nvSpPr>
        <p:spPr>
          <a:xfrm>
            <a:off x="3933833" y="309566"/>
            <a:ext cx="5622925" cy="6634162"/>
          </a:xfrm>
        </p:spPr>
        <p:txBody>
          <a:bodyPr/>
          <a:lstStyle>
            <a:lvl1pPr>
              <a:defRPr sz="3200"/>
            </a:lvl1pPr>
            <a:lvl2pPr>
              <a:defRPr sz="2800"/>
            </a:lvl2pPr>
            <a:lvl3pPr>
              <a:defRPr sz="25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Text Placeholder 3"/>
          <p:cNvSpPr>
            <a:spLocks noGrp="1"/>
          </p:cNvSpPr>
          <p:nvPr>
            <p:ph type="body" sz="half" idx="2"/>
          </p:nvPr>
        </p:nvSpPr>
        <p:spPr>
          <a:xfrm>
            <a:off x="503245" y="1627194"/>
            <a:ext cx="3309937" cy="5316537"/>
          </a:xfrm>
        </p:spPr>
        <p:txBody>
          <a:bodyPr/>
          <a:lstStyle>
            <a:lvl1pPr marL="0" indent="0">
              <a:buNone/>
              <a:defRPr sz="1400"/>
            </a:lvl1pPr>
            <a:lvl2pPr marL="456697" indent="0">
              <a:buNone/>
              <a:defRPr sz="1200"/>
            </a:lvl2pPr>
            <a:lvl3pPr marL="913399" indent="0">
              <a:buNone/>
              <a:defRPr sz="1000"/>
            </a:lvl3pPr>
            <a:lvl4pPr marL="1370096" indent="0">
              <a:buNone/>
              <a:defRPr sz="900"/>
            </a:lvl4pPr>
            <a:lvl5pPr marL="1826794" indent="0">
              <a:buNone/>
              <a:defRPr sz="900"/>
            </a:lvl5pPr>
            <a:lvl6pPr marL="2283491" indent="0">
              <a:buNone/>
              <a:defRPr sz="900"/>
            </a:lvl6pPr>
            <a:lvl7pPr marL="2740191" indent="0">
              <a:buNone/>
              <a:defRPr sz="900"/>
            </a:lvl7pPr>
            <a:lvl8pPr marL="3196890" indent="0">
              <a:buNone/>
              <a:defRPr sz="900"/>
            </a:lvl8pPr>
            <a:lvl9pPr marL="3653587" indent="0">
              <a:buNone/>
              <a:defRPr sz="900"/>
            </a:lvl9pPr>
          </a:lstStyle>
          <a:p>
            <a:pPr lvl="0"/>
            <a:r>
              <a:rPr lang="en-US" smtClean="0"/>
              <a:t>Click to edit Master text styles</a:t>
            </a:r>
          </a:p>
        </p:txBody>
      </p:sp>
      <p:sp>
        <p:nvSpPr>
          <p:cNvPr id="5" name="Slide Number Placeholder 9"/>
          <p:cNvSpPr>
            <a:spLocks noGrp="1"/>
          </p:cNvSpPr>
          <p:nvPr>
            <p:ph type="sldNum" sz="quarter" idx="10"/>
          </p:nvPr>
        </p:nvSpPr>
        <p:spPr/>
        <p:txBody>
          <a:bodyPr/>
          <a:lstStyle>
            <a:lvl1pPr>
              <a:defRPr/>
            </a:lvl1pPr>
          </a:lstStyle>
          <a:p>
            <a:pPr>
              <a:defRPr/>
            </a:pPr>
            <a:fld id="{10B2FFDA-8459-4AAB-8339-1E05B01561E7}" type="slidenum">
              <a:rPr lang="en-US"/>
              <a:pPr>
                <a:defRPr/>
              </a:pPr>
              <a:t>‹#›</a:t>
            </a:fld>
            <a:endParaRPr lang="en-US" dirty="0"/>
          </a:p>
        </p:txBody>
      </p:sp>
      <p:sp>
        <p:nvSpPr>
          <p:cNvPr id="6" name="Footer Placeholder 10"/>
          <p:cNvSpPr>
            <a:spLocks noGrp="1"/>
          </p:cNvSpPr>
          <p:nvPr>
            <p:ph type="ftr" sz="quarter" idx="11"/>
          </p:nvPr>
        </p:nvSpPr>
        <p:spPr/>
        <p:txBody>
          <a:bodyPr/>
          <a:lstStyle>
            <a:lvl1pPr>
              <a:defRPr/>
            </a:lvl1pPr>
          </a:lstStyle>
          <a:p>
            <a:pPr>
              <a:defRPr/>
            </a:pPr>
            <a:r>
              <a:rPr lang="en-US" dirty="0"/>
              <a:t>Footer</a:t>
            </a:r>
          </a:p>
        </p:txBody>
      </p:sp>
    </p:spTree>
    <p:extLst>
      <p:ext uri="{BB962C8B-B14F-4D97-AF65-F5344CB8AC3E}">
        <p14:creationId xmlns:p14="http://schemas.microsoft.com/office/powerpoint/2010/main" val="322002005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971682" y="5441950"/>
            <a:ext cx="6035675" cy="642938"/>
          </a:xfrm>
        </p:spPr>
        <p:txBody>
          <a:bodyPr anchor="b"/>
          <a:lstStyle>
            <a:lvl1pPr algn="l">
              <a:defRPr sz="2000" b="1"/>
            </a:lvl1pPr>
          </a:lstStyle>
          <a:p>
            <a:r>
              <a:rPr lang="en-US" smtClean="0"/>
              <a:t>Click to edit Master title style</a:t>
            </a:r>
            <a:endParaRPr lang="es-CL"/>
          </a:p>
        </p:txBody>
      </p:sp>
      <p:sp>
        <p:nvSpPr>
          <p:cNvPr id="3" name="Picture Placeholder 2"/>
          <p:cNvSpPr>
            <a:spLocks noGrp="1"/>
          </p:cNvSpPr>
          <p:nvPr>
            <p:ph type="pic" idx="1"/>
          </p:nvPr>
        </p:nvSpPr>
        <p:spPr>
          <a:xfrm>
            <a:off x="1971682" y="695330"/>
            <a:ext cx="6035675" cy="4664075"/>
          </a:xfrm>
        </p:spPr>
        <p:txBody>
          <a:bodyPr/>
          <a:lstStyle>
            <a:lvl1pPr marL="0" indent="0">
              <a:buNone/>
              <a:defRPr sz="3200"/>
            </a:lvl1pPr>
            <a:lvl2pPr marL="456697" indent="0">
              <a:buNone/>
              <a:defRPr sz="2800"/>
            </a:lvl2pPr>
            <a:lvl3pPr marL="913399" indent="0">
              <a:buNone/>
              <a:defRPr sz="2500"/>
            </a:lvl3pPr>
            <a:lvl4pPr marL="1370096" indent="0">
              <a:buNone/>
              <a:defRPr sz="2000"/>
            </a:lvl4pPr>
            <a:lvl5pPr marL="1826794" indent="0">
              <a:buNone/>
              <a:defRPr sz="2000"/>
            </a:lvl5pPr>
            <a:lvl6pPr marL="2283491" indent="0">
              <a:buNone/>
              <a:defRPr sz="2000"/>
            </a:lvl6pPr>
            <a:lvl7pPr marL="2740191" indent="0">
              <a:buNone/>
              <a:defRPr sz="2000"/>
            </a:lvl7pPr>
            <a:lvl8pPr marL="3196890" indent="0">
              <a:buNone/>
              <a:defRPr sz="2000"/>
            </a:lvl8pPr>
            <a:lvl9pPr marL="3653587" indent="0">
              <a:buNone/>
              <a:defRPr sz="2000"/>
            </a:lvl9pPr>
          </a:lstStyle>
          <a:p>
            <a:pPr lvl="0"/>
            <a:endParaRPr lang="es-CL" noProof="0" dirty="0" smtClean="0"/>
          </a:p>
        </p:txBody>
      </p:sp>
      <p:sp>
        <p:nvSpPr>
          <p:cNvPr id="4" name="Text Placeholder 3"/>
          <p:cNvSpPr>
            <a:spLocks noGrp="1"/>
          </p:cNvSpPr>
          <p:nvPr>
            <p:ph type="body" sz="half" idx="2"/>
          </p:nvPr>
        </p:nvSpPr>
        <p:spPr>
          <a:xfrm>
            <a:off x="1971682" y="6084888"/>
            <a:ext cx="6035675" cy="911225"/>
          </a:xfrm>
        </p:spPr>
        <p:txBody>
          <a:bodyPr/>
          <a:lstStyle>
            <a:lvl1pPr marL="0" indent="0">
              <a:buNone/>
              <a:defRPr sz="1400"/>
            </a:lvl1pPr>
            <a:lvl2pPr marL="456697" indent="0">
              <a:buNone/>
              <a:defRPr sz="1200"/>
            </a:lvl2pPr>
            <a:lvl3pPr marL="913399" indent="0">
              <a:buNone/>
              <a:defRPr sz="1000"/>
            </a:lvl3pPr>
            <a:lvl4pPr marL="1370096" indent="0">
              <a:buNone/>
              <a:defRPr sz="900"/>
            </a:lvl4pPr>
            <a:lvl5pPr marL="1826794" indent="0">
              <a:buNone/>
              <a:defRPr sz="900"/>
            </a:lvl5pPr>
            <a:lvl6pPr marL="2283491" indent="0">
              <a:buNone/>
              <a:defRPr sz="900"/>
            </a:lvl6pPr>
            <a:lvl7pPr marL="2740191" indent="0">
              <a:buNone/>
              <a:defRPr sz="900"/>
            </a:lvl7pPr>
            <a:lvl8pPr marL="3196890" indent="0">
              <a:buNone/>
              <a:defRPr sz="900"/>
            </a:lvl8pPr>
            <a:lvl9pPr marL="3653587" indent="0">
              <a:buNone/>
              <a:defRPr sz="900"/>
            </a:lvl9pPr>
          </a:lstStyle>
          <a:p>
            <a:pPr lvl="0"/>
            <a:r>
              <a:rPr lang="en-US" smtClean="0"/>
              <a:t>Click to edit Master text styles</a:t>
            </a:r>
          </a:p>
        </p:txBody>
      </p:sp>
      <p:sp>
        <p:nvSpPr>
          <p:cNvPr id="5" name="Slide Number Placeholder 9"/>
          <p:cNvSpPr>
            <a:spLocks noGrp="1"/>
          </p:cNvSpPr>
          <p:nvPr>
            <p:ph type="sldNum" sz="quarter" idx="10"/>
          </p:nvPr>
        </p:nvSpPr>
        <p:spPr/>
        <p:txBody>
          <a:bodyPr/>
          <a:lstStyle>
            <a:lvl1pPr>
              <a:defRPr/>
            </a:lvl1pPr>
          </a:lstStyle>
          <a:p>
            <a:pPr>
              <a:defRPr/>
            </a:pPr>
            <a:fld id="{B57B7E75-A3C7-41F0-AA13-DD8A38F673CC}" type="slidenum">
              <a:rPr lang="en-US"/>
              <a:pPr>
                <a:defRPr/>
              </a:pPr>
              <a:t>‹#›</a:t>
            </a:fld>
            <a:endParaRPr lang="en-US" dirty="0"/>
          </a:p>
        </p:txBody>
      </p:sp>
      <p:sp>
        <p:nvSpPr>
          <p:cNvPr id="6" name="Footer Placeholder 10"/>
          <p:cNvSpPr>
            <a:spLocks noGrp="1"/>
          </p:cNvSpPr>
          <p:nvPr>
            <p:ph type="ftr" sz="quarter" idx="11"/>
          </p:nvPr>
        </p:nvSpPr>
        <p:spPr/>
        <p:txBody>
          <a:bodyPr/>
          <a:lstStyle>
            <a:lvl1pPr>
              <a:defRPr/>
            </a:lvl1pPr>
          </a:lstStyle>
          <a:p>
            <a:pPr>
              <a:defRPr/>
            </a:pPr>
            <a:r>
              <a:rPr lang="en-US" dirty="0"/>
              <a:t>Footer</a:t>
            </a:r>
          </a:p>
        </p:txBody>
      </p:sp>
    </p:spTree>
    <p:extLst>
      <p:ext uri="{BB962C8B-B14F-4D97-AF65-F5344CB8AC3E}">
        <p14:creationId xmlns:p14="http://schemas.microsoft.com/office/powerpoint/2010/main" val="171400090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s-CL"/>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CL"/>
          </a:p>
        </p:txBody>
      </p:sp>
      <p:sp>
        <p:nvSpPr>
          <p:cNvPr id="4" name="Slide Number Placeholder 9"/>
          <p:cNvSpPr>
            <a:spLocks noGrp="1"/>
          </p:cNvSpPr>
          <p:nvPr>
            <p:ph type="sldNum" sz="quarter" idx="10"/>
          </p:nvPr>
        </p:nvSpPr>
        <p:spPr/>
        <p:txBody>
          <a:bodyPr/>
          <a:lstStyle>
            <a:lvl1pPr>
              <a:defRPr/>
            </a:lvl1pPr>
          </a:lstStyle>
          <a:p>
            <a:pPr>
              <a:defRPr/>
            </a:pPr>
            <a:fld id="{0445FC04-BCE8-4F81-A310-FA9F81E23A8D}" type="slidenum">
              <a:rPr lang="en-US"/>
              <a:pPr>
                <a:defRPr/>
              </a:pPr>
              <a:t>‹#›</a:t>
            </a:fld>
            <a:endParaRPr lang="en-US" dirty="0"/>
          </a:p>
        </p:txBody>
      </p:sp>
      <p:sp>
        <p:nvSpPr>
          <p:cNvPr id="5" name="Footer Placeholder 10"/>
          <p:cNvSpPr>
            <a:spLocks noGrp="1"/>
          </p:cNvSpPr>
          <p:nvPr>
            <p:ph type="ftr" sz="quarter" idx="11"/>
          </p:nvPr>
        </p:nvSpPr>
        <p:spPr/>
        <p:txBody>
          <a:bodyPr/>
          <a:lstStyle>
            <a:lvl1pPr>
              <a:defRPr/>
            </a:lvl1pPr>
          </a:lstStyle>
          <a:p>
            <a:pPr>
              <a:defRPr/>
            </a:pPr>
            <a:r>
              <a:rPr lang="en-US" dirty="0"/>
              <a:t>Footer</a:t>
            </a:r>
          </a:p>
        </p:txBody>
      </p:sp>
    </p:spTree>
    <p:extLst>
      <p:ext uri="{BB962C8B-B14F-4D97-AF65-F5344CB8AC3E}">
        <p14:creationId xmlns:p14="http://schemas.microsoft.com/office/powerpoint/2010/main" val="388338076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2.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4.xml"/><Relationship Id="rId13" Type="http://schemas.openxmlformats.org/officeDocument/2006/relationships/slideLayout" Target="../slideLayouts/slideLayout29.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slideLayout" Target="../slideLayouts/slideLayout28.xml"/><Relationship Id="rId17" Type="http://schemas.openxmlformats.org/officeDocument/2006/relationships/image" Target="../media/image2.png"/><Relationship Id="rId2" Type="http://schemas.openxmlformats.org/officeDocument/2006/relationships/slideLayout" Target="../slideLayouts/slideLayout18.xml"/><Relationship Id="rId16" Type="http://schemas.openxmlformats.org/officeDocument/2006/relationships/image" Target="../media/image1.jpeg"/><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5" Type="http://schemas.openxmlformats.org/officeDocument/2006/relationships/theme" Target="../theme/theme2.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 Id="rId14" Type="http://schemas.openxmlformats.org/officeDocument/2006/relationships/slideLayout" Target="../slideLayouts/slideLayout3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8.xml"/><Relationship Id="rId3" Type="http://schemas.openxmlformats.org/officeDocument/2006/relationships/slideLayout" Target="../slideLayouts/slideLayout33.xml"/><Relationship Id="rId7" Type="http://schemas.openxmlformats.org/officeDocument/2006/relationships/slideLayout" Target="../slideLayouts/slideLayout37.xml"/><Relationship Id="rId2" Type="http://schemas.openxmlformats.org/officeDocument/2006/relationships/slideLayout" Target="../slideLayouts/slideLayout32.xml"/><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image" Target="../media/image2.png"/><Relationship Id="rId5" Type="http://schemas.openxmlformats.org/officeDocument/2006/relationships/slideLayout" Target="../slideLayouts/slideLayout35.xml"/><Relationship Id="rId10" Type="http://schemas.openxmlformats.org/officeDocument/2006/relationships/image" Target="../media/image1.jpeg"/><Relationship Id="rId4" Type="http://schemas.openxmlformats.org/officeDocument/2006/relationships/slideLayout" Target="../slideLayouts/slideLayout34.xml"/><Relationship Id="rId9"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6.xml"/><Relationship Id="rId3" Type="http://schemas.openxmlformats.org/officeDocument/2006/relationships/slideLayout" Target="../slideLayouts/slideLayout41.xml"/><Relationship Id="rId7" Type="http://schemas.openxmlformats.org/officeDocument/2006/relationships/slideLayout" Target="../slideLayouts/slideLayout45.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5" Type="http://schemas.openxmlformats.org/officeDocument/2006/relationships/slideLayout" Target="../slideLayouts/slideLayout43.xml"/><Relationship Id="rId10" Type="http://schemas.openxmlformats.org/officeDocument/2006/relationships/image" Target="../media/image2.png"/><Relationship Id="rId4" Type="http://schemas.openxmlformats.org/officeDocument/2006/relationships/slideLayout" Target="../slideLayouts/slideLayout42.xml"/><Relationship Id="rId9"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theme" Target="../theme/theme5.xml"/><Relationship Id="rId3" Type="http://schemas.openxmlformats.org/officeDocument/2006/relationships/slideLayout" Target="../slideLayouts/slideLayout49.xml"/><Relationship Id="rId7" Type="http://schemas.openxmlformats.org/officeDocument/2006/relationships/slideLayout" Target="../slideLayouts/slideLayout53.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5" Type="http://schemas.openxmlformats.org/officeDocument/2006/relationships/slideLayout" Target="../slideLayouts/slideLayout51.xml"/><Relationship Id="rId4" Type="http://schemas.openxmlformats.org/officeDocument/2006/relationships/slideLayout" Target="../slideLayouts/slideLayout50.xml"/><Relationship Id="rId9"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277466" y="214586"/>
            <a:ext cx="9468000" cy="957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492129" y="1314454"/>
            <a:ext cx="9074150" cy="610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7" name="Slide Number Placeholder 9"/>
          <p:cNvSpPr>
            <a:spLocks noGrp="1"/>
          </p:cNvSpPr>
          <p:nvPr>
            <p:ph type="sldNum" sz="quarter" idx="4"/>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lvl1pPr>
              <a:lnSpc>
                <a:spcPts val="1200"/>
              </a:lnSpc>
              <a:defRPr sz="1000" b="1">
                <a:solidFill>
                  <a:schemeClr val="tx2"/>
                </a:solidFill>
              </a:defRPr>
            </a:lvl1pPr>
          </a:lstStyle>
          <a:p>
            <a:pPr>
              <a:defRPr/>
            </a:pPr>
            <a:fld id="{BEB0F5FB-1EB5-48D3-A794-3795454A5502}" type="slidenum">
              <a:rPr lang="en-US"/>
              <a:pPr>
                <a:defRPr/>
              </a:pPr>
              <a:t>‹#›</a:t>
            </a:fld>
            <a:endParaRPr lang="en-US" dirty="0"/>
          </a:p>
        </p:txBody>
      </p:sp>
      <p:sp>
        <p:nvSpPr>
          <p:cNvPr id="10" name="Footer Placeholder 10"/>
          <p:cNvSpPr>
            <a:spLocks noGrp="1"/>
          </p:cNvSpPr>
          <p:nvPr>
            <p:ph type="ftr" sz="quarter" idx="3"/>
          </p:nvPr>
        </p:nvSpPr>
        <p:spPr>
          <a:xfrm>
            <a:off x="849313" y="7429506"/>
            <a:ext cx="4749800" cy="163513"/>
          </a:xfrm>
          <a:prstGeom prst="rect">
            <a:avLst/>
          </a:prstGeom>
        </p:spPr>
        <p:txBody>
          <a:bodyPr vert="horz" wrap="square" lIns="0" tIns="0" rIns="0" bIns="0" numCol="1" anchor="t" anchorCtr="0" compatLnSpc="1">
            <a:prstTxWarp prst="textNoShape">
              <a:avLst/>
            </a:prstTxWarp>
            <a:noAutofit/>
          </a:bodyPr>
          <a:lstStyle>
            <a:lvl1pPr>
              <a:lnSpc>
                <a:spcPts val="1200"/>
              </a:lnSpc>
              <a:defRPr sz="1000">
                <a:solidFill>
                  <a:schemeClr val="tx2"/>
                </a:solidFill>
              </a:defRPr>
            </a:lvl1pPr>
          </a:lstStyle>
          <a:p>
            <a:pPr>
              <a:defRPr/>
            </a:pPr>
            <a:r>
              <a:rPr lang="en-US" dirty="0"/>
              <a:t>Footer</a:t>
            </a:r>
          </a:p>
        </p:txBody>
      </p:sp>
      <p:pic>
        <p:nvPicPr>
          <p:cNvPr id="1030" name="Picture 5" descr="DEL_PRI_RGB"/>
          <p:cNvPicPr>
            <a:picLocks noChangeArrowheads="1"/>
          </p:cNvPicPr>
          <p:nvPr/>
        </p:nvPicPr>
        <p:blipFill>
          <a:blip r:embed="rId18" cstate="print">
            <a:clrChange>
              <a:clrFrom>
                <a:srgbClr val="FFFFFF"/>
              </a:clrFrom>
              <a:clrTo>
                <a:srgbClr val="FFFFFF">
                  <a:alpha val="0"/>
                </a:srgbClr>
              </a:clrTo>
            </a:clrChange>
            <a:extLst>
              <a:ext uri="{28A0092B-C50C-407E-A947-70E740481C1C}">
                <a14:useLocalDpi xmlns:a14="http://schemas.microsoft.com/office/drawing/2010/main" val="0"/>
              </a:ext>
            </a:extLst>
          </a:blip>
          <a:srcRect l="7785" t="27351" r="9871" b="25598"/>
          <a:stretch>
            <a:fillRect/>
          </a:stretch>
        </p:blipFill>
        <p:spPr bwMode="auto">
          <a:xfrm>
            <a:off x="8846506" y="7487394"/>
            <a:ext cx="792000" cy="18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p:nvPr userDrawn="1"/>
        </p:nvPicPr>
        <p:blipFill>
          <a:blip r:embed="rId19" cstate="print">
            <a:extLst>
              <a:ext uri="{28A0092B-C50C-407E-A947-70E740481C1C}">
                <a14:useLocalDpi xmlns:a14="http://schemas.microsoft.com/office/drawing/2010/main" val="0"/>
              </a:ext>
            </a:extLst>
          </a:blip>
          <a:srcRect/>
          <a:stretch>
            <a:fillRect/>
          </a:stretch>
        </p:blipFill>
        <p:spPr bwMode="auto">
          <a:xfrm>
            <a:off x="8759196" y="116632"/>
            <a:ext cx="815406" cy="407610"/>
          </a:xfrm>
          <a:prstGeom prst="rect">
            <a:avLst/>
          </a:prstGeom>
          <a:noFill/>
          <a:ln>
            <a:noFill/>
          </a:ln>
        </p:spPr>
      </p:pic>
    </p:spTree>
  </p:cSld>
  <p:clrMap bg1="lt1" tx1="dk1" bg2="lt2" tx2="dk2" accent1="accent1" accent2="accent2" accent3="accent3" accent4="accent4" accent5="accent5" accent6="accent6" hlink="hlink" folHlink="folHlink"/>
  <p:sldLayoutIdLst>
    <p:sldLayoutId id="2147484771" r:id="rId1"/>
    <p:sldLayoutId id="2147484725" r:id="rId2"/>
    <p:sldLayoutId id="2147484726" r:id="rId3"/>
    <p:sldLayoutId id="2147484727" r:id="rId4"/>
    <p:sldLayoutId id="2147484728" r:id="rId5"/>
    <p:sldLayoutId id="2147484729" r:id="rId6"/>
    <p:sldLayoutId id="2147484731" r:id="rId7"/>
    <p:sldLayoutId id="2147484732" r:id="rId8"/>
    <p:sldLayoutId id="2147484733" r:id="rId9"/>
    <p:sldLayoutId id="2147484734" r:id="rId10"/>
    <p:sldLayoutId id="2147484933" r:id="rId11"/>
    <p:sldLayoutId id="2147484940" r:id="rId12"/>
    <p:sldLayoutId id="2147484985" r:id="rId13"/>
    <p:sldLayoutId id="2147484986" r:id="rId14"/>
    <p:sldLayoutId id="2147484987" r:id="rId15"/>
    <p:sldLayoutId id="2147484988" r:id="rId16"/>
  </p:sldLayoutIdLst>
  <p:timing>
    <p:tnLst>
      <p:par>
        <p:cTn id="1" dur="indefinite" restart="never" nodeType="tmRoot"/>
      </p:par>
    </p:tnLst>
  </p:timing>
  <p:hf hdr="0" dt="0"/>
  <p:txStyles>
    <p:titleStyle>
      <a:lvl1pPr algn="l" defTabSz="1016636" rtl="0" eaLnBrk="0" fontAlgn="base" hangingPunct="0">
        <a:lnSpc>
          <a:spcPct val="100000"/>
        </a:lnSpc>
        <a:spcBef>
          <a:spcPct val="0"/>
        </a:spcBef>
        <a:spcAft>
          <a:spcPct val="0"/>
        </a:spcAft>
        <a:defRPr sz="2200" b="1">
          <a:solidFill>
            <a:schemeClr val="tx2"/>
          </a:solidFill>
          <a:latin typeface="+mj-lt"/>
          <a:ea typeface="+mj-ea"/>
          <a:cs typeface="+mj-cs"/>
        </a:defRPr>
      </a:lvl1pPr>
      <a:lvl2pPr algn="l" defTabSz="1016636" rtl="0" eaLnBrk="0" fontAlgn="base" hangingPunct="0">
        <a:lnSpc>
          <a:spcPts val="3398"/>
        </a:lnSpc>
        <a:spcBef>
          <a:spcPct val="0"/>
        </a:spcBef>
        <a:spcAft>
          <a:spcPct val="0"/>
        </a:spcAft>
        <a:defRPr sz="2600" b="1">
          <a:solidFill>
            <a:schemeClr val="tx2"/>
          </a:solidFill>
          <a:latin typeface="Arial" charset="0"/>
        </a:defRPr>
      </a:lvl2pPr>
      <a:lvl3pPr algn="l" defTabSz="1016636" rtl="0" eaLnBrk="0" fontAlgn="base" hangingPunct="0">
        <a:lnSpc>
          <a:spcPts val="3398"/>
        </a:lnSpc>
        <a:spcBef>
          <a:spcPct val="0"/>
        </a:spcBef>
        <a:spcAft>
          <a:spcPct val="0"/>
        </a:spcAft>
        <a:defRPr sz="2600" b="1">
          <a:solidFill>
            <a:schemeClr val="tx2"/>
          </a:solidFill>
          <a:latin typeface="Arial" charset="0"/>
        </a:defRPr>
      </a:lvl3pPr>
      <a:lvl4pPr algn="l" defTabSz="1016636" rtl="0" eaLnBrk="0" fontAlgn="base" hangingPunct="0">
        <a:lnSpc>
          <a:spcPts val="3398"/>
        </a:lnSpc>
        <a:spcBef>
          <a:spcPct val="0"/>
        </a:spcBef>
        <a:spcAft>
          <a:spcPct val="0"/>
        </a:spcAft>
        <a:defRPr sz="2600" b="1">
          <a:solidFill>
            <a:schemeClr val="tx2"/>
          </a:solidFill>
          <a:latin typeface="Arial" charset="0"/>
        </a:defRPr>
      </a:lvl4pPr>
      <a:lvl5pPr algn="l" defTabSz="1016636" rtl="0" eaLnBrk="0" fontAlgn="base" hangingPunct="0">
        <a:lnSpc>
          <a:spcPts val="3398"/>
        </a:lnSpc>
        <a:spcBef>
          <a:spcPct val="0"/>
        </a:spcBef>
        <a:spcAft>
          <a:spcPct val="0"/>
        </a:spcAft>
        <a:defRPr sz="2600" b="1">
          <a:solidFill>
            <a:schemeClr val="tx2"/>
          </a:solidFill>
          <a:latin typeface="Arial" charset="0"/>
        </a:defRPr>
      </a:lvl5pPr>
      <a:lvl6pPr marL="456697" algn="l" defTabSz="1018056" rtl="0" eaLnBrk="0" fontAlgn="base" hangingPunct="0">
        <a:lnSpc>
          <a:spcPts val="3398"/>
        </a:lnSpc>
        <a:spcBef>
          <a:spcPct val="0"/>
        </a:spcBef>
        <a:spcAft>
          <a:spcPct val="0"/>
        </a:spcAft>
        <a:defRPr sz="2600" b="1">
          <a:solidFill>
            <a:schemeClr val="tx2"/>
          </a:solidFill>
          <a:latin typeface="Arial" charset="0"/>
        </a:defRPr>
      </a:lvl6pPr>
      <a:lvl7pPr marL="913399" algn="l" defTabSz="1018056" rtl="0" eaLnBrk="0" fontAlgn="base" hangingPunct="0">
        <a:lnSpc>
          <a:spcPts val="3398"/>
        </a:lnSpc>
        <a:spcBef>
          <a:spcPct val="0"/>
        </a:spcBef>
        <a:spcAft>
          <a:spcPct val="0"/>
        </a:spcAft>
        <a:defRPr sz="2600" b="1">
          <a:solidFill>
            <a:schemeClr val="tx2"/>
          </a:solidFill>
          <a:latin typeface="Arial" charset="0"/>
        </a:defRPr>
      </a:lvl7pPr>
      <a:lvl8pPr marL="1370096" algn="l" defTabSz="1018056" rtl="0" eaLnBrk="0" fontAlgn="base" hangingPunct="0">
        <a:lnSpc>
          <a:spcPts val="3398"/>
        </a:lnSpc>
        <a:spcBef>
          <a:spcPct val="0"/>
        </a:spcBef>
        <a:spcAft>
          <a:spcPct val="0"/>
        </a:spcAft>
        <a:defRPr sz="2600" b="1">
          <a:solidFill>
            <a:schemeClr val="tx2"/>
          </a:solidFill>
          <a:latin typeface="Arial" charset="0"/>
        </a:defRPr>
      </a:lvl8pPr>
      <a:lvl9pPr marL="1826794" algn="l" defTabSz="1018056" rtl="0" eaLnBrk="0" fontAlgn="base" hangingPunct="0">
        <a:lnSpc>
          <a:spcPts val="3398"/>
        </a:lnSpc>
        <a:spcBef>
          <a:spcPct val="0"/>
        </a:spcBef>
        <a:spcAft>
          <a:spcPct val="0"/>
        </a:spcAft>
        <a:defRPr sz="2600" b="1">
          <a:solidFill>
            <a:schemeClr val="tx2"/>
          </a:solidFill>
          <a:latin typeface="Arial" charset="0"/>
        </a:defRPr>
      </a:lvl9pPr>
    </p:titleStyle>
    <p:bodyStyle>
      <a:lvl1pPr marL="380643" indent="-380643" algn="l" defTabSz="1016636" rtl="0" eaLnBrk="0" fontAlgn="base" hangingPunct="0">
        <a:spcBef>
          <a:spcPct val="0"/>
        </a:spcBef>
        <a:spcAft>
          <a:spcPts val="300"/>
        </a:spcAft>
        <a:buFont typeface="Arial" charset="0"/>
        <a:defRPr sz="2500">
          <a:solidFill>
            <a:schemeClr val="tx2"/>
          </a:solidFill>
          <a:latin typeface="+mn-lt"/>
          <a:ea typeface="+mn-ea"/>
          <a:cs typeface="+mn-cs"/>
        </a:defRPr>
      </a:lvl1pPr>
      <a:lvl2pPr marL="201423" indent="-201423" algn="l" defTabSz="1016636" rtl="0" eaLnBrk="0" fontAlgn="base" hangingPunct="0">
        <a:spcBef>
          <a:spcPct val="0"/>
        </a:spcBef>
        <a:spcAft>
          <a:spcPts val="300"/>
        </a:spcAft>
        <a:buFont typeface="Arial" charset="0"/>
        <a:buChar char="•"/>
        <a:defRPr sz="2500">
          <a:solidFill>
            <a:schemeClr val="tx2"/>
          </a:solidFill>
          <a:latin typeface="+mn-lt"/>
        </a:defRPr>
      </a:lvl2pPr>
      <a:lvl3pPr marL="396502" indent="-193493" algn="l" defTabSz="1016636" rtl="0" eaLnBrk="0" fontAlgn="base" hangingPunct="0">
        <a:spcBef>
          <a:spcPct val="0"/>
        </a:spcBef>
        <a:spcAft>
          <a:spcPts val="300"/>
        </a:spcAft>
        <a:buFont typeface="Arial" charset="0"/>
        <a:buChar char="‒"/>
        <a:defRPr sz="2500">
          <a:solidFill>
            <a:schemeClr val="tx2"/>
          </a:solidFill>
          <a:latin typeface="+mn-lt"/>
        </a:defRPr>
      </a:lvl3pPr>
      <a:lvl4pPr marL="599510" indent="-201423" algn="l" defTabSz="1016636" rtl="0" eaLnBrk="0" fontAlgn="base" hangingPunct="0">
        <a:spcBef>
          <a:spcPct val="0"/>
        </a:spcBef>
        <a:spcAft>
          <a:spcPts val="600"/>
        </a:spcAft>
        <a:buFont typeface="Arial" charset="0"/>
        <a:buChar char="•"/>
        <a:defRPr sz="2000">
          <a:solidFill>
            <a:schemeClr val="tx2"/>
          </a:solidFill>
          <a:latin typeface="+mn-lt"/>
        </a:defRPr>
      </a:lvl4pPr>
      <a:lvl5pPr marL="791420" indent="-190322" algn="l" defTabSz="1016636" rtl="0" eaLnBrk="0" fontAlgn="base" hangingPunct="0">
        <a:spcBef>
          <a:spcPct val="0"/>
        </a:spcBef>
        <a:spcAft>
          <a:spcPts val="600"/>
        </a:spcAft>
        <a:buFont typeface="Arial" charset="0"/>
        <a:buChar char="‒"/>
        <a:defRPr sz="2000">
          <a:solidFill>
            <a:schemeClr val="tx2"/>
          </a:solidFill>
          <a:latin typeface="+mn-lt"/>
        </a:defRPr>
      </a:lvl5pPr>
      <a:lvl6pPr marL="1249577" indent="-191879" algn="l" defTabSz="1018056" rtl="0" eaLnBrk="0" fontAlgn="base" hangingPunct="0">
        <a:spcBef>
          <a:spcPct val="0"/>
        </a:spcBef>
        <a:spcAft>
          <a:spcPts val="600"/>
        </a:spcAft>
        <a:buFont typeface="Arial" charset="0"/>
        <a:buChar char="‒"/>
        <a:defRPr sz="2000">
          <a:solidFill>
            <a:schemeClr val="tx2"/>
          </a:solidFill>
          <a:latin typeface="+mn-lt"/>
        </a:defRPr>
      </a:lvl6pPr>
      <a:lvl7pPr marL="1706277" indent="-191879" algn="l" defTabSz="1018056" rtl="0" eaLnBrk="0" fontAlgn="base" hangingPunct="0">
        <a:spcBef>
          <a:spcPct val="0"/>
        </a:spcBef>
        <a:spcAft>
          <a:spcPts val="600"/>
        </a:spcAft>
        <a:buFont typeface="Arial" charset="0"/>
        <a:buChar char="‒"/>
        <a:defRPr sz="2000">
          <a:solidFill>
            <a:schemeClr val="tx2"/>
          </a:solidFill>
          <a:latin typeface="+mn-lt"/>
        </a:defRPr>
      </a:lvl7pPr>
      <a:lvl8pPr marL="2162975" indent="-191879" algn="l" defTabSz="1018056" rtl="0" eaLnBrk="0" fontAlgn="base" hangingPunct="0">
        <a:spcBef>
          <a:spcPct val="0"/>
        </a:spcBef>
        <a:spcAft>
          <a:spcPts val="600"/>
        </a:spcAft>
        <a:buFont typeface="Arial" charset="0"/>
        <a:buChar char="‒"/>
        <a:defRPr sz="2000">
          <a:solidFill>
            <a:schemeClr val="tx2"/>
          </a:solidFill>
          <a:latin typeface="+mn-lt"/>
        </a:defRPr>
      </a:lvl8pPr>
      <a:lvl9pPr marL="2619674" indent="-191879" algn="l" defTabSz="1018056" rtl="0" eaLnBrk="0" fontAlgn="base" hangingPunct="0">
        <a:spcBef>
          <a:spcPct val="0"/>
        </a:spcBef>
        <a:spcAft>
          <a:spcPts val="600"/>
        </a:spcAft>
        <a:buFont typeface="Arial" charset="0"/>
        <a:buChar char="‒"/>
        <a:defRPr sz="2000">
          <a:solidFill>
            <a:schemeClr val="tx2"/>
          </a:solidFill>
          <a:latin typeface="+mn-lt"/>
        </a:defRPr>
      </a:lvl9pPr>
    </p:bodyStyle>
    <p:otherStyle>
      <a:defPPr>
        <a:defRPr lang="es-CL"/>
      </a:defPPr>
      <a:lvl1pPr marL="0" algn="l" defTabSz="913399" rtl="0" eaLnBrk="1" latinLnBrk="0" hangingPunct="1">
        <a:defRPr sz="1800" kern="1200">
          <a:solidFill>
            <a:schemeClr val="tx1"/>
          </a:solidFill>
          <a:latin typeface="+mn-lt"/>
          <a:ea typeface="+mn-ea"/>
          <a:cs typeface="+mn-cs"/>
        </a:defRPr>
      </a:lvl1pPr>
      <a:lvl2pPr marL="456697" algn="l" defTabSz="913399" rtl="0" eaLnBrk="1" latinLnBrk="0" hangingPunct="1">
        <a:defRPr sz="1800" kern="1200">
          <a:solidFill>
            <a:schemeClr val="tx1"/>
          </a:solidFill>
          <a:latin typeface="+mn-lt"/>
          <a:ea typeface="+mn-ea"/>
          <a:cs typeface="+mn-cs"/>
        </a:defRPr>
      </a:lvl2pPr>
      <a:lvl3pPr marL="913399" algn="l" defTabSz="913399" rtl="0" eaLnBrk="1" latinLnBrk="0" hangingPunct="1">
        <a:defRPr sz="1800" kern="1200">
          <a:solidFill>
            <a:schemeClr val="tx1"/>
          </a:solidFill>
          <a:latin typeface="+mn-lt"/>
          <a:ea typeface="+mn-ea"/>
          <a:cs typeface="+mn-cs"/>
        </a:defRPr>
      </a:lvl3pPr>
      <a:lvl4pPr marL="1370096" algn="l" defTabSz="913399" rtl="0" eaLnBrk="1" latinLnBrk="0" hangingPunct="1">
        <a:defRPr sz="1800" kern="1200">
          <a:solidFill>
            <a:schemeClr val="tx1"/>
          </a:solidFill>
          <a:latin typeface="+mn-lt"/>
          <a:ea typeface="+mn-ea"/>
          <a:cs typeface="+mn-cs"/>
        </a:defRPr>
      </a:lvl4pPr>
      <a:lvl5pPr marL="1826794" algn="l" defTabSz="913399" rtl="0" eaLnBrk="1" latinLnBrk="0" hangingPunct="1">
        <a:defRPr sz="1800" kern="1200">
          <a:solidFill>
            <a:schemeClr val="tx1"/>
          </a:solidFill>
          <a:latin typeface="+mn-lt"/>
          <a:ea typeface="+mn-ea"/>
          <a:cs typeface="+mn-cs"/>
        </a:defRPr>
      </a:lvl5pPr>
      <a:lvl6pPr marL="2283491" algn="l" defTabSz="913399" rtl="0" eaLnBrk="1" latinLnBrk="0" hangingPunct="1">
        <a:defRPr sz="1800" kern="1200">
          <a:solidFill>
            <a:schemeClr val="tx1"/>
          </a:solidFill>
          <a:latin typeface="+mn-lt"/>
          <a:ea typeface="+mn-ea"/>
          <a:cs typeface="+mn-cs"/>
        </a:defRPr>
      </a:lvl6pPr>
      <a:lvl7pPr marL="2740191" algn="l" defTabSz="913399" rtl="0" eaLnBrk="1" latinLnBrk="0" hangingPunct="1">
        <a:defRPr sz="1800" kern="1200">
          <a:solidFill>
            <a:schemeClr val="tx1"/>
          </a:solidFill>
          <a:latin typeface="+mn-lt"/>
          <a:ea typeface="+mn-ea"/>
          <a:cs typeface="+mn-cs"/>
        </a:defRPr>
      </a:lvl7pPr>
      <a:lvl8pPr marL="3196890" algn="l" defTabSz="913399" rtl="0" eaLnBrk="1" latinLnBrk="0" hangingPunct="1">
        <a:defRPr sz="1800" kern="1200">
          <a:solidFill>
            <a:schemeClr val="tx1"/>
          </a:solidFill>
          <a:latin typeface="+mn-lt"/>
          <a:ea typeface="+mn-ea"/>
          <a:cs typeface="+mn-cs"/>
        </a:defRPr>
      </a:lvl8pPr>
      <a:lvl9pPr marL="3653587" algn="l" defTabSz="913399"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277466" y="214586"/>
            <a:ext cx="9468000" cy="957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492129" y="1314454"/>
            <a:ext cx="9074150" cy="610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7" name="Slide Number Placeholder 9"/>
          <p:cNvSpPr>
            <a:spLocks noGrp="1"/>
          </p:cNvSpPr>
          <p:nvPr>
            <p:ph type="sldNum" sz="quarter" idx="4"/>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lvl1pPr>
              <a:lnSpc>
                <a:spcPts val="1200"/>
              </a:lnSpc>
              <a:defRPr sz="1000" b="1">
                <a:solidFill>
                  <a:schemeClr val="tx2"/>
                </a:solidFill>
              </a:defRPr>
            </a:lvl1pPr>
          </a:lstStyle>
          <a:p>
            <a:pPr>
              <a:defRPr/>
            </a:pPr>
            <a:fld id="{BEB0F5FB-1EB5-48D3-A794-3795454A5502}" type="slidenum">
              <a:rPr lang="en-US">
                <a:solidFill>
                  <a:srgbClr val="002776"/>
                </a:solidFill>
              </a:rPr>
              <a:pPr>
                <a:defRPr/>
              </a:pPr>
              <a:t>‹#›</a:t>
            </a:fld>
            <a:endParaRPr lang="en-US" dirty="0">
              <a:solidFill>
                <a:srgbClr val="002776"/>
              </a:solidFill>
            </a:endParaRPr>
          </a:p>
        </p:txBody>
      </p:sp>
      <p:sp>
        <p:nvSpPr>
          <p:cNvPr id="10" name="Footer Placeholder 10"/>
          <p:cNvSpPr>
            <a:spLocks noGrp="1"/>
          </p:cNvSpPr>
          <p:nvPr>
            <p:ph type="ftr" sz="quarter" idx="3"/>
          </p:nvPr>
        </p:nvSpPr>
        <p:spPr>
          <a:xfrm>
            <a:off x="849313" y="7429506"/>
            <a:ext cx="4749800" cy="163513"/>
          </a:xfrm>
          <a:prstGeom prst="rect">
            <a:avLst/>
          </a:prstGeom>
        </p:spPr>
        <p:txBody>
          <a:bodyPr vert="horz" wrap="square" lIns="0" tIns="0" rIns="0" bIns="0" numCol="1" anchor="t" anchorCtr="0" compatLnSpc="1">
            <a:prstTxWarp prst="textNoShape">
              <a:avLst/>
            </a:prstTxWarp>
            <a:noAutofit/>
          </a:bodyPr>
          <a:lstStyle>
            <a:lvl1pPr>
              <a:lnSpc>
                <a:spcPts val="1200"/>
              </a:lnSpc>
              <a:defRPr sz="1000">
                <a:solidFill>
                  <a:schemeClr val="tx2"/>
                </a:solidFill>
              </a:defRPr>
            </a:lvl1pPr>
          </a:lstStyle>
          <a:p>
            <a:pPr>
              <a:defRPr/>
            </a:pPr>
            <a:r>
              <a:rPr lang="en-US" dirty="0">
                <a:solidFill>
                  <a:srgbClr val="002776"/>
                </a:solidFill>
              </a:rPr>
              <a:t>Footer</a:t>
            </a:r>
          </a:p>
        </p:txBody>
      </p:sp>
      <p:pic>
        <p:nvPicPr>
          <p:cNvPr id="1030" name="Picture 5" descr="DEL_PRI_RGB"/>
          <p:cNvPicPr>
            <a:picLocks noChangeArrowheads="1"/>
          </p:cNvPicPr>
          <p:nvPr/>
        </p:nvPicPr>
        <p:blipFill>
          <a:blip r:embed="rId16" cstate="print">
            <a:clrChange>
              <a:clrFrom>
                <a:srgbClr val="FFFFFF"/>
              </a:clrFrom>
              <a:clrTo>
                <a:srgbClr val="FFFFFF">
                  <a:alpha val="0"/>
                </a:srgbClr>
              </a:clrTo>
            </a:clrChange>
            <a:extLst>
              <a:ext uri="{28A0092B-C50C-407E-A947-70E740481C1C}">
                <a14:useLocalDpi xmlns:a14="http://schemas.microsoft.com/office/drawing/2010/main" val="0"/>
              </a:ext>
            </a:extLst>
          </a:blip>
          <a:srcRect l="7785" t="27351" r="9871" b="25598"/>
          <a:stretch>
            <a:fillRect/>
          </a:stretch>
        </p:blipFill>
        <p:spPr bwMode="auto">
          <a:xfrm>
            <a:off x="8846506" y="7487394"/>
            <a:ext cx="792000" cy="18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p:nvPr userDrawn="1"/>
        </p:nvPicPr>
        <p:blipFill>
          <a:blip r:embed="rId17" cstate="print">
            <a:extLst>
              <a:ext uri="{28A0092B-C50C-407E-A947-70E740481C1C}">
                <a14:useLocalDpi xmlns:a14="http://schemas.microsoft.com/office/drawing/2010/main" val="0"/>
              </a:ext>
            </a:extLst>
          </a:blip>
          <a:srcRect/>
          <a:stretch>
            <a:fillRect/>
          </a:stretch>
        </p:blipFill>
        <p:spPr bwMode="auto">
          <a:xfrm>
            <a:off x="8759196" y="116632"/>
            <a:ext cx="815406" cy="407610"/>
          </a:xfrm>
          <a:prstGeom prst="rect">
            <a:avLst/>
          </a:prstGeom>
          <a:noFill/>
          <a:ln>
            <a:noFill/>
          </a:ln>
        </p:spPr>
      </p:pic>
    </p:spTree>
    <p:extLst>
      <p:ext uri="{BB962C8B-B14F-4D97-AF65-F5344CB8AC3E}">
        <p14:creationId xmlns:p14="http://schemas.microsoft.com/office/powerpoint/2010/main" val="3559588911"/>
      </p:ext>
    </p:extLst>
  </p:cSld>
  <p:clrMap bg1="lt1" tx1="dk1" bg2="lt2" tx2="dk2" accent1="accent1" accent2="accent2" accent3="accent3" accent4="accent4" accent5="accent5" accent6="accent6" hlink="hlink" folHlink="folHlink"/>
  <p:sldLayoutIdLst>
    <p:sldLayoutId id="2147484952" r:id="rId1"/>
    <p:sldLayoutId id="2147484953" r:id="rId2"/>
    <p:sldLayoutId id="2147484954" r:id="rId3"/>
    <p:sldLayoutId id="2147484955" r:id="rId4"/>
    <p:sldLayoutId id="2147484956" r:id="rId5"/>
    <p:sldLayoutId id="2147484957" r:id="rId6"/>
    <p:sldLayoutId id="2147484961" r:id="rId7"/>
    <p:sldLayoutId id="2147484963" r:id="rId8"/>
    <p:sldLayoutId id="2147484964" r:id="rId9"/>
    <p:sldLayoutId id="2147484965" r:id="rId10"/>
    <p:sldLayoutId id="2147484967" r:id="rId11"/>
    <p:sldLayoutId id="2147484968" r:id="rId12"/>
    <p:sldLayoutId id="2147484969" r:id="rId13"/>
    <p:sldLayoutId id="2147484989" r:id="rId14"/>
  </p:sldLayoutIdLst>
  <p:hf hdr="0" dt="0"/>
  <p:txStyles>
    <p:titleStyle>
      <a:lvl1pPr algn="l" defTabSz="1016636" rtl="0" eaLnBrk="0" fontAlgn="base" hangingPunct="0">
        <a:lnSpc>
          <a:spcPct val="100000"/>
        </a:lnSpc>
        <a:spcBef>
          <a:spcPct val="0"/>
        </a:spcBef>
        <a:spcAft>
          <a:spcPct val="0"/>
        </a:spcAft>
        <a:defRPr sz="2200" b="1">
          <a:solidFill>
            <a:schemeClr val="tx2"/>
          </a:solidFill>
          <a:latin typeface="+mj-lt"/>
          <a:ea typeface="+mj-ea"/>
          <a:cs typeface="+mj-cs"/>
        </a:defRPr>
      </a:lvl1pPr>
      <a:lvl2pPr algn="l" defTabSz="1016636" rtl="0" eaLnBrk="0" fontAlgn="base" hangingPunct="0">
        <a:lnSpc>
          <a:spcPts val="3398"/>
        </a:lnSpc>
        <a:spcBef>
          <a:spcPct val="0"/>
        </a:spcBef>
        <a:spcAft>
          <a:spcPct val="0"/>
        </a:spcAft>
        <a:defRPr sz="2600" b="1">
          <a:solidFill>
            <a:schemeClr val="tx2"/>
          </a:solidFill>
          <a:latin typeface="Arial" charset="0"/>
        </a:defRPr>
      </a:lvl2pPr>
      <a:lvl3pPr algn="l" defTabSz="1016636" rtl="0" eaLnBrk="0" fontAlgn="base" hangingPunct="0">
        <a:lnSpc>
          <a:spcPts val="3398"/>
        </a:lnSpc>
        <a:spcBef>
          <a:spcPct val="0"/>
        </a:spcBef>
        <a:spcAft>
          <a:spcPct val="0"/>
        </a:spcAft>
        <a:defRPr sz="2600" b="1">
          <a:solidFill>
            <a:schemeClr val="tx2"/>
          </a:solidFill>
          <a:latin typeface="Arial" charset="0"/>
        </a:defRPr>
      </a:lvl3pPr>
      <a:lvl4pPr algn="l" defTabSz="1016636" rtl="0" eaLnBrk="0" fontAlgn="base" hangingPunct="0">
        <a:lnSpc>
          <a:spcPts val="3398"/>
        </a:lnSpc>
        <a:spcBef>
          <a:spcPct val="0"/>
        </a:spcBef>
        <a:spcAft>
          <a:spcPct val="0"/>
        </a:spcAft>
        <a:defRPr sz="2600" b="1">
          <a:solidFill>
            <a:schemeClr val="tx2"/>
          </a:solidFill>
          <a:latin typeface="Arial" charset="0"/>
        </a:defRPr>
      </a:lvl4pPr>
      <a:lvl5pPr algn="l" defTabSz="1016636" rtl="0" eaLnBrk="0" fontAlgn="base" hangingPunct="0">
        <a:lnSpc>
          <a:spcPts val="3398"/>
        </a:lnSpc>
        <a:spcBef>
          <a:spcPct val="0"/>
        </a:spcBef>
        <a:spcAft>
          <a:spcPct val="0"/>
        </a:spcAft>
        <a:defRPr sz="2600" b="1">
          <a:solidFill>
            <a:schemeClr val="tx2"/>
          </a:solidFill>
          <a:latin typeface="Arial" charset="0"/>
        </a:defRPr>
      </a:lvl5pPr>
      <a:lvl6pPr marL="456697" algn="l" defTabSz="1018056" rtl="0" eaLnBrk="0" fontAlgn="base" hangingPunct="0">
        <a:lnSpc>
          <a:spcPts val="3398"/>
        </a:lnSpc>
        <a:spcBef>
          <a:spcPct val="0"/>
        </a:spcBef>
        <a:spcAft>
          <a:spcPct val="0"/>
        </a:spcAft>
        <a:defRPr sz="2600" b="1">
          <a:solidFill>
            <a:schemeClr val="tx2"/>
          </a:solidFill>
          <a:latin typeface="Arial" charset="0"/>
        </a:defRPr>
      </a:lvl6pPr>
      <a:lvl7pPr marL="913399" algn="l" defTabSz="1018056" rtl="0" eaLnBrk="0" fontAlgn="base" hangingPunct="0">
        <a:lnSpc>
          <a:spcPts val="3398"/>
        </a:lnSpc>
        <a:spcBef>
          <a:spcPct val="0"/>
        </a:spcBef>
        <a:spcAft>
          <a:spcPct val="0"/>
        </a:spcAft>
        <a:defRPr sz="2600" b="1">
          <a:solidFill>
            <a:schemeClr val="tx2"/>
          </a:solidFill>
          <a:latin typeface="Arial" charset="0"/>
        </a:defRPr>
      </a:lvl7pPr>
      <a:lvl8pPr marL="1370096" algn="l" defTabSz="1018056" rtl="0" eaLnBrk="0" fontAlgn="base" hangingPunct="0">
        <a:lnSpc>
          <a:spcPts val="3398"/>
        </a:lnSpc>
        <a:spcBef>
          <a:spcPct val="0"/>
        </a:spcBef>
        <a:spcAft>
          <a:spcPct val="0"/>
        </a:spcAft>
        <a:defRPr sz="2600" b="1">
          <a:solidFill>
            <a:schemeClr val="tx2"/>
          </a:solidFill>
          <a:latin typeface="Arial" charset="0"/>
        </a:defRPr>
      </a:lvl8pPr>
      <a:lvl9pPr marL="1826794" algn="l" defTabSz="1018056" rtl="0" eaLnBrk="0" fontAlgn="base" hangingPunct="0">
        <a:lnSpc>
          <a:spcPts val="3398"/>
        </a:lnSpc>
        <a:spcBef>
          <a:spcPct val="0"/>
        </a:spcBef>
        <a:spcAft>
          <a:spcPct val="0"/>
        </a:spcAft>
        <a:defRPr sz="2600" b="1">
          <a:solidFill>
            <a:schemeClr val="tx2"/>
          </a:solidFill>
          <a:latin typeface="Arial" charset="0"/>
        </a:defRPr>
      </a:lvl9pPr>
    </p:titleStyle>
    <p:bodyStyle>
      <a:lvl1pPr marL="380643" indent="-380643" algn="l" defTabSz="1016636" rtl="0" eaLnBrk="0" fontAlgn="base" hangingPunct="0">
        <a:spcBef>
          <a:spcPct val="0"/>
        </a:spcBef>
        <a:spcAft>
          <a:spcPts val="300"/>
        </a:spcAft>
        <a:buFont typeface="Arial" charset="0"/>
        <a:defRPr sz="2500">
          <a:solidFill>
            <a:schemeClr val="tx2"/>
          </a:solidFill>
          <a:latin typeface="+mn-lt"/>
          <a:ea typeface="+mn-ea"/>
          <a:cs typeface="+mn-cs"/>
        </a:defRPr>
      </a:lvl1pPr>
      <a:lvl2pPr marL="201423" indent="-201423" algn="l" defTabSz="1016636" rtl="0" eaLnBrk="0" fontAlgn="base" hangingPunct="0">
        <a:spcBef>
          <a:spcPct val="0"/>
        </a:spcBef>
        <a:spcAft>
          <a:spcPts val="300"/>
        </a:spcAft>
        <a:buFont typeface="Arial" charset="0"/>
        <a:buChar char="•"/>
        <a:defRPr sz="2500">
          <a:solidFill>
            <a:schemeClr val="tx2"/>
          </a:solidFill>
          <a:latin typeface="+mn-lt"/>
        </a:defRPr>
      </a:lvl2pPr>
      <a:lvl3pPr marL="396502" indent="-193493" algn="l" defTabSz="1016636" rtl="0" eaLnBrk="0" fontAlgn="base" hangingPunct="0">
        <a:spcBef>
          <a:spcPct val="0"/>
        </a:spcBef>
        <a:spcAft>
          <a:spcPts val="300"/>
        </a:spcAft>
        <a:buFont typeface="Arial" charset="0"/>
        <a:buChar char="‒"/>
        <a:defRPr sz="2500">
          <a:solidFill>
            <a:schemeClr val="tx2"/>
          </a:solidFill>
          <a:latin typeface="+mn-lt"/>
        </a:defRPr>
      </a:lvl3pPr>
      <a:lvl4pPr marL="599510" indent="-201423" algn="l" defTabSz="1016636" rtl="0" eaLnBrk="0" fontAlgn="base" hangingPunct="0">
        <a:spcBef>
          <a:spcPct val="0"/>
        </a:spcBef>
        <a:spcAft>
          <a:spcPts val="600"/>
        </a:spcAft>
        <a:buFont typeface="Arial" charset="0"/>
        <a:buChar char="•"/>
        <a:defRPr sz="2000">
          <a:solidFill>
            <a:schemeClr val="tx2"/>
          </a:solidFill>
          <a:latin typeface="+mn-lt"/>
        </a:defRPr>
      </a:lvl4pPr>
      <a:lvl5pPr marL="791420" indent="-190322" algn="l" defTabSz="1016636" rtl="0" eaLnBrk="0" fontAlgn="base" hangingPunct="0">
        <a:spcBef>
          <a:spcPct val="0"/>
        </a:spcBef>
        <a:spcAft>
          <a:spcPts val="600"/>
        </a:spcAft>
        <a:buFont typeface="Arial" charset="0"/>
        <a:buChar char="‒"/>
        <a:defRPr sz="2000">
          <a:solidFill>
            <a:schemeClr val="tx2"/>
          </a:solidFill>
          <a:latin typeface="+mn-lt"/>
        </a:defRPr>
      </a:lvl5pPr>
      <a:lvl6pPr marL="1249577" indent="-191879" algn="l" defTabSz="1018056" rtl="0" eaLnBrk="0" fontAlgn="base" hangingPunct="0">
        <a:spcBef>
          <a:spcPct val="0"/>
        </a:spcBef>
        <a:spcAft>
          <a:spcPts val="600"/>
        </a:spcAft>
        <a:buFont typeface="Arial" charset="0"/>
        <a:buChar char="‒"/>
        <a:defRPr sz="2000">
          <a:solidFill>
            <a:schemeClr val="tx2"/>
          </a:solidFill>
          <a:latin typeface="+mn-lt"/>
        </a:defRPr>
      </a:lvl6pPr>
      <a:lvl7pPr marL="1706277" indent="-191879" algn="l" defTabSz="1018056" rtl="0" eaLnBrk="0" fontAlgn="base" hangingPunct="0">
        <a:spcBef>
          <a:spcPct val="0"/>
        </a:spcBef>
        <a:spcAft>
          <a:spcPts val="600"/>
        </a:spcAft>
        <a:buFont typeface="Arial" charset="0"/>
        <a:buChar char="‒"/>
        <a:defRPr sz="2000">
          <a:solidFill>
            <a:schemeClr val="tx2"/>
          </a:solidFill>
          <a:latin typeface="+mn-lt"/>
        </a:defRPr>
      </a:lvl7pPr>
      <a:lvl8pPr marL="2162975" indent="-191879" algn="l" defTabSz="1018056" rtl="0" eaLnBrk="0" fontAlgn="base" hangingPunct="0">
        <a:spcBef>
          <a:spcPct val="0"/>
        </a:spcBef>
        <a:spcAft>
          <a:spcPts val="600"/>
        </a:spcAft>
        <a:buFont typeface="Arial" charset="0"/>
        <a:buChar char="‒"/>
        <a:defRPr sz="2000">
          <a:solidFill>
            <a:schemeClr val="tx2"/>
          </a:solidFill>
          <a:latin typeface="+mn-lt"/>
        </a:defRPr>
      </a:lvl8pPr>
      <a:lvl9pPr marL="2619674" indent="-191879" algn="l" defTabSz="1018056" rtl="0" eaLnBrk="0" fontAlgn="base" hangingPunct="0">
        <a:spcBef>
          <a:spcPct val="0"/>
        </a:spcBef>
        <a:spcAft>
          <a:spcPts val="600"/>
        </a:spcAft>
        <a:buFont typeface="Arial" charset="0"/>
        <a:buChar char="‒"/>
        <a:defRPr sz="2000">
          <a:solidFill>
            <a:schemeClr val="tx2"/>
          </a:solidFill>
          <a:latin typeface="+mn-lt"/>
        </a:defRPr>
      </a:lvl9pPr>
    </p:bodyStyle>
    <p:otherStyle>
      <a:defPPr>
        <a:defRPr lang="es-CL"/>
      </a:defPPr>
      <a:lvl1pPr marL="0" algn="l" defTabSz="913399" rtl="0" eaLnBrk="1" latinLnBrk="0" hangingPunct="1">
        <a:defRPr sz="1800" kern="1200">
          <a:solidFill>
            <a:schemeClr val="tx1"/>
          </a:solidFill>
          <a:latin typeface="+mn-lt"/>
          <a:ea typeface="+mn-ea"/>
          <a:cs typeface="+mn-cs"/>
        </a:defRPr>
      </a:lvl1pPr>
      <a:lvl2pPr marL="456697" algn="l" defTabSz="913399" rtl="0" eaLnBrk="1" latinLnBrk="0" hangingPunct="1">
        <a:defRPr sz="1800" kern="1200">
          <a:solidFill>
            <a:schemeClr val="tx1"/>
          </a:solidFill>
          <a:latin typeface="+mn-lt"/>
          <a:ea typeface="+mn-ea"/>
          <a:cs typeface="+mn-cs"/>
        </a:defRPr>
      </a:lvl2pPr>
      <a:lvl3pPr marL="913399" algn="l" defTabSz="913399" rtl="0" eaLnBrk="1" latinLnBrk="0" hangingPunct="1">
        <a:defRPr sz="1800" kern="1200">
          <a:solidFill>
            <a:schemeClr val="tx1"/>
          </a:solidFill>
          <a:latin typeface="+mn-lt"/>
          <a:ea typeface="+mn-ea"/>
          <a:cs typeface="+mn-cs"/>
        </a:defRPr>
      </a:lvl3pPr>
      <a:lvl4pPr marL="1370096" algn="l" defTabSz="913399" rtl="0" eaLnBrk="1" latinLnBrk="0" hangingPunct="1">
        <a:defRPr sz="1800" kern="1200">
          <a:solidFill>
            <a:schemeClr val="tx1"/>
          </a:solidFill>
          <a:latin typeface="+mn-lt"/>
          <a:ea typeface="+mn-ea"/>
          <a:cs typeface="+mn-cs"/>
        </a:defRPr>
      </a:lvl4pPr>
      <a:lvl5pPr marL="1826794" algn="l" defTabSz="913399" rtl="0" eaLnBrk="1" latinLnBrk="0" hangingPunct="1">
        <a:defRPr sz="1800" kern="1200">
          <a:solidFill>
            <a:schemeClr val="tx1"/>
          </a:solidFill>
          <a:latin typeface="+mn-lt"/>
          <a:ea typeface="+mn-ea"/>
          <a:cs typeface="+mn-cs"/>
        </a:defRPr>
      </a:lvl5pPr>
      <a:lvl6pPr marL="2283491" algn="l" defTabSz="913399" rtl="0" eaLnBrk="1" latinLnBrk="0" hangingPunct="1">
        <a:defRPr sz="1800" kern="1200">
          <a:solidFill>
            <a:schemeClr val="tx1"/>
          </a:solidFill>
          <a:latin typeface="+mn-lt"/>
          <a:ea typeface="+mn-ea"/>
          <a:cs typeface="+mn-cs"/>
        </a:defRPr>
      </a:lvl6pPr>
      <a:lvl7pPr marL="2740191" algn="l" defTabSz="913399" rtl="0" eaLnBrk="1" latinLnBrk="0" hangingPunct="1">
        <a:defRPr sz="1800" kern="1200">
          <a:solidFill>
            <a:schemeClr val="tx1"/>
          </a:solidFill>
          <a:latin typeface="+mn-lt"/>
          <a:ea typeface="+mn-ea"/>
          <a:cs typeface="+mn-cs"/>
        </a:defRPr>
      </a:lvl7pPr>
      <a:lvl8pPr marL="3196890" algn="l" defTabSz="913399" rtl="0" eaLnBrk="1" latinLnBrk="0" hangingPunct="1">
        <a:defRPr sz="1800" kern="1200">
          <a:solidFill>
            <a:schemeClr val="tx1"/>
          </a:solidFill>
          <a:latin typeface="+mn-lt"/>
          <a:ea typeface="+mn-ea"/>
          <a:cs typeface="+mn-cs"/>
        </a:defRPr>
      </a:lvl8pPr>
      <a:lvl9pPr marL="3653587" algn="l" defTabSz="913399"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277466" y="214586"/>
            <a:ext cx="9468000" cy="957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492129" y="1314454"/>
            <a:ext cx="9074150" cy="610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7" name="Slide Number Placeholder 9"/>
          <p:cNvSpPr>
            <a:spLocks noGrp="1"/>
          </p:cNvSpPr>
          <p:nvPr>
            <p:ph type="sldNum" sz="quarter" idx="4"/>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lvl1pPr>
              <a:lnSpc>
                <a:spcPts val="1200"/>
              </a:lnSpc>
              <a:defRPr sz="1000" b="1">
                <a:solidFill>
                  <a:schemeClr val="tx2"/>
                </a:solidFill>
              </a:defRPr>
            </a:lvl1pPr>
          </a:lstStyle>
          <a:p>
            <a:pPr>
              <a:defRPr/>
            </a:pPr>
            <a:fld id="{BEB0F5FB-1EB5-48D3-A794-3795454A5502}" type="slidenum">
              <a:rPr lang="en-US">
                <a:solidFill>
                  <a:srgbClr val="002776"/>
                </a:solidFill>
              </a:rPr>
              <a:pPr>
                <a:defRPr/>
              </a:pPr>
              <a:t>‹#›</a:t>
            </a:fld>
            <a:endParaRPr lang="en-US" dirty="0">
              <a:solidFill>
                <a:srgbClr val="002776"/>
              </a:solidFill>
            </a:endParaRPr>
          </a:p>
        </p:txBody>
      </p:sp>
      <p:sp>
        <p:nvSpPr>
          <p:cNvPr id="10" name="Footer Placeholder 10"/>
          <p:cNvSpPr>
            <a:spLocks noGrp="1"/>
          </p:cNvSpPr>
          <p:nvPr>
            <p:ph type="ftr" sz="quarter" idx="3"/>
          </p:nvPr>
        </p:nvSpPr>
        <p:spPr>
          <a:xfrm>
            <a:off x="849313" y="7429506"/>
            <a:ext cx="4749800" cy="163513"/>
          </a:xfrm>
          <a:prstGeom prst="rect">
            <a:avLst/>
          </a:prstGeom>
        </p:spPr>
        <p:txBody>
          <a:bodyPr vert="horz" wrap="square" lIns="0" tIns="0" rIns="0" bIns="0" numCol="1" anchor="t" anchorCtr="0" compatLnSpc="1">
            <a:prstTxWarp prst="textNoShape">
              <a:avLst/>
            </a:prstTxWarp>
            <a:noAutofit/>
          </a:bodyPr>
          <a:lstStyle>
            <a:lvl1pPr>
              <a:lnSpc>
                <a:spcPts val="1200"/>
              </a:lnSpc>
              <a:defRPr sz="1000">
                <a:solidFill>
                  <a:schemeClr val="tx2"/>
                </a:solidFill>
              </a:defRPr>
            </a:lvl1pPr>
          </a:lstStyle>
          <a:p>
            <a:pPr>
              <a:defRPr/>
            </a:pPr>
            <a:r>
              <a:rPr lang="en-US" dirty="0">
                <a:solidFill>
                  <a:srgbClr val="002776"/>
                </a:solidFill>
              </a:rPr>
              <a:t>Footer</a:t>
            </a:r>
          </a:p>
        </p:txBody>
      </p:sp>
      <p:pic>
        <p:nvPicPr>
          <p:cNvPr id="1030" name="Picture 5" descr="DEL_PRI_RGB"/>
          <p:cNvPicPr>
            <a:picLocks noChangeArrowheads="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l="7785" t="27351" r="9871" b="25598"/>
          <a:stretch>
            <a:fillRect/>
          </a:stretch>
        </p:blipFill>
        <p:spPr bwMode="auto">
          <a:xfrm>
            <a:off x="8846506" y="7487394"/>
            <a:ext cx="792000" cy="18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8759196" y="116632"/>
            <a:ext cx="815406" cy="407610"/>
          </a:xfrm>
          <a:prstGeom prst="rect">
            <a:avLst/>
          </a:prstGeom>
          <a:noFill/>
          <a:ln>
            <a:noFill/>
          </a:ln>
        </p:spPr>
      </p:pic>
    </p:spTree>
    <p:extLst>
      <p:ext uri="{BB962C8B-B14F-4D97-AF65-F5344CB8AC3E}">
        <p14:creationId xmlns:p14="http://schemas.microsoft.com/office/powerpoint/2010/main" val="3559588911"/>
      </p:ext>
    </p:extLst>
  </p:cSld>
  <p:clrMap bg1="lt1" tx1="dk1" bg2="lt2" tx2="dk2" accent1="accent1" accent2="accent2" accent3="accent3" accent4="accent4" accent5="accent5" accent6="accent6" hlink="hlink" folHlink="folHlink"/>
  <p:sldLayoutIdLst>
    <p:sldLayoutId id="2147484971" r:id="rId1"/>
    <p:sldLayoutId id="2147484972" r:id="rId2"/>
    <p:sldLayoutId id="2147484973" r:id="rId3"/>
    <p:sldLayoutId id="2147484974" r:id="rId4"/>
    <p:sldLayoutId id="2147484976" r:id="rId5"/>
    <p:sldLayoutId id="2147484982" r:id="rId6"/>
    <p:sldLayoutId id="2147484983" r:id="rId7"/>
    <p:sldLayoutId id="2147484984" r:id="rId8"/>
  </p:sldLayoutIdLst>
  <p:hf hdr="0" dt="0"/>
  <p:txStyles>
    <p:titleStyle>
      <a:lvl1pPr algn="l" defTabSz="1016636" rtl="0" eaLnBrk="0" fontAlgn="base" hangingPunct="0">
        <a:lnSpc>
          <a:spcPct val="100000"/>
        </a:lnSpc>
        <a:spcBef>
          <a:spcPct val="0"/>
        </a:spcBef>
        <a:spcAft>
          <a:spcPct val="0"/>
        </a:spcAft>
        <a:defRPr sz="2200" b="1">
          <a:solidFill>
            <a:schemeClr val="tx2"/>
          </a:solidFill>
          <a:latin typeface="+mj-lt"/>
          <a:ea typeface="+mj-ea"/>
          <a:cs typeface="+mj-cs"/>
        </a:defRPr>
      </a:lvl1pPr>
      <a:lvl2pPr algn="l" defTabSz="1016636" rtl="0" eaLnBrk="0" fontAlgn="base" hangingPunct="0">
        <a:lnSpc>
          <a:spcPts val="3398"/>
        </a:lnSpc>
        <a:spcBef>
          <a:spcPct val="0"/>
        </a:spcBef>
        <a:spcAft>
          <a:spcPct val="0"/>
        </a:spcAft>
        <a:defRPr sz="2600" b="1">
          <a:solidFill>
            <a:schemeClr val="tx2"/>
          </a:solidFill>
          <a:latin typeface="Arial" charset="0"/>
        </a:defRPr>
      </a:lvl2pPr>
      <a:lvl3pPr algn="l" defTabSz="1016636" rtl="0" eaLnBrk="0" fontAlgn="base" hangingPunct="0">
        <a:lnSpc>
          <a:spcPts val="3398"/>
        </a:lnSpc>
        <a:spcBef>
          <a:spcPct val="0"/>
        </a:spcBef>
        <a:spcAft>
          <a:spcPct val="0"/>
        </a:spcAft>
        <a:defRPr sz="2600" b="1">
          <a:solidFill>
            <a:schemeClr val="tx2"/>
          </a:solidFill>
          <a:latin typeface="Arial" charset="0"/>
        </a:defRPr>
      </a:lvl3pPr>
      <a:lvl4pPr algn="l" defTabSz="1016636" rtl="0" eaLnBrk="0" fontAlgn="base" hangingPunct="0">
        <a:lnSpc>
          <a:spcPts val="3398"/>
        </a:lnSpc>
        <a:spcBef>
          <a:spcPct val="0"/>
        </a:spcBef>
        <a:spcAft>
          <a:spcPct val="0"/>
        </a:spcAft>
        <a:defRPr sz="2600" b="1">
          <a:solidFill>
            <a:schemeClr val="tx2"/>
          </a:solidFill>
          <a:latin typeface="Arial" charset="0"/>
        </a:defRPr>
      </a:lvl4pPr>
      <a:lvl5pPr algn="l" defTabSz="1016636" rtl="0" eaLnBrk="0" fontAlgn="base" hangingPunct="0">
        <a:lnSpc>
          <a:spcPts val="3398"/>
        </a:lnSpc>
        <a:spcBef>
          <a:spcPct val="0"/>
        </a:spcBef>
        <a:spcAft>
          <a:spcPct val="0"/>
        </a:spcAft>
        <a:defRPr sz="2600" b="1">
          <a:solidFill>
            <a:schemeClr val="tx2"/>
          </a:solidFill>
          <a:latin typeface="Arial" charset="0"/>
        </a:defRPr>
      </a:lvl5pPr>
      <a:lvl6pPr marL="456697" algn="l" defTabSz="1018056" rtl="0" eaLnBrk="0" fontAlgn="base" hangingPunct="0">
        <a:lnSpc>
          <a:spcPts val="3398"/>
        </a:lnSpc>
        <a:spcBef>
          <a:spcPct val="0"/>
        </a:spcBef>
        <a:spcAft>
          <a:spcPct val="0"/>
        </a:spcAft>
        <a:defRPr sz="2600" b="1">
          <a:solidFill>
            <a:schemeClr val="tx2"/>
          </a:solidFill>
          <a:latin typeface="Arial" charset="0"/>
        </a:defRPr>
      </a:lvl6pPr>
      <a:lvl7pPr marL="913399" algn="l" defTabSz="1018056" rtl="0" eaLnBrk="0" fontAlgn="base" hangingPunct="0">
        <a:lnSpc>
          <a:spcPts val="3398"/>
        </a:lnSpc>
        <a:spcBef>
          <a:spcPct val="0"/>
        </a:spcBef>
        <a:spcAft>
          <a:spcPct val="0"/>
        </a:spcAft>
        <a:defRPr sz="2600" b="1">
          <a:solidFill>
            <a:schemeClr val="tx2"/>
          </a:solidFill>
          <a:latin typeface="Arial" charset="0"/>
        </a:defRPr>
      </a:lvl7pPr>
      <a:lvl8pPr marL="1370096" algn="l" defTabSz="1018056" rtl="0" eaLnBrk="0" fontAlgn="base" hangingPunct="0">
        <a:lnSpc>
          <a:spcPts val="3398"/>
        </a:lnSpc>
        <a:spcBef>
          <a:spcPct val="0"/>
        </a:spcBef>
        <a:spcAft>
          <a:spcPct val="0"/>
        </a:spcAft>
        <a:defRPr sz="2600" b="1">
          <a:solidFill>
            <a:schemeClr val="tx2"/>
          </a:solidFill>
          <a:latin typeface="Arial" charset="0"/>
        </a:defRPr>
      </a:lvl8pPr>
      <a:lvl9pPr marL="1826794" algn="l" defTabSz="1018056" rtl="0" eaLnBrk="0" fontAlgn="base" hangingPunct="0">
        <a:lnSpc>
          <a:spcPts val="3398"/>
        </a:lnSpc>
        <a:spcBef>
          <a:spcPct val="0"/>
        </a:spcBef>
        <a:spcAft>
          <a:spcPct val="0"/>
        </a:spcAft>
        <a:defRPr sz="2600" b="1">
          <a:solidFill>
            <a:schemeClr val="tx2"/>
          </a:solidFill>
          <a:latin typeface="Arial" charset="0"/>
        </a:defRPr>
      </a:lvl9pPr>
    </p:titleStyle>
    <p:bodyStyle>
      <a:lvl1pPr marL="380643" indent="-380643" algn="l" defTabSz="1016636" rtl="0" eaLnBrk="0" fontAlgn="base" hangingPunct="0">
        <a:spcBef>
          <a:spcPct val="0"/>
        </a:spcBef>
        <a:spcAft>
          <a:spcPts val="300"/>
        </a:spcAft>
        <a:buFont typeface="Arial" charset="0"/>
        <a:defRPr sz="2500">
          <a:solidFill>
            <a:schemeClr val="tx2"/>
          </a:solidFill>
          <a:latin typeface="+mn-lt"/>
          <a:ea typeface="+mn-ea"/>
          <a:cs typeface="+mn-cs"/>
        </a:defRPr>
      </a:lvl1pPr>
      <a:lvl2pPr marL="201423" indent="-201423" algn="l" defTabSz="1016636" rtl="0" eaLnBrk="0" fontAlgn="base" hangingPunct="0">
        <a:spcBef>
          <a:spcPct val="0"/>
        </a:spcBef>
        <a:spcAft>
          <a:spcPts val="300"/>
        </a:spcAft>
        <a:buFont typeface="Arial" charset="0"/>
        <a:buChar char="•"/>
        <a:defRPr sz="2500">
          <a:solidFill>
            <a:schemeClr val="tx2"/>
          </a:solidFill>
          <a:latin typeface="+mn-lt"/>
        </a:defRPr>
      </a:lvl2pPr>
      <a:lvl3pPr marL="396502" indent="-193493" algn="l" defTabSz="1016636" rtl="0" eaLnBrk="0" fontAlgn="base" hangingPunct="0">
        <a:spcBef>
          <a:spcPct val="0"/>
        </a:spcBef>
        <a:spcAft>
          <a:spcPts val="300"/>
        </a:spcAft>
        <a:buFont typeface="Arial" charset="0"/>
        <a:buChar char="‒"/>
        <a:defRPr sz="2500">
          <a:solidFill>
            <a:schemeClr val="tx2"/>
          </a:solidFill>
          <a:latin typeface="+mn-lt"/>
        </a:defRPr>
      </a:lvl3pPr>
      <a:lvl4pPr marL="599510" indent="-201423" algn="l" defTabSz="1016636" rtl="0" eaLnBrk="0" fontAlgn="base" hangingPunct="0">
        <a:spcBef>
          <a:spcPct val="0"/>
        </a:spcBef>
        <a:spcAft>
          <a:spcPts val="600"/>
        </a:spcAft>
        <a:buFont typeface="Arial" charset="0"/>
        <a:buChar char="•"/>
        <a:defRPr sz="2000">
          <a:solidFill>
            <a:schemeClr val="tx2"/>
          </a:solidFill>
          <a:latin typeface="+mn-lt"/>
        </a:defRPr>
      </a:lvl4pPr>
      <a:lvl5pPr marL="791420" indent="-190322" algn="l" defTabSz="1016636" rtl="0" eaLnBrk="0" fontAlgn="base" hangingPunct="0">
        <a:spcBef>
          <a:spcPct val="0"/>
        </a:spcBef>
        <a:spcAft>
          <a:spcPts val="600"/>
        </a:spcAft>
        <a:buFont typeface="Arial" charset="0"/>
        <a:buChar char="‒"/>
        <a:defRPr sz="2000">
          <a:solidFill>
            <a:schemeClr val="tx2"/>
          </a:solidFill>
          <a:latin typeface="+mn-lt"/>
        </a:defRPr>
      </a:lvl5pPr>
      <a:lvl6pPr marL="1249577" indent="-191879" algn="l" defTabSz="1018056" rtl="0" eaLnBrk="0" fontAlgn="base" hangingPunct="0">
        <a:spcBef>
          <a:spcPct val="0"/>
        </a:spcBef>
        <a:spcAft>
          <a:spcPts val="600"/>
        </a:spcAft>
        <a:buFont typeface="Arial" charset="0"/>
        <a:buChar char="‒"/>
        <a:defRPr sz="2000">
          <a:solidFill>
            <a:schemeClr val="tx2"/>
          </a:solidFill>
          <a:latin typeface="+mn-lt"/>
        </a:defRPr>
      </a:lvl6pPr>
      <a:lvl7pPr marL="1706277" indent="-191879" algn="l" defTabSz="1018056" rtl="0" eaLnBrk="0" fontAlgn="base" hangingPunct="0">
        <a:spcBef>
          <a:spcPct val="0"/>
        </a:spcBef>
        <a:spcAft>
          <a:spcPts val="600"/>
        </a:spcAft>
        <a:buFont typeface="Arial" charset="0"/>
        <a:buChar char="‒"/>
        <a:defRPr sz="2000">
          <a:solidFill>
            <a:schemeClr val="tx2"/>
          </a:solidFill>
          <a:latin typeface="+mn-lt"/>
        </a:defRPr>
      </a:lvl7pPr>
      <a:lvl8pPr marL="2162975" indent="-191879" algn="l" defTabSz="1018056" rtl="0" eaLnBrk="0" fontAlgn="base" hangingPunct="0">
        <a:spcBef>
          <a:spcPct val="0"/>
        </a:spcBef>
        <a:spcAft>
          <a:spcPts val="600"/>
        </a:spcAft>
        <a:buFont typeface="Arial" charset="0"/>
        <a:buChar char="‒"/>
        <a:defRPr sz="2000">
          <a:solidFill>
            <a:schemeClr val="tx2"/>
          </a:solidFill>
          <a:latin typeface="+mn-lt"/>
        </a:defRPr>
      </a:lvl8pPr>
      <a:lvl9pPr marL="2619674" indent="-191879" algn="l" defTabSz="1018056" rtl="0" eaLnBrk="0" fontAlgn="base" hangingPunct="0">
        <a:spcBef>
          <a:spcPct val="0"/>
        </a:spcBef>
        <a:spcAft>
          <a:spcPts val="600"/>
        </a:spcAft>
        <a:buFont typeface="Arial" charset="0"/>
        <a:buChar char="‒"/>
        <a:defRPr sz="2000">
          <a:solidFill>
            <a:schemeClr val="tx2"/>
          </a:solidFill>
          <a:latin typeface="+mn-lt"/>
        </a:defRPr>
      </a:lvl9pPr>
    </p:bodyStyle>
    <p:otherStyle>
      <a:defPPr>
        <a:defRPr lang="es-CL"/>
      </a:defPPr>
      <a:lvl1pPr marL="0" algn="l" defTabSz="913399" rtl="0" eaLnBrk="1" latinLnBrk="0" hangingPunct="1">
        <a:defRPr sz="1800" kern="1200">
          <a:solidFill>
            <a:schemeClr val="tx1"/>
          </a:solidFill>
          <a:latin typeface="+mn-lt"/>
          <a:ea typeface="+mn-ea"/>
          <a:cs typeface="+mn-cs"/>
        </a:defRPr>
      </a:lvl1pPr>
      <a:lvl2pPr marL="456697" algn="l" defTabSz="913399" rtl="0" eaLnBrk="1" latinLnBrk="0" hangingPunct="1">
        <a:defRPr sz="1800" kern="1200">
          <a:solidFill>
            <a:schemeClr val="tx1"/>
          </a:solidFill>
          <a:latin typeface="+mn-lt"/>
          <a:ea typeface="+mn-ea"/>
          <a:cs typeface="+mn-cs"/>
        </a:defRPr>
      </a:lvl2pPr>
      <a:lvl3pPr marL="913399" algn="l" defTabSz="913399" rtl="0" eaLnBrk="1" latinLnBrk="0" hangingPunct="1">
        <a:defRPr sz="1800" kern="1200">
          <a:solidFill>
            <a:schemeClr val="tx1"/>
          </a:solidFill>
          <a:latin typeface="+mn-lt"/>
          <a:ea typeface="+mn-ea"/>
          <a:cs typeface="+mn-cs"/>
        </a:defRPr>
      </a:lvl3pPr>
      <a:lvl4pPr marL="1370096" algn="l" defTabSz="913399" rtl="0" eaLnBrk="1" latinLnBrk="0" hangingPunct="1">
        <a:defRPr sz="1800" kern="1200">
          <a:solidFill>
            <a:schemeClr val="tx1"/>
          </a:solidFill>
          <a:latin typeface="+mn-lt"/>
          <a:ea typeface="+mn-ea"/>
          <a:cs typeface="+mn-cs"/>
        </a:defRPr>
      </a:lvl4pPr>
      <a:lvl5pPr marL="1826794" algn="l" defTabSz="913399" rtl="0" eaLnBrk="1" latinLnBrk="0" hangingPunct="1">
        <a:defRPr sz="1800" kern="1200">
          <a:solidFill>
            <a:schemeClr val="tx1"/>
          </a:solidFill>
          <a:latin typeface="+mn-lt"/>
          <a:ea typeface="+mn-ea"/>
          <a:cs typeface="+mn-cs"/>
        </a:defRPr>
      </a:lvl5pPr>
      <a:lvl6pPr marL="2283491" algn="l" defTabSz="913399" rtl="0" eaLnBrk="1" latinLnBrk="0" hangingPunct="1">
        <a:defRPr sz="1800" kern="1200">
          <a:solidFill>
            <a:schemeClr val="tx1"/>
          </a:solidFill>
          <a:latin typeface="+mn-lt"/>
          <a:ea typeface="+mn-ea"/>
          <a:cs typeface="+mn-cs"/>
        </a:defRPr>
      </a:lvl6pPr>
      <a:lvl7pPr marL="2740191" algn="l" defTabSz="913399" rtl="0" eaLnBrk="1" latinLnBrk="0" hangingPunct="1">
        <a:defRPr sz="1800" kern="1200">
          <a:solidFill>
            <a:schemeClr val="tx1"/>
          </a:solidFill>
          <a:latin typeface="+mn-lt"/>
          <a:ea typeface="+mn-ea"/>
          <a:cs typeface="+mn-cs"/>
        </a:defRPr>
      </a:lvl7pPr>
      <a:lvl8pPr marL="3196890" algn="l" defTabSz="913399" rtl="0" eaLnBrk="1" latinLnBrk="0" hangingPunct="1">
        <a:defRPr sz="1800" kern="1200">
          <a:solidFill>
            <a:schemeClr val="tx1"/>
          </a:solidFill>
          <a:latin typeface="+mn-lt"/>
          <a:ea typeface="+mn-ea"/>
          <a:cs typeface="+mn-cs"/>
        </a:defRPr>
      </a:lvl8pPr>
      <a:lvl9pPr marL="3653587" algn="l" defTabSz="913399"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9291" y="396878"/>
            <a:ext cx="9266237" cy="71437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46118" y="1349375"/>
            <a:ext cx="9266237" cy="591661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7307" y="7429743"/>
            <a:ext cx="311150" cy="163513"/>
          </a:xfrm>
          <a:prstGeom prst="rect">
            <a:avLst/>
          </a:prstGeom>
        </p:spPr>
        <p:txBody>
          <a:bodyPr vert="horz" wrap="square" lIns="0" tIns="0" rIns="0" bIns="0" numCol="1" anchor="t" anchorCtr="0" compatLnSpc="1">
            <a:prstTxWarp prst="textNoShape">
              <a:avLst/>
            </a:prstTxWarp>
            <a:noAutofit/>
          </a:bodyPr>
          <a:lstStyle>
            <a:lvl1pPr defTabSz="927857">
              <a:lnSpc>
                <a:spcPts val="1094"/>
              </a:lnSpc>
              <a:defRPr sz="914" b="1">
                <a:solidFill>
                  <a:schemeClr val="tx2"/>
                </a:solidFill>
              </a:defRPr>
            </a:lvl1pPr>
          </a:lstStyle>
          <a:p>
            <a:fld id="{9935F0BD-0F90-47B1-8F0C-76BF3802F7AA}" type="slidenum">
              <a:rPr lang="es-ES">
                <a:solidFill>
                  <a:srgbClr val="002776"/>
                </a:solidFill>
                <a:latin typeface="Arial"/>
              </a:rPr>
              <a:pPr/>
              <a:t>‹#›</a:t>
            </a:fld>
            <a:endParaRPr lang="es-ES">
              <a:solidFill>
                <a:srgbClr val="002776"/>
              </a:solidFill>
              <a:latin typeface="Arial"/>
            </a:endParaRPr>
          </a:p>
        </p:txBody>
      </p:sp>
      <p:sp>
        <p:nvSpPr>
          <p:cNvPr id="10" name="Footer Placeholder 10"/>
          <p:cNvSpPr>
            <a:spLocks noGrp="1"/>
          </p:cNvSpPr>
          <p:nvPr>
            <p:ph type="ftr" sz="quarter" idx="3"/>
          </p:nvPr>
        </p:nvSpPr>
        <p:spPr>
          <a:xfrm>
            <a:off x="849320" y="7429743"/>
            <a:ext cx="4749800" cy="163513"/>
          </a:xfrm>
          <a:prstGeom prst="rect">
            <a:avLst/>
          </a:prstGeom>
        </p:spPr>
        <p:txBody>
          <a:bodyPr vert="horz" wrap="square" lIns="0" tIns="0" rIns="0" bIns="0" numCol="1" anchor="t" anchorCtr="0" compatLnSpc="1">
            <a:prstTxWarp prst="textNoShape">
              <a:avLst/>
            </a:prstTxWarp>
            <a:noAutofit/>
          </a:bodyPr>
          <a:lstStyle>
            <a:lvl1pPr defTabSz="927857">
              <a:lnSpc>
                <a:spcPts val="1094"/>
              </a:lnSpc>
              <a:defRPr sz="914">
                <a:solidFill>
                  <a:schemeClr val="tx2"/>
                </a:solidFill>
              </a:defRPr>
            </a:lvl1pPr>
          </a:lstStyle>
          <a:p>
            <a:endParaRPr lang="es-ES">
              <a:solidFill>
                <a:srgbClr val="002776"/>
              </a:solidFill>
              <a:latin typeface="Arial"/>
            </a:endParaRPr>
          </a:p>
        </p:txBody>
      </p:sp>
      <p:sp>
        <p:nvSpPr>
          <p:cNvPr id="9" name="bmkCopyright"/>
          <p:cNvSpPr txBox="1">
            <a:spLocks/>
          </p:cNvSpPr>
          <p:nvPr/>
        </p:nvSpPr>
        <p:spPr>
          <a:xfrm>
            <a:off x="7915377" y="7474950"/>
            <a:ext cx="1808187" cy="126000"/>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32603">
              <a:defRPr/>
            </a:pPr>
            <a:r>
              <a:rPr lang="en-AU" sz="812" dirty="0" smtClean="0">
                <a:solidFill>
                  <a:srgbClr val="002776"/>
                </a:solidFill>
                <a:latin typeface="Arial"/>
              </a:rPr>
              <a:t>© 2016 Deloitte Consulting S.L.U.</a:t>
            </a:r>
            <a:endParaRPr lang="en-AU" sz="812" dirty="0">
              <a:solidFill>
                <a:srgbClr val="002776"/>
              </a:solidFill>
              <a:latin typeface="Arial"/>
            </a:endParaRPr>
          </a:p>
        </p:txBody>
      </p:sp>
      <p:pic>
        <p:nvPicPr>
          <p:cNvPr id="8" name="Picture 7"/>
          <p:cNvPicPr/>
          <p:nvPr userDrawn="1"/>
        </p:nvPicPr>
        <p:blipFill>
          <a:blip r:embed="rId10" cstate="print">
            <a:extLst>
              <a:ext uri="{28A0092B-C50C-407E-A947-70E740481C1C}">
                <a14:useLocalDpi xmlns:a14="http://schemas.microsoft.com/office/drawing/2010/main" val="0"/>
              </a:ext>
            </a:extLst>
          </a:blip>
          <a:srcRect/>
          <a:stretch>
            <a:fillRect/>
          </a:stretch>
        </p:blipFill>
        <p:spPr bwMode="auto">
          <a:xfrm>
            <a:off x="8895357" y="132210"/>
            <a:ext cx="828081" cy="462052"/>
          </a:xfrm>
          <a:prstGeom prst="rect">
            <a:avLst/>
          </a:prstGeom>
          <a:noFill/>
          <a:ln>
            <a:noFill/>
          </a:ln>
        </p:spPr>
      </p:pic>
    </p:spTree>
    <p:extLst>
      <p:ext uri="{BB962C8B-B14F-4D97-AF65-F5344CB8AC3E}">
        <p14:creationId xmlns:p14="http://schemas.microsoft.com/office/powerpoint/2010/main" val="175590113"/>
      </p:ext>
    </p:extLst>
  </p:cSld>
  <p:clrMap bg1="lt1" tx1="dk1" bg2="lt2" tx2="dk2" accent1="accent1" accent2="accent2" accent3="accent3" accent4="accent4" accent5="accent5" accent6="accent6" hlink="hlink" folHlink="folHlink"/>
  <p:sldLayoutIdLst>
    <p:sldLayoutId id="2147484991" r:id="rId1"/>
    <p:sldLayoutId id="2147484992" r:id="rId2"/>
    <p:sldLayoutId id="2147484993" r:id="rId3"/>
    <p:sldLayoutId id="2147484994" r:id="rId4"/>
    <p:sldLayoutId id="2147484995" r:id="rId5"/>
    <p:sldLayoutId id="2147484996" r:id="rId6"/>
    <p:sldLayoutId id="2147484997" r:id="rId7"/>
    <p:sldLayoutId id="2147484998" r:id="rId8"/>
  </p:sldLayoutIdLst>
  <p:timing>
    <p:tnLst>
      <p:par>
        <p:cTn id="1" dur="indefinite" restart="never" nodeType="tmRoot"/>
      </p:par>
    </p:tnLst>
  </p:timing>
  <p:hf hdr="0" ftr="0" dt="0"/>
  <p:txStyles>
    <p:titleStyle>
      <a:lvl1pPr algn="l" defTabSz="927857" rtl="0" eaLnBrk="1" fontAlgn="base" hangingPunct="1">
        <a:spcBef>
          <a:spcPct val="0"/>
        </a:spcBef>
        <a:spcAft>
          <a:spcPct val="0"/>
        </a:spcAft>
        <a:defRPr sz="2234" b="1">
          <a:solidFill>
            <a:schemeClr val="tx2"/>
          </a:solidFill>
          <a:latin typeface="+mj-lt"/>
          <a:ea typeface="+mj-ea"/>
          <a:cs typeface="+mj-cs"/>
        </a:defRPr>
      </a:lvl1pPr>
      <a:lvl2pPr algn="l" defTabSz="927857" rtl="0" eaLnBrk="1" fontAlgn="base" hangingPunct="1">
        <a:spcBef>
          <a:spcPct val="0"/>
        </a:spcBef>
        <a:spcAft>
          <a:spcPct val="0"/>
        </a:spcAft>
        <a:defRPr sz="2234" b="1">
          <a:solidFill>
            <a:schemeClr val="tx2"/>
          </a:solidFill>
          <a:latin typeface="Arial" charset="0"/>
        </a:defRPr>
      </a:lvl2pPr>
      <a:lvl3pPr algn="l" defTabSz="927857" rtl="0" eaLnBrk="1" fontAlgn="base" hangingPunct="1">
        <a:spcBef>
          <a:spcPct val="0"/>
        </a:spcBef>
        <a:spcAft>
          <a:spcPct val="0"/>
        </a:spcAft>
        <a:defRPr sz="2234" b="1">
          <a:solidFill>
            <a:schemeClr val="tx2"/>
          </a:solidFill>
          <a:latin typeface="Arial" charset="0"/>
        </a:defRPr>
      </a:lvl3pPr>
      <a:lvl4pPr algn="l" defTabSz="927857" rtl="0" eaLnBrk="1" fontAlgn="base" hangingPunct="1">
        <a:spcBef>
          <a:spcPct val="0"/>
        </a:spcBef>
        <a:spcAft>
          <a:spcPct val="0"/>
        </a:spcAft>
        <a:defRPr sz="2234" b="1">
          <a:solidFill>
            <a:schemeClr val="tx2"/>
          </a:solidFill>
          <a:latin typeface="Arial" charset="0"/>
        </a:defRPr>
      </a:lvl4pPr>
      <a:lvl5pPr algn="l" defTabSz="927857" rtl="0" eaLnBrk="1" fontAlgn="base" hangingPunct="1">
        <a:spcBef>
          <a:spcPct val="0"/>
        </a:spcBef>
        <a:spcAft>
          <a:spcPct val="0"/>
        </a:spcAft>
        <a:defRPr sz="2234" b="1">
          <a:solidFill>
            <a:schemeClr val="tx2"/>
          </a:solidFill>
          <a:latin typeface="Arial" charset="0"/>
        </a:defRPr>
      </a:lvl5pPr>
      <a:lvl6pPr marL="416235" algn="l" defTabSz="927857" rtl="0" eaLnBrk="1" fontAlgn="base" hangingPunct="1">
        <a:spcBef>
          <a:spcPct val="0"/>
        </a:spcBef>
        <a:spcAft>
          <a:spcPct val="0"/>
        </a:spcAft>
        <a:defRPr sz="2234" b="1">
          <a:solidFill>
            <a:schemeClr val="tx2"/>
          </a:solidFill>
          <a:latin typeface="Arial" charset="0"/>
        </a:defRPr>
      </a:lvl6pPr>
      <a:lvl7pPr marL="832469" algn="l" defTabSz="927857" rtl="0" eaLnBrk="1" fontAlgn="base" hangingPunct="1">
        <a:spcBef>
          <a:spcPct val="0"/>
        </a:spcBef>
        <a:spcAft>
          <a:spcPct val="0"/>
        </a:spcAft>
        <a:defRPr sz="2234" b="1">
          <a:solidFill>
            <a:schemeClr val="tx2"/>
          </a:solidFill>
          <a:latin typeface="Arial" charset="0"/>
        </a:defRPr>
      </a:lvl7pPr>
      <a:lvl8pPr marL="1248707" algn="l" defTabSz="927857" rtl="0" eaLnBrk="1" fontAlgn="base" hangingPunct="1">
        <a:spcBef>
          <a:spcPct val="0"/>
        </a:spcBef>
        <a:spcAft>
          <a:spcPct val="0"/>
        </a:spcAft>
        <a:defRPr sz="2234" b="1">
          <a:solidFill>
            <a:schemeClr val="tx2"/>
          </a:solidFill>
          <a:latin typeface="Arial" charset="0"/>
        </a:defRPr>
      </a:lvl8pPr>
      <a:lvl9pPr marL="1664939" algn="l" defTabSz="927857" rtl="0" eaLnBrk="1" fontAlgn="base" hangingPunct="1">
        <a:spcBef>
          <a:spcPct val="0"/>
        </a:spcBef>
        <a:spcAft>
          <a:spcPct val="0"/>
        </a:spcAft>
        <a:defRPr sz="2234" b="1">
          <a:solidFill>
            <a:schemeClr val="tx2"/>
          </a:solidFill>
          <a:latin typeface="Arial" charset="0"/>
        </a:defRPr>
      </a:lvl9pPr>
    </p:titleStyle>
    <p:bodyStyle>
      <a:lvl1pPr algn="l" defTabSz="927857" rtl="0" eaLnBrk="1" fontAlgn="base" hangingPunct="1">
        <a:spcBef>
          <a:spcPct val="0"/>
        </a:spcBef>
        <a:spcAft>
          <a:spcPts val="273"/>
        </a:spcAft>
        <a:buFont typeface="Arial" charset="0"/>
        <a:defRPr sz="1828">
          <a:solidFill>
            <a:schemeClr val="tx2"/>
          </a:solidFill>
          <a:latin typeface="+mn-lt"/>
          <a:ea typeface="+mn-ea"/>
          <a:cs typeface="+mn-cs"/>
        </a:defRPr>
      </a:lvl1pPr>
      <a:lvl2pPr marL="163317" indent="-161871" algn="l" defTabSz="927857" rtl="0" eaLnBrk="1" fontAlgn="base" hangingPunct="1">
        <a:spcBef>
          <a:spcPct val="0"/>
        </a:spcBef>
        <a:spcAft>
          <a:spcPts val="273"/>
        </a:spcAft>
        <a:buChar char="•"/>
        <a:defRPr sz="1828">
          <a:solidFill>
            <a:schemeClr val="tx2"/>
          </a:solidFill>
          <a:latin typeface="+mn-lt"/>
        </a:defRPr>
      </a:lvl2pPr>
      <a:lvl3pPr marL="326629" indent="-161871" algn="l" defTabSz="927857" rtl="0" eaLnBrk="1" fontAlgn="base" hangingPunct="1">
        <a:spcBef>
          <a:spcPct val="0"/>
        </a:spcBef>
        <a:spcAft>
          <a:spcPts val="273"/>
        </a:spcAft>
        <a:buFont typeface="Arial" charset="0"/>
        <a:buChar char="‒"/>
        <a:defRPr sz="1828">
          <a:solidFill>
            <a:schemeClr val="tx2"/>
          </a:solidFill>
          <a:latin typeface="+mn-lt"/>
        </a:defRPr>
      </a:lvl3pPr>
      <a:lvl4pPr marL="489942" indent="-161871" algn="l" defTabSz="927857" rtl="0" eaLnBrk="1" fontAlgn="base" hangingPunct="1">
        <a:spcBef>
          <a:spcPct val="0"/>
        </a:spcBef>
        <a:spcAft>
          <a:spcPts val="546"/>
        </a:spcAft>
        <a:buChar char="•"/>
        <a:defRPr>
          <a:solidFill>
            <a:schemeClr val="tx2"/>
          </a:solidFill>
          <a:latin typeface="+mn-lt"/>
        </a:defRPr>
      </a:lvl4pPr>
      <a:lvl5pPr marL="653258" indent="-161871" algn="l" defTabSz="927857" rtl="0" eaLnBrk="1" fontAlgn="base" hangingPunct="1">
        <a:spcBef>
          <a:spcPct val="0"/>
        </a:spcBef>
        <a:spcAft>
          <a:spcPts val="546"/>
        </a:spcAft>
        <a:buFont typeface="Arial" charset="0"/>
        <a:buChar char="‒"/>
        <a:defRPr>
          <a:solidFill>
            <a:schemeClr val="tx2"/>
          </a:solidFill>
          <a:latin typeface="+mn-lt"/>
        </a:defRPr>
      </a:lvl5pPr>
      <a:lvl6pPr marL="1069492" indent="-161871" algn="l" defTabSz="927857" rtl="0" eaLnBrk="1" fontAlgn="base" hangingPunct="1">
        <a:spcBef>
          <a:spcPct val="0"/>
        </a:spcBef>
        <a:spcAft>
          <a:spcPts val="546"/>
        </a:spcAft>
        <a:buFont typeface="Arial" charset="0"/>
        <a:buChar char="‒"/>
        <a:defRPr>
          <a:solidFill>
            <a:schemeClr val="tx2"/>
          </a:solidFill>
          <a:latin typeface="+mn-lt"/>
        </a:defRPr>
      </a:lvl6pPr>
      <a:lvl7pPr marL="1485726" indent="-161871" algn="l" defTabSz="927857" rtl="0" eaLnBrk="1" fontAlgn="base" hangingPunct="1">
        <a:spcBef>
          <a:spcPct val="0"/>
        </a:spcBef>
        <a:spcAft>
          <a:spcPts val="546"/>
        </a:spcAft>
        <a:buFont typeface="Arial" charset="0"/>
        <a:buChar char="‒"/>
        <a:defRPr>
          <a:solidFill>
            <a:schemeClr val="tx2"/>
          </a:solidFill>
          <a:latin typeface="+mn-lt"/>
        </a:defRPr>
      </a:lvl7pPr>
      <a:lvl8pPr marL="1901964" indent="-161871" algn="l" defTabSz="927857" rtl="0" eaLnBrk="1" fontAlgn="base" hangingPunct="1">
        <a:spcBef>
          <a:spcPct val="0"/>
        </a:spcBef>
        <a:spcAft>
          <a:spcPts val="546"/>
        </a:spcAft>
        <a:buFont typeface="Arial" charset="0"/>
        <a:buChar char="‒"/>
        <a:defRPr>
          <a:solidFill>
            <a:schemeClr val="tx2"/>
          </a:solidFill>
          <a:latin typeface="+mn-lt"/>
        </a:defRPr>
      </a:lvl8pPr>
      <a:lvl9pPr marL="2318196" indent="-161871" algn="l" defTabSz="927857" rtl="0" eaLnBrk="1" fontAlgn="base" hangingPunct="1">
        <a:spcBef>
          <a:spcPct val="0"/>
        </a:spcBef>
        <a:spcAft>
          <a:spcPts val="546"/>
        </a:spcAft>
        <a:buFont typeface="Arial" charset="0"/>
        <a:buChar char="‒"/>
        <a:defRPr>
          <a:solidFill>
            <a:schemeClr val="tx2"/>
          </a:solidFill>
          <a:latin typeface="+mn-lt"/>
        </a:defRPr>
      </a:lvl9pPr>
    </p:bodyStyle>
    <p:otherStyle>
      <a:defPPr>
        <a:defRPr lang="es-ES"/>
      </a:defPPr>
      <a:lvl1pPr marL="0" algn="l" defTabSz="832469" rtl="0" eaLnBrk="1" latinLnBrk="0" hangingPunct="1">
        <a:defRPr sz="1625" kern="1200">
          <a:solidFill>
            <a:schemeClr val="tx1"/>
          </a:solidFill>
          <a:latin typeface="+mn-lt"/>
          <a:ea typeface="+mn-ea"/>
          <a:cs typeface="+mn-cs"/>
        </a:defRPr>
      </a:lvl1pPr>
      <a:lvl2pPr marL="416235" algn="l" defTabSz="832469" rtl="0" eaLnBrk="1" latinLnBrk="0" hangingPunct="1">
        <a:defRPr sz="1625" kern="1200">
          <a:solidFill>
            <a:schemeClr val="tx1"/>
          </a:solidFill>
          <a:latin typeface="+mn-lt"/>
          <a:ea typeface="+mn-ea"/>
          <a:cs typeface="+mn-cs"/>
        </a:defRPr>
      </a:lvl2pPr>
      <a:lvl3pPr marL="832469" algn="l" defTabSz="832469" rtl="0" eaLnBrk="1" latinLnBrk="0" hangingPunct="1">
        <a:defRPr sz="1625" kern="1200">
          <a:solidFill>
            <a:schemeClr val="tx1"/>
          </a:solidFill>
          <a:latin typeface="+mn-lt"/>
          <a:ea typeface="+mn-ea"/>
          <a:cs typeface="+mn-cs"/>
        </a:defRPr>
      </a:lvl3pPr>
      <a:lvl4pPr marL="1248707" algn="l" defTabSz="832469" rtl="0" eaLnBrk="1" latinLnBrk="0" hangingPunct="1">
        <a:defRPr sz="1625" kern="1200">
          <a:solidFill>
            <a:schemeClr val="tx1"/>
          </a:solidFill>
          <a:latin typeface="+mn-lt"/>
          <a:ea typeface="+mn-ea"/>
          <a:cs typeface="+mn-cs"/>
        </a:defRPr>
      </a:lvl4pPr>
      <a:lvl5pPr marL="1664939" algn="l" defTabSz="832469" rtl="0" eaLnBrk="1" latinLnBrk="0" hangingPunct="1">
        <a:defRPr sz="1625" kern="1200">
          <a:solidFill>
            <a:schemeClr val="tx1"/>
          </a:solidFill>
          <a:latin typeface="+mn-lt"/>
          <a:ea typeface="+mn-ea"/>
          <a:cs typeface="+mn-cs"/>
        </a:defRPr>
      </a:lvl5pPr>
      <a:lvl6pPr marL="2081172" algn="l" defTabSz="832469" rtl="0" eaLnBrk="1" latinLnBrk="0" hangingPunct="1">
        <a:defRPr sz="1625" kern="1200">
          <a:solidFill>
            <a:schemeClr val="tx1"/>
          </a:solidFill>
          <a:latin typeface="+mn-lt"/>
          <a:ea typeface="+mn-ea"/>
          <a:cs typeface="+mn-cs"/>
        </a:defRPr>
      </a:lvl6pPr>
      <a:lvl7pPr marL="2497405" algn="l" defTabSz="832469" rtl="0" eaLnBrk="1" latinLnBrk="0" hangingPunct="1">
        <a:defRPr sz="1625" kern="1200">
          <a:solidFill>
            <a:schemeClr val="tx1"/>
          </a:solidFill>
          <a:latin typeface="+mn-lt"/>
          <a:ea typeface="+mn-ea"/>
          <a:cs typeface="+mn-cs"/>
        </a:defRPr>
      </a:lvl7pPr>
      <a:lvl8pPr marL="2913645" algn="l" defTabSz="832469" rtl="0" eaLnBrk="1" latinLnBrk="0" hangingPunct="1">
        <a:defRPr sz="1625" kern="1200">
          <a:solidFill>
            <a:schemeClr val="tx1"/>
          </a:solidFill>
          <a:latin typeface="+mn-lt"/>
          <a:ea typeface="+mn-ea"/>
          <a:cs typeface="+mn-cs"/>
        </a:defRPr>
      </a:lvl8pPr>
      <a:lvl9pPr marL="3329877" algn="l" defTabSz="832469" rtl="0" eaLnBrk="1" latinLnBrk="0" hangingPunct="1">
        <a:defRPr sz="1625"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7459" name="Title Placeholder 1"/>
          <p:cNvSpPr>
            <a:spLocks noGrp="1"/>
          </p:cNvSpPr>
          <p:nvPr>
            <p:ph type="title"/>
          </p:nvPr>
        </p:nvSpPr>
        <p:spPr bwMode="auto">
          <a:xfrm>
            <a:off x="449291" y="396878"/>
            <a:ext cx="9266237" cy="714375"/>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title style</a:t>
            </a:r>
            <a:endParaRPr lang="es-ES" dirty="0" smtClean="0"/>
          </a:p>
        </p:txBody>
      </p:sp>
      <p:sp>
        <p:nvSpPr>
          <p:cNvPr id="147460" name="Text Placeholder 2"/>
          <p:cNvSpPr>
            <a:spLocks noGrp="1"/>
          </p:cNvSpPr>
          <p:nvPr>
            <p:ph type="body" idx="1"/>
          </p:nvPr>
        </p:nvSpPr>
        <p:spPr bwMode="auto">
          <a:xfrm>
            <a:off x="446118" y="1349375"/>
            <a:ext cx="9266237" cy="591661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s-ES" dirty="0" smtClean="0"/>
          </a:p>
        </p:txBody>
      </p:sp>
      <p:sp>
        <p:nvSpPr>
          <p:cNvPr id="7" name="Slide Number Placeholder 9"/>
          <p:cNvSpPr>
            <a:spLocks noGrp="1"/>
          </p:cNvSpPr>
          <p:nvPr>
            <p:ph type="sldNum" sz="quarter" idx="4"/>
          </p:nvPr>
        </p:nvSpPr>
        <p:spPr>
          <a:xfrm>
            <a:off x="457307" y="7429743"/>
            <a:ext cx="311150" cy="163513"/>
          </a:xfrm>
          <a:prstGeom prst="rect">
            <a:avLst/>
          </a:prstGeom>
        </p:spPr>
        <p:txBody>
          <a:bodyPr vert="horz" wrap="square" lIns="0" tIns="0" rIns="0" bIns="0" numCol="1" anchor="t" anchorCtr="0" compatLnSpc="1">
            <a:prstTxWarp prst="textNoShape">
              <a:avLst/>
            </a:prstTxWarp>
            <a:noAutofit/>
          </a:bodyPr>
          <a:lstStyle>
            <a:lvl1pPr defTabSz="927857">
              <a:lnSpc>
                <a:spcPts val="1094"/>
              </a:lnSpc>
              <a:defRPr sz="914" b="1">
                <a:solidFill>
                  <a:schemeClr val="tx2"/>
                </a:solidFill>
              </a:defRPr>
            </a:lvl1pPr>
          </a:lstStyle>
          <a:p>
            <a:fld id="{9935F0BD-0F90-47B1-8F0C-76BF3802F7AA}" type="slidenum">
              <a:rPr lang="es-ES">
                <a:solidFill>
                  <a:srgbClr val="002776"/>
                </a:solidFill>
                <a:latin typeface="Arial"/>
              </a:rPr>
              <a:pPr/>
              <a:t>‹#›</a:t>
            </a:fld>
            <a:endParaRPr lang="es-ES">
              <a:solidFill>
                <a:srgbClr val="002776"/>
              </a:solidFill>
              <a:latin typeface="Arial"/>
            </a:endParaRPr>
          </a:p>
        </p:txBody>
      </p:sp>
      <p:sp>
        <p:nvSpPr>
          <p:cNvPr id="10" name="Footer Placeholder 10"/>
          <p:cNvSpPr>
            <a:spLocks noGrp="1"/>
          </p:cNvSpPr>
          <p:nvPr>
            <p:ph type="ftr" sz="quarter" idx="3"/>
          </p:nvPr>
        </p:nvSpPr>
        <p:spPr>
          <a:xfrm>
            <a:off x="849320" y="7429743"/>
            <a:ext cx="4749800" cy="163513"/>
          </a:xfrm>
          <a:prstGeom prst="rect">
            <a:avLst/>
          </a:prstGeom>
        </p:spPr>
        <p:txBody>
          <a:bodyPr vert="horz" wrap="square" lIns="0" tIns="0" rIns="0" bIns="0" numCol="1" anchor="t" anchorCtr="0" compatLnSpc="1">
            <a:prstTxWarp prst="textNoShape">
              <a:avLst/>
            </a:prstTxWarp>
            <a:noAutofit/>
          </a:bodyPr>
          <a:lstStyle>
            <a:lvl1pPr defTabSz="927857">
              <a:lnSpc>
                <a:spcPts val="1094"/>
              </a:lnSpc>
              <a:defRPr sz="914">
                <a:solidFill>
                  <a:schemeClr val="tx2"/>
                </a:solidFill>
              </a:defRPr>
            </a:lvl1pPr>
          </a:lstStyle>
          <a:p>
            <a:endParaRPr lang="es-ES">
              <a:solidFill>
                <a:srgbClr val="002776"/>
              </a:solidFill>
              <a:latin typeface="Arial"/>
            </a:endParaRPr>
          </a:p>
        </p:txBody>
      </p:sp>
      <p:sp>
        <p:nvSpPr>
          <p:cNvPr id="9" name="bmkCopyright"/>
          <p:cNvSpPr txBox="1">
            <a:spLocks/>
          </p:cNvSpPr>
          <p:nvPr/>
        </p:nvSpPr>
        <p:spPr>
          <a:xfrm>
            <a:off x="7915377" y="7474950"/>
            <a:ext cx="1808187" cy="126000"/>
          </a:xfrm>
          <a:prstGeom prst="rect">
            <a:avLst/>
          </a:prstGeom>
        </p:spPr>
        <p:txBody>
          <a:bodyPr vert="horz" wrap="none" lIns="0" tIns="0" rIns="0" bIns="0" rtlCol="0" anchor="b" anchorCtr="0">
            <a:noAutofit/>
          </a:bodyPr>
          <a:lstStyle>
            <a:lvl1pPr marL="0" marR="0" indent="0" algn="r" defTabSz="914400" rtl="0" eaLnBrk="0" fontAlgn="auto" latinLnBrk="0" hangingPunct="0">
              <a:lnSpc>
                <a:spcPct val="100000"/>
              </a:lnSpc>
              <a:spcBef>
                <a:spcPts val="0"/>
              </a:spcBef>
              <a:spcAft>
                <a:spcPct val="0"/>
              </a:spcAft>
              <a:buClrTx/>
              <a:buSzTx/>
              <a:buFontTx/>
              <a:buNone/>
              <a:tabLst/>
              <a:defRPr sz="800">
                <a:solidFill>
                  <a:schemeClr val="accent1"/>
                </a:solidFill>
              </a:defRPr>
            </a:lvl1pPr>
          </a:lstStyle>
          <a:p>
            <a:pPr defTabSz="832603">
              <a:defRPr/>
            </a:pPr>
            <a:r>
              <a:rPr lang="en-AU" sz="812" dirty="0" smtClean="0">
                <a:solidFill>
                  <a:srgbClr val="002776"/>
                </a:solidFill>
                <a:latin typeface="Arial"/>
              </a:rPr>
              <a:t>© 2016 Deloitte Consulting S.L.U.</a:t>
            </a:r>
            <a:endParaRPr lang="en-AU" sz="812" dirty="0">
              <a:solidFill>
                <a:srgbClr val="002776"/>
              </a:solidFill>
              <a:latin typeface="Arial"/>
            </a:endParaRPr>
          </a:p>
        </p:txBody>
      </p:sp>
      <p:pic>
        <p:nvPicPr>
          <p:cNvPr id="8" name="Picture 7"/>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8895357" y="132210"/>
            <a:ext cx="828081" cy="462052"/>
          </a:xfrm>
          <a:prstGeom prst="rect">
            <a:avLst/>
          </a:prstGeom>
          <a:noFill/>
          <a:ln>
            <a:noFill/>
          </a:ln>
        </p:spPr>
      </p:pic>
    </p:spTree>
    <p:extLst>
      <p:ext uri="{BB962C8B-B14F-4D97-AF65-F5344CB8AC3E}">
        <p14:creationId xmlns:p14="http://schemas.microsoft.com/office/powerpoint/2010/main" val="225932349"/>
      </p:ext>
    </p:extLst>
  </p:cSld>
  <p:clrMap bg1="lt1" tx1="dk1" bg2="lt2" tx2="dk2" accent1="accent1" accent2="accent2" accent3="accent3" accent4="accent4" accent5="accent5" accent6="accent6" hlink="hlink" folHlink="folHlink"/>
  <p:sldLayoutIdLst>
    <p:sldLayoutId id="2147485000" r:id="rId1"/>
    <p:sldLayoutId id="2147485001" r:id="rId2"/>
    <p:sldLayoutId id="2147485002" r:id="rId3"/>
    <p:sldLayoutId id="2147485003" r:id="rId4"/>
    <p:sldLayoutId id="2147485004" r:id="rId5"/>
    <p:sldLayoutId id="2147485005" r:id="rId6"/>
    <p:sldLayoutId id="2147485006" r:id="rId7"/>
  </p:sldLayoutIdLst>
  <p:timing>
    <p:tnLst>
      <p:par>
        <p:cTn id="1" dur="indefinite" restart="never" nodeType="tmRoot"/>
      </p:par>
    </p:tnLst>
  </p:timing>
  <p:hf hdr="0" ftr="0" dt="0"/>
  <p:txStyles>
    <p:titleStyle>
      <a:lvl1pPr algn="l" defTabSz="927857" rtl="0" eaLnBrk="1" fontAlgn="base" hangingPunct="1">
        <a:spcBef>
          <a:spcPct val="0"/>
        </a:spcBef>
        <a:spcAft>
          <a:spcPct val="0"/>
        </a:spcAft>
        <a:defRPr sz="2234" b="1">
          <a:solidFill>
            <a:schemeClr val="tx2"/>
          </a:solidFill>
          <a:latin typeface="+mj-lt"/>
          <a:ea typeface="+mj-ea"/>
          <a:cs typeface="+mj-cs"/>
        </a:defRPr>
      </a:lvl1pPr>
      <a:lvl2pPr algn="l" defTabSz="927857" rtl="0" eaLnBrk="1" fontAlgn="base" hangingPunct="1">
        <a:spcBef>
          <a:spcPct val="0"/>
        </a:spcBef>
        <a:spcAft>
          <a:spcPct val="0"/>
        </a:spcAft>
        <a:defRPr sz="2234" b="1">
          <a:solidFill>
            <a:schemeClr val="tx2"/>
          </a:solidFill>
          <a:latin typeface="Arial" charset="0"/>
        </a:defRPr>
      </a:lvl2pPr>
      <a:lvl3pPr algn="l" defTabSz="927857" rtl="0" eaLnBrk="1" fontAlgn="base" hangingPunct="1">
        <a:spcBef>
          <a:spcPct val="0"/>
        </a:spcBef>
        <a:spcAft>
          <a:spcPct val="0"/>
        </a:spcAft>
        <a:defRPr sz="2234" b="1">
          <a:solidFill>
            <a:schemeClr val="tx2"/>
          </a:solidFill>
          <a:latin typeface="Arial" charset="0"/>
        </a:defRPr>
      </a:lvl3pPr>
      <a:lvl4pPr algn="l" defTabSz="927857" rtl="0" eaLnBrk="1" fontAlgn="base" hangingPunct="1">
        <a:spcBef>
          <a:spcPct val="0"/>
        </a:spcBef>
        <a:spcAft>
          <a:spcPct val="0"/>
        </a:spcAft>
        <a:defRPr sz="2234" b="1">
          <a:solidFill>
            <a:schemeClr val="tx2"/>
          </a:solidFill>
          <a:latin typeface="Arial" charset="0"/>
        </a:defRPr>
      </a:lvl4pPr>
      <a:lvl5pPr algn="l" defTabSz="927857" rtl="0" eaLnBrk="1" fontAlgn="base" hangingPunct="1">
        <a:spcBef>
          <a:spcPct val="0"/>
        </a:spcBef>
        <a:spcAft>
          <a:spcPct val="0"/>
        </a:spcAft>
        <a:defRPr sz="2234" b="1">
          <a:solidFill>
            <a:schemeClr val="tx2"/>
          </a:solidFill>
          <a:latin typeface="Arial" charset="0"/>
        </a:defRPr>
      </a:lvl5pPr>
      <a:lvl6pPr marL="416235" algn="l" defTabSz="927857" rtl="0" eaLnBrk="1" fontAlgn="base" hangingPunct="1">
        <a:spcBef>
          <a:spcPct val="0"/>
        </a:spcBef>
        <a:spcAft>
          <a:spcPct val="0"/>
        </a:spcAft>
        <a:defRPr sz="2234" b="1">
          <a:solidFill>
            <a:schemeClr val="tx2"/>
          </a:solidFill>
          <a:latin typeface="Arial" charset="0"/>
        </a:defRPr>
      </a:lvl6pPr>
      <a:lvl7pPr marL="832469" algn="l" defTabSz="927857" rtl="0" eaLnBrk="1" fontAlgn="base" hangingPunct="1">
        <a:spcBef>
          <a:spcPct val="0"/>
        </a:spcBef>
        <a:spcAft>
          <a:spcPct val="0"/>
        </a:spcAft>
        <a:defRPr sz="2234" b="1">
          <a:solidFill>
            <a:schemeClr val="tx2"/>
          </a:solidFill>
          <a:latin typeface="Arial" charset="0"/>
        </a:defRPr>
      </a:lvl7pPr>
      <a:lvl8pPr marL="1248707" algn="l" defTabSz="927857" rtl="0" eaLnBrk="1" fontAlgn="base" hangingPunct="1">
        <a:spcBef>
          <a:spcPct val="0"/>
        </a:spcBef>
        <a:spcAft>
          <a:spcPct val="0"/>
        </a:spcAft>
        <a:defRPr sz="2234" b="1">
          <a:solidFill>
            <a:schemeClr val="tx2"/>
          </a:solidFill>
          <a:latin typeface="Arial" charset="0"/>
        </a:defRPr>
      </a:lvl8pPr>
      <a:lvl9pPr marL="1664939" algn="l" defTabSz="927857" rtl="0" eaLnBrk="1" fontAlgn="base" hangingPunct="1">
        <a:spcBef>
          <a:spcPct val="0"/>
        </a:spcBef>
        <a:spcAft>
          <a:spcPct val="0"/>
        </a:spcAft>
        <a:defRPr sz="2234" b="1">
          <a:solidFill>
            <a:schemeClr val="tx2"/>
          </a:solidFill>
          <a:latin typeface="Arial" charset="0"/>
        </a:defRPr>
      </a:lvl9pPr>
    </p:titleStyle>
    <p:bodyStyle>
      <a:lvl1pPr algn="l" defTabSz="927857" rtl="0" eaLnBrk="1" fontAlgn="base" hangingPunct="1">
        <a:spcBef>
          <a:spcPct val="0"/>
        </a:spcBef>
        <a:spcAft>
          <a:spcPts val="273"/>
        </a:spcAft>
        <a:buFont typeface="Arial" charset="0"/>
        <a:defRPr sz="1828">
          <a:solidFill>
            <a:schemeClr val="tx2"/>
          </a:solidFill>
          <a:latin typeface="+mn-lt"/>
          <a:ea typeface="+mn-ea"/>
          <a:cs typeface="+mn-cs"/>
        </a:defRPr>
      </a:lvl1pPr>
      <a:lvl2pPr marL="163317" indent="-161871" algn="l" defTabSz="927857" rtl="0" eaLnBrk="1" fontAlgn="base" hangingPunct="1">
        <a:spcBef>
          <a:spcPct val="0"/>
        </a:spcBef>
        <a:spcAft>
          <a:spcPts val="273"/>
        </a:spcAft>
        <a:buChar char="•"/>
        <a:defRPr sz="1828">
          <a:solidFill>
            <a:schemeClr val="tx2"/>
          </a:solidFill>
          <a:latin typeface="+mn-lt"/>
        </a:defRPr>
      </a:lvl2pPr>
      <a:lvl3pPr marL="326629" indent="-161871" algn="l" defTabSz="927857" rtl="0" eaLnBrk="1" fontAlgn="base" hangingPunct="1">
        <a:spcBef>
          <a:spcPct val="0"/>
        </a:spcBef>
        <a:spcAft>
          <a:spcPts val="273"/>
        </a:spcAft>
        <a:buFont typeface="Arial" charset="0"/>
        <a:buChar char="‒"/>
        <a:defRPr sz="1828">
          <a:solidFill>
            <a:schemeClr val="tx2"/>
          </a:solidFill>
          <a:latin typeface="+mn-lt"/>
        </a:defRPr>
      </a:lvl3pPr>
      <a:lvl4pPr marL="489942" indent="-161871" algn="l" defTabSz="927857" rtl="0" eaLnBrk="1" fontAlgn="base" hangingPunct="1">
        <a:spcBef>
          <a:spcPct val="0"/>
        </a:spcBef>
        <a:spcAft>
          <a:spcPts val="546"/>
        </a:spcAft>
        <a:buChar char="•"/>
        <a:defRPr>
          <a:solidFill>
            <a:schemeClr val="tx2"/>
          </a:solidFill>
          <a:latin typeface="+mn-lt"/>
        </a:defRPr>
      </a:lvl4pPr>
      <a:lvl5pPr marL="653258" indent="-161871" algn="l" defTabSz="927857" rtl="0" eaLnBrk="1" fontAlgn="base" hangingPunct="1">
        <a:spcBef>
          <a:spcPct val="0"/>
        </a:spcBef>
        <a:spcAft>
          <a:spcPts val="546"/>
        </a:spcAft>
        <a:buFont typeface="Arial" charset="0"/>
        <a:buChar char="‒"/>
        <a:defRPr>
          <a:solidFill>
            <a:schemeClr val="tx2"/>
          </a:solidFill>
          <a:latin typeface="+mn-lt"/>
        </a:defRPr>
      </a:lvl5pPr>
      <a:lvl6pPr marL="1069492" indent="-161871" algn="l" defTabSz="927857" rtl="0" eaLnBrk="1" fontAlgn="base" hangingPunct="1">
        <a:spcBef>
          <a:spcPct val="0"/>
        </a:spcBef>
        <a:spcAft>
          <a:spcPts val="546"/>
        </a:spcAft>
        <a:buFont typeface="Arial" charset="0"/>
        <a:buChar char="‒"/>
        <a:defRPr>
          <a:solidFill>
            <a:schemeClr val="tx2"/>
          </a:solidFill>
          <a:latin typeface="+mn-lt"/>
        </a:defRPr>
      </a:lvl6pPr>
      <a:lvl7pPr marL="1485726" indent="-161871" algn="l" defTabSz="927857" rtl="0" eaLnBrk="1" fontAlgn="base" hangingPunct="1">
        <a:spcBef>
          <a:spcPct val="0"/>
        </a:spcBef>
        <a:spcAft>
          <a:spcPts val="546"/>
        </a:spcAft>
        <a:buFont typeface="Arial" charset="0"/>
        <a:buChar char="‒"/>
        <a:defRPr>
          <a:solidFill>
            <a:schemeClr val="tx2"/>
          </a:solidFill>
          <a:latin typeface="+mn-lt"/>
        </a:defRPr>
      </a:lvl7pPr>
      <a:lvl8pPr marL="1901964" indent="-161871" algn="l" defTabSz="927857" rtl="0" eaLnBrk="1" fontAlgn="base" hangingPunct="1">
        <a:spcBef>
          <a:spcPct val="0"/>
        </a:spcBef>
        <a:spcAft>
          <a:spcPts val="546"/>
        </a:spcAft>
        <a:buFont typeface="Arial" charset="0"/>
        <a:buChar char="‒"/>
        <a:defRPr>
          <a:solidFill>
            <a:schemeClr val="tx2"/>
          </a:solidFill>
          <a:latin typeface="+mn-lt"/>
        </a:defRPr>
      </a:lvl8pPr>
      <a:lvl9pPr marL="2318196" indent="-161871" algn="l" defTabSz="927857" rtl="0" eaLnBrk="1" fontAlgn="base" hangingPunct="1">
        <a:spcBef>
          <a:spcPct val="0"/>
        </a:spcBef>
        <a:spcAft>
          <a:spcPts val="546"/>
        </a:spcAft>
        <a:buFont typeface="Arial" charset="0"/>
        <a:buChar char="‒"/>
        <a:defRPr>
          <a:solidFill>
            <a:schemeClr val="tx2"/>
          </a:solidFill>
          <a:latin typeface="+mn-lt"/>
        </a:defRPr>
      </a:lvl9pPr>
    </p:bodyStyle>
    <p:otherStyle>
      <a:defPPr>
        <a:defRPr lang="es-ES"/>
      </a:defPPr>
      <a:lvl1pPr marL="0" algn="l" defTabSz="832469" rtl="0" eaLnBrk="1" latinLnBrk="0" hangingPunct="1">
        <a:defRPr sz="1625" kern="1200">
          <a:solidFill>
            <a:schemeClr val="tx1"/>
          </a:solidFill>
          <a:latin typeface="+mn-lt"/>
          <a:ea typeface="+mn-ea"/>
          <a:cs typeface="+mn-cs"/>
        </a:defRPr>
      </a:lvl1pPr>
      <a:lvl2pPr marL="416235" algn="l" defTabSz="832469" rtl="0" eaLnBrk="1" latinLnBrk="0" hangingPunct="1">
        <a:defRPr sz="1625" kern="1200">
          <a:solidFill>
            <a:schemeClr val="tx1"/>
          </a:solidFill>
          <a:latin typeface="+mn-lt"/>
          <a:ea typeface="+mn-ea"/>
          <a:cs typeface="+mn-cs"/>
        </a:defRPr>
      </a:lvl2pPr>
      <a:lvl3pPr marL="832469" algn="l" defTabSz="832469" rtl="0" eaLnBrk="1" latinLnBrk="0" hangingPunct="1">
        <a:defRPr sz="1625" kern="1200">
          <a:solidFill>
            <a:schemeClr val="tx1"/>
          </a:solidFill>
          <a:latin typeface="+mn-lt"/>
          <a:ea typeface="+mn-ea"/>
          <a:cs typeface="+mn-cs"/>
        </a:defRPr>
      </a:lvl3pPr>
      <a:lvl4pPr marL="1248707" algn="l" defTabSz="832469" rtl="0" eaLnBrk="1" latinLnBrk="0" hangingPunct="1">
        <a:defRPr sz="1625" kern="1200">
          <a:solidFill>
            <a:schemeClr val="tx1"/>
          </a:solidFill>
          <a:latin typeface="+mn-lt"/>
          <a:ea typeface="+mn-ea"/>
          <a:cs typeface="+mn-cs"/>
        </a:defRPr>
      </a:lvl4pPr>
      <a:lvl5pPr marL="1664939" algn="l" defTabSz="832469" rtl="0" eaLnBrk="1" latinLnBrk="0" hangingPunct="1">
        <a:defRPr sz="1625" kern="1200">
          <a:solidFill>
            <a:schemeClr val="tx1"/>
          </a:solidFill>
          <a:latin typeface="+mn-lt"/>
          <a:ea typeface="+mn-ea"/>
          <a:cs typeface="+mn-cs"/>
        </a:defRPr>
      </a:lvl5pPr>
      <a:lvl6pPr marL="2081172" algn="l" defTabSz="832469" rtl="0" eaLnBrk="1" latinLnBrk="0" hangingPunct="1">
        <a:defRPr sz="1625" kern="1200">
          <a:solidFill>
            <a:schemeClr val="tx1"/>
          </a:solidFill>
          <a:latin typeface="+mn-lt"/>
          <a:ea typeface="+mn-ea"/>
          <a:cs typeface="+mn-cs"/>
        </a:defRPr>
      </a:lvl6pPr>
      <a:lvl7pPr marL="2497405" algn="l" defTabSz="832469" rtl="0" eaLnBrk="1" latinLnBrk="0" hangingPunct="1">
        <a:defRPr sz="1625" kern="1200">
          <a:solidFill>
            <a:schemeClr val="tx1"/>
          </a:solidFill>
          <a:latin typeface="+mn-lt"/>
          <a:ea typeface="+mn-ea"/>
          <a:cs typeface="+mn-cs"/>
        </a:defRPr>
      </a:lvl7pPr>
      <a:lvl8pPr marL="2913645" algn="l" defTabSz="832469" rtl="0" eaLnBrk="1" latinLnBrk="0" hangingPunct="1">
        <a:defRPr sz="1625" kern="1200">
          <a:solidFill>
            <a:schemeClr val="tx1"/>
          </a:solidFill>
          <a:latin typeface="+mn-lt"/>
          <a:ea typeface="+mn-ea"/>
          <a:cs typeface="+mn-cs"/>
        </a:defRPr>
      </a:lvl8pPr>
      <a:lvl9pPr marL="3329877" algn="l" defTabSz="832469" rtl="0" eaLnBrk="1" latinLnBrk="0" hangingPunct="1">
        <a:defRPr sz="1625"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0.jpeg"/><Relationship Id="rId3" Type="http://schemas.openxmlformats.org/officeDocument/2006/relationships/slideLayout" Target="../slideLayouts/slideLayout13.xml"/><Relationship Id="rId7" Type="http://schemas.openxmlformats.org/officeDocument/2006/relationships/image" Target="../media/image8.emf"/><Relationship Id="rId2" Type="http://schemas.openxmlformats.org/officeDocument/2006/relationships/tags" Target="../tags/tag2.xml"/><Relationship Id="rId1" Type="http://schemas.openxmlformats.org/officeDocument/2006/relationships/vmlDrawing" Target="../drawings/vmlDrawing1.vml"/><Relationship Id="rId6" Type="http://schemas.openxmlformats.org/officeDocument/2006/relationships/oleObject" Target="../embeddings/oleObject1.bin"/><Relationship Id="rId5" Type="http://schemas.openxmlformats.org/officeDocument/2006/relationships/image" Target="../media/image9.jpeg"/><Relationship Id="rId4" Type="http://schemas.openxmlformats.org/officeDocument/2006/relationships/notesSlide" Target="../notesSlides/notesSlide1.xml"/><Relationship Id="rId9" Type="http://schemas.openxmlformats.org/officeDocument/2006/relationships/image" Target="../media/image11.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8" Type="http://schemas.openxmlformats.org/officeDocument/2006/relationships/tags" Target="../tags/tag11.xml"/><Relationship Id="rId13" Type="http://schemas.openxmlformats.org/officeDocument/2006/relationships/tags" Target="../tags/tag16.xml"/><Relationship Id="rId18" Type="http://schemas.openxmlformats.org/officeDocument/2006/relationships/tags" Target="../tags/tag21.xml"/><Relationship Id="rId26" Type="http://schemas.openxmlformats.org/officeDocument/2006/relationships/tags" Target="../tags/tag29.xml"/><Relationship Id="rId3" Type="http://schemas.openxmlformats.org/officeDocument/2006/relationships/tags" Target="../tags/tag6.xml"/><Relationship Id="rId21" Type="http://schemas.openxmlformats.org/officeDocument/2006/relationships/tags" Target="../tags/tag24.xml"/><Relationship Id="rId7" Type="http://schemas.openxmlformats.org/officeDocument/2006/relationships/tags" Target="../tags/tag10.xml"/><Relationship Id="rId12" Type="http://schemas.openxmlformats.org/officeDocument/2006/relationships/tags" Target="../tags/tag15.xml"/><Relationship Id="rId17" Type="http://schemas.openxmlformats.org/officeDocument/2006/relationships/tags" Target="../tags/tag20.xml"/><Relationship Id="rId25" Type="http://schemas.openxmlformats.org/officeDocument/2006/relationships/tags" Target="../tags/tag28.xml"/><Relationship Id="rId2" Type="http://schemas.openxmlformats.org/officeDocument/2006/relationships/tags" Target="../tags/tag5.xml"/><Relationship Id="rId16" Type="http://schemas.openxmlformats.org/officeDocument/2006/relationships/tags" Target="../tags/tag19.xml"/><Relationship Id="rId20" Type="http://schemas.openxmlformats.org/officeDocument/2006/relationships/tags" Target="../tags/tag23.xml"/><Relationship Id="rId29" Type="http://schemas.openxmlformats.org/officeDocument/2006/relationships/notesSlide" Target="../notesSlides/notesSlide10.xml"/><Relationship Id="rId1" Type="http://schemas.openxmlformats.org/officeDocument/2006/relationships/tags" Target="../tags/tag4.xml"/><Relationship Id="rId6" Type="http://schemas.openxmlformats.org/officeDocument/2006/relationships/tags" Target="../tags/tag9.xml"/><Relationship Id="rId11" Type="http://schemas.openxmlformats.org/officeDocument/2006/relationships/tags" Target="../tags/tag14.xml"/><Relationship Id="rId24" Type="http://schemas.openxmlformats.org/officeDocument/2006/relationships/tags" Target="../tags/tag27.xml"/><Relationship Id="rId5" Type="http://schemas.openxmlformats.org/officeDocument/2006/relationships/tags" Target="../tags/tag8.xml"/><Relationship Id="rId15" Type="http://schemas.openxmlformats.org/officeDocument/2006/relationships/tags" Target="../tags/tag18.xml"/><Relationship Id="rId23" Type="http://schemas.openxmlformats.org/officeDocument/2006/relationships/tags" Target="../tags/tag26.xml"/><Relationship Id="rId28" Type="http://schemas.openxmlformats.org/officeDocument/2006/relationships/slideLayout" Target="../slideLayouts/slideLayout14.xml"/><Relationship Id="rId10" Type="http://schemas.openxmlformats.org/officeDocument/2006/relationships/tags" Target="../tags/tag13.xml"/><Relationship Id="rId19" Type="http://schemas.openxmlformats.org/officeDocument/2006/relationships/tags" Target="../tags/tag22.xml"/><Relationship Id="rId4" Type="http://schemas.openxmlformats.org/officeDocument/2006/relationships/tags" Target="../tags/tag7.xml"/><Relationship Id="rId9" Type="http://schemas.openxmlformats.org/officeDocument/2006/relationships/tags" Target="../tags/tag12.xml"/><Relationship Id="rId14" Type="http://schemas.openxmlformats.org/officeDocument/2006/relationships/tags" Target="../tags/tag17.xml"/><Relationship Id="rId22" Type="http://schemas.openxmlformats.org/officeDocument/2006/relationships/tags" Target="../tags/tag25.xml"/><Relationship Id="rId27" Type="http://schemas.openxmlformats.org/officeDocument/2006/relationships/tags" Target="../tags/tag30.xml"/></Relationships>
</file>

<file path=ppt/slides/_rels/slide12.xml.rels><?xml version="1.0" encoding="UTF-8" standalone="yes"?>
<Relationships xmlns="http://schemas.openxmlformats.org/package/2006/relationships"><Relationship Id="rId8" Type="http://schemas.openxmlformats.org/officeDocument/2006/relationships/tags" Target="../tags/tag38.xml"/><Relationship Id="rId13" Type="http://schemas.openxmlformats.org/officeDocument/2006/relationships/tags" Target="../tags/tag43.xml"/><Relationship Id="rId18" Type="http://schemas.openxmlformats.org/officeDocument/2006/relationships/tags" Target="../tags/tag48.xml"/><Relationship Id="rId26" Type="http://schemas.openxmlformats.org/officeDocument/2006/relationships/tags" Target="../tags/tag56.xml"/><Relationship Id="rId3" Type="http://schemas.openxmlformats.org/officeDocument/2006/relationships/tags" Target="../tags/tag33.xml"/><Relationship Id="rId21" Type="http://schemas.openxmlformats.org/officeDocument/2006/relationships/tags" Target="../tags/tag51.xml"/><Relationship Id="rId7" Type="http://schemas.openxmlformats.org/officeDocument/2006/relationships/tags" Target="../tags/tag37.xml"/><Relationship Id="rId12" Type="http://schemas.openxmlformats.org/officeDocument/2006/relationships/tags" Target="../tags/tag42.xml"/><Relationship Id="rId17" Type="http://schemas.openxmlformats.org/officeDocument/2006/relationships/tags" Target="../tags/tag47.xml"/><Relationship Id="rId25" Type="http://schemas.openxmlformats.org/officeDocument/2006/relationships/tags" Target="../tags/tag55.xml"/><Relationship Id="rId2" Type="http://schemas.openxmlformats.org/officeDocument/2006/relationships/tags" Target="../tags/tag32.xml"/><Relationship Id="rId16" Type="http://schemas.openxmlformats.org/officeDocument/2006/relationships/tags" Target="../tags/tag46.xml"/><Relationship Id="rId20" Type="http://schemas.openxmlformats.org/officeDocument/2006/relationships/tags" Target="../tags/tag50.xml"/><Relationship Id="rId29" Type="http://schemas.openxmlformats.org/officeDocument/2006/relationships/tags" Target="../tags/tag59.xml"/><Relationship Id="rId1" Type="http://schemas.openxmlformats.org/officeDocument/2006/relationships/tags" Target="../tags/tag31.xml"/><Relationship Id="rId6" Type="http://schemas.openxmlformats.org/officeDocument/2006/relationships/tags" Target="../tags/tag36.xml"/><Relationship Id="rId11" Type="http://schemas.openxmlformats.org/officeDocument/2006/relationships/tags" Target="../tags/tag41.xml"/><Relationship Id="rId24" Type="http://schemas.openxmlformats.org/officeDocument/2006/relationships/tags" Target="../tags/tag54.xml"/><Relationship Id="rId32" Type="http://schemas.openxmlformats.org/officeDocument/2006/relationships/notesSlide" Target="../notesSlides/notesSlide11.xml"/><Relationship Id="rId5" Type="http://schemas.openxmlformats.org/officeDocument/2006/relationships/tags" Target="../tags/tag35.xml"/><Relationship Id="rId15" Type="http://schemas.openxmlformats.org/officeDocument/2006/relationships/tags" Target="../tags/tag45.xml"/><Relationship Id="rId23" Type="http://schemas.openxmlformats.org/officeDocument/2006/relationships/tags" Target="../tags/tag53.xml"/><Relationship Id="rId28" Type="http://schemas.openxmlformats.org/officeDocument/2006/relationships/tags" Target="../tags/tag58.xml"/><Relationship Id="rId10" Type="http://schemas.openxmlformats.org/officeDocument/2006/relationships/tags" Target="../tags/tag40.xml"/><Relationship Id="rId19" Type="http://schemas.openxmlformats.org/officeDocument/2006/relationships/tags" Target="../tags/tag49.xml"/><Relationship Id="rId31" Type="http://schemas.openxmlformats.org/officeDocument/2006/relationships/slideLayout" Target="../slideLayouts/slideLayout14.xml"/><Relationship Id="rId4" Type="http://schemas.openxmlformats.org/officeDocument/2006/relationships/tags" Target="../tags/tag34.xml"/><Relationship Id="rId9" Type="http://schemas.openxmlformats.org/officeDocument/2006/relationships/tags" Target="../tags/tag39.xml"/><Relationship Id="rId14" Type="http://schemas.openxmlformats.org/officeDocument/2006/relationships/tags" Target="../tags/tag44.xml"/><Relationship Id="rId22" Type="http://schemas.openxmlformats.org/officeDocument/2006/relationships/tags" Target="../tags/tag52.xml"/><Relationship Id="rId27" Type="http://schemas.openxmlformats.org/officeDocument/2006/relationships/tags" Target="../tags/tag57.xml"/><Relationship Id="rId30" Type="http://schemas.openxmlformats.org/officeDocument/2006/relationships/tags" Target="../tags/tag60.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0.xml"/></Relationships>
</file>

<file path=ppt/slides/_rels/slide15.xml.rels><?xml version="1.0" encoding="UTF-8" standalone="yes"?>
<Relationships xmlns="http://schemas.openxmlformats.org/package/2006/relationships"><Relationship Id="rId8" Type="http://schemas.openxmlformats.org/officeDocument/2006/relationships/tags" Target="../tags/tag67.xml"/><Relationship Id="rId13" Type="http://schemas.openxmlformats.org/officeDocument/2006/relationships/tags" Target="../tags/tag72.xml"/><Relationship Id="rId18" Type="http://schemas.openxmlformats.org/officeDocument/2006/relationships/tags" Target="../tags/tag77.xml"/><Relationship Id="rId26" Type="http://schemas.openxmlformats.org/officeDocument/2006/relationships/tags" Target="../tags/tag85.xml"/><Relationship Id="rId3" Type="http://schemas.openxmlformats.org/officeDocument/2006/relationships/tags" Target="../tags/tag62.xml"/><Relationship Id="rId21" Type="http://schemas.openxmlformats.org/officeDocument/2006/relationships/tags" Target="../tags/tag80.xml"/><Relationship Id="rId7" Type="http://schemas.openxmlformats.org/officeDocument/2006/relationships/tags" Target="../tags/tag66.xml"/><Relationship Id="rId12" Type="http://schemas.openxmlformats.org/officeDocument/2006/relationships/tags" Target="../tags/tag71.xml"/><Relationship Id="rId17" Type="http://schemas.openxmlformats.org/officeDocument/2006/relationships/tags" Target="../tags/tag76.xml"/><Relationship Id="rId25" Type="http://schemas.openxmlformats.org/officeDocument/2006/relationships/tags" Target="../tags/tag84.xml"/><Relationship Id="rId33" Type="http://schemas.openxmlformats.org/officeDocument/2006/relationships/image" Target="../media/image12.emf"/><Relationship Id="rId2" Type="http://schemas.openxmlformats.org/officeDocument/2006/relationships/tags" Target="../tags/tag61.xml"/><Relationship Id="rId16" Type="http://schemas.openxmlformats.org/officeDocument/2006/relationships/tags" Target="../tags/tag75.xml"/><Relationship Id="rId20" Type="http://schemas.openxmlformats.org/officeDocument/2006/relationships/tags" Target="../tags/tag79.xml"/><Relationship Id="rId29" Type="http://schemas.openxmlformats.org/officeDocument/2006/relationships/tags" Target="../tags/tag88.xml"/><Relationship Id="rId1" Type="http://schemas.openxmlformats.org/officeDocument/2006/relationships/vmlDrawing" Target="../drawings/vmlDrawing3.vml"/><Relationship Id="rId6" Type="http://schemas.openxmlformats.org/officeDocument/2006/relationships/tags" Target="../tags/tag65.xml"/><Relationship Id="rId11" Type="http://schemas.openxmlformats.org/officeDocument/2006/relationships/tags" Target="../tags/tag70.xml"/><Relationship Id="rId24" Type="http://schemas.openxmlformats.org/officeDocument/2006/relationships/tags" Target="../tags/tag83.xml"/><Relationship Id="rId32" Type="http://schemas.openxmlformats.org/officeDocument/2006/relationships/oleObject" Target="../embeddings/oleObject3.bin"/><Relationship Id="rId5" Type="http://schemas.openxmlformats.org/officeDocument/2006/relationships/tags" Target="../tags/tag64.xml"/><Relationship Id="rId15" Type="http://schemas.openxmlformats.org/officeDocument/2006/relationships/tags" Target="../tags/tag74.xml"/><Relationship Id="rId23" Type="http://schemas.openxmlformats.org/officeDocument/2006/relationships/tags" Target="../tags/tag82.xml"/><Relationship Id="rId28" Type="http://schemas.openxmlformats.org/officeDocument/2006/relationships/tags" Target="../tags/tag87.xml"/><Relationship Id="rId10" Type="http://schemas.openxmlformats.org/officeDocument/2006/relationships/tags" Target="../tags/tag69.xml"/><Relationship Id="rId19" Type="http://schemas.openxmlformats.org/officeDocument/2006/relationships/tags" Target="../tags/tag78.xml"/><Relationship Id="rId31" Type="http://schemas.openxmlformats.org/officeDocument/2006/relationships/notesSlide" Target="../notesSlides/notesSlide13.xml"/><Relationship Id="rId4" Type="http://schemas.openxmlformats.org/officeDocument/2006/relationships/tags" Target="../tags/tag63.xml"/><Relationship Id="rId9" Type="http://schemas.openxmlformats.org/officeDocument/2006/relationships/tags" Target="../tags/tag68.xml"/><Relationship Id="rId14" Type="http://schemas.openxmlformats.org/officeDocument/2006/relationships/tags" Target="../tags/tag73.xml"/><Relationship Id="rId22" Type="http://schemas.openxmlformats.org/officeDocument/2006/relationships/tags" Target="../tags/tag81.xml"/><Relationship Id="rId27" Type="http://schemas.openxmlformats.org/officeDocument/2006/relationships/tags" Target="../tags/tag86.xml"/><Relationship Id="rId30"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tags" Target="../tags/tag91.xml"/><Relationship Id="rId2" Type="http://schemas.openxmlformats.org/officeDocument/2006/relationships/tags" Target="../tags/tag90.xml"/><Relationship Id="rId1" Type="http://schemas.openxmlformats.org/officeDocument/2006/relationships/tags" Target="../tags/tag89.xml"/><Relationship Id="rId5" Type="http://schemas.openxmlformats.org/officeDocument/2006/relationships/notesSlide" Target="../notesSlides/notesSlide14.xml"/><Relationship Id="rId4"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tags" Target="../tags/tag94.xml"/><Relationship Id="rId2" Type="http://schemas.openxmlformats.org/officeDocument/2006/relationships/tags" Target="../tags/tag93.xml"/><Relationship Id="rId1" Type="http://schemas.openxmlformats.org/officeDocument/2006/relationships/tags" Target="../tags/tag92.xml"/><Relationship Id="rId5" Type="http://schemas.openxmlformats.org/officeDocument/2006/relationships/notesSlide" Target="../notesSlides/notesSlide15.xml"/><Relationship Id="rId4"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8" Type="http://schemas.openxmlformats.org/officeDocument/2006/relationships/tags" Target="../tags/tag101.xml"/><Relationship Id="rId13" Type="http://schemas.openxmlformats.org/officeDocument/2006/relationships/tags" Target="../tags/tag106.xml"/><Relationship Id="rId18" Type="http://schemas.openxmlformats.org/officeDocument/2006/relationships/tags" Target="../tags/tag111.xml"/><Relationship Id="rId26" Type="http://schemas.openxmlformats.org/officeDocument/2006/relationships/tags" Target="../tags/tag119.xml"/><Relationship Id="rId3" Type="http://schemas.openxmlformats.org/officeDocument/2006/relationships/tags" Target="../tags/tag96.xml"/><Relationship Id="rId21" Type="http://schemas.openxmlformats.org/officeDocument/2006/relationships/tags" Target="../tags/tag114.xml"/><Relationship Id="rId7" Type="http://schemas.openxmlformats.org/officeDocument/2006/relationships/tags" Target="../tags/tag100.xml"/><Relationship Id="rId12" Type="http://schemas.openxmlformats.org/officeDocument/2006/relationships/tags" Target="../tags/tag105.xml"/><Relationship Id="rId17" Type="http://schemas.openxmlformats.org/officeDocument/2006/relationships/tags" Target="../tags/tag110.xml"/><Relationship Id="rId25" Type="http://schemas.openxmlformats.org/officeDocument/2006/relationships/tags" Target="../tags/tag118.xml"/><Relationship Id="rId33" Type="http://schemas.openxmlformats.org/officeDocument/2006/relationships/image" Target="../media/image12.emf"/><Relationship Id="rId2" Type="http://schemas.openxmlformats.org/officeDocument/2006/relationships/tags" Target="../tags/tag95.xml"/><Relationship Id="rId16" Type="http://schemas.openxmlformats.org/officeDocument/2006/relationships/tags" Target="../tags/tag109.xml"/><Relationship Id="rId20" Type="http://schemas.openxmlformats.org/officeDocument/2006/relationships/tags" Target="../tags/tag113.xml"/><Relationship Id="rId29" Type="http://schemas.openxmlformats.org/officeDocument/2006/relationships/tags" Target="../tags/tag122.xml"/><Relationship Id="rId1" Type="http://schemas.openxmlformats.org/officeDocument/2006/relationships/vmlDrawing" Target="../drawings/vmlDrawing4.vml"/><Relationship Id="rId6" Type="http://schemas.openxmlformats.org/officeDocument/2006/relationships/tags" Target="../tags/tag99.xml"/><Relationship Id="rId11" Type="http://schemas.openxmlformats.org/officeDocument/2006/relationships/tags" Target="../tags/tag104.xml"/><Relationship Id="rId24" Type="http://schemas.openxmlformats.org/officeDocument/2006/relationships/tags" Target="../tags/tag117.xml"/><Relationship Id="rId32" Type="http://schemas.openxmlformats.org/officeDocument/2006/relationships/oleObject" Target="../embeddings/oleObject4.bin"/><Relationship Id="rId5" Type="http://schemas.openxmlformats.org/officeDocument/2006/relationships/tags" Target="../tags/tag98.xml"/><Relationship Id="rId15" Type="http://schemas.openxmlformats.org/officeDocument/2006/relationships/tags" Target="../tags/tag108.xml"/><Relationship Id="rId23" Type="http://schemas.openxmlformats.org/officeDocument/2006/relationships/tags" Target="../tags/tag116.xml"/><Relationship Id="rId28" Type="http://schemas.openxmlformats.org/officeDocument/2006/relationships/tags" Target="../tags/tag121.xml"/><Relationship Id="rId10" Type="http://schemas.openxmlformats.org/officeDocument/2006/relationships/tags" Target="../tags/tag103.xml"/><Relationship Id="rId19" Type="http://schemas.openxmlformats.org/officeDocument/2006/relationships/tags" Target="../tags/tag112.xml"/><Relationship Id="rId31" Type="http://schemas.openxmlformats.org/officeDocument/2006/relationships/notesSlide" Target="../notesSlides/notesSlide16.xml"/><Relationship Id="rId4" Type="http://schemas.openxmlformats.org/officeDocument/2006/relationships/tags" Target="../tags/tag97.xml"/><Relationship Id="rId9" Type="http://schemas.openxmlformats.org/officeDocument/2006/relationships/tags" Target="../tags/tag102.xml"/><Relationship Id="rId14" Type="http://schemas.openxmlformats.org/officeDocument/2006/relationships/tags" Target="../tags/tag107.xml"/><Relationship Id="rId22" Type="http://schemas.openxmlformats.org/officeDocument/2006/relationships/tags" Target="../tags/tag115.xml"/><Relationship Id="rId27" Type="http://schemas.openxmlformats.org/officeDocument/2006/relationships/tags" Target="../tags/tag120.xml"/><Relationship Id="rId30"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3" Type="http://schemas.openxmlformats.org/officeDocument/2006/relationships/tags" Target="../tags/tag125.xml"/><Relationship Id="rId2" Type="http://schemas.openxmlformats.org/officeDocument/2006/relationships/tags" Target="../tags/tag124.xml"/><Relationship Id="rId1" Type="http://schemas.openxmlformats.org/officeDocument/2006/relationships/tags" Target="../tags/tag123.xml"/><Relationship Id="rId5" Type="http://schemas.openxmlformats.org/officeDocument/2006/relationships/notesSlide" Target="../notesSlides/notesSlide17.xml"/><Relationship Id="rId4"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6.xml"/></Relationships>
</file>

<file path=ppt/slides/_rels/slide20.xml.rels><?xml version="1.0" encoding="UTF-8" standalone="yes"?>
<Relationships xmlns="http://schemas.openxmlformats.org/package/2006/relationships"><Relationship Id="rId8" Type="http://schemas.openxmlformats.org/officeDocument/2006/relationships/tags" Target="../tags/tag132.xml"/><Relationship Id="rId13" Type="http://schemas.openxmlformats.org/officeDocument/2006/relationships/tags" Target="../tags/tag137.xml"/><Relationship Id="rId18" Type="http://schemas.openxmlformats.org/officeDocument/2006/relationships/tags" Target="../tags/tag142.xml"/><Relationship Id="rId26" Type="http://schemas.openxmlformats.org/officeDocument/2006/relationships/tags" Target="../tags/tag150.xml"/><Relationship Id="rId3" Type="http://schemas.openxmlformats.org/officeDocument/2006/relationships/tags" Target="../tags/tag127.xml"/><Relationship Id="rId21" Type="http://schemas.openxmlformats.org/officeDocument/2006/relationships/tags" Target="../tags/tag145.xml"/><Relationship Id="rId34" Type="http://schemas.openxmlformats.org/officeDocument/2006/relationships/oleObject" Target="../embeddings/oleObject5.bin"/><Relationship Id="rId7" Type="http://schemas.openxmlformats.org/officeDocument/2006/relationships/tags" Target="../tags/tag131.xml"/><Relationship Id="rId12" Type="http://schemas.openxmlformats.org/officeDocument/2006/relationships/tags" Target="../tags/tag136.xml"/><Relationship Id="rId17" Type="http://schemas.openxmlformats.org/officeDocument/2006/relationships/tags" Target="../tags/tag141.xml"/><Relationship Id="rId25" Type="http://schemas.openxmlformats.org/officeDocument/2006/relationships/tags" Target="../tags/tag149.xml"/><Relationship Id="rId33" Type="http://schemas.openxmlformats.org/officeDocument/2006/relationships/notesSlide" Target="../notesSlides/notesSlide18.xml"/><Relationship Id="rId2" Type="http://schemas.openxmlformats.org/officeDocument/2006/relationships/tags" Target="../tags/tag126.xml"/><Relationship Id="rId16" Type="http://schemas.openxmlformats.org/officeDocument/2006/relationships/tags" Target="../tags/tag140.xml"/><Relationship Id="rId20" Type="http://schemas.openxmlformats.org/officeDocument/2006/relationships/tags" Target="../tags/tag144.xml"/><Relationship Id="rId29" Type="http://schemas.openxmlformats.org/officeDocument/2006/relationships/tags" Target="../tags/tag153.xml"/><Relationship Id="rId1" Type="http://schemas.openxmlformats.org/officeDocument/2006/relationships/vmlDrawing" Target="../drawings/vmlDrawing5.vml"/><Relationship Id="rId6" Type="http://schemas.openxmlformats.org/officeDocument/2006/relationships/tags" Target="../tags/tag130.xml"/><Relationship Id="rId11" Type="http://schemas.openxmlformats.org/officeDocument/2006/relationships/tags" Target="../tags/tag135.xml"/><Relationship Id="rId24" Type="http://schemas.openxmlformats.org/officeDocument/2006/relationships/tags" Target="../tags/tag148.xml"/><Relationship Id="rId32" Type="http://schemas.openxmlformats.org/officeDocument/2006/relationships/slideLayout" Target="../slideLayouts/slideLayout6.xml"/><Relationship Id="rId5" Type="http://schemas.openxmlformats.org/officeDocument/2006/relationships/tags" Target="../tags/tag129.xml"/><Relationship Id="rId15" Type="http://schemas.openxmlformats.org/officeDocument/2006/relationships/tags" Target="../tags/tag139.xml"/><Relationship Id="rId23" Type="http://schemas.openxmlformats.org/officeDocument/2006/relationships/tags" Target="../tags/tag147.xml"/><Relationship Id="rId28" Type="http://schemas.openxmlformats.org/officeDocument/2006/relationships/tags" Target="../tags/tag152.xml"/><Relationship Id="rId10" Type="http://schemas.openxmlformats.org/officeDocument/2006/relationships/tags" Target="../tags/tag134.xml"/><Relationship Id="rId19" Type="http://schemas.openxmlformats.org/officeDocument/2006/relationships/tags" Target="../tags/tag143.xml"/><Relationship Id="rId31" Type="http://schemas.openxmlformats.org/officeDocument/2006/relationships/tags" Target="../tags/tag155.xml"/><Relationship Id="rId4" Type="http://schemas.openxmlformats.org/officeDocument/2006/relationships/tags" Target="../tags/tag128.xml"/><Relationship Id="rId9" Type="http://schemas.openxmlformats.org/officeDocument/2006/relationships/tags" Target="../tags/tag133.xml"/><Relationship Id="rId14" Type="http://schemas.openxmlformats.org/officeDocument/2006/relationships/tags" Target="../tags/tag138.xml"/><Relationship Id="rId22" Type="http://schemas.openxmlformats.org/officeDocument/2006/relationships/tags" Target="../tags/tag146.xml"/><Relationship Id="rId27" Type="http://schemas.openxmlformats.org/officeDocument/2006/relationships/tags" Target="../tags/tag151.xml"/><Relationship Id="rId30" Type="http://schemas.openxmlformats.org/officeDocument/2006/relationships/tags" Target="../tags/tag154.xml"/><Relationship Id="rId35" Type="http://schemas.openxmlformats.org/officeDocument/2006/relationships/image" Target="../media/image12.emf"/></Relationships>
</file>

<file path=ppt/slides/_rels/slide21.xml.rels><?xml version="1.0" encoding="UTF-8" standalone="yes"?>
<Relationships xmlns="http://schemas.openxmlformats.org/package/2006/relationships"><Relationship Id="rId3" Type="http://schemas.openxmlformats.org/officeDocument/2006/relationships/tags" Target="../tags/tag158.xml"/><Relationship Id="rId2" Type="http://schemas.openxmlformats.org/officeDocument/2006/relationships/tags" Target="../tags/tag157.xml"/><Relationship Id="rId1" Type="http://schemas.openxmlformats.org/officeDocument/2006/relationships/tags" Target="../tags/tag156.xml"/><Relationship Id="rId5" Type="http://schemas.openxmlformats.org/officeDocument/2006/relationships/notesSlide" Target="../notesSlides/notesSlide19.xml"/><Relationship Id="rId4"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8" Type="http://schemas.openxmlformats.org/officeDocument/2006/relationships/tags" Target="../tags/tag165.xml"/><Relationship Id="rId13" Type="http://schemas.openxmlformats.org/officeDocument/2006/relationships/tags" Target="../tags/tag170.xml"/><Relationship Id="rId18" Type="http://schemas.openxmlformats.org/officeDocument/2006/relationships/tags" Target="../tags/tag175.xml"/><Relationship Id="rId26" Type="http://schemas.openxmlformats.org/officeDocument/2006/relationships/tags" Target="../tags/tag183.xml"/><Relationship Id="rId3" Type="http://schemas.openxmlformats.org/officeDocument/2006/relationships/tags" Target="../tags/tag160.xml"/><Relationship Id="rId21" Type="http://schemas.openxmlformats.org/officeDocument/2006/relationships/tags" Target="../tags/tag178.xml"/><Relationship Id="rId34" Type="http://schemas.openxmlformats.org/officeDocument/2006/relationships/image" Target="../media/image12.emf"/><Relationship Id="rId7" Type="http://schemas.openxmlformats.org/officeDocument/2006/relationships/tags" Target="../tags/tag164.xml"/><Relationship Id="rId12" Type="http://schemas.openxmlformats.org/officeDocument/2006/relationships/tags" Target="../tags/tag169.xml"/><Relationship Id="rId17" Type="http://schemas.openxmlformats.org/officeDocument/2006/relationships/tags" Target="../tags/tag174.xml"/><Relationship Id="rId25" Type="http://schemas.openxmlformats.org/officeDocument/2006/relationships/tags" Target="../tags/tag182.xml"/><Relationship Id="rId33" Type="http://schemas.openxmlformats.org/officeDocument/2006/relationships/oleObject" Target="../embeddings/oleObject6.bin"/><Relationship Id="rId2" Type="http://schemas.openxmlformats.org/officeDocument/2006/relationships/tags" Target="../tags/tag159.xml"/><Relationship Id="rId16" Type="http://schemas.openxmlformats.org/officeDocument/2006/relationships/tags" Target="../tags/tag173.xml"/><Relationship Id="rId20" Type="http://schemas.openxmlformats.org/officeDocument/2006/relationships/tags" Target="../tags/tag177.xml"/><Relationship Id="rId29" Type="http://schemas.openxmlformats.org/officeDocument/2006/relationships/tags" Target="../tags/tag186.xml"/><Relationship Id="rId1" Type="http://schemas.openxmlformats.org/officeDocument/2006/relationships/vmlDrawing" Target="../drawings/vmlDrawing6.vml"/><Relationship Id="rId6" Type="http://schemas.openxmlformats.org/officeDocument/2006/relationships/tags" Target="../tags/tag163.xml"/><Relationship Id="rId11" Type="http://schemas.openxmlformats.org/officeDocument/2006/relationships/tags" Target="../tags/tag168.xml"/><Relationship Id="rId24" Type="http://schemas.openxmlformats.org/officeDocument/2006/relationships/tags" Target="../tags/tag181.xml"/><Relationship Id="rId32" Type="http://schemas.openxmlformats.org/officeDocument/2006/relationships/notesSlide" Target="../notesSlides/notesSlide20.xml"/><Relationship Id="rId5" Type="http://schemas.openxmlformats.org/officeDocument/2006/relationships/tags" Target="../tags/tag162.xml"/><Relationship Id="rId15" Type="http://schemas.openxmlformats.org/officeDocument/2006/relationships/tags" Target="../tags/tag172.xml"/><Relationship Id="rId23" Type="http://schemas.openxmlformats.org/officeDocument/2006/relationships/tags" Target="../tags/tag180.xml"/><Relationship Id="rId28" Type="http://schemas.openxmlformats.org/officeDocument/2006/relationships/tags" Target="../tags/tag185.xml"/><Relationship Id="rId10" Type="http://schemas.openxmlformats.org/officeDocument/2006/relationships/tags" Target="../tags/tag167.xml"/><Relationship Id="rId19" Type="http://schemas.openxmlformats.org/officeDocument/2006/relationships/tags" Target="../tags/tag176.xml"/><Relationship Id="rId31" Type="http://schemas.openxmlformats.org/officeDocument/2006/relationships/slideLayout" Target="../slideLayouts/slideLayout6.xml"/><Relationship Id="rId4" Type="http://schemas.openxmlformats.org/officeDocument/2006/relationships/tags" Target="../tags/tag161.xml"/><Relationship Id="rId9" Type="http://schemas.openxmlformats.org/officeDocument/2006/relationships/tags" Target="../tags/tag166.xml"/><Relationship Id="rId14" Type="http://schemas.openxmlformats.org/officeDocument/2006/relationships/tags" Target="../tags/tag171.xml"/><Relationship Id="rId22" Type="http://schemas.openxmlformats.org/officeDocument/2006/relationships/tags" Target="../tags/tag179.xml"/><Relationship Id="rId27" Type="http://schemas.openxmlformats.org/officeDocument/2006/relationships/tags" Target="../tags/tag184.xml"/><Relationship Id="rId30" Type="http://schemas.openxmlformats.org/officeDocument/2006/relationships/tags" Target="../tags/tag187.xml"/></Relationships>
</file>

<file path=ppt/slides/_rels/slide23.xml.rels><?xml version="1.0" encoding="UTF-8" standalone="yes"?>
<Relationships xmlns="http://schemas.openxmlformats.org/package/2006/relationships"><Relationship Id="rId3" Type="http://schemas.openxmlformats.org/officeDocument/2006/relationships/tags" Target="../tags/tag190.xml"/><Relationship Id="rId2" Type="http://schemas.openxmlformats.org/officeDocument/2006/relationships/tags" Target="../tags/tag189.xml"/><Relationship Id="rId1" Type="http://schemas.openxmlformats.org/officeDocument/2006/relationships/tags" Target="../tags/tag188.xml"/><Relationship Id="rId5" Type="http://schemas.openxmlformats.org/officeDocument/2006/relationships/notesSlide" Target="../notesSlides/notesSlide21.xml"/><Relationship Id="rId4"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8" Type="http://schemas.openxmlformats.org/officeDocument/2006/relationships/tags" Target="../tags/tag197.xml"/><Relationship Id="rId13" Type="http://schemas.openxmlformats.org/officeDocument/2006/relationships/tags" Target="../tags/tag202.xml"/><Relationship Id="rId18" Type="http://schemas.openxmlformats.org/officeDocument/2006/relationships/tags" Target="../tags/tag207.xml"/><Relationship Id="rId26" Type="http://schemas.openxmlformats.org/officeDocument/2006/relationships/tags" Target="../tags/tag215.xml"/><Relationship Id="rId3" Type="http://schemas.openxmlformats.org/officeDocument/2006/relationships/tags" Target="../tags/tag192.xml"/><Relationship Id="rId21" Type="http://schemas.openxmlformats.org/officeDocument/2006/relationships/tags" Target="../tags/tag210.xml"/><Relationship Id="rId7" Type="http://schemas.openxmlformats.org/officeDocument/2006/relationships/tags" Target="../tags/tag196.xml"/><Relationship Id="rId12" Type="http://schemas.openxmlformats.org/officeDocument/2006/relationships/tags" Target="../tags/tag201.xml"/><Relationship Id="rId17" Type="http://schemas.openxmlformats.org/officeDocument/2006/relationships/tags" Target="../tags/tag206.xml"/><Relationship Id="rId25" Type="http://schemas.openxmlformats.org/officeDocument/2006/relationships/tags" Target="../tags/tag214.xml"/><Relationship Id="rId33" Type="http://schemas.openxmlformats.org/officeDocument/2006/relationships/image" Target="../media/image12.emf"/><Relationship Id="rId2" Type="http://schemas.openxmlformats.org/officeDocument/2006/relationships/tags" Target="../tags/tag191.xml"/><Relationship Id="rId16" Type="http://schemas.openxmlformats.org/officeDocument/2006/relationships/tags" Target="../tags/tag205.xml"/><Relationship Id="rId20" Type="http://schemas.openxmlformats.org/officeDocument/2006/relationships/tags" Target="../tags/tag209.xml"/><Relationship Id="rId29" Type="http://schemas.openxmlformats.org/officeDocument/2006/relationships/tags" Target="../tags/tag218.xml"/><Relationship Id="rId1" Type="http://schemas.openxmlformats.org/officeDocument/2006/relationships/vmlDrawing" Target="../drawings/vmlDrawing7.vml"/><Relationship Id="rId6" Type="http://schemas.openxmlformats.org/officeDocument/2006/relationships/tags" Target="../tags/tag195.xml"/><Relationship Id="rId11" Type="http://schemas.openxmlformats.org/officeDocument/2006/relationships/tags" Target="../tags/tag200.xml"/><Relationship Id="rId24" Type="http://schemas.openxmlformats.org/officeDocument/2006/relationships/tags" Target="../tags/tag213.xml"/><Relationship Id="rId32" Type="http://schemas.openxmlformats.org/officeDocument/2006/relationships/oleObject" Target="../embeddings/oleObject7.bin"/><Relationship Id="rId5" Type="http://schemas.openxmlformats.org/officeDocument/2006/relationships/tags" Target="../tags/tag194.xml"/><Relationship Id="rId15" Type="http://schemas.openxmlformats.org/officeDocument/2006/relationships/tags" Target="../tags/tag204.xml"/><Relationship Id="rId23" Type="http://schemas.openxmlformats.org/officeDocument/2006/relationships/tags" Target="../tags/tag212.xml"/><Relationship Id="rId28" Type="http://schemas.openxmlformats.org/officeDocument/2006/relationships/tags" Target="../tags/tag217.xml"/><Relationship Id="rId10" Type="http://schemas.openxmlformats.org/officeDocument/2006/relationships/tags" Target="../tags/tag199.xml"/><Relationship Id="rId19" Type="http://schemas.openxmlformats.org/officeDocument/2006/relationships/tags" Target="../tags/tag208.xml"/><Relationship Id="rId31" Type="http://schemas.openxmlformats.org/officeDocument/2006/relationships/notesSlide" Target="../notesSlides/notesSlide22.xml"/><Relationship Id="rId4" Type="http://schemas.openxmlformats.org/officeDocument/2006/relationships/tags" Target="../tags/tag193.xml"/><Relationship Id="rId9" Type="http://schemas.openxmlformats.org/officeDocument/2006/relationships/tags" Target="../tags/tag198.xml"/><Relationship Id="rId14" Type="http://schemas.openxmlformats.org/officeDocument/2006/relationships/tags" Target="../tags/tag203.xml"/><Relationship Id="rId22" Type="http://schemas.openxmlformats.org/officeDocument/2006/relationships/tags" Target="../tags/tag211.xml"/><Relationship Id="rId27" Type="http://schemas.openxmlformats.org/officeDocument/2006/relationships/tags" Target="../tags/tag216.xml"/><Relationship Id="rId30"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tags" Target="../tags/tag221.xml"/><Relationship Id="rId2" Type="http://schemas.openxmlformats.org/officeDocument/2006/relationships/tags" Target="../tags/tag220.xml"/><Relationship Id="rId1" Type="http://schemas.openxmlformats.org/officeDocument/2006/relationships/tags" Target="../tags/tag219.xml"/><Relationship Id="rId5" Type="http://schemas.openxmlformats.org/officeDocument/2006/relationships/notesSlide" Target="../notesSlides/notesSlide23.xml"/><Relationship Id="rId4"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8" Type="http://schemas.openxmlformats.org/officeDocument/2006/relationships/tags" Target="../tags/tag228.xml"/><Relationship Id="rId13" Type="http://schemas.openxmlformats.org/officeDocument/2006/relationships/tags" Target="../tags/tag233.xml"/><Relationship Id="rId18" Type="http://schemas.openxmlformats.org/officeDocument/2006/relationships/tags" Target="../tags/tag238.xml"/><Relationship Id="rId26" Type="http://schemas.openxmlformats.org/officeDocument/2006/relationships/tags" Target="../tags/tag246.xml"/><Relationship Id="rId3" Type="http://schemas.openxmlformats.org/officeDocument/2006/relationships/tags" Target="../tags/tag223.xml"/><Relationship Id="rId21" Type="http://schemas.openxmlformats.org/officeDocument/2006/relationships/tags" Target="../tags/tag241.xml"/><Relationship Id="rId7" Type="http://schemas.openxmlformats.org/officeDocument/2006/relationships/tags" Target="../tags/tag227.xml"/><Relationship Id="rId12" Type="http://schemas.openxmlformats.org/officeDocument/2006/relationships/tags" Target="../tags/tag232.xml"/><Relationship Id="rId17" Type="http://schemas.openxmlformats.org/officeDocument/2006/relationships/tags" Target="../tags/tag237.xml"/><Relationship Id="rId25" Type="http://schemas.openxmlformats.org/officeDocument/2006/relationships/tags" Target="../tags/tag245.xml"/><Relationship Id="rId33" Type="http://schemas.openxmlformats.org/officeDocument/2006/relationships/image" Target="../media/image12.emf"/><Relationship Id="rId2" Type="http://schemas.openxmlformats.org/officeDocument/2006/relationships/tags" Target="../tags/tag222.xml"/><Relationship Id="rId16" Type="http://schemas.openxmlformats.org/officeDocument/2006/relationships/tags" Target="../tags/tag236.xml"/><Relationship Id="rId20" Type="http://schemas.openxmlformats.org/officeDocument/2006/relationships/tags" Target="../tags/tag240.xml"/><Relationship Id="rId29" Type="http://schemas.openxmlformats.org/officeDocument/2006/relationships/tags" Target="../tags/tag249.xml"/><Relationship Id="rId1" Type="http://schemas.openxmlformats.org/officeDocument/2006/relationships/vmlDrawing" Target="../drawings/vmlDrawing8.vml"/><Relationship Id="rId6" Type="http://schemas.openxmlformats.org/officeDocument/2006/relationships/tags" Target="../tags/tag226.xml"/><Relationship Id="rId11" Type="http://schemas.openxmlformats.org/officeDocument/2006/relationships/tags" Target="../tags/tag231.xml"/><Relationship Id="rId24" Type="http://schemas.openxmlformats.org/officeDocument/2006/relationships/tags" Target="../tags/tag244.xml"/><Relationship Id="rId32" Type="http://schemas.openxmlformats.org/officeDocument/2006/relationships/oleObject" Target="../embeddings/oleObject8.bin"/><Relationship Id="rId5" Type="http://schemas.openxmlformats.org/officeDocument/2006/relationships/tags" Target="../tags/tag225.xml"/><Relationship Id="rId15" Type="http://schemas.openxmlformats.org/officeDocument/2006/relationships/tags" Target="../tags/tag235.xml"/><Relationship Id="rId23" Type="http://schemas.openxmlformats.org/officeDocument/2006/relationships/tags" Target="../tags/tag243.xml"/><Relationship Id="rId28" Type="http://schemas.openxmlformats.org/officeDocument/2006/relationships/tags" Target="../tags/tag248.xml"/><Relationship Id="rId10" Type="http://schemas.openxmlformats.org/officeDocument/2006/relationships/tags" Target="../tags/tag230.xml"/><Relationship Id="rId19" Type="http://schemas.openxmlformats.org/officeDocument/2006/relationships/tags" Target="../tags/tag239.xml"/><Relationship Id="rId31" Type="http://schemas.openxmlformats.org/officeDocument/2006/relationships/notesSlide" Target="../notesSlides/notesSlide24.xml"/><Relationship Id="rId4" Type="http://schemas.openxmlformats.org/officeDocument/2006/relationships/tags" Target="../tags/tag224.xml"/><Relationship Id="rId9" Type="http://schemas.openxmlformats.org/officeDocument/2006/relationships/tags" Target="../tags/tag229.xml"/><Relationship Id="rId14" Type="http://schemas.openxmlformats.org/officeDocument/2006/relationships/tags" Target="../tags/tag234.xml"/><Relationship Id="rId22" Type="http://schemas.openxmlformats.org/officeDocument/2006/relationships/tags" Target="../tags/tag242.xml"/><Relationship Id="rId27" Type="http://schemas.openxmlformats.org/officeDocument/2006/relationships/tags" Target="../tags/tag247.xml"/><Relationship Id="rId30"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3" Type="http://schemas.openxmlformats.org/officeDocument/2006/relationships/tags" Target="../tags/tag252.xml"/><Relationship Id="rId2" Type="http://schemas.openxmlformats.org/officeDocument/2006/relationships/tags" Target="../tags/tag251.xml"/><Relationship Id="rId1" Type="http://schemas.openxmlformats.org/officeDocument/2006/relationships/tags" Target="../tags/tag250.xml"/><Relationship Id="rId5" Type="http://schemas.openxmlformats.org/officeDocument/2006/relationships/notesSlide" Target="../notesSlides/notesSlide25.xml"/><Relationship Id="rId4"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3" Type="http://schemas.openxmlformats.org/officeDocument/2006/relationships/tags" Target="../tags/tag255.xml"/><Relationship Id="rId2" Type="http://schemas.openxmlformats.org/officeDocument/2006/relationships/tags" Target="../tags/tag254.xml"/><Relationship Id="rId1" Type="http://schemas.openxmlformats.org/officeDocument/2006/relationships/tags" Target="../tags/tag253.xml"/><Relationship Id="rId5" Type="http://schemas.openxmlformats.org/officeDocument/2006/relationships/notesSlide" Target="../notesSlides/notesSlide26.xml"/><Relationship Id="rId4"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8" Type="http://schemas.openxmlformats.org/officeDocument/2006/relationships/tags" Target="../tags/tag262.xml"/><Relationship Id="rId13" Type="http://schemas.openxmlformats.org/officeDocument/2006/relationships/tags" Target="../tags/tag267.xml"/><Relationship Id="rId18" Type="http://schemas.openxmlformats.org/officeDocument/2006/relationships/tags" Target="../tags/tag272.xml"/><Relationship Id="rId26" Type="http://schemas.openxmlformats.org/officeDocument/2006/relationships/tags" Target="../tags/tag280.xml"/><Relationship Id="rId3" Type="http://schemas.openxmlformats.org/officeDocument/2006/relationships/tags" Target="../tags/tag257.xml"/><Relationship Id="rId21" Type="http://schemas.openxmlformats.org/officeDocument/2006/relationships/tags" Target="../tags/tag275.xml"/><Relationship Id="rId7" Type="http://schemas.openxmlformats.org/officeDocument/2006/relationships/tags" Target="../tags/tag261.xml"/><Relationship Id="rId12" Type="http://schemas.openxmlformats.org/officeDocument/2006/relationships/tags" Target="../tags/tag266.xml"/><Relationship Id="rId17" Type="http://schemas.openxmlformats.org/officeDocument/2006/relationships/tags" Target="../tags/tag271.xml"/><Relationship Id="rId25" Type="http://schemas.openxmlformats.org/officeDocument/2006/relationships/tags" Target="../tags/tag279.xml"/><Relationship Id="rId33" Type="http://schemas.openxmlformats.org/officeDocument/2006/relationships/image" Target="../media/image12.emf"/><Relationship Id="rId2" Type="http://schemas.openxmlformats.org/officeDocument/2006/relationships/tags" Target="../tags/tag256.xml"/><Relationship Id="rId16" Type="http://schemas.openxmlformats.org/officeDocument/2006/relationships/tags" Target="../tags/tag270.xml"/><Relationship Id="rId20" Type="http://schemas.openxmlformats.org/officeDocument/2006/relationships/tags" Target="../tags/tag274.xml"/><Relationship Id="rId29" Type="http://schemas.openxmlformats.org/officeDocument/2006/relationships/tags" Target="../tags/tag283.xml"/><Relationship Id="rId1" Type="http://schemas.openxmlformats.org/officeDocument/2006/relationships/vmlDrawing" Target="../drawings/vmlDrawing9.vml"/><Relationship Id="rId6" Type="http://schemas.openxmlformats.org/officeDocument/2006/relationships/tags" Target="../tags/tag260.xml"/><Relationship Id="rId11" Type="http://schemas.openxmlformats.org/officeDocument/2006/relationships/tags" Target="../tags/tag265.xml"/><Relationship Id="rId24" Type="http://schemas.openxmlformats.org/officeDocument/2006/relationships/tags" Target="../tags/tag278.xml"/><Relationship Id="rId32" Type="http://schemas.openxmlformats.org/officeDocument/2006/relationships/oleObject" Target="../embeddings/oleObject9.bin"/><Relationship Id="rId5" Type="http://schemas.openxmlformats.org/officeDocument/2006/relationships/tags" Target="../tags/tag259.xml"/><Relationship Id="rId15" Type="http://schemas.openxmlformats.org/officeDocument/2006/relationships/tags" Target="../tags/tag269.xml"/><Relationship Id="rId23" Type="http://schemas.openxmlformats.org/officeDocument/2006/relationships/tags" Target="../tags/tag277.xml"/><Relationship Id="rId28" Type="http://schemas.openxmlformats.org/officeDocument/2006/relationships/tags" Target="../tags/tag282.xml"/><Relationship Id="rId10" Type="http://schemas.openxmlformats.org/officeDocument/2006/relationships/tags" Target="../tags/tag264.xml"/><Relationship Id="rId19" Type="http://schemas.openxmlformats.org/officeDocument/2006/relationships/tags" Target="../tags/tag273.xml"/><Relationship Id="rId31" Type="http://schemas.openxmlformats.org/officeDocument/2006/relationships/notesSlide" Target="../notesSlides/notesSlide28.xml"/><Relationship Id="rId4" Type="http://schemas.openxmlformats.org/officeDocument/2006/relationships/tags" Target="../tags/tag258.xml"/><Relationship Id="rId9" Type="http://schemas.openxmlformats.org/officeDocument/2006/relationships/tags" Target="../tags/tag263.xml"/><Relationship Id="rId14" Type="http://schemas.openxmlformats.org/officeDocument/2006/relationships/tags" Target="../tags/tag268.xml"/><Relationship Id="rId22" Type="http://schemas.openxmlformats.org/officeDocument/2006/relationships/tags" Target="../tags/tag276.xml"/><Relationship Id="rId27" Type="http://schemas.openxmlformats.org/officeDocument/2006/relationships/tags" Target="../tags/tag281.xml"/><Relationship Id="rId30"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3" Type="http://schemas.openxmlformats.org/officeDocument/2006/relationships/tags" Target="../tags/tag286.xml"/><Relationship Id="rId2" Type="http://schemas.openxmlformats.org/officeDocument/2006/relationships/tags" Target="../tags/tag285.xml"/><Relationship Id="rId1" Type="http://schemas.openxmlformats.org/officeDocument/2006/relationships/tags" Target="../tags/tag284.xml"/><Relationship Id="rId5" Type="http://schemas.openxmlformats.org/officeDocument/2006/relationships/notesSlide" Target="../notesSlides/notesSlide29.xml"/><Relationship Id="rId4"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8" Type="http://schemas.openxmlformats.org/officeDocument/2006/relationships/tags" Target="../tags/tag293.xml"/><Relationship Id="rId13" Type="http://schemas.openxmlformats.org/officeDocument/2006/relationships/tags" Target="../tags/tag298.xml"/><Relationship Id="rId18" Type="http://schemas.openxmlformats.org/officeDocument/2006/relationships/tags" Target="../tags/tag303.xml"/><Relationship Id="rId26" Type="http://schemas.openxmlformats.org/officeDocument/2006/relationships/tags" Target="../tags/tag311.xml"/><Relationship Id="rId3" Type="http://schemas.openxmlformats.org/officeDocument/2006/relationships/tags" Target="../tags/tag288.xml"/><Relationship Id="rId21" Type="http://schemas.openxmlformats.org/officeDocument/2006/relationships/tags" Target="../tags/tag306.xml"/><Relationship Id="rId7" Type="http://schemas.openxmlformats.org/officeDocument/2006/relationships/tags" Target="../tags/tag292.xml"/><Relationship Id="rId12" Type="http://schemas.openxmlformats.org/officeDocument/2006/relationships/tags" Target="../tags/tag297.xml"/><Relationship Id="rId17" Type="http://schemas.openxmlformats.org/officeDocument/2006/relationships/tags" Target="../tags/tag302.xml"/><Relationship Id="rId25" Type="http://schemas.openxmlformats.org/officeDocument/2006/relationships/tags" Target="../tags/tag310.xml"/><Relationship Id="rId33" Type="http://schemas.openxmlformats.org/officeDocument/2006/relationships/image" Target="../media/image12.emf"/><Relationship Id="rId2" Type="http://schemas.openxmlformats.org/officeDocument/2006/relationships/tags" Target="../tags/tag287.xml"/><Relationship Id="rId16" Type="http://schemas.openxmlformats.org/officeDocument/2006/relationships/tags" Target="../tags/tag301.xml"/><Relationship Id="rId20" Type="http://schemas.openxmlformats.org/officeDocument/2006/relationships/tags" Target="../tags/tag305.xml"/><Relationship Id="rId29" Type="http://schemas.openxmlformats.org/officeDocument/2006/relationships/tags" Target="../tags/tag314.xml"/><Relationship Id="rId1" Type="http://schemas.openxmlformats.org/officeDocument/2006/relationships/vmlDrawing" Target="../drawings/vmlDrawing10.vml"/><Relationship Id="rId6" Type="http://schemas.openxmlformats.org/officeDocument/2006/relationships/tags" Target="../tags/tag291.xml"/><Relationship Id="rId11" Type="http://schemas.openxmlformats.org/officeDocument/2006/relationships/tags" Target="../tags/tag296.xml"/><Relationship Id="rId24" Type="http://schemas.openxmlformats.org/officeDocument/2006/relationships/tags" Target="../tags/tag309.xml"/><Relationship Id="rId32" Type="http://schemas.openxmlformats.org/officeDocument/2006/relationships/oleObject" Target="../embeddings/oleObject10.bin"/><Relationship Id="rId5" Type="http://schemas.openxmlformats.org/officeDocument/2006/relationships/tags" Target="../tags/tag290.xml"/><Relationship Id="rId15" Type="http://schemas.openxmlformats.org/officeDocument/2006/relationships/tags" Target="../tags/tag300.xml"/><Relationship Id="rId23" Type="http://schemas.openxmlformats.org/officeDocument/2006/relationships/tags" Target="../tags/tag308.xml"/><Relationship Id="rId28" Type="http://schemas.openxmlformats.org/officeDocument/2006/relationships/tags" Target="../tags/tag313.xml"/><Relationship Id="rId10" Type="http://schemas.openxmlformats.org/officeDocument/2006/relationships/tags" Target="../tags/tag295.xml"/><Relationship Id="rId19" Type="http://schemas.openxmlformats.org/officeDocument/2006/relationships/tags" Target="../tags/tag304.xml"/><Relationship Id="rId31" Type="http://schemas.openxmlformats.org/officeDocument/2006/relationships/notesSlide" Target="../notesSlides/notesSlide30.xml"/><Relationship Id="rId4" Type="http://schemas.openxmlformats.org/officeDocument/2006/relationships/tags" Target="../tags/tag289.xml"/><Relationship Id="rId9" Type="http://schemas.openxmlformats.org/officeDocument/2006/relationships/tags" Target="../tags/tag294.xml"/><Relationship Id="rId14" Type="http://schemas.openxmlformats.org/officeDocument/2006/relationships/tags" Target="../tags/tag299.xml"/><Relationship Id="rId22" Type="http://schemas.openxmlformats.org/officeDocument/2006/relationships/tags" Target="../tags/tag307.xml"/><Relationship Id="rId27" Type="http://schemas.openxmlformats.org/officeDocument/2006/relationships/tags" Target="../tags/tag312.xml"/><Relationship Id="rId30"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8" Type="http://schemas.openxmlformats.org/officeDocument/2006/relationships/tags" Target="../tags/tag321.xml"/><Relationship Id="rId13" Type="http://schemas.openxmlformats.org/officeDocument/2006/relationships/tags" Target="../tags/tag326.xml"/><Relationship Id="rId18" Type="http://schemas.openxmlformats.org/officeDocument/2006/relationships/tags" Target="../tags/tag331.xml"/><Relationship Id="rId26" Type="http://schemas.openxmlformats.org/officeDocument/2006/relationships/tags" Target="../tags/tag339.xml"/><Relationship Id="rId3" Type="http://schemas.openxmlformats.org/officeDocument/2006/relationships/tags" Target="../tags/tag316.xml"/><Relationship Id="rId21" Type="http://schemas.openxmlformats.org/officeDocument/2006/relationships/tags" Target="../tags/tag334.xml"/><Relationship Id="rId7" Type="http://schemas.openxmlformats.org/officeDocument/2006/relationships/tags" Target="../tags/tag320.xml"/><Relationship Id="rId12" Type="http://schemas.openxmlformats.org/officeDocument/2006/relationships/tags" Target="../tags/tag325.xml"/><Relationship Id="rId17" Type="http://schemas.openxmlformats.org/officeDocument/2006/relationships/tags" Target="../tags/tag330.xml"/><Relationship Id="rId25" Type="http://schemas.openxmlformats.org/officeDocument/2006/relationships/tags" Target="../tags/tag338.xml"/><Relationship Id="rId33" Type="http://schemas.openxmlformats.org/officeDocument/2006/relationships/image" Target="../media/image12.emf"/><Relationship Id="rId2" Type="http://schemas.openxmlformats.org/officeDocument/2006/relationships/tags" Target="../tags/tag315.xml"/><Relationship Id="rId16" Type="http://schemas.openxmlformats.org/officeDocument/2006/relationships/tags" Target="../tags/tag329.xml"/><Relationship Id="rId20" Type="http://schemas.openxmlformats.org/officeDocument/2006/relationships/tags" Target="../tags/tag333.xml"/><Relationship Id="rId29" Type="http://schemas.openxmlformats.org/officeDocument/2006/relationships/tags" Target="../tags/tag342.xml"/><Relationship Id="rId1" Type="http://schemas.openxmlformats.org/officeDocument/2006/relationships/vmlDrawing" Target="../drawings/vmlDrawing11.vml"/><Relationship Id="rId6" Type="http://schemas.openxmlformats.org/officeDocument/2006/relationships/tags" Target="../tags/tag319.xml"/><Relationship Id="rId11" Type="http://schemas.openxmlformats.org/officeDocument/2006/relationships/tags" Target="../tags/tag324.xml"/><Relationship Id="rId24" Type="http://schemas.openxmlformats.org/officeDocument/2006/relationships/tags" Target="../tags/tag337.xml"/><Relationship Id="rId32" Type="http://schemas.openxmlformats.org/officeDocument/2006/relationships/oleObject" Target="../embeddings/oleObject11.bin"/><Relationship Id="rId5" Type="http://schemas.openxmlformats.org/officeDocument/2006/relationships/tags" Target="../tags/tag318.xml"/><Relationship Id="rId15" Type="http://schemas.openxmlformats.org/officeDocument/2006/relationships/tags" Target="../tags/tag328.xml"/><Relationship Id="rId23" Type="http://schemas.openxmlformats.org/officeDocument/2006/relationships/tags" Target="../tags/tag336.xml"/><Relationship Id="rId28" Type="http://schemas.openxmlformats.org/officeDocument/2006/relationships/tags" Target="../tags/tag341.xml"/><Relationship Id="rId10" Type="http://schemas.openxmlformats.org/officeDocument/2006/relationships/tags" Target="../tags/tag323.xml"/><Relationship Id="rId19" Type="http://schemas.openxmlformats.org/officeDocument/2006/relationships/tags" Target="../tags/tag332.xml"/><Relationship Id="rId31" Type="http://schemas.openxmlformats.org/officeDocument/2006/relationships/notesSlide" Target="../notesSlides/notesSlide31.xml"/><Relationship Id="rId4" Type="http://schemas.openxmlformats.org/officeDocument/2006/relationships/tags" Target="../tags/tag317.xml"/><Relationship Id="rId9" Type="http://schemas.openxmlformats.org/officeDocument/2006/relationships/tags" Target="../tags/tag322.xml"/><Relationship Id="rId14" Type="http://schemas.openxmlformats.org/officeDocument/2006/relationships/tags" Target="../tags/tag327.xml"/><Relationship Id="rId22" Type="http://schemas.openxmlformats.org/officeDocument/2006/relationships/tags" Target="../tags/tag335.xml"/><Relationship Id="rId27" Type="http://schemas.openxmlformats.org/officeDocument/2006/relationships/tags" Target="../tags/tag340.xml"/><Relationship Id="rId30"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8" Type="http://schemas.openxmlformats.org/officeDocument/2006/relationships/tags" Target="../tags/tag349.xml"/><Relationship Id="rId13" Type="http://schemas.openxmlformats.org/officeDocument/2006/relationships/tags" Target="../tags/tag354.xml"/><Relationship Id="rId18" Type="http://schemas.openxmlformats.org/officeDocument/2006/relationships/tags" Target="../tags/tag359.xml"/><Relationship Id="rId26" Type="http://schemas.openxmlformats.org/officeDocument/2006/relationships/tags" Target="../tags/tag367.xml"/><Relationship Id="rId3" Type="http://schemas.openxmlformats.org/officeDocument/2006/relationships/tags" Target="../tags/tag344.xml"/><Relationship Id="rId21" Type="http://schemas.openxmlformats.org/officeDocument/2006/relationships/tags" Target="../tags/tag362.xml"/><Relationship Id="rId7" Type="http://schemas.openxmlformats.org/officeDocument/2006/relationships/tags" Target="../tags/tag348.xml"/><Relationship Id="rId12" Type="http://schemas.openxmlformats.org/officeDocument/2006/relationships/tags" Target="../tags/tag353.xml"/><Relationship Id="rId17" Type="http://schemas.openxmlformats.org/officeDocument/2006/relationships/tags" Target="../tags/tag358.xml"/><Relationship Id="rId25" Type="http://schemas.openxmlformats.org/officeDocument/2006/relationships/tags" Target="../tags/tag366.xml"/><Relationship Id="rId33" Type="http://schemas.openxmlformats.org/officeDocument/2006/relationships/image" Target="../media/image12.emf"/><Relationship Id="rId2" Type="http://schemas.openxmlformats.org/officeDocument/2006/relationships/tags" Target="../tags/tag343.xml"/><Relationship Id="rId16" Type="http://schemas.openxmlformats.org/officeDocument/2006/relationships/tags" Target="../tags/tag357.xml"/><Relationship Id="rId20" Type="http://schemas.openxmlformats.org/officeDocument/2006/relationships/tags" Target="../tags/tag361.xml"/><Relationship Id="rId29" Type="http://schemas.openxmlformats.org/officeDocument/2006/relationships/tags" Target="../tags/tag370.xml"/><Relationship Id="rId1" Type="http://schemas.openxmlformats.org/officeDocument/2006/relationships/vmlDrawing" Target="../drawings/vmlDrawing12.vml"/><Relationship Id="rId6" Type="http://schemas.openxmlformats.org/officeDocument/2006/relationships/tags" Target="../tags/tag347.xml"/><Relationship Id="rId11" Type="http://schemas.openxmlformats.org/officeDocument/2006/relationships/tags" Target="../tags/tag352.xml"/><Relationship Id="rId24" Type="http://schemas.openxmlformats.org/officeDocument/2006/relationships/tags" Target="../tags/tag365.xml"/><Relationship Id="rId32" Type="http://schemas.openxmlformats.org/officeDocument/2006/relationships/oleObject" Target="../embeddings/oleObject12.bin"/><Relationship Id="rId5" Type="http://schemas.openxmlformats.org/officeDocument/2006/relationships/tags" Target="../tags/tag346.xml"/><Relationship Id="rId15" Type="http://schemas.openxmlformats.org/officeDocument/2006/relationships/tags" Target="../tags/tag356.xml"/><Relationship Id="rId23" Type="http://schemas.openxmlformats.org/officeDocument/2006/relationships/tags" Target="../tags/tag364.xml"/><Relationship Id="rId28" Type="http://schemas.openxmlformats.org/officeDocument/2006/relationships/tags" Target="../tags/tag369.xml"/><Relationship Id="rId10" Type="http://schemas.openxmlformats.org/officeDocument/2006/relationships/tags" Target="../tags/tag351.xml"/><Relationship Id="rId19" Type="http://schemas.openxmlformats.org/officeDocument/2006/relationships/tags" Target="../tags/tag360.xml"/><Relationship Id="rId31" Type="http://schemas.openxmlformats.org/officeDocument/2006/relationships/notesSlide" Target="../notesSlides/notesSlide32.xml"/><Relationship Id="rId4" Type="http://schemas.openxmlformats.org/officeDocument/2006/relationships/tags" Target="../tags/tag345.xml"/><Relationship Id="rId9" Type="http://schemas.openxmlformats.org/officeDocument/2006/relationships/tags" Target="../tags/tag350.xml"/><Relationship Id="rId14" Type="http://schemas.openxmlformats.org/officeDocument/2006/relationships/tags" Target="../tags/tag355.xml"/><Relationship Id="rId22" Type="http://schemas.openxmlformats.org/officeDocument/2006/relationships/tags" Target="../tags/tag363.xml"/><Relationship Id="rId27" Type="http://schemas.openxmlformats.org/officeDocument/2006/relationships/tags" Target="../tags/tag368.xml"/><Relationship Id="rId30"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8" Type="http://schemas.openxmlformats.org/officeDocument/2006/relationships/tags" Target="../tags/tag377.xml"/><Relationship Id="rId13" Type="http://schemas.openxmlformats.org/officeDocument/2006/relationships/tags" Target="../tags/tag382.xml"/><Relationship Id="rId18" Type="http://schemas.openxmlformats.org/officeDocument/2006/relationships/tags" Target="../tags/tag387.xml"/><Relationship Id="rId26" Type="http://schemas.openxmlformats.org/officeDocument/2006/relationships/tags" Target="../tags/tag395.xml"/><Relationship Id="rId3" Type="http://schemas.openxmlformats.org/officeDocument/2006/relationships/tags" Target="../tags/tag372.xml"/><Relationship Id="rId21" Type="http://schemas.openxmlformats.org/officeDocument/2006/relationships/tags" Target="../tags/tag390.xml"/><Relationship Id="rId7" Type="http://schemas.openxmlformats.org/officeDocument/2006/relationships/tags" Target="../tags/tag376.xml"/><Relationship Id="rId12" Type="http://schemas.openxmlformats.org/officeDocument/2006/relationships/tags" Target="../tags/tag381.xml"/><Relationship Id="rId17" Type="http://schemas.openxmlformats.org/officeDocument/2006/relationships/tags" Target="../tags/tag386.xml"/><Relationship Id="rId25" Type="http://schemas.openxmlformats.org/officeDocument/2006/relationships/tags" Target="../tags/tag394.xml"/><Relationship Id="rId33" Type="http://schemas.openxmlformats.org/officeDocument/2006/relationships/image" Target="../media/image12.emf"/><Relationship Id="rId2" Type="http://schemas.openxmlformats.org/officeDocument/2006/relationships/tags" Target="../tags/tag371.xml"/><Relationship Id="rId16" Type="http://schemas.openxmlformats.org/officeDocument/2006/relationships/tags" Target="../tags/tag385.xml"/><Relationship Id="rId20" Type="http://schemas.openxmlformats.org/officeDocument/2006/relationships/tags" Target="../tags/tag389.xml"/><Relationship Id="rId29" Type="http://schemas.openxmlformats.org/officeDocument/2006/relationships/tags" Target="../tags/tag398.xml"/><Relationship Id="rId1" Type="http://schemas.openxmlformats.org/officeDocument/2006/relationships/vmlDrawing" Target="../drawings/vmlDrawing13.vml"/><Relationship Id="rId6" Type="http://schemas.openxmlformats.org/officeDocument/2006/relationships/tags" Target="../tags/tag375.xml"/><Relationship Id="rId11" Type="http://schemas.openxmlformats.org/officeDocument/2006/relationships/tags" Target="../tags/tag380.xml"/><Relationship Id="rId24" Type="http://schemas.openxmlformats.org/officeDocument/2006/relationships/tags" Target="../tags/tag393.xml"/><Relationship Id="rId32" Type="http://schemas.openxmlformats.org/officeDocument/2006/relationships/oleObject" Target="../embeddings/oleObject13.bin"/><Relationship Id="rId5" Type="http://schemas.openxmlformats.org/officeDocument/2006/relationships/tags" Target="../tags/tag374.xml"/><Relationship Id="rId15" Type="http://schemas.openxmlformats.org/officeDocument/2006/relationships/tags" Target="../tags/tag384.xml"/><Relationship Id="rId23" Type="http://schemas.openxmlformats.org/officeDocument/2006/relationships/tags" Target="../tags/tag392.xml"/><Relationship Id="rId28" Type="http://schemas.openxmlformats.org/officeDocument/2006/relationships/tags" Target="../tags/tag397.xml"/><Relationship Id="rId10" Type="http://schemas.openxmlformats.org/officeDocument/2006/relationships/tags" Target="../tags/tag379.xml"/><Relationship Id="rId19" Type="http://schemas.openxmlformats.org/officeDocument/2006/relationships/tags" Target="../tags/tag388.xml"/><Relationship Id="rId31" Type="http://schemas.openxmlformats.org/officeDocument/2006/relationships/notesSlide" Target="../notesSlides/notesSlide33.xml"/><Relationship Id="rId4" Type="http://schemas.openxmlformats.org/officeDocument/2006/relationships/tags" Target="../tags/tag373.xml"/><Relationship Id="rId9" Type="http://schemas.openxmlformats.org/officeDocument/2006/relationships/tags" Target="../tags/tag378.xml"/><Relationship Id="rId14" Type="http://schemas.openxmlformats.org/officeDocument/2006/relationships/tags" Target="../tags/tag383.xml"/><Relationship Id="rId22" Type="http://schemas.openxmlformats.org/officeDocument/2006/relationships/tags" Target="../tags/tag391.xml"/><Relationship Id="rId27" Type="http://schemas.openxmlformats.org/officeDocument/2006/relationships/tags" Target="../tags/tag396.xml"/><Relationship Id="rId30"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8" Type="http://schemas.openxmlformats.org/officeDocument/2006/relationships/tags" Target="../tags/tag405.xml"/><Relationship Id="rId13" Type="http://schemas.openxmlformats.org/officeDocument/2006/relationships/tags" Target="../tags/tag410.xml"/><Relationship Id="rId18" Type="http://schemas.openxmlformats.org/officeDocument/2006/relationships/tags" Target="../tags/tag415.xml"/><Relationship Id="rId26" Type="http://schemas.openxmlformats.org/officeDocument/2006/relationships/tags" Target="../tags/tag423.xml"/><Relationship Id="rId3" Type="http://schemas.openxmlformats.org/officeDocument/2006/relationships/tags" Target="../tags/tag400.xml"/><Relationship Id="rId21" Type="http://schemas.openxmlformats.org/officeDocument/2006/relationships/tags" Target="../tags/tag418.xml"/><Relationship Id="rId7" Type="http://schemas.openxmlformats.org/officeDocument/2006/relationships/tags" Target="../tags/tag404.xml"/><Relationship Id="rId12" Type="http://schemas.openxmlformats.org/officeDocument/2006/relationships/tags" Target="../tags/tag409.xml"/><Relationship Id="rId17" Type="http://schemas.openxmlformats.org/officeDocument/2006/relationships/tags" Target="../tags/tag414.xml"/><Relationship Id="rId25" Type="http://schemas.openxmlformats.org/officeDocument/2006/relationships/tags" Target="../tags/tag422.xml"/><Relationship Id="rId33" Type="http://schemas.openxmlformats.org/officeDocument/2006/relationships/image" Target="../media/image12.emf"/><Relationship Id="rId2" Type="http://schemas.openxmlformats.org/officeDocument/2006/relationships/tags" Target="../tags/tag399.xml"/><Relationship Id="rId16" Type="http://schemas.openxmlformats.org/officeDocument/2006/relationships/tags" Target="../tags/tag413.xml"/><Relationship Id="rId20" Type="http://schemas.openxmlformats.org/officeDocument/2006/relationships/tags" Target="../tags/tag417.xml"/><Relationship Id="rId29" Type="http://schemas.openxmlformats.org/officeDocument/2006/relationships/tags" Target="../tags/tag426.xml"/><Relationship Id="rId1" Type="http://schemas.openxmlformats.org/officeDocument/2006/relationships/vmlDrawing" Target="../drawings/vmlDrawing14.vml"/><Relationship Id="rId6" Type="http://schemas.openxmlformats.org/officeDocument/2006/relationships/tags" Target="../tags/tag403.xml"/><Relationship Id="rId11" Type="http://schemas.openxmlformats.org/officeDocument/2006/relationships/tags" Target="../tags/tag408.xml"/><Relationship Id="rId24" Type="http://schemas.openxmlformats.org/officeDocument/2006/relationships/tags" Target="../tags/tag421.xml"/><Relationship Id="rId32" Type="http://schemas.openxmlformats.org/officeDocument/2006/relationships/oleObject" Target="../embeddings/oleObject14.bin"/><Relationship Id="rId5" Type="http://schemas.openxmlformats.org/officeDocument/2006/relationships/tags" Target="../tags/tag402.xml"/><Relationship Id="rId15" Type="http://schemas.openxmlformats.org/officeDocument/2006/relationships/tags" Target="../tags/tag412.xml"/><Relationship Id="rId23" Type="http://schemas.openxmlformats.org/officeDocument/2006/relationships/tags" Target="../tags/tag420.xml"/><Relationship Id="rId28" Type="http://schemas.openxmlformats.org/officeDocument/2006/relationships/tags" Target="../tags/tag425.xml"/><Relationship Id="rId10" Type="http://schemas.openxmlformats.org/officeDocument/2006/relationships/tags" Target="../tags/tag407.xml"/><Relationship Id="rId19" Type="http://schemas.openxmlformats.org/officeDocument/2006/relationships/tags" Target="../tags/tag416.xml"/><Relationship Id="rId31" Type="http://schemas.openxmlformats.org/officeDocument/2006/relationships/notesSlide" Target="../notesSlides/notesSlide34.xml"/><Relationship Id="rId4" Type="http://schemas.openxmlformats.org/officeDocument/2006/relationships/tags" Target="../tags/tag401.xml"/><Relationship Id="rId9" Type="http://schemas.openxmlformats.org/officeDocument/2006/relationships/tags" Target="../tags/tag406.xml"/><Relationship Id="rId14" Type="http://schemas.openxmlformats.org/officeDocument/2006/relationships/tags" Target="../tags/tag411.xml"/><Relationship Id="rId22" Type="http://schemas.openxmlformats.org/officeDocument/2006/relationships/tags" Target="../tags/tag419.xml"/><Relationship Id="rId27" Type="http://schemas.openxmlformats.org/officeDocument/2006/relationships/tags" Target="../tags/tag424.xml"/><Relationship Id="rId30"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8" Type="http://schemas.openxmlformats.org/officeDocument/2006/relationships/tags" Target="../tags/tag433.xml"/><Relationship Id="rId13" Type="http://schemas.openxmlformats.org/officeDocument/2006/relationships/tags" Target="../tags/tag438.xml"/><Relationship Id="rId18" Type="http://schemas.openxmlformats.org/officeDocument/2006/relationships/tags" Target="../tags/tag443.xml"/><Relationship Id="rId26" Type="http://schemas.openxmlformats.org/officeDocument/2006/relationships/tags" Target="../tags/tag451.xml"/><Relationship Id="rId3" Type="http://schemas.openxmlformats.org/officeDocument/2006/relationships/tags" Target="../tags/tag428.xml"/><Relationship Id="rId21" Type="http://schemas.openxmlformats.org/officeDocument/2006/relationships/tags" Target="../tags/tag446.xml"/><Relationship Id="rId7" Type="http://schemas.openxmlformats.org/officeDocument/2006/relationships/tags" Target="../tags/tag432.xml"/><Relationship Id="rId12" Type="http://schemas.openxmlformats.org/officeDocument/2006/relationships/tags" Target="../tags/tag437.xml"/><Relationship Id="rId17" Type="http://schemas.openxmlformats.org/officeDocument/2006/relationships/tags" Target="../tags/tag442.xml"/><Relationship Id="rId25" Type="http://schemas.openxmlformats.org/officeDocument/2006/relationships/tags" Target="../tags/tag450.xml"/><Relationship Id="rId33" Type="http://schemas.openxmlformats.org/officeDocument/2006/relationships/image" Target="../media/image12.emf"/><Relationship Id="rId2" Type="http://schemas.openxmlformats.org/officeDocument/2006/relationships/tags" Target="../tags/tag427.xml"/><Relationship Id="rId16" Type="http://schemas.openxmlformats.org/officeDocument/2006/relationships/tags" Target="../tags/tag441.xml"/><Relationship Id="rId20" Type="http://schemas.openxmlformats.org/officeDocument/2006/relationships/tags" Target="../tags/tag445.xml"/><Relationship Id="rId29" Type="http://schemas.openxmlformats.org/officeDocument/2006/relationships/tags" Target="../tags/tag454.xml"/><Relationship Id="rId1" Type="http://schemas.openxmlformats.org/officeDocument/2006/relationships/vmlDrawing" Target="../drawings/vmlDrawing15.vml"/><Relationship Id="rId6" Type="http://schemas.openxmlformats.org/officeDocument/2006/relationships/tags" Target="../tags/tag431.xml"/><Relationship Id="rId11" Type="http://schemas.openxmlformats.org/officeDocument/2006/relationships/tags" Target="../tags/tag436.xml"/><Relationship Id="rId24" Type="http://schemas.openxmlformats.org/officeDocument/2006/relationships/tags" Target="../tags/tag449.xml"/><Relationship Id="rId32" Type="http://schemas.openxmlformats.org/officeDocument/2006/relationships/oleObject" Target="../embeddings/oleObject15.bin"/><Relationship Id="rId5" Type="http://schemas.openxmlformats.org/officeDocument/2006/relationships/tags" Target="../tags/tag430.xml"/><Relationship Id="rId15" Type="http://schemas.openxmlformats.org/officeDocument/2006/relationships/tags" Target="../tags/tag440.xml"/><Relationship Id="rId23" Type="http://schemas.openxmlformats.org/officeDocument/2006/relationships/tags" Target="../tags/tag448.xml"/><Relationship Id="rId28" Type="http://schemas.openxmlformats.org/officeDocument/2006/relationships/tags" Target="../tags/tag453.xml"/><Relationship Id="rId10" Type="http://schemas.openxmlformats.org/officeDocument/2006/relationships/tags" Target="../tags/tag435.xml"/><Relationship Id="rId19" Type="http://schemas.openxmlformats.org/officeDocument/2006/relationships/tags" Target="../tags/tag444.xml"/><Relationship Id="rId31" Type="http://schemas.openxmlformats.org/officeDocument/2006/relationships/notesSlide" Target="../notesSlides/notesSlide36.xml"/><Relationship Id="rId4" Type="http://schemas.openxmlformats.org/officeDocument/2006/relationships/tags" Target="../tags/tag429.xml"/><Relationship Id="rId9" Type="http://schemas.openxmlformats.org/officeDocument/2006/relationships/tags" Target="../tags/tag434.xml"/><Relationship Id="rId14" Type="http://schemas.openxmlformats.org/officeDocument/2006/relationships/tags" Target="../tags/tag439.xml"/><Relationship Id="rId22" Type="http://schemas.openxmlformats.org/officeDocument/2006/relationships/tags" Target="../tags/tag447.xml"/><Relationship Id="rId27" Type="http://schemas.openxmlformats.org/officeDocument/2006/relationships/tags" Target="../tags/tag452.xml"/><Relationship Id="rId30"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3" Type="http://schemas.openxmlformats.org/officeDocument/2006/relationships/tags" Target="../tags/tag457.xml"/><Relationship Id="rId2" Type="http://schemas.openxmlformats.org/officeDocument/2006/relationships/tags" Target="../tags/tag456.xml"/><Relationship Id="rId1" Type="http://schemas.openxmlformats.org/officeDocument/2006/relationships/tags" Target="../tags/tag455.xml"/><Relationship Id="rId5" Type="http://schemas.openxmlformats.org/officeDocument/2006/relationships/notesSlide" Target="../notesSlides/notesSlide37.xml"/><Relationship Id="rId4"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8" Type="http://schemas.openxmlformats.org/officeDocument/2006/relationships/tags" Target="../tags/tag464.xml"/><Relationship Id="rId13" Type="http://schemas.openxmlformats.org/officeDocument/2006/relationships/tags" Target="../tags/tag469.xml"/><Relationship Id="rId18" Type="http://schemas.openxmlformats.org/officeDocument/2006/relationships/tags" Target="../tags/tag474.xml"/><Relationship Id="rId26" Type="http://schemas.openxmlformats.org/officeDocument/2006/relationships/tags" Target="../tags/tag482.xml"/><Relationship Id="rId3" Type="http://schemas.openxmlformats.org/officeDocument/2006/relationships/tags" Target="../tags/tag459.xml"/><Relationship Id="rId21" Type="http://schemas.openxmlformats.org/officeDocument/2006/relationships/tags" Target="../tags/tag477.xml"/><Relationship Id="rId34" Type="http://schemas.openxmlformats.org/officeDocument/2006/relationships/image" Target="../media/image12.emf"/><Relationship Id="rId7" Type="http://schemas.openxmlformats.org/officeDocument/2006/relationships/tags" Target="../tags/tag463.xml"/><Relationship Id="rId12" Type="http://schemas.openxmlformats.org/officeDocument/2006/relationships/tags" Target="../tags/tag468.xml"/><Relationship Id="rId17" Type="http://schemas.openxmlformats.org/officeDocument/2006/relationships/tags" Target="../tags/tag473.xml"/><Relationship Id="rId25" Type="http://schemas.openxmlformats.org/officeDocument/2006/relationships/tags" Target="../tags/tag481.xml"/><Relationship Id="rId33" Type="http://schemas.openxmlformats.org/officeDocument/2006/relationships/oleObject" Target="../embeddings/oleObject16.bin"/><Relationship Id="rId2" Type="http://schemas.openxmlformats.org/officeDocument/2006/relationships/tags" Target="../tags/tag458.xml"/><Relationship Id="rId16" Type="http://schemas.openxmlformats.org/officeDocument/2006/relationships/tags" Target="../tags/tag472.xml"/><Relationship Id="rId20" Type="http://schemas.openxmlformats.org/officeDocument/2006/relationships/tags" Target="../tags/tag476.xml"/><Relationship Id="rId29" Type="http://schemas.openxmlformats.org/officeDocument/2006/relationships/tags" Target="../tags/tag485.xml"/><Relationship Id="rId1" Type="http://schemas.openxmlformats.org/officeDocument/2006/relationships/vmlDrawing" Target="../drawings/vmlDrawing16.vml"/><Relationship Id="rId6" Type="http://schemas.openxmlformats.org/officeDocument/2006/relationships/tags" Target="../tags/tag462.xml"/><Relationship Id="rId11" Type="http://schemas.openxmlformats.org/officeDocument/2006/relationships/tags" Target="../tags/tag467.xml"/><Relationship Id="rId24" Type="http://schemas.openxmlformats.org/officeDocument/2006/relationships/tags" Target="../tags/tag480.xml"/><Relationship Id="rId32" Type="http://schemas.openxmlformats.org/officeDocument/2006/relationships/notesSlide" Target="../notesSlides/notesSlide38.xml"/><Relationship Id="rId5" Type="http://schemas.openxmlformats.org/officeDocument/2006/relationships/tags" Target="../tags/tag461.xml"/><Relationship Id="rId15" Type="http://schemas.openxmlformats.org/officeDocument/2006/relationships/tags" Target="../tags/tag471.xml"/><Relationship Id="rId23" Type="http://schemas.openxmlformats.org/officeDocument/2006/relationships/tags" Target="../tags/tag479.xml"/><Relationship Id="rId28" Type="http://schemas.openxmlformats.org/officeDocument/2006/relationships/tags" Target="../tags/tag484.xml"/><Relationship Id="rId10" Type="http://schemas.openxmlformats.org/officeDocument/2006/relationships/tags" Target="../tags/tag466.xml"/><Relationship Id="rId19" Type="http://schemas.openxmlformats.org/officeDocument/2006/relationships/tags" Target="../tags/tag475.xml"/><Relationship Id="rId31" Type="http://schemas.openxmlformats.org/officeDocument/2006/relationships/slideLayout" Target="../slideLayouts/slideLayout6.xml"/><Relationship Id="rId4" Type="http://schemas.openxmlformats.org/officeDocument/2006/relationships/tags" Target="../tags/tag460.xml"/><Relationship Id="rId9" Type="http://schemas.openxmlformats.org/officeDocument/2006/relationships/tags" Target="../tags/tag465.xml"/><Relationship Id="rId14" Type="http://schemas.openxmlformats.org/officeDocument/2006/relationships/tags" Target="../tags/tag470.xml"/><Relationship Id="rId22" Type="http://schemas.openxmlformats.org/officeDocument/2006/relationships/tags" Target="../tags/tag478.xml"/><Relationship Id="rId27" Type="http://schemas.openxmlformats.org/officeDocument/2006/relationships/tags" Target="../tags/tag483.xml"/><Relationship Id="rId30" Type="http://schemas.openxmlformats.org/officeDocument/2006/relationships/tags" Target="../tags/tag486.xml"/></Relationships>
</file>

<file path=ppt/slides/_rels/slide41.xml.rels><?xml version="1.0" encoding="UTF-8" standalone="yes"?>
<Relationships xmlns="http://schemas.openxmlformats.org/package/2006/relationships"><Relationship Id="rId8" Type="http://schemas.openxmlformats.org/officeDocument/2006/relationships/tags" Target="../tags/tag493.xml"/><Relationship Id="rId13" Type="http://schemas.openxmlformats.org/officeDocument/2006/relationships/tags" Target="../tags/tag498.xml"/><Relationship Id="rId18" Type="http://schemas.openxmlformats.org/officeDocument/2006/relationships/tags" Target="../tags/tag503.xml"/><Relationship Id="rId26" Type="http://schemas.openxmlformats.org/officeDocument/2006/relationships/tags" Target="../tags/tag511.xml"/><Relationship Id="rId3" Type="http://schemas.openxmlformats.org/officeDocument/2006/relationships/tags" Target="../tags/tag488.xml"/><Relationship Id="rId21" Type="http://schemas.openxmlformats.org/officeDocument/2006/relationships/tags" Target="../tags/tag506.xml"/><Relationship Id="rId7" Type="http://schemas.openxmlformats.org/officeDocument/2006/relationships/tags" Target="../tags/tag492.xml"/><Relationship Id="rId12" Type="http://schemas.openxmlformats.org/officeDocument/2006/relationships/tags" Target="../tags/tag497.xml"/><Relationship Id="rId17" Type="http://schemas.openxmlformats.org/officeDocument/2006/relationships/tags" Target="../tags/tag502.xml"/><Relationship Id="rId25" Type="http://schemas.openxmlformats.org/officeDocument/2006/relationships/tags" Target="../tags/tag510.xml"/><Relationship Id="rId33" Type="http://schemas.openxmlformats.org/officeDocument/2006/relationships/image" Target="../media/image12.emf"/><Relationship Id="rId2" Type="http://schemas.openxmlformats.org/officeDocument/2006/relationships/tags" Target="../tags/tag487.xml"/><Relationship Id="rId16" Type="http://schemas.openxmlformats.org/officeDocument/2006/relationships/tags" Target="../tags/tag501.xml"/><Relationship Id="rId20" Type="http://schemas.openxmlformats.org/officeDocument/2006/relationships/tags" Target="../tags/tag505.xml"/><Relationship Id="rId29" Type="http://schemas.openxmlformats.org/officeDocument/2006/relationships/tags" Target="../tags/tag514.xml"/><Relationship Id="rId1" Type="http://schemas.openxmlformats.org/officeDocument/2006/relationships/vmlDrawing" Target="../drawings/vmlDrawing17.vml"/><Relationship Id="rId6" Type="http://schemas.openxmlformats.org/officeDocument/2006/relationships/tags" Target="../tags/tag491.xml"/><Relationship Id="rId11" Type="http://schemas.openxmlformats.org/officeDocument/2006/relationships/tags" Target="../tags/tag496.xml"/><Relationship Id="rId24" Type="http://schemas.openxmlformats.org/officeDocument/2006/relationships/tags" Target="../tags/tag509.xml"/><Relationship Id="rId32" Type="http://schemas.openxmlformats.org/officeDocument/2006/relationships/oleObject" Target="../embeddings/oleObject17.bin"/><Relationship Id="rId5" Type="http://schemas.openxmlformats.org/officeDocument/2006/relationships/tags" Target="../tags/tag490.xml"/><Relationship Id="rId15" Type="http://schemas.openxmlformats.org/officeDocument/2006/relationships/tags" Target="../tags/tag500.xml"/><Relationship Id="rId23" Type="http://schemas.openxmlformats.org/officeDocument/2006/relationships/tags" Target="../tags/tag508.xml"/><Relationship Id="rId28" Type="http://schemas.openxmlformats.org/officeDocument/2006/relationships/tags" Target="../tags/tag513.xml"/><Relationship Id="rId10" Type="http://schemas.openxmlformats.org/officeDocument/2006/relationships/tags" Target="../tags/tag495.xml"/><Relationship Id="rId19" Type="http://schemas.openxmlformats.org/officeDocument/2006/relationships/tags" Target="../tags/tag504.xml"/><Relationship Id="rId31" Type="http://schemas.openxmlformats.org/officeDocument/2006/relationships/notesSlide" Target="../notesSlides/notesSlide39.xml"/><Relationship Id="rId4" Type="http://schemas.openxmlformats.org/officeDocument/2006/relationships/tags" Target="../tags/tag489.xml"/><Relationship Id="rId9" Type="http://schemas.openxmlformats.org/officeDocument/2006/relationships/tags" Target="../tags/tag494.xml"/><Relationship Id="rId14" Type="http://schemas.openxmlformats.org/officeDocument/2006/relationships/tags" Target="../tags/tag499.xml"/><Relationship Id="rId22" Type="http://schemas.openxmlformats.org/officeDocument/2006/relationships/tags" Target="../tags/tag507.xml"/><Relationship Id="rId27" Type="http://schemas.openxmlformats.org/officeDocument/2006/relationships/tags" Target="../tags/tag512.xml"/><Relationship Id="rId30"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3" Type="http://schemas.openxmlformats.org/officeDocument/2006/relationships/tags" Target="../tags/tag517.xml"/><Relationship Id="rId2" Type="http://schemas.openxmlformats.org/officeDocument/2006/relationships/tags" Target="../tags/tag516.xml"/><Relationship Id="rId1" Type="http://schemas.openxmlformats.org/officeDocument/2006/relationships/tags" Target="../tags/tag515.xml"/><Relationship Id="rId5" Type="http://schemas.openxmlformats.org/officeDocument/2006/relationships/notesSlide" Target="../notesSlides/notesSlide40.xml"/><Relationship Id="rId4"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8" Type="http://schemas.openxmlformats.org/officeDocument/2006/relationships/tags" Target="../tags/tag524.xml"/><Relationship Id="rId13" Type="http://schemas.openxmlformats.org/officeDocument/2006/relationships/tags" Target="../tags/tag529.xml"/><Relationship Id="rId18" Type="http://schemas.openxmlformats.org/officeDocument/2006/relationships/tags" Target="../tags/tag534.xml"/><Relationship Id="rId26" Type="http://schemas.openxmlformats.org/officeDocument/2006/relationships/tags" Target="../tags/tag542.xml"/><Relationship Id="rId3" Type="http://schemas.openxmlformats.org/officeDocument/2006/relationships/tags" Target="../tags/tag519.xml"/><Relationship Id="rId21" Type="http://schemas.openxmlformats.org/officeDocument/2006/relationships/tags" Target="../tags/tag537.xml"/><Relationship Id="rId7" Type="http://schemas.openxmlformats.org/officeDocument/2006/relationships/tags" Target="../tags/tag523.xml"/><Relationship Id="rId12" Type="http://schemas.openxmlformats.org/officeDocument/2006/relationships/tags" Target="../tags/tag528.xml"/><Relationship Id="rId17" Type="http://schemas.openxmlformats.org/officeDocument/2006/relationships/tags" Target="../tags/tag533.xml"/><Relationship Id="rId25" Type="http://schemas.openxmlformats.org/officeDocument/2006/relationships/tags" Target="../tags/tag541.xml"/><Relationship Id="rId33" Type="http://schemas.openxmlformats.org/officeDocument/2006/relationships/image" Target="../media/image12.emf"/><Relationship Id="rId2" Type="http://schemas.openxmlformats.org/officeDocument/2006/relationships/tags" Target="../tags/tag518.xml"/><Relationship Id="rId16" Type="http://schemas.openxmlformats.org/officeDocument/2006/relationships/tags" Target="../tags/tag532.xml"/><Relationship Id="rId20" Type="http://schemas.openxmlformats.org/officeDocument/2006/relationships/tags" Target="../tags/tag536.xml"/><Relationship Id="rId29" Type="http://schemas.openxmlformats.org/officeDocument/2006/relationships/tags" Target="../tags/tag545.xml"/><Relationship Id="rId1" Type="http://schemas.openxmlformats.org/officeDocument/2006/relationships/vmlDrawing" Target="../drawings/vmlDrawing18.vml"/><Relationship Id="rId6" Type="http://schemas.openxmlformats.org/officeDocument/2006/relationships/tags" Target="../tags/tag522.xml"/><Relationship Id="rId11" Type="http://schemas.openxmlformats.org/officeDocument/2006/relationships/tags" Target="../tags/tag527.xml"/><Relationship Id="rId24" Type="http://schemas.openxmlformats.org/officeDocument/2006/relationships/tags" Target="../tags/tag540.xml"/><Relationship Id="rId32" Type="http://schemas.openxmlformats.org/officeDocument/2006/relationships/oleObject" Target="../embeddings/oleObject18.bin"/><Relationship Id="rId5" Type="http://schemas.openxmlformats.org/officeDocument/2006/relationships/tags" Target="../tags/tag521.xml"/><Relationship Id="rId15" Type="http://schemas.openxmlformats.org/officeDocument/2006/relationships/tags" Target="../tags/tag531.xml"/><Relationship Id="rId23" Type="http://schemas.openxmlformats.org/officeDocument/2006/relationships/tags" Target="../tags/tag539.xml"/><Relationship Id="rId28" Type="http://schemas.openxmlformats.org/officeDocument/2006/relationships/tags" Target="../tags/tag544.xml"/><Relationship Id="rId10" Type="http://schemas.openxmlformats.org/officeDocument/2006/relationships/tags" Target="../tags/tag526.xml"/><Relationship Id="rId19" Type="http://schemas.openxmlformats.org/officeDocument/2006/relationships/tags" Target="../tags/tag535.xml"/><Relationship Id="rId31" Type="http://schemas.openxmlformats.org/officeDocument/2006/relationships/notesSlide" Target="../notesSlides/notesSlide41.xml"/><Relationship Id="rId4" Type="http://schemas.openxmlformats.org/officeDocument/2006/relationships/tags" Target="../tags/tag520.xml"/><Relationship Id="rId9" Type="http://schemas.openxmlformats.org/officeDocument/2006/relationships/tags" Target="../tags/tag525.xml"/><Relationship Id="rId14" Type="http://schemas.openxmlformats.org/officeDocument/2006/relationships/tags" Target="../tags/tag530.xml"/><Relationship Id="rId22" Type="http://schemas.openxmlformats.org/officeDocument/2006/relationships/tags" Target="../tags/tag538.xml"/><Relationship Id="rId27" Type="http://schemas.openxmlformats.org/officeDocument/2006/relationships/tags" Target="../tags/tag543.xml"/><Relationship Id="rId30"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tags" Target="../tags/tag548.xml"/><Relationship Id="rId7" Type="http://schemas.openxmlformats.org/officeDocument/2006/relationships/image" Target="../media/image15.png"/><Relationship Id="rId2" Type="http://schemas.openxmlformats.org/officeDocument/2006/relationships/tags" Target="../tags/tag547.xml"/><Relationship Id="rId1" Type="http://schemas.openxmlformats.org/officeDocument/2006/relationships/tags" Target="../tags/tag546.xml"/><Relationship Id="rId6" Type="http://schemas.openxmlformats.org/officeDocument/2006/relationships/image" Target="../media/image14.png"/><Relationship Id="rId5" Type="http://schemas.openxmlformats.org/officeDocument/2006/relationships/notesSlide" Target="../notesSlides/notesSlide42.xml"/><Relationship Id="rId4"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3" Type="http://schemas.openxmlformats.org/officeDocument/2006/relationships/tags" Target="../tags/tag551.xml"/><Relationship Id="rId2" Type="http://schemas.openxmlformats.org/officeDocument/2006/relationships/tags" Target="../tags/tag550.xml"/><Relationship Id="rId1" Type="http://schemas.openxmlformats.org/officeDocument/2006/relationships/tags" Target="../tags/tag549.xml"/><Relationship Id="rId6" Type="http://schemas.openxmlformats.org/officeDocument/2006/relationships/image" Target="../media/image16.jpg"/><Relationship Id="rId5" Type="http://schemas.openxmlformats.org/officeDocument/2006/relationships/notesSlide" Target="../notesSlides/notesSlide43.xml"/><Relationship Id="rId4"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8" Type="http://schemas.openxmlformats.org/officeDocument/2006/relationships/tags" Target="../tags/tag558.xml"/><Relationship Id="rId13" Type="http://schemas.openxmlformats.org/officeDocument/2006/relationships/tags" Target="../tags/tag563.xml"/><Relationship Id="rId18" Type="http://schemas.openxmlformats.org/officeDocument/2006/relationships/tags" Target="../tags/tag568.xml"/><Relationship Id="rId26" Type="http://schemas.openxmlformats.org/officeDocument/2006/relationships/tags" Target="../tags/tag576.xml"/><Relationship Id="rId3" Type="http://schemas.openxmlformats.org/officeDocument/2006/relationships/tags" Target="../tags/tag553.xml"/><Relationship Id="rId21" Type="http://schemas.openxmlformats.org/officeDocument/2006/relationships/tags" Target="../tags/tag571.xml"/><Relationship Id="rId7" Type="http://schemas.openxmlformats.org/officeDocument/2006/relationships/tags" Target="../tags/tag557.xml"/><Relationship Id="rId12" Type="http://schemas.openxmlformats.org/officeDocument/2006/relationships/tags" Target="../tags/tag562.xml"/><Relationship Id="rId17" Type="http://schemas.openxmlformats.org/officeDocument/2006/relationships/tags" Target="../tags/tag567.xml"/><Relationship Id="rId25" Type="http://schemas.openxmlformats.org/officeDocument/2006/relationships/tags" Target="../tags/tag575.xml"/><Relationship Id="rId33" Type="http://schemas.openxmlformats.org/officeDocument/2006/relationships/image" Target="../media/image12.emf"/><Relationship Id="rId2" Type="http://schemas.openxmlformats.org/officeDocument/2006/relationships/tags" Target="../tags/tag552.xml"/><Relationship Id="rId16" Type="http://schemas.openxmlformats.org/officeDocument/2006/relationships/tags" Target="../tags/tag566.xml"/><Relationship Id="rId20" Type="http://schemas.openxmlformats.org/officeDocument/2006/relationships/tags" Target="../tags/tag570.xml"/><Relationship Id="rId29" Type="http://schemas.openxmlformats.org/officeDocument/2006/relationships/tags" Target="../tags/tag579.xml"/><Relationship Id="rId1" Type="http://schemas.openxmlformats.org/officeDocument/2006/relationships/vmlDrawing" Target="../drawings/vmlDrawing19.vml"/><Relationship Id="rId6" Type="http://schemas.openxmlformats.org/officeDocument/2006/relationships/tags" Target="../tags/tag556.xml"/><Relationship Id="rId11" Type="http://schemas.openxmlformats.org/officeDocument/2006/relationships/tags" Target="../tags/tag561.xml"/><Relationship Id="rId24" Type="http://schemas.openxmlformats.org/officeDocument/2006/relationships/tags" Target="../tags/tag574.xml"/><Relationship Id="rId32" Type="http://schemas.openxmlformats.org/officeDocument/2006/relationships/oleObject" Target="../embeddings/oleObject19.bin"/><Relationship Id="rId5" Type="http://schemas.openxmlformats.org/officeDocument/2006/relationships/tags" Target="../tags/tag555.xml"/><Relationship Id="rId15" Type="http://schemas.openxmlformats.org/officeDocument/2006/relationships/tags" Target="../tags/tag565.xml"/><Relationship Id="rId23" Type="http://schemas.openxmlformats.org/officeDocument/2006/relationships/tags" Target="../tags/tag573.xml"/><Relationship Id="rId28" Type="http://schemas.openxmlformats.org/officeDocument/2006/relationships/tags" Target="../tags/tag578.xml"/><Relationship Id="rId10" Type="http://schemas.openxmlformats.org/officeDocument/2006/relationships/tags" Target="../tags/tag560.xml"/><Relationship Id="rId19" Type="http://schemas.openxmlformats.org/officeDocument/2006/relationships/tags" Target="../tags/tag569.xml"/><Relationship Id="rId31" Type="http://schemas.openxmlformats.org/officeDocument/2006/relationships/notesSlide" Target="../notesSlides/notesSlide44.xml"/><Relationship Id="rId4" Type="http://schemas.openxmlformats.org/officeDocument/2006/relationships/tags" Target="../tags/tag554.xml"/><Relationship Id="rId9" Type="http://schemas.openxmlformats.org/officeDocument/2006/relationships/tags" Target="../tags/tag559.xml"/><Relationship Id="rId14" Type="http://schemas.openxmlformats.org/officeDocument/2006/relationships/tags" Target="../tags/tag564.xml"/><Relationship Id="rId22" Type="http://schemas.openxmlformats.org/officeDocument/2006/relationships/tags" Target="../tags/tag572.xml"/><Relationship Id="rId27" Type="http://schemas.openxmlformats.org/officeDocument/2006/relationships/tags" Target="../tags/tag577.xml"/><Relationship Id="rId30"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8" Type="http://schemas.openxmlformats.org/officeDocument/2006/relationships/tags" Target="../tags/tag586.xml"/><Relationship Id="rId13" Type="http://schemas.openxmlformats.org/officeDocument/2006/relationships/tags" Target="../tags/tag591.xml"/><Relationship Id="rId18" Type="http://schemas.openxmlformats.org/officeDocument/2006/relationships/tags" Target="../tags/tag596.xml"/><Relationship Id="rId26" Type="http://schemas.openxmlformats.org/officeDocument/2006/relationships/tags" Target="../tags/tag604.xml"/><Relationship Id="rId3" Type="http://schemas.openxmlformats.org/officeDocument/2006/relationships/tags" Target="../tags/tag581.xml"/><Relationship Id="rId21" Type="http://schemas.openxmlformats.org/officeDocument/2006/relationships/tags" Target="../tags/tag599.xml"/><Relationship Id="rId7" Type="http://schemas.openxmlformats.org/officeDocument/2006/relationships/tags" Target="../tags/tag585.xml"/><Relationship Id="rId12" Type="http://schemas.openxmlformats.org/officeDocument/2006/relationships/tags" Target="../tags/tag590.xml"/><Relationship Id="rId17" Type="http://schemas.openxmlformats.org/officeDocument/2006/relationships/tags" Target="../tags/tag595.xml"/><Relationship Id="rId25" Type="http://schemas.openxmlformats.org/officeDocument/2006/relationships/tags" Target="../tags/tag603.xml"/><Relationship Id="rId33" Type="http://schemas.openxmlformats.org/officeDocument/2006/relationships/image" Target="../media/image12.emf"/><Relationship Id="rId2" Type="http://schemas.openxmlformats.org/officeDocument/2006/relationships/tags" Target="../tags/tag580.xml"/><Relationship Id="rId16" Type="http://schemas.openxmlformats.org/officeDocument/2006/relationships/tags" Target="../tags/tag594.xml"/><Relationship Id="rId20" Type="http://schemas.openxmlformats.org/officeDocument/2006/relationships/tags" Target="../tags/tag598.xml"/><Relationship Id="rId29" Type="http://schemas.openxmlformats.org/officeDocument/2006/relationships/tags" Target="../tags/tag607.xml"/><Relationship Id="rId1" Type="http://schemas.openxmlformats.org/officeDocument/2006/relationships/vmlDrawing" Target="../drawings/vmlDrawing20.vml"/><Relationship Id="rId6" Type="http://schemas.openxmlformats.org/officeDocument/2006/relationships/tags" Target="../tags/tag584.xml"/><Relationship Id="rId11" Type="http://schemas.openxmlformats.org/officeDocument/2006/relationships/tags" Target="../tags/tag589.xml"/><Relationship Id="rId24" Type="http://schemas.openxmlformats.org/officeDocument/2006/relationships/tags" Target="../tags/tag602.xml"/><Relationship Id="rId32" Type="http://schemas.openxmlformats.org/officeDocument/2006/relationships/oleObject" Target="../embeddings/oleObject20.bin"/><Relationship Id="rId5" Type="http://schemas.openxmlformats.org/officeDocument/2006/relationships/tags" Target="../tags/tag583.xml"/><Relationship Id="rId15" Type="http://schemas.openxmlformats.org/officeDocument/2006/relationships/tags" Target="../tags/tag593.xml"/><Relationship Id="rId23" Type="http://schemas.openxmlformats.org/officeDocument/2006/relationships/tags" Target="../tags/tag601.xml"/><Relationship Id="rId28" Type="http://schemas.openxmlformats.org/officeDocument/2006/relationships/tags" Target="../tags/tag606.xml"/><Relationship Id="rId10" Type="http://schemas.openxmlformats.org/officeDocument/2006/relationships/tags" Target="../tags/tag588.xml"/><Relationship Id="rId19" Type="http://schemas.openxmlformats.org/officeDocument/2006/relationships/tags" Target="../tags/tag597.xml"/><Relationship Id="rId31" Type="http://schemas.openxmlformats.org/officeDocument/2006/relationships/notesSlide" Target="../notesSlides/notesSlide45.xml"/><Relationship Id="rId4" Type="http://schemas.openxmlformats.org/officeDocument/2006/relationships/tags" Target="../tags/tag582.xml"/><Relationship Id="rId9" Type="http://schemas.openxmlformats.org/officeDocument/2006/relationships/tags" Target="../tags/tag587.xml"/><Relationship Id="rId14" Type="http://schemas.openxmlformats.org/officeDocument/2006/relationships/tags" Target="../tags/tag592.xml"/><Relationship Id="rId22" Type="http://schemas.openxmlformats.org/officeDocument/2006/relationships/tags" Target="../tags/tag600.xml"/><Relationship Id="rId27" Type="http://schemas.openxmlformats.org/officeDocument/2006/relationships/tags" Target="../tags/tag605.xml"/><Relationship Id="rId30"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3" Type="http://schemas.openxmlformats.org/officeDocument/2006/relationships/tags" Target="../tags/tag610.xml"/><Relationship Id="rId7" Type="http://schemas.openxmlformats.org/officeDocument/2006/relationships/image" Target="../media/image17.tiff"/><Relationship Id="rId2" Type="http://schemas.openxmlformats.org/officeDocument/2006/relationships/tags" Target="../tags/tag609.xml"/><Relationship Id="rId1" Type="http://schemas.openxmlformats.org/officeDocument/2006/relationships/tags" Target="../tags/tag608.xml"/><Relationship Id="rId6" Type="http://schemas.openxmlformats.org/officeDocument/2006/relationships/notesSlide" Target="../notesSlides/notesSlide46.xml"/><Relationship Id="rId5" Type="http://schemas.openxmlformats.org/officeDocument/2006/relationships/slideLayout" Target="../slideLayouts/slideLayout6.xml"/><Relationship Id="rId4" Type="http://schemas.openxmlformats.org/officeDocument/2006/relationships/tags" Target="../tags/tag611.xml"/></Relationships>
</file>

<file path=ppt/slides/_rels/slide49.xml.rels><?xml version="1.0" encoding="UTF-8" standalone="yes"?>
<Relationships xmlns="http://schemas.openxmlformats.org/package/2006/relationships"><Relationship Id="rId3" Type="http://schemas.openxmlformats.org/officeDocument/2006/relationships/tags" Target="../tags/tag614.xml"/><Relationship Id="rId2" Type="http://schemas.openxmlformats.org/officeDocument/2006/relationships/tags" Target="../tags/tag613.xml"/><Relationship Id="rId1" Type="http://schemas.openxmlformats.org/officeDocument/2006/relationships/tags" Target="../tags/tag612.xml"/><Relationship Id="rId6" Type="http://schemas.openxmlformats.org/officeDocument/2006/relationships/image" Target="../media/image18.png"/><Relationship Id="rId5" Type="http://schemas.openxmlformats.org/officeDocument/2006/relationships/notesSlide" Target="../notesSlides/notesSlide47.xml"/><Relationship Id="rId4"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8" Type="http://schemas.openxmlformats.org/officeDocument/2006/relationships/tags" Target="../tags/tag621.xml"/><Relationship Id="rId13" Type="http://schemas.openxmlformats.org/officeDocument/2006/relationships/tags" Target="../tags/tag626.xml"/><Relationship Id="rId18" Type="http://schemas.openxmlformats.org/officeDocument/2006/relationships/tags" Target="../tags/tag631.xml"/><Relationship Id="rId26" Type="http://schemas.openxmlformats.org/officeDocument/2006/relationships/tags" Target="../tags/tag639.xml"/><Relationship Id="rId3" Type="http://schemas.openxmlformats.org/officeDocument/2006/relationships/tags" Target="../tags/tag616.xml"/><Relationship Id="rId21" Type="http://schemas.openxmlformats.org/officeDocument/2006/relationships/tags" Target="../tags/tag634.xml"/><Relationship Id="rId7" Type="http://schemas.openxmlformats.org/officeDocument/2006/relationships/tags" Target="../tags/tag620.xml"/><Relationship Id="rId12" Type="http://schemas.openxmlformats.org/officeDocument/2006/relationships/tags" Target="../tags/tag625.xml"/><Relationship Id="rId17" Type="http://schemas.openxmlformats.org/officeDocument/2006/relationships/tags" Target="../tags/tag630.xml"/><Relationship Id="rId25" Type="http://schemas.openxmlformats.org/officeDocument/2006/relationships/tags" Target="../tags/tag638.xml"/><Relationship Id="rId33" Type="http://schemas.openxmlformats.org/officeDocument/2006/relationships/image" Target="../media/image12.emf"/><Relationship Id="rId2" Type="http://schemas.openxmlformats.org/officeDocument/2006/relationships/tags" Target="../tags/tag615.xml"/><Relationship Id="rId16" Type="http://schemas.openxmlformats.org/officeDocument/2006/relationships/tags" Target="../tags/tag629.xml"/><Relationship Id="rId20" Type="http://schemas.openxmlformats.org/officeDocument/2006/relationships/tags" Target="../tags/tag633.xml"/><Relationship Id="rId29" Type="http://schemas.openxmlformats.org/officeDocument/2006/relationships/tags" Target="../tags/tag642.xml"/><Relationship Id="rId1" Type="http://schemas.openxmlformats.org/officeDocument/2006/relationships/vmlDrawing" Target="../drawings/vmlDrawing21.vml"/><Relationship Id="rId6" Type="http://schemas.openxmlformats.org/officeDocument/2006/relationships/tags" Target="../tags/tag619.xml"/><Relationship Id="rId11" Type="http://schemas.openxmlformats.org/officeDocument/2006/relationships/tags" Target="../tags/tag624.xml"/><Relationship Id="rId24" Type="http://schemas.openxmlformats.org/officeDocument/2006/relationships/tags" Target="../tags/tag637.xml"/><Relationship Id="rId32" Type="http://schemas.openxmlformats.org/officeDocument/2006/relationships/oleObject" Target="../embeddings/oleObject21.bin"/><Relationship Id="rId5" Type="http://schemas.openxmlformats.org/officeDocument/2006/relationships/tags" Target="../tags/tag618.xml"/><Relationship Id="rId15" Type="http://schemas.openxmlformats.org/officeDocument/2006/relationships/tags" Target="../tags/tag628.xml"/><Relationship Id="rId23" Type="http://schemas.openxmlformats.org/officeDocument/2006/relationships/tags" Target="../tags/tag636.xml"/><Relationship Id="rId28" Type="http://schemas.openxmlformats.org/officeDocument/2006/relationships/tags" Target="../tags/tag641.xml"/><Relationship Id="rId10" Type="http://schemas.openxmlformats.org/officeDocument/2006/relationships/tags" Target="../tags/tag623.xml"/><Relationship Id="rId19" Type="http://schemas.openxmlformats.org/officeDocument/2006/relationships/tags" Target="../tags/tag632.xml"/><Relationship Id="rId31" Type="http://schemas.openxmlformats.org/officeDocument/2006/relationships/notesSlide" Target="../notesSlides/notesSlide48.xml"/><Relationship Id="rId4" Type="http://schemas.openxmlformats.org/officeDocument/2006/relationships/tags" Target="../tags/tag617.xml"/><Relationship Id="rId9" Type="http://schemas.openxmlformats.org/officeDocument/2006/relationships/tags" Target="../tags/tag622.xml"/><Relationship Id="rId14" Type="http://schemas.openxmlformats.org/officeDocument/2006/relationships/tags" Target="../tags/tag627.xml"/><Relationship Id="rId22" Type="http://schemas.openxmlformats.org/officeDocument/2006/relationships/tags" Target="../tags/tag635.xml"/><Relationship Id="rId27" Type="http://schemas.openxmlformats.org/officeDocument/2006/relationships/tags" Target="../tags/tag640.xml"/><Relationship Id="rId30"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tags" Target="../tags/tag645.xml"/><Relationship Id="rId2" Type="http://schemas.openxmlformats.org/officeDocument/2006/relationships/tags" Target="../tags/tag644.xml"/><Relationship Id="rId1" Type="http://schemas.openxmlformats.org/officeDocument/2006/relationships/tags" Target="../tags/tag643.xml"/><Relationship Id="rId5" Type="http://schemas.openxmlformats.org/officeDocument/2006/relationships/notesSlide" Target="../notesSlides/notesSlide49.xml"/><Relationship Id="rId4"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8" Type="http://schemas.openxmlformats.org/officeDocument/2006/relationships/tags" Target="../tags/tag652.xml"/><Relationship Id="rId13" Type="http://schemas.openxmlformats.org/officeDocument/2006/relationships/tags" Target="../tags/tag657.xml"/><Relationship Id="rId18" Type="http://schemas.openxmlformats.org/officeDocument/2006/relationships/tags" Target="../tags/tag662.xml"/><Relationship Id="rId26" Type="http://schemas.openxmlformats.org/officeDocument/2006/relationships/tags" Target="../tags/tag670.xml"/><Relationship Id="rId3" Type="http://schemas.openxmlformats.org/officeDocument/2006/relationships/tags" Target="../tags/tag647.xml"/><Relationship Id="rId21" Type="http://schemas.openxmlformats.org/officeDocument/2006/relationships/tags" Target="../tags/tag665.xml"/><Relationship Id="rId7" Type="http://schemas.openxmlformats.org/officeDocument/2006/relationships/tags" Target="../tags/tag651.xml"/><Relationship Id="rId12" Type="http://schemas.openxmlformats.org/officeDocument/2006/relationships/tags" Target="../tags/tag656.xml"/><Relationship Id="rId17" Type="http://schemas.openxmlformats.org/officeDocument/2006/relationships/tags" Target="../tags/tag661.xml"/><Relationship Id="rId25" Type="http://schemas.openxmlformats.org/officeDocument/2006/relationships/tags" Target="../tags/tag669.xml"/><Relationship Id="rId33" Type="http://schemas.openxmlformats.org/officeDocument/2006/relationships/image" Target="../media/image12.emf"/><Relationship Id="rId2" Type="http://schemas.openxmlformats.org/officeDocument/2006/relationships/tags" Target="../tags/tag646.xml"/><Relationship Id="rId16" Type="http://schemas.openxmlformats.org/officeDocument/2006/relationships/tags" Target="../tags/tag660.xml"/><Relationship Id="rId20" Type="http://schemas.openxmlformats.org/officeDocument/2006/relationships/tags" Target="../tags/tag664.xml"/><Relationship Id="rId29" Type="http://schemas.openxmlformats.org/officeDocument/2006/relationships/tags" Target="../tags/tag673.xml"/><Relationship Id="rId1" Type="http://schemas.openxmlformats.org/officeDocument/2006/relationships/vmlDrawing" Target="../drawings/vmlDrawing22.vml"/><Relationship Id="rId6" Type="http://schemas.openxmlformats.org/officeDocument/2006/relationships/tags" Target="../tags/tag650.xml"/><Relationship Id="rId11" Type="http://schemas.openxmlformats.org/officeDocument/2006/relationships/tags" Target="../tags/tag655.xml"/><Relationship Id="rId24" Type="http://schemas.openxmlformats.org/officeDocument/2006/relationships/tags" Target="../tags/tag668.xml"/><Relationship Id="rId32" Type="http://schemas.openxmlformats.org/officeDocument/2006/relationships/oleObject" Target="../embeddings/oleObject22.bin"/><Relationship Id="rId5" Type="http://schemas.openxmlformats.org/officeDocument/2006/relationships/tags" Target="../tags/tag649.xml"/><Relationship Id="rId15" Type="http://schemas.openxmlformats.org/officeDocument/2006/relationships/tags" Target="../tags/tag659.xml"/><Relationship Id="rId23" Type="http://schemas.openxmlformats.org/officeDocument/2006/relationships/tags" Target="../tags/tag667.xml"/><Relationship Id="rId28" Type="http://schemas.openxmlformats.org/officeDocument/2006/relationships/tags" Target="../tags/tag672.xml"/><Relationship Id="rId10" Type="http://schemas.openxmlformats.org/officeDocument/2006/relationships/tags" Target="../tags/tag654.xml"/><Relationship Id="rId19" Type="http://schemas.openxmlformats.org/officeDocument/2006/relationships/tags" Target="../tags/tag663.xml"/><Relationship Id="rId31" Type="http://schemas.openxmlformats.org/officeDocument/2006/relationships/notesSlide" Target="../notesSlides/notesSlide50.xml"/><Relationship Id="rId4" Type="http://schemas.openxmlformats.org/officeDocument/2006/relationships/tags" Target="../tags/tag648.xml"/><Relationship Id="rId9" Type="http://schemas.openxmlformats.org/officeDocument/2006/relationships/tags" Target="../tags/tag653.xml"/><Relationship Id="rId14" Type="http://schemas.openxmlformats.org/officeDocument/2006/relationships/tags" Target="../tags/tag658.xml"/><Relationship Id="rId22" Type="http://schemas.openxmlformats.org/officeDocument/2006/relationships/tags" Target="../tags/tag666.xml"/><Relationship Id="rId27" Type="http://schemas.openxmlformats.org/officeDocument/2006/relationships/tags" Target="../tags/tag671.xml"/><Relationship Id="rId30"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8" Type="http://schemas.openxmlformats.org/officeDocument/2006/relationships/tags" Target="../tags/tag680.xml"/><Relationship Id="rId13" Type="http://schemas.openxmlformats.org/officeDocument/2006/relationships/tags" Target="../tags/tag685.xml"/><Relationship Id="rId18" Type="http://schemas.openxmlformats.org/officeDocument/2006/relationships/tags" Target="../tags/tag690.xml"/><Relationship Id="rId26" Type="http://schemas.openxmlformats.org/officeDocument/2006/relationships/tags" Target="../tags/tag698.xml"/><Relationship Id="rId3" Type="http://schemas.openxmlformats.org/officeDocument/2006/relationships/tags" Target="../tags/tag675.xml"/><Relationship Id="rId21" Type="http://schemas.openxmlformats.org/officeDocument/2006/relationships/tags" Target="../tags/tag693.xml"/><Relationship Id="rId7" Type="http://schemas.openxmlformats.org/officeDocument/2006/relationships/tags" Target="../tags/tag679.xml"/><Relationship Id="rId12" Type="http://schemas.openxmlformats.org/officeDocument/2006/relationships/tags" Target="../tags/tag684.xml"/><Relationship Id="rId17" Type="http://schemas.openxmlformats.org/officeDocument/2006/relationships/tags" Target="../tags/tag689.xml"/><Relationship Id="rId25" Type="http://schemas.openxmlformats.org/officeDocument/2006/relationships/tags" Target="../tags/tag697.xml"/><Relationship Id="rId33" Type="http://schemas.openxmlformats.org/officeDocument/2006/relationships/image" Target="../media/image12.emf"/><Relationship Id="rId2" Type="http://schemas.openxmlformats.org/officeDocument/2006/relationships/tags" Target="../tags/tag674.xml"/><Relationship Id="rId16" Type="http://schemas.openxmlformats.org/officeDocument/2006/relationships/tags" Target="../tags/tag688.xml"/><Relationship Id="rId20" Type="http://schemas.openxmlformats.org/officeDocument/2006/relationships/tags" Target="../tags/tag692.xml"/><Relationship Id="rId29" Type="http://schemas.openxmlformats.org/officeDocument/2006/relationships/tags" Target="../tags/tag701.xml"/><Relationship Id="rId1" Type="http://schemas.openxmlformats.org/officeDocument/2006/relationships/vmlDrawing" Target="../drawings/vmlDrawing23.vml"/><Relationship Id="rId6" Type="http://schemas.openxmlformats.org/officeDocument/2006/relationships/tags" Target="../tags/tag678.xml"/><Relationship Id="rId11" Type="http://schemas.openxmlformats.org/officeDocument/2006/relationships/tags" Target="../tags/tag683.xml"/><Relationship Id="rId24" Type="http://schemas.openxmlformats.org/officeDocument/2006/relationships/tags" Target="../tags/tag696.xml"/><Relationship Id="rId32" Type="http://schemas.openxmlformats.org/officeDocument/2006/relationships/oleObject" Target="../embeddings/oleObject23.bin"/><Relationship Id="rId5" Type="http://schemas.openxmlformats.org/officeDocument/2006/relationships/tags" Target="../tags/tag677.xml"/><Relationship Id="rId15" Type="http://schemas.openxmlformats.org/officeDocument/2006/relationships/tags" Target="../tags/tag687.xml"/><Relationship Id="rId23" Type="http://schemas.openxmlformats.org/officeDocument/2006/relationships/tags" Target="../tags/tag695.xml"/><Relationship Id="rId28" Type="http://schemas.openxmlformats.org/officeDocument/2006/relationships/tags" Target="../tags/tag700.xml"/><Relationship Id="rId10" Type="http://schemas.openxmlformats.org/officeDocument/2006/relationships/tags" Target="../tags/tag682.xml"/><Relationship Id="rId19" Type="http://schemas.openxmlformats.org/officeDocument/2006/relationships/tags" Target="../tags/tag691.xml"/><Relationship Id="rId31" Type="http://schemas.openxmlformats.org/officeDocument/2006/relationships/notesSlide" Target="../notesSlides/notesSlide51.xml"/><Relationship Id="rId4" Type="http://schemas.openxmlformats.org/officeDocument/2006/relationships/tags" Target="../tags/tag676.xml"/><Relationship Id="rId9" Type="http://schemas.openxmlformats.org/officeDocument/2006/relationships/tags" Target="../tags/tag681.xml"/><Relationship Id="rId14" Type="http://schemas.openxmlformats.org/officeDocument/2006/relationships/tags" Target="../tags/tag686.xml"/><Relationship Id="rId22" Type="http://schemas.openxmlformats.org/officeDocument/2006/relationships/tags" Target="../tags/tag694.xml"/><Relationship Id="rId27" Type="http://schemas.openxmlformats.org/officeDocument/2006/relationships/tags" Target="../tags/tag699.xml"/><Relationship Id="rId30"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8" Type="http://schemas.openxmlformats.org/officeDocument/2006/relationships/image" Target="../media/image20.emf"/><Relationship Id="rId13" Type="http://schemas.openxmlformats.org/officeDocument/2006/relationships/oleObject" Target="file:///\\localhost\Users\gonzalo\Desktop\Macintosh%20HD:Users:gonzalo:Documents:360%20TOURISIGN:Chile:Entregables:Herramientas%20monitoreo%20online.docx!OLE_LINK5" TargetMode="External"/><Relationship Id="rId3" Type="http://schemas.openxmlformats.org/officeDocument/2006/relationships/tags" Target="../tags/tag703.xml"/><Relationship Id="rId7" Type="http://schemas.openxmlformats.org/officeDocument/2006/relationships/oleObject" Target="file:///\\localhost\Users\gonzalo\Desktop\Macintosh%20HD:Users:gonzalo:Documents:360%20TOURISIGN:Chile:Entregables:Herramientas%20monitoreo%20online.docx!OLE_LINK6" TargetMode="External"/><Relationship Id="rId12" Type="http://schemas.openxmlformats.org/officeDocument/2006/relationships/image" Target="../media/image22.emf"/><Relationship Id="rId2" Type="http://schemas.openxmlformats.org/officeDocument/2006/relationships/tags" Target="../tags/tag702.xml"/><Relationship Id="rId1" Type="http://schemas.openxmlformats.org/officeDocument/2006/relationships/vmlDrawing" Target="../drawings/vmlDrawing24.vml"/><Relationship Id="rId6" Type="http://schemas.openxmlformats.org/officeDocument/2006/relationships/notesSlide" Target="../notesSlides/notesSlide52.xml"/><Relationship Id="rId11" Type="http://schemas.openxmlformats.org/officeDocument/2006/relationships/oleObject" Target="file:///\\localhost\Users\gonzalo\Desktop\Macintosh%20HD:Users:gonzalo:Documents:360%20TOURISIGN:Chile:Entregables:Herramientas%20monitoreo%20online.docx!OLE_LINK4" TargetMode="External"/><Relationship Id="rId5" Type="http://schemas.openxmlformats.org/officeDocument/2006/relationships/slideLayout" Target="../slideLayouts/slideLayout6.xml"/><Relationship Id="rId10" Type="http://schemas.openxmlformats.org/officeDocument/2006/relationships/image" Target="../media/image21.emf"/><Relationship Id="rId4" Type="http://schemas.openxmlformats.org/officeDocument/2006/relationships/tags" Target="../tags/tag704.xml"/><Relationship Id="rId9" Type="http://schemas.openxmlformats.org/officeDocument/2006/relationships/oleObject" Target="file:///\\localhost\Users\gonzalo\Desktop\Macintosh%20HD:Users:gonzalo:Documents:360%20TOURISIGN:Chile:Entregables:Herramientas%20monitoreo%20online.docx!OLE_LINK7" TargetMode="External"/><Relationship Id="rId14" Type="http://schemas.openxmlformats.org/officeDocument/2006/relationships/image" Target="../media/image23.emf"/></Relationships>
</file>

<file path=ppt/slides/_rels/slide56.xml.rels><?xml version="1.0" encoding="UTF-8" standalone="yes"?>
<Relationships xmlns="http://schemas.openxmlformats.org/package/2006/relationships"><Relationship Id="rId8" Type="http://schemas.openxmlformats.org/officeDocument/2006/relationships/tags" Target="../tags/tag711.xml"/><Relationship Id="rId13" Type="http://schemas.openxmlformats.org/officeDocument/2006/relationships/tags" Target="../tags/tag716.xml"/><Relationship Id="rId18" Type="http://schemas.openxmlformats.org/officeDocument/2006/relationships/tags" Target="../tags/tag721.xml"/><Relationship Id="rId26" Type="http://schemas.openxmlformats.org/officeDocument/2006/relationships/tags" Target="../tags/tag729.xml"/><Relationship Id="rId3" Type="http://schemas.openxmlformats.org/officeDocument/2006/relationships/tags" Target="../tags/tag706.xml"/><Relationship Id="rId21" Type="http://schemas.openxmlformats.org/officeDocument/2006/relationships/tags" Target="../tags/tag724.xml"/><Relationship Id="rId7" Type="http://schemas.openxmlformats.org/officeDocument/2006/relationships/tags" Target="../tags/tag710.xml"/><Relationship Id="rId12" Type="http://schemas.openxmlformats.org/officeDocument/2006/relationships/tags" Target="../tags/tag715.xml"/><Relationship Id="rId17" Type="http://schemas.openxmlformats.org/officeDocument/2006/relationships/tags" Target="../tags/tag720.xml"/><Relationship Id="rId25" Type="http://schemas.openxmlformats.org/officeDocument/2006/relationships/tags" Target="../tags/tag728.xml"/><Relationship Id="rId33" Type="http://schemas.openxmlformats.org/officeDocument/2006/relationships/image" Target="../media/image12.emf"/><Relationship Id="rId2" Type="http://schemas.openxmlformats.org/officeDocument/2006/relationships/tags" Target="../tags/tag705.xml"/><Relationship Id="rId16" Type="http://schemas.openxmlformats.org/officeDocument/2006/relationships/tags" Target="../tags/tag719.xml"/><Relationship Id="rId20" Type="http://schemas.openxmlformats.org/officeDocument/2006/relationships/tags" Target="../tags/tag723.xml"/><Relationship Id="rId29" Type="http://schemas.openxmlformats.org/officeDocument/2006/relationships/tags" Target="../tags/tag732.xml"/><Relationship Id="rId1" Type="http://schemas.openxmlformats.org/officeDocument/2006/relationships/vmlDrawing" Target="../drawings/vmlDrawing25.vml"/><Relationship Id="rId6" Type="http://schemas.openxmlformats.org/officeDocument/2006/relationships/tags" Target="../tags/tag709.xml"/><Relationship Id="rId11" Type="http://schemas.openxmlformats.org/officeDocument/2006/relationships/tags" Target="../tags/tag714.xml"/><Relationship Id="rId24" Type="http://schemas.openxmlformats.org/officeDocument/2006/relationships/tags" Target="../tags/tag727.xml"/><Relationship Id="rId32" Type="http://schemas.openxmlformats.org/officeDocument/2006/relationships/oleObject" Target="../embeddings/oleObject24.bin"/><Relationship Id="rId5" Type="http://schemas.openxmlformats.org/officeDocument/2006/relationships/tags" Target="../tags/tag708.xml"/><Relationship Id="rId15" Type="http://schemas.openxmlformats.org/officeDocument/2006/relationships/tags" Target="../tags/tag718.xml"/><Relationship Id="rId23" Type="http://schemas.openxmlformats.org/officeDocument/2006/relationships/tags" Target="../tags/tag726.xml"/><Relationship Id="rId28" Type="http://schemas.openxmlformats.org/officeDocument/2006/relationships/tags" Target="../tags/tag731.xml"/><Relationship Id="rId10" Type="http://schemas.openxmlformats.org/officeDocument/2006/relationships/tags" Target="../tags/tag713.xml"/><Relationship Id="rId19" Type="http://schemas.openxmlformats.org/officeDocument/2006/relationships/tags" Target="../tags/tag722.xml"/><Relationship Id="rId31" Type="http://schemas.openxmlformats.org/officeDocument/2006/relationships/notesSlide" Target="../notesSlides/notesSlide53.xml"/><Relationship Id="rId4" Type="http://schemas.openxmlformats.org/officeDocument/2006/relationships/tags" Target="../tags/tag707.xml"/><Relationship Id="rId9" Type="http://schemas.openxmlformats.org/officeDocument/2006/relationships/tags" Target="../tags/tag712.xml"/><Relationship Id="rId14" Type="http://schemas.openxmlformats.org/officeDocument/2006/relationships/tags" Target="../tags/tag717.xml"/><Relationship Id="rId22" Type="http://schemas.openxmlformats.org/officeDocument/2006/relationships/tags" Target="../tags/tag725.xml"/><Relationship Id="rId27" Type="http://schemas.openxmlformats.org/officeDocument/2006/relationships/tags" Target="../tags/tag730.xml"/><Relationship Id="rId30"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3" Type="http://schemas.openxmlformats.org/officeDocument/2006/relationships/tags" Target="../tags/tag735.xml"/><Relationship Id="rId7" Type="http://schemas.openxmlformats.org/officeDocument/2006/relationships/image" Target="../media/image25.jpeg"/><Relationship Id="rId2" Type="http://schemas.openxmlformats.org/officeDocument/2006/relationships/tags" Target="../tags/tag734.xml"/><Relationship Id="rId1" Type="http://schemas.openxmlformats.org/officeDocument/2006/relationships/tags" Target="../tags/tag733.xml"/><Relationship Id="rId6" Type="http://schemas.openxmlformats.org/officeDocument/2006/relationships/image" Target="../media/image24.jpeg"/><Relationship Id="rId5" Type="http://schemas.openxmlformats.org/officeDocument/2006/relationships/notesSlide" Target="../notesSlides/notesSlide54.xml"/><Relationship Id="rId4"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8" Type="http://schemas.openxmlformats.org/officeDocument/2006/relationships/tags" Target="../tags/tag742.xml"/><Relationship Id="rId13" Type="http://schemas.openxmlformats.org/officeDocument/2006/relationships/tags" Target="../tags/tag747.xml"/><Relationship Id="rId18" Type="http://schemas.openxmlformats.org/officeDocument/2006/relationships/tags" Target="../tags/tag752.xml"/><Relationship Id="rId26" Type="http://schemas.openxmlformats.org/officeDocument/2006/relationships/tags" Target="../tags/tag760.xml"/><Relationship Id="rId3" Type="http://schemas.openxmlformats.org/officeDocument/2006/relationships/tags" Target="../tags/tag737.xml"/><Relationship Id="rId21" Type="http://schemas.openxmlformats.org/officeDocument/2006/relationships/tags" Target="../tags/tag755.xml"/><Relationship Id="rId7" Type="http://schemas.openxmlformats.org/officeDocument/2006/relationships/tags" Target="../tags/tag741.xml"/><Relationship Id="rId12" Type="http://schemas.openxmlformats.org/officeDocument/2006/relationships/tags" Target="../tags/tag746.xml"/><Relationship Id="rId17" Type="http://schemas.openxmlformats.org/officeDocument/2006/relationships/tags" Target="../tags/tag751.xml"/><Relationship Id="rId25" Type="http://schemas.openxmlformats.org/officeDocument/2006/relationships/tags" Target="../tags/tag759.xml"/><Relationship Id="rId33" Type="http://schemas.openxmlformats.org/officeDocument/2006/relationships/image" Target="../media/image12.emf"/><Relationship Id="rId2" Type="http://schemas.openxmlformats.org/officeDocument/2006/relationships/tags" Target="../tags/tag736.xml"/><Relationship Id="rId16" Type="http://schemas.openxmlformats.org/officeDocument/2006/relationships/tags" Target="../tags/tag750.xml"/><Relationship Id="rId20" Type="http://schemas.openxmlformats.org/officeDocument/2006/relationships/tags" Target="../tags/tag754.xml"/><Relationship Id="rId29" Type="http://schemas.openxmlformats.org/officeDocument/2006/relationships/tags" Target="../tags/tag763.xml"/><Relationship Id="rId1" Type="http://schemas.openxmlformats.org/officeDocument/2006/relationships/vmlDrawing" Target="../drawings/vmlDrawing26.vml"/><Relationship Id="rId6" Type="http://schemas.openxmlformats.org/officeDocument/2006/relationships/tags" Target="../tags/tag740.xml"/><Relationship Id="rId11" Type="http://schemas.openxmlformats.org/officeDocument/2006/relationships/tags" Target="../tags/tag745.xml"/><Relationship Id="rId24" Type="http://schemas.openxmlformats.org/officeDocument/2006/relationships/tags" Target="../tags/tag758.xml"/><Relationship Id="rId32" Type="http://schemas.openxmlformats.org/officeDocument/2006/relationships/oleObject" Target="../embeddings/oleObject25.bin"/><Relationship Id="rId5" Type="http://schemas.openxmlformats.org/officeDocument/2006/relationships/tags" Target="../tags/tag739.xml"/><Relationship Id="rId15" Type="http://schemas.openxmlformats.org/officeDocument/2006/relationships/tags" Target="../tags/tag749.xml"/><Relationship Id="rId23" Type="http://schemas.openxmlformats.org/officeDocument/2006/relationships/tags" Target="../tags/tag757.xml"/><Relationship Id="rId28" Type="http://schemas.openxmlformats.org/officeDocument/2006/relationships/tags" Target="../tags/tag762.xml"/><Relationship Id="rId10" Type="http://schemas.openxmlformats.org/officeDocument/2006/relationships/tags" Target="../tags/tag744.xml"/><Relationship Id="rId19" Type="http://schemas.openxmlformats.org/officeDocument/2006/relationships/tags" Target="../tags/tag753.xml"/><Relationship Id="rId31" Type="http://schemas.openxmlformats.org/officeDocument/2006/relationships/notesSlide" Target="../notesSlides/notesSlide55.xml"/><Relationship Id="rId4" Type="http://schemas.openxmlformats.org/officeDocument/2006/relationships/tags" Target="../tags/tag738.xml"/><Relationship Id="rId9" Type="http://schemas.openxmlformats.org/officeDocument/2006/relationships/tags" Target="../tags/tag743.xml"/><Relationship Id="rId14" Type="http://schemas.openxmlformats.org/officeDocument/2006/relationships/tags" Target="../tags/tag748.xml"/><Relationship Id="rId22" Type="http://schemas.openxmlformats.org/officeDocument/2006/relationships/tags" Target="../tags/tag756.xml"/><Relationship Id="rId27" Type="http://schemas.openxmlformats.org/officeDocument/2006/relationships/tags" Target="../tags/tag761.xml"/><Relationship Id="rId30"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33.png"/><Relationship Id="rId3" Type="http://schemas.openxmlformats.org/officeDocument/2006/relationships/tags" Target="../tags/tag766.xml"/><Relationship Id="rId7" Type="http://schemas.openxmlformats.org/officeDocument/2006/relationships/image" Target="../media/image27.png"/><Relationship Id="rId12" Type="http://schemas.openxmlformats.org/officeDocument/2006/relationships/image" Target="../media/image32.png"/><Relationship Id="rId2" Type="http://schemas.openxmlformats.org/officeDocument/2006/relationships/tags" Target="../tags/tag765.xml"/><Relationship Id="rId16" Type="http://schemas.openxmlformats.org/officeDocument/2006/relationships/image" Target="../media/image36.png"/><Relationship Id="rId1" Type="http://schemas.openxmlformats.org/officeDocument/2006/relationships/tags" Target="../tags/tag764.xml"/><Relationship Id="rId6" Type="http://schemas.openxmlformats.org/officeDocument/2006/relationships/image" Target="../media/image26.png"/><Relationship Id="rId11" Type="http://schemas.openxmlformats.org/officeDocument/2006/relationships/image" Target="../media/image31.png"/><Relationship Id="rId5" Type="http://schemas.openxmlformats.org/officeDocument/2006/relationships/notesSlide" Target="../notesSlides/notesSlide56.xml"/><Relationship Id="rId15" Type="http://schemas.openxmlformats.org/officeDocument/2006/relationships/image" Target="../media/image35.png"/><Relationship Id="rId10" Type="http://schemas.openxmlformats.org/officeDocument/2006/relationships/image" Target="../media/image30.png"/><Relationship Id="rId4" Type="http://schemas.openxmlformats.org/officeDocument/2006/relationships/slideLayout" Target="../slideLayouts/slideLayout6.xml"/><Relationship Id="rId9" Type="http://schemas.openxmlformats.org/officeDocument/2006/relationships/image" Target="../media/image29.png"/><Relationship Id="rId14" Type="http://schemas.openxmlformats.org/officeDocument/2006/relationships/image" Target="../media/image34.png"/></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22.xml"/><Relationship Id="rId7" Type="http://schemas.openxmlformats.org/officeDocument/2006/relationships/image" Target="../media/image13.emf"/><Relationship Id="rId2" Type="http://schemas.openxmlformats.org/officeDocument/2006/relationships/tags" Target="../tags/tag3.xml"/><Relationship Id="rId1" Type="http://schemas.openxmlformats.org/officeDocument/2006/relationships/vmlDrawing" Target="../drawings/vmlDrawing2.vml"/><Relationship Id="rId6" Type="http://schemas.openxmlformats.org/officeDocument/2006/relationships/image" Target="../media/image12.emf"/><Relationship Id="rId5" Type="http://schemas.openxmlformats.org/officeDocument/2006/relationships/oleObject" Target="../embeddings/oleObject2.bin"/><Relationship Id="rId4"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8" Type="http://schemas.openxmlformats.org/officeDocument/2006/relationships/tags" Target="../tags/tag773.xml"/><Relationship Id="rId13" Type="http://schemas.openxmlformats.org/officeDocument/2006/relationships/tags" Target="../tags/tag778.xml"/><Relationship Id="rId18" Type="http://schemas.openxmlformats.org/officeDocument/2006/relationships/tags" Target="../tags/tag783.xml"/><Relationship Id="rId26" Type="http://schemas.openxmlformats.org/officeDocument/2006/relationships/tags" Target="../tags/tag791.xml"/><Relationship Id="rId3" Type="http://schemas.openxmlformats.org/officeDocument/2006/relationships/tags" Target="../tags/tag768.xml"/><Relationship Id="rId21" Type="http://schemas.openxmlformats.org/officeDocument/2006/relationships/tags" Target="../tags/tag786.xml"/><Relationship Id="rId7" Type="http://schemas.openxmlformats.org/officeDocument/2006/relationships/tags" Target="../tags/tag772.xml"/><Relationship Id="rId12" Type="http://schemas.openxmlformats.org/officeDocument/2006/relationships/tags" Target="../tags/tag777.xml"/><Relationship Id="rId17" Type="http://schemas.openxmlformats.org/officeDocument/2006/relationships/tags" Target="../tags/tag782.xml"/><Relationship Id="rId25" Type="http://schemas.openxmlformats.org/officeDocument/2006/relationships/tags" Target="../tags/tag790.xml"/><Relationship Id="rId33" Type="http://schemas.openxmlformats.org/officeDocument/2006/relationships/image" Target="../media/image12.emf"/><Relationship Id="rId2" Type="http://schemas.openxmlformats.org/officeDocument/2006/relationships/tags" Target="../tags/tag767.xml"/><Relationship Id="rId16" Type="http://schemas.openxmlformats.org/officeDocument/2006/relationships/tags" Target="../tags/tag781.xml"/><Relationship Id="rId20" Type="http://schemas.openxmlformats.org/officeDocument/2006/relationships/tags" Target="../tags/tag785.xml"/><Relationship Id="rId29" Type="http://schemas.openxmlformats.org/officeDocument/2006/relationships/tags" Target="../tags/tag794.xml"/><Relationship Id="rId1" Type="http://schemas.openxmlformats.org/officeDocument/2006/relationships/vmlDrawing" Target="../drawings/vmlDrawing27.vml"/><Relationship Id="rId6" Type="http://schemas.openxmlformats.org/officeDocument/2006/relationships/tags" Target="../tags/tag771.xml"/><Relationship Id="rId11" Type="http://schemas.openxmlformats.org/officeDocument/2006/relationships/tags" Target="../tags/tag776.xml"/><Relationship Id="rId24" Type="http://schemas.openxmlformats.org/officeDocument/2006/relationships/tags" Target="../tags/tag789.xml"/><Relationship Id="rId32" Type="http://schemas.openxmlformats.org/officeDocument/2006/relationships/oleObject" Target="../embeddings/oleObject26.bin"/><Relationship Id="rId5" Type="http://schemas.openxmlformats.org/officeDocument/2006/relationships/tags" Target="../tags/tag770.xml"/><Relationship Id="rId15" Type="http://schemas.openxmlformats.org/officeDocument/2006/relationships/tags" Target="../tags/tag780.xml"/><Relationship Id="rId23" Type="http://schemas.openxmlformats.org/officeDocument/2006/relationships/tags" Target="../tags/tag788.xml"/><Relationship Id="rId28" Type="http://schemas.openxmlformats.org/officeDocument/2006/relationships/tags" Target="../tags/tag793.xml"/><Relationship Id="rId10" Type="http://schemas.openxmlformats.org/officeDocument/2006/relationships/tags" Target="../tags/tag775.xml"/><Relationship Id="rId19" Type="http://schemas.openxmlformats.org/officeDocument/2006/relationships/tags" Target="../tags/tag784.xml"/><Relationship Id="rId31" Type="http://schemas.openxmlformats.org/officeDocument/2006/relationships/notesSlide" Target="../notesSlides/notesSlide57.xml"/><Relationship Id="rId4" Type="http://schemas.openxmlformats.org/officeDocument/2006/relationships/tags" Target="../tags/tag769.xml"/><Relationship Id="rId9" Type="http://schemas.openxmlformats.org/officeDocument/2006/relationships/tags" Target="../tags/tag774.xml"/><Relationship Id="rId14" Type="http://schemas.openxmlformats.org/officeDocument/2006/relationships/tags" Target="../tags/tag779.xml"/><Relationship Id="rId22" Type="http://schemas.openxmlformats.org/officeDocument/2006/relationships/tags" Target="../tags/tag787.xml"/><Relationship Id="rId27" Type="http://schemas.openxmlformats.org/officeDocument/2006/relationships/tags" Target="../tags/tag792.xml"/><Relationship Id="rId30"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5.xml"/></Relationships>
</file>

<file path=ppt/slides/_rels/slide62.xml.rels><?xml version="1.0" encoding="UTF-8" standalone="yes"?>
<Relationships xmlns="http://schemas.openxmlformats.org/package/2006/relationships"><Relationship Id="rId8" Type="http://schemas.openxmlformats.org/officeDocument/2006/relationships/tags" Target="../tags/tag801.xml"/><Relationship Id="rId13" Type="http://schemas.openxmlformats.org/officeDocument/2006/relationships/tags" Target="../tags/tag806.xml"/><Relationship Id="rId18" Type="http://schemas.openxmlformats.org/officeDocument/2006/relationships/tags" Target="../tags/tag811.xml"/><Relationship Id="rId26" Type="http://schemas.openxmlformats.org/officeDocument/2006/relationships/tags" Target="../tags/tag819.xml"/><Relationship Id="rId3" Type="http://schemas.openxmlformats.org/officeDocument/2006/relationships/tags" Target="../tags/tag796.xml"/><Relationship Id="rId21" Type="http://schemas.openxmlformats.org/officeDocument/2006/relationships/tags" Target="../tags/tag814.xml"/><Relationship Id="rId34" Type="http://schemas.openxmlformats.org/officeDocument/2006/relationships/image" Target="../media/image12.emf"/><Relationship Id="rId7" Type="http://schemas.openxmlformats.org/officeDocument/2006/relationships/tags" Target="../tags/tag800.xml"/><Relationship Id="rId12" Type="http://schemas.openxmlformats.org/officeDocument/2006/relationships/tags" Target="../tags/tag805.xml"/><Relationship Id="rId17" Type="http://schemas.openxmlformats.org/officeDocument/2006/relationships/tags" Target="../tags/tag810.xml"/><Relationship Id="rId25" Type="http://schemas.openxmlformats.org/officeDocument/2006/relationships/tags" Target="../tags/tag818.xml"/><Relationship Id="rId33" Type="http://schemas.openxmlformats.org/officeDocument/2006/relationships/oleObject" Target="../embeddings/oleObject27.bin"/><Relationship Id="rId2" Type="http://schemas.openxmlformats.org/officeDocument/2006/relationships/tags" Target="../tags/tag795.xml"/><Relationship Id="rId16" Type="http://schemas.openxmlformats.org/officeDocument/2006/relationships/tags" Target="../tags/tag809.xml"/><Relationship Id="rId20" Type="http://schemas.openxmlformats.org/officeDocument/2006/relationships/tags" Target="../tags/tag813.xml"/><Relationship Id="rId29" Type="http://schemas.openxmlformats.org/officeDocument/2006/relationships/tags" Target="../tags/tag822.xml"/><Relationship Id="rId1" Type="http://schemas.openxmlformats.org/officeDocument/2006/relationships/vmlDrawing" Target="../drawings/vmlDrawing28.vml"/><Relationship Id="rId6" Type="http://schemas.openxmlformats.org/officeDocument/2006/relationships/tags" Target="../tags/tag799.xml"/><Relationship Id="rId11" Type="http://schemas.openxmlformats.org/officeDocument/2006/relationships/tags" Target="../tags/tag804.xml"/><Relationship Id="rId24" Type="http://schemas.openxmlformats.org/officeDocument/2006/relationships/tags" Target="../tags/tag817.xml"/><Relationship Id="rId32" Type="http://schemas.openxmlformats.org/officeDocument/2006/relationships/notesSlide" Target="../notesSlides/notesSlide59.xml"/><Relationship Id="rId5" Type="http://schemas.openxmlformats.org/officeDocument/2006/relationships/tags" Target="../tags/tag798.xml"/><Relationship Id="rId15" Type="http://schemas.openxmlformats.org/officeDocument/2006/relationships/tags" Target="../tags/tag808.xml"/><Relationship Id="rId23" Type="http://schemas.openxmlformats.org/officeDocument/2006/relationships/tags" Target="../tags/tag816.xml"/><Relationship Id="rId28" Type="http://schemas.openxmlformats.org/officeDocument/2006/relationships/tags" Target="../tags/tag821.xml"/><Relationship Id="rId10" Type="http://schemas.openxmlformats.org/officeDocument/2006/relationships/tags" Target="../tags/tag803.xml"/><Relationship Id="rId19" Type="http://schemas.openxmlformats.org/officeDocument/2006/relationships/tags" Target="../tags/tag812.xml"/><Relationship Id="rId31" Type="http://schemas.openxmlformats.org/officeDocument/2006/relationships/slideLayout" Target="../slideLayouts/slideLayout6.xml"/><Relationship Id="rId4" Type="http://schemas.openxmlformats.org/officeDocument/2006/relationships/tags" Target="../tags/tag797.xml"/><Relationship Id="rId9" Type="http://schemas.openxmlformats.org/officeDocument/2006/relationships/tags" Target="../tags/tag802.xml"/><Relationship Id="rId14" Type="http://schemas.openxmlformats.org/officeDocument/2006/relationships/tags" Target="../tags/tag807.xml"/><Relationship Id="rId22" Type="http://schemas.openxmlformats.org/officeDocument/2006/relationships/tags" Target="../tags/tag815.xml"/><Relationship Id="rId27" Type="http://schemas.openxmlformats.org/officeDocument/2006/relationships/tags" Target="../tags/tag820.xml"/><Relationship Id="rId30" Type="http://schemas.openxmlformats.org/officeDocument/2006/relationships/tags" Target="../tags/tag823.xml"/></Relationships>
</file>

<file path=ppt/slides/_rels/slide63.xml.rels><?xml version="1.0" encoding="UTF-8" standalone="yes"?>
<Relationships xmlns="http://schemas.openxmlformats.org/package/2006/relationships"><Relationship Id="rId3" Type="http://schemas.openxmlformats.org/officeDocument/2006/relationships/tags" Target="../tags/tag826.xml"/><Relationship Id="rId2" Type="http://schemas.openxmlformats.org/officeDocument/2006/relationships/tags" Target="../tags/tag825.xml"/><Relationship Id="rId1" Type="http://schemas.openxmlformats.org/officeDocument/2006/relationships/tags" Target="../tags/tag824.xml"/><Relationship Id="rId5" Type="http://schemas.openxmlformats.org/officeDocument/2006/relationships/notesSlide" Target="../notesSlides/notesSlide60.xml"/><Relationship Id="rId4"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3" Type="http://schemas.openxmlformats.org/officeDocument/2006/relationships/tags" Target="../tags/tag829.xml"/><Relationship Id="rId2" Type="http://schemas.openxmlformats.org/officeDocument/2006/relationships/tags" Target="../tags/tag828.xml"/><Relationship Id="rId1" Type="http://schemas.openxmlformats.org/officeDocument/2006/relationships/tags" Target="../tags/tag827.xml"/><Relationship Id="rId5" Type="http://schemas.openxmlformats.org/officeDocument/2006/relationships/image" Target="../media/image37.jpeg"/><Relationship Id="rId4"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3" Type="http://schemas.openxmlformats.org/officeDocument/2006/relationships/tags" Target="../tags/tag832.xml"/><Relationship Id="rId2" Type="http://schemas.openxmlformats.org/officeDocument/2006/relationships/tags" Target="../tags/tag831.xml"/><Relationship Id="rId1" Type="http://schemas.openxmlformats.org/officeDocument/2006/relationships/tags" Target="../tags/tag830.xml"/><Relationship Id="rId6" Type="http://schemas.openxmlformats.org/officeDocument/2006/relationships/image" Target="../media/image38.jpeg"/><Relationship Id="rId5" Type="http://schemas.openxmlformats.org/officeDocument/2006/relationships/slideLayout" Target="../slideLayouts/slideLayout6.xml"/><Relationship Id="rId4" Type="http://schemas.openxmlformats.org/officeDocument/2006/relationships/tags" Target="../tags/tag833.xml"/></Relationships>
</file>

<file path=ppt/slides/_rels/slide66.xml.rels><?xml version="1.0" encoding="UTF-8" standalone="yes"?>
<Relationships xmlns="http://schemas.openxmlformats.org/package/2006/relationships"><Relationship Id="rId8" Type="http://schemas.openxmlformats.org/officeDocument/2006/relationships/image" Target="../media/image40.jpeg"/><Relationship Id="rId3" Type="http://schemas.openxmlformats.org/officeDocument/2006/relationships/tags" Target="../tags/tag836.xml"/><Relationship Id="rId7" Type="http://schemas.openxmlformats.org/officeDocument/2006/relationships/image" Target="../media/image39.png"/><Relationship Id="rId2" Type="http://schemas.openxmlformats.org/officeDocument/2006/relationships/tags" Target="../tags/tag835.xml"/><Relationship Id="rId1" Type="http://schemas.openxmlformats.org/officeDocument/2006/relationships/tags" Target="../tags/tag834.xml"/><Relationship Id="rId6" Type="http://schemas.openxmlformats.org/officeDocument/2006/relationships/slideLayout" Target="../slideLayouts/slideLayout6.xml"/><Relationship Id="rId5" Type="http://schemas.openxmlformats.org/officeDocument/2006/relationships/tags" Target="../tags/tag838.xml"/><Relationship Id="rId4" Type="http://schemas.openxmlformats.org/officeDocument/2006/relationships/tags" Target="../tags/tag837.xml"/><Relationship Id="rId9" Type="http://schemas.openxmlformats.org/officeDocument/2006/relationships/image" Target="../media/image41.png"/></Relationships>
</file>

<file path=ppt/slides/_rels/slide67.xml.rels><?xml version="1.0" encoding="UTF-8" standalone="yes"?>
<Relationships xmlns="http://schemas.openxmlformats.org/package/2006/relationships"><Relationship Id="rId8" Type="http://schemas.openxmlformats.org/officeDocument/2006/relationships/tags" Target="../tags/tag845.xml"/><Relationship Id="rId13" Type="http://schemas.openxmlformats.org/officeDocument/2006/relationships/tags" Target="../tags/tag850.xml"/><Relationship Id="rId18" Type="http://schemas.openxmlformats.org/officeDocument/2006/relationships/tags" Target="../tags/tag855.xml"/><Relationship Id="rId26" Type="http://schemas.openxmlformats.org/officeDocument/2006/relationships/tags" Target="../tags/tag863.xml"/><Relationship Id="rId3" Type="http://schemas.openxmlformats.org/officeDocument/2006/relationships/tags" Target="../tags/tag840.xml"/><Relationship Id="rId21" Type="http://schemas.openxmlformats.org/officeDocument/2006/relationships/tags" Target="../tags/tag858.xml"/><Relationship Id="rId34" Type="http://schemas.openxmlformats.org/officeDocument/2006/relationships/image" Target="../media/image12.emf"/><Relationship Id="rId7" Type="http://schemas.openxmlformats.org/officeDocument/2006/relationships/tags" Target="../tags/tag844.xml"/><Relationship Id="rId12" Type="http://schemas.openxmlformats.org/officeDocument/2006/relationships/tags" Target="../tags/tag849.xml"/><Relationship Id="rId17" Type="http://schemas.openxmlformats.org/officeDocument/2006/relationships/tags" Target="../tags/tag854.xml"/><Relationship Id="rId25" Type="http://schemas.openxmlformats.org/officeDocument/2006/relationships/tags" Target="../tags/tag862.xml"/><Relationship Id="rId33" Type="http://schemas.openxmlformats.org/officeDocument/2006/relationships/oleObject" Target="../embeddings/oleObject28.bin"/><Relationship Id="rId2" Type="http://schemas.openxmlformats.org/officeDocument/2006/relationships/tags" Target="../tags/tag839.xml"/><Relationship Id="rId16" Type="http://schemas.openxmlformats.org/officeDocument/2006/relationships/tags" Target="../tags/tag853.xml"/><Relationship Id="rId20" Type="http://schemas.openxmlformats.org/officeDocument/2006/relationships/tags" Target="../tags/tag857.xml"/><Relationship Id="rId29" Type="http://schemas.openxmlformats.org/officeDocument/2006/relationships/tags" Target="../tags/tag866.xml"/><Relationship Id="rId1" Type="http://schemas.openxmlformats.org/officeDocument/2006/relationships/vmlDrawing" Target="../drawings/vmlDrawing29.vml"/><Relationship Id="rId6" Type="http://schemas.openxmlformats.org/officeDocument/2006/relationships/tags" Target="../tags/tag843.xml"/><Relationship Id="rId11" Type="http://schemas.openxmlformats.org/officeDocument/2006/relationships/tags" Target="../tags/tag848.xml"/><Relationship Id="rId24" Type="http://schemas.openxmlformats.org/officeDocument/2006/relationships/tags" Target="../tags/tag861.xml"/><Relationship Id="rId32" Type="http://schemas.openxmlformats.org/officeDocument/2006/relationships/notesSlide" Target="../notesSlides/notesSlide61.xml"/><Relationship Id="rId5" Type="http://schemas.openxmlformats.org/officeDocument/2006/relationships/tags" Target="../tags/tag842.xml"/><Relationship Id="rId15" Type="http://schemas.openxmlformats.org/officeDocument/2006/relationships/tags" Target="../tags/tag852.xml"/><Relationship Id="rId23" Type="http://schemas.openxmlformats.org/officeDocument/2006/relationships/tags" Target="../tags/tag860.xml"/><Relationship Id="rId28" Type="http://schemas.openxmlformats.org/officeDocument/2006/relationships/tags" Target="../tags/tag865.xml"/><Relationship Id="rId10" Type="http://schemas.openxmlformats.org/officeDocument/2006/relationships/tags" Target="../tags/tag847.xml"/><Relationship Id="rId19" Type="http://schemas.openxmlformats.org/officeDocument/2006/relationships/tags" Target="../tags/tag856.xml"/><Relationship Id="rId31" Type="http://schemas.openxmlformats.org/officeDocument/2006/relationships/slideLayout" Target="../slideLayouts/slideLayout6.xml"/><Relationship Id="rId4" Type="http://schemas.openxmlformats.org/officeDocument/2006/relationships/tags" Target="../tags/tag841.xml"/><Relationship Id="rId9" Type="http://schemas.openxmlformats.org/officeDocument/2006/relationships/tags" Target="../tags/tag846.xml"/><Relationship Id="rId14" Type="http://schemas.openxmlformats.org/officeDocument/2006/relationships/tags" Target="../tags/tag851.xml"/><Relationship Id="rId22" Type="http://schemas.openxmlformats.org/officeDocument/2006/relationships/tags" Target="../tags/tag859.xml"/><Relationship Id="rId27" Type="http://schemas.openxmlformats.org/officeDocument/2006/relationships/tags" Target="../tags/tag864.xml"/><Relationship Id="rId30" Type="http://schemas.openxmlformats.org/officeDocument/2006/relationships/tags" Target="../tags/tag867.xml"/></Relationships>
</file>

<file path=ppt/slides/_rels/slide68.xml.rels><?xml version="1.0" encoding="UTF-8" standalone="yes"?>
<Relationships xmlns="http://schemas.openxmlformats.org/package/2006/relationships"><Relationship Id="rId3" Type="http://schemas.openxmlformats.org/officeDocument/2006/relationships/tags" Target="../tags/tag870.xml"/><Relationship Id="rId2" Type="http://schemas.openxmlformats.org/officeDocument/2006/relationships/tags" Target="../tags/tag869.xml"/><Relationship Id="rId1" Type="http://schemas.openxmlformats.org/officeDocument/2006/relationships/tags" Target="../tags/tag868.xml"/><Relationship Id="rId5" Type="http://schemas.openxmlformats.org/officeDocument/2006/relationships/notesSlide" Target="../notesSlides/notesSlide62.xml"/><Relationship Id="rId4"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6.xml"/></Relationships>
</file>

<file path=ppt/slides/_rels/slide70.xml.rels><?xml version="1.0" encoding="UTF-8" standalone="yes"?>
<Relationships xmlns="http://schemas.openxmlformats.org/package/2006/relationships"><Relationship Id="rId8" Type="http://schemas.openxmlformats.org/officeDocument/2006/relationships/tags" Target="../tags/tag877.xml"/><Relationship Id="rId13" Type="http://schemas.openxmlformats.org/officeDocument/2006/relationships/tags" Target="../tags/tag882.xml"/><Relationship Id="rId18" Type="http://schemas.openxmlformats.org/officeDocument/2006/relationships/tags" Target="../tags/tag887.xml"/><Relationship Id="rId26" Type="http://schemas.openxmlformats.org/officeDocument/2006/relationships/tags" Target="../tags/tag895.xml"/><Relationship Id="rId3" Type="http://schemas.openxmlformats.org/officeDocument/2006/relationships/tags" Target="../tags/tag872.xml"/><Relationship Id="rId21" Type="http://schemas.openxmlformats.org/officeDocument/2006/relationships/tags" Target="../tags/tag890.xml"/><Relationship Id="rId7" Type="http://schemas.openxmlformats.org/officeDocument/2006/relationships/tags" Target="../tags/tag876.xml"/><Relationship Id="rId12" Type="http://schemas.openxmlformats.org/officeDocument/2006/relationships/tags" Target="../tags/tag881.xml"/><Relationship Id="rId17" Type="http://schemas.openxmlformats.org/officeDocument/2006/relationships/tags" Target="../tags/tag886.xml"/><Relationship Id="rId25" Type="http://schemas.openxmlformats.org/officeDocument/2006/relationships/tags" Target="../tags/tag894.xml"/><Relationship Id="rId2" Type="http://schemas.openxmlformats.org/officeDocument/2006/relationships/tags" Target="../tags/tag871.xml"/><Relationship Id="rId16" Type="http://schemas.openxmlformats.org/officeDocument/2006/relationships/tags" Target="../tags/tag885.xml"/><Relationship Id="rId20" Type="http://schemas.openxmlformats.org/officeDocument/2006/relationships/tags" Target="../tags/tag889.xml"/><Relationship Id="rId29" Type="http://schemas.openxmlformats.org/officeDocument/2006/relationships/notesSlide" Target="../notesSlides/notesSlide63.xml"/><Relationship Id="rId1" Type="http://schemas.openxmlformats.org/officeDocument/2006/relationships/vmlDrawing" Target="../drawings/vmlDrawing30.vml"/><Relationship Id="rId6" Type="http://schemas.openxmlformats.org/officeDocument/2006/relationships/tags" Target="../tags/tag875.xml"/><Relationship Id="rId11" Type="http://schemas.openxmlformats.org/officeDocument/2006/relationships/tags" Target="../tags/tag880.xml"/><Relationship Id="rId24" Type="http://schemas.openxmlformats.org/officeDocument/2006/relationships/tags" Target="../tags/tag893.xml"/><Relationship Id="rId5" Type="http://schemas.openxmlformats.org/officeDocument/2006/relationships/tags" Target="../tags/tag874.xml"/><Relationship Id="rId15" Type="http://schemas.openxmlformats.org/officeDocument/2006/relationships/tags" Target="../tags/tag884.xml"/><Relationship Id="rId23" Type="http://schemas.openxmlformats.org/officeDocument/2006/relationships/tags" Target="../tags/tag892.xml"/><Relationship Id="rId28" Type="http://schemas.openxmlformats.org/officeDocument/2006/relationships/slideLayout" Target="../slideLayouts/slideLayout6.xml"/><Relationship Id="rId10" Type="http://schemas.openxmlformats.org/officeDocument/2006/relationships/tags" Target="../tags/tag879.xml"/><Relationship Id="rId19" Type="http://schemas.openxmlformats.org/officeDocument/2006/relationships/tags" Target="../tags/tag888.xml"/><Relationship Id="rId31" Type="http://schemas.openxmlformats.org/officeDocument/2006/relationships/image" Target="../media/image12.emf"/><Relationship Id="rId4" Type="http://schemas.openxmlformats.org/officeDocument/2006/relationships/tags" Target="../tags/tag873.xml"/><Relationship Id="rId9" Type="http://schemas.openxmlformats.org/officeDocument/2006/relationships/tags" Target="../tags/tag878.xml"/><Relationship Id="rId14" Type="http://schemas.openxmlformats.org/officeDocument/2006/relationships/tags" Target="../tags/tag883.xml"/><Relationship Id="rId22" Type="http://schemas.openxmlformats.org/officeDocument/2006/relationships/tags" Target="../tags/tag891.xml"/><Relationship Id="rId27" Type="http://schemas.openxmlformats.org/officeDocument/2006/relationships/tags" Target="../tags/tag896.xml"/><Relationship Id="rId30" Type="http://schemas.openxmlformats.org/officeDocument/2006/relationships/oleObject" Target="../embeddings/oleObject29.bin"/></Relationships>
</file>

<file path=ppt/slides/_rels/slide7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image" Target="../media/image43.png"/><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8" Type="http://schemas.openxmlformats.org/officeDocument/2006/relationships/tags" Target="../tags/tag903.xml"/><Relationship Id="rId13" Type="http://schemas.openxmlformats.org/officeDocument/2006/relationships/tags" Target="../tags/tag908.xml"/><Relationship Id="rId18" Type="http://schemas.openxmlformats.org/officeDocument/2006/relationships/tags" Target="../tags/tag913.xml"/><Relationship Id="rId26" Type="http://schemas.openxmlformats.org/officeDocument/2006/relationships/tags" Target="../tags/tag921.xml"/><Relationship Id="rId3" Type="http://schemas.openxmlformats.org/officeDocument/2006/relationships/tags" Target="../tags/tag898.xml"/><Relationship Id="rId21" Type="http://schemas.openxmlformats.org/officeDocument/2006/relationships/tags" Target="../tags/tag916.xml"/><Relationship Id="rId34" Type="http://schemas.openxmlformats.org/officeDocument/2006/relationships/image" Target="../media/image12.emf"/><Relationship Id="rId7" Type="http://schemas.openxmlformats.org/officeDocument/2006/relationships/tags" Target="../tags/tag902.xml"/><Relationship Id="rId12" Type="http://schemas.openxmlformats.org/officeDocument/2006/relationships/tags" Target="../tags/tag907.xml"/><Relationship Id="rId17" Type="http://schemas.openxmlformats.org/officeDocument/2006/relationships/tags" Target="../tags/tag912.xml"/><Relationship Id="rId25" Type="http://schemas.openxmlformats.org/officeDocument/2006/relationships/tags" Target="../tags/tag920.xml"/><Relationship Id="rId33" Type="http://schemas.openxmlformats.org/officeDocument/2006/relationships/oleObject" Target="../embeddings/oleObject30.bin"/><Relationship Id="rId2" Type="http://schemas.openxmlformats.org/officeDocument/2006/relationships/tags" Target="../tags/tag897.xml"/><Relationship Id="rId16" Type="http://schemas.openxmlformats.org/officeDocument/2006/relationships/tags" Target="../tags/tag911.xml"/><Relationship Id="rId20" Type="http://schemas.openxmlformats.org/officeDocument/2006/relationships/tags" Target="../tags/tag915.xml"/><Relationship Id="rId29" Type="http://schemas.openxmlformats.org/officeDocument/2006/relationships/tags" Target="../tags/tag924.xml"/><Relationship Id="rId1" Type="http://schemas.openxmlformats.org/officeDocument/2006/relationships/vmlDrawing" Target="../drawings/vmlDrawing31.vml"/><Relationship Id="rId6" Type="http://schemas.openxmlformats.org/officeDocument/2006/relationships/tags" Target="../tags/tag901.xml"/><Relationship Id="rId11" Type="http://schemas.openxmlformats.org/officeDocument/2006/relationships/tags" Target="../tags/tag906.xml"/><Relationship Id="rId24" Type="http://schemas.openxmlformats.org/officeDocument/2006/relationships/tags" Target="../tags/tag919.xml"/><Relationship Id="rId32" Type="http://schemas.openxmlformats.org/officeDocument/2006/relationships/notesSlide" Target="../notesSlides/notesSlide64.xml"/><Relationship Id="rId5" Type="http://schemas.openxmlformats.org/officeDocument/2006/relationships/tags" Target="../tags/tag900.xml"/><Relationship Id="rId15" Type="http://schemas.openxmlformats.org/officeDocument/2006/relationships/tags" Target="../tags/tag910.xml"/><Relationship Id="rId23" Type="http://schemas.openxmlformats.org/officeDocument/2006/relationships/tags" Target="../tags/tag918.xml"/><Relationship Id="rId28" Type="http://schemas.openxmlformats.org/officeDocument/2006/relationships/tags" Target="../tags/tag923.xml"/><Relationship Id="rId10" Type="http://schemas.openxmlformats.org/officeDocument/2006/relationships/tags" Target="../tags/tag905.xml"/><Relationship Id="rId19" Type="http://schemas.openxmlformats.org/officeDocument/2006/relationships/tags" Target="../tags/tag914.xml"/><Relationship Id="rId31" Type="http://schemas.openxmlformats.org/officeDocument/2006/relationships/slideLayout" Target="../slideLayouts/slideLayout6.xml"/><Relationship Id="rId4" Type="http://schemas.openxmlformats.org/officeDocument/2006/relationships/tags" Target="../tags/tag899.xml"/><Relationship Id="rId9" Type="http://schemas.openxmlformats.org/officeDocument/2006/relationships/tags" Target="../tags/tag904.xml"/><Relationship Id="rId14" Type="http://schemas.openxmlformats.org/officeDocument/2006/relationships/tags" Target="../tags/tag909.xml"/><Relationship Id="rId22" Type="http://schemas.openxmlformats.org/officeDocument/2006/relationships/tags" Target="../tags/tag917.xml"/><Relationship Id="rId27" Type="http://schemas.openxmlformats.org/officeDocument/2006/relationships/tags" Target="../tags/tag922.xml"/><Relationship Id="rId30" Type="http://schemas.openxmlformats.org/officeDocument/2006/relationships/tags" Target="../tags/tag925.xml"/></Relationships>
</file>

<file path=ppt/slides/_rels/slide73.xml.rels><?xml version="1.0" encoding="UTF-8" standalone="yes"?>
<Relationships xmlns="http://schemas.openxmlformats.org/package/2006/relationships"><Relationship Id="rId8" Type="http://schemas.openxmlformats.org/officeDocument/2006/relationships/tags" Target="../tags/tag932.xml"/><Relationship Id="rId13" Type="http://schemas.openxmlformats.org/officeDocument/2006/relationships/tags" Target="../tags/tag937.xml"/><Relationship Id="rId18" Type="http://schemas.openxmlformats.org/officeDocument/2006/relationships/tags" Target="../tags/tag942.xml"/><Relationship Id="rId26" Type="http://schemas.openxmlformats.org/officeDocument/2006/relationships/tags" Target="../tags/tag950.xml"/><Relationship Id="rId3" Type="http://schemas.openxmlformats.org/officeDocument/2006/relationships/tags" Target="../tags/tag927.xml"/><Relationship Id="rId21" Type="http://schemas.openxmlformats.org/officeDocument/2006/relationships/tags" Target="../tags/tag945.xml"/><Relationship Id="rId34" Type="http://schemas.openxmlformats.org/officeDocument/2006/relationships/image" Target="../media/image12.emf"/><Relationship Id="rId7" Type="http://schemas.openxmlformats.org/officeDocument/2006/relationships/tags" Target="../tags/tag931.xml"/><Relationship Id="rId12" Type="http://schemas.openxmlformats.org/officeDocument/2006/relationships/tags" Target="../tags/tag936.xml"/><Relationship Id="rId17" Type="http://schemas.openxmlformats.org/officeDocument/2006/relationships/tags" Target="../tags/tag941.xml"/><Relationship Id="rId25" Type="http://schemas.openxmlformats.org/officeDocument/2006/relationships/tags" Target="../tags/tag949.xml"/><Relationship Id="rId33" Type="http://schemas.openxmlformats.org/officeDocument/2006/relationships/oleObject" Target="../embeddings/oleObject31.bin"/><Relationship Id="rId2" Type="http://schemas.openxmlformats.org/officeDocument/2006/relationships/tags" Target="../tags/tag926.xml"/><Relationship Id="rId16" Type="http://schemas.openxmlformats.org/officeDocument/2006/relationships/tags" Target="../tags/tag940.xml"/><Relationship Id="rId20" Type="http://schemas.openxmlformats.org/officeDocument/2006/relationships/tags" Target="../tags/tag944.xml"/><Relationship Id="rId29" Type="http://schemas.openxmlformats.org/officeDocument/2006/relationships/tags" Target="../tags/tag953.xml"/><Relationship Id="rId1" Type="http://schemas.openxmlformats.org/officeDocument/2006/relationships/vmlDrawing" Target="../drawings/vmlDrawing32.vml"/><Relationship Id="rId6" Type="http://schemas.openxmlformats.org/officeDocument/2006/relationships/tags" Target="../tags/tag930.xml"/><Relationship Id="rId11" Type="http://schemas.openxmlformats.org/officeDocument/2006/relationships/tags" Target="../tags/tag935.xml"/><Relationship Id="rId24" Type="http://schemas.openxmlformats.org/officeDocument/2006/relationships/tags" Target="../tags/tag948.xml"/><Relationship Id="rId32" Type="http://schemas.openxmlformats.org/officeDocument/2006/relationships/notesSlide" Target="../notesSlides/notesSlide65.xml"/><Relationship Id="rId5" Type="http://schemas.openxmlformats.org/officeDocument/2006/relationships/tags" Target="../tags/tag929.xml"/><Relationship Id="rId15" Type="http://schemas.openxmlformats.org/officeDocument/2006/relationships/tags" Target="../tags/tag939.xml"/><Relationship Id="rId23" Type="http://schemas.openxmlformats.org/officeDocument/2006/relationships/tags" Target="../tags/tag947.xml"/><Relationship Id="rId28" Type="http://schemas.openxmlformats.org/officeDocument/2006/relationships/tags" Target="../tags/tag952.xml"/><Relationship Id="rId10" Type="http://schemas.openxmlformats.org/officeDocument/2006/relationships/tags" Target="../tags/tag934.xml"/><Relationship Id="rId19" Type="http://schemas.openxmlformats.org/officeDocument/2006/relationships/tags" Target="../tags/tag943.xml"/><Relationship Id="rId31" Type="http://schemas.openxmlformats.org/officeDocument/2006/relationships/slideLayout" Target="../slideLayouts/slideLayout6.xml"/><Relationship Id="rId4" Type="http://schemas.openxmlformats.org/officeDocument/2006/relationships/tags" Target="../tags/tag928.xml"/><Relationship Id="rId9" Type="http://schemas.openxmlformats.org/officeDocument/2006/relationships/tags" Target="../tags/tag933.xml"/><Relationship Id="rId14" Type="http://schemas.openxmlformats.org/officeDocument/2006/relationships/tags" Target="../tags/tag938.xml"/><Relationship Id="rId22" Type="http://schemas.openxmlformats.org/officeDocument/2006/relationships/tags" Target="../tags/tag946.xml"/><Relationship Id="rId27" Type="http://schemas.openxmlformats.org/officeDocument/2006/relationships/tags" Target="../tags/tag951.xml"/><Relationship Id="rId30" Type="http://schemas.openxmlformats.org/officeDocument/2006/relationships/tags" Target="../tags/tag954.xml"/></Relationships>
</file>

<file path=ppt/slides/_rels/slide74.xml.rels><?xml version="1.0" encoding="UTF-8" standalone="yes"?>
<Relationships xmlns="http://schemas.openxmlformats.org/package/2006/relationships"><Relationship Id="rId8" Type="http://schemas.openxmlformats.org/officeDocument/2006/relationships/tags" Target="../tags/tag961.xml"/><Relationship Id="rId13" Type="http://schemas.openxmlformats.org/officeDocument/2006/relationships/tags" Target="../tags/tag966.xml"/><Relationship Id="rId18" Type="http://schemas.openxmlformats.org/officeDocument/2006/relationships/tags" Target="../tags/tag971.xml"/><Relationship Id="rId26" Type="http://schemas.openxmlformats.org/officeDocument/2006/relationships/tags" Target="../tags/tag979.xml"/><Relationship Id="rId3" Type="http://schemas.openxmlformats.org/officeDocument/2006/relationships/tags" Target="../tags/tag956.xml"/><Relationship Id="rId21" Type="http://schemas.openxmlformats.org/officeDocument/2006/relationships/tags" Target="../tags/tag974.xml"/><Relationship Id="rId34" Type="http://schemas.openxmlformats.org/officeDocument/2006/relationships/image" Target="../media/image12.emf"/><Relationship Id="rId7" Type="http://schemas.openxmlformats.org/officeDocument/2006/relationships/tags" Target="../tags/tag960.xml"/><Relationship Id="rId12" Type="http://schemas.openxmlformats.org/officeDocument/2006/relationships/tags" Target="../tags/tag965.xml"/><Relationship Id="rId17" Type="http://schemas.openxmlformats.org/officeDocument/2006/relationships/tags" Target="../tags/tag970.xml"/><Relationship Id="rId25" Type="http://schemas.openxmlformats.org/officeDocument/2006/relationships/tags" Target="../tags/tag978.xml"/><Relationship Id="rId33" Type="http://schemas.openxmlformats.org/officeDocument/2006/relationships/oleObject" Target="../embeddings/oleObject32.bin"/><Relationship Id="rId2" Type="http://schemas.openxmlformats.org/officeDocument/2006/relationships/tags" Target="../tags/tag955.xml"/><Relationship Id="rId16" Type="http://schemas.openxmlformats.org/officeDocument/2006/relationships/tags" Target="../tags/tag969.xml"/><Relationship Id="rId20" Type="http://schemas.openxmlformats.org/officeDocument/2006/relationships/tags" Target="../tags/tag973.xml"/><Relationship Id="rId29" Type="http://schemas.openxmlformats.org/officeDocument/2006/relationships/tags" Target="../tags/tag982.xml"/><Relationship Id="rId1" Type="http://schemas.openxmlformats.org/officeDocument/2006/relationships/vmlDrawing" Target="../drawings/vmlDrawing33.vml"/><Relationship Id="rId6" Type="http://schemas.openxmlformats.org/officeDocument/2006/relationships/tags" Target="../tags/tag959.xml"/><Relationship Id="rId11" Type="http://schemas.openxmlformats.org/officeDocument/2006/relationships/tags" Target="../tags/tag964.xml"/><Relationship Id="rId24" Type="http://schemas.openxmlformats.org/officeDocument/2006/relationships/tags" Target="../tags/tag977.xml"/><Relationship Id="rId32" Type="http://schemas.openxmlformats.org/officeDocument/2006/relationships/notesSlide" Target="../notesSlides/notesSlide66.xml"/><Relationship Id="rId5" Type="http://schemas.openxmlformats.org/officeDocument/2006/relationships/tags" Target="../tags/tag958.xml"/><Relationship Id="rId15" Type="http://schemas.openxmlformats.org/officeDocument/2006/relationships/tags" Target="../tags/tag968.xml"/><Relationship Id="rId23" Type="http://schemas.openxmlformats.org/officeDocument/2006/relationships/tags" Target="../tags/tag976.xml"/><Relationship Id="rId28" Type="http://schemas.openxmlformats.org/officeDocument/2006/relationships/tags" Target="../tags/tag981.xml"/><Relationship Id="rId10" Type="http://schemas.openxmlformats.org/officeDocument/2006/relationships/tags" Target="../tags/tag963.xml"/><Relationship Id="rId19" Type="http://schemas.openxmlformats.org/officeDocument/2006/relationships/tags" Target="../tags/tag972.xml"/><Relationship Id="rId31" Type="http://schemas.openxmlformats.org/officeDocument/2006/relationships/slideLayout" Target="../slideLayouts/slideLayout6.xml"/><Relationship Id="rId4" Type="http://schemas.openxmlformats.org/officeDocument/2006/relationships/tags" Target="../tags/tag957.xml"/><Relationship Id="rId9" Type="http://schemas.openxmlformats.org/officeDocument/2006/relationships/tags" Target="../tags/tag962.xml"/><Relationship Id="rId14" Type="http://schemas.openxmlformats.org/officeDocument/2006/relationships/tags" Target="../tags/tag967.xml"/><Relationship Id="rId22" Type="http://schemas.openxmlformats.org/officeDocument/2006/relationships/tags" Target="../tags/tag975.xml"/><Relationship Id="rId27" Type="http://schemas.openxmlformats.org/officeDocument/2006/relationships/tags" Target="../tags/tag980.xml"/><Relationship Id="rId30" Type="http://schemas.openxmlformats.org/officeDocument/2006/relationships/tags" Target="../tags/tag983.xml"/></Relationships>
</file>

<file path=ppt/slides/_rels/slide75.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jpeg"/><Relationship Id="rId1" Type="http://schemas.openxmlformats.org/officeDocument/2006/relationships/slideLayout" Target="../slideLayouts/slideLayout6.xml"/></Relationships>
</file>

<file path=ppt/slides/_rels/slide76.xml.rels><?xml version="1.0" encoding="UTF-8" standalone="yes"?>
<Relationships xmlns="http://schemas.openxmlformats.org/package/2006/relationships"><Relationship Id="rId3" Type="http://schemas.openxmlformats.org/officeDocument/2006/relationships/tags" Target="../tags/tag986.xml"/><Relationship Id="rId2" Type="http://schemas.openxmlformats.org/officeDocument/2006/relationships/tags" Target="../tags/tag985.xml"/><Relationship Id="rId1" Type="http://schemas.openxmlformats.org/officeDocument/2006/relationships/tags" Target="../tags/tag984.xml"/><Relationship Id="rId5" Type="http://schemas.openxmlformats.org/officeDocument/2006/relationships/notesSlide" Target="../notesSlides/notesSlide67.xml"/><Relationship Id="rId4"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3" Type="http://schemas.openxmlformats.org/officeDocument/2006/relationships/tags" Target="../tags/tag989.xml"/><Relationship Id="rId2" Type="http://schemas.openxmlformats.org/officeDocument/2006/relationships/tags" Target="../tags/tag988.xml"/><Relationship Id="rId1" Type="http://schemas.openxmlformats.org/officeDocument/2006/relationships/tags" Target="../tags/tag987.xml"/><Relationship Id="rId5" Type="http://schemas.openxmlformats.org/officeDocument/2006/relationships/notesSlide" Target="../notesSlides/notesSlide68.xml"/><Relationship Id="rId4"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8" Type="http://schemas.openxmlformats.org/officeDocument/2006/relationships/image" Target="../media/image53.jpeg"/><Relationship Id="rId3" Type="http://schemas.openxmlformats.org/officeDocument/2006/relationships/image" Target="../media/image48.jpeg"/><Relationship Id="rId7" Type="http://schemas.openxmlformats.org/officeDocument/2006/relationships/image" Target="../media/image52.png"/><Relationship Id="rId2" Type="http://schemas.openxmlformats.org/officeDocument/2006/relationships/image" Target="../media/image47.png"/><Relationship Id="rId1" Type="http://schemas.openxmlformats.org/officeDocument/2006/relationships/slideLayout" Target="../slideLayouts/slideLayout6.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9.png"/></Relationships>
</file>

<file path=ppt/slides/_rels/slide79.xml.rels><?xml version="1.0" encoding="UTF-8" standalone="yes"?>
<Relationships xmlns="http://schemas.openxmlformats.org/package/2006/relationships"><Relationship Id="rId8" Type="http://schemas.openxmlformats.org/officeDocument/2006/relationships/tags" Target="../tags/tag996.xml"/><Relationship Id="rId13" Type="http://schemas.openxmlformats.org/officeDocument/2006/relationships/tags" Target="../tags/tag1001.xml"/><Relationship Id="rId18" Type="http://schemas.openxmlformats.org/officeDocument/2006/relationships/tags" Target="../tags/tag1006.xml"/><Relationship Id="rId26" Type="http://schemas.openxmlformats.org/officeDocument/2006/relationships/tags" Target="../tags/tag1014.xml"/><Relationship Id="rId3" Type="http://schemas.openxmlformats.org/officeDocument/2006/relationships/tags" Target="../tags/tag991.xml"/><Relationship Id="rId21" Type="http://schemas.openxmlformats.org/officeDocument/2006/relationships/tags" Target="../tags/tag1009.xml"/><Relationship Id="rId34" Type="http://schemas.openxmlformats.org/officeDocument/2006/relationships/image" Target="../media/image12.emf"/><Relationship Id="rId7" Type="http://schemas.openxmlformats.org/officeDocument/2006/relationships/tags" Target="../tags/tag995.xml"/><Relationship Id="rId12" Type="http://schemas.openxmlformats.org/officeDocument/2006/relationships/tags" Target="../tags/tag1000.xml"/><Relationship Id="rId17" Type="http://schemas.openxmlformats.org/officeDocument/2006/relationships/tags" Target="../tags/tag1005.xml"/><Relationship Id="rId25" Type="http://schemas.openxmlformats.org/officeDocument/2006/relationships/tags" Target="../tags/tag1013.xml"/><Relationship Id="rId33" Type="http://schemas.openxmlformats.org/officeDocument/2006/relationships/oleObject" Target="../embeddings/oleObject33.bin"/><Relationship Id="rId2" Type="http://schemas.openxmlformats.org/officeDocument/2006/relationships/tags" Target="../tags/tag990.xml"/><Relationship Id="rId16" Type="http://schemas.openxmlformats.org/officeDocument/2006/relationships/tags" Target="../tags/tag1004.xml"/><Relationship Id="rId20" Type="http://schemas.openxmlformats.org/officeDocument/2006/relationships/tags" Target="../tags/tag1008.xml"/><Relationship Id="rId29" Type="http://schemas.openxmlformats.org/officeDocument/2006/relationships/tags" Target="../tags/tag1017.xml"/><Relationship Id="rId1" Type="http://schemas.openxmlformats.org/officeDocument/2006/relationships/vmlDrawing" Target="../drawings/vmlDrawing34.vml"/><Relationship Id="rId6" Type="http://schemas.openxmlformats.org/officeDocument/2006/relationships/tags" Target="../tags/tag994.xml"/><Relationship Id="rId11" Type="http://schemas.openxmlformats.org/officeDocument/2006/relationships/tags" Target="../tags/tag999.xml"/><Relationship Id="rId24" Type="http://schemas.openxmlformats.org/officeDocument/2006/relationships/tags" Target="../tags/tag1012.xml"/><Relationship Id="rId32" Type="http://schemas.openxmlformats.org/officeDocument/2006/relationships/notesSlide" Target="../notesSlides/notesSlide69.xml"/><Relationship Id="rId5" Type="http://schemas.openxmlformats.org/officeDocument/2006/relationships/tags" Target="../tags/tag993.xml"/><Relationship Id="rId15" Type="http://schemas.openxmlformats.org/officeDocument/2006/relationships/tags" Target="../tags/tag1003.xml"/><Relationship Id="rId23" Type="http://schemas.openxmlformats.org/officeDocument/2006/relationships/tags" Target="../tags/tag1011.xml"/><Relationship Id="rId28" Type="http://schemas.openxmlformats.org/officeDocument/2006/relationships/tags" Target="../tags/tag1016.xml"/><Relationship Id="rId10" Type="http://schemas.openxmlformats.org/officeDocument/2006/relationships/tags" Target="../tags/tag998.xml"/><Relationship Id="rId19" Type="http://schemas.openxmlformats.org/officeDocument/2006/relationships/tags" Target="../tags/tag1007.xml"/><Relationship Id="rId31" Type="http://schemas.openxmlformats.org/officeDocument/2006/relationships/slideLayout" Target="../slideLayouts/slideLayout6.xml"/><Relationship Id="rId4" Type="http://schemas.openxmlformats.org/officeDocument/2006/relationships/tags" Target="../tags/tag992.xml"/><Relationship Id="rId9" Type="http://schemas.openxmlformats.org/officeDocument/2006/relationships/tags" Target="../tags/tag997.xml"/><Relationship Id="rId14" Type="http://schemas.openxmlformats.org/officeDocument/2006/relationships/tags" Target="../tags/tag1002.xml"/><Relationship Id="rId22" Type="http://schemas.openxmlformats.org/officeDocument/2006/relationships/tags" Target="../tags/tag1010.xml"/><Relationship Id="rId27" Type="http://schemas.openxmlformats.org/officeDocument/2006/relationships/tags" Target="../tags/tag1015.xml"/><Relationship Id="rId30" Type="http://schemas.openxmlformats.org/officeDocument/2006/relationships/tags" Target="../tags/tag1018.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0.xml"/></Relationships>
</file>

<file path=ppt/slides/_rels/slide80.xml.rels><?xml version="1.0" encoding="UTF-8" standalone="yes"?>
<Relationships xmlns="http://schemas.openxmlformats.org/package/2006/relationships"><Relationship Id="rId8" Type="http://schemas.openxmlformats.org/officeDocument/2006/relationships/tags" Target="../tags/tag1025.xml"/><Relationship Id="rId13" Type="http://schemas.openxmlformats.org/officeDocument/2006/relationships/tags" Target="../tags/tag1030.xml"/><Relationship Id="rId18" Type="http://schemas.openxmlformats.org/officeDocument/2006/relationships/tags" Target="../tags/tag1035.xml"/><Relationship Id="rId26" Type="http://schemas.openxmlformats.org/officeDocument/2006/relationships/tags" Target="../tags/tag1043.xml"/><Relationship Id="rId3" Type="http://schemas.openxmlformats.org/officeDocument/2006/relationships/tags" Target="../tags/tag1020.xml"/><Relationship Id="rId21" Type="http://schemas.openxmlformats.org/officeDocument/2006/relationships/tags" Target="../tags/tag1038.xml"/><Relationship Id="rId34" Type="http://schemas.openxmlformats.org/officeDocument/2006/relationships/image" Target="../media/image12.emf"/><Relationship Id="rId7" Type="http://schemas.openxmlformats.org/officeDocument/2006/relationships/tags" Target="../tags/tag1024.xml"/><Relationship Id="rId12" Type="http://schemas.openxmlformats.org/officeDocument/2006/relationships/tags" Target="../tags/tag1029.xml"/><Relationship Id="rId17" Type="http://schemas.openxmlformats.org/officeDocument/2006/relationships/tags" Target="../tags/tag1034.xml"/><Relationship Id="rId25" Type="http://schemas.openxmlformats.org/officeDocument/2006/relationships/tags" Target="../tags/tag1042.xml"/><Relationship Id="rId33" Type="http://schemas.openxmlformats.org/officeDocument/2006/relationships/oleObject" Target="../embeddings/oleObject34.bin"/><Relationship Id="rId2" Type="http://schemas.openxmlformats.org/officeDocument/2006/relationships/tags" Target="../tags/tag1019.xml"/><Relationship Id="rId16" Type="http://schemas.openxmlformats.org/officeDocument/2006/relationships/tags" Target="../tags/tag1033.xml"/><Relationship Id="rId20" Type="http://schemas.openxmlformats.org/officeDocument/2006/relationships/tags" Target="../tags/tag1037.xml"/><Relationship Id="rId29" Type="http://schemas.openxmlformats.org/officeDocument/2006/relationships/tags" Target="../tags/tag1046.xml"/><Relationship Id="rId1" Type="http://schemas.openxmlformats.org/officeDocument/2006/relationships/vmlDrawing" Target="../drawings/vmlDrawing35.vml"/><Relationship Id="rId6" Type="http://schemas.openxmlformats.org/officeDocument/2006/relationships/tags" Target="../tags/tag1023.xml"/><Relationship Id="rId11" Type="http://schemas.openxmlformats.org/officeDocument/2006/relationships/tags" Target="../tags/tag1028.xml"/><Relationship Id="rId24" Type="http://schemas.openxmlformats.org/officeDocument/2006/relationships/tags" Target="../tags/tag1041.xml"/><Relationship Id="rId32" Type="http://schemas.openxmlformats.org/officeDocument/2006/relationships/notesSlide" Target="../notesSlides/notesSlide70.xml"/><Relationship Id="rId5" Type="http://schemas.openxmlformats.org/officeDocument/2006/relationships/tags" Target="../tags/tag1022.xml"/><Relationship Id="rId15" Type="http://schemas.openxmlformats.org/officeDocument/2006/relationships/tags" Target="../tags/tag1032.xml"/><Relationship Id="rId23" Type="http://schemas.openxmlformats.org/officeDocument/2006/relationships/tags" Target="../tags/tag1040.xml"/><Relationship Id="rId28" Type="http://schemas.openxmlformats.org/officeDocument/2006/relationships/tags" Target="../tags/tag1045.xml"/><Relationship Id="rId10" Type="http://schemas.openxmlformats.org/officeDocument/2006/relationships/tags" Target="../tags/tag1027.xml"/><Relationship Id="rId19" Type="http://schemas.openxmlformats.org/officeDocument/2006/relationships/tags" Target="../tags/tag1036.xml"/><Relationship Id="rId31" Type="http://schemas.openxmlformats.org/officeDocument/2006/relationships/slideLayout" Target="../slideLayouts/slideLayout6.xml"/><Relationship Id="rId4" Type="http://schemas.openxmlformats.org/officeDocument/2006/relationships/tags" Target="../tags/tag1021.xml"/><Relationship Id="rId9" Type="http://schemas.openxmlformats.org/officeDocument/2006/relationships/tags" Target="../tags/tag1026.xml"/><Relationship Id="rId14" Type="http://schemas.openxmlformats.org/officeDocument/2006/relationships/tags" Target="../tags/tag1031.xml"/><Relationship Id="rId22" Type="http://schemas.openxmlformats.org/officeDocument/2006/relationships/tags" Target="../tags/tag1039.xml"/><Relationship Id="rId27" Type="http://schemas.openxmlformats.org/officeDocument/2006/relationships/tags" Target="../tags/tag1044.xml"/><Relationship Id="rId30" Type="http://schemas.openxmlformats.org/officeDocument/2006/relationships/tags" Target="../tags/tag1047.xml"/></Relationships>
</file>

<file path=ppt/slides/_rels/slide81.xml.rels><?xml version="1.0" encoding="UTF-8" standalone="yes"?>
<Relationships xmlns="http://schemas.openxmlformats.org/package/2006/relationships"><Relationship Id="rId3" Type="http://schemas.openxmlformats.org/officeDocument/2006/relationships/tags" Target="../tags/tag1050.xml"/><Relationship Id="rId2" Type="http://schemas.openxmlformats.org/officeDocument/2006/relationships/tags" Target="../tags/tag1049.xml"/><Relationship Id="rId1" Type="http://schemas.openxmlformats.org/officeDocument/2006/relationships/tags" Target="../tags/tag1048.xml"/><Relationship Id="rId5" Type="http://schemas.openxmlformats.org/officeDocument/2006/relationships/notesSlide" Target="../notesSlides/notesSlide71.xml"/><Relationship Id="rId4" Type="http://schemas.openxmlformats.org/officeDocument/2006/relationships/slideLayout" Target="../slideLayouts/slideLayout6.xml"/></Relationships>
</file>

<file path=ppt/slides/_rels/slide82.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tags" Target="../tags/tag1053.xml"/><Relationship Id="rId7" Type="http://schemas.openxmlformats.org/officeDocument/2006/relationships/image" Target="../media/image55.png"/><Relationship Id="rId2" Type="http://schemas.openxmlformats.org/officeDocument/2006/relationships/tags" Target="../tags/tag1052.xml"/><Relationship Id="rId1" Type="http://schemas.openxmlformats.org/officeDocument/2006/relationships/tags" Target="../tags/tag1051.xml"/><Relationship Id="rId6" Type="http://schemas.openxmlformats.org/officeDocument/2006/relationships/image" Target="../media/image54.png"/><Relationship Id="rId11" Type="http://schemas.openxmlformats.org/officeDocument/2006/relationships/image" Target="../media/image59.png"/><Relationship Id="rId5" Type="http://schemas.openxmlformats.org/officeDocument/2006/relationships/notesSlide" Target="../notesSlides/notesSlide72.xml"/><Relationship Id="rId10" Type="http://schemas.openxmlformats.org/officeDocument/2006/relationships/image" Target="../media/image58.png"/><Relationship Id="rId4" Type="http://schemas.openxmlformats.org/officeDocument/2006/relationships/slideLayout" Target="../slideLayouts/slideLayout6.xml"/><Relationship Id="rId9" Type="http://schemas.openxmlformats.org/officeDocument/2006/relationships/image" Target="../media/image57.png"/></Relationships>
</file>

<file path=ppt/slides/_rels/slide8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8" Type="http://schemas.openxmlformats.org/officeDocument/2006/relationships/tags" Target="../tags/tag1060.xml"/><Relationship Id="rId13" Type="http://schemas.openxmlformats.org/officeDocument/2006/relationships/tags" Target="../tags/tag1065.xml"/><Relationship Id="rId18" Type="http://schemas.openxmlformats.org/officeDocument/2006/relationships/tags" Target="../tags/tag1070.xml"/><Relationship Id="rId26" Type="http://schemas.openxmlformats.org/officeDocument/2006/relationships/tags" Target="../tags/tag1078.xml"/><Relationship Id="rId3" Type="http://schemas.openxmlformats.org/officeDocument/2006/relationships/tags" Target="../tags/tag1055.xml"/><Relationship Id="rId21" Type="http://schemas.openxmlformats.org/officeDocument/2006/relationships/tags" Target="../tags/tag1073.xml"/><Relationship Id="rId34" Type="http://schemas.openxmlformats.org/officeDocument/2006/relationships/image" Target="../media/image12.emf"/><Relationship Id="rId7" Type="http://schemas.openxmlformats.org/officeDocument/2006/relationships/tags" Target="../tags/tag1059.xml"/><Relationship Id="rId12" Type="http://schemas.openxmlformats.org/officeDocument/2006/relationships/tags" Target="../tags/tag1064.xml"/><Relationship Id="rId17" Type="http://schemas.openxmlformats.org/officeDocument/2006/relationships/tags" Target="../tags/tag1069.xml"/><Relationship Id="rId25" Type="http://schemas.openxmlformats.org/officeDocument/2006/relationships/tags" Target="../tags/tag1077.xml"/><Relationship Id="rId33" Type="http://schemas.openxmlformats.org/officeDocument/2006/relationships/oleObject" Target="../embeddings/oleObject35.bin"/><Relationship Id="rId2" Type="http://schemas.openxmlformats.org/officeDocument/2006/relationships/tags" Target="../tags/tag1054.xml"/><Relationship Id="rId16" Type="http://schemas.openxmlformats.org/officeDocument/2006/relationships/tags" Target="../tags/tag1068.xml"/><Relationship Id="rId20" Type="http://schemas.openxmlformats.org/officeDocument/2006/relationships/tags" Target="../tags/tag1072.xml"/><Relationship Id="rId29" Type="http://schemas.openxmlformats.org/officeDocument/2006/relationships/tags" Target="../tags/tag1081.xml"/><Relationship Id="rId1" Type="http://schemas.openxmlformats.org/officeDocument/2006/relationships/vmlDrawing" Target="../drawings/vmlDrawing36.vml"/><Relationship Id="rId6" Type="http://schemas.openxmlformats.org/officeDocument/2006/relationships/tags" Target="../tags/tag1058.xml"/><Relationship Id="rId11" Type="http://schemas.openxmlformats.org/officeDocument/2006/relationships/tags" Target="../tags/tag1063.xml"/><Relationship Id="rId24" Type="http://schemas.openxmlformats.org/officeDocument/2006/relationships/tags" Target="../tags/tag1076.xml"/><Relationship Id="rId32" Type="http://schemas.openxmlformats.org/officeDocument/2006/relationships/notesSlide" Target="../notesSlides/notesSlide73.xml"/><Relationship Id="rId5" Type="http://schemas.openxmlformats.org/officeDocument/2006/relationships/tags" Target="../tags/tag1057.xml"/><Relationship Id="rId15" Type="http://schemas.openxmlformats.org/officeDocument/2006/relationships/tags" Target="../tags/tag1067.xml"/><Relationship Id="rId23" Type="http://schemas.openxmlformats.org/officeDocument/2006/relationships/tags" Target="../tags/tag1075.xml"/><Relationship Id="rId28" Type="http://schemas.openxmlformats.org/officeDocument/2006/relationships/tags" Target="../tags/tag1080.xml"/><Relationship Id="rId10" Type="http://schemas.openxmlformats.org/officeDocument/2006/relationships/tags" Target="../tags/tag1062.xml"/><Relationship Id="rId19" Type="http://schemas.openxmlformats.org/officeDocument/2006/relationships/tags" Target="../tags/tag1071.xml"/><Relationship Id="rId31" Type="http://schemas.openxmlformats.org/officeDocument/2006/relationships/slideLayout" Target="../slideLayouts/slideLayout6.xml"/><Relationship Id="rId4" Type="http://schemas.openxmlformats.org/officeDocument/2006/relationships/tags" Target="../tags/tag1056.xml"/><Relationship Id="rId9" Type="http://schemas.openxmlformats.org/officeDocument/2006/relationships/tags" Target="../tags/tag1061.xml"/><Relationship Id="rId14" Type="http://schemas.openxmlformats.org/officeDocument/2006/relationships/tags" Target="../tags/tag1066.xml"/><Relationship Id="rId22" Type="http://schemas.openxmlformats.org/officeDocument/2006/relationships/tags" Target="../tags/tag1074.xml"/><Relationship Id="rId27" Type="http://schemas.openxmlformats.org/officeDocument/2006/relationships/tags" Target="../tags/tag1079.xml"/><Relationship Id="rId30" Type="http://schemas.openxmlformats.org/officeDocument/2006/relationships/tags" Target="../tags/tag1082.xml"/></Relationships>
</file>

<file path=ppt/slides/_rels/slide85.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74.xml"/><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938" name="Picture 74" descr="http://www.elciudadano.gob.ec/wp-content/uploads/2015/08/Quito-1.jp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a:stretch/>
        </p:blipFill>
        <p:spPr bwMode="auto">
          <a:xfrm>
            <a:off x="1" y="404691"/>
            <a:ext cx="10075781" cy="7065544"/>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4" name="Object 3" hidden="1"/>
          <p:cNvGraphicFramePr>
            <a:graphicFrameLocks noChangeAspect="1"/>
          </p:cNvGraphicFramePr>
          <p:nvPr>
            <p:custDataLst>
              <p:tags r:id="rId2"/>
            </p:custDataLst>
            <p:extLst/>
          </p:nvPr>
        </p:nvGraphicFramePr>
        <p:xfrm>
          <a:off x="523693" y="404691"/>
          <a:ext cx="142222" cy="142222"/>
        </p:xfrm>
        <a:graphic>
          <a:graphicData uri="http://schemas.openxmlformats.org/presentationml/2006/ole">
            <mc:AlternateContent xmlns:mc="http://schemas.openxmlformats.org/markup-compatibility/2006">
              <mc:Choice xmlns:v="urn:schemas-microsoft-com:vml" Requires="v">
                <p:oleObj spid="_x0000_s281854" name="think-cell Slide" r:id="rId6" imgW="270" imgH="270" progId="TCLayout.ActiveDocument.1">
                  <p:embed/>
                </p:oleObj>
              </mc:Choice>
              <mc:Fallback>
                <p:oleObj name="think-cell Slide" r:id="rId6" imgW="270" imgH="270" progId="TCLayout.ActiveDocument.1">
                  <p:embed/>
                  <p:pic>
                    <p:nvPicPr>
                      <p:cNvPr id="4" name="Object 3" hidden="1"/>
                      <p:cNvPicPr/>
                      <p:nvPr/>
                    </p:nvPicPr>
                    <p:blipFill>
                      <a:blip r:embed="rId7"/>
                      <a:stretch>
                        <a:fillRect/>
                      </a:stretch>
                    </p:blipFill>
                    <p:spPr>
                      <a:xfrm>
                        <a:off x="523693" y="404691"/>
                        <a:ext cx="142222" cy="142222"/>
                      </a:xfrm>
                      <a:prstGeom prst="rect">
                        <a:avLst/>
                      </a:prstGeom>
                    </p:spPr>
                  </p:pic>
                </p:oleObj>
              </mc:Fallback>
            </mc:AlternateContent>
          </a:graphicData>
        </a:graphic>
      </p:graphicFrame>
      <p:sp>
        <p:nvSpPr>
          <p:cNvPr id="9" name="Title 1"/>
          <p:cNvSpPr txBox="1">
            <a:spLocks/>
          </p:cNvSpPr>
          <p:nvPr/>
        </p:nvSpPr>
        <p:spPr>
          <a:xfrm>
            <a:off x="-1729313" y="3103217"/>
            <a:ext cx="7778116" cy="969644"/>
          </a:xfrm>
          <a:prstGeom prst="rect">
            <a:avLst/>
          </a:prstGeom>
        </p:spPr>
        <p:txBody>
          <a:bodyPr/>
          <a:lstStyle>
            <a:lvl1pPr algn="l" defTabSz="1019012" rtl="0" eaLnBrk="1" fontAlgn="base" hangingPunct="1">
              <a:spcBef>
                <a:spcPct val="0"/>
              </a:spcBef>
              <a:spcAft>
                <a:spcPct val="0"/>
              </a:spcAft>
              <a:defRPr sz="2800" b="1">
                <a:solidFill>
                  <a:srgbClr val="000000"/>
                </a:solidFill>
                <a:latin typeface="Calibri" pitchFamily="34" charset="0"/>
                <a:ea typeface="+mj-ea"/>
                <a:cs typeface="+mj-cs"/>
              </a:defRPr>
            </a:lvl1pPr>
            <a:lvl2pPr algn="l" defTabSz="1019012" rtl="0" eaLnBrk="1" fontAlgn="base" hangingPunct="1">
              <a:spcBef>
                <a:spcPct val="0"/>
              </a:spcBef>
              <a:spcAft>
                <a:spcPct val="0"/>
              </a:spcAft>
              <a:defRPr sz="2500" b="1">
                <a:solidFill>
                  <a:schemeClr val="tx2"/>
                </a:solidFill>
                <a:latin typeface="Arial" charset="0"/>
              </a:defRPr>
            </a:lvl2pPr>
            <a:lvl3pPr algn="l" defTabSz="1019012" rtl="0" eaLnBrk="1" fontAlgn="base" hangingPunct="1">
              <a:spcBef>
                <a:spcPct val="0"/>
              </a:spcBef>
              <a:spcAft>
                <a:spcPct val="0"/>
              </a:spcAft>
              <a:defRPr sz="2500" b="1">
                <a:solidFill>
                  <a:schemeClr val="tx2"/>
                </a:solidFill>
                <a:latin typeface="Arial" charset="0"/>
              </a:defRPr>
            </a:lvl3pPr>
            <a:lvl4pPr algn="l" defTabSz="1019012" rtl="0" eaLnBrk="1" fontAlgn="base" hangingPunct="1">
              <a:spcBef>
                <a:spcPct val="0"/>
              </a:spcBef>
              <a:spcAft>
                <a:spcPct val="0"/>
              </a:spcAft>
              <a:defRPr sz="2500" b="1">
                <a:solidFill>
                  <a:schemeClr val="tx2"/>
                </a:solidFill>
                <a:latin typeface="Arial" charset="0"/>
              </a:defRPr>
            </a:lvl4pPr>
            <a:lvl5pPr algn="l" defTabSz="1019012" rtl="0" eaLnBrk="1" fontAlgn="base" hangingPunct="1">
              <a:spcBef>
                <a:spcPct val="0"/>
              </a:spcBef>
              <a:spcAft>
                <a:spcPct val="0"/>
              </a:spcAft>
              <a:defRPr sz="2500" b="1">
                <a:solidFill>
                  <a:schemeClr val="tx2"/>
                </a:solidFill>
                <a:latin typeface="Arial" charset="0"/>
              </a:defRPr>
            </a:lvl5pPr>
            <a:lvl6pPr marL="457127" algn="l" defTabSz="1019012" rtl="0" eaLnBrk="1" fontAlgn="base" hangingPunct="1">
              <a:spcBef>
                <a:spcPct val="0"/>
              </a:spcBef>
              <a:spcAft>
                <a:spcPct val="0"/>
              </a:spcAft>
              <a:defRPr sz="2500" b="1">
                <a:solidFill>
                  <a:schemeClr val="tx2"/>
                </a:solidFill>
                <a:latin typeface="Arial" charset="0"/>
              </a:defRPr>
            </a:lvl6pPr>
            <a:lvl7pPr marL="914254" algn="l" defTabSz="1019012" rtl="0" eaLnBrk="1" fontAlgn="base" hangingPunct="1">
              <a:spcBef>
                <a:spcPct val="0"/>
              </a:spcBef>
              <a:spcAft>
                <a:spcPct val="0"/>
              </a:spcAft>
              <a:defRPr sz="2500" b="1">
                <a:solidFill>
                  <a:schemeClr val="tx2"/>
                </a:solidFill>
                <a:latin typeface="Arial" charset="0"/>
              </a:defRPr>
            </a:lvl7pPr>
            <a:lvl8pPr marL="1371381" algn="l" defTabSz="1019012" rtl="0" eaLnBrk="1" fontAlgn="base" hangingPunct="1">
              <a:spcBef>
                <a:spcPct val="0"/>
              </a:spcBef>
              <a:spcAft>
                <a:spcPct val="0"/>
              </a:spcAft>
              <a:defRPr sz="2500" b="1">
                <a:solidFill>
                  <a:schemeClr val="tx2"/>
                </a:solidFill>
                <a:latin typeface="Arial" charset="0"/>
              </a:defRPr>
            </a:lvl8pPr>
            <a:lvl9pPr marL="1828506" algn="l" defTabSz="1019012" rtl="0" eaLnBrk="1" fontAlgn="base" hangingPunct="1">
              <a:spcBef>
                <a:spcPct val="0"/>
              </a:spcBef>
              <a:spcAft>
                <a:spcPct val="0"/>
              </a:spcAft>
              <a:defRPr sz="2500" b="1">
                <a:solidFill>
                  <a:schemeClr val="tx2"/>
                </a:solidFill>
                <a:latin typeface="Arial" charset="0"/>
              </a:defRPr>
            </a:lvl9pPr>
          </a:lstStyle>
          <a:p>
            <a:pPr>
              <a:lnSpc>
                <a:spcPct val="83000"/>
              </a:lnSpc>
              <a:spcAft>
                <a:spcPts val="269"/>
              </a:spcAft>
            </a:pPr>
            <a:r>
              <a:rPr lang="es-ES_tradnl" sz="2150" b="0" kern="0" dirty="0"/>
              <a:t>	</a:t>
            </a:r>
          </a:p>
        </p:txBody>
      </p:sp>
      <p:sp>
        <p:nvSpPr>
          <p:cNvPr id="3" name="AutoShape 2" descr="https://encrypted-tbn3.gstatic.com/images?q=tbn:ANd9GcR9ZUt4RiXNGyBmiSvMVLnOrzPfGfeHlxsTAZJtVDruCwHwjwIwig"/>
          <p:cNvSpPr>
            <a:spLocks noChangeAspect="1" noChangeArrowheads="1"/>
          </p:cNvSpPr>
          <p:nvPr/>
        </p:nvSpPr>
        <p:spPr bwMode="auto">
          <a:xfrm>
            <a:off x="663070" y="275269"/>
            <a:ext cx="273066" cy="273067"/>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81920" tIns="40960" rIns="81920" bIns="40960" numCol="1" anchor="t" anchorCtr="0" compatLnSpc="1">
            <a:prstTxWarp prst="textNoShape">
              <a:avLst/>
            </a:prstTxWarp>
          </a:bodyPr>
          <a:lstStyle/>
          <a:p>
            <a:pPr defTabSz="819188"/>
            <a:endParaRPr lang="es-ES_tradnl" sz="1791" dirty="0">
              <a:solidFill>
                <a:srgbClr val="002776"/>
              </a:solidFill>
            </a:endParaRPr>
          </a:p>
        </p:txBody>
      </p:sp>
      <p:sp>
        <p:nvSpPr>
          <p:cNvPr id="10" name="Rectangle 9"/>
          <p:cNvSpPr/>
          <p:nvPr/>
        </p:nvSpPr>
        <p:spPr>
          <a:xfrm>
            <a:off x="203589" y="5349542"/>
            <a:ext cx="5362087" cy="19585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81905" tIns="40954" rIns="81905" bIns="40954" rtlCol="0" anchor="ctr"/>
          <a:lstStyle/>
          <a:p>
            <a:pPr defTabSz="819188">
              <a:spcBef>
                <a:spcPts val="1100"/>
              </a:spcBef>
            </a:pPr>
            <a:endParaRPr lang="es-ES_tradnl" sz="1791" dirty="0">
              <a:solidFill>
                <a:srgbClr val="81BC00"/>
              </a:solidFill>
            </a:endParaRPr>
          </a:p>
          <a:p>
            <a:pPr defTabSz="819188">
              <a:spcBef>
                <a:spcPts val="1100"/>
              </a:spcBef>
            </a:pPr>
            <a:endParaRPr lang="es-ES_tradnl" sz="1791" dirty="0">
              <a:solidFill>
                <a:srgbClr val="81BC00"/>
              </a:solidFill>
            </a:endParaRPr>
          </a:p>
          <a:p>
            <a:pPr defTabSz="819188"/>
            <a:r>
              <a:rPr lang="es-ES" sz="1791" dirty="0">
                <a:solidFill>
                  <a:srgbClr val="81BC00"/>
                </a:solidFill>
              </a:rPr>
              <a:t>Plan Estratégico de Desarrollo de Turismo Sostenible de Quito al 2021 </a:t>
            </a:r>
          </a:p>
          <a:p>
            <a:pPr defTabSz="819188">
              <a:spcBef>
                <a:spcPts val="609"/>
              </a:spcBef>
            </a:pPr>
            <a:r>
              <a:rPr lang="es-ES_tradnl" sz="1422" b="1" dirty="0">
                <a:solidFill>
                  <a:srgbClr val="81BC00"/>
                </a:solidFill>
              </a:rPr>
              <a:t>PRODUCTO </a:t>
            </a:r>
            <a:r>
              <a:rPr lang="es-ES_tradnl" sz="1422" b="1" dirty="0" smtClean="0">
                <a:solidFill>
                  <a:srgbClr val="81BC00"/>
                </a:solidFill>
              </a:rPr>
              <a:t>3 </a:t>
            </a:r>
            <a:r>
              <a:rPr lang="es-ES_tradnl" sz="1422" b="1" dirty="0">
                <a:solidFill>
                  <a:srgbClr val="81BC00"/>
                </a:solidFill>
              </a:rPr>
              <a:t>– </a:t>
            </a:r>
            <a:r>
              <a:rPr lang="es-ES_tradnl" sz="1422" b="1" dirty="0" smtClean="0">
                <a:solidFill>
                  <a:srgbClr val="81BC00"/>
                </a:solidFill>
              </a:rPr>
              <a:t>Plan de Actuaciones – Versión Final</a:t>
            </a:r>
            <a:endParaRPr lang="es-ES_tradnl" sz="1219" b="1" i="1" dirty="0">
              <a:solidFill>
                <a:srgbClr val="81BC00"/>
              </a:solidFill>
            </a:endParaRPr>
          </a:p>
          <a:p>
            <a:pPr defTabSz="819188">
              <a:spcBef>
                <a:spcPts val="1100"/>
              </a:spcBef>
            </a:pPr>
            <a:endParaRPr lang="es-ES_tradnl" sz="1791" dirty="0">
              <a:solidFill>
                <a:srgbClr val="81BC00"/>
              </a:solidFill>
            </a:endParaRPr>
          </a:p>
        </p:txBody>
      </p:sp>
      <p:sp>
        <p:nvSpPr>
          <p:cNvPr id="13" name="Subtitle 8"/>
          <p:cNvSpPr txBox="1">
            <a:spLocks/>
          </p:cNvSpPr>
          <p:nvPr/>
        </p:nvSpPr>
        <p:spPr>
          <a:xfrm>
            <a:off x="264351" y="7079860"/>
            <a:ext cx="1918176" cy="219368"/>
          </a:xfrm>
          <a:prstGeom prst="rect">
            <a:avLst/>
          </a:prstGeom>
        </p:spPr>
        <p:txBody>
          <a:bodyPr vert="horz" lIns="0" tIns="0" rIns="0" bIns="0" rtlCol="0">
            <a:normAutofit/>
          </a:bodyPr>
          <a:lstStyle>
            <a:lvl1pPr marL="0" indent="0" algn="l" defTabSz="935830" rtl="0" eaLnBrk="1" latinLnBrk="0" hangingPunct="1">
              <a:lnSpc>
                <a:spcPct val="120000"/>
              </a:lnSpc>
              <a:spcBef>
                <a:spcPts val="0"/>
              </a:spcBef>
              <a:spcAft>
                <a:spcPts val="0"/>
              </a:spcAft>
              <a:buFont typeface="Arial" pitchFamily="34" charset="0"/>
              <a:buNone/>
              <a:defRPr sz="1600" b="0" kern="1200">
                <a:solidFill>
                  <a:schemeClr val="accent5"/>
                </a:solidFill>
                <a:latin typeface="+mn-lt"/>
                <a:ea typeface="+mn-ea"/>
                <a:cs typeface="+mn-cs"/>
              </a:defRPr>
            </a:lvl1pPr>
            <a:lvl2pPr marL="467915" indent="0" algn="ctr" defTabSz="935830" rtl="0" eaLnBrk="1" latinLnBrk="0" hangingPunct="1">
              <a:spcBef>
                <a:spcPts val="1228"/>
              </a:spcBef>
              <a:buFont typeface="Arial" pitchFamily="34" charset="0"/>
              <a:buNone/>
              <a:defRPr sz="1200" kern="1200">
                <a:solidFill>
                  <a:schemeClr val="tx1">
                    <a:tint val="75000"/>
                  </a:schemeClr>
                </a:solidFill>
                <a:latin typeface="+mn-lt"/>
                <a:ea typeface="+mn-ea"/>
                <a:cs typeface="+mn-cs"/>
              </a:defRPr>
            </a:lvl2pPr>
            <a:lvl3pPr marL="935830" indent="0" algn="ctr" defTabSz="935830" rtl="0" eaLnBrk="1" latinLnBrk="0" hangingPunct="1">
              <a:spcBef>
                <a:spcPts val="1228"/>
              </a:spcBef>
              <a:buFont typeface="Arial" pitchFamily="34" charset="0"/>
              <a:buNone/>
              <a:defRPr sz="1200" kern="1200">
                <a:solidFill>
                  <a:schemeClr val="tx1">
                    <a:tint val="75000"/>
                  </a:schemeClr>
                </a:solidFill>
                <a:latin typeface="+mn-lt"/>
                <a:ea typeface="+mn-ea"/>
                <a:cs typeface="+mn-cs"/>
              </a:defRPr>
            </a:lvl3pPr>
            <a:lvl4pPr marL="1403745" indent="0" algn="ctr" defTabSz="935830" rtl="0" eaLnBrk="1" latinLnBrk="0" hangingPunct="1">
              <a:spcBef>
                <a:spcPts val="1228"/>
              </a:spcBef>
              <a:buFont typeface="Arial" pitchFamily="34" charset="0"/>
              <a:buNone/>
              <a:defRPr sz="1200" kern="1200">
                <a:solidFill>
                  <a:schemeClr val="tx1">
                    <a:tint val="75000"/>
                  </a:schemeClr>
                </a:solidFill>
                <a:latin typeface="+mn-lt"/>
                <a:ea typeface="+mn-ea"/>
                <a:cs typeface="+mn-cs"/>
              </a:defRPr>
            </a:lvl4pPr>
            <a:lvl5pPr marL="1871660" indent="0" algn="ctr" defTabSz="935830" rtl="0" eaLnBrk="1" latinLnBrk="0" hangingPunct="1">
              <a:spcBef>
                <a:spcPts val="1228"/>
              </a:spcBef>
              <a:buFont typeface="Arial" pitchFamily="34" charset="0"/>
              <a:buNone/>
              <a:defRPr sz="1200" kern="1200">
                <a:solidFill>
                  <a:schemeClr val="tx1">
                    <a:tint val="75000"/>
                  </a:schemeClr>
                </a:solidFill>
                <a:latin typeface="+mn-lt"/>
                <a:ea typeface="+mn-ea"/>
                <a:cs typeface="+mn-cs"/>
              </a:defRPr>
            </a:lvl5pPr>
            <a:lvl6pPr marL="2339575" indent="0" algn="ctr" defTabSz="935830" rtl="0" eaLnBrk="1" latinLnBrk="0" hangingPunct="1">
              <a:spcBef>
                <a:spcPct val="20000"/>
              </a:spcBef>
              <a:buFont typeface="Arial" pitchFamily="34" charset="0"/>
              <a:buNone/>
              <a:defRPr sz="2100" kern="1200">
                <a:solidFill>
                  <a:schemeClr val="tx1">
                    <a:tint val="75000"/>
                  </a:schemeClr>
                </a:solidFill>
                <a:latin typeface="+mn-lt"/>
                <a:ea typeface="+mn-ea"/>
                <a:cs typeface="+mn-cs"/>
              </a:defRPr>
            </a:lvl6pPr>
            <a:lvl7pPr marL="2807490" indent="0" algn="ctr" defTabSz="935830" rtl="0" eaLnBrk="1" latinLnBrk="0" hangingPunct="1">
              <a:spcBef>
                <a:spcPct val="20000"/>
              </a:spcBef>
              <a:buFont typeface="Arial" pitchFamily="34" charset="0"/>
              <a:buNone/>
              <a:defRPr sz="2100" kern="1200">
                <a:solidFill>
                  <a:schemeClr val="tx1">
                    <a:tint val="75000"/>
                  </a:schemeClr>
                </a:solidFill>
                <a:latin typeface="+mn-lt"/>
                <a:ea typeface="+mn-ea"/>
                <a:cs typeface="+mn-cs"/>
              </a:defRPr>
            </a:lvl7pPr>
            <a:lvl8pPr marL="3275404" indent="0" algn="ctr" defTabSz="935830" rtl="0" eaLnBrk="1" latinLnBrk="0" hangingPunct="1">
              <a:spcBef>
                <a:spcPct val="20000"/>
              </a:spcBef>
              <a:buFont typeface="Arial" pitchFamily="34" charset="0"/>
              <a:buNone/>
              <a:defRPr sz="2100" kern="1200">
                <a:solidFill>
                  <a:schemeClr val="tx1">
                    <a:tint val="75000"/>
                  </a:schemeClr>
                </a:solidFill>
                <a:latin typeface="+mn-lt"/>
                <a:ea typeface="+mn-ea"/>
                <a:cs typeface="+mn-cs"/>
              </a:defRPr>
            </a:lvl8pPr>
            <a:lvl9pPr marL="3743319" indent="0" algn="ctr" defTabSz="935830" rtl="0" eaLnBrk="1" latinLnBrk="0" hangingPunct="1">
              <a:spcBef>
                <a:spcPct val="20000"/>
              </a:spcBef>
              <a:buFont typeface="Arial" pitchFamily="34" charset="0"/>
              <a:buNone/>
              <a:defRPr sz="2100" kern="1200">
                <a:solidFill>
                  <a:schemeClr val="tx1">
                    <a:tint val="75000"/>
                  </a:schemeClr>
                </a:solidFill>
                <a:latin typeface="+mn-lt"/>
                <a:ea typeface="+mn-ea"/>
                <a:cs typeface="+mn-cs"/>
              </a:defRPr>
            </a:lvl9pPr>
          </a:lstStyle>
          <a:p>
            <a:pPr fontAlgn="base"/>
            <a:r>
              <a:rPr lang="es-ES_tradnl" sz="1075" dirty="0">
                <a:solidFill>
                  <a:schemeClr val="tx2"/>
                </a:solidFill>
              </a:rPr>
              <a:t>Quito</a:t>
            </a:r>
            <a:r>
              <a:rPr lang="es-ES_tradnl" sz="1075">
                <a:solidFill>
                  <a:schemeClr val="tx2"/>
                </a:solidFill>
              </a:rPr>
              <a:t>, </a:t>
            </a:r>
            <a:r>
              <a:rPr lang="es-ES_tradnl" sz="1075" smtClean="0">
                <a:solidFill>
                  <a:schemeClr val="tx2"/>
                </a:solidFill>
              </a:rPr>
              <a:t>27 </a:t>
            </a:r>
            <a:r>
              <a:rPr lang="es-ES_tradnl" sz="1075" dirty="0" smtClean="0">
                <a:solidFill>
                  <a:schemeClr val="tx2"/>
                </a:solidFill>
              </a:rPr>
              <a:t>de julio de </a:t>
            </a:r>
            <a:r>
              <a:rPr lang="es-ES_tradnl" sz="1075" dirty="0">
                <a:solidFill>
                  <a:schemeClr val="tx2"/>
                </a:solidFill>
              </a:rPr>
              <a:t>2016</a:t>
            </a:r>
          </a:p>
        </p:txBody>
      </p:sp>
      <p:pic>
        <p:nvPicPr>
          <p:cNvPr id="14" name="Picture 5" descr="DEL_PRI_RGB"/>
          <p:cNvPicPr>
            <a:picLocks noChangeArrowheads="1"/>
          </p:cNvPicPr>
          <p:nvPr/>
        </p:nvPicPr>
        <p:blipFill rotWithShape="1">
          <a:blip r:embed="rId8" cstate="email">
            <a:extLst>
              <a:ext uri="{28A0092B-C50C-407E-A947-70E740481C1C}">
                <a14:useLocalDpi xmlns:a14="http://schemas.microsoft.com/office/drawing/2010/main" val="0"/>
              </a:ext>
            </a:extLst>
          </a:blip>
          <a:srcRect/>
          <a:stretch/>
        </p:blipFill>
        <p:spPr bwMode="auto">
          <a:xfrm>
            <a:off x="265406" y="5422668"/>
            <a:ext cx="1442033" cy="328720"/>
          </a:xfrm>
          <a:prstGeom prst="rect">
            <a:avLst/>
          </a:prstGeom>
          <a:noFill/>
          <a:ln w="9525">
            <a:noFill/>
            <a:miter lim="800000"/>
            <a:headEnd/>
            <a:tailEnd/>
          </a:ln>
        </p:spPr>
      </p:pic>
      <p:pic>
        <p:nvPicPr>
          <p:cNvPr id="36935" name="Picture 71" descr="http://latamnoticias.com/wp-content/uploads/2016/04/Logo-Quito-Turismo.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371847" y="5363239"/>
            <a:ext cx="1193829" cy="59691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397793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20A7A354-C5FB-4D1E-BE75-5A939ED93F75}" type="slidenum">
              <a:rPr lang="es-ES_tradnl" smtClean="0">
                <a:solidFill>
                  <a:srgbClr val="002776"/>
                </a:solidFill>
              </a:rPr>
              <a:pPr/>
              <a:t>10</a:t>
            </a:fld>
            <a:endParaRPr lang="es-ES_tradnl" dirty="0">
              <a:solidFill>
                <a:srgbClr val="002776"/>
              </a:solidFill>
            </a:endParaRPr>
          </a:p>
        </p:txBody>
      </p:sp>
      <p:sp>
        <p:nvSpPr>
          <p:cNvPr id="7" name="Text Placeholder 1"/>
          <p:cNvSpPr txBox="1">
            <a:spLocks/>
          </p:cNvSpPr>
          <p:nvPr/>
        </p:nvSpPr>
        <p:spPr bwMode="auto">
          <a:xfrm>
            <a:off x="493490" y="2806874"/>
            <a:ext cx="7545388" cy="152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380643" indent="-380643" algn="l" defTabSz="1016636" rtl="0" eaLnBrk="0" fontAlgn="base" hangingPunct="0">
              <a:spcBef>
                <a:spcPct val="0"/>
              </a:spcBef>
              <a:spcAft>
                <a:spcPts val="300"/>
              </a:spcAft>
              <a:buFont typeface="Arial" charset="0"/>
              <a:defRPr sz="2500">
                <a:solidFill>
                  <a:schemeClr val="tx2"/>
                </a:solidFill>
                <a:latin typeface="+mn-lt"/>
                <a:ea typeface="+mn-ea"/>
                <a:cs typeface="+mn-cs"/>
              </a:defRPr>
            </a:lvl1pPr>
            <a:lvl2pPr marL="201423" indent="-201423" algn="l" defTabSz="1016636" rtl="0" eaLnBrk="0" fontAlgn="base" hangingPunct="0">
              <a:spcBef>
                <a:spcPct val="0"/>
              </a:spcBef>
              <a:spcAft>
                <a:spcPts val="300"/>
              </a:spcAft>
              <a:buFont typeface="Arial" charset="0"/>
              <a:buChar char="•"/>
              <a:defRPr sz="2500">
                <a:solidFill>
                  <a:schemeClr val="tx2"/>
                </a:solidFill>
                <a:latin typeface="+mn-lt"/>
              </a:defRPr>
            </a:lvl2pPr>
            <a:lvl3pPr marL="396502" indent="-193493" algn="l" defTabSz="1016636" rtl="0" eaLnBrk="0" fontAlgn="base" hangingPunct="0">
              <a:spcBef>
                <a:spcPct val="0"/>
              </a:spcBef>
              <a:spcAft>
                <a:spcPts val="300"/>
              </a:spcAft>
              <a:buFont typeface="Arial" charset="0"/>
              <a:buChar char="‒"/>
              <a:defRPr sz="2500">
                <a:solidFill>
                  <a:schemeClr val="tx2"/>
                </a:solidFill>
                <a:latin typeface="+mn-lt"/>
              </a:defRPr>
            </a:lvl3pPr>
            <a:lvl4pPr marL="599510" indent="-201423" algn="l" defTabSz="1016636" rtl="0" eaLnBrk="0" fontAlgn="base" hangingPunct="0">
              <a:spcBef>
                <a:spcPct val="0"/>
              </a:spcBef>
              <a:spcAft>
                <a:spcPts val="600"/>
              </a:spcAft>
              <a:buFont typeface="Arial" charset="0"/>
              <a:buChar char="•"/>
              <a:defRPr sz="2000">
                <a:solidFill>
                  <a:schemeClr val="tx2"/>
                </a:solidFill>
                <a:latin typeface="+mn-lt"/>
              </a:defRPr>
            </a:lvl4pPr>
            <a:lvl5pPr marL="791420" indent="-190322" algn="l" defTabSz="1016636" rtl="0" eaLnBrk="0" fontAlgn="base" hangingPunct="0">
              <a:spcBef>
                <a:spcPct val="0"/>
              </a:spcBef>
              <a:spcAft>
                <a:spcPts val="600"/>
              </a:spcAft>
              <a:buFont typeface="Arial" charset="0"/>
              <a:buChar char="‒"/>
              <a:defRPr sz="2000">
                <a:solidFill>
                  <a:schemeClr val="tx2"/>
                </a:solidFill>
                <a:latin typeface="+mn-lt"/>
              </a:defRPr>
            </a:lvl5pPr>
            <a:lvl6pPr marL="1249577" indent="-191879" algn="l" defTabSz="1018056" rtl="0" eaLnBrk="0" fontAlgn="base" hangingPunct="0">
              <a:spcBef>
                <a:spcPct val="0"/>
              </a:spcBef>
              <a:spcAft>
                <a:spcPts val="600"/>
              </a:spcAft>
              <a:buFont typeface="Arial" charset="0"/>
              <a:buChar char="‒"/>
              <a:defRPr sz="2000">
                <a:solidFill>
                  <a:schemeClr val="tx2"/>
                </a:solidFill>
                <a:latin typeface="+mn-lt"/>
              </a:defRPr>
            </a:lvl6pPr>
            <a:lvl7pPr marL="1706277" indent="-191879" algn="l" defTabSz="1018056" rtl="0" eaLnBrk="0" fontAlgn="base" hangingPunct="0">
              <a:spcBef>
                <a:spcPct val="0"/>
              </a:spcBef>
              <a:spcAft>
                <a:spcPts val="600"/>
              </a:spcAft>
              <a:buFont typeface="Arial" charset="0"/>
              <a:buChar char="‒"/>
              <a:defRPr sz="2000">
                <a:solidFill>
                  <a:schemeClr val="tx2"/>
                </a:solidFill>
                <a:latin typeface="+mn-lt"/>
              </a:defRPr>
            </a:lvl7pPr>
            <a:lvl8pPr marL="2162975" indent="-191879" algn="l" defTabSz="1018056" rtl="0" eaLnBrk="0" fontAlgn="base" hangingPunct="0">
              <a:spcBef>
                <a:spcPct val="0"/>
              </a:spcBef>
              <a:spcAft>
                <a:spcPts val="600"/>
              </a:spcAft>
              <a:buFont typeface="Arial" charset="0"/>
              <a:buChar char="‒"/>
              <a:defRPr sz="2000">
                <a:solidFill>
                  <a:schemeClr val="tx2"/>
                </a:solidFill>
                <a:latin typeface="+mn-lt"/>
              </a:defRPr>
            </a:lvl8pPr>
            <a:lvl9pPr marL="2619674" indent="-191879" algn="l" defTabSz="1018056" rtl="0" eaLnBrk="0" fontAlgn="base" hangingPunct="0">
              <a:spcBef>
                <a:spcPct val="0"/>
              </a:spcBef>
              <a:spcAft>
                <a:spcPts val="600"/>
              </a:spcAft>
              <a:buFont typeface="Arial" charset="0"/>
              <a:buChar char="‒"/>
              <a:defRPr sz="2000">
                <a:solidFill>
                  <a:schemeClr val="tx2"/>
                </a:solidFill>
                <a:latin typeface="+mn-lt"/>
              </a:defRPr>
            </a:lvl9pPr>
          </a:lstStyle>
          <a:p>
            <a:r>
              <a:rPr lang="es-ES" sz="3250" b="1" kern="0" dirty="0" smtClean="0">
                <a:solidFill>
                  <a:schemeClr val="bg2"/>
                </a:solidFill>
              </a:rPr>
              <a:t>3. Resumen de Estrategias y proyectos</a:t>
            </a:r>
            <a:endParaRPr lang="es-ES" sz="3250" b="1" kern="0" dirty="0">
              <a:solidFill>
                <a:schemeClr val="bg2"/>
              </a:solidFill>
            </a:endParaRPr>
          </a:p>
        </p:txBody>
      </p:sp>
    </p:spTree>
    <p:extLst>
      <p:ext uri="{BB962C8B-B14F-4D97-AF65-F5344CB8AC3E}">
        <p14:creationId xmlns:p14="http://schemas.microsoft.com/office/powerpoint/2010/main" val="259334808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bwMode="auto">
          <a:xfrm>
            <a:off x="421358" y="450008"/>
            <a:ext cx="9360302" cy="640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sz="2437" b="1" dirty="0">
                <a:solidFill>
                  <a:srgbClr val="002060"/>
                </a:solidFill>
              </a:rPr>
              <a:t>Plan Estratégico y Base Programática</a:t>
            </a:r>
          </a:p>
          <a:p>
            <a:pPr fontAlgn="base">
              <a:spcBef>
                <a:spcPct val="0"/>
              </a:spcBef>
              <a:spcAft>
                <a:spcPct val="0"/>
              </a:spcAft>
            </a:pPr>
            <a:r>
              <a:rPr lang="es-ES" sz="2031" b="1" dirty="0">
                <a:solidFill>
                  <a:srgbClr val="00B0F0"/>
                </a:solidFill>
              </a:rPr>
              <a:t>Estrategias y programas (i/ii)</a:t>
            </a:r>
            <a:endParaRPr lang="es-ES" sz="1422" i="1" dirty="0">
              <a:solidFill>
                <a:srgbClr val="00B0F0"/>
              </a:solidFill>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11</a:t>
            </a:fld>
            <a:endParaRPr lang="es-ES" dirty="0">
              <a:solidFill>
                <a:srgbClr val="002776"/>
              </a:solidFill>
            </a:endParaRPr>
          </a:p>
        </p:txBody>
      </p:sp>
      <p:sp>
        <p:nvSpPr>
          <p:cNvPr id="56" name="Rectangle 10"/>
          <p:cNvSpPr>
            <a:spLocks noChangeArrowheads="1"/>
          </p:cNvSpPr>
          <p:nvPr>
            <p:custDataLst>
              <p:tags r:id="rId1"/>
            </p:custDataLst>
          </p:nvPr>
        </p:nvSpPr>
        <p:spPr bwMode="auto">
          <a:xfrm>
            <a:off x="145096" y="1507136"/>
            <a:ext cx="9703006" cy="674354"/>
          </a:xfrm>
          <a:prstGeom prst="rect">
            <a:avLst/>
          </a:prstGeom>
          <a:solidFill>
            <a:schemeClr val="bg2"/>
          </a:solidFill>
          <a:ln w="3175">
            <a:solidFill>
              <a:schemeClr val="bg1">
                <a:lumMod val="65000"/>
              </a:schemeClr>
            </a:solidFill>
            <a:prstDash val="dash"/>
            <a:miter lim="800000"/>
            <a:headEnd/>
            <a:tailEnd/>
          </a:ln>
          <a:extLst/>
        </p:spPr>
        <p:txBody>
          <a:bodyPr wrap="none" lIns="59147" tIns="29574" rIns="59147" bIns="29574" anchor="ctr"/>
          <a:lstStyle/>
          <a:p>
            <a:pPr defTabSz="591488" eaLnBrk="0" hangingPunct="0">
              <a:defRPr/>
            </a:pPr>
            <a:endParaRPr lang="es-ES" sz="914" kern="0" dirty="0">
              <a:solidFill>
                <a:srgbClr val="000000"/>
              </a:solidFill>
              <a:ea typeface="ＭＳ Ｐゴシック" charset="0"/>
              <a:cs typeface="Arial" pitchFamily="34" charset="0"/>
            </a:endParaRPr>
          </a:p>
        </p:txBody>
      </p:sp>
      <p:sp>
        <p:nvSpPr>
          <p:cNvPr id="13" name="Rectangle 10"/>
          <p:cNvSpPr>
            <a:spLocks noChangeArrowheads="1"/>
          </p:cNvSpPr>
          <p:nvPr>
            <p:custDataLst>
              <p:tags r:id="rId2"/>
            </p:custDataLst>
          </p:nvPr>
        </p:nvSpPr>
        <p:spPr bwMode="auto">
          <a:xfrm>
            <a:off x="145096" y="2359377"/>
            <a:ext cx="9703006" cy="4893861"/>
          </a:xfrm>
          <a:prstGeom prst="rect">
            <a:avLst/>
          </a:prstGeom>
          <a:solidFill>
            <a:schemeClr val="bg2"/>
          </a:solidFill>
          <a:ln w="3175">
            <a:solidFill>
              <a:schemeClr val="bg1">
                <a:lumMod val="65000"/>
              </a:schemeClr>
            </a:solidFill>
            <a:prstDash val="dash"/>
            <a:miter lim="800000"/>
            <a:headEnd/>
            <a:tailEnd/>
          </a:ln>
          <a:extLst/>
        </p:spPr>
        <p:txBody>
          <a:bodyPr wrap="none" lIns="59147" tIns="29574" rIns="59147" bIns="29574" anchor="ctr"/>
          <a:lstStyle/>
          <a:p>
            <a:pPr defTabSz="591488" eaLnBrk="0" hangingPunct="0">
              <a:defRPr/>
            </a:pPr>
            <a:endParaRPr lang="es-ES" sz="812" kern="0" dirty="0">
              <a:solidFill>
                <a:srgbClr val="002060"/>
              </a:solidFill>
              <a:ea typeface="ＭＳ Ｐゴシック" charset="0"/>
              <a:cs typeface="Arial" pitchFamily="34" charset="0"/>
            </a:endParaRPr>
          </a:p>
        </p:txBody>
      </p:sp>
      <p:sp>
        <p:nvSpPr>
          <p:cNvPr id="14" name="TextBox 13"/>
          <p:cNvSpPr txBox="1"/>
          <p:nvPr>
            <p:custDataLst>
              <p:tags r:id="rId3"/>
            </p:custDataLst>
          </p:nvPr>
        </p:nvSpPr>
        <p:spPr>
          <a:xfrm rot="16200000">
            <a:off x="-435526" y="3038135"/>
            <a:ext cx="1430580" cy="202591"/>
          </a:xfrm>
          <a:prstGeom prst="rect">
            <a:avLst/>
          </a:prstGeom>
          <a:noFill/>
        </p:spPr>
        <p:txBody>
          <a:bodyPr wrap="square" lIns="59147" tIns="29574" rIns="59147" bIns="29574" rtlCol="0">
            <a:spAutoFit/>
          </a:bodyPr>
          <a:lstStyle/>
          <a:p>
            <a:pPr algn="ctr" defTabSz="946232"/>
            <a:r>
              <a:rPr lang="es-ES" sz="914" b="1" dirty="0">
                <a:solidFill>
                  <a:srgbClr val="92D400"/>
                </a:solidFill>
                <a:cs typeface="Arial" pitchFamily="34" charset="0"/>
              </a:rPr>
              <a:t>CONECTIVIDAD</a:t>
            </a:r>
          </a:p>
        </p:txBody>
      </p:sp>
      <p:sp>
        <p:nvSpPr>
          <p:cNvPr id="18" name="Rectangle 17"/>
          <p:cNvSpPr/>
          <p:nvPr>
            <p:custDataLst>
              <p:tags r:id="rId4"/>
            </p:custDataLst>
          </p:nvPr>
        </p:nvSpPr>
        <p:spPr>
          <a:xfrm>
            <a:off x="531890" y="2486659"/>
            <a:ext cx="3180687" cy="292477"/>
          </a:xfrm>
          <a:prstGeom prst="rect">
            <a:avLst/>
          </a:prstGeom>
          <a:solidFill>
            <a:schemeClr val="accent2"/>
          </a:solidFill>
          <a:ln w="3175">
            <a:noFill/>
          </a:ln>
        </p:spPr>
        <p:style>
          <a:lnRef idx="2">
            <a:schemeClr val="accent2"/>
          </a:lnRef>
          <a:fillRef idx="1">
            <a:schemeClr val="lt1"/>
          </a:fillRef>
          <a:effectRef idx="0">
            <a:schemeClr val="accent2"/>
          </a:effectRef>
          <a:fontRef idx="minor">
            <a:schemeClr val="dk1"/>
          </a:fontRef>
        </p:style>
        <p:txBody>
          <a:bodyPr lIns="23298" tIns="23298" rIns="23298" bIns="23298" rtlCol="0" anchor="ctr">
            <a:noAutofit/>
          </a:bodyPr>
          <a:lstStyle/>
          <a:p>
            <a:pPr marL="23286" lvl="1" indent="-117123" algn="ctr" defTabSz="946232">
              <a:spcAft>
                <a:spcPts val="194"/>
              </a:spcAft>
            </a:pPr>
            <a:r>
              <a:rPr lang="es-ES" sz="914" b="1" dirty="0">
                <a:solidFill>
                  <a:srgbClr val="FFFFFF"/>
                </a:solidFill>
                <a:cs typeface="Arial" panose="020B0604020202020204" pitchFamily="34" charset="0"/>
              </a:rPr>
              <a:t>E1: Expansión del mercado actual de aerolíneas </a:t>
            </a:r>
          </a:p>
        </p:txBody>
      </p:sp>
      <p:sp>
        <p:nvSpPr>
          <p:cNvPr id="31" name="Text Box 4"/>
          <p:cNvSpPr txBox="1">
            <a:spLocks noChangeArrowheads="1"/>
          </p:cNvSpPr>
          <p:nvPr/>
        </p:nvSpPr>
        <p:spPr bwMode="auto">
          <a:xfrm>
            <a:off x="531890" y="2844005"/>
            <a:ext cx="1593106" cy="1010715"/>
          </a:xfrm>
          <a:prstGeom prst="rect">
            <a:avLst/>
          </a:prstGeom>
          <a:solidFill>
            <a:schemeClr val="accent2">
              <a:lumMod val="40000"/>
              <a:lumOff val="6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ctr"/>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900" i="1" dirty="0">
                <a:solidFill>
                  <a:srgbClr val="002060"/>
                </a:solidFill>
              </a:rPr>
              <a:t>1.1: Programa para la promoción y atracción de nuevas aerolíneas</a:t>
            </a:r>
          </a:p>
        </p:txBody>
      </p:sp>
      <p:sp>
        <p:nvSpPr>
          <p:cNvPr id="32" name="Text Box 4"/>
          <p:cNvSpPr txBox="1">
            <a:spLocks noChangeArrowheads="1"/>
          </p:cNvSpPr>
          <p:nvPr/>
        </p:nvSpPr>
        <p:spPr bwMode="auto">
          <a:xfrm>
            <a:off x="2210059" y="2838641"/>
            <a:ext cx="1483325" cy="1010715"/>
          </a:xfrm>
          <a:prstGeom prst="rect">
            <a:avLst/>
          </a:prstGeom>
          <a:solidFill>
            <a:schemeClr val="accent2">
              <a:lumMod val="40000"/>
              <a:lumOff val="6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ctr"/>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900" i="1" dirty="0">
                <a:solidFill>
                  <a:srgbClr val="002060"/>
                </a:solidFill>
              </a:rPr>
              <a:t>1.2: Acuerdo de colaboración con </a:t>
            </a:r>
            <a:r>
              <a:rPr lang="es-ES" altLang="es-CL" sz="900" i="1" dirty="0" smtClean="0">
                <a:solidFill>
                  <a:srgbClr val="002060"/>
                </a:solidFill>
              </a:rPr>
              <a:t>Avianca</a:t>
            </a:r>
            <a:endParaRPr lang="es-ES" altLang="es-CL" sz="900" i="1" dirty="0">
              <a:solidFill>
                <a:srgbClr val="002060"/>
              </a:solidFill>
            </a:endParaRPr>
          </a:p>
        </p:txBody>
      </p:sp>
      <p:sp>
        <p:nvSpPr>
          <p:cNvPr id="19" name="Rectangle 18"/>
          <p:cNvSpPr/>
          <p:nvPr>
            <p:custDataLst>
              <p:tags r:id="rId5"/>
            </p:custDataLst>
          </p:nvPr>
        </p:nvSpPr>
        <p:spPr>
          <a:xfrm>
            <a:off x="3797641" y="2486659"/>
            <a:ext cx="3005324" cy="292477"/>
          </a:xfrm>
          <a:prstGeom prst="rect">
            <a:avLst/>
          </a:prstGeom>
          <a:solidFill>
            <a:schemeClr val="accent2"/>
          </a:solidFill>
          <a:ln w="28575">
            <a:noFill/>
          </a:ln>
        </p:spPr>
        <p:style>
          <a:lnRef idx="2">
            <a:schemeClr val="accent2"/>
          </a:lnRef>
          <a:fillRef idx="1">
            <a:schemeClr val="lt1"/>
          </a:fillRef>
          <a:effectRef idx="0">
            <a:schemeClr val="accent2"/>
          </a:effectRef>
          <a:fontRef idx="minor">
            <a:schemeClr val="dk1"/>
          </a:fontRef>
        </p:style>
        <p:txBody>
          <a:bodyPr lIns="23298" tIns="23298" rIns="23298" bIns="23298" rtlCol="0" anchor="ctr">
            <a:noAutofit/>
          </a:bodyPr>
          <a:lstStyle/>
          <a:p>
            <a:pPr marL="23286" lvl="1" indent="-117123" algn="ctr" defTabSz="946232">
              <a:spcAft>
                <a:spcPts val="194"/>
              </a:spcAft>
            </a:pPr>
            <a:r>
              <a:rPr lang="es-ES" sz="914" b="1" dirty="0">
                <a:solidFill>
                  <a:srgbClr val="FFFFFF"/>
                </a:solidFill>
                <a:cs typeface="Arial" panose="020B0604020202020204" pitchFamily="34" charset="0"/>
              </a:rPr>
              <a:t>E2: Expansión del mercado actual de destinos</a:t>
            </a:r>
          </a:p>
        </p:txBody>
      </p:sp>
      <p:sp>
        <p:nvSpPr>
          <p:cNvPr id="34" name="Text Box 4"/>
          <p:cNvSpPr txBox="1">
            <a:spLocks noChangeArrowheads="1"/>
          </p:cNvSpPr>
          <p:nvPr/>
        </p:nvSpPr>
        <p:spPr bwMode="auto">
          <a:xfrm>
            <a:off x="3797641" y="2848299"/>
            <a:ext cx="1539141" cy="1010715"/>
          </a:xfrm>
          <a:prstGeom prst="rect">
            <a:avLst/>
          </a:prstGeom>
          <a:solidFill>
            <a:schemeClr val="accent2">
              <a:lumMod val="40000"/>
              <a:lumOff val="6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ctr"/>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900" i="1" dirty="0">
                <a:solidFill>
                  <a:srgbClr val="002060"/>
                </a:solidFill>
              </a:rPr>
              <a:t>2.1: Estudio de mercados/destinos</a:t>
            </a:r>
          </a:p>
        </p:txBody>
      </p:sp>
      <p:sp>
        <p:nvSpPr>
          <p:cNvPr id="35" name="Text Box 4"/>
          <p:cNvSpPr txBox="1">
            <a:spLocks noChangeArrowheads="1"/>
          </p:cNvSpPr>
          <p:nvPr/>
        </p:nvSpPr>
        <p:spPr bwMode="auto">
          <a:xfrm>
            <a:off x="5390749" y="2848299"/>
            <a:ext cx="1412216" cy="1010715"/>
          </a:xfrm>
          <a:prstGeom prst="rect">
            <a:avLst/>
          </a:prstGeom>
          <a:solidFill>
            <a:schemeClr val="accent2">
              <a:lumMod val="40000"/>
              <a:lumOff val="6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ctr"/>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900" i="1" dirty="0">
                <a:solidFill>
                  <a:srgbClr val="002060"/>
                </a:solidFill>
              </a:rPr>
              <a:t>2.2: Programa de identificación de operadores y promoción de rutas/frecuencias</a:t>
            </a:r>
          </a:p>
        </p:txBody>
      </p:sp>
      <p:sp>
        <p:nvSpPr>
          <p:cNvPr id="21" name="Rectangle 20"/>
          <p:cNvSpPr/>
          <p:nvPr>
            <p:custDataLst>
              <p:tags r:id="rId6"/>
            </p:custDataLst>
          </p:nvPr>
        </p:nvSpPr>
        <p:spPr>
          <a:xfrm>
            <a:off x="6888028" y="2486659"/>
            <a:ext cx="2870702" cy="292477"/>
          </a:xfrm>
          <a:prstGeom prst="rect">
            <a:avLst/>
          </a:prstGeom>
          <a:solidFill>
            <a:schemeClr val="accent2"/>
          </a:solidFill>
          <a:ln w="3175">
            <a:noFill/>
          </a:ln>
        </p:spPr>
        <p:style>
          <a:lnRef idx="2">
            <a:schemeClr val="accent2"/>
          </a:lnRef>
          <a:fillRef idx="1">
            <a:schemeClr val="lt1"/>
          </a:fillRef>
          <a:effectRef idx="0">
            <a:schemeClr val="accent2"/>
          </a:effectRef>
          <a:fontRef idx="minor">
            <a:schemeClr val="dk1"/>
          </a:fontRef>
        </p:style>
        <p:txBody>
          <a:bodyPr lIns="23298" tIns="23298" rIns="23298" bIns="23298" rtlCol="0" anchor="ctr">
            <a:noAutofit/>
          </a:bodyPr>
          <a:lstStyle/>
          <a:p>
            <a:pPr marL="23286" lvl="1" indent="-117123" algn="ctr" defTabSz="946232">
              <a:spcAft>
                <a:spcPts val="194"/>
              </a:spcAft>
            </a:pPr>
            <a:r>
              <a:rPr lang="es-ES" sz="914" b="1" dirty="0">
                <a:solidFill>
                  <a:srgbClr val="FFFFFF"/>
                </a:solidFill>
                <a:cs typeface="Arial" panose="020B0604020202020204" pitchFamily="34" charset="0"/>
              </a:rPr>
              <a:t>E3: Mejora de costes operativos en UIO</a:t>
            </a:r>
          </a:p>
        </p:txBody>
      </p:sp>
      <p:sp>
        <p:nvSpPr>
          <p:cNvPr id="36" name="Text Box 4"/>
          <p:cNvSpPr txBox="1">
            <a:spLocks noChangeArrowheads="1"/>
          </p:cNvSpPr>
          <p:nvPr/>
        </p:nvSpPr>
        <p:spPr bwMode="auto">
          <a:xfrm>
            <a:off x="6888028" y="2848299"/>
            <a:ext cx="1491358" cy="1010715"/>
          </a:xfrm>
          <a:prstGeom prst="rect">
            <a:avLst/>
          </a:prstGeom>
          <a:solidFill>
            <a:schemeClr val="accent2">
              <a:lumMod val="40000"/>
              <a:lumOff val="6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ctr"/>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900" i="1" dirty="0">
                <a:solidFill>
                  <a:srgbClr val="002060"/>
                </a:solidFill>
              </a:rPr>
              <a:t>3.1: Estudio e identificación de mecanismos para la reducción de costos operativos </a:t>
            </a:r>
          </a:p>
        </p:txBody>
      </p:sp>
      <p:sp>
        <p:nvSpPr>
          <p:cNvPr id="37" name="Text Box 4"/>
          <p:cNvSpPr txBox="1">
            <a:spLocks noChangeArrowheads="1"/>
          </p:cNvSpPr>
          <p:nvPr/>
        </p:nvSpPr>
        <p:spPr bwMode="auto">
          <a:xfrm>
            <a:off x="8433355" y="2848299"/>
            <a:ext cx="1325374" cy="1010715"/>
          </a:xfrm>
          <a:prstGeom prst="rect">
            <a:avLst/>
          </a:prstGeom>
          <a:solidFill>
            <a:schemeClr val="accent2">
              <a:lumMod val="40000"/>
              <a:lumOff val="6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ctr"/>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900" i="1" dirty="0">
                <a:solidFill>
                  <a:srgbClr val="002060"/>
                </a:solidFill>
              </a:rPr>
              <a:t>3.2: Programa de colaboración con UIO para la reducción de costos operativos </a:t>
            </a:r>
            <a:r>
              <a:rPr lang="es-ES" altLang="es-CL" sz="900" i="1" dirty="0" smtClean="0">
                <a:solidFill>
                  <a:srgbClr val="002060"/>
                </a:solidFill>
              </a:rPr>
              <a:t>del aeropuerto</a:t>
            </a:r>
            <a:endParaRPr lang="es-ES" altLang="es-CL" sz="900" i="1" dirty="0">
              <a:solidFill>
                <a:srgbClr val="002060"/>
              </a:solidFill>
            </a:endParaRPr>
          </a:p>
        </p:txBody>
      </p:sp>
      <p:sp>
        <p:nvSpPr>
          <p:cNvPr id="40" name="Text Box 29"/>
          <p:cNvSpPr txBox="1">
            <a:spLocks noChangeArrowheads="1"/>
          </p:cNvSpPr>
          <p:nvPr>
            <p:custDataLst>
              <p:tags r:id="rId7"/>
            </p:custDataLst>
          </p:nvPr>
        </p:nvSpPr>
        <p:spPr bwMode="auto">
          <a:xfrm>
            <a:off x="8433356" y="4084519"/>
            <a:ext cx="1322244" cy="416920"/>
          </a:xfrm>
          <a:prstGeom prst="rect">
            <a:avLst/>
          </a:prstGeom>
          <a:solidFill>
            <a:srgbClr val="7F7F7F"/>
          </a:solidFill>
          <a:ln w="28575">
            <a:noFill/>
            <a:miter lim="800000"/>
            <a:headEnd/>
            <a:tailEnd/>
          </a:ln>
          <a:extLst/>
        </p:spPr>
        <p:txBody>
          <a:bodyPr lIns="23298" tIns="23298" rIns="23298" bIns="23298" anchor="ct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46232">
              <a:lnSpc>
                <a:spcPct val="90000"/>
              </a:lnSpc>
              <a:defRPr/>
            </a:pPr>
            <a:r>
              <a:rPr lang="es-ES" sz="1000" kern="0" dirty="0">
                <a:solidFill>
                  <a:srgbClr val="FFFFFF"/>
                </a:solidFill>
                <a:cs typeface="Arial" charset="0"/>
              </a:rPr>
              <a:t>E4. Involucramiento comunitario</a:t>
            </a:r>
          </a:p>
        </p:txBody>
      </p:sp>
      <p:sp>
        <p:nvSpPr>
          <p:cNvPr id="41" name="Text Box 32"/>
          <p:cNvSpPr txBox="1">
            <a:spLocks noChangeArrowheads="1"/>
          </p:cNvSpPr>
          <p:nvPr>
            <p:custDataLst>
              <p:tags r:id="rId8"/>
            </p:custDataLst>
          </p:nvPr>
        </p:nvSpPr>
        <p:spPr bwMode="auto">
          <a:xfrm>
            <a:off x="531890" y="4084519"/>
            <a:ext cx="3180687" cy="416920"/>
          </a:xfrm>
          <a:prstGeom prst="rect">
            <a:avLst/>
          </a:prstGeom>
          <a:solidFill>
            <a:srgbClr val="7F7F7F"/>
          </a:solidFill>
          <a:ln w="9525">
            <a:noFill/>
            <a:miter lim="800000"/>
            <a:headEnd/>
            <a:tailEnd/>
          </a:ln>
          <a:extLst/>
        </p:spPr>
        <p:txBody>
          <a:bodyPr lIns="23298" tIns="23298" rIns="23298" bIns="23298" anchor="ct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591488">
              <a:lnSpc>
                <a:spcPct val="90000"/>
              </a:lnSpc>
              <a:defRPr/>
            </a:pPr>
            <a:r>
              <a:rPr lang="es-ES" sz="914" kern="0" dirty="0">
                <a:solidFill>
                  <a:srgbClr val="FFFFFF"/>
                </a:solidFill>
                <a:cs typeface="Arial" charset="0"/>
              </a:rPr>
              <a:t>E1. Liderazgo (organización efectiva y respetada)</a:t>
            </a:r>
          </a:p>
        </p:txBody>
      </p:sp>
      <p:sp>
        <p:nvSpPr>
          <p:cNvPr id="45" name="Text Box 37"/>
          <p:cNvSpPr txBox="1">
            <a:spLocks noChangeArrowheads="1"/>
          </p:cNvSpPr>
          <p:nvPr>
            <p:custDataLst>
              <p:tags r:id="rId9"/>
            </p:custDataLst>
          </p:nvPr>
        </p:nvSpPr>
        <p:spPr bwMode="auto">
          <a:xfrm>
            <a:off x="3807337" y="4084519"/>
            <a:ext cx="2995627" cy="416920"/>
          </a:xfrm>
          <a:prstGeom prst="rect">
            <a:avLst/>
          </a:prstGeom>
          <a:solidFill>
            <a:srgbClr val="7F7F7F"/>
          </a:solidFill>
          <a:ln w="9525">
            <a:noFill/>
            <a:miter lim="800000"/>
            <a:headEnd/>
            <a:tailEnd/>
          </a:ln>
          <a:extLst/>
        </p:spPr>
        <p:txBody>
          <a:bodyPr lIns="23298" tIns="23298" rIns="23298" bIns="23298" anchor="ctr"/>
          <a:lstStyle>
            <a:defPPr>
              <a:defRPr lang="es-CL"/>
            </a:defPPr>
            <a:lvl1pPr marR="0" lvl="0" indent="0" algn="ctr" eaLnBrk="0" fontAlgn="auto" hangingPunct="0">
              <a:lnSpc>
                <a:spcPct val="90000"/>
              </a:lnSpc>
              <a:spcBef>
                <a:spcPts val="0"/>
              </a:spcBef>
              <a:spcAft>
                <a:spcPts val="0"/>
              </a:spcAft>
              <a:buClrTx/>
              <a:buSzTx/>
              <a:buFontTx/>
              <a:buNone/>
              <a:tabLst/>
              <a:defRPr sz="900" kern="0">
                <a:solidFill>
                  <a:schemeClr val="bg1"/>
                </a:solidFill>
                <a:latin typeface="Arial" charset="0"/>
                <a:ea typeface="ＭＳ Ｐゴシック" charset="0"/>
                <a:cs typeface="Arial" charset="0"/>
              </a:defRPr>
            </a:lvl1pPr>
            <a:lvl2pPr marL="742950" indent="-285750" eaLnBrk="0" hangingPunct="0">
              <a:defRPr>
                <a:latin typeface="Arial" charset="0"/>
                <a:ea typeface="ＭＳ Ｐゴシック" charset="0"/>
              </a:defRPr>
            </a:lvl2pPr>
            <a:lvl3pPr marL="1143000" indent="-228600" eaLnBrk="0" hangingPunct="0">
              <a:defRPr>
                <a:latin typeface="Arial" charset="0"/>
                <a:ea typeface="ＭＳ Ｐゴシック" charset="0"/>
              </a:defRPr>
            </a:lvl3pPr>
            <a:lvl4pPr marL="1600200" indent="-228600" eaLnBrk="0" hangingPunct="0">
              <a:defRPr>
                <a:latin typeface="Arial" charset="0"/>
                <a:ea typeface="ＭＳ Ｐゴシック" charset="0"/>
              </a:defRPr>
            </a:lvl4pPr>
            <a:lvl5pPr marL="2057400" indent="-228600" eaLnBrk="0" hangingPunct="0">
              <a:defRPr>
                <a:latin typeface="Arial" charset="0"/>
                <a:ea typeface="ＭＳ Ｐゴシック" charset="0"/>
              </a:defRPr>
            </a:lvl5pPr>
            <a:lvl6pPr marL="2514600" indent="-228600" eaLnBrk="0" fontAlgn="base" hangingPunct="0">
              <a:spcBef>
                <a:spcPct val="0"/>
              </a:spcBef>
              <a:spcAft>
                <a:spcPct val="0"/>
              </a:spcAft>
              <a:defRPr>
                <a:latin typeface="Arial" charset="0"/>
                <a:ea typeface="ＭＳ Ｐゴシック" charset="0"/>
              </a:defRPr>
            </a:lvl6pPr>
            <a:lvl7pPr marL="2971800" indent="-228600" eaLnBrk="0" fontAlgn="base" hangingPunct="0">
              <a:spcBef>
                <a:spcPct val="0"/>
              </a:spcBef>
              <a:spcAft>
                <a:spcPct val="0"/>
              </a:spcAft>
              <a:defRPr>
                <a:latin typeface="Arial" charset="0"/>
                <a:ea typeface="ＭＳ Ｐゴシック" charset="0"/>
              </a:defRPr>
            </a:lvl7pPr>
            <a:lvl8pPr marL="3429000" indent="-228600" eaLnBrk="0" fontAlgn="base" hangingPunct="0">
              <a:spcBef>
                <a:spcPct val="0"/>
              </a:spcBef>
              <a:spcAft>
                <a:spcPct val="0"/>
              </a:spcAft>
              <a:defRPr>
                <a:latin typeface="Arial" charset="0"/>
                <a:ea typeface="ＭＳ Ｐゴシック" charset="0"/>
              </a:defRPr>
            </a:lvl8pPr>
            <a:lvl9pPr marL="3886200" indent="-228600" eaLnBrk="0" fontAlgn="base" hangingPunct="0">
              <a:spcBef>
                <a:spcPct val="0"/>
              </a:spcBef>
              <a:spcAft>
                <a:spcPct val="0"/>
              </a:spcAft>
              <a:defRPr>
                <a:latin typeface="Arial" charset="0"/>
                <a:ea typeface="ＭＳ Ｐゴシック" charset="0"/>
              </a:defRPr>
            </a:lvl9pPr>
          </a:lstStyle>
          <a:p>
            <a:pPr defTabSz="946232"/>
            <a:r>
              <a:rPr lang="es-ES" sz="914" dirty="0">
                <a:solidFill>
                  <a:srgbClr val="FFFFFF"/>
                </a:solidFill>
              </a:rPr>
              <a:t>E2. Generación de capacidades del Sistema de RICE Quito</a:t>
            </a:r>
          </a:p>
        </p:txBody>
      </p:sp>
      <p:sp>
        <p:nvSpPr>
          <p:cNvPr id="46" name="Text Box 37"/>
          <p:cNvSpPr txBox="1">
            <a:spLocks noChangeArrowheads="1"/>
          </p:cNvSpPr>
          <p:nvPr>
            <p:custDataLst>
              <p:tags r:id="rId10"/>
            </p:custDataLst>
          </p:nvPr>
        </p:nvSpPr>
        <p:spPr bwMode="auto">
          <a:xfrm>
            <a:off x="6888029" y="4084519"/>
            <a:ext cx="1491358" cy="416920"/>
          </a:xfrm>
          <a:prstGeom prst="rect">
            <a:avLst/>
          </a:prstGeom>
          <a:solidFill>
            <a:srgbClr val="7F7F7F"/>
          </a:solidFill>
          <a:ln w="9525">
            <a:noFill/>
            <a:miter lim="800000"/>
            <a:headEnd/>
            <a:tailEnd/>
          </a:ln>
          <a:extLst/>
        </p:spPr>
        <p:txBody>
          <a:bodyPr lIns="23298" tIns="23298" rIns="23298" bIns="23298" anchor="ct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46232">
              <a:lnSpc>
                <a:spcPct val="90000"/>
              </a:lnSpc>
              <a:defRPr/>
            </a:pPr>
            <a:r>
              <a:rPr lang="es-ES" sz="914" kern="0" dirty="0">
                <a:solidFill>
                  <a:srgbClr val="FFFFFF"/>
                </a:solidFill>
                <a:cs typeface="Arial" charset="0"/>
              </a:rPr>
              <a:t>E3. Marketing especializado RICE</a:t>
            </a:r>
          </a:p>
        </p:txBody>
      </p:sp>
      <p:sp>
        <p:nvSpPr>
          <p:cNvPr id="52" name="Text Box 4"/>
          <p:cNvSpPr txBox="1">
            <a:spLocks noChangeArrowheads="1"/>
          </p:cNvSpPr>
          <p:nvPr/>
        </p:nvSpPr>
        <p:spPr bwMode="auto">
          <a:xfrm>
            <a:off x="531890" y="4574567"/>
            <a:ext cx="1593106" cy="913990"/>
          </a:xfrm>
          <a:prstGeom prst="rect">
            <a:avLst/>
          </a:prstGeom>
          <a:solidFill>
            <a:schemeClr val="bg1">
              <a:lumMod val="95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0" tIns="23298" rIns="0" bIns="23298" anchor="ctr"/>
          <a:lstStyle>
            <a:defPPr>
              <a:defRPr lang="es-ES"/>
            </a:defPPr>
            <a:lvl1pPr marR="0" lvl="0" indent="0" defTabSz="914400" eaLnBrk="0" fontAlgn="auto" hangingPunct="0">
              <a:lnSpc>
                <a:spcPct val="90000"/>
              </a:lnSpc>
              <a:spcBef>
                <a:spcPts val="0"/>
              </a:spcBef>
              <a:spcAft>
                <a:spcPts val="0"/>
              </a:spcAft>
              <a:buClrTx/>
              <a:buSzTx/>
              <a:buFontTx/>
              <a:buNone/>
              <a:tabLst/>
              <a:defRPr kumimoji="0" sz="800" b="0" i="1" u="none" strike="noStrike" kern="0" cap="none" spc="0" normalizeH="0" baseline="0">
                <a:ln>
                  <a:noFill/>
                </a:ln>
                <a:solidFill>
                  <a:srgbClr val="002060"/>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900" dirty="0"/>
              <a:t>1.1: </a:t>
            </a:r>
            <a:r>
              <a:rPr lang="es-ES" sz="900" dirty="0" smtClean="0"/>
              <a:t>Creación </a:t>
            </a:r>
            <a:r>
              <a:rPr lang="es-ES" sz="900" dirty="0"/>
              <a:t>de la UEN (Unidad Estratégica de </a:t>
            </a:r>
            <a:r>
              <a:rPr lang="es-ES" sz="900" dirty="0" smtClean="0"/>
              <a:t>Negocios) </a:t>
            </a:r>
            <a:r>
              <a:rPr lang="es-ES" sz="900" dirty="0"/>
              <a:t>para la Industria de Reuniones de Quito</a:t>
            </a:r>
          </a:p>
        </p:txBody>
      </p:sp>
      <p:sp>
        <p:nvSpPr>
          <p:cNvPr id="55" name="TextBox 54"/>
          <p:cNvSpPr txBox="1"/>
          <p:nvPr>
            <p:custDataLst>
              <p:tags r:id="rId11"/>
            </p:custDataLst>
          </p:nvPr>
        </p:nvSpPr>
        <p:spPr>
          <a:xfrm>
            <a:off x="4121202" y="1435785"/>
            <a:ext cx="1750796" cy="202591"/>
          </a:xfrm>
          <a:prstGeom prst="rect">
            <a:avLst/>
          </a:prstGeom>
          <a:solidFill>
            <a:schemeClr val="bg1"/>
          </a:solidFill>
          <a:ln w="3175">
            <a:noFill/>
            <a:prstDash val="dash"/>
          </a:ln>
        </p:spPr>
        <p:txBody>
          <a:bodyPr wrap="square" lIns="59147" tIns="29574" rIns="59147" bIns="29574" rtlCol="0" anchor="ctr">
            <a:spAutoFit/>
          </a:bodyPr>
          <a:lstStyle/>
          <a:p>
            <a:pPr algn="ctr" defTabSz="946232"/>
            <a:r>
              <a:rPr lang="es-ES" sz="914" b="1" dirty="0">
                <a:solidFill>
                  <a:srgbClr val="002060"/>
                </a:solidFill>
                <a:cs typeface="Arial" pitchFamily="34" charset="0"/>
              </a:rPr>
              <a:t>Objetivos estratégicos</a:t>
            </a:r>
          </a:p>
        </p:txBody>
      </p:sp>
      <p:sp>
        <p:nvSpPr>
          <p:cNvPr id="57" name="Text Box 4"/>
          <p:cNvSpPr txBox="1">
            <a:spLocks noChangeArrowheads="1"/>
          </p:cNvSpPr>
          <p:nvPr/>
        </p:nvSpPr>
        <p:spPr bwMode="auto">
          <a:xfrm>
            <a:off x="2230290" y="4574251"/>
            <a:ext cx="1458841" cy="913990"/>
          </a:xfrm>
          <a:prstGeom prst="rect">
            <a:avLst/>
          </a:prstGeom>
          <a:solidFill>
            <a:schemeClr val="bg1">
              <a:lumMod val="95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0" tIns="23298" rIns="0" bIns="23298" anchor="ctr"/>
          <a:lstStyle>
            <a:defPPr>
              <a:defRPr lang="es-ES"/>
            </a:defPPr>
            <a:lvl1pPr marR="0" lvl="0" indent="0" defTabSz="914400" eaLnBrk="0" fontAlgn="auto" hangingPunct="0">
              <a:lnSpc>
                <a:spcPct val="90000"/>
              </a:lnSpc>
              <a:spcBef>
                <a:spcPts val="0"/>
              </a:spcBef>
              <a:spcAft>
                <a:spcPts val="0"/>
              </a:spcAft>
              <a:buClrTx/>
              <a:buSzTx/>
              <a:buFontTx/>
              <a:buNone/>
              <a:tabLst/>
              <a:defRPr kumimoji="0" sz="800" b="0" i="1" u="none" strike="noStrike" kern="0" cap="none" spc="0" normalizeH="0" baseline="0">
                <a:ln>
                  <a:noFill/>
                </a:ln>
                <a:solidFill>
                  <a:srgbClr val="002060"/>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900" dirty="0" smtClean="0"/>
              <a:t>1.2: </a:t>
            </a:r>
            <a:r>
              <a:rPr lang="es-ES" altLang="es-CL" sz="900" dirty="0"/>
              <a:t>C</a:t>
            </a:r>
            <a:r>
              <a:rPr lang="es-ES" sz="900" dirty="0"/>
              <a:t>onformación de equipo de inducción de los nuevos ejecutivos</a:t>
            </a:r>
          </a:p>
        </p:txBody>
      </p:sp>
      <p:sp>
        <p:nvSpPr>
          <p:cNvPr id="73" name="Text Box 4"/>
          <p:cNvSpPr txBox="1">
            <a:spLocks noChangeArrowheads="1"/>
          </p:cNvSpPr>
          <p:nvPr/>
        </p:nvSpPr>
        <p:spPr bwMode="auto">
          <a:xfrm>
            <a:off x="5840078" y="4587872"/>
            <a:ext cx="936056" cy="913990"/>
          </a:xfrm>
          <a:prstGeom prst="rect">
            <a:avLst/>
          </a:prstGeom>
          <a:solidFill>
            <a:schemeClr val="bg1">
              <a:lumMod val="95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0" tIns="23298" rIns="0" bIns="23298" anchor="ctr"/>
          <a:lstStyle>
            <a:defPPr>
              <a:defRPr lang="es-ES"/>
            </a:defPPr>
            <a:lvl1pPr marR="0" lvl="0" indent="0" defTabSz="914400" eaLnBrk="0" fontAlgn="auto" hangingPunct="0">
              <a:lnSpc>
                <a:spcPct val="90000"/>
              </a:lnSpc>
              <a:spcBef>
                <a:spcPts val="0"/>
              </a:spcBef>
              <a:spcAft>
                <a:spcPts val="0"/>
              </a:spcAft>
              <a:buClrTx/>
              <a:buSzTx/>
              <a:buFontTx/>
              <a:buNone/>
              <a:tabLst/>
              <a:defRPr kumimoji="0" sz="800" b="0" i="1" u="none" strike="noStrike" kern="0" cap="none" spc="0" normalizeH="0" baseline="0">
                <a:ln>
                  <a:noFill/>
                </a:ln>
                <a:solidFill>
                  <a:srgbClr val="002060"/>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900" dirty="0" smtClean="0"/>
              <a:t>2.3: </a:t>
            </a:r>
            <a:r>
              <a:rPr lang="es-ES" altLang="es-CL" sz="900" dirty="0"/>
              <a:t>Certificación internacional de profesionales del sector</a:t>
            </a:r>
            <a:endParaRPr lang="es-ES" sz="900" strike="sngStrike" dirty="0"/>
          </a:p>
        </p:txBody>
      </p:sp>
      <p:sp>
        <p:nvSpPr>
          <p:cNvPr id="74" name="Text Box 4"/>
          <p:cNvSpPr txBox="1">
            <a:spLocks noChangeArrowheads="1"/>
          </p:cNvSpPr>
          <p:nvPr/>
        </p:nvSpPr>
        <p:spPr bwMode="auto">
          <a:xfrm>
            <a:off x="4813970" y="4593047"/>
            <a:ext cx="882258" cy="913990"/>
          </a:xfrm>
          <a:prstGeom prst="rect">
            <a:avLst/>
          </a:prstGeom>
          <a:solidFill>
            <a:schemeClr val="bg1">
              <a:lumMod val="95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0" tIns="23298" rIns="0" bIns="23298" anchor="ctr"/>
          <a:lstStyle>
            <a:defPPr>
              <a:defRPr lang="es-ES"/>
            </a:defPPr>
            <a:lvl1pPr marR="0" lvl="0" indent="0" defTabSz="914400" eaLnBrk="0" fontAlgn="auto" hangingPunct="0">
              <a:lnSpc>
                <a:spcPct val="90000"/>
              </a:lnSpc>
              <a:spcBef>
                <a:spcPts val="0"/>
              </a:spcBef>
              <a:spcAft>
                <a:spcPts val="0"/>
              </a:spcAft>
              <a:buClrTx/>
              <a:buSzTx/>
              <a:buFontTx/>
              <a:buNone/>
              <a:tabLst/>
              <a:defRPr kumimoji="0" sz="800" b="0" i="1" u="none" strike="noStrike" kern="0" cap="none" spc="0" normalizeH="0" baseline="0">
                <a:ln>
                  <a:noFill/>
                </a:ln>
                <a:solidFill>
                  <a:srgbClr val="002060"/>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900" dirty="0" smtClean="0">
                <a:solidFill>
                  <a:srgbClr val="002776"/>
                </a:solidFill>
              </a:rPr>
              <a:t>2.2: </a:t>
            </a:r>
            <a:r>
              <a:rPr lang="es-ES" altLang="es-CL" sz="900" dirty="0">
                <a:solidFill>
                  <a:srgbClr val="002776"/>
                </a:solidFill>
              </a:rPr>
              <a:t>Fomento de creación de OPC y DMC</a:t>
            </a:r>
            <a:endParaRPr lang="es-ES" sz="900" strike="sngStrike" dirty="0">
              <a:solidFill>
                <a:srgbClr val="002776"/>
              </a:solidFill>
            </a:endParaRPr>
          </a:p>
        </p:txBody>
      </p:sp>
      <p:sp>
        <p:nvSpPr>
          <p:cNvPr id="75" name="Text Box 4"/>
          <p:cNvSpPr txBox="1">
            <a:spLocks noChangeArrowheads="1"/>
          </p:cNvSpPr>
          <p:nvPr/>
        </p:nvSpPr>
        <p:spPr bwMode="auto">
          <a:xfrm>
            <a:off x="3800636" y="4580965"/>
            <a:ext cx="934703" cy="913990"/>
          </a:xfrm>
          <a:prstGeom prst="rect">
            <a:avLst/>
          </a:prstGeom>
          <a:solidFill>
            <a:schemeClr val="bg1">
              <a:lumMod val="95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0" tIns="23298" rIns="0" bIns="23298" anchor="ctr"/>
          <a:lstStyle>
            <a:defPPr>
              <a:defRPr lang="es-ES"/>
            </a:defPPr>
            <a:lvl1pPr marR="0" lvl="0" indent="0" defTabSz="914400" eaLnBrk="0" fontAlgn="auto" hangingPunct="0">
              <a:lnSpc>
                <a:spcPct val="90000"/>
              </a:lnSpc>
              <a:spcBef>
                <a:spcPts val="0"/>
              </a:spcBef>
              <a:spcAft>
                <a:spcPts val="0"/>
              </a:spcAft>
              <a:buClrTx/>
              <a:buSzTx/>
              <a:buFontTx/>
              <a:buNone/>
              <a:tabLst/>
              <a:defRPr kumimoji="0" sz="800" b="0" i="1" u="none" strike="noStrike" kern="0" cap="none" spc="0" normalizeH="0" baseline="0">
                <a:ln>
                  <a:noFill/>
                </a:ln>
                <a:solidFill>
                  <a:srgbClr val="002060"/>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900" dirty="0" smtClean="0"/>
              <a:t>2.1: </a:t>
            </a:r>
            <a:r>
              <a:rPr lang="es-ES" sz="900" dirty="0"/>
              <a:t>Acompañar el proceso de licitación de la operación del CC para establecer relación comercial</a:t>
            </a:r>
          </a:p>
        </p:txBody>
      </p:sp>
      <p:sp>
        <p:nvSpPr>
          <p:cNvPr id="79" name="Text Box 4"/>
          <p:cNvSpPr txBox="1">
            <a:spLocks noChangeArrowheads="1"/>
          </p:cNvSpPr>
          <p:nvPr/>
        </p:nvSpPr>
        <p:spPr bwMode="auto">
          <a:xfrm>
            <a:off x="6887124" y="4574567"/>
            <a:ext cx="2868476" cy="913990"/>
          </a:xfrm>
          <a:prstGeom prst="rect">
            <a:avLst/>
          </a:prstGeom>
          <a:solidFill>
            <a:schemeClr val="bg1">
              <a:lumMod val="95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0" tIns="23298" rIns="0" bIns="23298" anchor="ctr"/>
          <a:lstStyle>
            <a:defPPr>
              <a:defRPr lang="es-ES"/>
            </a:defPPr>
            <a:lvl1pPr marR="0" lvl="0" indent="0" defTabSz="914400" eaLnBrk="0" fontAlgn="auto" hangingPunct="0">
              <a:lnSpc>
                <a:spcPct val="90000"/>
              </a:lnSpc>
              <a:spcBef>
                <a:spcPts val="0"/>
              </a:spcBef>
              <a:spcAft>
                <a:spcPts val="0"/>
              </a:spcAft>
              <a:buClrTx/>
              <a:buSzTx/>
              <a:buFontTx/>
              <a:buNone/>
              <a:tabLst/>
              <a:defRPr kumimoji="0" sz="800" b="0" i="1" u="none" strike="noStrike" kern="0" cap="none" spc="0" normalizeH="0" baseline="0">
                <a:ln>
                  <a:noFill/>
                </a:ln>
                <a:solidFill>
                  <a:srgbClr val="002060"/>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900" dirty="0" smtClean="0"/>
              <a:t>3.1: </a:t>
            </a:r>
            <a:r>
              <a:rPr lang="es-ES" altLang="es-CL" sz="900" dirty="0"/>
              <a:t>Plan de Marketing Quito </a:t>
            </a:r>
            <a:r>
              <a:rPr lang="es-ES" altLang="es-CL" sz="900" dirty="0" smtClean="0"/>
              <a:t>RICE de Quito</a:t>
            </a:r>
            <a:endParaRPr lang="es-ES" sz="900" dirty="0"/>
          </a:p>
        </p:txBody>
      </p:sp>
      <p:sp>
        <p:nvSpPr>
          <p:cNvPr id="77" name="TextBox 76"/>
          <p:cNvSpPr txBox="1"/>
          <p:nvPr>
            <p:custDataLst>
              <p:tags r:id="rId12"/>
            </p:custDataLst>
          </p:nvPr>
        </p:nvSpPr>
        <p:spPr>
          <a:xfrm rot="16200000">
            <a:off x="-151288" y="6109470"/>
            <a:ext cx="910134" cy="202591"/>
          </a:xfrm>
          <a:prstGeom prst="rect">
            <a:avLst/>
          </a:prstGeom>
          <a:noFill/>
        </p:spPr>
        <p:txBody>
          <a:bodyPr wrap="square" lIns="59147" tIns="29574" rIns="59147" bIns="29574" rtlCol="0" anchor="ctr">
            <a:spAutoFit/>
          </a:bodyPr>
          <a:lstStyle/>
          <a:p>
            <a:pPr algn="ctr" defTabSz="946232"/>
            <a:r>
              <a:rPr lang="es-ES" sz="914" b="1" dirty="0">
                <a:solidFill>
                  <a:srgbClr val="00A1DE"/>
                </a:solidFill>
                <a:cs typeface="Arial" pitchFamily="34" charset="0"/>
              </a:rPr>
              <a:t>MARKETING</a:t>
            </a:r>
          </a:p>
        </p:txBody>
      </p:sp>
      <p:sp>
        <p:nvSpPr>
          <p:cNvPr id="85" name="Text Box 35"/>
          <p:cNvSpPr txBox="1">
            <a:spLocks noChangeArrowheads="1"/>
          </p:cNvSpPr>
          <p:nvPr>
            <p:custDataLst>
              <p:tags r:id="rId13"/>
            </p:custDataLst>
          </p:nvPr>
        </p:nvSpPr>
        <p:spPr bwMode="auto">
          <a:xfrm>
            <a:off x="531890" y="5687194"/>
            <a:ext cx="9226837" cy="292477"/>
          </a:xfrm>
          <a:prstGeom prst="rect">
            <a:avLst/>
          </a:prstGeom>
          <a:solidFill>
            <a:schemeClr val="accent3"/>
          </a:solidFill>
          <a:ln w="28575">
            <a:noFill/>
            <a:miter lim="800000"/>
            <a:headEnd/>
            <a:tailEnd/>
          </a:ln>
        </p:spPr>
        <p:txBody>
          <a:bodyPr lIns="23298" tIns="23298" rIns="23298" bIns="23298" anchor="ct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46232">
              <a:lnSpc>
                <a:spcPct val="80000"/>
              </a:lnSpc>
            </a:pPr>
            <a:r>
              <a:rPr lang="es-ES" sz="914" b="1" dirty="0">
                <a:solidFill>
                  <a:srgbClr val="FFFFFF"/>
                </a:solidFill>
                <a:cs typeface="Arial" charset="0"/>
              </a:rPr>
              <a:t>E1. Marketing como un proceso integrado, continuo y focalizado desde el producto hasta la venta y fidelización del cliente </a:t>
            </a:r>
          </a:p>
        </p:txBody>
      </p:sp>
      <p:sp>
        <p:nvSpPr>
          <p:cNvPr id="78" name="Text Box 4"/>
          <p:cNvSpPr txBox="1">
            <a:spLocks noChangeArrowheads="1"/>
          </p:cNvSpPr>
          <p:nvPr>
            <p:custDataLst>
              <p:tags r:id="rId14"/>
            </p:custDataLst>
          </p:nvPr>
        </p:nvSpPr>
        <p:spPr bwMode="auto">
          <a:xfrm>
            <a:off x="5101508" y="1655457"/>
            <a:ext cx="4657221" cy="446291"/>
          </a:xfrm>
          <a:prstGeom prst="rect">
            <a:avLst/>
          </a:prstGeom>
          <a:solidFill>
            <a:schemeClr val="accent1"/>
          </a:solidFill>
          <a:ln>
            <a:noFill/>
            <a:headEnd/>
            <a:tailEnd/>
          </a:ln>
        </p:spPr>
        <p:style>
          <a:lnRef idx="2">
            <a:schemeClr val="accent1">
              <a:shade val="50000"/>
            </a:schemeClr>
          </a:lnRef>
          <a:fillRef idx="1">
            <a:schemeClr val="accent1"/>
          </a:fillRef>
          <a:effectRef idx="0">
            <a:schemeClr val="accent1"/>
          </a:effectRef>
          <a:fontRef idx="minor">
            <a:schemeClr val="lt1"/>
          </a:fontRef>
        </p:style>
        <p:txBody>
          <a:bodyPr lIns="59147" tIns="29574" rIns="59147" bIns="29574" anchor="ctr"/>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914" dirty="0"/>
              <a:t>Posicionar a Quito como destino turístico único mundial</a:t>
            </a:r>
          </a:p>
        </p:txBody>
      </p:sp>
      <p:sp>
        <p:nvSpPr>
          <p:cNvPr id="93" name="Text Box 17"/>
          <p:cNvSpPr txBox="1">
            <a:spLocks noChangeArrowheads="1"/>
          </p:cNvSpPr>
          <p:nvPr>
            <p:custDataLst>
              <p:tags r:id="rId15"/>
            </p:custDataLst>
          </p:nvPr>
        </p:nvSpPr>
        <p:spPr bwMode="auto">
          <a:xfrm>
            <a:off x="243367" y="1655457"/>
            <a:ext cx="4640372" cy="446291"/>
          </a:xfrm>
          <a:prstGeom prst="rect">
            <a:avLst/>
          </a:prstGeom>
          <a:solidFill>
            <a:schemeClr val="accent1"/>
          </a:solidFill>
          <a:ln>
            <a:noFill/>
            <a:headEnd/>
            <a:tailEnd/>
          </a:ln>
        </p:spPr>
        <p:style>
          <a:lnRef idx="2">
            <a:schemeClr val="accent1">
              <a:shade val="50000"/>
            </a:schemeClr>
          </a:lnRef>
          <a:fillRef idx="1">
            <a:schemeClr val="accent1"/>
          </a:fillRef>
          <a:effectRef idx="0">
            <a:schemeClr val="accent1"/>
          </a:effectRef>
          <a:fontRef idx="minor">
            <a:schemeClr val="lt1"/>
          </a:fontRef>
        </p:style>
        <p:txBody>
          <a:bodyPr lIns="59147" tIns="29574" rIns="59147" bIns="29574" anchor="ctr"/>
          <a:lstStyle>
            <a:defPPr>
              <a:defRPr lang="es-CL"/>
            </a:defPPr>
            <a:lvl1pPr marR="0" lvl="0" indent="0" algn="ctr" eaLnBrk="0" fontAlgn="auto" hangingPunct="0">
              <a:lnSpc>
                <a:spcPct val="90000"/>
              </a:lnSpc>
              <a:spcBef>
                <a:spcPts val="0"/>
              </a:spcBef>
              <a:spcAft>
                <a:spcPts val="0"/>
              </a:spcAft>
              <a:buClrTx/>
              <a:buSzTx/>
              <a:buFontTx/>
              <a:buNone/>
              <a:tabLst/>
              <a:defRPr kumimoji="0" sz="10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46232"/>
            <a:r>
              <a:rPr lang="es-ES" altLang="es-CL" sz="914" dirty="0" smtClean="0"/>
              <a:t>Duplicar el aporte de la industria turística al PIB de la ciudad en 5 años (2016-2021)</a:t>
            </a:r>
            <a:endParaRPr lang="es-ES" altLang="es-CL" sz="914" dirty="0"/>
          </a:p>
        </p:txBody>
      </p:sp>
      <p:sp>
        <p:nvSpPr>
          <p:cNvPr id="63" name="Text Box 4"/>
          <p:cNvSpPr txBox="1">
            <a:spLocks noChangeArrowheads="1"/>
          </p:cNvSpPr>
          <p:nvPr/>
        </p:nvSpPr>
        <p:spPr bwMode="auto">
          <a:xfrm>
            <a:off x="546970" y="6025713"/>
            <a:ext cx="3034448" cy="38816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ctr"/>
          <a:lstStyle>
            <a:defPPr>
              <a:defRPr lang="es-ES"/>
            </a:defPPr>
            <a:lvl1pPr marR="0" lvl="0" indent="0" defTabSz="914400" eaLnBrk="0" fontAlgn="auto" hangingPunct="0">
              <a:lnSpc>
                <a:spcPct val="90000"/>
              </a:lnSpc>
              <a:spcBef>
                <a:spcPts val="0"/>
              </a:spcBef>
              <a:spcAft>
                <a:spcPts val="0"/>
              </a:spcAft>
              <a:buClrTx/>
              <a:buSzTx/>
              <a:buFontTx/>
              <a:buNone/>
              <a:tabLst/>
              <a:defRPr kumimoji="0" sz="900" b="0" i="1" u="none" strike="noStrike" kern="0" cap="none" spc="0" normalizeH="0" baseline="0">
                <a:ln>
                  <a:noFill/>
                </a:ln>
                <a:solidFill>
                  <a:prstClr val="black"/>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dirty="0">
                <a:solidFill>
                  <a:srgbClr val="002060"/>
                </a:solidFill>
              </a:rPr>
              <a:t>1.1: Reorganización de organigrama de QT para el marketing turístico integral</a:t>
            </a:r>
          </a:p>
        </p:txBody>
      </p:sp>
      <p:sp>
        <p:nvSpPr>
          <p:cNvPr id="64" name="Text Box 4"/>
          <p:cNvSpPr txBox="1">
            <a:spLocks noChangeArrowheads="1"/>
          </p:cNvSpPr>
          <p:nvPr/>
        </p:nvSpPr>
        <p:spPr bwMode="auto">
          <a:xfrm>
            <a:off x="6695043" y="6025713"/>
            <a:ext cx="3034448" cy="38816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ctr"/>
          <a:lstStyle>
            <a:defPPr>
              <a:defRPr lang="es-ES"/>
            </a:defPPr>
            <a:lvl1pPr marR="0" lvl="0" indent="0" defTabSz="914400" eaLnBrk="0" fontAlgn="auto" hangingPunct="0">
              <a:lnSpc>
                <a:spcPct val="90000"/>
              </a:lnSpc>
              <a:spcBef>
                <a:spcPts val="0"/>
              </a:spcBef>
              <a:spcAft>
                <a:spcPts val="0"/>
              </a:spcAft>
              <a:buClrTx/>
              <a:buSzTx/>
              <a:buFontTx/>
              <a:buNone/>
              <a:tabLst/>
              <a:defRPr kumimoji="0" sz="900" b="0" i="1" u="none" strike="noStrike" kern="0" cap="none" spc="0" normalizeH="0" baseline="0">
                <a:ln>
                  <a:noFill/>
                </a:ln>
                <a:solidFill>
                  <a:prstClr val="black"/>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dirty="0">
                <a:solidFill>
                  <a:srgbClr val="002060"/>
                </a:solidFill>
              </a:rPr>
              <a:t>1.3: Plan Integral de Marketing Turístico de Quito</a:t>
            </a:r>
          </a:p>
        </p:txBody>
      </p:sp>
      <p:sp>
        <p:nvSpPr>
          <p:cNvPr id="68" name="Text Box 4"/>
          <p:cNvSpPr txBox="1">
            <a:spLocks noChangeArrowheads="1"/>
          </p:cNvSpPr>
          <p:nvPr/>
        </p:nvSpPr>
        <p:spPr bwMode="auto">
          <a:xfrm>
            <a:off x="3732059" y="6025713"/>
            <a:ext cx="2814012" cy="38816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ctr"/>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900" i="1" dirty="0">
                <a:solidFill>
                  <a:srgbClr val="002060"/>
                </a:solidFill>
              </a:rPr>
              <a:t>1.2: Definición marcas turísticas para </a:t>
            </a:r>
            <a:r>
              <a:rPr lang="es-ES" altLang="es-CL" sz="900" i="1" dirty="0" smtClean="0">
                <a:solidFill>
                  <a:srgbClr val="002060"/>
                </a:solidFill>
              </a:rPr>
              <a:t>la ciudad de </a:t>
            </a:r>
            <a:r>
              <a:rPr lang="es-ES" altLang="es-CL" sz="900" i="1" dirty="0">
                <a:solidFill>
                  <a:srgbClr val="002060"/>
                </a:solidFill>
              </a:rPr>
              <a:t>Quito</a:t>
            </a:r>
          </a:p>
        </p:txBody>
      </p:sp>
      <p:sp>
        <p:nvSpPr>
          <p:cNvPr id="43" name="TextBox 42"/>
          <p:cNvSpPr txBox="1"/>
          <p:nvPr>
            <p:custDataLst>
              <p:tags r:id="rId16"/>
            </p:custDataLst>
          </p:nvPr>
        </p:nvSpPr>
        <p:spPr>
          <a:xfrm>
            <a:off x="3796419" y="2270138"/>
            <a:ext cx="2254243" cy="176696"/>
          </a:xfrm>
          <a:prstGeom prst="rect">
            <a:avLst/>
          </a:prstGeom>
          <a:solidFill>
            <a:schemeClr val="bg1"/>
          </a:solidFill>
          <a:ln w="3175">
            <a:noFill/>
            <a:prstDash val="dash"/>
          </a:ln>
        </p:spPr>
        <p:txBody>
          <a:bodyPr wrap="square" lIns="52178" tIns="26089" rIns="52178" bIns="26089" rtlCol="0" anchor="ctr">
            <a:spAutoFit/>
          </a:bodyPr>
          <a:lstStyle/>
          <a:p>
            <a:pPr algn="ctr" defTabSz="834766"/>
            <a:r>
              <a:rPr lang="es-ES" sz="806" b="1" dirty="0">
                <a:solidFill>
                  <a:srgbClr val="002060"/>
                </a:solidFill>
                <a:cs typeface="Arial" pitchFamily="34" charset="0"/>
              </a:rPr>
              <a:t>Estrategias y proyectos por </a:t>
            </a:r>
            <a:r>
              <a:rPr lang="es-ES" sz="806" b="1" dirty="0" smtClean="0">
                <a:solidFill>
                  <a:srgbClr val="002060"/>
                </a:solidFill>
                <a:cs typeface="Arial" pitchFamily="34" charset="0"/>
              </a:rPr>
              <a:t> programas</a:t>
            </a:r>
            <a:endParaRPr lang="es-ES" sz="806" b="1" dirty="0">
              <a:solidFill>
                <a:srgbClr val="002060"/>
              </a:solidFill>
              <a:cs typeface="Arial" pitchFamily="34" charset="0"/>
            </a:endParaRPr>
          </a:p>
        </p:txBody>
      </p:sp>
      <p:grpSp>
        <p:nvGrpSpPr>
          <p:cNvPr id="44" name="Group 43"/>
          <p:cNvGrpSpPr/>
          <p:nvPr/>
        </p:nvGrpSpPr>
        <p:grpSpPr>
          <a:xfrm>
            <a:off x="2114518" y="7382722"/>
            <a:ext cx="5037797" cy="176680"/>
            <a:chOff x="2219817" y="6544076"/>
            <a:chExt cx="5623261" cy="197213"/>
          </a:xfrm>
        </p:grpSpPr>
        <p:sp>
          <p:nvSpPr>
            <p:cNvPr id="47" name="Rectangle 46"/>
            <p:cNvSpPr>
              <a:spLocks noChangeArrowheads="1"/>
            </p:cNvSpPr>
            <p:nvPr>
              <p:custDataLst>
                <p:tags r:id="rId22"/>
              </p:custDataLst>
            </p:nvPr>
          </p:nvSpPr>
          <p:spPr bwMode="auto">
            <a:xfrm>
              <a:off x="2219817" y="6608310"/>
              <a:ext cx="189900" cy="68824"/>
            </a:xfrm>
            <a:prstGeom prst="rect">
              <a:avLst/>
            </a:prstGeom>
            <a:solidFill>
              <a:srgbClr val="92D400"/>
            </a:solidFill>
            <a:ln w="12700" algn="ctr">
              <a:noFill/>
              <a:miter lim="800000"/>
              <a:headEnd/>
              <a:tailEnd/>
            </a:ln>
            <a:effectLst/>
          </p:spPr>
          <p:txBody>
            <a:bodyPr lIns="410718" tIns="41072" rIns="82144" bIns="41072" anchor="ctr"/>
            <a:lstStyle/>
            <a:p>
              <a:pPr defTabSz="834766" eaLnBrk="0" fontAlgn="b" hangingPunct="0">
                <a:lnSpc>
                  <a:spcPct val="85000"/>
                </a:lnSpc>
              </a:pPr>
              <a:endParaRPr lang="es-ES" sz="806" dirty="0">
                <a:solidFill>
                  <a:prstClr val="black"/>
                </a:solidFill>
                <a:cs typeface="Arial" pitchFamily="34" charset="0"/>
              </a:endParaRPr>
            </a:p>
          </p:txBody>
        </p:sp>
        <p:sp>
          <p:nvSpPr>
            <p:cNvPr id="48" name="Rectangle 57"/>
            <p:cNvSpPr>
              <a:spLocks noChangeArrowheads="1"/>
            </p:cNvSpPr>
            <p:nvPr>
              <p:custDataLst>
                <p:tags r:id="rId23"/>
              </p:custDataLst>
            </p:nvPr>
          </p:nvSpPr>
          <p:spPr bwMode="auto">
            <a:xfrm>
              <a:off x="4022913" y="6608310"/>
              <a:ext cx="189900" cy="68824"/>
            </a:xfrm>
            <a:prstGeom prst="rect">
              <a:avLst/>
            </a:prstGeom>
            <a:solidFill>
              <a:srgbClr val="7F7F7F"/>
            </a:solidFill>
            <a:ln w="12700" algn="ctr">
              <a:noFill/>
              <a:miter lim="800000"/>
              <a:headEnd/>
              <a:tailEnd/>
            </a:ln>
            <a:effectLst/>
          </p:spPr>
          <p:txBody>
            <a:bodyPr lIns="410718" tIns="41072" rIns="82144" bIns="41072" anchor="ctr"/>
            <a:lstStyle/>
            <a:p>
              <a:pPr defTabSz="834766" eaLnBrk="0" fontAlgn="b" hangingPunct="0">
                <a:lnSpc>
                  <a:spcPct val="85000"/>
                </a:lnSpc>
              </a:pPr>
              <a:endParaRPr lang="es-ES" sz="806" dirty="0">
                <a:solidFill>
                  <a:prstClr val="black"/>
                </a:solidFill>
                <a:cs typeface="Arial" pitchFamily="34" charset="0"/>
              </a:endParaRPr>
            </a:p>
          </p:txBody>
        </p:sp>
        <p:sp>
          <p:nvSpPr>
            <p:cNvPr id="49" name="Rectangle 57"/>
            <p:cNvSpPr>
              <a:spLocks noChangeArrowheads="1"/>
            </p:cNvSpPr>
            <p:nvPr>
              <p:custDataLst>
                <p:tags r:id="rId24"/>
              </p:custDataLst>
            </p:nvPr>
          </p:nvSpPr>
          <p:spPr bwMode="auto">
            <a:xfrm>
              <a:off x="6031182" y="6608310"/>
              <a:ext cx="189900" cy="68824"/>
            </a:xfrm>
            <a:prstGeom prst="rect">
              <a:avLst/>
            </a:prstGeom>
            <a:solidFill>
              <a:schemeClr val="accent3"/>
            </a:solidFill>
            <a:ln w="12700" algn="ctr">
              <a:noFill/>
              <a:miter lim="800000"/>
              <a:headEnd/>
              <a:tailEnd/>
            </a:ln>
            <a:effectLst/>
          </p:spPr>
          <p:txBody>
            <a:bodyPr lIns="410718" tIns="41072" rIns="82144" bIns="41072" anchor="ctr"/>
            <a:lstStyle/>
            <a:p>
              <a:pPr defTabSz="834766" eaLnBrk="0" fontAlgn="b" hangingPunct="0">
                <a:lnSpc>
                  <a:spcPct val="85000"/>
                </a:lnSpc>
              </a:pPr>
              <a:endParaRPr lang="es-ES" sz="806" dirty="0">
                <a:solidFill>
                  <a:prstClr val="black"/>
                </a:solidFill>
                <a:cs typeface="Arial" pitchFamily="34" charset="0"/>
              </a:endParaRPr>
            </a:p>
          </p:txBody>
        </p:sp>
        <p:sp>
          <p:nvSpPr>
            <p:cNvPr id="50" name="TextBox 49"/>
            <p:cNvSpPr txBox="1"/>
            <p:nvPr>
              <p:custDataLst>
                <p:tags r:id="rId25"/>
              </p:custDataLst>
            </p:nvPr>
          </p:nvSpPr>
          <p:spPr>
            <a:xfrm>
              <a:off x="2369786" y="6544076"/>
              <a:ext cx="1702232" cy="197213"/>
            </a:xfrm>
            <a:prstGeom prst="rect">
              <a:avLst/>
            </a:prstGeom>
            <a:noFill/>
            <a:effectLst/>
          </p:spPr>
          <p:txBody>
            <a:bodyPr wrap="square" lIns="52161" tIns="26081" rIns="52161" bIns="26081" rtlCol="0">
              <a:spAutoFit/>
            </a:bodyPr>
            <a:lstStyle/>
            <a:p>
              <a:pPr defTabSz="834766"/>
              <a:r>
                <a:rPr lang="es-ES" sz="806" dirty="0" smtClean="0">
                  <a:solidFill>
                    <a:srgbClr val="002060"/>
                  </a:solidFill>
                  <a:cs typeface="Arial" pitchFamily="34" charset="0"/>
                </a:rPr>
                <a:t>Programa </a:t>
              </a:r>
              <a:r>
                <a:rPr lang="es-ES" sz="806" dirty="0">
                  <a:solidFill>
                    <a:srgbClr val="002060"/>
                  </a:solidFill>
                  <a:cs typeface="Arial" pitchFamily="34" charset="0"/>
                </a:rPr>
                <a:t>CONECTIVIDAD</a:t>
              </a:r>
            </a:p>
          </p:txBody>
        </p:sp>
        <p:sp>
          <p:nvSpPr>
            <p:cNvPr id="51" name="TextBox 50"/>
            <p:cNvSpPr txBox="1"/>
            <p:nvPr>
              <p:custDataLst>
                <p:tags r:id="rId26"/>
              </p:custDataLst>
            </p:nvPr>
          </p:nvSpPr>
          <p:spPr>
            <a:xfrm>
              <a:off x="4213919" y="6544076"/>
              <a:ext cx="2789263" cy="197213"/>
            </a:xfrm>
            <a:prstGeom prst="rect">
              <a:avLst/>
            </a:prstGeom>
            <a:noFill/>
            <a:effectLst/>
          </p:spPr>
          <p:txBody>
            <a:bodyPr wrap="square" lIns="52161" tIns="26081" rIns="52161" bIns="26081" rtlCol="0">
              <a:spAutoFit/>
            </a:bodyPr>
            <a:lstStyle/>
            <a:p>
              <a:pPr defTabSz="834766"/>
              <a:r>
                <a:rPr lang="es-ES" sz="806" dirty="0" smtClean="0">
                  <a:solidFill>
                    <a:srgbClr val="002060"/>
                  </a:solidFill>
                  <a:cs typeface="Arial" pitchFamily="34" charset="0"/>
                </a:rPr>
                <a:t>Programa DESARROLLO RICE</a:t>
              </a:r>
              <a:endParaRPr lang="es-ES" sz="806" dirty="0">
                <a:solidFill>
                  <a:srgbClr val="002060"/>
                </a:solidFill>
                <a:cs typeface="Arial" pitchFamily="34" charset="0"/>
              </a:endParaRPr>
            </a:p>
          </p:txBody>
        </p:sp>
        <p:sp>
          <p:nvSpPr>
            <p:cNvPr id="53" name="TextBox 52"/>
            <p:cNvSpPr txBox="1"/>
            <p:nvPr>
              <p:custDataLst>
                <p:tags r:id="rId27"/>
              </p:custDataLst>
            </p:nvPr>
          </p:nvSpPr>
          <p:spPr>
            <a:xfrm>
              <a:off x="6231002" y="6544076"/>
              <a:ext cx="1612076" cy="197213"/>
            </a:xfrm>
            <a:prstGeom prst="rect">
              <a:avLst/>
            </a:prstGeom>
            <a:noFill/>
            <a:effectLst/>
          </p:spPr>
          <p:txBody>
            <a:bodyPr wrap="square" lIns="52161" tIns="26081" rIns="52161" bIns="26081" rtlCol="0">
              <a:spAutoFit/>
            </a:bodyPr>
            <a:lstStyle/>
            <a:p>
              <a:pPr defTabSz="834766"/>
              <a:r>
                <a:rPr lang="es-ES" sz="806" dirty="0" smtClean="0">
                  <a:solidFill>
                    <a:srgbClr val="002060"/>
                  </a:solidFill>
                  <a:cs typeface="Arial" pitchFamily="34" charset="0"/>
                </a:rPr>
                <a:t>Programa </a:t>
              </a:r>
              <a:r>
                <a:rPr lang="es-ES" sz="806" dirty="0">
                  <a:solidFill>
                    <a:srgbClr val="002060"/>
                  </a:solidFill>
                  <a:cs typeface="Arial" pitchFamily="34" charset="0"/>
                </a:rPr>
                <a:t>MARKETING</a:t>
              </a:r>
            </a:p>
          </p:txBody>
        </p:sp>
      </p:grpSp>
      <p:sp>
        <p:nvSpPr>
          <p:cNvPr id="54" name="TextBox 53"/>
          <p:cNvSpPr txBox="1"/>
          <p:nvPr>
            <p:custDataLst>
              <p:tags r:id="rId17"/>
            </p:custDataLst>
          </p:nvPr>
        </p:nvSpPr>
        <p:spPr>
          <a:xfrm rot="16200000">
            <a:off x="-430475" y="4634263"/>
            <a:ext cx="1383201" cy="176696"/>
          </a:xfrm>
          <a:prstGeom prst="rect">
            <a:avLst/>
          </a:prstGeom>
          <a:noFill/>
        </p:spPr>
        <p:txBody>
          <a:bodyPr wrap="square" lIns="52178" tIns="26089" rIns="52178" bIns="26089" rtlCol="0">
            <a:spAutoFit/>
          </a:bodyPr>
          <a:lstStyle/>
          <a:p>
            <a:pPr algn="ctr" defTabSz="834766"/>
            <a:r>
              <a:rPr lang="es-ES" sz="806" b="1" dirty="0">
                <a:solidFill>
                  <a:srgbClr val="FFFFFF">
                    <a:lumMod val="50000"/>
                  </a:srgbClr>
                </a:solidFill>
                <a:cs typeface="Arial" pitchFamily="34" charset="0"/>
              </a:rPr>
              <a:t>DESARROLLO </a:t>
            </a:r>
            <a:r>
              <a:rPr lang="es-ES" sz="806" b="1" dirty="0" smtClean="0">
                <a:solidFill>
                  <a:srgbClr val="FFFFFF">
                    <a:lumMod val="50000"/>
                  </a:srgbClr>
                </a:solidFill>
                <a:cs typeface="Arial" pitchFamily="34" charset="0"/>
              </a:rPr>
              <a:t>RICE</a:t>
            </a:r>
            <a:endParaRPr lang="es-ES" sz="806" b="1" dirty="0">
              <a:solidFill>
                <a:srgbClr val="FFFFFF">
                  <a:lumMod val="50000"/>
                </a:srgbClr>
              </a:solidFill>
              <a:cs typeface="Arial" pitchFamily="34" charset="0"/>
            </a:endParaRPr>
          </a:p>
        </p:txBody>
      </p:sp>
      <p:sp>
        <p:nvSpPr>
          <p:cNvPr id="58" name="TextBox 57"/>
          <p:cNvSpPr txBox="1"/>
          <p:nvPr>
            <p:custDataLst>
              <p:tags r:id="rId18"/>
            </p:custDataLst>
          </p:nvPr>
        </p:nvSpPr>
        <p:spPr>
          <a:xfrm>
            <a:off x="1834989" y="6863552"/>
            <a:ext cx="816478" cy="335810"/>
          </a:xfrm>
          <a:prstGeom prst="rect">
            <a:avLst/>
          </a:prstGeom>
          <a:noFill/>
        </p:spPr>
        <p:txBody>
          <a:bodyPr wrap="square" lIns="58237" tIns="29117" rIns="58237" bIns="29117" rtlCol="0">
            <a:spAutoFit/>
          </a:bodyPr>
          <a:lstStyle/>
          <a:p>
            <a:pPr algn="ctr" defTabSz="931658" fontAlgn="base">
              <a:spcBef>
                <a:spcPct val="0"/>
              </a:spcBef>
              <a:spcAft>
                <a:spcPct val="0"/>
              </a:spcAft>
            </a:pPr>
            <a:r>
              <a:rPr lang="es-ES" sz="900" b="1" dirty="0">
                <a:solidFill>
                  <a:srgbClr val="00A1DE"/>
                </a:solidFill>
                <a:cs typeface="Arial" pitchFamily="34" charset="0"/>
              </a:rPr>
              <a:t>Marketing online</a:t>
            </a:r>
          </a:p>
        </p:txBody>
      </p:sp>
      <p:sp>
        <p:nvSpPr>
          <p:cNvPr id="59" name="TextBox 58"/>
          <p:cNvSpPr txBox="1"/>
          <p:nvPr>
            <p:custDataLst>
              <p:tags r:id="rId19"/>
            </p:custDataLst>
          </p:nvPr>
        </p:nvSpPr>
        <p:spPr>
          <a:xfrm>
            <a:off x="2893549" y="6863552"/>
            <a:ext cx="1564993" cy="335802"/>
          </a:xfrm>
          <a:prstGeom prst="rect">
            <a:avLst/>
          </a:prstGeom>
          <a:noFill/>
        </p:spPr>
        <p:txBody>
          <a:bodyPr wrap="square" lIns="58237" tIns="29117" rIns="58237" bIns="29117" rtlCol="0">
            <a:spAutoFit/>
          </a:bodyPr>
          <a:lstStyle/>
          <a:p>
            <a:pPr algn="ctr" defTabSz="931658"/>
            <a:r>
              <a:rPr lang="es-ES" sz="900" b="1" dirty="0">
                <a:solidFill>
                  <a:srgbClr val="00A1DE"/>
                </a:solidFill>
                <a:cs typeface="Arial" pitchFamily="34" charset="0"/>
              </a:rPr>
              <a:t>Mercadeo y promoción </a:t>
            </a:r>
            <a:r>
              <a:rPr lang="es-ES" sz="900" dirty="0">
                <a:solidFill>
                  <a:srgbClr val="00A1DE"/>
                </a:solidFill>
                <a:cs typeface="Arial" pitchFamily="34" charset="0"/>
              </a:rPr>
              <a:t>(internacional)</a:t>
            </a:r>
          </a:p>
        </p:txBody>
      </p:sp>
      <p:sp>
        <p:nvSpPr>
          <p:cNvPr id="60" name="TextBox 59"/>
          <p:cNvSpPr txBox="1"/>
          <p:nvPr>
            <p:custDataLst>
              <p:tags r:id="rId20"/>
            </p:custDataLst>
          </p:nvPr>
        </p:nvSpPr>
        <p:spPr>
          <a:xfrm>
            <a:off x="4617427" y="6863552"/>
            <a:ext cx="1427450" cy="335802"/>
          </a:xfrm>
          <a:prstGeom prst="rect">
            <a:avLst/>
          </a:prstGeom>
          <a:noFill/>
        </p:spPr>
        <p:txBody>
          <a:bodyPr wrap="square" lIns="58237" tIns="29117" rIns="58237" bIns="29117" rtlCol="0">
            <a:spAutoFit/>
          </a:bodyPr>
          <a:lstStyle/>
          <a:p>
            <a:pPr algn="ctr" defTabSz="931658"/>
            <a:r>
              <a:rPr lang="es-ES" sz="900" b="1" dirty="0">
                <a:solidFill>
                  <a:srgbClr val="00A1DE"/>
                </a:solidFill>
                <a:cs typeface="Arial" pitchFamily="34" charset="0"/>
              </a:rPr>
              <a:t>Mercadeo y promoción </a:t>
            </a:r>
            <a:r>
              <a:rPr lang="es-ES" sz="900" dirty="0" smtClean="0">
                <a:solidFill>
                  <a:srgbClr val="00A1DE"/>
                </a:solidFill>
                <a:cs typeface="Arial" pitchFamily="34" charset="0"/>
              </a:rPr>
              <a:t>(nacional</a:t>
            </a:r>
            <a:r>
              <a:rPr lang="es-ES" sz="900" dirty="0">
                <a:solidFill>
                  <a:srgbClr val="00A1DE"/>
                </a:solidFill>
                <a:cs typeface="Arial" pitchFamily="34" charset="0"/>
              </a:rPr>
              <a:t>)</a:t>
            </a:r>
          </a:p>
        </p:txBody>
      </p:sp>
      <p:sp>
        <p:nvSpPr>
          <p:cNvPr id="61" name="TextBox 60"/>
          <p:cNvSpPr txBox="1"/>
          <p:nvPr>
            <p:custDataLst>
              <p:tags r:id="rId21"/>
            </p:custDataLst>
          </p:nvPr>
        </p:nvSpPr>
        <p:spPr>
          <a:xfrm>
            <a:off x="6370409" y="6863552"/>
            <a:ext cx="1369241" cy="335802"/>
          </a:xfrm>
          <a:prstGeom prst="rect">
            <a:avLst/>
          </a:prstGeom>
          <a:noFill/>
        </p:spPr>
        <p:txBody>
          <a:bodyPr wrap="square" lIns="58237" tIns="29117" rIns="58237" bIns="29117" rtlCol="0">
            <a:spAutoFit/>
          </a:bodyPr>
          <a:lstStyle>
            <a:defPPr>
              <a:defRPr lang="es-ES"/>
            </a:defPPr>
            <a:lvl1pPr algn="ctr" defTabSz="931789" fontAlgn="base">
              <a:spcBef>
                <a:spcPct val="0"/>
              </a:spcBef>
              <a:spcAft>
                <a:spcPct val="0"/>
              </a:spcAft>
              <a:defRPr sz="900" b="1">
                <a:solidFill>
                  <a:srgbClr val="00A1DE"/>
                </a:solidFill>
                <a:cs typeface="Arial" pitchFamily="34" charset="0"/>
              </a:defRPr>
            </a:lvl1pPr>
          </a:lstStyle>
          <a:p>
            <a:pPr defTabSz="931658"/>
            <a:r>
              <a:rPr lang="es-ES" dirty="0"/>
              <a:t>Producto, desarrollo e inversiones</a:t>
            </a:r>
          </a:p>
        </p:txBody>
      </p:sp>
      <p:cxnSp>
        <p:nvCxnSpPr>
          <p:cNvPr id="62" name="Elbow Connector 61"/>
          <p:cNvCxnSpPr>
            <a:endCxn id="58" idx="0"/>
          </p:cNvCxnSpPr>
          <p:nvPr/>
        </p:nvCxnSpPr>
        <p:spPr>
          <a:xfrm rot="16200000" flipH="1">
            <a:off x="1120270" y="5740594"/>
            <a:ext cx="280154" cy="1965761"/>
          </a:xfrm>
          <a:prstGeom prst="bentConnector3">
            <a:avLst/>
          </a:prstGeom>
          <a:ln>
            <a:solidFill>
              <a:schemeClr val="accent1">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5" name="Elbow Connector 64"/>
          <p:cNvCxnSpPr>
            <a:endCxn id="59" idx="0"/>
          </p:cNvCxnSpPr>
          <p:nvPr/>
        </p:nvCxnSpPr>
        <p:spPr>
          <a:xfrm>
            <a:off x="261125" y="6727165"/>
            <a:ext cx="3414921" cy="136387"/>
          </a:xfrm>
          <a:prstGeom prst="bentConnector2">
            <a:avLst/>
          </a:prstGeom>
          <a:ln>
            <a:solidFill>
              <a:schemeClr val="accent1">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6" name="Elbow Connector 65"/>
          <p:cNvCxnSpPr>
            <a:endCxn id="60" idx="0"/>
          </p:cNvCxnSpPr>
          <p:nvPr/>
        </p:nvCxnSpPr>
        <p:spPr>
          <a:xfrm rot="16200000" flipH="1">
            <a:off x="2664232" y="4196632"/>
            <a:ext cx="280154" cy="5053685"/>
          </a:xfrm>
          <a:prstGeom prst="bentConnector3">
            <a:avLst>
              <a:gd name="adj1" fmla="val 50000"/>
            </a:avLst>
          </a:prstGeom>
          <a:ln>
            <a:solidFill>
              <a:schemeClr val="accent1">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7" name="Elbow Connector 66"/>
          <p:cNvCxnSpPr>
            <a:endCxn id="61" idx="0"/>
          </p:cNvCxnSpPr>
          <p:nvPr/>
        </p:nvCxnSpPr>
        <p:spPr>
          <a:xfrm>
            <a:off x="276783" y="6719595"/>
            <a:ext cx="6778247" cy="143957"/>
          </a:xfrm>
          <a:prstGeom prst="bentConnector2">
            <a:avLst/>
          </a:prstGeom>
          <a:ln>
            <a:solidFill>
              <a:schemeClr val="accent1">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16226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bwMode="auto">
          <a:xfrm>
            <a:off x="421358" y="450008"/>
            <a:ext cx="9360302" cy="640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sz="2437" b="1" dirty="0">
                <a:solidFill>
                  <a:srgbClr val="002060"/>
                </a:solidFill>
              </a:rPr>
              <a:t>Plan Estratégico y Base Programática</a:t>
            </a:r>
          </a:p>
          <a:p>
            <a:pPr fontAlgn="base">
              <a:spcBef>
                <a:spcPct val="0"/>
              </a:spcBef>
              <a:spcAft>
                <a:spcPct val="0"/>
              </a:spcAft>
            </a:pPr>
            <a:r>
              <a:rPr lang="es-ES" sz="2031" b="1" dirty="0">
                <a:solidFill>
                  <a:srgbClr val="00B0F0"/>
                </a:solidFill>
              </a:rPr>
              <a:t>Estrategias y programas (ii/ii)</a:t>
            </a:r>
            <a:endParaRPr lang="es-ES" sz="1422" i="1" dirty="0">
              <a:solidFill>
                <a:srgbClr val="00B0F0"/>
              </a:solidFill>
            </a:endParaRPr>
          </a:p>
        </p:txBody>
      </p:sp>
      <p:sp>
        <p:nvSpPr>
          <p:cNvPr id="2" name="Slide Number Placeholder 1"/>
          <p:cNvSpPr>
            <a:spLocks noGrp="1"/>
          </p:cNvSpPr>
          <p:nvPr>
            <p:ph type="sldNum" sz="quarter" idx="10"/>
          </p:nvPr>
        </p:nvSpPr>
        <p:spPr/>
        <p:txBody>
          <a:bodyPr/>
          <a:lstStyle/>
          <a:p>
            <a:fld id="{20A7A354-C5FB-4D1E-BE75-5A939ED93F75}" type="slidenum">
              <a:rPr lang="es-ES" smtClean="0">
                <a:solidFill>
                  <a:srgbClr val="002776"/>
                </a:solidFill>
              </a:rPr>
              <a:pPr/>
              <a:t>12</a:t>
            </a:fld>
            <a:endParaRPr lang="es-ES" dirty="0">
              <a:solidFill>
                <a:srgbClr val="002776"/>
              </a:solidFill>
            </a:endParaRPr>
          </a:p>
        </p:txBody>
      </p:sp>
      <p:sp>
        <p:nvSpPr>
          <p:cNvPr id="56" name="Rectangle 10"/>
          <p:cNvSpPr>
            <a:spLocks noChangeArrowheads="1"/>
          </p:cNvSpPr>
          <p:nvPr>
            <p:custDataLst>
              <p:tags r:id="rId1"/>
            </p:custDataLst>
          </p:nvPr>
        </p:nvSpPr>
        <p:spPr bwMode="auto">
          <a:xfrm>
            <a:off x="145096" y="1507136"/>
            <a:ext cx="9703006" cy="674354"/>
          </a:xfrm>
          <a:prstGeom prst="rect">
            <a:avLst/>
          </a:prstGeom>
          <a:solidFill>
            <a:schemeClr val="bg2"/>
          </a:solidFill>
          <a:ln w="3175">
            <a:solidFill>
              <a:schemeClr val="bg1">
                <a:lumMod val="65000"/>
              </a:schemeClr>
            </a:solidFill>
            <a:prstDash val="dash"/>
            <a:miter lim="800000"/>
            <a:headEnd/>
            <a:tailEnd/>
          </a:ln>
          <a:extLst/>
        </p:spPr>
        <p:txBody>
          <a:bodyPr wrap="none" lIns="59147" tIns="29574" rIns="59147" bIns="29574" anchor="ctr"/>
          <a:lstStyle/>
          <a:p>
            <a:pPr defTabSz="591488" eaLnBrk="0" hangingPunct="0">
              <a:defRPr/>
            </a:pPr>
            <a:endParaRPr lang="es-ES" sz="914" kern="0" dirty="0">
              <a:solidFill>
                <a:srgbClr val="000000"/>
              </a:solidFill>
              <a:ea typeface="ＭＳ Ｐゴシック" charset="0"/>
              <a:cs typeface="Arial" pitchFamily="34" charset="0"/>
            </a:endParaRPr>
          </a:p>
        </p:txBody>
      </p:sp>
      <p:sp>
        <p:nvSpPr>
          <p:cNvPr id="13" name="Rectangle 10"/>
          <p:cNvSpPr>
            <a:spLocks noChangeArrowheads="1"/>
          </p:cNvSpPr>
          <p:nvPr>
            <p:custDataLst>
              <p:tags r:id="rId2"/>
            </p:custDataLst>
          </p:nvPr>
        </p:nvSpPr>
        <p:spPr bwMode="auto">
          <a:xfrm>
            <a:off x="145096" y="2354564"/>
            <a:ext cx="9703006" cy="4643071"/>
          </a:xfrm>
          <a:prstGeom prst="rect">
            <a:avLst/>
          </a:prstGeom>
          <a:solidFill>
            <a:schemeClr val="bg2"/>
          </a:solidFill>
          <a:ln w="3175">
            <a:solidFill>
              <a:schemeClr val="bg1">
                <a:lumMod val="65000"/>
              </a:schemeClr>
            </a:solidFill>
            <a:prstDash val="dash"/>
            <a:miter lim="800000"/>
            <a:headEnd/>
            <a:tailEnd/>
          </a:ln>
          <a:extLst/>
        </p:spPr>
        <p:txBody>
          <a:bodyPr wrap="none" lIns="59147" tIns="29574" rIns="59147" bIns="29574" anchor="ctr"/>
          <a:lstStyle/>
          <a:p>
            <a:pPr defTabSz="591488" eaLnBrk="0" hangingPunct="0">
              <a:defRPr/>
            </a:pPr>
            <a:endParaRPr lang="es-ES" sz="812" kern="0" dirty="0">
              <a:solidFill>
                <a:srgbClr val="002060"/>
              </a:solidFill>
              <a:ea typeface="ＭＳ Ｐゴシック" charset="0"/>
              <a:cs typeface="Arial" pitchFamily="34" charset="0"/>
            </a:endParaRPr>
          </a:p>
        </p:txBody>
      </p:sp>
      <p:sp>
        <p:nvSpPr>
          <p:cNvPr id="55" name="TextBox 54"/>
          <p:cNvSpPr txBox="1"/>
          <p:nvPr>
            <p:custDataLst>
              <p:tags r:id="rId3"/>
            </p:custDataLst>
          </p:nvPr>
        </p:nvSpPr>
        <p:spPr>
          <a:xfrm>
            <a:off x="4121202" y="1435785"/>
            <a:ext cx="1750796" cy="202591"/>
          </a:xfrm>
          <a:prstGeom prst="rect">
            <a:avLst/>
          </a:prstGeom>
          <a:solidFill>
            <a:schemeClr val="bg1"/>
          </a:solidFill>
          <a:ln w="3175">
            <a:noFill/>
            <a:prstDash val="dash"/>
          </a:ln>
        </p:spPr>
        <p:txBody>
          <a:bodyPr wrap="square" lIns="59147" tIns="29574" rIns="59147" bIns="29574" rtlCol="0" anchor="ctr">
            <a:spAutoFit/>
          </a:bodyPr>
          <a:lstStyle/>
          <a:p>
            <a:pPr algn="ctr" defTabSz="946232"/>
            <a:r>
              <a:rPr lang="es-ES" sz="914" b="1" dirty="0">
                <a:solidFill>
                  <a:srgbClr val="002060"/>
                </a:solidFill>
                <a:cs typeface="Arial" pitchFamily="34" charset="0"/>
              </a:rPr>
              <a:t>Objetivos estratégicos</a:t>
            </a:r>
          </a:p>
        </p:txBody>
      </p:sp>
      <p:sp>
        <p:nvSpPr>
          <p:cNvPr id="88" name="Rectangle 87"/>
          <p:cNvSpPr/>
          <p:nvPr>
            <p:custDataLst>
              <p:tags r:id="rId4"/>
            </p:custDataLst>
          </p:nvPr>
        </p:nvSpPr>
        <p:spPr>
          <a:xfrm>
            <a:off x="602472" y="3324105"/>
            <a:ext cx="1771059" cy="425588"/>
          </a:xfrm>
          <a:prstGeom prst="rect">
            <a:avLst/>
          </a:prstGeom>
          <a:solidFill>
            <a:schemeClr val="accent3"/>
          </a:solidFill>
          <a:ln w="3175">
            <a:noFill/>
          </a:ln>
        </p:spPr>
        <p:style>
          <a:lnRef idx="2">
            <a:schemeClr val="accent2"/>
          </a:lnRef>
          <a:fillRef idx="1">
            <a:schemeClr val="lt1"/>
          </a:fillRef>
          <a:effectRef idx="0">
            <a:schemeClr val="accent2"/>
          </a:effectRef>
          <a:fontRef idx="minor">
            <a:schemeClr val="dk1"/>
          </a:fontRef>
        </p:style>
        <p:txBody>
          <a:bodyPr lIns="23298" tIns="23298" rIns="23298" bIns="23298" rtlCol="0" anchor="ctr">
            <a:noAutofit/>
          </a:bodyPr>
          <a:lstStyle/>
          <a:p>
            <a:pPr marL="23286" lvl="1" indent="-117123" algn="ctr" defTabSz="946232">
              <a:spcAft>
                <a:spcPts val="194"/>
              </a:spcAft>
            </a:pPr>
            <a:r>
              <a:rPr lang="es-ES" sz="914" b="1" dirty="0">
                <a:solidFill>
                  <a:srgbClr val="FFFFFF"/>
                </a:solidFill>
                <a:cs typeface="Arial" panose="020B0604020202020204" pitchFamily="34" charset="0"/>
              </a:rPr>
              <a:t>E1: Especialización de marketing por grandes públicos</a:t>
            </a:r>
          </a:p>
        </p:txBody>
      </p:sp>
      <p:sp>
        <p:nvSpPr>
          <p:cNvPr id="89" name="Text Box 4"/>
          <p:cNvSpPr txBox="1">
            <a:spLocks noChangeArrowheads="1"/>
          </p:cNvSpPr>
          <p:nvPr/>
        </p:nvSpPr>
        <p:spPr bwMode="auto">
          <a:xfrm>
            <a:off x="602472" y="3839740"/>
            <a:ext cx="4987086" cy="299509"/>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a:solidFill>
                  <a:srgbClr val="002060"/>
                </a:solidFill>
              </a:rPr>
              <a:t>1.1: Campaña y plan operativo de marketing turístico internacional offline </a:t>
            </a:r>
            <a:r>
              <a:rPr lang="es-ES" altLang="es-CL" sz="762" i="1" dirty="0" smtClean="0">
                <a:solidFill>
                  <a:srgbClr val="002060"/>
                </a:solidFill>
              </a:rPr>
              <a:t>(B2B)</a:t>
            </a:r>
            <a:endParaRPr lang="es-ES" altLang="es-CL" sz="762" i="1" dirty="0">
              <a:solidFill>
                <a:srgbClr val="002060"/>
              </a:solidFill>
            </a:endParaRPr>
          </a:p>
        </p:txBody>
      </p:sp>
      <p:sp>
        <p:nvSpPr>
          <p:cNvPr id="92" name="Rectangle 91"/>
          <p:cNvSpPr/>
          <p:nvPr>
            <p:custDataLst>
              <p:tags r:id="rId5"/>
            </p:custDataLst>
          </p:nvPr>
        </p:nvSpPr>
        <p:spPr>
          <a:xfrm>
            <a:off x="2422172" y="3324105"/>
            <a:ext cx="1650664" cy="425588"/>
          </a:xfrm>
          <a:prstGeom prst="rect">
            <a:avLst/>
          </a:prstGeom>
          <a:solidFill>
            <a:schemeClr val="accent3"/>
          </a:solidFill>
          <a:ln w="28575">
            <a:noFill/>
          </a:ln>
        </p:spPr>
        <p:style>
          <a:lnRef idx="2">
            <a:schemeClr val="accent2"/>
          </a:lnRef>
          <a:fillRef idx="1">
            <a:schemeClr val="lt1"/>
          </a:fillRef>
          <a:effectRef idx="0">
            <a:schemeClr val="accent2"/>
          </a:effectRef>
          <a:fontRef idx="minor">
            <a:schemeClr val="dk1"/>
          </a:fontRef>
        </p:style>
        <p:txBody>
          <a:bodyPr lIns="23298" tIns="23298" rIns="23298" bIns="23298" rtlCol="0" anchor="ctr">
            <a:noAutofit/>
          </a:bodyPr>
          <a:lstStyle/>
          <a:p>
            <a:pPr marL="23286" lvl="1" indent="-117123" algn="ctr" defTabSz="946232">
              <a:spcAft>
                <a:spcPts val="194"/>
              </a:spcAft>
            </a:pPr>
            <a:r>
              <a:rPr lang="es-ES" sz="914" b="1" dirty="0">
                <a:solidFill>
                  <a:srgbClr val="FFFFFF"/>
                </a:solidFill>
                <a:cs typeface="Arial" panose="020B0604020202020204" pitchFamily="34" charset="0"/>
              </a:rPr>
              <a:t>E2: Reclasificación de mercados internacionales target</a:t>
            </a:r>
          </a:p>
        </p:txBody>
      </p:sp>
      <p:sp>
        <p:nvSpPr>
          <p:cNvPr id="102" name="Rectangle 101"/>
          <p:cNvSpPr/>
          <p:nvPr>
            <p:custDataLst>
              <p:tags r:id="rId6"/>
            </p:custDataLst>
          </p:nvPr>
        </p:nvSpPr>
        <p:spPr>
          <a:xfrm>
            <a:off x="602472" y="4418671"/>
            <a:ext cx="4783421" cy="210218"/>
          </a:xfrm>
          <a:prstGeom prst="rect">
            <a:avLst/>
          </a:prstGeom>
          <a:solidFill>
            <a:schemeClr val="accent3"/>
          </a:solidFill>
          <a:ln w="3175">
            <a:noFill/>
          </a:ln>
        </p:spPr>
        <p:style>
          <a:lnRef idx="2">
            <a:schemeClr val="accent2"/>
          </a:lnRef>
          <a:fillRef idx="1">
            <a:schemeClr val="lt1"/>
          </a:fillRef>
          <a:effectRef idx="0">
            <a:schemeClr val="accent2"/>
          </a:effectRef>
          <a:fontRef idx="minor">
            <a:schemeClr val="dk1"/>
          </a:fontRef>
        </p:style>
        <p:txBody>
          <a:bodyPr lIns="23298" tIns="23298" rIns="23298" bIns="23298" rtlCol="0" anchor="ctr">
            <a:noAutofit/>
          </a:bodyPr>
          <a:lstStyle/>
          <a:p>
            <a:pPr marL="23286" lvl="1" indent="-117123" algn="ctr" defTabSz="946232">
              <a:spcAft>
                <a:spcPts val="194"/>
              </a:spcAft>
            </a:pPr>
            <a:r>
              <a:rPr lang="es-ES" sz="914" b="1" dirty="0">
                <a:solidFill>
                  <a:srgbClr val="FFFFFF"/>
                </a:solidFill>
                <a:cs typeface="Arial" panose="020B0604020202020204" pitchFamily="34" charset="0"/>
              </a:rPr>
              <a:t>E1: Reclasificación de mercados por objetivos de acción al mercado</a:t>
            </a:r>
          </a:p>
        </p:txBody>
      </p:sp>
      <p:sp>
        <p:nvSpPr>
          <p:cNvPr id="103" name="Text Box 4"/>
          <p:cNvSpPr txBox="1">
            <a:spLocks noChangeArrowheads="1"/>
          </p:cNvSpPr>
          <p:nvPr/>
        </p:nvSpPr>
        <p:spPr bwMode="auto">
          <a:xfrm>
            <a:off x="602473" y="4671936"/>
            <a:ext cx="9180799" cy="173398"/>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a:solidFill>
                  <a:srgbClr val="002060"/>
                </a:solidFill>
              </a:rPr>
              <a:t>1.1: Plan de Marketing de Turismo Interno para </a:t>
            </a:r>
            <a:r>
              <a:rPr lang="es-ES" altLang="es-CL" sz="762" i="1" dirty="0" smtClean="0">
                <a:solidFill>
                  <a:srgbClr val="002060"/>
                </a:solidFill>
              </a:rPr>
              <a:t>Quito (B2C)</a:t>
            </a:r>
            <a:endParaRPr lang="es-ES" altLang="es-CL" sz="762" i="1" dirty="0">
              <a:solidFill>
                <a:srgbClr val="002060"/>
              </a:solidFill>
            </a:endParaRPr>
          </a:p>
        </p:txBody>
      </p:sp>
      <p:sp>
        <p:nvSpPr>
          <p:cNvPr id="106" name="Rectangle 105"/>
          <p:cNvSpPr/>
          <p:nvPr>
            <p:custDataLst>
              <p:tags r:id="rId7"/>
            </p:custDataLst>
          </p:nvPr>
        </p:nvSpPr>
        <p:spPr>
          <a:xfrm>
            <a:off x="5483969" y="4418671"/>
            <a:ext cx="4299303" cy="210218"/>
          </a:xfrm>
          <a:prstGeom prst="rect">
            <a:avLst/>
          </a:prstGeom>
          <a:solidFill>
            <a:schemeClr val="accent3"/>
          </a:solidFill>
          <a:ln w="28575">
            <a:noFill/>
          </a:ln>
        </p:spPr>
        <p:style>
          <a:lnRef idx="2">
            <a:schemeClr val="accent2"/>
          </a:lnRef>
          <a:fillRef idx="1">
            <a:schemeClr val="lt1"/>
          </a:fillRef>
          <a:effectRef idx="0">
            <a:schemeClr val="accent2"/>
          </a:effectRef>
          <a:fontRef idx="minor">
            <a:schemeClr val="dk1"/>
          </a:fontRef>
        </p:style>
        <p:txBody>
          <a:bodyPr lIns="23298" tIns="23298" rIns="23298" bIns="23298" rtlCol="0" anchor="ctr">
            <a:noAutofit/>
          </a:bodyPr>
          <a:lstStyle/>
          <a:p>
            <a:pPr marL="23286" lvl="1" indent="-117123" algn="ctr" defTabSz="946232">
              <a:spcAft>
                <a:spcPts val="194"/>
              </a:spcAft>
            </a:pPr>
            <a:r>
              <a:rPr lang="es-ES" sz="914" b="1" dirty="0">
                <a:solidFill>
                  <a:srgbClr val="FFFFFF"/>
                </a:solidFill>
                <a:cs typeface="Arial" panose="020B0604020202020204" pitchFamily="34" charset="0"/>
              </a:rPr>
              <a:t>E2: Distribución del presupuesto por objetivos para cada mercado</a:t>
            </a:r>
          </a:p>
        </p:txBody>
      </p:sp>
      <p:sp>
        <p:nvSpPr>
          <p:cNvPr id="112" name="Rectangle 111"/>
          <p:cNvSpPr/>
          <p:nvPr>
            <p:custDataLst>
              <p:tags r:id="rId8"/>
            </p:custDataLst>
          </p:nvPr>
        </p:nvSpPr>
        <p:spPr>
          <a:xfrm>
            <a:off x="4121203" y="3324105"/>
            <a:ext cx="1482004" cy="425588"/>
          </a:xfrm>
          <a:prstGeom prst="rect">
            <a:avLst/>
          </a:prstGeom>
          <a:solidFill>
            <a:schemeClr val="accent3"/>
          </a:solidFill>
          <a:ln w="28575">
            <a:noFill/>
          </a:ln>
        </p:spPr>
        <p:style>
          <a:lnRef idx="2">
            <a:schemeClr val="accent2"/>
          </a:lnRef>
          <a:fillRef idx="1">
            <a:schemeClr val="lt1"/>
          </a:fillRef>
          <a:effectRef idx="0">
            <a:schemeClr val="accent2"/>
          </a:effectRef>
          <a:fontRef idx="minor">
            <a:schemeClr val="dk1"/>
          </a:fontRef>
        </p:style>
        <p:txBody>
          <a:bodyPr lIns="23298" tIns="23298" rIns="23298" bIns="23298" rtlCol="0" anchor="ctr">
            <a:noAutofit/>
          </a:bodyPr>
          <a:lstStyle/>
          <a:p>
            <a:pPr marL="23286" lvl="1" indent="-117123" algn="ctr" defTabSz="946232">
              <a:spcAft>
                <a:spcPts val="194"/>
              </a:spcAft>
            </a:pPr>
            <a:r>
              <a:rPr lang="es-ES" sz="914" b="1" dirty="0" smtClean="0">
                <a:solidFill>
                  <a:srgbClr val="FFFFFF"/>
                </a:solidFill>
                <a:cs typeface="Arial" panose="020B0604020202020204" pitchFamily="34" charset="0"/>
              </a:rPr>
              <a:t>E3: </a:t>
            </a:r>
            <a:r>
              <a:rPr lang="es-ES" sz="914" b="1" dirty="0">
                <a:solidFill>
                  <a:srgbClr val="FFFFFF"/>
                </a:solidFill>
                <a:cs typeface="Arial" panose="020B0604020202020204" pitchFamily="34" charset="0"/>
              </a:rPr>
              <a:t>Promociones conjuntas con actores clave</a:t>
            </a:r>
          </a:p>
        </p:txBody>
      </p:sp>
      <p:grpSp>
        <p:nvGrpSpPr>
          <p:cNvPr id="3" name="Group 2"/>
          <p:cNvGrpSpPr/>
          <p:nvPr/>
        </p:nvGrpSpPr>
        <p:grpSpPr>
          <a:xfrm>
            <a:off x="5641293" y="3320603"/>
            <a:ext cx="4068852" cy="820681"/>
            <a:chOff x="4177794" y="3604905"/>
            <a:chExt cx="2691026" cy="808119"/>
          </a:xfrm>
        </p:grpSpPr>
        <p:sp>
          <p:nvSpPr>
            <p:cNvPr id="95" name="Rectangle 94"/>
            <p:cNvSpPr/>
            <p:nvPr>
              <p:custDataLst>
                <p:tags r:id="rId30"/>
              </p:custDataLst>
            </p:nvPr>
          </p:nvSpPr>
          <p:spPr>
            <a:xfrm>
              <a:off x="4177794" y="3604905"/>
              <a:ext cx="2691026" cy="419074"/>
            </a:xfrm>
            <a:prstGeom prst="rect">
              <a:avLst/>
            </a:prstGeom>
            <a:solidFill>
              <a:schemeClr val="accent3"/>
            </a:solidFill>
            <a:ln w="3175">
              <a:noFill/>
            </a:ln>
          </p:spPr>
          <p:style>
            <a:lnRef idx="2">
              <a:schemeClr val="accent2"/>
            </a:lnRef>
            <a:fillRef idx="1">
              <a:schemeClr val="lt1"/>
            </a:fillRef>
            <a:effectRef idx="0">
              <a:schemeClr val="accent2"/>
            </a:effectRef>
            <a:fontRef idx="minor">
              <a:schemeClr val="dk1"/>
            </a:fontRef>
          </p:style>
          <p:txBody>
            <a:bodyPr lIns="23298" tIns="23298" rIns="23298" bIns="23298" rtlCol="0" anchor="ctr">
              <a:noAutofit/>
            </a:bodyPr>
            <a:lstStyle/>
            <a:p>
              <a:pPr marL="23286" lvl="1" indent="-117123" algn="ctr" defTabSz="946232">
                <a:spcAft>
                  <a:spcPts val="194"/>
                </a:spcAft>
              </a:pPr>
              <a:r>
                <a:rPr lang="es-ES" sz="914" b="1" dirty="0" smtClean="0">
                  <a:solidFill>
                    <a:srgbClr val="FFFFFF"/>
                  </a:solidFill>
                  <a:cs typeface="Arial" panose="020B0604020202020204" pitchFamily="34" charset="0"/>
                </a:rPr>
                <a:t>E4: </a:t>
              </a:r>
              <a:r>
                <a:rPr lang="es-ES" sz="914" b="1" dirty="0">
                  <a:solidFill>
                    <a:srgbClr val="FFFFFF"/>
                  </a:solidFill>
                  <a:cs typeface="Arial" panose="020B0604020202020204" pitchFamily="34" charset="0"/>
                </a:rPr>
                <a:t>Inteligencia de mercados en tiempo real para toma de decisiones</a:t>
              </a:r>
            </a:p>
          </p:txBody>
        </p:sp>
        <p:sp>
          <p:nvSpPr>
            <p:cNvPr id="116" name="Text Box 4"/>
            <p:cNvSpPr txBox="1">
              <a:spLocks noChangeArrowheads="1"/>
            </p:cNvSpPr>
            <p:nvPr/>
          </p:nvSpPr>
          <p:spPr bwMode="auto">
            <a:xfrm>
              <a:off x="4177796" y="4116096"/>
              <a:ext cx="2691024" cy="296928"/>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smtClean="0">
                  <a:solidFill>
                    <a:srgbClr val="002060"/>
                  </a:solidFill>
                </a:rPr>
                <a:t>4.1</a:t>
              </a:r>
              <a:r>
                <a:rPr lang="es-ES" altLang="es-CL" sz="762" i="1" dirty="0">
                  <a:solidFill>
                    <a:srgbClr val="002060"/>
                  </a:solidFill>
                </a:rPr>
                <a:t>: </a:t>
              </a:r>
              <a:r>
                <a:rPr lang="es-ES" altLang="es-CL" sz="762" b="1" i="1" dirty="0">
                  <a:solidFill>
                    <a:srgbClr val="002060"/>
                  </a:solidFill>
                </a:rPr>
                <a:t>Creación de una Plataforma de Inteligencia Operativa de </a:t>
              </a:r>
              <a:r>
                <a:rPr lang="es-ES" altLang="es-CL" sz="762" b="1" i="1" dirty="0" smtClean="0">
                  <a:solidFill>
                    <a:srgbClr val="002060"/>
                  </a:solidFill>
                </a:rPr>
                <a:t>Mercado</a:t>
              </a:r>
            </a:p>
            <a:p>
              <a:pPr algn="l"/>
              <a:endParaRPr lang="es-ES" altLang="es-CL" sz="762" b="1" i="1" dirty="0">
                <a:solidFill>
                  <a:srgbClr val="002060"/>
                </a:solidFill>
              </a:endParaRPr>
            </a:p>
          </p:txBody>
        </p:sp>
      </p:grpSp>
      <p:sp>
        <p:nvSpPr>
          <p:cNvPr id="69" name="TextBox 68"/>
          <p:cNvSpPr txBox="1"/>
          <p:nvPr>
            <p:custDataLst>
              <p:tags r:id="rId9"/>
            </p:custDataLst>
          </p:nvPr>
        </p:nvSpPr>
        <p:spPr>
          <a:xfrm rot="16200000">
            <a:off x="-104669" y="3519161"/>
            <a:ext cx="904785" cy="488324"/>
          </a:xfrm>
          <a:prstGeom prst="rect">
            <a:avLst/>
          </a:prstGeom>
          <a:noFill/>
        </p:spPr>
        <p:txBody>
          <a:bodyPr wrap="square" lIns="59147" tIns="29574" rIns="59147" bIns="29574" rtlCol="0">
            <a:spAutoFit/>
          </a:bodyPr>
          <a:lstStyle/>
          <a:p>
            <a:pPr algn="ctr" defTabSz="946232"/>
            <a:r>
              <a:rPr lang="es-ES" sz="914" b="1" dirty="0">
                <a:solidFill>
                  <a:srgbClr val="00A1DE"/>
                </a:solidFill>
                <a:cs typeface="Arial" pitchFamily="34" charset="0"/>
              </a:rPr>
              <a:t>Mercadeo y promoción </a:t>
            </a:r>
            <a:r>
              <a:rPr lang="es-ES" sz="914" dirty="0">
                <a:solidFill>
                  <a:srgbClr val="00A1DE"/>
                </a:solidFill>
                <a:cs typeface="Arial" pitchFamily="34" charset="0"/>
              </a:rPr>
              <a:t>(internacional)</a:t>
            </a:r>
          </a:p>
        </p:txBody>
      </p:sp>
      <p:sp>
        <p:nvSpPr>
          <p:cNvPr id="70" name="TextBox 69"/>
          <p:cNvSpPr txBox="1"/>
          <p:nvPr>
            <p:custDataLst>
              <p:tags r:id="rId10"/>
            </p:custDataLst>
          </p:nvPr>
        </p:nvSpPr>
        <p:spPr>
          <a:xfrm rot="16200000">
            <a:off x="-40571" y="4447374"/>
            <a:ext cx="804401" cy="488324"/>
          </a:xfrm>
          <a:prstGeom prst="rect">
            <a:avLst/>
          </a:prstGeom>
          <a:noFill/>
        </p:spPr>
        <p:txBody>
          <a:bodyPr wrap="square" lIns="59147" tIns="29574" rIns="59147" bIns="29574" rtlCol="0">
            <a:spAutoFit/>
          </a:bodyPr>
          <a:lstStyle>
            <a:defPPr>
              <a:defRPr lang="es-ES"/>
            </a:defPPr>
            <a:lvl1pPr algn="ctr" defTabSz="931789" fontAlgn="base">
              <a:spcBef>
                <a:spcPct val="0"/>
              </a:spcBef>
              <a:spcAft>
                <a:spcPct val="0"/>
              </a:spcAft>
              <a:defRPr sz="900" b="1">
                <a:solidFill>
                  <a:srgbClr val="00A1DE"/>
                </a:solidFill>
                <a:cs typeface="Arial" pitchFamily="34" charset="0"/>
              </a:defRPr>
            </a:lvl1pPr>
          </a:lstStyle>
          <a:p>
            <a:r>
              <a:rPr lang="es-ES" sz="914" dirty="0"/>
              <a:t>Mercadeo y promoción (</a:t>
            </a:r>
            <a:r>
              <a:rPr lang="es-ES" sz="914" b="0" dirty="0"/>
              <a:t>nacional</a:t>
            </a:r>
            <a:r>
              <a:rPr lang="es-ES" sz="914" dirty="0"/>
              <a:t>)</a:t>
            </a:r>
          </a:p>
        </p:txBody>
      </p:sp>
      <p:sp>
        <p:nvSpPr>
          <p:cNvPr id="68" name="Text Box 4"/>
          <p:cNvSpPr txBox="1">
            <a:spLocks noChangeArrowheads="1"/>
          </p:cNvSpPr>
          <p:nvPr>
            <p:custDataLst>
              <p:tags r:id="rId11"/>
            </p:custDataLst>
          </p:nvPr>
        </p:nvSpPr>
        <p:spPr bwMode="auto">
          <a:xfrm>
            <a:off x="5101508" y="1666255"/>
            <a:ext cx="4657221" cy="446291"/>
          </a:xfrm>
          <a:prstGeom prst="rect">
            <a:avLst/>
          </a:prstGeom>
          <a:solidFill>
            <a:schemeClr val="accent1"/>
          </a:solidFill>
          <a:ln>
            <a:noFill/>
            <a:headEnd/>
            <a:tailEnd/>
          </a:ln>
        </p:spPr>
        <p:style>
          <a:lnRef idx="2">
            <a:schemeClr val="accent1">
              <a:shade val="50000"/>
            </a:schemeClr>
          </a:lnRef>
          <a:fillRef idx="1">
            <a:schemeClr val="accent1"/>
          </a:fillRef>
          <a:effectRef idx="0">
            <a:schemeClr val="accent1"/>
          </a:effectRef>
          <a:fontRef idx="minor">
            <a:schemeClr val="lt1"/>
          </a:fontRef>
        </p:style>
        <p:txBody>
          <a:bodyPr lIns="59147" tIns="29574" rIns="59147" bIns="29574" anchor="ctr"/>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914" dirty="0"/>
              <a:t>Posicionar a Quito como destino turístico único mundial</a:t>
            </a:r>
          </a:p>
        </p:txBody>
      </p:sp>
      <p:sp>
        <p:nvSpPr>
          <p:cNvPr id="44" name="TextBox 43"/>
          <p:cNvSpPr txBox="1"/>
          <p:nvPr>
            <p:custDataLst>
              <p:tags r:id="rId12"/>
            </p:custDataLst>
          </p:nvPr>
        </p:nvSpPr>
        <p:spPr>
          <a:xfrm rot="16200000">
            <a:off x="-40480" y="2593176"/>
            <a:ext cx="829170" cy="345458"/>
          </a:xfrm>
          <a:prstGeom prst="rect">
            <a:avLst/>
          </a:prstGeom>
          <a:noFill/>
        </p:spPr>
        <p:txBody>
          <a:bodyPr wrap="square" lIns="59147" tIns="29574" rIns="59147" bIns="29574" rtlCol="0">
            <a:spAutoFit/>
          </a:bodyPr>
          <a:lstStyle/>
          <a:p>
            <a:pPr algn="ctr" defTabSz="946232"/>
            <a:r>
              <a:rPr lang="es-ES" sz="914" b="1" dirty="0">
                <a:solidFill>
                  <a:srgbClr val="00A1DE"/>
                </a:solidFill>
                <a:cs typeface="Arial" pitchFamily="34" charset="0"/>
              </a:rPr>
              <a:t>Marketing online</a:t>
            </a:r>
          </a:p>
        </p:txBody>
      </p:sp>
      <p:sp>
        <p:nvSpPr>
          <p:cNvPr id="45" name="Text Box 37"/>
          <p:cNvSpPr txBox="1">
            <a:spLocks noChangeArrowheads="1"/>
          </p:cNvSpPr>
          <p:nvPr>
            <p:custDataLst>
              <p:tags r:id="rId13"/>
            </p:custDataLst>
          </p:nvPr>
        </p:nvSpPr>
        <p:spPr bwMode="auto">
          <a:xfrm>
            <a:off x="2875976" y="2524492"/>
            <a:ext cx="2037860" cy="292477"/>
          </a:xfrm>
          <a:prstGeom prst="rect">
            <a:avLst/>
          </a:prstGeom>
          <a:solidFill>
            <a:schemeClr val="accent3"/>
          </a:solidFill>
          <a:ln w="9525">
            <a:noFill/>
            <a:miter lim="800000"/>
            <a:headEnd/>
            <a:tailEnd/>
          </a:ln>
          <a:extLst/>
        </p:spPr>
        <p:txBody>
          <a:bodyPr lIns="23298" tIns="23298" rIns="23298" bIns="23298" anchor="ctr"/>
          <a:lstStyle>
            <a:defPPr>
              <a:defRPr lang="es-ES"/>
            </a:defPPr>
            <a:lvl1pPr algn="ctr" eaLnBrk="0" hangingPunct="0">
              <a:lnSpc>
                <a:spcPct val="80000"/>
              </a:lnSpc>
              <a:defRPr sz="900">
                <a:solidFill>
                  <a:schemeClr val="bg1"/>
                </a:solidFill>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defTabSz="946232"/>
            <a:r>
              <a:rPr lang="es-ES" sz="914" b="1" dirty="0">
                <a:solidFill>
                  <a:srgbClr val="FFFFFF"/>
                </a:solidFill>
                <a:ea typeface="ＭＳ Ｐゴシック" charset="0"/>
                <a:cs typeface="Arial" pitchFamily="34" charset="0"/>
              </a:rPr>
              <a:t>E2. </a:t>
            </a:r>
            <a:r>
              <a:rPr lang="es-ES" sz="914" b="1" dirty="0" err="1">
                <a:solidFill>
                  <a:srgbClr val="FFFFFF"/>
                </a:solidFill>
                <a:ea typeface="ＭＳ Ｐゴシック" charset="0"/>
                <a:cs typeface="Arial" pitchFamily="34" charset="0"/>
              </a:rPr>
              <a:t>Inbound</a:t>
            </a:r>
            <a:r>
              <a:rPr lang="es-ES" sz="914" b="1" dirty="0">
                <a:solidFill>
                  <a:srgbClr val="FFFFFF"/>
                </a:solidFill>
                <a:ea typeface="ＭＳ Ｐゴシック" charset="0"/>
                <a:cs typeface="Arial" pitchFamily="34" charset="0"/>
              </a:rPr>
              <a:t> marketing</a:t>
            </a:r>
          </a:p>
        </p:txBody>
      </p:sp>
      <p:sp>
        <p:nvSpPr>
          <p:cNvPr id="46" name="Text Box 35"/>
          <p:cNvSpPr txBox="1">
            <a:spLocks noChangeArrowheads="1"/>
          </p:cNvSpPr>
          <p:nvPr>
            <p:custDataLst>
              <p:tags r:id="rId14"/>
            </p:custDataLst>
          </p:nvPr>
        </p:nvSpPr>
        <p:spPr bwMode="auto">
          <a:xfrm>
            <a:off x="580256" y="2524492"/>
            <a:ext cx="2217231" cy="292477"/>
          </a:xfrm>
          <a:prstGeom prst="rect">
            <a:avLst/>
          </a:prstGeom>
          <a:solidFill>
            <a:schemeClr val="accent3"/>
          </a:solidFill>
          <a:ln w="28575">
            <a:noFill/>
            <a:miter lim="800000"/>
            <a:headEnd/>
            <a:tailEnd/>
          </a:ln>
        </p:spPr>
        <p:txBody>
          <a:bodyPr lIns="23298" tIns="23298" rIns="23298" bIns="23298" anchor="ct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46232">
              <a:lnSpc>
                <a:spcPct val="80000"/>
              </a:lnSpc>
            </a:pPr>
            <a:r>
              <a:rPr lang="es-ES" sz="914" b="1" dirty="0">
                <a:solidFill>
                  <a:srgbClr val="FFFFFF"/>
                </a:solidFill>
                <a:cs typeface="Arial" charset="0"/>
              </a:rPr>
              <a:t>E1. Especialización de la gestión digital por públicos diferenciados</a:t>
            </a:r>
          </a:p>
        </p:txBody>
      </p:sp>
      <p:sp>
        <p:nvSpPr>
          <p:cNvPr id="47" name="Text Box 4"/>
          <p:cNvSpPr txBox="1">
            <a:spLocks noChangeArrowheads="1"/>
          </p:cNvSpPr>
          <p:nvPr/>
        </p:nvSpPr>
        <p:spPr bwMode="auto">
          <a:xfrm>
            <a:off x="551243" y="2864893"/>
            <a:ext cx="2246243" cy="301102"/>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s-ES"/>
            </a:defPPr>
            <a:lvl1pPr marR="0" lvl="0" indent="0" defTabSz="914400" eaLnBrk="0" fontAlgn="auto" hangingPunct="0">
              <a:lnSpc>
                <a:spcPct val="90000"/>
              </a:lnSpc>
              <a:spcBef>
                <a:spcPts val="0"/>
              </a:spcBef>
              <a:spcAft>
                <a:spcPts val="0"/>
              </a:spcAft>
              <a:buClrTx/>
              <a:buSzTx/>
              <a:buFontTx/>
              <a:buNone/>
              <a:tabLst/>
              <a:defRPr kumimoji="0" sz="900" b="0" i="1" u="none" strike="noStrike" kern="0" cap="none" spc="0" normalizeH="0" baseline="0">
                <a:ln>
                  <a:noFill/>
                </a:ln>
                <a:solidFill>
                  <a:prstClr val="black"/>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762" dirty="0">
                <a:solidFill>
                  <a:srgbClr val="002060"/>
                </a:solidFill>
              </a:rPr>
              <a:t>1.1: Desarrollo de ecosistema digital de marketing turístico</a:t>
            </a:r>
          </a:p>
        </p:txBody>
      </p:sp>
      <p:sp>
        <p:nvSpPr>
          <p:cNvPr id="48" name="Text Box 4"/>
          <p:cNvSpPr txBox="1">
            <a:spLocks noChangeArrowheads="1"/>
          </p:cNvSpPr>
          <p:nvPr/>
        </p:nvSpPr>
        <p:spPr bwMode="auto">
          <a:xfrm>
            <a:off x="2851376" y="2880457"/>
            <a:ext cx="990488" cy="298278"/>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s-ES"/>
            </a:defPPr>
            <a:lvl1pPr marR="0" lvl="0" indent="0" defTabSz="914400" eaLnBrk="0" fontAlgn="auto" hangingPunct="0">
              <a:lnSpc>
                <a:spcPct val="90000"/>
              </a:lnSpc>
              <a:spcBef>
                <a:spcPts val="0"/>
              </a:spcBef>
              <a:spcAft>
                <a:spcPts val="0"/>
              </a:spcAft>
              <a:buClrTx/>
              <a:buSzTx/>
              <a:buFontTx/>
              <a:buNone/>
              <a:tabLst/>
              <a:defRPr kumimoji="0" sz="900" b="0" i="1" u="none" strike="noStrike" kern="0" cap="none" spc="0" normalizeH="0" baseline="0">
                <a:ln>
                  <a:noFill/>
                </a:ln>
                <a:solidFill>
                  <a:prstClr val="black"/>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762" dirty="0">
                <a:solidFill>
                  <a:srgbClr val="002060"/>
                </a:solidFill>
              </a:rPr>
              <a:t>2.1: Creación Unidad de Marketing online </a:t>
            </a:r>
          </a:p>
        </p:txBody>
      </p:sp>
      <p:sp>
        <p:nvSpPr>
          <p:cNvPr id="49" name="Text Box 4"/>
          <p:cNvSpPr txBox="1">
            <a:spLocks noChangeArrowheads="1"/>
          </p:cNvSpPr>
          <p:nvPr/>
        </p:nvSpPr>
        <p:spPr bwMode="auto">
          <a:xfrm>
            <a:off x="3944117" y="2880457"/>
            <a:ext cx="985091" cy="298278"/>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s-ES"/>
            </a:defPPr>
            <a:lvl1pPr marR="0" lvl="0" indent="0" defTabSz="914400" eaLnBrk="0" fontAlgn="auto" hangingPunct="0">
              <a:lnSpc>
                <a:spcPct val="90000"/>
              </a:lnSpc>
              <a:spcBef>
                <a:spcPts val="0"/>
              </a:spcBef>
              <a:spcAft>
                <a:spcPts val="0"/>
              </a:spcAft>
              <a:buClrTx/>
              <a:buSzTx/>
              <a:buFontTx/>
              <a:buNone/>
              <a:tabLst/>
              <a:defRPr kumimoji="0" sz="900" b="0" i="1" u="none" strike="noStrike" kern="0" cap="none" spc="0" normalizeH="0" baseline="0">
                <a:ln>
                  <a:noFill/>
                </a:ln>
                <a:solidFill>
                  <a:prstClr val="black"/>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762" dirty="0">
                <a:solidFill>
                  <a:srgbClr val="002060"/>
                </a:solidFill>
              </a:rPr>
              <a:t>2.2: Campañas de marketing online</a:t>
            </a:r>
          </a:p>
        </p:txBody>
      </p:sp>
      <p:sp>
        <p:nvSpPr>
          <p:cNvPr id="50" name="Text Box 31"/>
          <p:cNvSpPr txBox="1">
            <a:spLocks noChangeArrowheads="1"/>
          </p:cNvSpPr>
          <p:nvPr>
            <p:custDataLst>
              <p:tags r:id="rId15"/>
            </p:custDataLst>
          </p:nvPr>
        </p:nvSpPr>
        <p:spPr bwMode="auto">
          <a:xfrm>
            <a:off x="4996598" y="2524525"/>
            <a:ext cx="4762129" cy="292477"/>
          </a:xfrm>
          <a:prstGeom prst="rect">
            <a:avLst/>
          </a:prstGeom>
          <a:solidFill>
            <a:schemeClr val="accent3"/>
          </a:solidFill>
          <a:ln w="9525">
            <a:noFill/>
            <a:miter lim="800000"/>
            <a:headEnd/>
            <a:tailEnd/>
          </a:ln>
          <a:extLst/>
        </p:spPr>
        <p:txBody>
          <a:bodyPr lIns="23298" tIns="23298" rIns="23298" bIns="23298" anchor="ctr"/>
          <a:lstStyle>
            <a:defPPr>
              <a:defRPr lang="es-CL"/>
            </a:defPPr>
            <a:lvl1pPr algn="ctr" eaLnBrk="0" hangingPunct="0">
              <a:lnSpc>
                <a:spcPct val="80000"/>
              </a:lnSpc>
              <a:defRPr sz="900">
                <a:solidFill>
                  <a:schemeClr val="bg1"/>
                </a:solidFill>
                <a:latin typeface="Arial" charset="0"/>
                <a:ea typeface="ＭＳ Ｐゴシック" charset="0"/>
                <a:cs typeface="Arial" charset="0"/>
              </a:defRPr>
            </a:lvl1pPr>
            <a:lvl2pPr marL="742950" indent="-285750" eaLnBrk="0" hangingPunct="0">
              <a:defRPr>
                <a:latin typeface="Arial" charset="0"/>
                <a:ea typeface="ＭＳ Ｐゴシック" charset="0"/>
              </a:defRPr>
            </a:lvl2pPr>
            <a:lvl3pPr marL="1143000" indent="-228600" eaLnBrk="0" hangingPunct="0">
              <a:defRPr>
                <a:latin typeface="Arial" charset="0"/>
                <a:ea typeface="ＭＳ Ｐゴシック" charset="0"/>
              </a:defRPr>
            </a:lvl3pPr>
            <a:lvl4pPr marL="1600200" indent="-228600" eaLnBrk="0" hangingPunct="0">
              <a:defRPr>
                <a:latin typeface="Arial" charset="0"/>
                <a:ea typeface="ＭＳ Ｐゴシック" charset="0"/>
              </a:defRPr>
            </a:lvl4pPr>
            <a:lvl5pPr marL="2057400" indent="-228600" eaLnBrk="0" hangingPunct="0">
              <a:defRPr>
                <a:latin typeface="Arial" charset="0"/>
                <a:ea typeface="ＭＳ Ｐゴシック" charset="0"/>
              </a:defRPr>
            </a:lvl5pPr>
            <a:lvl6pPr marL="2514600" indent="-228600" eaLnBrk="0" fontAlgn="base" hangingPunct="0">
              <a:spcBef>
                <a:spcPct val="0"/>
              </a:spcBef>
              <a:spcAft>
                <a:spcPct val="0"/>
              </a:spcAft>
              <a:defRPr>
                <a:latin typeface="Arial" charset="0"/>
                <a:ea typeface="ＭＳ Ｐゴシック" charset="0"/>
              </a:defRPr>
            </a:lvl6pPr>
            <a:lvl7pPr marL="2971800" indent="-228600" eaLnBrk="0" fontAlgn="base" hangingPunct="0">
              <a:spcBef>
                <a:spcPct val="0"/>
              </a:spcBef>
              <a:spcAft>
                <a:spcPct val="0"/>
              </a:spcAft>
              <a:defRPr>
                <a:latin typeface="Arial" charset="0"/>
                <a:ea typeface="ＭＳ Ｐゴシック" charset="0"/>
              </a:defRPr>
            </a:lvl7pPr>
            <a:lvl8pPr marL="3429000" indent="-228600" eaLnBrk="0" fontAlgn="base" hangingPunct="0">
              <a:spcBef>
                <a:spcPct val="0"/>
              </a:spcBef>
              <a:spcAft>
                <a:spcPct val="0"/>
              </a:spcAft>
              <a:defRPr>
                <a:latin typeface="Arial" charset="0"/>
                <a:ea typeface="ＭＳ Ｐゴシック" charset="0"/>
              </a:defRPr>
            </a:lvl8pPr>
            <a:lvl9pPr marL="3886200" indent="-228600" eaLnBrk="0" fontAlgn="base" hangingPunct="0">
              <a:spcBef>
                <a:spcPct val="0"/>
              </a:spcBef>
              <a:spcAft>
                <a:spcPct val="0"/>
              </a:spcAft>
              <a:defRPr>
                <a:latin typeface="Arial" charset="0"/>
                <a:ea typeface="ＭＳ Ｐゴシック" charset="0"/>
              </a:defRPr>
            </a:lvl9pPr>
          </a:lstStyle>
          <a:p>
            <a:pPr defTabSz="946232"/>
            <a:r>
              <a:rPr lang="es-ES" sz="914" b="1" dirty="0">
                <a:solidFill>
                  <a:srgbClr val="FFFFFF"/>
                </a:solidFill>
              </a:rPr>
              <a:t>E3. Desarrollo de la web como herramienta de conversión</a:t>
            </a:r>
          </a:p>
        </p:txBody>
      </p:sp>
      <p:sp>
        <p:nvSpPr>
          <p:cNvPr id="51" name="Text Box 4"/>
          <p:cNvSpPr txBox="1">
            <a:spLocks noChangeArrowheads="1"/>
          </p:cNvSpPr>
          <p:nvPr/>
        </p:nvSpPr>
        <p:spPr bwMode="auto">
          <a:xfrm>
            <a:off x="5031462" y="2880456"/>
            <a:ext cx="1622209" cy="30003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s-ES"/>
            </a:defPPr>
            <a:lvl1pPr marR="0" lvl="0" indent="0" defTabSz="914400" eaLnBrk="0" fontAlgn="auto" hangingPunct="0">
              <a:lnSpc>
                <a:spcPct val="90000"/>
              </a:lnSpc>
              <a:spcBef>
                <a:spcPts val="0"/>
              </a:spcBef>
              <a:spcAft>
                <a:spcPts val="0"/>
              </a:spcAft>
              <a:buClrTx/>
              <a:buSzTx/>
              <a:buFontTx/>
              <a:buNone/>
              <a:tabLst/>
              <a:defRPr kumimoji="0" sz="900" b="0" i="1" u="none" strike="noStrike" kern="0" cap="none" spc="0" normalizeH="0" baseline="0">
                <a:ln>
                  <a:noFill/>
                </a:ln>
                <a:solidFill>
                  <a:prstClr val="black"/>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762" dirty="0">
                <a:solidFill>
                  <a:srgbClr val="002060"/>
                </a:solidFill>
              </a:rPr>
              <a:t>3.1: Dossier funcional Web Turismo de Quito para sector privado</a:t>
            </a:r>
          </a:p>
        </p:txBody>
      </p:sp>
      <p:sp>
        <p:nvSpPr>
          <p:cNvPr id="52" name="Text Box 4"/>
          <p:cNvSpPr txBox="1">
            <a:spLocks noChangeArrowheads="1"/>
          </p:cNvSpPr>
          <p:nvPr/>
        </p:nvSpPr>
        <p:spPr bwMode="auto">
          <a:xfrm>
            <a:off x="6755926" y="2866635"/>
            <a:ext cx="1681929" cy="30003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s-ES"/>
            </a:defPPr>
            <a:lvl1pPr marR="0" lvl="0" indent="0" defTabSz="914400" eaLnBrk="0" fontAlgn="auto" hangingPunct="0">
              <a:lnSpc>
                <a:spcPct val="90000"/>
              </a:lnSpc>
              <a:spcBef>
                <a:spcPts val="0"/>
              </a:spcBef>
              <a:spcAft>
                <a:spcPts val="0"/>
              </a:spcAft>
              <a:buClrTx/>
              <a:buSzTx/>
              <a:buFontTx/>
              <a:buNone/>
              <a:tabLst/>
              <a:defRPr kumimoji="0" sz="900" b="0" i="1" u="none" strike="noStrike" kern="0" cap="none" spc="0" normalizeH="0" baseline="0">
                <a:ln>
                  <a:noFill/>
                </a:ln>
                <a:solidFill>
                  <a:prstClr val="black"/>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762" dirty="0">
                <a:solidFill>
                  <a:srgbClr val="002060"/>
                </a:solidFill>
              </a:rPr>
              <a:t>3.2: Captación de operadores turísticos y proveedores en la web</a:t>
            </a:r>
          </a:p>
          <a:p>
            <a:endParaRPr lang="es-ES" altLang="es-CL" sz="762" dirty="0">
              <a:solidFill>
                <a:srgbClr val="002060"/>
              </a:solidFill>
            </a:endParaRPr>
          </a:p>
          <a:p>
            <a:r>
              <a:rPr lang="es-ES" altLang="es-CL" sz="762" dirty="0">
                <a:solidFill>
                  <a:srgbClr val="002060"/>
                </a:solidFill>
              </a:rPr>
              <a:t> </a:t>
            </a:r>
          </a:p>
          <a:p>
            <a:endParaRPr lang="es-ES" altLang="es-CL" sz="762" dirty="0">
              <a:solidFill>
                <a:srgbClr val="002060"/>
              </a:solidFill>
            </a:endParaRPr>
          </a:p>
        </p:txBody>
      </p:sp>
      <p:sp>
        <p:nvSpPr>
          <p:cNvPr id="53" name="Text Box 4"/>
          <p:cNvSpPr txBox="1">
            <a:spLocks noChangeArrowheads="1"/>
          </p:cNvSpPr>
          <p:nvPr/>
        </p:nvSpPr>
        <p:spPr bwMode="auto">
          <a:xfrm>
            <a:off x="8540108" y="2870783"/>
            <a:ext cx="1217225" cy="30003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s-ES"/>
            </a:defPPr>
            <a:lvl1pPr marR="0" lvl="0" indent="0" defTabSz="914400" eaLnBrk="0" fontAlgn="auto" hangingPunct="0">
              <a:lnSpc>
                <a:spcPct val="90000"/>
              </a:lnSpc>
              <a:spcBef>
                <a:spcPts val="0"/>
              </a:spcBef>
              <a:spcAft>
                <a:spcPts val="0"/>
              </a:spcAft>
              <a:buClrTx/>
              <a:buSzTx/>
              <a:buFontTx/>
              <a:buNone/>
              <a:tabLst/>
              <a:defRPr kumimoji="0" sz="900" b="0" i="1" u="none" strike="noStrike" kern="0" cap="none" spc="0" normalizeH="0" baseline="0">
                <a:ln>
                  <a:noFill/>
                </a:ln>
                <a:solidFill>
                  <a:prstClr val="black"/>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r>
              <a:rPr lang="es-ES" altLang="es-CL" sz="762" dirty="0">
                <a:solidFill>
                  <a:srgbClr val="002060"/>
                </a:solidFill>
              </a:rPr>
              <a:t>3.3: Monitoreo e informes </a:t>
            </a:r>
            <a:r>
              <a:rPr lang="es-ES" altLang="es-CL" sz="762" dirty="0" smtClean="0">
                <a:solidFill>
                  <a:srgbClr val="002060"/>
                </a:solidFill>
              </a:rPr>
              <a:t> de </a:t>
            </a:r>
            <a:r>
              <a:rPr lang="es-ES" altLang="es-CL" sz="762" dirty="0" err="1" smtClean="0">
                <a:solidFill>
                  <a:srgbClr val="002060"/>
                </a:solidFill>
              </a:rPr>
              <a:t>Inbound</a:t>
            </a:r>
            <a:r>
              <a:rPr lang="es-ES" altLang="es-CL" sz="762" dirty="0" smtClean="0">
                <a:solidFill>
                  <a:srgbClr val="002060"/>
                </a:solidFill>
              </a:rPr>
              <a:t> marketing</a:t>
            </a:r>
            <a:endParaRPr lang="es-ES" altLang="es-CL" sz="762" dirty="0">
              <a:solidFill>
                <a:srgbClr val="002060"/>
              </a:solidFill>
            </a:endParaRPr>
          </a:p>
        </p:txBody>
      </p:sp>
      <p:sp>
        <p:nvSpPr>
          <p:cNvPr id="54" name="TextBox 53"/>
          <p:cNvSpPr txBox="1"/>
          <p:nvPr>
            <p:custDataLst>
              <p:tags r:id="rId16"/>
            </p:custDataLst>
          </p:nvPr>
        </p:nvSpPr>
        <p:spPr>
          <a:xfrm rot="16200000">
            <a:off x="-319949" y="5710888"/>
            <a:ext cx="1335346" cy="345458"/>
          </a:xfrm>
          <a:prstGeom prst="rect">
            <a:avLst/>
          </a:prstGeom>
          <a:noFill/>
        </p:spPr>
        <p:txBody>
          <a:bodyPr wrap="square" lIns="59147" tIns="29574" rIns="59147" bIns="29574" rtlCol="0">
            <a:spAutoFit/>
          </a:bodyPr>
          <a:lstStyle/>
          <a:p>
            <a:pPr algn="ctr" defTabSz="946232"/>
            <a:r>
              <a:rPr lang="es-ES" sz="914" b="1" dirty="0">
                <a:solidFill>
                  <a:srgbClr val="00A1DE"/>
                </a:solidFill>
                <a:cs typeface="Arial" pitchFamily="34" charset="0"/>
              </a:rPr>
              <a:t>Producto, desarrollo e inversiones</a:t>
            </a:r>
          </a:p>
        </p:txBody>
      </p:sp>
      <p:sp>
        <p:nvSpPr>
          <p:cNvPr id="64" name="Text Box 4"/>
          <p:cNvSpPr txBox="1">
            <a:spLocks noChangeArrowheads="1"/>
          </p:cNvSpPr>
          <p:nvPr/>
        </p:nvSpPr>
        <p:spPr bwMode="auto">
          <a:xfrm>
            <a:off x="531890" y="5955213"/>
            <a:ext cx="1050819" cy="56199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a:solidFill>
                  <a:srgbClr val="002060"/>
                </a:solidFill>
              </a:rPr>
              <a:t>1.1: Estructuración de portafolio de proyectos de inversión turística de nivel internacional</a:t>
            </a:r>
          </a:p>
        </p:txBody>
      </p:sp>
      <p:sp>
        <p:nvSpPr>
          <p:cNvPr id="65" name="Text Box 23"/>
          <p:cNvSpPr txBox="1">
            <a:spLocks noChangeArrowheads="1"/>
          </p:cNvSpPr>
          <p:nvPr>
            <p:custDataLst>
              <p:tags r:id="rId17"/>
            </p:custDataLst>
          </p:nvPr>
        </p:nvSpPr>
        <p:spPr bwMode="auto">
          <a:xfrm>
            <a:off x="4640250" y="5113949"/>
            <a:ext cx="1059887" cy="769667"/>
          </a:xfrm>
          <a:prstGeom prst="rect">
            <a:avLst/>
          </a:prstGeom>
          <a:solidFill>
            <a:schemeClr val="accent3"/>
          </a:solidFill>
          <a:ln w="9525">
            <a:noFill/>
            <a:miter lim="800000"/>
            <a:headEnd/>
            <a:tailEnd/>
          </a:ln>
        </p:spPr>
        <p:txBody>
          <a:bodyPr lIns="23298" tIns="23298" rIns="23298" bIns="23298" anchor="ct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46232">
              <a:lnSpc>
                <a:spcPct val="80000"/>
              </a:lnSpc>
            </a:pPr>
            <a:r>
              <a:rPr lang="es-ES" sz="914" b="1" dirty="0">
                <a:solidFill>
                  <a:srgbClr val="FFFFFF"/>
                </a:solidFill>
                <a:cs typeface="Arial" charset="0"/>
              </a:rPr>
              <a:t>E3. Aumentar y comunicar los beneficios integrales para la calidad</a:t>
            </a:r>
          </a:p>
        </p:txBody>
      </p:sp>
      <p:sp>
        <p:nvSpPr>
          <p:cNvPr id="66" name="Text Box 35"/>
          <p:cNvSpPr txBox="1">
            <a:spLocks noChangeArrowheads="1"/>
          </p:cNvSpPr>
          <p:nvPr>
            <p:custDataLst>
              <p:tags r:id="rId18"/>
            </p:custDataLst>
          </p:nvPr>
        </p:nvSpPr>
        <p:spPr bwMode="auto">
          <a:xfrm>
            <a:off x="518240" y="5113949"/>
            <a:ext cx="2279246" cy="769667"/>
          </a:xfrm>
          <a:prstGeom prst="rect">
            <a:avLst/>
          </a:prstGeom>
          <a:solidFill>
            <a:schemeClr val="accent3"/>
          </a:solidFill>
          <a:ln w="28575">
            <a:noFill/>
            <a:miter lim="800000"/>
            <a:headEnd/>
            <a:tailEnd/>
          </a:ln>
        </p:spPr>
        <p:txBody>
          <a:bodyPr lIns="23298" tIns="23298" rIns="23298" bIns="23298" anchor="ctr"/>
          <a:lstStyle>
            <a:lvl1pPr eaLnBrk="0" hangingPunct="0">
              <a:defRPr>
                <a:solidFill>
                  <a:schemeClr val="tx1"/>
                </a:solidFill>
                <a:latin typeface="Arial" charset="0"/>
                <a:ea typeface="ＭＳ Ｐゴシック" charset="0"/>
                <a:cs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46232">
              <a:lnSpc>
                <a:spcPct val="80000"/>
              </a:lnSpc>
            </a:pPr>
            <a:r>
              <a:rPr lang="es-ES" sz="914" b="1" dirty="0">
                <a:solidFill>
                  <a:srgbClr val="FFFFFF"/>
                </a:solidFill>
                <a:cs typeface="Arial" charset="0"/>
              </a:rPr>
              <a:t>E1. Desarrollo inorgánico del turismo a través de captación de inversiones de alto impacto </a:t>
            </a:r>
          </a:p>
        </p:txBody>
      </p:sp>
      <p:sp>
        <p:nvSpPr>
          <p:cNvPr id="67" name="Text Box 31"/>
          <p:cNvSpPr txBox="1">
            <a:spLocks noChangeArrowheads="1"/>
          </p:cNvSpPr>
          <p:nvPr>
            <p:custDataLst>
              <p:tags r:id="rId19"/>
            </p:custDataLst>
          </p:nvPr>
        </p:nvSpPr>
        <p:spPr bwMode="auto">
          <a:xfrm>
            <a:off x="5746276" y="5113949"/>
            <a:ext cx="1059887" cy="769667"/>
          </a:xfrm>
          <a:prstGeom prst="rect">
            <a:avLst/>
          </a:prstGeom>
          <a:solidFill>
            <a:schemeClr val="accent3"/>
          </a:solidFill>
          <a:ln w="9525">
            <a:noFill/>
            <a:miter lim="800000"/>
            <a:headEnd/>
            <a:tailEnd/>
          </a:ln>
          <a:extLst/>
        </p:spPr>
        <p:txBody>
          <a:bodyPr lIns="23298" tIns="23298" rIns="23298" bIns="23298" anchor="ctr"/>
          <a:lstStyle>
            <a:defPPr>
              <a:defRPr lang="es-CL"/>
            </a:defPPr>
            <a:lvl1pPr algn="ctr" eaLnBrk="0" hangingPunct="0">
              <a:lnSpc>
                <a:spcPct val="80000"/>
              </a:lnSpc>
              <a:defRPr sz="900">
                <a:solidFill>
                  <a:schemeClr val="bg1"/>
                </a:solidFill>
                <a:latin typeface="Arial" charset="0"/>
                <a:ea typeface="ＭＳ Ｐゴシック" charset="0"/>
                <a:cs typeface="Arial" charset="0"/>
              </a:defRPr>
            </a:lvl1pPr>
            <a:lvl2pPr marL="742950" indent="-285750" eaLnBrk="0" hangingPunct="0">
              <a:defRPr>
                <a:latin typeface="Arial" charset="0"/>
                <a:ea typeface="ＭＳ Ｐゴシック" charset="0"/>
              </a:defRPr>
            </a:lvl2pPr>
            <a:lvl3pPr marL="1143000" indent="-228600" eaLnBrk="0" hangingPunct="0">
              <a:defRPr>
                <a:latin typeface="Arial" charset="0"/>
                <a:ea typeface="ＭＳ Ｐゴシック" charset="0"/>
              </a:defRPr>
            </a:lvl3pPr>
            <a:lvl4pPr marL="1600200" indent="-228600" eaLnBrk="0" hangingPunct="0">
              <a:defRPr>
                <a:latin typeface="Arial" charset="0"/>
                <a:ea typeface="ＭＳ Ｐゴシック" charset="0"/>
              </a:defRPr>
            </a:lvl4pPr>
            <a:lvl5pPr marL="2057400" indent="-228600" eaLnBrk="0" hangingPunct="0">
              <a:defRPr>
                <a:latin typeface="Arial" charset="0"/>
                <a:ea typeface="ＭＳ Ｐゴシック" charset="0"/>
              </a:defRPr>
            </a:lvl5pPr>
            <a:lvl6pPr marL="2514600" indent="-228600" eaLnBrk="0" fontAlgn="base" hangingPunct="0">
              <a:spcBef>
                <a:spcPct val="0"/>
              </a:spcBef>
              <a:spcAft>
                <a:spcPct val="0"/>
              </a:spcAft>
              <a:defRPr>
                <a:latin typeface="Arial" charset="0"/>
                <a:ea typeface="ＭＳ Ｐゴシック" charset="0"/>
              </a:defRPr>
            </a:lvl6pPr>
            <a:lvl7pPr marL="2971800" indent="-228600" eaLnBrk="0" fontAlgn="base" hangingPunct="0">
              <a:spcBef>
                <a:spcPct val="0"/>
              </a:spcBef>
              <a:spcAft>
                <a:spcPct val="0"/>
              </a:spcAft>
              <a:defRPr>
                <a:latin typeface="Arial" charset="0"/>
                <a:ea typeface="ＭＳ Ｐゴシック" charset="0"/>
              </a:defRPr>
            </a:lvl7pPr>
            <a:lvl8pPr marL="3429000" indent="-228600" eaLnBrk="0" fontAlgn="base" hangingPunct="0">
              <a:spcBef>
                <a:spcPct val="0"/>
              </a:spcBef>
              <a:spcAft>
                <a:spcPct val="0"/>
              </a:spcAft>
              <a:defRPr>
                <a:latin typeface="Arial" charset="0"/>
                <a:ea typeface="ＭＳ Ｐゴシック" charset="0"/>
              </a:defRPr>
            </a:lvl8pPr>
            <a:lvl9pPr marL="3886200" indent="-228600" eaLnBrk="0" fontAlgn="base" hangingPunct="0">
              <a:spcBef>
                <a:spcPct val="0"/>
              </a:spcBef>
              <a:spcAft>
                <a:spcPct val="0"/>
              </a:spcAft>
              <a:defRPr>
                <a:latin typeface="Arial" charset="0"/>
                <a:ea typeface="ＭＳ Ｐゴシック" charset="0"/>
              </a:defRPr>
            </a:lvl9pPr>
          </a:lstStyle>
          <a:p>
            <a:pPr defTabSz="946232"/>
            <a:r>
              <a:rPr lang="es-ES" sz="914" b="1" dirty="0"/>
              <a:t>E4. Foco de desarrollo turístico en centralidades de alto atractivo y potencial</a:t>
            </a:r>
          </a:p>
        </p:txBody>
      </p:sp>
      <p:sp>
        <p:nvSpPr>
          <p:cNvPr id="77" name="Text Box 37"/>
          <p:cNvSpPr txBox="1">
            <a:spLocks noChangeArrowheads="1"/>
          </p:cNvSpPr>
          <p:nvPr>
            <p:custDataLst>
              <p:tags r:id="rId20"/>
            </p:custDataLst>
          </p:nvPr>
        </p:nvSpPr>
        <p:spPr bwMode="auto">
          <a:xfrm>
            <a:off x="6852305" y="5113949"/>
            <a:ext cx="2906423" cy="769667"/>
          </a:xfrm>
          <a:prstGeom prst="rect">
            <a:avLst/>
          </a:prstGeom>
          <a:solidFill>
            <a:schemeClr val="accent3"/>
          </a:solidFill>
          <a:ln w="9525">
            <a:noFill/>
            <a:miter lim="800000"/>
            <a:headEnd/>
            <a:tailEnd/>
          </a:ln>
          <a:extLst/>
        </p:spPr>
        <p:txBody>
          <a:bodyPr lIns="23298" tIns="23298" rIns="23298" bIns="23298" anchor="ctr"/>
          <a:lstStyle>
            <a:defPPr>
              <a:defRPr lang="es-ES"/>
            </a:defPPr>
            <a:lvl1pPr algn="ctr" eaLnBrk="0" hangingPunct="0">
              <a:lnSpc>
                <a:spcPct val="80000"/>
              </a:lnSpc>
              <a:defRPr sz="900">
                <a:solidFill>
                  <a:schemeClr val="bg1"/>
                </a:solidFill>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defTabSz="946232"/>
            <a:r>
              <a:rPr lang="es-ES" sz="914" b="1" dirty="0">
                <a:solidFill>
                  <a:srgbClr val="FFFFFF"/>
                </a:solidFill>
              </a:rPr>
              <a:t>E5. </a:t>
            </a:r>
            <a:r>
              <a:rPr lang="es-ES" sz="914" b="1" dirty="0"/>
              <a:t>Dinamización turística integral</a:t>
            </a:r>
            <a:endParaRPr lang="es-ES" sz="914" b="1" dirty="0">
              <a:solidFill>
                <a:srgbClr val="FFFFFF"/>
              </a:solidFill>
            </a:endParaRPr>
          </a:p>
        </p:txBody>
      </p:sp>
      <p:sp>
        <p:nvSpPr>
          <p:cNvPr id="78" name="Text Box 37"/>
          <p:cNvSpPr txBox="1">
            <a:spLocks noChangeArrowheads="1"/>
          </p:cNvSpPr>
          <p:nvPr>
            <p:custDataLst>
              <p:tags r:id="rId21"/>
            </p:custDataLst>
          </p:nvPr>
        </p:nvSpPr>
        <p:spPr bwMode="auto">
          <a:xfrm>
            <a:off x="2875976" y="5113949"/>
            <a:ext cx="1718132" cy="769667"/>
          </a:xfrm>
          <a:prstGeom prst="rect">
            <a:avLst/>
          </a:prstGeom>
          <a:solidFill>
            <a:schemeClr val="accent3"/>
          </a:solidFill>
          <a:ln w="9525">
            <a:noFill/>
            <a:miter lim="800000"/>
            <a:headEnd/>
            <a:tailEnd/>
          </a:ln>
          <a:extLst/>
        </p:spPr>
        <p:txBody>
          <a:bodyPr lIns="23298" tIns="23298" rIns="23298" bIns="23298" anchor="ctr"/>
          <a:lstStyle>
            <a:defPPr>
              <a:defRPr lang="es-ES"/>
            </a:defPPr>
            <a:lvl1pPr algn="ctr" eaLnBrk="0" hangingPunct="0">
              <a:lnSpc>
                <a:spcPct val="80000"/>
              </a:lnSpc>
              <a:defRPr sz="900">
                <a:solidFill>
                  <a:schemeClr val="bg1"/>
                </a:solidFill>
              </a:defRPr>
            </a:lvl1pPr>
            <a:lvl2pPr marL="742950" indent="-285750" eaLnBrk="0" hangingPunct="0"/>
            <a:lvl3pPr marL="1143000" indent="-228600" eaLnBrk="0" hangingPunct="0"/>
            <a:lvl4pPr marL="1600200" indent="-228600" eaLnBrk="0" hangingPunct="0"/>
            <a:lvl5pPr marL="2057400" indent="-228600" eaLnBrk="0" hangingPunct="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defTabSz="946232"/>
            <a:r>
              <a:rPr lang="es-ES" sz="914" b="1" dirty="0">
                <a:solidFill>
                  <a:srgbClr val="FFFFFF"/>
                </a:solidFill>
                <a:latin typeface="Arial" pitchFamily="34" charset="0"/>
                <a:ea typeface="ＭＳ Ｐゴシック" charset="0"/>
                <a:cs typeface="Arial" pitchFamily="34" charset="0"/>
              </a:rPr>
              <a:t>E2. </a:t>
            </a:r>
            <a:r>
              <a:rPr lang="es-ES" sz="914" b="1" dirty="0"/>
              <a:t>Promoción de la inversión adecuada a cada tipología de proyecto</a:t>
            </a:r>
            <a:endParaRPr lang="es-ES" sz="914" b="1" dirty="0">
              <a:solidFill>
                <a:srgbClr val="FFFFFF"/>
              </a:solidFill>
              <a:latin typeface="Arial" pitchFamily="34" charset="0"/>
              <a:ea typeface="ＭＳ Ｐゴシック" charset="0"/>
              <a:cs typeface="Arial" pitchFamily="34" charset="0"/>
            </a:endParaRPr>
          </a:p>
        </p:txBody>
      </p:sp>
      <p:sp>
        <p:nvSpPr>
          <p:cNvPr id="80" name="Text Box 4"/>
          <p:cNvSpPr txBox="1">
            <a:spLocks noChangeArrowheads="1"/>
          </p:cNvSpPr>
          <p:nvPr/>
        </p:nvSpPr>
        <p:spPr bwMode="auto">
          <a:xfrm>
            <a:off x="1651972" y="5941438"/>
            <a:ext cx="1145514" cy="56199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smtClean="0">
                <a:solidFill>
                  <a:srgbClr val="002060"/>
                </a:solidFill>
              </a:rPr>
              <a:t>1.2</a:t>
            </a:r>
            <a:r>
              <a:rPr lang="es-ES" altLang="es-CL" sz="762" i="1" dirty="0">
                <a:solidFill>
                  <a:srgbClr val="002060"/>
                </a:solidFill>
              </a:rPr>
              <a:t>: Estructuración de paquetes de incentivos </a:t>
            </a:r>
            <a:r>
              <a:rPr lang="es-ES" altLang="es-CL" sz="762" i="1" dirty="0" smtClean="0">
                <a:solidFill>
                  <a:srgbClr val="002060"/>
                </a:solidFill>
              </a:rPr>
              <a:t>y servicios al inversionista para fomentar la inversión turística</a:t>
            </a:r>
            <a:endParaRPr lang="es-ES" altLang="es-CL" sz="762" i="1" dirty="0">
              <a:solidFill>
                <a:srgbClr val="002060"/>
              </a:solidFill>
            </a:endParaRPr>
          </a:p>
        </p:txBody>
      </p:sp>
      <p:sp>
        <p:nvSpPr>
          <p:cNvPr id="81" name="Text Box 4"/>
          <p:cNvSpPr txBox="1">
            <a:spLocks noChangeArrowheads="1"/>
          </p:cNvSpPr>
          <p:nvPr/>
        </p:nvSpPr>
        <p:spPr bwMode="auto">
          <a:xfrm>
            <a:off x="2884762" y="5971640"/>
            <a:ext cx="725483" cy="56199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smtClean="0">
                <a:solidFill>
                  <a:srgbClr val="002060"/>
                </a:solidFill>
              </a:rPr>
              <a:t>2.1: </a:t>
            </a:r>
            <a:r>
              <a:rPr lang="es-ES" altLang="es-CL" sz="762" i="1" dirty="0">
                <a:solidFill>
                  <a:srgbClr val="002060"/>
                </a:solidFill>
              </a:rPr>
              <a:t>Marketing de atracción de inversiones</a:t>
            </a:r>
          </a:p>
        </p:txBody>
      </p:sp>
      <p:sp>
        <p:nvSpPr>
          <p:cNvPr id="83" name="Text Box 4"/>
          <p:cNvSpPr txBox="1">
            <a:spLocks noChangeArrowheads="1"/>
          </p:cNvSpPr>
          <p:nvPr/>
        </p:nvSpPr>
        <p:spPr bwMode="auto">
          <a:xfrm>
            <a:off x="3686601" y="5971640"/>
            <a:ext cx="869201" cy="56199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smtClean="0">
                <a:solidFill>
                  <a:srgbClr val="002060"/>
                </a:solidFill>
              </a:rPr>
              <a:t>2.2: </a:t>
            </a:r>
            <a:r>
              <a:rPr lang="es-ES" altLang="es-CL" sz="762" i="1" dirty="0">
                <a:solidFill>
                  <a:srgbClr val="002060"/>
                </a:solidFill>
              </a:rPr>
              <a:t>Fortalecimiento de la Dirección de Inversiones de Quito Turismo</a:t>
            </a:r>
          </a:p>
        </p:txBody>
      </p:sp>
      <p:sp>
        <p:nvSpPr>
          <p:cNvPr id="84" name="Text Box 4"/>
          <p:cNvSpPr txBox="1">
            <a:spLocks noChangeArrowheads="1"/>
          </p:cNvSpPr>
          <p:nvPr/>
        </p:nvSpPr>
        <p:spPr bwMode="auto">
          <a:xfrm>
            <a:off x="4628812" y="5955213"/>
            <a:ext cx="1059887" cy="56199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a:solidFill>
                  <a:srgbClr val="002060"/>
                </a:solidFill>
              </a:rPr>
              <a:t>3.1: Plan Intensivo  para la Calidad Turística de Quito</a:t>
            </a:r>
          </a:p>
        </p:txBody>
      </p:sp>
      <p:sp>
        <p:nvSpPr>
          <p:cNvPr id="85" name="Text Box 4"/>
          <p:cNvSpPr txBox="1">
            <a:spLocks noChangeArrowheads="1"/>
          </p:cNvSpPr>
          <p:nvPr/>
        </p:nvSpPr>
        <p:spPr bwMode="auto">
          <a:xfrm>
            <a:off x="5742112" y="5959506"/>
            <a:ext cx="1059887" cy="561994"/>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a:solidFill>
                  <a:srgbClr val="002060"/>
                </a:solidFill>
              </a:rPr>
              <a:t>4.1: Dinamización urbana y rural de barrios y áreas turísticas de Quito</a:t>
            </a:r>
          </a:p>
          <a:p>
            <a:pPr algn="l"/>
            <a:endParaRPr lang="es-ES" altLang="es-CL" sz="762" i="1" dirty="0">
              <a:solidFill>
                <a:srgbClr val="002060"/>
              </a:solidFill>
            </a:endParaRPr>
          </a:p>
        </p:txBody>
      </p:sp>
      <p:sp>
        <p:nvSpPr>
          <p:cNvPr id="86" name="Text Box 4"/>
          <p:cNvSpPr txBox="1">
            <a:spLocks noChangeArrowheads="1"/>
          </p:cNvSpPr>
          <p:nvPr/>
        </p:nvSpPr>
        <p:spPr bwMode="auto">
          <a:xfrm>
            <a:off x="8905745" y="5942374"/>
            <a:ext cx="804401" cy="574833"/>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a:solidFill>
                  <a:srgbClr val="002060"/>
                </a:solidFill>
              </a:rPr>
              <a:t>5.3:  Fomento de Encadenamientos Productivos en el destino</a:t>
            </a:r>
          </a:p>
        </p:txBody>
      </p:sp>
      <p:sp>
        <p:nvSpPr>
          <p:cNvPr id="87" name="Text Box 4"/>
          <p:cNvSpPr txBox="1">
            <a:spLocks noChangeArrowheads="1"/>
          </p:cNvSpPr>
          <p:nvPr/>
        </p:nvSpPr>
        <p:spPr bwMode="auto">
          <a:xfrm>
            <a:off x="6855410" y="5942374"/>
            <a:ext cx="956530" cy="574833"/>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a:solidFill>
                  <a:srgbClr val="002060"/>
                </a:solidFill>
              </a:rPr>
              <a:t>5.1: Desarrollo de productos turísticos sustentables</a:t>
            </a:r>
          </a:p>
        </p:txBody>
      </p:sp>
      <p:sp>
        <p:nvSpPr>
          <p:cNvPr id="90" name="Text Box 4"/>
          <p:cNvSpPr txBox="1">
            <a:spLocks noChangeArrowheads="1"/>
          </p:cNvSpPr>
          <p:nvPr/>
        </p:nvSpPr>
        <p:spPr bwMode="auto">
          <a:xfrm>
            <a:off x="7865353" y="5942374"/>
            <a:ext cx="986981" cy="574833"/>
          </a:xfrm>
          <a:prstGeom prst="rect">
            <a:avLst/>
          </a:prstGeom>
          <a:solidFill>
            <a:schemeClr val="accent3">
              <a:lumMod val="20000"/>
              <a:lumOff val="80000"/>
            </a:schemeClr>
          </a:solidFill>
          <a:ln w="3175">
            <a:noFill/>
            <a:headEnd/>
            <a:tailEnd/>
          </a:ln>
        </p:spPr>
        <p:style>
          <a:lnRef idx="2">
            <a:schemeClr val="accent1"/>
          </a:lnRef>
          <a:fillRef idx="1">
            <a:schemeClr val="lt1"/>
          </a:fillRef>
          <a:effectRef idx="0">
            <a:schemeClr val="accent1"/>
          </a:effectRef>
          <a:fontRef idx="minor">
            <a:schemeClr val="dk1"/>
          </a:fontRef>
        </p:style>
        <p:txBody>
          <a:bodyPr lIns="23298" tIns="23298" rIns="23298" bIns="23298" anchor="t"/>
          <a:lstStyle>
            <a:defPPr>
              <a:defRPr lang="en-US"/>
            </a:defPPr>
            <a:lvl1pPr marL="0" marR="0" lvl="0" indent="0" algn="ctr" defTabSz="914400" eaLnBrk="0" fontAlgn="auto" latinLnBrk="0" hangingPunct="0">
              <a:lnSpc>
                <a:spcPct val="90000"/>
              </a:lnSpc>
              <a:spcBef>
                <a:spcPts val="0"/>
              </a:spcBef>
              <a:spcAft>
                <a:spcPts val="0"/>
              </a:spcAft>
              <a:buClrTx/>
              <a:buSzTx/>
              <a:buFontTx/>
              <a:buNone/>
              <a:tabLst/>
              <a:defRPr kumimoji="0" sz="11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l"/>
            <a:r>
              <a:rPr lang="es-ES" altLang="es-CL" sz="762" i="1" dirty="0">
                <a:solidFill>
                  <a:srgbClr val="002060"/>
                </a:solidFill>
              </a:rPr>
              <a:t>5.2: Incubadora y Aceleradora de Productos Turísticos Sustentable</a:t>
            </a:r>
          </a:p>
        </p:txBody>
      </p:sp>
      <p:sp>
        <p:nvSpPr>
          <p:cNvPr id="91" name="TextBox 90"/>
          <p:cNvSpPr txBox="1"/>
          <p:nvPr>
            <p:custDataLst>
              <p:tags r:id="rId22"/>
            </p:custDataLst>
          </p:nvPr>
        </p:nvSpPr>
        <p:spPr>
          <a:xfrm>
            <a:off x="3796419" y="2270138"/>
            <a:ext cx="2254243" cy="176696"/>
          </a:xfrm>
          <a:prstGeom prst="rect">
            <a:avLst/>
          </a:prstGeom>
          <a:solidFill>
            <a:schemeClr val="bg1"/>
          </a:solidFill>
          <a:ln w="3175">
            <a:noFill/>
            <a:prstDash val="dash"/>
          </a:ln>
        </p:spPr>
        <p:txBody>
          <a:bodyPr wrap="square" lIns="52178" tIns="26089" rIns="52178" bIns="26089" rtlCol="0" anchor="ctr">
            <a:spAutoFit/>
          </a:bodyPr>
          <a:lstStyle/>
          <a:p>
            <a:pPr algn="ctr" defTabSz="834766"/>
            <a:r>
              <a:rPr lang="es-ES" sz="806" b="1" dirty="0">
                <a:solidFill>
                  <a:srgbClr val="002060"/>
                </a:solidFill>
                <a:cs typeface="Arial" pitchFamily="34" charset="0"/>
              </a:rPr>
              <a:t>Estrategias y proyectos por </a:t>
            </a:r>
            <a:r>
              <a:rPr lang="es-ES" sz="806" b="1" dirty="0" smtClean="0">
                <a:solidFill>
                  <a:srgbClr val="002060"/>
                </a:solidFill>
                <a:cs typeface="Arial" pitchFamily="34" charset="0"/>
              </a:rPr>
              <a:t> programas</a:t>
            </a:r>
            <a:endParaRPr lang="es-ES" sz="806" b="1" dirty="0">
              <a:solidFill>
                <a:srgbClr val="002060"/>
              </a:solidFill>
              <a:cs typeface="Arial" pitchFamily="34" charset="0"/>
            </a:endParaRPr>
          </a:p>
        </p:txBody>
      </p:sp>
      <p:grpSp>
        <p:nvGrpSpPr>
          <p:cNvPr id="93" name="Group 92"/>
          <p:cNvGrpSpPr/>
          <p:nvPr/>
        </p:nvGrpSpPr>
        <p:grpSpPr>
          <a:xfrm>
            <a:off x="2114518" y="7127354"/>
            <a:ext cx="5037797" cy="176680"/>
            <a:chOff x="2219817" y="6544076"/>
            <a:chExt cx="5623261" cy="197213"/>
          </a:xfrm>
        </p:grpSpPr>
        <p:sp>
          <p:nvSpPr>
            <p:cNvPr id="94" name="Rectangle 93"/>
            <p:cNvSpPr>
              <a:spLocks noChangeArrowheads="1"/>
            </p:cNvSpPr>
            <p:nvPr>
              <p:custDataLst>
                <p:tags r:id="rId24"/>
              </p:custDataLst>
            </p:nvPr>
          </p:nvSpPr>
          <p:spPr bwMode="auto">
            <a:xfrm>
              <a:off x="2219817" y="6608310"/>
              <a:ext cx="189900" cy="68824"/>
            </a:xfrm>
            <a:prstGeom prst="rect">
              <a:avLst/>
            </a:prstGeom>
            <a:solidFill>
              <a:srgbClr val="92D400"/>
            </a:solidFill>
            <a:ln w="12700" algn="ctr">
              <a:noFill/>
              <a:miter lim="800000"/>
              <a:headEnd/>
              <a:tailEnd/>
            </a:ln>
            <a:effectLst/>
          </p:spPr>
          <p:txBody>
            <a:bodyPr lIns="410718" tIns="41072" rIns="82144" bIns="41072" anchor="ctr"/>
            <a:lstStyle/>
            <a:p>
              <a:pPr defTabSz="834766" eaLnBrk="0" fontAlgn="b" hangingPunct="0">
                <a:lnSpc>
                  <a:spcPct val="85000"/>
                </a:lnSpc>
              </a:pPr>
              <a:endParaRPr lang="es-ES" sz="806" dirty="0">
                <a:solidFill>
                  <a:prstClr val="black"/>
                </a:solidFill>
                <a:cs typeface="Arial" pitchFamily="34" charset="0"/>
              </a:endParaRPr>
            </a:p>
          </p:txBody>
        </p:sp>
        <p:sp>
          <p:nvSpPr>
            <p:cNvPr id="96" name="Rectangle 57"/>
            <p:cNvSpPr>
              <a:spLocks noChangeArrowheads="1"/>
            </p:cNvSpPr>
            <p:nvPr>
              <p:custDataLst>
                <p:tags r:id="rId25"/>
              </p:custDataLst>
            </p:nvPr>
          </p:nvSpPr>
          <p:spPr bwMode="auto">
            <a:xfrm>
              <a:off x="4022913" y="6608310"/>
              <a:ext cx="189900" cy="68824"/>
            </a:xfrm>
            <a:prstGeom prst="rect">
              <a:avLst/>
            </a:prstGeom>
            <a:solidFill>
              <a:srgbClr val="7F7F7F"/>
            </a:solidFill>
            <a:ln w="12700" algn="ctr">
              <a:noFill/>
              <a:miter lim="800000"/>
              <a:headEnd/>
              <a:tailEnd/>
            </a:ln>
            <a:effectLst/>
          </p:spPr>
          <p:txBody>
            <a:bodyPr lIns="410718" tIns="41072" rIns="82144" bIns="41072" anchor="ctr"/>
            <a:lstStyle/>
            <a:p>
              <a:pPr defTabSz="834766" eaLnBrk="0" fontAlgn="b" hangingPunct="0">
                <a:lnSpc>
                  <a:spcPct val="85000"/>
                </a:lnSpc>
              </a:pPr>
              <a:endParaRPr lang="es-ES" sz="806" dirty="0">
                <a:solidFill>
                  <a:prstClr val="black"/>
                </a:solidFill>
                <a:cs typeface="Arial" pitchFamily="34" charset="0"/>
              </a:endParaRPr>
            </a:p>
          </p:txBody>
        </p:sp>
        <p:sp>
          <p:nvSpPr>
            <p:cNvPr id="97" name="Rectangle 57"/>
            <p:cNvSpPr>
              <a:spLocks noChangeArrowheads="1"/>
            </p:cNvSpPr>
            <p:nvPr>
              <p:custDataLst>
                <p:tags r:id="rId26"/>
              </p:custDataLst>
            </p:nvPr>
          </p:nvSpPr>
          <p:spPr bwMode="auto">
            <a:xfrm>
              <a:off x="6031182" y="6608310"/>
              <a:ext cx="189900" cy="68824"/>
            </a:xfrm>
            <a:prstGeom prst="rect">
              <a:avLst/>
            </a:prstGeom>
            <a:solidFill>
              <a:schemeClr val="accent3"/>
            </a:solidFill>
            <a:ln w="12700" algn="ctr">
              <a:noFill/>
              <a:miter lim="800000"/>
              <a:headEnd/>
              <a:tailEnd/>
            </a:ln>
            <a:effectLst/>
          </p:spPr>
          <p:txBody>
            <a:bodyPr lIns="410718" tIns="41072" rIns="82144" bIns="41072" anchor="ctr"/>
            <a:lstStyle/>
            <a:p>
              <a:pPr defTabSz="834766" eaLnBrk="0" fontAlgn="b" hangingPunct="0">
                <a:lnSpc>
                  <a:spcPct val="85000"/>
                </a:lnSpc>
              </a:pPr>
              <a:endParaRPr lang="es-ES" sz="806" dirty="0">
                <a:solidFill>
                  <a:prstClr val="black"/>
                </a:solidFill>
                <a:cs typeface="Arial" pitchFamily="34" charset="0"/>
              </a:endParaRPr>
            </a:p>
          </p:txBody>
        </p:sp>
        <p:sp>
          <p:nvSpPr>
            <p:cNvPr id="98" name="TextBox 97"/>
            <p:cNvSpPr txBox="1"/>
            <p:nvPr>
              <p:custDataLst>
                <p:tags r:id="rId27"/>
              </p:custDataLst>
            </p:nvPr>
          </p:nvSpPr>
          <p:spPr>
            <a:xfrm>
              <a:off x="2369786" y="6544076"/>
              <a:ext cx="1702232" cy="197213"/>
            </a:xfrm>
            <a:prstGeom prst="rect">
              <a:avLst/>
            </a:prstGeom>
            <a:noFill/>
            <a:effectLst/>
          </p:spPr>
          <p:txBody>
            <a:bodyPr wrap="square" lIns="52161" tIns="26081" rIns="52161" bIns="26081" rtlCol="0">
              <a:spAutoFit/>
            </a:bodyPr>
            <a:lstStyle/>
            <a:p>
              <a:pPr defTabSz="834766"/>
              <a:r>
                <a:rPr lang="es-ES" sz="806" dirty="0" smtClean="0">
                  <a:solidFill>
                    <a:srgbClr val="002060"/>
                  </a:solidFill>
                  <a:cs typeface="Arial" pitchFamily="34" charset="0"/>
                </a:rPr>
                <a:t>Programa </a:t>
              </a:r>
              <a:r>
                <a:rPr lang="es-ES" sz="806" dirty="0">
                  <a:solidFill>
                    <a:srgbClr val="002060"/>
                  </a:solidFill>
                  <a:cs typeface="Arial" pitchFamily="34" charset="0"/>
                </a:rPr>
                <a:t>CONECTIVIDAD</a:t>
              </a:r>
            </a:p>
          </p:txBody>
        </p:sp>
        <p:sp>
          <p:nvSpPr>
            <p:cNvPr id="99" name="TextBox 98"/>
            <p:cNvSpPr txBox="1"/>
            <p:nvPr>
              <p:custDataLst>
                <p:tags r:id="rId28"/>
              </p:custDataLst>
            </p:nvPr>
          </p:nvSpPr>
          <p:spPr>
            <a:xfrm>
              <a:off x="4213919" y="6544076"/>
              <a:ext cx="2789263" cy="197213"/>
            </a:xfrm>
            <a:prstGeom prst="rect">
              <a:avLst/>
            </a:prstGeom>
            <a:noFill/>
            <a:effectLst/>
          </p:spPr>
          <p:txBody>
            <a:bodyPr wrap="square" lIns="52161" tIns="26081" rIns="52161" bIns="26081" rtlCol="0">
              <a:spAutoFit/>
            </a:bodyPr>
            <a:lstStyle/>
            <a:p>
              <a:pPr defTabSz="834766"/>
              <a:r>
                <a:rPr lang="es-ES" sz="806" dirty="0" smtClean="0">
                  <a:solidFill>
                    <a:srgbClr val="002060"/>
                  </a:solidFill>
                  <a:cs typeface="Arial" pitchFamily="34" charset="0"/>
                </a:rPr>
                <a:t>Programa DESARROLLO RICE</a:t>
              </a:r>
              <a:endParaRPr lang="es-ES" sz="806" dirty="0">
                <a:solidFill>
                  <a:srgbClr val="002060"/>
                </a:solidFill>
                <a:cs typeface="Arial" pitchFamily="34" charset="0"/>
              </a:endParaRPr>
            </a:p>
          </p:txBody>
        </p:sp>
        <p:sp>
          <p:nvSpPr>
            <p:cNvPr id="100" name="TextBox 99"/>
            <p:cNvSpPr txBox="1"/>
            <p:nvPr>
              <p:custDataLst>
                <p:tags r:id="rId29"/>
              </p:custDataLst>
            </p:nvPr>
          </p:nvSpPr>
          <p:spPr>
            <a:xfrm>
              <a:off x="6231002" y="6544076"/>
              <a:ext cx="1612076" cy="197213"/>
            </a:xfrm>
            <a:prstGeom prst="rect">
              <a:avLst/>
            </a:prstGeom>
            <a:noFill/>
            <a:effectLst/>
          </p:spPr>
          <p:txBody>
            <a:bodyPr wrap="square" lIns="52161" tIns="26081" rIns="52161" bIns="26081" rtlCol="0">
              <a:spAutoFit/>
            </a:bodyPr>
            <a:lstStyle/>
            <a:p>
              <a:pPr defTabSz="834766"/>
              <a:r>
                <a:rPr lang="es-ES" sz="806" dirty="0" smtClean="0">
                  <a:solidFill>
                    <a:srgbClr val="002060"/>
                  </a:solidFill>
                  <a:cs typeface="Arial" pitchFamily="34" charset="0"/>
                </a:rPr>
                <a:t>Programa </a:t>
              </a:r>
              <a:r>
                <a:rPr lang="es-ES" sz="806" dirty="0">
                  <a:solidFill>
                    <a:srgbClr val="002060"/>
                  </a:solidFill>
                  <a:cs typeface="Arial" pitchFamily="34" charset="0"/>
                </a:rPr>
                <a:t>MARKETING</a:t>
              </a:r>
            </a:p>
          </p:txBody>
        </p:sp>
      </p:grpSp>
      <p:sp>
        <p:nvSpPr>
          <p:cNvPr id="57" name="Text Box 17"/>
          <p:cNvSpPr txBox="1">
            <a:spLocks noChangeArrowheads="1"/>
          </p:cNvSpPr>
          <p:nvPr>
            <p:custDataLst>
              <p:tags r:id="rId23"/>
            </p:custDataLst>
          </p:nvPr>
        </p:nvSpPr>
        <p:spPr bwMode="auto">
          <a:xfrm>
            <a:off x="243367" y="1655457"/>
            <a:ext cx="4640372" cy="446291"/>
          </a:xfrm>
          <a:prstGeom prst="rect">
            <a:avLst/>
          </a:prstGeom>
          <a:solidFill>
            <a:schemeClr val="accent1"/>
          </a:solidFill>
          <a:ln>
            <a:noFill/>
            <a:headEnd/>
            <a:tailEnd/>
          </a:ln>
        </p:spPr>
        <p:style>
          <a:lnRef idx="2">
            <a:schemeClr val="accent1">
              <a:shade val="50000"/>
            </a:schemeClr>
          </a:lnRef>
          <a:fillRef idx="1">
            <a:schemeClr val="accent1"/>
          </a:fillRef>
          <a:effectRef idx="0">
            <a:schemeClr val="accent1"/>
          </a:effectRef>
          <a:fontRef idx="minor">
            <a:schemeClr val="lt1"/>
          </a:fontRef>
        </p:style>
        <p:txBody>
          <a:bodyPr lIns="59147" tIns="29574" rIns="59147" bIns="29574" anchor="ctr"/>
          <a:lstStyle>
            <a:defPPr>
              <a:defRPr lang="es-CL"/>
            </a:defPPr>
            <a:lvl1pPr marR="0" lvl="0" indent="0" algn="ctr" eaLnBrk="0" fontAlgn="auto" hangingPunct="0">
              <a:lnSpc>
                <a:spcPct val="90000"/>
              </a:lnSpc>
              <a:spcBef>
                <a:spcPts val="0"/>
              </a:spcBef>
              <a:spcAft>
                <a:spcPts val="0"/>
              </a:spcAft>
              <a:buClrTx/>
              <a:buSzTx/>
              <a:buFontTx/>
              <a:buNone/>
              <a:tabLst/>
              <a:defRPr kumimoji="0" sz="1000" b="0" i="0" u="none" strike="noStrike" kern="0" cap="none" spc="0" normalizeH="0" baseline="0">
                <a:ln>
                  <a:noFill/>
                </a:ln>
                <a:solidFill>
                  <a:srgbClr val="FFFFFF"/>
                </a:solidFill>
                <a:effectLst/>
                <a:uLnTx/>
                <a:uFillTx/>
                <a:latin typeface="Arial" charset="0"/>
                <a:ea typeface="ＭＳ Ｐゴシック" charset="0"/>
                <a:cs typeface="Arial"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46232"/>
            <a:r>
              <a:rPr lang="es-ES" altLang="es-CL" sz="914" dirty="0" smtClean="0"/>
              <a:t>Duplicar el aporte de la industria turística al PIB de la ciudad en 5 años (2016-2021)</a:t>
            </a:r>
            <a:endParaRPr lang="es-ES" altLang="es-CL" sz="914" dirty="0"/>
          </a:p>
        </p:txBody>
      </p:sp>
    </p:spTree>
    <p:extLst>
      <p:ext uri="{BB962C8B-B14F-4D97-AF65-F5344CB8AC3E}">
        <p14:creationId xmlns:p14="http://schemas.microsoft.com/office/powerpoint/2010/main" val="30448678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1"/>
          <p:cNvSpPr txBox="1">
            <a:spLocks/>
          </p:cNvSpPr>
          <p:nvPr/>
        </p:nvSpPr>
        <p:spPr bwMode="auto">
          <a:xfrm>
            <a:off x="493490" y="2806874"/>
            <a:ext cx="7545388" cy="152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380643" indent="-380643" algn="l" defTabSz="1016636" rtl="0" eaLnBrk="0" fontAlgn="base" hangingPunct="0">
              <a:spcBef>
                <a:spcPct val="0"/>
              </a:spcBef>
              <a:spcAft>
                <a:spcPts val="300"/>
              </a:spcAft>
              <a:buFont typeface="Arial" charset="0"/>
              <a:defRPr sz="2500">
                <a:solidFill>
                  <a:schemeClr val="tx2"/>
                </a:solidFill>
                <a:latin typeface="+mn-lt"/>
                <a:ea typeface="+mn-ea"/>
                <a:cs typeface="+mn-cs"/>
              </a:defRPr>
            </a:lvl1pPr>
            <a:lvl2pPr marL="201423" indent="-201423" algn="l" defTabSz="1016636" rtl="0" eaLnBrk="0" fontAlgn="base" hangingPunct="0">
              <a:spcBef>
                <a:spcPct val="0"/>
              </a:spcBef>
              <a:spcAft>
                <a:spcPts val="300"/>
              </a:spcAft>
              <a:buFont typeface="Arial" charset="0"/>
              <a:buChar char="•"/>
              <a:defRPr sz="2500">
                <a:solidFill>
                  <a:schemeClr val="tx2"/>
                </a:solidFill>
                <a:latin typeface="+mn-lt"/>
              </a:defRPr>
            </a:lvl2pPr>
            <a:lvl3pPr marL="396502" indent="-193493" algn="l" defTabSz="1016636" rtl="0" eaLnBrk="0" fontAlgn="base" hangingPunct="0">
              <a:spcBef>
                <a:spcPct val="0"/>
              </a:spcBef>
              <a:spcAft>
                <a:spcPts val="300"/>
              </a:spcAft>
              <a:buFont typeface="Arial" charset="0"/>
              <a:buChar char="‒"/>
              <a:defRPr sz="2500">
                <a:solidFill>
                  <a:schemeClr val="tx2"/>
                </a:solidFill>
                <a:latin typeface="+mn-lt"/>
              </a:defRPr>
            </a:lvl3pPr>
            <a:lvl4pPr marL="599510" indent="-201423" algn="l" defTabSz="1016636" rtl="0" eaLnBrk="0" fontAlgn="base" hangingPunct="0">
              <a:spcBef>
                <a:spcPct val="0"/>
              </a:spcBef>
              <a:spcAft>
                <a:spcPts val="600"/>
              </a:spcAft>
              <a:buFont typeface="Arial" charset="0"/>
              <a:buChar char="•"/>
              <a:defRPr sz="2000">
                <a:solidFill>
                  <a:schemeClr val="tx2"/>
                </a:solidFill>
                <a:latin typeface="+mn-lt"/>
              </a:defRPr>
            </a:lvl4pPr>
            <a:lvl5pPr marL="791420" indent="-190322" algn="l" defTabSz="1016636" rtl="0" eaLnBrk="0" fontAlgn="base" hangingPunct="0">
              <a:spcBef>
                <a:spcPct val="0"/>
              </a:spcBef>
              <a:spcAft>
                <a:spcPts val="600"/>
              </a:spcAft>
              <a:buFont typeface="Arial" charset="0"/>
              <a:buChar char="‒"/>
              <a:defRPr sz="2000">
                <a:solidFill>
                  <a:schemeClr val="tx2"/>
                </a:solidFill>
                <a:latin typeface="+mn-lt"/>
              </a:defRPr>
            </a:lvl5pPr>
            <a:lvl6pPr marL="1249577" indent="-191879" algn="l" defTabSz="1018056" rtl="0" eaLnBrk="0" fontAlgn="base" hangingPunct="0">
              <a:spcBef>
                <a:spcPct val="0"/>
              </a:spcBef>
              <a:spcAft>
                <a:spcPts val="600"/>
              </a:spcAft>
              <a:buFont typeface="Arial" charset="0"/>
              <a:buChar char="‒"/>
              <a:defRPr sz="2000">
                <a:solidFill>
                  <a:schemeClr val="tx2"/>
                </a:solidFill>
                <a:latin typeface="+mn-lt"/>
              </a:defRPr>
            </a:lvl6pPr>
            <a:lvl7pPr marL="1706277" indent="-191879" algn="l" defTabSz="1018056" rtl="0" eaLnBrk="0" fontAlgn="base" hangingPunct="0">
              <a:spcBef>
                <a:spcPct val="0"/>
              </a:spcBef>
              <a:spcAft>
                <a:spcPts val="600"/>
              </a:spcAft>
              <a:buFont typeface="Arial" charset="0"/>
              <a:buChar char="‒"/>
              <a:defRPr sz="2000">
                <a:solidFill>
                  <a:schemeClr val="tx2"/>
                </a:solidFill>
                <a:latin typeface="+mn-lt"/>
              </a:defRPr>
            </a:lvl7pPr>
            <a:lvl8pPr marL="2162975" indent="-191879" algn="l" defTabSz="1018056" rtl="0" eaLnBrk="0" fontAlgn="base" hangingPunct="0">
              <a:spcBef>
                <a:spcPct val="0"/>
              </a:spcBef>
              <a:spcAft>
                <a:spcPts val="600"/>
              </a:spcAft>
              <a:buFont typeface="Arial" charset="0"/>
              <a:buChar char="‒"/>
              <a:defRPr sz="2000">
                <a:solidFill>
                  <a:schemeClr val="tx2"/>
                </a:solidFill>
                <a:latin typeface="+mn-lt"/>
              </a:defRPr>
            </a:lvl8pPr>
            <a:lvl9pPr marL="2619674" indent="-191879" algn="l" defTabSz="1018056" rtl="0" eaLnBrk="0" fontAlgn="base" hangingPunct="0">
              <a:spcBef>
                <a:spcPct val="0"/>
              </a:spcBef>
              <a:spcAft>
                <a:spcPts val="600"/>
              </a:spcAft>
              <a:buFont typeface="Arial" charset="0"/>
              <a:buChar char="‒"/>
              <a:defRPr sz="2000">
                <a:solidFill>
                  <a:schemeClr val="tx2"/>
                </a:solidFill>
                <a:latin typeface="+mn-lt"/>
              </a:defRPr>
            </a:lvl9pPr>
          </a:lstStyle>
          <a:p>
            <a:r>
              <a:rPr lang="es-ES" sz="3250" b="1" kern="0" dirty="0" smtClean="0">
                <a:solidFill>
                  <a:schemeClr val="bg2"/>
                </a:solidFill>
              </a:rPr>
              <a:t>4. Plan de actuaciones – </a:t>
            </a:r>
          </a:p>
          <a:p>
            <a:r>
              <a:rPr lang="es-ES" sz="3250" b="1" kern="0" dirty="0">
                <a:solidFill>
                  <a:schemeClr val="bg2"/>
                </a:solidFill>
              </a:rPr>
              <a:t> </a:t>
            </a:r>
            <a:r>
              <a:rPr lang="es-ES" sz="3250" b="1" kern="0" dirty="0" smtClean="0">
                <a:solidFill>
                  <a:schemeClr val="bg2"/>
                </a:solidFill>
              </a:rPr>
              <a:t>   Fichas por proyectos</a:t>
            </a:r>
            <a:endParaRPr lang="es-ES" sz="3250" b="1" kern="0" dirty="0">
              <a:solidFill>
                <a:schemeClr val="bg2"/>
              </a:solidFill>
            </a:endParaRPr>
          </a:p>
        </p:txBody>
      </p:sp>
    </p:spTree>
    <p:extLst>
      <p:ext uri="{BB962C8B-B14F-4D97-AF65-F5344CB8AC3E}">
        <p14:creationId xmlns:p14="http://schemas.microsoft.com/office/powerpoint/2010/main" val="3342549770"/>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chor="t"/>
          <a:lstStyle/>
          <a:p>
            <a:pPr marL="0" indent="0"/>
            <a:r>
              <a:rPr lang="es-ES_tradnl" sz="2843" dirty="0">
                <a:solidFill>
                  <a:schemeClr val="bg1"/>
                </a:solidFill>
              </a:rPr>
              <a:t>3.1. Objetivos Estratégicos Específicos</a:t>
            </a:r>
          </a:p>
        </p:txBody>
      </p:sp>
      <p:sp>
        <p:nvSpPr>
          <p:cNvPr id="3" name="Rectangle 2"/>
          <p:cNvSpPr/>
          <p:nvPr/>
        </p:nvSpPr>
        <p:spPr>
          <a:xfrm>
            <a:off x="0" y="0"/>
            <a:ext cx="10059988" cy="7773988"/>
          </a:xfrm>
          <a:prstGeom prst="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4" name="Text Placeholder 1"/>
          <p:cNvSpPr txBox="1">
            <a:spLocks/>
          </p:cNvSpPr>
          <p:nvPr/>
        </p:nvSpPr>
        <p:spPr bwMode="auto">
          <a:xfrm>
            <a:off x="1238252" y="3092944"/>
            <a:ext cx="7429500" cy="1344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380643" indent="-380643" algn="l" defTabSz="1016636" rtl="0" eaLnBrk="0" fontAlgn="base" hangingPunct="0">
              <a:spcBef>
                <a:spcPts val="203"/>
              </a:spcBef>
              <a:spcAft>
                <a:spcPts val="300"/>
              </a:spcAft>
              <a:buFont typeface="Arial" charset="0"/>
              <a:defRPr sz="2437">
                <a:solidFill>
                  <a:schemeClr val="tx2"/>
                </a:solidFill>
                <a:latin typeface="+mn-lt"/>
                <a:ea typeface="+mn-ea"/>
                <a:cs typeface="+mn-cs"/>
              </a:defRPr>
            </a:lvl1pPr>
            <a:lvl2pPr marL="201423" indent="-201423" algn="l" defTabSz="1016636" rtl="0" eaLnBrk="0" fontAlgn="base" hangingPunct="0">
              <a:spcBef>
                <a:spcPct val="0"/>
              </a:spcBef>
              <a:spcAft>
                <a:spcPts val="300"/>
              </a:spcAft>
              <a:buFont typeface="Arial" charset="0"/>
              <a:buChar char="•"/>
              <a:defRPr sz="2500">
                <a:solidFill>
                  <a:schemeClr val="tx2"/>
                </a:solidFill>
                <a:latin typeface="+mn-lt"/>
              </a:defRPr>
            </a:lvl2pPr>
            <a:lvl3pPr marL="396502" indent="-193493" algn="l" defTabSz="1016636" rtl="0" eaLnBrk="0" fontAlgn="base" hangingPunct="0">
              <a:spcBef>
                <a:spcPct val="0"/>
              </a:spcBef>
              <a:spcAft>
                <a:spcPts val="300"/>
              </a:spcAft>
              <a:buFont typeface="Arial" charset="0"/>
              <a:buChar char="‒"/>
              <a:defRPr sz="2500">
                <a:solidFill>
                  <a:schemeClr val="tx2"/>
                </a:solidFill>
                <a:latin typeface="+mn-lt"/>
              </a:defRPr>
            </a:lvl3pPr>
            <a:lvl4pPr marL="599510" indent="-201423" algn="l" defTabSz="1016636" rtl="0" eaLnBrk="0" fontAlgn="base" hangingPunct="0">
              <a:spcBef>
                <a:spcPct val="0"/>
              </a:spcBef>
              <a:spcAft>
                <a:spcPts val="600"/>
              </a:spcAft>
              <a:buFont typeface="Arial" charset="0"/>
              <a:buChar char="•"/>
              <a:defRPr sz="2000">
                <a:solidFill>
                  <a:schemeClr val="tx2"/>
                </a:solidFill>
                <a:latin typeface="+mn-lt"/>
              </a:defRPr>
            </a:lvl4pPr>
            <a:lvl5pPr marL="791420" indent="-190322" algn="l" defTabSz="1016636" rtl="0" eaLnBrk="0" fontAlgn="base" hangingPunct="0">
              <a:spcBef>
                <a:spcPct val="0"/>
              </a:spcBef>
              <a:spcAft>
                <a:spcPts val="600"/>
              </a:spcAft>
              <a:buFont typeface="Arial" charset="0"/>
              <a:buChar char="‒"/>
              <a:defRPr sz="2000">
                <a:solidFill>
                  <a:schemeClr val="tx2"/>
                </a:solidFill>
                <a:latin typeface="+mn-lt"/>
              </a:defRPr>
            </a:lvl5pPr>
            <a:lvl6pPr marL="1249577" indent="-191879" algn="l" defTabSz="1018056" rtl="0" eaLnBrk="0" fontAlgn="base" hangingPunct="0">
              <a:spcBef>
                <a:spcPct val="0"/>
              </a:spcBef>
              <a:spcAft>
                <a:spcPts val="600"/>
              </a:spcAft>
              <a:buFont typeface="Arial" charset="0"/>
              <a:buChar char="‒"/>
              <a:defRPr sz="2000">
                <a:solidFill>
                  <a:schemeClr val="tx2"/>
                </a:solidFill>
                <a:latin typeface="+mn-lt"/>
              </a:defRPr>
            </a:lvl6pPr>
            <a:lvl7pPr marL="1706277" indent="-191879" algn="l" defTabSz="1018056" rtl="0" eaLnBrk="0" fontAlgn="base" hangingPunct="0">
              <a:spcBef>
                <a:spcPct val="0"/>
              </a:spcBef>
              <a:spcAft>
                <a:spcPts val="600"/>
              </a:spcAft>
              <a:buFont typeface="Arial" charset="0"/>
              <a:buChar char="‒"/>
              <a:defRPr sz="2000">
                <a:solidFill>
                  <a:schemeClr val="tx2"/>
                </a:solidFill>
                <a:latin typeface="+mn-lt"/>
              </a:defRPr>
            </a:lvl7pPr>
            <a:lvl8pPr marL="2162975" indent="-191879" algn="l" defTabSz="1018056" rtl="0" eaLnBrk="0" fontAlgn="base" hangingPunct="0">
              <a:spcBef>
                <a:spcPct val="0"/>
              </a:spcBef>
              <a:spcAft>
                <a:spcPts val="600"/>
              </a:spcAft>
              <a:buFont typeface="Arial" charset="0"/>
              <a:buChar char="‒"/>
              <a:defRPr sz="2000">
                <a:solidFill>
                  <a:schemeClr val="tx2"/>
                </a:solidFill>
                <a:latin typeface="+mn-lt"/>
              </a:defRPr>
            </a:lvl8pPr>
            <a:lvl9pPr marL="2619674" indent="-191879" algn="l" defTabSz="1018056" rtl="0" eaLnBrk="0" fontAlgn="base" hangingPunct="0">
              <a:spcBef>
                <a:spcPct val="0"/>
              </a:spcBef>
              <a:spcAft>
                <a:spcPts val="600"/>
              </a:spcAft>
              <a:buFont typeface="Arial" charset="0"/>
              <a:buChar char="‒"/>
              <a:defRPr sz="2000">
                <a:solidFill>
                  <a:schemeClr val="tx2"/>
                </a:solidFill>
                <a:latin typeface="+mn-lt"/>
              </a:defRPr>
            </a:lvl9pPr>
          </a:lstStyle>
          <a:p>
            <a:pPr marL="0" indent="0"/>
            <a:r>
              <a:rPr lang="es-ES_tradnl" sz="2800" kern="0" dirty="0" smtClean="0">
                <a:solidFill>
                  <a:schemeClr val="bg1"/>
                </a:solidFill>
              </a:rPr>
              <a:t>4.1. Proyectos de conectividad</a:t>
            </a:r>
            <a:endParaRPr lang="es-ES_tradnl" sz="2800" kern="0" dirty="0">
              <a:solidFill>
                <a:schemeClr val="bg1"/>
              </a:solidFill>
            </a:endParaRPr>
          </a:p>
        </p:txBody>
      </p:sp>
    </p:spTree>
    <p:extLst>
      <p:ext uri="{BB962C8B-B14F-4D97-AF65-F5344CB8AC3E}">
        <p14:creationId xmlns:p14="http://schemas.microsoft.com/office/powerpoint/2010/main" val="3677989734"/>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custDataLst>
              <p:tags r:id="rId2"/>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360" name="Table 359"/>
          <p:cNvGraphicFramePr>
            <a:graphicFrameLocks noGrp="1"/>
          </p:cNvGraphicFramePr>
          <p:nvPr>
            <p:extLst>
              <p:ext uri="{D42A27DB-BD31-4B8C-83A1-F6EECF244321}">
                <p14:modId xmlns:p14="http://schemas.microsoft.com/office/powerpoint/2010/main" val="1785754911"/>
              </p:ext>
            </p:extLst>
          </p:nvPr>
        </p:nvGraphicFramePr>
        <p:xfrm>
          <a:off x="205200" y="3328794"/>
          <a:ext cx="7020000" cy="320040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687419">
                <a:tc>
                  <a:txBody>
                    <a:bodyPr/>
                    <a:lstStyle/>
                    <a:p>
                      <a:pPr marL="0" marR="0" lvl="0" indent="0" algn="l" defTabSz="913399" rtl="0" eaLnBrk="1" fontAlgn="base" latinLnBrk="0" hangingPunct="1">
                        <a:lnSpc>
                          <a:spcPct val="100000"/>
                        </a:lnSpc>
                        <a:spcBef>
                          <a:spcPct val="0"/>
                        </a:spcBef>
                        <a:spcAft>
                          <a:spcPct val="0"/>
                        </a:spcAft>
                        <a:buClrTx/>
                        <a:buSzTx/>
                        <a:buFont typeface="+mj-lt"/>
                        <a:buNone/>
                        <a:tabLst/>
                        <a:defRPr/>
                      </a:pPr>
                      <a:r>
                        <a:rPr kumimoji="0" lang="es-CL" sz="800" b="0" i="0" u="none" strike="noStrike" kern="1200" cap="none" spc="0" normalizeH="0" baseline="0" noProof="0" dirty="0" smtClean="0">
                          <a:ln>
                            <a:noFill/>
                          </a:ln>
                          <a:solidFill>
                            <a:srgbClr val="002776"/>
                          </a:solidFill>
                          <a:effectLst/>
                          <a:uLnTx/>
                          <a:uFillTx/>
                          <a:latin typeface="+mn-lt"/>
                          <a:ea typeface="+mn-ea"/>
                          <a:cs typeface="+mn-cs"/>
                        </a:rPr>
                        <a:t>1. Identificación y selección de </a:t>
                      </a:r>
                      <a:r>
                        <a:rPr kumimoji="0" lang="es-CL" sz="800" b="0" i="1" u="none" strike="noStrike" kern="1200" cap="none" spc="0" normalizeH="0" baseline="0" noProof="0" dirty="0" err="1" smtClean="0">
                          <a:ln>
                            <a:noFill/>
                          </a:ln>
                          <a:solidFill>
                            <a:srgbClr val="002776"/>
                          </a:solidFill>
                          <a:effectLst/>
                          <a:uLnTx/>
                          <a:uFillTx/>
                          <a:latin typeface="+mn-lt"/>
                          <a:ea typeface="+mn-ea"/>
                          <a:cs typeface="+mn-cs"/>
                        </a:rPr>
                        <a:t>partners</a:t>
                      </a:r>
                      <a:r>
                        <a:rPr kumimoji="0" lang="es-CL" sz="800" b="0" i="0" u="none" strike="noStrike" kern="1200" cap="none" spc="0" normalizeH="0" baseline="0" noProof="0" dirty="0" smtClean="0">
                          <a:ln>
                            <a:noFill/>
                          </a:ln>
                          <a:solidFill>
                            <a:srgbClr val="002776"/>
                          </a:solidFill>
                          <a:effectLst/>
                          <a:uLnTx/>
                          <a:uFillTx/>
                          <a:latin typeface="+mn-lt"/>
                          <a:ea typeface="+mn-ea"/>
                          <a:cs typeface="+mn-cs"/>
                        </a:rPr>
                        <a:t> </a:t>
                      </a:r>
                      <a:r>
                        <a:rPr kumimoji="0" lang="es-CL" sz="800" b="0" i="1" u="none" strike="noStrike" kern="1200" cap="none" spc="0" normalizeH="0" baseline="0" noProof="0" dirty="0" smtClean="0">
                          <a:ln>
                            <a:noFill/>
                          </a:ln>
                          <a:solidFill>
                            <a:srgbClr val="002776"/>
                          </a:solidFill>
                          <a:effectLst/>
                          <a:uLnTx/>
                          <a:uFillTx/>
                          <a:latin typeface="+mn-lt"/>
                          <a:ea typeface="+mn-ea"/>
                          <a:cs typeface="+mn-cs"/>
                        </a:rPr>
                        <a:t>clave</a:t>
                      </a:r>
                      <a:r>
                        <a:rPr kumimoji="0" lang="es-CL" sz="800" b="0" i="0" u="none" strike="noStrike" kern="1200" cap="none" spc="0" normalizeH="0" baseline="0" noProof="0" dirty="0" smtClean="0">
                          <a:ln>
                            <a:noFill/>
                          </a:ln>
                          <a:solidFill>
                            <a:srgbClr val="002776"/>
                          </a:solidFill>
                          <a:effectLst/>
                          <a:uLnTx/>
                          <a:uFillTx/>
                          <a:latin typeface="+mn-lt"/>
                          <a:ea typeface="+mn-ea"/>
                          <a:cs typeface="+mn-cs"/>
                        </a:rPr>
                        <a:t> para la promoción del desarrollo de tráfico en el Aeropuerto de Quito: </a:t>
                      </a:r>
                      <a:r>
                        <a:rPr lang="es-CL" sz="800" dirty="0" smtClean="0">
                          <a:solidFill>
                            <a:srgbClr val="002776"/>
                          </a:solidFill>
                        </a:rPr>
                        <a:t>compañía gestora del Aeropuerto de Quito</a:t>
                      </a:r>
                      <a:r>
                        <a:rPr kumimoji="0" lang="es-CL" sz="800" b="0" i="0" u="none" strike="noStrike" kern="1200" cap="none" spc="0" normalizeH="0" baseline="0" noProof="0" dirty="0" smtClean="0">
                          <a:ln>
                            <a:noFill/>
                          </a:ln>
                          <a:solidFill>
                            <a:srgbClr val="002776"/>
                          </a:solidFill>
                          <a:effectLst/>
                          <a:uLnTx/>
                          <a:uFillTx/>
                          <a:latin typeface="+mn-lt"/>
                          <a:ea typeface="+mn-ea"/>
                          <a:cs typeface="+mn-cs"/>
                        </a:rPr>
                        <a:t>/Aeropuerto, Gobierno Municipal, entidades de promoción (por ejemplo, Cámara de Comercio de Quito), actores y empresas relevantes asociadas al sector turístico (sector hotelero, gastronómico, de ocio, etc.) con injerencia en la definición e implementación de incentivos y promoción del desarrollo de rutas. Estos </a:t>
                      </a:r>
                      <a:r>
                        <a:rPr kumimoji="0" lang="es-CL" sz="800" b="0" i="1" u="none" strike="noStrike" kern="1200" cap="none" spc="0" normalizeH="0" baseline="0" noProof="0" dirty="0" err="1" smtClean="0">
                          <a:ln>
                            <a:noFill/>
                          </a:ln>
                          <a:solidFill>
                            <a:srgbClr val="002776"/>
                          </a:solidFill>
                          <a:effectLst/>
                          <a:uLnTx/>
                          <a:uFillTx/>
                          <a:latin typeface="+mn-lt"/>
                          <a:ea typeface="+mn-ea"/>
                          <a:cs typeface="+mn-cs"/>
                        </a:rPr>
                        <a:t>partners</a:t>
                      </a:r>
                      <a:r>
                        <a:rPr kumimoji="0" lang="es-CL" sz="800" b="0" i="0" u="none" strike="noStrike" kern="1200" cap="none" spc="0" normalizeH="0" baseline="0" noProof="0" dirty="0" smtClean="0">
                          <a:ln>
                            <a:noFill/>
                          </a:ln>
                          <a:solidFill>
                            <a:srgbClr val="002776"/>
                          </a:solidFill>
                          <a:effectLst/>
                          <a:uLnTx/>
                          <a:uFillTx/>
                          <a:latin typeface="+mn-lt"/>
                          <a:ea typeface="+mn-ea"/>
                          <a:cs typeface="+mn-cs"/>
                        </a:rPr>
                        <a:t> </a:t>
                      </a:r>
                      <a:r>
                        <a:rPr kumimoji="0" lang="es-CL" sz="800" b="0" i="1" u="none" strike="noStrike" kern="1200" cap="none" spc="0" normalizeH="0" baseline="0" noProof="0" dirty="0" smtClean="0">
                          <a:ln>
                            <a:noFill/>
                          </a:ln>
                          <a:solidFill>
                            <a:srgbClr val="002776"/>
                          </a:solidFill>
                          <a:effectLst/>
                          <a:uLnTx/>
                          <a:uFillTx/>
                          <a:latin typeface="+mn-lt"/>
                          <a:ea typeface="+mn-ea"/>
                          <a:cs typeface="+mn-cs"/>
                        </a:rPr>
                        <a:t>clave</a:t>
                      </a:r>
                      <a:r>
                        <a:rPr kumimoji="0" lang="es-CL" sz="800" b="0" i="0" u="none" strike="noStrike" kern="1200" cap="none" spc="0" normalizeH="0" baseline="0" noProof="0" dirty="0" smtClean="0">
                          <a:ln>
                            <a:noFill/>
                          </a:ln>
                          <a:solidFill>
                            <a:srgbClr val="002776"/>
                          </a:solidFill>
                          <a:effectLst/>
                          <a:uLnTx/>
                          <a:uFillTx/>
                          <a:latin typeface="+mn-lt"/>
                          <a:ea typeface="+mn-ea"/>
                          <a:cs typeface="+mn-cs"/>
                        </a:rPr>
                        <a:t> compondrán el Comité de Conectividad. Asimismo, tendrán especial importancia los </a:t>
                      </a:r>
                      <a:r>
                        <a:rPr kumimoji="0" lang="es-CL" sz="800" b="0" i="0" u="none" strike="noStrike" kern="1200" cap="none" spc="0" normalizeH="0" baseline="0" noProof="0" dirty="0" err="1" smtClean="0">
                          <a:ln>
                            <a:noFill/>
                          </a:ln>
                          <a:solidFill>
                            <a:srgbClr val="002776"/>
                          </a:solidFill>
                          <a:effectLst/>
                          <a:uLnTx/>
                          <a:uFillTx/>
                          <a:latin typeface="+mn-lt"/>
                          <a:ea typeface="+mn-ea"/>
                          <a:cs typeface="+mn-cs"/>
                        </a:rPr>
                        <a:t>chárters</a:t>
                      </a:r>
                      <a:r>
                        <a:rPr kumimoji="0" lang="es-CL" sz="800" b="0" i="0" u="none" strike="noStrike" kern="1200" cap="none" spc="0" normalizeH="0" baseline="0" noProof="0" dirty="0" smtClean="0">
                          <a:ln>
                            <a:noFill/>
                          </a:ln>
                          <a:solidFill>
                            <a:srgbClr val="002776"/>
                          </a:solidFill>
                          <a:effectLst/>
                          <a:uLnTx/>
                          <a:uFillTx/>
                          <a:latin typeface="+mn-lt"/>
                          <a:ea typeface="+mn-ea"/>
                          <a:cs typeface="+mn-cs"/>
                        </a:rPr>
                        <a:t> receptivos que se pueden desarrollar en colaboración con turoperadores internacionales, los cuales favorecerán a aumentar el tráfico. Constitución de una plataforma común con los </a:t>
                      </a:r>
                      <a:r>
                        <a:rPr kumimoji="0" lang="es-CL" sz="800" b="0" i="1" u="none" strike="noStrike" kern="1200" cap="none" spc="0" normalizeH="0" baseline="0" noProof="0" dirty="0" err="1" smtClean="0">
                          <a:ln>
                            <a:noFill/>
                          </a:ln>
                          <a:solidFill>
                            <a:srgbClr val="002776"/>
                          </a:solidFill>
                          <a:effectLst/>
                          <a:uLnTx/>
                          <a:uFillTx/>
                          <a:latin typeface="+mn-lt"/>
                          <a:ea typeface="+mn-ea"/>
                          <a:cs typeface="+mn-cs"/>
                        </a:rPr>
                        <a:t>partners</a:t>
                      </a:r>
                      <a:r>
                        <a:rPr kumimoji="0" lang="es-CL" sz="800" b="0" i="0" u="none" strike="noStrike" kern="1200" cap="none" spc="0" normalizeH="0" baseline="0" noProof="0" dirty="0" smtClean="0">
                          <a:ln>
                            <a:noFill/>
                          </a:ln>
                          <a:solidFill>
                            <a:srgbClr val="002776"/>
                          </a:solidFill>
                          <a:effectLst/>
                          <a:uLnTx/>
                          <a:uFillTx/>
                          <a:latin typeface="+mn-lt"/>
                          <a:ea typeface="+mn-ea"/>
                          <a:cs typeface="+mn-cs"/>
                        </a:rPr>
                        <a:t> seleccionados con el propósito de ejecutar el proyecto. </a:t>
                      </a:r>
                    </a:p>
                  </a:txBody>
                  <a:tcPr anchor="ct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451088">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kumimoji="0" lang="es-CL" sz="800" b="0" i="0" u="none" strike="noStrike" kern="1200" cap="none" spc="0" normalizeH="0" baseline="0" dirty="0" smtClean="0">
                          <a:ln>
                            <a:noFill/>
                          </a:ln>
                          <a:solidFill>
                            <a:srgbClr val="002776"/>
                          </a:solidFill>
                          <a:effectLst/>
                          <a:uLnTx/>
                          <a:uFillTx/>
                          <a:latin typeface="+mn-lt"/>
                          <a:ea typeface="+mn-ea"/>
                          <a:cs typeface="+mn-cs"/>
                        </a:rPr>
                        <a:t>2. Identificación de las </a:t>
                      </a:r>
                      <a:r>
                        <a:rPr kumimoji="0" lang="es-CL" sz="800" b="1" i="0" u="none" strike="noStrike" kern="1200" cap="none" spc="0" normalizeH="0" baseline="0" dirty="0" smtClean="0">
                          <a:ln>
                            <a:noFill/>
                          </a:ln>
                          <a:solidFill>
                            <a:srgbClr val="002776"/>
                          </a:solidFill>
                          <a:effectLst/>
                          <a:uLnTx/>
                          <a:uFillTx/>
                          <a:latin typeface="+mn-lt"/>
                          <a:ea typeface="+mn-ea"/>
                          <a:cs typeface="+mn-cs"/>
                        </a:rPr>
                        <a:t>aerolíneas objetivo</a:t>
                      </a:r>
                      <a:r>
                        <a:rPr kumimoji="0" lang="es-CL" sz="800" b="0" i="0" u="none" strike="noStrike" kern="1200" cap="none" spc="0" normalizeH="0" baseline="0" dirty="0" smtClean="0">
                          <a:ln>
                            <a:noFill/>
                          </a:ln>
                          <a:solidFill>
                            <a:srgbClr val="002776"/>
                          </a:solidFill>
                          <a:effectLst/>
                          <a:uLnTx/>
                          <a:uFillTx/>
                          <a:latin typeface="+mn-lt"/>
                          <a:ea typeface="+mn-ea"/>
                          <a:cs typeface="+mn-cs"/>
                        </a:rPr>
                        <a:t>, que presentan un perfil favorable para mejorar la conectividad internacional de UIO y para las que el Aeropuerto puede constituir un aporte de valor en sus planes de expansión y red de conexiones. Se sugiere valorar la opción de desarrollar una terminal “de bajo coste” en el aeropuerto que permita a las aerolíneas LCC volar a Quito, llegando a esta terminal. </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448317">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kumimoji="0" lang="es-CL" sz="800" b="0" i="0" u="none" strike="noStrike" kern="1200" cap="none" spc="0" normalizeH="0" baseline="0" dirty="0" smtClean="0">
                          <a:ln>
                            <a:noFill/>
                          </a:ln>
                          <a:solidFill>
                            <a:srgbClr val="002776"/>
                          </a:solidFill>
                          <a:effectLst/>
                          <a:uLnTx/>
                          <a:uFillTx/>
                          <a:latin typeface="+mn-lt"/>
                          <a:ea typeface="+mn-ea"/>
                          <a:cs typeface="+mn-cs"/>
                        </a:rPr>
                        <a:t>3. Investigación y estudio de las aerolíneas objetivo: planes de desarrollo estratégicos seguidos en los últimos años, evolución de sus mercados, situación financiera, alineación entre objetivos de las aerolíneas y los del aeropuerto, factibilidad de la operación y del éxito de la compañía en Quito teniendo en cuenta el resto de agentes operadores. Elaboración de un informe o dosier resumiendo los principales hallazgos y conclusiones.</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28766">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kumimoji="0" lang="es-CL" sz="800" b="0" i="0" u="none" strike="noStrike" kern="1200" cap="none" spc="0" normalizeH="0" baseline="0" dirty="0" smtClean="0">
                          <a:ln>
                            <a:noFill/>
                          </a:ln>
                          <a:solidFill>
                            <a:srgbClr val="002776"/>
                          </a:solidFill>
                          <a:effectLst/>
                          <a:uLnTx/>
                          <a:uFillTx/>
                          <a:latin typeface="+mn-lt"/>
                          <a:ea typeface="+mn-ea"/>
                          <a:cs typeface="+mn-cs"/>
                        </a:rPr>
                        <a:t>4. Identificación de medidas de incentivo - económico y de otra índole – factibles de ofrecer por los diferentes </a:t>
                      </a:r>
                      <a:r>
                        <a:rPr kumimoji="0" lang="es-CL" sz="800" b="0" i="1" u="none" strike="noStrike" kern="1200" cap="none" spc="0" normalizeH="0" baseline="0" dirty="0" err="1" smtClean="0">
                          <a:ln>
                            <a:noFill/>
                          </a:ln>
                          <a:solidFill>
                            <a:srgbClr val="002776"/>
                          </a:solidFill>
                          <a:effectLst/>
                          <a:uLnTx/>
                          <a:uFillTx/>
                          <a:latin typeface="+mn-lt"/>
                          <a:ea typeface="+mn-ea"/>
                          <a:cs typeface="+mn-cs"/>
                        </a:rPr>
                        <a:t>partners</a:t>
                      </a:r>
                      <a:r>
                        <a:rPr kumimoji="0" lang="es-CL" sz="800" b="0" i="0" u="none" strike="noStrike" kern="1200" cap="none" spc="0" normalizeH="0" baseline="0" dirty="0" smtClean="0">
                          <a:ln>
                            <a:noFill/>
                          </a:ln>
                          <a:solidFill>
                            <a:srgbClr val="002776"/>
                          </a:solidFill>
                          <a:effectLst/>
                          <a:uLnTx/>
                          <a:uFillTx/>
                          <a:latin typeface="+mn-lt"/>
                          <a:ea typeface="+mn-ea"/>
                          <a:cs typeface="+mn-cs"/>
                        </a:rPr>
                        <a:t> involucrados a las aerolíneas objetivo para fomentar el atractivo de Quito como nuevo punto de operaciones. Para los LCC que pudieren  operar (si se activa la terminal LCC) sería necesario desarrollar una normativa específica para esta tipología de compañía</a:t>
                      </a:r>
                      <a:r>
                        <a:rPr kumimoji="0" lang="es-CL" sz="800" b="0" i="1" u="none" strike="noStrike" kern="1200" cap="none" spc="0" normalizeH="0" baseline="0" dirty="0" smtClean="0">
                          <a:ln>
                            <a:noFill/>
                          </a:ln>
                          <a:solidFill>
                            <a:srgbClr val="002776"/>
                          </a:solidFill>
                          <a:effectLst/>
                          <a:uLnTx/>
                          <a:uFillTx/>
                          <a:latin typeface="+mn-lt"/>
                          <a:ea typeface="+mn-ea"/>
                          <a:cs typeface="+mn-cs"/>
                        </a:rPr>
                        <a:t>, </a:t>
                      </a:r>
                      <a:r>
                        <a:rPr kumimoji="0" lang="es-CL" sz="800" b="0" i="1" u="none" strike="noStrike" kern="1200" cap="none" spc="0" normalizeH="0" baseline="0" dirty="0" err="1" smtClean="0">
                          <a:ln>
                            <a:noFill/>
                          </a:ln>
                          <a:solidFill>
                            <a:srgbClr val="002776"/>
                          </a:solidFill>
                          <a:effectLst/>
                          <a:uLnTx/>
                          <a:uFillTx/>
                          <a:latin typeface="+mn-lt"/>
                          <a:ea typeface="+mn-ea"/>
                          <a:cs typeface="+mn-cs"/>
                        </a:rPr>
                        <a:t>low</a:t>
                      </a:r>
                      <a:r>
                        <a:rPr kumimoji="0" lang="es-CL" sz="800" b="0" i="1" u="none" strike="noStrike" kern="1200" cap="none" spc="0" normalizeH="0" baseline="0" dirty="0" smtClean="0">
                          <a:ln>
                            <a:noFill/>
                          </a:ln>
                          <a:solidFill>
                            <a:srgbClr val="002776"/>
                          </a:solidFill>
                          <a:effectLst/>
                          <a:uLnTx/>
                          <a:uFillTx/>
                          <a:latin typeface="+mn-lt"/>
                          <a:ea typeface="+mn-ea"/>
                          <a:cs typeface="+mn-cs"/>
                        </a:rPr>
                        <a:t> </a:t>
                      </a:r>
                      <a:r>
                        <a:rPr kumimoji="0" lang="es-CL" sz="800" b="0" i="1" u="none" strike="noStrike" kern="1200" cap="none" spc="0" normalizeH="0" baseline="0" dirty="0" err="1" smtClean="0">
                          <a:ln>
                            <a:noFill/>
                          </a:ln>
                          <a:solidFill>
                            <a:srgbClr val="002776"/>
                          </a:solidFill>
                          <a:effectLst/>
                          <a:uLnTx/>
                          <a:uFillTx/>
                          <a:latin typeface="+mn-lt"/>
                          <a:ea typeface="+mn-ea"/>
                          <a:cs typeface="+mn-cs"/>
                        </a:rPr>
                        <a:t>cost</a:t>
                      </a:r>
                      <a:r>
                        <a:rPr kumimoji="0" lang="es-CL" sz="800" b="0" i="1" u="none" strike="noStrike" kern="1200" cap="none" spc="0" normalizeH="0" baseline="0" dirty="0" smtClean="0">
                          <a:ln>
                            <a:noFill/>
                          </a:ln>
                          <a:solidFill>
                            <a:srgbClr val="002776"/>
                          </a:solidFill>
                          <a:effectLst/>
                          <a:uLnTx/>
                          <a:uFillTx/>
                          <a:latin typeface="+mn-lt"/>
                          <a:ea typeface="+mn-ea"/>
                          <a:cs typeface="+mn-cs"/>
                        </a:rPr>
                        <a:t> </a:t>
                      </a:r>
                      <a:r>
                        <a:rPr kumimoji="0" lang="es-CL" sz="800" b="0" i="1" u="none" strike="noStrike" kern="1200" cap="none" spc="0" normalizeH="0" baseline="0" dirty="0" err="1" smtClean="0">
                          <a:ln>
                            <a:noFill/>
                          </a:ln>
                          <a:solidFill>
                            <a:srgbClr val="002776"/>
                          </a:solidFill>
                          <a:effectLst/>
                          <a:uLnTx/>
                          <a:uFillTx/>
                          <a:latin typeface="+mn-lt"/>
                          <a:ea typeface="+mn-ea"/>
                          <a:cs typeface="+mn-cs"/>
                        </a:rPr>
                        <a:t>carriers</a:t>
                      </a:r>
                      <a:r>
                        <a:rPr kumimoji="0" lang="es-CL" sz="800" b="0" i="0" u="none" strike="noStrike" kern="1200" cap="none" spc="0" normalizeH="0" baseline="0" dirty="0" smtClean="0">
                          <a:ln>
                            <a:noFill/>
                          </a:ln>
                          <a:solidFill>
                            <a:srgbClr val="002776"/>
                          </a:solidFill>
                          <a:effectLst/>
                          <a:uLnTx/>
                          <a:uFillTx/>
                          <a:latin typeface="+mn-lt"/>
                          <a:ea typeface="+mn-ea"/>
                          <a:cs typeface="+mn-cs"/>
                        </a:rPr>
                        <a:t>, donde se regule su operación particular en UIO pero en la terminal de bajo coste.</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328766">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kumimoji="0" lang="es-CL" sz="800" b="0" i="0" u="none" strike="noStrike" kern="1200" cap="none" spc="0" normalizeH="0" baseline="0" dirty="0" smtClean="0">
                          <a:ln>
                            <a:noFill/>
                          </a:ln>
                          <a:solidFill>
                            <a:srgbClr val="002776"/>
                          </a:solidFill>
                          <a:effectLst/>
                          <a:uLnTx/>
                          <a:uFillTx/>
                          <a:latin typeface="+mn-lt"/>
                          <a:ea typeface="+mn-ea"/>
                          <a:cs typeface="+mn-cs"/>
                        </a:rPr>
                        <a:t>5. Elaboración de una propuesta particular para aquellas aerolíneas identificadas como posibles casos de éxito, incluyendo los aspectos clave y compromisos a acometer por cada actor en línea con los objetivos planteados.</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328766">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kumimoji="0" lang="es-CL" sz="800" b="0" i="0" u="none" strike="noStrike" kern="1200" cap="none" spc="0" normalizeH="0" baseline="0" dirty="0" smtClean="0">
                          <a:ln>
                            <a:noFill/>
                          </a:ln>
                          <a:solidFill>
                            <a:srgbClr val="002776"/>
                          </a:solidFill>
                          <a:effectLst/>
                          <a:uLnTx/>
                          <a:uFillTx/>
                          <a:latin typeface="+mn-lt"/>
                          <a:ea typeface="+mn-ea"/>
                          <a:cs typeface="+mn-cs"/>
                        </a:rPr>
                        <a:t>6. </a:t>
                      </a:r>
                      <a:r>
                        <a:rPr lang="es-CL" sz="800" kern="1200" dirty="0" smtClean="0">
                          <a:solidFill>
                            <a:srgbClr val="002776"/>
                          </a:solidFill>
                          <a:latin typeface="+mn-lt"/>
                          <a:ea typeface="+mn-ea"/>
                          <a:cs typeface="+mn-cs"/>
                        </a:rPr>
                        <a:t>Contacto inicial</a:t>
                      </a:r>
                      <a:r>
                        <a:rPr lang="es-CL" sz="800" kern="1200" baseline="0" dirty="0" smtClean="0">
                          <a:solidFill>
                            <a:srgbClr val="002776"/>
                          </a:solidFill>
                          <a:latin typeface="+mn-lt"/>
                          <a:ea typeface="+mn-ea"/>
                          <a:cs typeface="+mn-cs"/>
                        </a:rPr>
                        <a:t>, establecimiento de </a:t>
                      </a:r>
                      <a:r>
                        <a:rPr lang="es-CL" sz="800" kern="1200" dirty="0" smtClean="0">
                          <a:solidFill>
                            <a:srgbClr val="002776"/>
                          </a:solidFill>
                          <a:latin typeface="+mn-lt"/>
                          <a:ea typeface="+mn-ea"/>
                          <a:cs typeface="+mn-cs"/>
                        </a:rPr>
                        <a:t>una agenda de reuniones y entrevistas con las aerolíneas objetivo identificadas con el fin de presentar las propuestas</a:t>
                      </a:r>
                      <a:r>
                        <a:rPr lang="es-CL" sz="800" kern="1200" baseline="0" dirty="0" smtClean="0">
                          <a:solidFill>
                            <a:srgbClr val="002776"/>
                          </a:solidFill>
                          <a:latin typeface="+mn-lt"/>
                          <a:ea typeface="+mn-ea"/>
                          <a:cs typeface="+mn-cs"/>
                        </a:rPr>
                        <a:t> elaboradas e iniciar las negociaciones pertinentes con aquellas interesadas. </a:t>
                      </a:r>
                      <a:endParaRPr kumimoji="0" lang="es-CL" sz="800" b="0" i="0" u="none" strike="noStrike" kern="1200" cap="none" spc="0" normalizeH="0" baseline="0" dirty="0" smtClean="0">
                        <a:ln>
                          <a:noFill/>
                        </a:ln>
                        <a:solidFill>
                          <a:srgbClr val="002776"/>
                        </a:solidFill>
                        <a:effectLst/>
                        <a:uLnTx/>
                        <a:uFillTx/>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209214">
                <a:tc>
                  <a:txBody>
                    <a:bodyPr/>
                    <a:lstStyle/>
                    <a:p>
                      <a:r>
                        <a:rPr kumimoji="0" lang="es-CL" sz="800" b="0" i="0" u="none" strike="noStrike" kern="1200" cap="none" spc="0" normalizeH="0" baseline="0" dirty="0" smtClean="0">
                          <a:ln>
                            <a:noFill/>
                          </a:ln>
                          <a:solidFill>
                            <a:srgbClr val="002776"/>
                          </a:solidFill>
                          <a:effectLst/>
                          <a:uLnTx/>
                          <a:uFillTx/>
                          <a:latin typeface="+mn-lt"/>
                          <a:ea typeface="+mn-ea"/>
                          <a:cs typeface="+mn-cs"/>
                        </a:rPr>
                        <a:t>7. Cierre de contratos y planes de actuación de cada aerolínea e inicio de operaciones en el aeropuerto de Quito.</a:t>
                      </a:r>
                      <a:endParaRPr kumimoji="0" lang="es-CL" sz="800" b="0" i="0" u="none" strike="noStrike" kern="1200" cap="none" spc="0" normalizeH="0" baseline="0" dirty="0">
                        <a:ln>
                          <a:noFill/>
                        </a:ln>
                        <a:solidFill>
                          <a:srgbClr val="002776"/>
                        </a:solidFill>
                        <a:effectLst/>
                        <a:uLnTx/>
                        <a:uFillTx/>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bl>
          </a:graphicData>
        </a:graphic>
      </p:graphicFrame>
      <p:graphicFrame>
        <p:nvGraphicFramePr>
          <p:cNvPr id="14" name="Object 13" hidden="1"/>
          <p:cNvGraphicFramePr>
            <a:graphicFrameLocks noChangeAspect="1"/>
          </p:cNvGraphicFramePr>
          <p:nvPr>
            <p:custDataLst>
              <p:tags r:id="rId3"/>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65611"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CL" sz="1100" b="1" dirty="0" smtClean="0">
                <a:solidFill>
                  <a:schemeClr val="tx2"/>
                </a:solidFill>
              </a:rPr>
              <a:t>1.1 Programa para la promoción y atracción de nuevas aerolíneas</a:t>
            </a:r>
            <a:endParaRPr lang="es-CL" sz="1100" b="1" dirty="0">
              <a:solidFill>
                <a:schemeClr val="tx2"/>
              </a:solidFill>
            </a:endParaRPr>
          </a:p>
        </p:txBody>
      </p:sp>
      <p:sp>
        <p:nvSpPr>
          <p:cNvPr id="257" name="Rectangle 256"/>
          <p:cNvSpPr/>
          <p:nvPr/>
        </p:nvSpPr>
        <p:spPr>
          <a:xfrm>
            <a:off x="7264146" y="3064026"/>
            <a:ext cx="2625312" cy="11559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buFont typeface="+mj-lt"/>
              <a:buAutoNum type="arabicPeriod"/>
            </a:pPr>
            <a:r>
              <a:rPr lang="es-CL" sz="800" dirty="0">
                <a:solidFill>
                  <a:srgbClr val="002776"/>
                </a:solidFill>
              </a:rPr>
              <a:t>Existencia de una estructura de metas compartidas entre los diferentes </a:t>
            </a:r>
            <a:r>
              <a:rPr lang="es-CL" sz="800" i="1" dirty="0" err="1">
                <a:solidFill>
                  <a:srgbClr val="002776"/>
                </a:solidFill>
              </a:rPr>
              <a:t>partners</a:t>
            </a:r>
            <a:r>
              <a:rPr lang="es-CL" sz="800" dirty="0">
                <a:solidFill>
                  <a:srgbClr val="002776"/>
                </a:solidFill>
              </a:rPr>
              <a:t> </a:t>
            </a:r>
            <a:r>
              <a:rPr lang="es-CL" sz="800" i="1" dirty="0">
                <a:solidFill>
                  <a:srgbClr val="002776"/>
                </a:solidFill>
              </a:rPr>
              <a:t>clave</a:t>
            </a:r>
            <a:r>
              <a:rPr lang="es-CL" sz="800" dirty="0">
                <a:solidFill>
                  <a:srgbClr val="002776"/>
                </a:solidFill>
              </a:rPr>
              <a:t> </a:t>
            </a:r>
            <a:r>
              <a:rPr lang="es-CL" sz="800" dirty="0" smtClean="0">
                <a:solidFill>
                  <a:srgbClr val="002776"/>
                </a:solidFill>
              </a:rPr>
              <a:t>y las aerolíneas objetivo.</a:t>
            </a:r>
          </a:p>
          <a:p>
            <a:pPr marL="228600" lvl="0" indent="-228600">
              <a:buFont typeface="+mj-lt"/>
              <a:buAutoNum type="arabicPeriod"/>
            </a:pPr>
            <a:r>
              <a:rPr lang="es-CL" sz="800" dirty="0" smtClean="0">
                <a:solidFill>
                  <a:srgbClr val="002776"/>
                </a:solidFill>
              </a:rPr>
              <a:t>Existencia de incentivos y medios de promoción factibles con impacto para atraer a las aerolíneas identificadas.</a:t>
            </a:r>
          </a:p>
          <a:p>
            <a:pPr marL="228600" indent="-228600">
              <a:buFont typeface="+mj-lt"/>
              <a:buAutoNum type="arabicPeriod"/>
            </a:pPr>
            <a:r>
              <a:rPr lang="es-CL" sz="800" dirty="0">
                <a:solidFill>
                  <a:srgbClr val="002776"/>
                </a:solidFill>
              </a:rPr>
              <a:t>Efectividad </a:t>
            </a:r>
            <a:r>
              <a:rPr lang="es-CL" sz="800" dirty="0" smtClean="0">
                <a:solidFill>
                  <a:srgbClr val="002776"/>
                </a:solidFill>
              </a:rPr>
              <a:t>de las negociaciones tras la presentación de propuestas entre los diferentes </a:t>
            </a:r>
            <a:r>
              <a:rPr lang="es-CL" sz="800" i="1" dirty="0" err="1" smtClean="0">
                <a:solidFill>
                  <a:srgbClr val="002776"/>
                </a:solidFill>
              </a:rPr>
              <a:t>partners</a:t>
            </a:r>
            <a:r>
              <a:rPr lang="es-CL" sz="800" dirty="0" smtClean="0">
                <a:solidFill>
                  <a:srgbClr val="002776"/>
                </a:solidFill>
              </a:rPr>
              <a:t> y las aerolíneas.</a:t>
            </a:r>
            <a:endParaRPr lang="es-CL" sz="800" dirty="0">
              <a:solidFill>
                <a:srgbClr val="002776"/>
              </a:solidFill>
            </a:endParaRPr>
          </a:p>
          <a:p>
            <a:pPr marL="228600" lvl="0" indent="-228600">
              <a:buFont typeface="+mj-lt"/>
              <a:buAutoNum type="arabicPeriod"/>
            </a:pPr>
            <a:endParaRPr lang="es-CL" sz="800" dirty="0" smtClean="0">
              <a:solidFill>
                <a:srgbClr val="002776"/>
              </a:solidFill>
            </a:endParaRPr>
          </a:p>
          <a:p>
            <a:pPr marL="228600" lvl="0" indent="-228600">
              <a:buFont typeface="+mj-lt"/>
              <a:buAutoNum type="arabicPeriod"/>
            </a:pPr>
            <a:endParaRPr lang="es-CL" sz="800" dirty="0" smtClean="0">
              <a:solidFill>
                <a:srgbClr val="002776"/>
              </a:solidFill>
            </a:endParaRPr>
          </a:p>
        </p:txBody>
      </p:sp>
      <p:sp>
        <p:nvSpPr>
          <p:cNvPr id="212" name="Rectangle 211"/>
          <p:cNvSpPr/>
          <p:nvPr/>
        </p:nvSpPr>
        <p:spPr>
          <a:xfrm>
            <a:off x="204081" y="1770289"/>
            <a:ext cx="7020000" cy="5120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indent="-171450">
              <a:buFont typeface="Arial" panose="020B0604020202020204" pitchFamily="34" charset="0"/>
              <a:buChar char="•"/>
            </a:pPr>
            <a:r>
              <a:rPr lang="es-CL" sz="900" dirty="0" smtClean="0">
                <a:solidFill>
                  <a:srgbClr val="002776"/>
                </a:solidFill>
              </a:rPr>
              <a:t>Atracción de nuevas aerolíneas tradicionales y no tradicionales, que inicien operaciones en el Aeropuerto de Quito.</a:t>
            </a:r>
          </a:p>
          <a:p>
            <a:pPr marL="171450" lvl="0" indent="-171450">
              <a:buFont typeface="Arial" panose="020B0604020202020204" pitchFamily="34" charset="0"/>
              <a:buChar char="•"/>
            </a:pPr>
            <a:r>
              <a:rPr lang="es-CL" sz="900" dirty="0" smtClean="0">
                <a:solidFill>
                  <a:srgbClr val="002776"/>
                </a:solidFill>
              </a:rPr>
              <a:t>Diversificación y aumento de la oferta actual de rutas y frecuencias propiciada por la aparición de nuevas compañías en el Aeropuerto de Quito.</a:t>
            </a:r>
          </a:p>
          <a:p>
            <a:pPr marL="171450" lvl="0" indent="-171450">
              <a:buFont typeface="Arial" panose="020B0604020202020204" pitchFamily="34" charset="0"/>
              <a:buChar char="•"/>
            </a:pPr>
            <a:endParaRPr lang="es-CL" sz="900" dirty="0" smtClean="0">
              <a:solidFill>
                <a:srgbClr val="002776"/>
              </a:solidFill>
            </a:endParaRPr>
          </a:p>
        </p:txBody>
      </p:sp>
      <p:sp>
        <p:nvSpPr>
          <p:cNvPr id="256" name="Rectangle 255"/>
          <p:cNvSpPr/>
          <p:nvPr/>
        </p:nvSpPr>
        <p:spPr>
          <a:xfrm>
            <a:off x="7264146" y="2700331"/>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734898"/>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4604588"/>
            <a:ext cx="2623713" cy="17810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spcBef>
                <a:spcPts val="300"/>
              </a:spcBef>
              <a:buFont typeface="+mj-lt"/>
              <a:buAutoNum type="arabicPeriod"/>
            </a:pPr>
            <a:r>
              <a:rPr lang="es-CL" sz="800" dirty="0">
                <a:solidFill>
                  <a:srgbClr val="002776"/>
                </a:solidFill>
              </a:rPr>
              <a:t>Nº de </a:t>
            </a:r>
            <a:r>
              <a:rPr lang="es-CL" sz="800" dirty="0" smtClean="0">
                <a:solidFill>
                  <a:srgbClr val="002776"/>
                </a:solidFill>
              </a:rPr>
              <a:t>aerolíneas objetivo, con </a:t>
            </a:r>
            <a:r>
              <a:rPr lang="es-CL" sz="800" dirty="0">
                <a:solidFill>
                  <a:srgbClr val="002776"/>
                </a:solidFill>
              </a:rPr>
              <a:t>los que </a:t>
            </a:r>
            <a:r>
              <a:rPr lang="es-CL" sz="800" dirty="0" smtClean="0">
                <a:solidFill>
                  <a:srgbClr val="002776"/>
                </a:solidFill>
              </a:rPr>
              <a:t>la plataforma común (Comité de Conectividad) ha establecido diálogo.</a:t>
            </a:r>
            <a:endParaRPr lang="es-CL" sz="800" dirty="0">
              <a:solidFill>
                <a:srgbClr val="002776"/>
              </a:solidFill>
            </a:endParaRPr>
          </a:p>
          <a:p>
            <a:pPr marL="228600" lvl="0" indent="-228600">
              <a:spcBef>
                <a:spcPts val="300"/>
              </a:spcBef>
              <a:buFont typeface="+mj-lt"/>
              <a:buAutoNum type="arabicPeriod"/>
            </a:pPr>
            <a:r>
              <a:rPr lang="es-CL" sz="800" dirty="0">
                <a:solidFill>
                  <a:srgbClr val="002776"/>
                </a:solidFill>
              </a:rPr>
              <a:t>Nivel (%) de cumplimiento de la agenda de </a:t>
            </a:r>
            <a:r>
              <a:rPr lang="es-CL" sz="800" dirty="0" smtClean="0">
                <a:solidFill>
                  <a:srgbClr val="002776"/>
                </a:solidFill>
              </a:rPr>
              <a:t>reuniones.</a:t>
            </a:r>
            <a:endParaRPr lang="es-CL" sz="800" dirty="0">
              <a:solidFill>
                <a:srgbClr val="002776"/>
              </a:solidFill>
            </a:endParaRPr>
          </a:p>
          <a:p>
            <a:pPr marL="228600" lvl="0" indent="-228600">
              <a:spcBef>
                <a:spcPts val="300"/>
              </a:spcBef>
              <a:buFont typeface="+mj-lt"/>
              <a:buAutoNum type="arabicPeriod"/>
            </a:pPr>
            <a:r>
              <a:rPr lang="es-CL" sz="800" dirty="0" smtClean="0">
                <a:solidFill>
                  <a:srgbClr val="002776"/>
                </a:solidFill>
              </a:rPr>
              <a:t>Nº de nuevas aerolíneas que inician actividad en UIO como resultado del proyecto.</a:t>
            </a:r>
          </a:p>
          <a:p>
            <a:pPr marL="228600" lvl="0" indent="-228600">
              <a:spcBef>
                <a:spcPts val="300"/>
              </a:spcBef>
              <a:buFont typeface="+mj-lt"/>
              <a:buAutoNum type="arabicPeriod"/>
            </a:pPr>
            <a:r>
              <a:rPr lang="es-CL" sz="800" dirty="0" smtClean="0">
                <a:solidFill>
                  <a:srgbClr val="002776"/>
                </a:solidFill>
              </a:rPr>
              <a:t>Nº de nuevas rutas abiertas por dichas aerolíneas con origen en UIO.</a:t>
            </a:r>
          </a:p>
          <a:p>
            <a:pPr marL="217488" lvl="1" indent="0">
              <a:spcBef>
                <a:spcPts val="300"/>
              </a:spcBef>
            </a:pPr>
            <a:endParaRPr lang="es-CL" sz="800" dirty="0">
              <a:solidFill>
                <a:srgbClr val="002776"/>
              </a:solidFill>
            </a:endParaRPr>
          </a:p>
        </p:txBody>
      </p:sp>
      <p:sp>
        <p:nvSpPr>
          <p:cNvPr id="180" name="Rectangle 179"/>
          <p:cNvSpPr/>
          <p:nvPr/>
        </p:nvSpPr>
        <p:spPr>
          <a:xfrm>
            <a:off x="5644800" y="6479282"/>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819966"/>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98763"/>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79282"/>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819966"/>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533282"/>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251" name="Group 250"/>
          <p:cNvGrpSpPr/>
          <p:nvPr/>
        </p:nvGrpSpPr>
        <p:grpSpPr>
          <a:xfrm>
            <a:off x="5765554" y="6856592"/>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56592"/>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sp>
        <p:nvSpPr>
          <p:cNvPr id="242" name="TextBox 241"/>
          <p:cNvSpPr txBox="1"/>
          <p:nvPr>
            <p:custDataLst>
              <p:tags r:id="rId6"/>
            </p:custDataLst>
          </p:nvPr>
        </p:nvSpPr>
        <p:spPr>
          <a:xfrm>
            <a:off x="7190234" y="6856592"/>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nvGrpSpPr>
          <p:cNvPr id="253" name="Group 252"/>
          <p:cNvGrpSpPr/>
          <p:nvPr/>
        </p:nvGrpSpPr>
        <p:grpSpPr>
          <a:xfrm>
            <a:off x="7910314" y="6856592"/>
            <a:ext cx="468000" cy="430836"/>
            <a:chOff x="7925794" y="6803310"/>
            <a:chExt cx="468000" cy="430836"/>
          </a:xfrm>
        </p:grpSpPr>
        <p:sp>
          <p:nvSpPr>
            <p:cNvPr id="244" name="Rectangle 243"/>
            <p:cNvSpPr/>
            <p:nvPr>
              <p:custDataLst>
                <p:tags r:id="rId24"/>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5"/>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56592"/>
            <a:ext cx="576000" cy="430836"/>
            <a:chOff x="8486378" y="6803310"/>
            <a:chExt cx="576000" cy="430836"/>
          </a:xfrm>
        </p:grpSpPr>
        <p:sp>
          <p:nvSpPr>
            <p:cNvPr id="245" name="Rectangle 244"/>
            <p:cNvSpPr/>
            <p:nvPr>
              <p:custDataLst>
                <p:tags r:id="rId22"/>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3"/>
              </p:custDataLst>
            </p:nvPr>
          </p:nvSpPr>
          <p:spPr>
            <a:xfrm>
              <a:off x="8486378" y="6803310"/>
              <a:ext cx="576000" cy="21544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56592"/>
            <a:ext cx="468000" cy="430836"/>
            <a:chOff x="9149978" y="6803310"/>
            <a:chExt cx="468000" cy="430836"/>
          </a:xfrm>
        </p:grpSpPr>
        <p:sp>
          <p:nvSpPr>
            <p:cNvPr id="246" name="Rectangle 245"/>
            <p:cNvSpPr/>
            <p:nvPr>
              <p:custDataLst>
                <p:tags r:id="rId20"/>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1"/>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s-CL"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15</a:t>
            </a:fld>
            <a:endParaRPr kumimoji="0" lang="es-CL"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036314" y="7091310"/>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290" name="Rectangle 289"/>
          <p:cNvSpPr/>
          <p:nvPr>
            <p:custDataLst>
              <p:tags r:id="rId7"/>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s-CL" sz="10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022899"/>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074256"/>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081528"/>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sp>
        <p:nvSpPr>
          <p:cNvPr id="363" name="Rectangle 362"/>
          <p:cNvSpPr/>
          <p:nvPr/>
        </p:nvSpPr>
        <p:spPr>
          <a:xfrm>
            <a:off x="7263717" y="4253024"/>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err="1" smtClean="0">
                <a:solidFill>
                  <a:srgbClr val="FFFFFF"/>
                </a:solidFill>
              </a:rPr>
              <a:t>KPIs</a:t>
            </a:r>
            <a:r>
              <a:rPr lang="es-CL" sz="1000" b="1" dirty="0" smtClean="0">
                <a:solidFill>
                  <a:srgbClr val="FFFFFF"/>
                </a:solidFill>
              </a:rPr>
              <a:t> </a:t>
            </a:r>
            <a:r>
              <a:rPr lang="es-CL" sz="1000" b="1" dirty="0">
                <a:solidFill>
                  <a:srgbClr val="FFFFFF"/>
                </a:solidFill>
              </a:rPr>
              <a:t>Específicos </a:t>
            </a:r>
            <a:r>
              <a:rPr lang="es-CL" sz="1000" b="1" baseline="30000" dirty="0" smtClean="0">
                <a:solidFill>
                  <a:srgbClr val="FFFFFF"/>
                </a:solidFill>
              </a:rPr>
              <a:t>(a)</a:t>
            </a:r>
            <a:endParaRPr lang="es-CL" sz="1000" b="1" baseline="30000" dirty="0">
              <a:solidFill>
                <a:srgbClr val="FFFFFF"/>
              </a:solidFill>
            </a:endParaRPr>
          </a:p>
        </p:txBody>
      </p:sp>
      <p:grpSp>
        <p:nvGrpSpPr>
          <p:cNvPr id="259" name="Group 258"/>
          <p:cNvGrpSpPr/>
          <p:nvPr/>
        </p:nvGrpSpPr>
        <p:grpSpPr>
          <a:xfrm>
            <a:off x="7296950" y="4314846"/>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95" name="Freeform 368"/>
          <p:cNvSpPr>
            <a:spLocks noEditPoints="1"/>
          </p:cNvSpPr>
          <p:nvPr/>
        </p:nvSpPr>
        <p:spPr bwMode="auto">
          <a:xfrm>
            <a:off x="6603894" y="7085153"/>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226" name="TextBox 225"/>
          <p:cNvSpPr txBox="1"/>
          <p:nvPr/>
        </p:nvSpPr>
        <p:spPr>
          <a:xfrm>
            <a:off x="285608" y="965981"/>
            <a:ext cx="2033809"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CL" dirty="0" smtClean="0"/>
              <a:t>Expansión del mercado actual de aerolíneas</a:t>
            </a:r>
            <a:endParaRPr lang="es-CL" dirty="0"/>
          </a:p>
        </p:txBody>
      </p:sp>
      <p:sp>
        <p:nvSpPr>
          <p:cNvPr id="386" name="Rounded Rectangle 385"/>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387" name="Freeform 386"/>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nvGrpSpPr>
          <p:cNvPr id="388" name="Group 387"/>
          <p:cNvGrpSpPr/>
          <p:nvPr/>
        </p:nvGrpSpPr>
        <p:grpSpPr>
          <a:xfrm>
            <a:off x="7256357" y="1440165"/>
            <a:ext cx="2633101" cy="836705"/>
            <a:chOff x="3462357" y="6443378"/>
            <a:chExt cx="2082316" cy="900000"/>
          </a:xfrm>
        </p:grpSpPr>
        <p:sp>
          <p:nvSpPr>
            <p:cNvPr id="389" name="Rectangle 388"/>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90" name="Rectangle 389"/>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91" name="Group 390"/>
            <p:cNvGrpSpPr/>
            <p:nvPr/>
          </p:nvGrpSpPr>
          <p:grpSpPr>
            <a:xfrm>
              <a:off x="3561117" y="6479378"/>
              <a:ext cx="295181" cy="288000"/>
              <a:chOff x="1738313" y="3406776"/>
              <a:chExt cx="644727" cy="615950"/>
            </a:xfrm>
            <a:solidFill>
              <a:srgbClr val="FFFF00"/>
            </a:solidFill>
          </p:grpSpPr>
          <p:sp>
            <p:nvSpPr>
              <p:cNvPr id="403"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4"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5"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6"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92" name="Group 391"/>
            <p:cNvGrpSpPr/>
            <p:nvPr/>
          </p:nvGrpSpPr>
          <p:grpSpPr>
            <a:xfrm>
              <a:off x="3582872" y="6818591"/>
              <a:ext cx="468000" cy="432933"/>
              <a:chOff x="3605314" y="6801213"/>
              <a:chExt cx="468000" cy="432933"/>
            </a:xfrm>
          </p:grpSpPr>
          <p:sp>
            <p:nvSpPr>
              <p:cNvPr id="401" name="Rectangle 400"/>
              <p:cNvSpPr/>
              <p:nvPr>
                <p:custDataLst>
                  <p:tags r:id="rId18"/>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402" name="TextBox 401"/>
              <p:cNvSpPr txBox="1"/>
              <p:nvPr>
                <p:custDataLst>
                  <p:tags r:id="rId19"/>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93" name="Group 392"/>
            <p:cNvGrpSpPr/>
            <p:nvPr/>
          </p:nvGrpSpPr>
          <p:grpSpPr>
            <a:xfrm>
              <a:off x="4277236" y="6818591"/>
              <a:ext cx="468000" cy="432933"/>
              <a:chOff x="4217406" y="6801213"/>
              <a:chExt cx="468000" cy="432933"/>
            </a:xfrm>
          </p:grpSpPr>
          <p:sp>
            <p:nvSpPr>
              <p:cNvPr id="399" name="Rectangle 398"/>
              <p:cNvSpPr/>
              <p:nvPr>
                <p:custDataLst>
                  <p:tags r:id="rId16"/>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400" name="TextBox 399"/>
              <p:cNvSpPr txBox="1"/>
              <p:nvPr>
                <p:custDataLst>
                  <p:tags r:id="rId17"/>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94" name="Group 393"/>
            <p:cNvGrpSpPr/>
            <p:nvPr/>
          </p:nvGrpSpPr>
          <p:grpSpPr>
            <a:xfrm>
              <a:off x="4971600" y="6818591"/>
              <a:ext cx="468000" cy="432933"/>
              <a:chOff x="4829498" y="6801213"/>
              <a:chExt cx="468000" cy="432933"/>
            </a:xfrm>
          </p:grpSpPr>
          <p:sp>
            <p:nvSpPr>
              <p:cNvPr id="397" name="Rectangle 396"/>
              <p:cNvSpPr/>
              <p:nvPr>
                <p:custDataLst>
                  <p:tags r:id="rId14"/>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98" name="TextBox 397"/>
              <p:cNvSpPr txBox="1"/>
              <p:nvPr>
                <p:custDataLst>
                  <p:tags r:id="rId15"/>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96"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407" name="Group 406"/>
          <p:cNvGrpSpPr/>
          <p:nvPr/>
        </p:nvGrpSpPr>
        <p:grpSpPr>
          <a:xfrm>
            <a:off x="205458" y="6479282"/>
            <a:ext cx="3169298" cy="942946"/>
            <a:chOff x="205458" y="6443378"/>
            <a:chExt cx="3273816" cy="942946"/>
          </a:xfrm>
        </p:grpSpPr>
        <p:sp>
          <p:nvSpPr>
            <p:cNvPr id="408" name="Rectangle 407"/>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09" name="Rectangle 408"/>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10"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1" name="Rectangle 410"/>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1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3" name="Rectangle 412"/>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$ 72.000 USD </a:t>
              </a:r>
            </a:p>
            <a:p>
              <a:pPr algn="ctr"/>
              <a:r>
                <a:rPr lang="es-CL" sz="900" i="1" dirty="0" smtClean="0">
                  <a:solidFill>
                    <a:schemeClr val="tx2"/>
                  </a:solidFill>
                </a:rPr>
                <a:t>$ 12.000 USD/año para la organización de reuniones</a:t>
              </a:r>
              <a:endParaRPr lang="es-CL" sz="700" i="1" dirty="0">
                <a:solidFill>
                  <a:schemeClr val="tx2"/>
                </a:solidFill>
              </a:endParaRPr>
            </a:p>
          </p:txBody>
        </p:sp>
      </p:grpSp>
      <p:sp>
        <p:nvSpPr>
          <p:cNvPr id="414" name="Rectangle 413"/>
          <p:cNvSpPr/>
          <p:nvPr/>
        </p:nvSpPr>
        <p:spPr>
          <a:xfrm>
            <a:off x="3373814" y="6479282"/>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415" name="Table 414"/>
          <p:cNvGraphicFramePr>
            <a:graphicFrameLocks noGrp="1"/>
          </p:cNvGraphicFramePr>
          <p:nvPr>
            <p:extLst>
              <p:ext uri="{D42A27DB-BD31-4B8C-83A1-F6EECF244321}">
                <p14:modId xmlns:p14="http://schemas.microsoft.com/office/powerpoint/2010/main" val="363134430"/>
              </p:ext>
            </p:extLst>
          </p:nvPr>
        </p:nvGraphicFramePr>
        <p:xfrm>
          <a:off x="3373810" y="6909124"/>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416" name="Freeform 368"/>
          <p:cNvSpPr>
            <a:spLocks noEditPoints="1"/>
          </p:cNvSpPr>
          <p:nvPr/>
        </p:nvSpPr>
        <p:spPr bwMode="auto">
          <a:xfrm>
            <a:off x="4236380" y="7127266"/>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7" name="Freeform 368"/>
          <p:cNvSpPr>
            <a:spLocks noEditPoints="1"/>
          </p:cNvSpPr>
          <p:nvPr/>
        </p:nvSpPr>
        <p:spPr bwMode="auto">
          <a:xfrm>
            <a:off x="4596436" y="7127266"/>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8" name="Freeform 368"/>
          <p:cNvSpPr>
            <a:spLocks noEditPoints="1"/>
          </p:cNvSpPr>
          <p:nvPr/>
        </p:nvSpPr>
        <p:spPr bwMode="auto">
          <a:xfrm>
            <a:off x="4956460" y="7127266"/>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9" name="Freeform 368"/>
          <p:cNvSpPr>
            <a:spLocks noEditPoints="1"/>
          </p:cNvSpPr>
          <p:nvPr/>
        </p:nvSpPr>
        <p:spPr bwMode="auto">
          <a:xfrm>
            <a:off x="5316500" y="7127266"/>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20" name="Group 419"/>
          <p:cNvGrpSpPr/>
          <p:nvPr/>
        </p:nvGrpSpPr>
        <p:grpSpPr>
          <a:xfrm>
            <a:off x="3415891" y="6521723"/>
            <a:ext cx="256421" cy="252000"/>
            <a:chOff x="3417417" y="6485819"/>
            <a:chExt cx="256421" cy="252000"/>
          </a:xfrm>
        </p:grpSpPr>
        <p:sp>
          <p:nvSpPr>
            <p:cNvPr id="421"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2"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3"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24" name="Freeform 368"/>
          <p:cNvSpPr>
            <a:spLocks noEditPoints="1"/>
          </p:cNvSpPr>
          <p:nvPr/>
        </p:nvSpPr>
        <p:spPr bwMode="auto">
          <a:xfrm>
            <a:off x="3876340" y="7127266"/>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25" name="Group 424"/>
          <p:cNvGrpSpPr/>
          <p:nvPr/>
        </p:nvGrpSpPr>
        <p:grpSpPr>
          <a:xfrm>
            <a:off x="4761313" y="7487394"/>
            <a:ext cx="4332885" cy="188648"/>
            <a:chOff x="565498" y="7511262"/>
            <a:chExt cx="4332885" cy="188648"/>
          </a:xfrm>
        </p:grpSpPr>
        <p:grpSp>
          <p:nvGrpSpPr>
            <p:cNvPr id="426" name="Group 425"/>
            <p:cNvGrpSpPr/>
            <p:nvPr/>
          </p:nvGrpSpPr>
          <p:grpSpPr>
            <a:xfrm>
              <a:off x="565498" y="7511262"/>
              <a:ext cx="3104467" cy="184666"/>
              <a:chOff x="615275" y="7511262"/>
              <a:chExt cx="3104467" cy="184666"/>
            </a:xfrm>
          </p:grpSpPr>
          <p:sp>
            <p:nvSpPr>
              <p:cNvPr id="429" name="TextBox 428"/>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30" name="Rectangle 429"/>
              <p:cNvSpPr/>
              <p:nvPr>
                <p:custDataLst>
                  <p:tags r:id="rId11"/>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31" name="Rectangle 430"/>
              <p:cNvSpPr/>
              <p:nvPr>
                <p:custDataLst>
                  <p:tags r:id="rId12"/>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32" name="Rectangle 431"/>
              <p:cNvSpPr/>
              <p:nvPr>
                <p:custDataLst>
                  <p:tags r:id="rId13"/>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27" name="TextBox 426"/>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28" name="TextBox 427"/>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433" name="Group 432"/>
          <p:cNvGrpSpPr/>
          <p:nvPr/>
        </p:nvGrpSpPr>
        <p:grpSpPr>
          <a:xfrm>
            <a:off x="187198" y="2230810"/>
            <a:ext cx="7036540" cy="781183"/>
            <a:chOff x="187198" y="2374825"/>
            <a:chExt cx="7036540" cy="781183"/>
          </a:xfrm>
        </p:grpSpPr>
        <p:sp>
          <p:nvSpPr>
            <p:cNvPr id="434" name="Rectangle 433"/>
            <p:cNvSpPr/>
            <p:nvPr/>
          </p:nvSpPr>
          <p:spPr>
            <a:xfrm>
              <a:off x="5407434" y="2727731"/>
              <a:ext cx="1807278" cy="4179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smtClean="0">
                  <a:solidFill>
                    <a:srgbClr val="002776"/>
                  </a:solidFill>
                </a:rPr>
                <a:t>Consejo Consultivo de Turismo</a:t>
              </a:r>
              <a:endParaRPr lang="es-ES" sz="900" dirty="0">
                <a:solidFill>
                  <a:srgbClr val="002776"/>
                </a:solidFill>
              </a:endParaRPr>
            </a:p>
          </p:txBody>
        </p:sp>
        <p:sp>
          <p:nvSpPr>
            <p:cNvPr id="435" name="TextBox 434"/>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grpSp>
          <p:nvGrpSpPr>
            <p:cNvPr id="436" name="Group 435"/>
            <p:cNvGrpSpPr/>
            <p:nvPr/>
          </p:nvGrpSpPr>
          <p:grpSpPr>
            <a:xfrm>
              <a:off x="187198" y="2374825"/>
              <a:ext cx="7036540" cy="781183"/>
              <a:chOff x="187198" y="2374825"/>
              <a:chExt cx="7036540" cy="781183"/>
            </a:xfrm>
          </p:grpSpPr>
          <p:grpSp>
            <p:nvGrpSpPr>
              <p:cNvPr id="438" name="Group 437"/>
              <p:cNvGrpSpPr/>
              <p:nvPr/>
            </p:nvGrpSpPr>
            <p:grpSpPr>
              <a:xfrm>
                <a:off x="187198" y="2374825"/>
                <a:ext cx="7036540" cy="781183"/>
                <a:chOff x="187198" y="2693266"/>
                <a:chExt cx="7036540" cy="812139"/>
              </a:xfrm>
            </p:grpSpPr>
            <p:sp>
              <p:nvSpPr>
                <p:cNvPr id="440" name="Rectangle 314"/>
                <p:cNvSpPr/>
                <p:nvPr>
                  <p:custDataLst>
                    <p:tags r:id="rId9"/>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441" name="Group 315"/>
                <p:cNvGrpSpPr/>
                <p:nvPr>
                  <p:custDataLst>
                    <p:tags r:id="rId10"/>
                  </p:custDataLst>
                </p:nvPr>
              </p:nvGrpSpPr>
              <p:grpSpPr>
                <a:xfrm>
                  <a:off x="316674" y="2734898"/>
                  <a:ext cx="216000" cy="288000"/>
                  <a:chOff x="391339" y="1340959"/>
                  <a:chExt cx="382588" cy="609600"/>
                </a:xfrm>
              </p:grpSpPr>
              <p:sp>
                <p:nvSpPr>
                  <p:cNvPr id="444"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445"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442" name="Rectangle 441"/>
                <p:cNvSpPr/>
                <p:nvPr/>
              </p:nvSpPr>
              <p:spPr>
                <a:xfrm>
                  <a:off x="3631554" y="3059283"/>
                  <a:ext cx="1830472" cy="434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a:solidFill>
                        <a:srgbClr val="002776"/>
                      </a:solidFill>
                    </a:rPr>
                    <a:t>Compañías identificadas</a:t>
                  </a:r>
                </a:p>
                <a:p>
                  <a:r>
                    <a:rPr lang="es-CL" sz="900" dirty="0">
                      <a:solidFill>
                        <a:srgbClr val="002776"/>
                      </a:solidFill>
                    </a:rPr>
                    <a:t>Gobierno de </a:t>
                  </a:r>
                  <a:r>
                    <a:rPr lang="es-CL" sz="900" dirty="0" smtClean="0">
                      <a:solidFill>
                        <a:srgbClr val="002776"/>
                      </a:solidFill>
                    </a:rPr>
                    <a:t>Ecuador</a:t>
                  </a:r>
                </a:p>
                <a:p>
                  <a:r>
                    <a:rPr lang="es-CL" sz="900" dirty="0" err="1" smtClean="0">
                      <a:solidFill>
                        <a:srgbClr val="002776"/>
                      </a:solidFill>
                    </a:rPr>
                    <a:t>Epmsa</a:t>
                  </a:r>
                  <a:endParaRPr lang="es-CL" sz="900" dirty="0" smtClean="0">
                    <a:solidFill>
                      <a:srgbClr val="002776"/>
                    </a:solidFill>
                  </a:endParaRPr>
                </a:p>
              </p:txBody>
            </p:sp>
            <p:sp>
              <p:nvSpPr>
                <p:cNvPr id="443" name="Rectangle 442"/>
                <p:cNvSpPr/>
                <p:nvPr/>
              </p:nvSpPr>
              <p:spPr>
                <a:xfrm>
                  <a:off x="187198" y="3070905"/>
                  <a:ext cx="3418116" cy="434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CL" sz="900" dirty="0">
                      <a:solidFill>
                        <a:srgbClr val="002776"/>
                      </a:solidFill>
                    </a:rPr>
                    <a:t>Quito </a:t>
                  </a:r>
                  <a:r>
                    <a:rPr lang="es-CL" sz="900" dirty="0" smtClean="0">
                      <a:solidFill>
                        <a:srgbClr val="002776"/>
                      </a:solidFill>
                    </a:rPr>
                    <a:t>Turismo y la compañía gestora del Aeropuerto de Quito</a:t>
                  </a:r>
                  <a:endParaRPr lang="es-ES_tradnl" sz="900" dirty="0">
                    <a:solidFill>
                      <a:srgbClr val="002776"/>
                    </a:solidFill>
                  </a:endParaRPr>
                </a:p>
              </p:txBody>
            </p:sp>
          </p:grpSp>
          <p:sp>
            <p:nvSpPr>
              <p:cNvPr id="439" name="Rectangle 438"/>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grpSp>
        <p:sp>
          <p:nvSpPr>
            <p:cNvPr id="437" name="Rectangle 436"/>
            <p:cNvSpPr/>
            <p:nvPr/>
          </p:nvSpPr>
          <p:spPr>
            <a:xfrm>
              <a:off x="3650755" y="2435703"/>
              <a:ext cx="1491114" cy="246221"/>
            </a:xfrm>
            <a:prstGeom prst="rect">
              <a:avLst/>
            </a:prstGeom>
          </p:spPr>
          <p:txBody>
            <a:bodyPr wrap="none">
              <a:spAutoFit/>
            </a:bodyPr>
            <a:lstStyle/>
            <a:p>
              <a:r>
                <a:rPr lang="es-CL" sz="1000" b="1" dirty="0">
                  <a:solidFill>
                    <a:srgbClr val="FFFFFF"/>
                  </a:solidFill>
                </a:rPr>
                <a:t>Actores Involucrados</a:t>
              </a:r>
            </a:p>
          </p:txBody>
        </p:sp>
      </p:grpSp>
      <p:sp>
        <p:nvSpPr>
          <p:cNvPr id="446" name="Rounded Rectangle 445"/>
          <p:cNvSpPr/>
          <p:nvPr/>
        </p:nvSpPr>
        <p:spPr>
          <a:xfrm>
            <a:off x="265456" y="1045552"/>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E1</a:t>
            </a:r>
            <a:endParaRPr lang="es-ES" sz="1100" b="1" dirty="0">
              <a:solidFill>
                <a:srgbClr val="002060"/>
              </a:solidFill>
            </a:endParaRPr>
          </a:p>
        </p:txBody>
      </p:sp>
      <p:sp>
        <p:nvSpPr>
          <p:cNvPr id="447" name="Freeform 368"/>
          <p:cNvSpPr>
            <a:spLocks noEditPoints="1"/>
          </p:cNvSpPr>
          <p:nvPr/>
        </p:nvSpPr>
        <p:spPr bwMode="auto">
          <a:xfrm>
            <a:off x="3517842" y="7127266"/>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8" name="Rectangle 447"/>
          <p:cNvSpPr/>
          <p:nvPr>
            <p:custDataLst>
              <p:tags r:id="rId8"/>
            </p:custDataLst>
          </p:nvPr>
        </p:nvSpPr>
        <p:spPr>
          <a:xfrm>
            <a:off x="7190234" y="7071428"/>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Tree>
    <p:extLst>
      <p:ext uri="{BB962C8B-B14F-4D97-AF65-F5344CB8AC3E}">
        <p14:creationId xmlns:p14="http://schemas.microsoft.com/office/powerpoint/2010/main" val="17582606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solidFill>
                  <a:srgbClr val="002776"/>
                </a:solidFill>
              </a:rPr>
              <a:pPr>
                <a:defRPr/>
              </a:pPr>
              <a:t>16</a:t>
            </a:fld>
            <a:endParaRPr lang="en-US" dirty="0">
              <a:solidFill>
                <a:srgbClr val="002776"/>
              </a:solidFill>
            </a:endParaRPr>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n-US"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2155614861"/>
              </p:ext>
            </p:extLst>
          </p:nvPr>
        </p:nvGraphicFramePr>
        <p:xfrm>
          <a:off x="276950" y="2153501"/>
          <a:ext cx="9577322" cy="1325880"/>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734806">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lphaLcParenR"/>
                        <a:tabLst/>
                        <a:defRPr/>
                      </a:pPr>
                      <a:r>
                        <a:rPr lang="es-ES_tradnl" sz="900" b="1" kern="1200" noProof="0" dirty="0" err="1" smtClean="0">
                          <a:solidFill>
                            <a:srgbClr val="002776"/>
                          </a:solidFill>
                          <a:latin typeface="+mn-lt"/>
                          <a:ea typeface="+mn-ea"/>
                          <a:cs typeface="+mn-cs"/>
                        </a:rPr>
                        <a:t>KPIs</a:t>
                      </a:r>
                      <a:r>
                        <a:rPr lang="es-ES_tradnl" sz="900" b="1" kern="1200" noProof="0" dirty="0" smtClean="0">
                          <a:solidFill>
                            <a:srgbClr val="002776"/>
                          </a:solidFill>
                          <a:latin typeface="+mn-lt"/>
                          <a:ea typeface="+mn-ea"/>
                          <a:cs typeface="+mn-cs"/>
                        </a:rPr>
                        <a:t> Específicos: </a:t>
                      </a:r>
                      <a:r>
                        <a:rPr lang="es-ES_tradnl" sz="900" b="0" kern="1200" noProof="0" dirty="0" smtClean="0">
                          <a:solidFill>
                            <a:srgbClr val="002776"/>
                          </a:solidFill>
                          <a:latin typeface="+mn-lt"/>
                          <a:ea typeface="+mn-ea"/>
                          <a:cs typeface="+mn-cs"/>
                        </a:rPr>
                        <a:t>Los valores objetivo o target para los diferentes </a:t>
                      </a:r>
                      <a:r>
                        <a:rPr lang="es-ES_tradnl" sz="900" b="0" kern="1200" noProof="0" dirty="0" err="1" smtClean="0">
                          <a:solidFill>
                            <a:srgbClr val="002776"/>
                          </a:solidFill>
                          <a:latin typeface="+mn-lt"/>
                          <a:ea typeface="+mn-ea"/>
                          <a:cs typeface="+mn-cs"/>
                        </a:rPr>
                        <a:t>KPIs</a:t>
                      </a:r>
                      <a:r>
                        <a:rPr lang="es-ES_tradnl" sz="900" b="0" kern="1200" noProof="0" dirty="0" smtClean="0">
                          <a:solidFill>
                            <a:srgbClr val="002776"/>
                          </a:solidFill>
                          <a:latin typeface="+mn-lt"/>
                          <a:ea typeface="+mn-ea"/>
                          <a:cs typeface="+mn-cs"/>
                        </a:rPr>
                        <a:t> definidos deberán definirse en la fase inicial de la ejecución del propio proyecto, en base a las observaciones concretas realizadas en tal momento. No obstante, de manera preliminar pueden proponerse los siguientes valores indicativos, a utilizarse como referencia a la hora de definir los targets definitivos</a:t>
                      </a: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u="sng" kern="1200" baseline="0" noProof="0" dirty="0" smtClean="0">
                          <a:solidFill>
                            <a:schemeClr val="tx2"/>
                          </a:solidFill>
                          <a:latin typeface="+mn-lt"/>
                          <a:ea typeface="+mn-ea"/>
                          <a:cs typeface="+mn-cs"/>
                        </a:rPr>
                        <a:t>Nº de aerolíneas objetivo, con los que la plataforma común (Comité de Conectividad) ha establecido una línea de diálogo</a:t>
                      </a:r>
                      <a:r>
                        <a:rPr lang="es-ES_tradnl" sz="900" u="none" kern="1200" baseline="0" noProof="0" dirty="0" smtClean="0">
                          <a:solidFill>
                            <a:schemeClr val="tx2"/>
                          </a:solidFill>
                          <a:latin typeface="+mn-lt"/>
                          <a:ea typeface="+mn-ea"/>
                          <a:cs typeface="+mn-cs"/>
                        </a:rPr>
                        <a:t>: 3 durante los tres primeros meses, al menos 5 al final del proyecto.</a:t>
                      </a:r>
                      <a:endParaRPr lang="es-ES_tradnl" sz="900" u="sng" kern="1200" baseline="0" noProof="0" dirty="0" smtClean="0">
                        <a:solidFill>
                          <a:schemeClr val="tx2"/>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u="sng" kern="1200" baseline="0" noProof="0" dirty="0" smtClean="0">
                          <a:solidFill>
                            <a:schemeClr val="tx2"/>
                          </a:solidFill>
                          <a:latin typeface="+mn-lt"/>
                          <a:ea typeface="+mn-ea"/>
                          <a:cs typeface="+mn-cs"/>
                        </a:rPr>
                        <a:t>Nivel de cumplimiento (%) de la agenda de reuniones</a:t>
                      </a:r>
                      <a:r>
                        <a:rPr lang="es-ES_tradnl" sz="900" u="none" kern="1200" baseline="0" noProof="0" dirty="0" smtClean="0">
                          <a:solidFill>
                            <a:schemeClr val="tx2"/>
                          </a:solidFill>
                          <a:latin typeface="+mn-lt"/>
                          <a:ea typeface="+mn-ea"/>
                          <a:cs typeface="+mn-cs"/>
                        </a:rPr>
                        <a:t>: </a:t>
                      </a:r>
                      <a:r>
                        <a:rPr lang="es-ES_tradnl" sz="900" kern="1200" noProof="0" dirty="0" smtClean="0">
                          <a:solidFill>
                            <a:srgbClr val="002776"/>
                          </a:solidFill>
                          <a:latin typeface="+mn-lt"/>
                          <a:ea typeface="+mn-ea"/>
                          <a:cs typeface="+mn-cs"/>
                        </a:rPr>
                        <a:t>Al</a:t>
                      </a:r>
                      <a:r>
                        <a:rPr lang="es-ES_tradnl" sz="900" kern="1200" baseline="0" noProof="0" dirty="0" smtClean="0">
                          <a:solidFill>
                            <a:srgbClr val="002776"/>
                          </a:solidFill>
                          <a:latin typeface="+mn-lt"/>
                          <a:ea typeface="+mn-ea"/>
                          <a:cs typeface="+mn-cs"/>
                        </a:rPr>
                        <a:t> menos un 80% en base mensual, 95% al final del proyecto.</a:t>
                      </a:r>
                      <a:endParaRPr lang="es-ES_tradnl" sz="900"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u="sng" kern="1200" baseline="0" noProof="0" dirty="0" smtClean="0">
                          <a:solidFill>
                            <a:schemeClr val="tx2"/>
                          </a:solidFill>
                          <a:latin typeface="+mn-lt"/>
                          <a:ea typeface="+mn-ea"/>
                          <a:cs typeface="+mn-cs"/>
                        </a:rPr>
                        <a:t>Nº de nuevas aerolíneas que inician actividad en UIO:</a:t>
                      </a:r>
                      <a:r>
                        <a:rPr lang="es-ES_tradnl" sz="900" u="none" kern="1200" baseline="0" noProof="0" dirty="0" smtClean="0">
                          <a:solidFill>
                            <a:srgbClr val="FF0000"/>
                          </a:solidFill>
                          <a:latin typeface="+mn-lt"/>
                          <a:ea typeface="+mn-ea"/>
                          <a:cs typeface="+mn-cs"/>
                        </a:rPr>
                        <a:t> </a:t>
                      </a:r>
                      <a:r>
                        <a:rPr lang="es-ES_tradnl" sz="900" kern="1200" baseline="0" noProof="0" dirty="0" smtClean="0">
                          <a:solidFill>
                            <a:srgbClr val="002776"/>
                          </a:solidFill>
                          <a:latin typeface="+mn-lt"/>
                          <a:ea typeface="+mn-ea"/>
                          <a:cs typeface="+mn-cs"/>
                        </a:rPr>
                        <a:t>Al menos 2 nuevas aerolíneas se establecen a lo largo del proyecto. </a:t>
                      </a: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u="sng" kern="1200" baseline="0" noProof="0" dirty="0" smtClean="0">
                          <a:solidFill>
                            <a:schemeClr val="tx2"/>
                          </a:solidFill>
                          <a:latin typeface="+mn-lt"/>
                          <a:ea typeface="+mn-ea"/>
                          <a:cs typeface="+mn-cs"/>
                        </a:rPr>
                        <a:t>Nº de nuevas rutas abiertas por dichas aerolíneas con origen en UIO</a:t>
                      </a:r>
                      <a:r>
                        <a:rPr lang="es-ES_tradnl" sz="900" u="none" kern="1200" baseline="0" noProof="0" dirty="0" smtClean="0">
                          <a:solidFill>
                            <a:schemeClr val="tx2"/>
                          </a:solidFill>
                          <a:latin typeface="+mn-lt"/>
                          <a:ea typeface="+mn-ea"/>
                          <a:cs typeface="+mn-cs"/>
                        </a:rPr>
                        <a:t>: Al menos una ruta internacional con 2 frecuencias semanales por cada nueva aerolínea en el Aeropuerto. </a:t>
                      </a:r>
                      <a:endParaRPr lang="es-ES_tradnl" sz="900" u="sng" kern="1200" baseline="0" noProof="0" dirty="0" smtClean="0">
                        <a:solidFill>
                          <a:schemeClr val="tx2"/>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0"/>
                  </a:ext>
                </a:extLst>
              </a:tr>
            </a:tbl>
          </a:graphicData>
        </a:graphic>
      </p:graphicFrame>
      <p:sp>
        <p:nvSpPr>
          <p:cNvPr id="7" name="Rectangle 6"/>
          <p:cNvSpPr/>
          <p:nvPr/>
        </p:nvSpPr>
        <p:spPr>
          <a:xfrm>
            <a:off x="277208" y="1790023"/>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n-US" sz="700" dirty="0">
              <a:solidFill>
                <a:srgbClr val="FFFFFF"/>
              </a:solidFill>
            </a:endParaRPr>
          </a:p>
        </p:txBody>
      </p:sp>
      <p:grpSp>
        <p:nvGrpSpPr>
          <p:cNvPr id="8" name="Group 7"/>
          <p:cNvGrpSpPr/>
          <p:nvPr/>
        </p:nvGrpSpPr>
        <p:grpSpPr>
          <a:xfrm>
            <a:off x="356512" y="1841380"/>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16" name="TextBox 15"/>
          <p:cNvSpPr txBox="1"/>
          <p:nvPr/>
        </p:nvSpPr>
        <p:spPr>
          <a:xfrm>
            <a:off x="637248" y="1848652"/>
            <a:ext cx="2247246" cy="246221"/>
          </a:xfrm>
          <a:prstGeom prst="rect">
            <a:avLst/>
          </a:prstGeom>
          <a:noFill/>
        </p:spPr>
        <p:txBody>
          <a:bodyPr wrap="square" rtlCol="0">
            <a:spAutoFit/>
          </a:bodyPr>
          <a:lstStyle/>
          <a:p>
            <a:r>
              <a:rPr lang="en-US" sz="1000" b="1" dirty="0" smtClean="0">
                <a:solidFill>
                  <a:srgbClr val="FFFFFF"/>
                </a:solidFill>
                <a:latin typeface="Arial"/>
              </a:rPr>
              <a:t>ANEXO</a:t>
            </a:r>
            <a:endParaRPr lang="en-US" sz="1000" b="1" dirty="0">
              <a:solidFill>
                <a:srgbClr val="FFFFFF"/>
              </a:solidFill>
              <a:latin typeface="Arial"/>
            </a:endParaRPr>
          </a:p>
        </p:txBody>
      </p:sp>
      <p:sp>
        <p:nvSpPr>
          <p:cNvPr id="35" name="Rectangle 34"/>
          <p:cNvSpPr/>
          <p:nvPr>
            <p:custDataLst>
              <p:tags r:id="rId2"/>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n-US" sz="800" b="1" dirty="0">
              <a:solidFill>
                <a:srgbClr val="FFFFFF"/>
              </a:solidFill>
            </a:endParaRPr>
          </a:p>
        </p:txBody>
      </p:sp>
      <p:sp>
        <p:nvSpPr>
          <p:cNvPr id="40" name="Rectangle 39"/>
          <p:cNvSpPr/>
          <p:nvPr>
            <p:custDataLst>
              <p:tags r:id="rId3"/>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CL" sz="1050" b="1" dirty="0">
                <a:solidFill>
                  <a:schemeClr val="tx2"/>
                </a:solidFill>
              </a:rPr>
              <a:t>1.1 Programa para la promoción y atracción de nuevas aerolíneas</a:t>
            </a:r>
          </a:p>
        </p:txBody>
      </p:sp>
      <p:sp>
        <p:nvSpPr>
          <p:cNvPr id="41" name="TextBox 40"/>
          <p:cNvSpPr txBox="1"/>
          <p:nvPr/>
        </p:nvSpPr>
        <p:spPr>
          <a:xfrm>
            <a:off x="464719" y="962695"/>
            <a:ext cx="2033809"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CL" dirty="0" smtClean="0"/>
              <a:t>Expansión del mercado actual de aerolíneas</a:t>
            </a:r>
            <a:endParaRPr lang="es-CL" dirty="0"/>
          </a:p>
        </p:txBody>
      </p:sp>
      <p:sp>
        <p:nvSpPr>
          <p:cNvPr id="42" name="Rectangle 41"/>
          <p:cNvSpPr/>
          <p:nvPr/>
        </p:nvSpPr>
        <p:spPr>
          <a:xfrm>
            <a:off x="277208" y="3518254"/>
            <a:ext cx="9577322" cy="360000"/>
          </a:xfrm>
          <a:prstGeom prst="rect">
            <a:avLst/>
          </a:prstGeom>
          <a:solidFill>
            <a:srgbClr val="00A1DE"/>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rgbClr val="FFFFFF"/>
              </a:solidFill>
            </a:endParaRPr>
          </a:p>
        </p:txBody>
      </p:sp>
      <p:sp>
        <p:nvSpPr>
          <p:cNvPr id="43" name="TextBox 42"/>
          <p:cNvSpPr txBox="1"/>
          <p:nvPr/>
        </p:nvSpPr>
        <p:spPr>
          <a:xfrm>
            <a:off x="277466" y="3576883"/>
            <a:ext cx="9217024" cy="246221"/>
          </a:xfrm>
          <a:prstGeom prst="rect">
            <a:avLst/>
          </a:prstGeom>
          <a:noFill/>
        </p:spPr>
        <p:txBody>
          <a:bodyPr wrap="square" rtlCol="0">
            <a:spAutoFit/>
          </a:bodyPr>
          <a:lstStyle/>
          <a:p>
            <a:r>
              <a:rPr lang="es-CL" sz="1000" b="1" dirty="0" smtClean="0">
                <a:solidFill>
                  <a:srgbClr val="FFFFFF"/>
                </a:solidFill>
                <a:latin typeface="Arial"/>
              </a:rPr>
              <a:t>ANEXO: detalle específico para la venta de TAME, en caso de que se reactive</a:t>
            </a:r>
            <a:endParaRPr lang="es-CL" sz="1000" b="1" dirty="0">
              <a:solidFill>
                <a:srgbClr val="FFFFFF"/>
              </a:solidFill>
              <a:latin typeface="Arial"/>
            </a:endParaRPr>
          </a:p>
        </p:txBody>
      </p:sp>
      <p:graphicFrame>
        <p:nvGraphicFramePr>
          <p:cNvPr id="44" name="Table 43"/>
          <p:cNvGraphicFramePr>
            <a:graphicFrameLocks noGrp="1"/>
          </p:cNvGraphicFramePr>
          <p:nvPr>
            <p:extLst>
              <p:ext uri="{D42A27DB-BD31-4B8C-83A1-F6EECF244321}">
                <p14:modId xmlns:p14="http://schemas.microsoft.com/office/powerpoint/2010/main" val="867620738"/>
              </p:ext>
            </p:extLst>
          </p:nvPr>
        </p:nvGraphicFramePr>
        <p:xfrm>
          <a:off x="277466" y="4289694"/>
          <a:ext cx="7020000" cy="243736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475364">
                <a:tc>
                  <a:txBody>
                    <a:bodyPr/>
                    <a:lstStyle/>
                    <a:p>
                      <a:pPr marL="0" marR="0" lvl="0" indent="0" algn="l" defTabSz="913399" rtl="0" eaLnBrk="1" fontAlgn="base" latinLnBrk="0" hangingPunct="1">
                        <a:lnSpc>
                          <a:spcPct val="100000"/>
                        </a:lnSpc>
                        <a:spcBef>
                          <a:spcPct val="0"/>
                        </a:spcBef>
                        <a:spcAft>
                          <a:spcPct val="0"/>
                        </a:spcAft>
                        <a:buClrTx/>
                        <a:buSzTx/>
                        <a:buFontTx/>
                        <a:buNone/>
                        <a:tabLst/>
                        <a:defRPr/>
                      </a:pPr>
                      <a:r>
                        <a:rPr lang="es-CL" sz="800" kern="1200" dirty="0" smtClean="0">
                          <a:solidFill>
                            <a:srgbClr val="002776"/>
                          </a:solidFill>
                          <a:latin typeface="+mn-lt"/>
                          <a:ea typeface="+mn-ea"/>
                          <a:cs typeface="+mn-cs"/>
                        </a:rPr>
                        <a:t>1. Identificación y selección de </a:t>
                      </a:r>
                      <a:r>
                        <a:rPr lang="es-CL" sz="800" i="1" kern="1200" dirty="0" err="1" smtClean="0">
                          <a:solidFill>
                            <a:srgbClr val="002776"/>
                          </a:solidFill>
                          <a:latin typeface="+mn-lt"/>
                          <a:ea typeface="+mn-ea"/>
                          <a:cs typeface="+mn-cs"/>
                        </a:rPr>
                        <a:t>partners</a:t>
                      </a:r>
                      <a:r>
                        <a:rPr lang="es-CL" sz="800" kern="1200" dirty="0" smtClean="0">
                          <a:solidFill>
                            <a:srgbClr val="002776"/>
                          </a:solidFill>
                          <a:latin typeface="+mn-lt"/>
                          <a:ea typeface="+mn-ea"/>
                          <a:cs typeface="+mn-cs"/>
                        </a:rPr>
                        <a:t> clave para</a:t>
                      </a:r>
                      <a:r>
                        <a:rPr lang="es-CL" sz="800" kern="1200" baseline="0" dirty="0" smtClean="0">
                          <a:solidFill>
                            <a:srgbClr val="002776"/>
                          </a:solidFill>
                          <a:latin typeface="+mn-lt"/>
                          <a:ea typeface="+mn-ea"/>
                          <a:cs typeface="+mn-cs"/>
                        </a:rPr>
                        <a:t> la ejecución del proyecto: </a:t>
                      </a:r>
                      <a:r>
                        <a:rPr lang="es-CL" sz="800" dirty="0" smtClean="0">
                          <a:solidFill>
                            <a:srgbClr val="002776"/>
                          </a:solidFill>
                        </a:rPr>
                        <a:t>compañía gestora del Aeropuerto de Quito</a:t>
                      </a:r>
                      <a:r>
                        <a:rPr lang="es-CL" sz="800" kern="1200" baseline="0" dirty="0" smtClean="0">
                          <a:solidFill>
                            <a:srgbClr val="002776"/>
                          </a:solidFill>
                          <a:latin typeface="+mn-lt"/>
                          <a:ea typeface="+mn-ea"/>
                          <a:cs typeface="+mn-cs"/>
                        </a:rPr>
                        <a:t>/Aeropuerto, Gobierno Municipal, Gobierno Nacional, entidades de promoción (por ejemplo, Cámara de Comercio de Quito), actores y empresas relevantes asociadas al sector turístico (sector hotelero, gastronómico, de ocio, etc.). En caso necesario, contratación de un consultor externo para asistir a la planificación y ejecución del Proyecto.</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45719">
                <a:tc>
                  <a:txBody>
                    <a:bodyPr/>
                    <a:lstStyle/>
                    <a:p>
                      <a:pPr marL="0" marR="0" lvl="0" indent="0" algn="l" defTabSz="913399" rtl="0" eaLnBrk="1" fontAlgn="base" latinLnBrk="0" hangingPunct="1">
                        <a:lnSpc>
                          <a:spcPct val="100000"/>
                        </a:lnSpc>
                        <a:spcBef>
                          <a:spcPct val="0"/>
                        </a:spcBef>
                        <a:spcAft>
                          <a:spcPct val="0"/>
                        </a:spcAft>
                        <a:buClrTx/>
                        <a:buSzTx/>
                        <a:buFontTx/>
                        <a:buNone/>
                        <a:tabLst/>
                        <a:defRPr/>
                      </a:pPr>
                      <a:r>
                        <a:rPr lang="es-CL" sz="800" kern="1200" dirty="0" smtClean="0">
                          <a:solidFill>
                            <a:srgbClr val="002776"/>
                          </a:solidFill>
                          <a:latin typeface="+mn-lt"/>
                          <a:ea typeface="+mn-ea"/>
                          <a:cs typeface="+mn-cs"/>
                        </a:rPr>
                        <a:t>2. C</a:t>
                      </a:r>
                      <a:r>
                        <a:rPr lang="es-CL" sz="800" kern="1200" baseline="0" dirty="0" smtClean="0">
                          <a:solidFill>
                            <a:srgbClr val="002776"/>
                          </a:solidFill>
                          <a:latin typeface="+mn-lt"/>
                          <a:ea typeface="+mn-ea"/>
                          <a:cs typeface="+mn-cs"/>
                        </a:rPr>
                        <a:t>o</a:t>
                      </a:r>
                      <a:r>
                        <a:rPr lang="es-CL" sz="800" kern="1200" dirty="0" smtClean="0">
                          <a:solidFill>
                            <a:srgbClr val="002776"/>
                          </a:solidFill>
                          <a:latin typeface="+mn-lt"/>
                          <a:ea typeface="+mn-ea"/>
                          <a:cs typeface="+mn-cs"/>
                        </a:rPr>
                        <a:t>nstitución</a:t>
                      </a:r>
                      <a:r>
                        <a:rPr lang="es-CL" sz="800" kern="1200" baseline="0" dirty="0" smtClean="0">
                          <a:solidFill>
                            <a:srgbClr val="002776"/>
                          </a:solidFill>
                          <a:latin typeface="+mn-lt"/>
                          <a:ea typeface="+mn-ea"/>
                          <a:cs typeface="+mn-cs"/>
                        </a:rPr>
                        <a:t> de una plataforma común para la a</a:t>
                      </a:r>
                      <a:r>
                        <a:rPr lang="es-CL" sz="800" kern="1200" dirty="0" smtClean="0">
                          <a:solidFill>
                            <a:srgbClr val="002776"/>
                          </a:solidFill>
                          <a:latin typeface="+mn-lt"/>
                          <a:ea typeface="+mn-ea"/>
                          <a:cs typeface="+mn-cs"/>
                        </a:rPr>
                        <a:t>lineación</a:t>
                      </a:r>
                      <a:r>
                        <a:rPr lang="es-CL" sz="800" kern="1200" baseline="0" dirty="0" smtClean="0">
                          <a:solidFill>
                            <a:srgbClr val="002776"/>
                          </a:solidFill>
                          <a:latin typeface="+mn-lt"/>
                          <a:ea typeface="+mn-ea"/>
                          <a:cs typeface="+mn-cs"/>
                        </a:rPr>
                        <a:t> de posiciones y definición de un plan de acción común entre Quito Turismo y </a:t>
                      </a:r>
                      <a:r>
                        <a:rPr lang="es-CL" sz="800" i="1" kern="1200" baseline="0" dirty="0" err="1" smtClean="0">
                          <a:solidFill>
                            <a:srgbClr val="002776"/>
                          </a:solidFill>
                          <a:latin typeface="+mn-lt"/>
                          <a:ea typeface="+mn-ea"/>
                          <a:cs typeface="+mn-cs"/>
                        </a:rPr>
                        <a:t>partners</a:t>
                      </a:r>
                      <a:r>
                        <a:rPr lang="es-CL" sz="800" kern="1200" baseline="0" dirty="0" smtClean="0">
                          <a:solidFill>
                            <a:srgbClr val="002776"/>
                          </a:solidFill>
                          <a:latin typeface="+mn-lt"/>
                          <a:ea typeface="+mn-ea"/>
                          <a:cs typeface="+mn-cs"/>
                        </a:rPr>
                        <a:t> seleccionados. La referida plataforma común es el denominado Comité de Conectividad.</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45719">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3. Identificación</a:t>
                      </a:r>
                      <a:r>
                        <a:rPr lang="es-CL" sz="800" kern="1200" baseline="0" dirty="0" smtClean="0">
                          <a:solidFill>
                            <a:srgbClr val="002776"/>
                          </a:solidFill>
                          <a:latin typeface="+mn-lt"/>
                          <a:ea typeface="+mn-ea"/>
                          <a:cs typeface="+mn-cs"/>
                        </a:rPr>
                        <a:t> de los principales actores y </a:t>
                      </a:r>
                      <a:r>
                        <a:rPr lang="es-CL" sz="800" i="1" kern="1200" baseline="0" dirty="0" err="1" smtClean="0">
                          <a:solidFill>
                            <a:srgbClr val="002776"/>
                          </a:solidFill>
                          <a:latin typeface="+mn-lt"/>
                          <a:ea typeface="+mn-ea"/>
                          <a:cs typeface="+mn-cs"/>
                        </a:rPr>
                        <a:t>stakeholders</a:t>
                      </a:r>
                      <a:r>
                        <a:rPr lang="es-CL" sz="800" kern="1200" baseline="0" dirty="0" smtClean="0">
                          <a:solidFill>
                            <a:srgbClr val="002776"/>
                          </a:solidFill>
                          <a:latin typeface="+mn-lt"/>
                          <a:ea typeface="+mn-ea"/>
                          <a:cs typeface="+mn-cs"/>
                        </a:rPr>
                        <a:t> con capacidad de decisión en el proceso de venta de TAME: Ministerio de Transporte, </a:t>
                      </a:r>
                      <a:r>
                        <a:rPr lang="es-CL" sz="800" i="1" kern="1200" baseline="0" dirty="0" err="1" smtClean="0">
                          <a:solidFill>
                            <a:srgbClr val="002776"/>
                          </a:solidFill>
                          <a:latin typeface="+mn-lt"/>
                          <a:ea typeface="+mn-ea"/>
                          <a:cs typeface="+mn-cs"/>
                        </a:rPr>
                        <a:t>Board</a:t>
                      </a:r>
                      <a:r>
                        <a:rPr lang="es-CL" sz="800" kern="1200" baseline="0" dirty="0" smtClean="0">
                          <a:solidFill>
                            <a:srgbClr val="002776"/>
                          </a:solidFill>
                          <a:latin typeface="+mn-lt"/>
                          <a:ea typeface="+mn-ea"/>
                          <a:cs typeface="+mn-cs"/>
                        </a:rPr>
                        <a:t> de la compañía, otras instancias del Gobierno Nacional, así como las personas relevantes en cada actor o entidad.</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475364">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4. Identificación</a:t>
                      </a:r>
                      <a:r>
                        <a:rPr lang="es-CL" sz="800" kern="1200" baseline="0" dirty="0" smtClean="0">
                          <a:solidFill>
                            <a:srgbClr val="002776"/>
                          </a:solidFill>
                          <a:latin typeface="+mn-lt"/>
                          <a:ea typeface="+mn-ea"/>
                          <a:cs typeface="+mn-cs"/>
                        </a:rPr>
                        <a:t> de “operadores tipo” objetivo</a:t>
                      </a:r>
                      <a:r>
                        <a:rPr lang="es-CL" sz="800" kern="1200" baseline="30000" dirty="0" smtClean="0">
                          <a:solidFill>
                            <a:srgbClr val="002776"/>
                          </a:solidFill>
                          <a:latin typeface="+mn-lt"/>
                          <a:ea typeface="+mn-ea"/>
                          <a:cs typeface="+mn-cs"/>
                        </a:rPr>
                        <a:t>(b)</a:t>
                      </a:r>
                      <a:r>
                        <a:rPr lang="es-CL" sz="800" kern="1200" baseline="0" dirty="0" smtClean="0">
                          <a:solidFill>
                            <a:srgbClr val="002776"/>
                          </a:solidFill>
                          <a:latin typeface="+mn-lt"/>
                          <a:ea typeface="+mn-ea"/>
                          <a:cs typeface="+mn-cs"/>
                        </a:rPr>
                        <a:t>, desde el punto de vista de alineación estratégica con los planes de desarrollo del Aeropuerto de Quito así como del sector turístico de la ciudad. Elaboración de un documento de base para la discusión y negociación con los actores y </a:t>
                      </a:r>
                      <a:r>
                        <a:rPr lang="es-CL" sz="800" i="1" kern="1200" baseline="0" dirty="0" err="1" smtClean="0">
                          <a:solidFill>
                            <a:srgbClr val="002776"/>
                          </a:solidFill>
                          <a:latin typeface="+mn-lt"/>
                          <a:ea typeface="+mn-ea"/>
                          <a:cs typeface="+mn-cs"/>
                        </a:rPr>
                        <a:t>stakeholders</a:t>
                      </a:r>
                      <a:r>
                        <a:rPr lang="es-CL" sz="800" kern="1200" baseline="0" dirty="0" smtClean="0">
                          <a:solidFill>
                            <a:srgbClr val="002776"/>
                          </a:solidFill>
                          <a:latin typeface="+mn-lt"/>
                          <a:ea typeface="+mn-ea"/>
                          <a:cs typeface="+mn-cs"/>
                        </a:rPr>
                        <a:t> relevantes identificados.</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475364">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5. Contacto inicial</a:t>
                      </a:r>
                      <a:r>
                        <a:rPr lang="es-CL" sz="800" kern="1200" baseline="0" dirty="0" smtClean="0">
                          <a:solidFill>
                            <a:srgbClr val="002776"/>
                          </a:solidFill>
                          <a:latin typeface="+mn-lt"/>
                          <a:ea typeface="+mn-ea"/>
                          <a:cs typeface="+mn-cs"/>
                        </a:rPr>
                        <a:t>, e</a:t>
                      </a:r>
                      <a:r>
                        <a:rPr lang="es-CL" sz="800" kern="1200" dirty="0" smtClean="0">
                          <a:solidFill>
                            <a:srgbClr val="002776"/>
                          </a:solidFill>
                          <a:latin typeface="+mn-lt"/>
                          <a:ea typeface="+mn-ea"/>
                          <a:cs typeface="+mn-cs"/>
                        </a:rPr>
                        <a:t>stablecimiento de una agenda y conducción de reuniones</a:t>
                      </a:r>
                      <a:r>
                        <a:rPr lang="es-CL" sz="800" kern="1200" baseline="0" dirty="0" smtClean="0">
                          <a:solidFill>
                            <a:srgbClr val="002776"/>
                          </a:solidFill>
                          <a:latin typeface="+mn-lt"/>
                          <a:ea typeface="+mn-ea"/>
                          <a:cs typeface="+mn-cs"/>
                        </a:rPr>
                        <a:t> y entrevistas con los actores y </a:t>
                      </a:r>
                      <a:r>
                        <a:rPr lang="es-CL" sz="800" i="1" kern="1200" baseline="0" dirty="0" err="1" smtClean="0">
                          <a:solidFill>
                            <a:srgbClr val="002776"/>
                          </a:solidFill>
                          <a:latin typeface="+mn-lt"/>
                          <a:ea typeface="+mn-ea"/>
                          <a:cs typeface="+mn-cs"/>
                        </a:rPr>
                        <a:t>stakeholders</a:t>
                      </a:r>
                      <a:r>
                        <a:rPr lang="es-CL" sz="800" kern="1200" baseline="0" dirty="0" smtClean="0">
                          <a:solidFill>
                            <a:srgbClr val="002776"/>
                          </a:solidFill>
                          <a:latin typeface="+mn-lt"/>
                          <a:ea typeface="+mn-ea"/>
                          <a:cs typeface="+mn-cs"/>
                        </a:rPr>
                        <a:t> identificados - idealmente antes del inicio formal del proceso de venta -, con el propósito de presentar el caso, los potenciales operadores objetivo identificados, discutir ventajas y desventajas para los diferentes partes involucradas, y acercar posiciones.</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216074">
                <a:tc>
                  <a:txBody>
                    <a:bodyPr/>
                    <a:lstStyle/>
                    <a:p>
                      <a:r>
                        <a:rPr lang="es-CL" sz="800" kern="1200" dirty="0" smtClean="0">
                          <a:solidFill>
                            <a:srgbClr val="002776"/>
                          </a:solidFill>
                          <a:latin typeface="+mn-lt"/>
                          <a:ea typeface="+mn-ea"/>
                          <a:cs typeface="+mn-cs"/>
                        </a:rPr>
                        <a:t>6. Seguimiento y contacto frecuente con los </a:t>
                      </a:r>
                      <a:r>
                        <a:rPr lang="es-CL" sz="800" kern="1200" baseline="0" dirty="0" smtClean="0">
                          <a:solidFill>
                            <a:srgbClr val="002776"/>
                          </a:solidFill>
                          <a:latin typeface="+mn-lt"/>
                          <a:ea typeface="+mn-ea"/>
                          <a:cs typeface="+mn-cs"/>
                        </a:rPr>
                        <a:t>actores y </a:t>
                      </a:r>
                      <a:r>
                        <a:rPr lang="es-CL" sz="800" i="1" kern="1200" baseline="0" dirty="0" err="1" smtClean="0">
                          <a:solidFill>
                            <a:srgbClr val="002776"/>
                          </a:solidFill>
                          <a:latin typeface="+mn-lt"/>
                          <a:ea typeface="+mn-ea"/>
                          <a:cs typeface="+mn-cs"/>
                        </a:rPr>
                        <a:t>stakeholders</a:t>
                      </a:r>
                      <a:r>
                        <a:rPr lang="es-CL" sz="800" kern="1200" baseline="0" dirty="0" smtClean="0">
                          <a:solidFill>
                            <a:srgbClr val="002776"/>
                          </a:solidFill>
                          <a:latin typeface="+mn-lt"/>
                          <a:ea typeface="+mn-ea"/>
                          <a:cs typeface="+mn-cs"/>
                        </a:rPr>
                        <a:t> a lo largo del p</a:t>
                      </a:r>
                      <a:r>
                        <a:rPr lang="es-CL" sz="800" kern="1200" dirty="0" smtClean="0">
                          <a:solidFill>
                            <a:srgbClr val="002776"/>
                          </a:solidFill>
                          <a:latin typeface="+mn-lt"/>
                          <a:ea typeface="+mn-ea"/>
                          <a:cs typeface="+mn-cs"/>
                        </a:rPr>
                        <a:t>roceso de venta.</a:t>
                      </a:r>
                      <a:endParaRPr lang="es-CL" sz="800" kern="1200" dirty="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bl>
          </a:graphicData>
        </a:graphic>
      </p:graphicFrame>
      <p:sp>
        <p:nvSpPr>
          <p:cNvPr id="45" name="Rectangle 44"/>
          <p:cNvSpPr/>
          <p:nvPr/>
        </p:nvSpPr>
        <p:spPr>
          <a:xfrm>
            <a:off x="277724" y="3944084"/>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46" name="Group 45"/>
          <p:cNvGrpSpPr/>
          <p:nvPr/>
        </p:nvGrpSpPr>
        <p:grpSpPr>
          <a:xfrm>
            <a:off x="357028" y="3995441"/>
            <a:ext cx="252000" cy="252000"/>
            <a:chOff x="7307263" y="3144838"/>
            <a:chExt cx="550863" cy="609601"/>
          </a:xfrm>
          <a:solidFill>
            <a:schemeClr val="bg1"/>
          </a:solidFill>
        </p:grpSpPr>
        <p:sp>
          <p:nvSpPr>
            <p:cNvPr id="47"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8"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9"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50"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51"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52"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53"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54" name="TextBox 53"/>
          <p:cNvSpPr txBox="1"/>
          <p:nvPr/>
        </p:nvSpPr>
        <p:spPr>
          <a:xfrm>
            <a:off x="693236" y="3992073"/>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sp>
        <p:nvSpPr>
          <p:cNvPr id="55" name="Rectangle 54"/>
          <p:cNvSpPr/>
          <p:nvPr/>
        </p:nvSpPr>
        <p:spPr>
          <a:xfrm>
            <a:off x="7389542" y="4313956"/>
            <a:ext cx="2499916" cy="23093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buFont typeface="+mj-lt"/>
              <a:buAutoNum type="arabicPeriod"/>
            </a:pPr>
            <a:r>
              <a:rPr lang="es-CL" sz="900" dirty="0" smtClean="0">
                <a:solidFill>
                  <a:srgbClr val="002776"/>
                </a:solidFill>
              </a:rPr>
              <a:t>Selección adecuada de </a:t>
            </a:r>
            <a:r>
              <a:rPr lang="es-CL" sz="900" i="1" dirty="0" err="1" smtClean="0">
                <a:solidFill>
                  <a:srgbClr val="002776"/>
                </a:solidFill>
              </a:rPr>
              <a:t>partner</a:t>
            </a:r>
            <a:r>
              <a:rPr lang="es-CL" sz="900" i="1" dirty="0" smtClean="0">
                <a:solidFill>
                  <a:srgbClr val="002776"/>
                </a:solidFill>
              </a:rPr>
              <a:t>(s)</a:t>
            </a:r>
            <a:r>
              <a:rPr lang="es-CL" sz="900" dirty="0" smtClean="0">
                <a:solidFill>
                  <a:srgbClr val="002776"/>
                </a:solidFill>
              </a:rPr>
              <a:t> clave.</a:t>
            </a:r>
          </a:p>
          <a:p>
            <a:pPr marL="228600" indent="-228600">
              <a:buFont typeface="+mj-lt"/>
              <a:buAutoNum type="arabicPeriod"/>
            </a:pPr>
            <a:r>
              <a:rPr lang="es-CL" sz="900" dirty="0" smtClean="0">
                <a:solidFill>
                  <a:srgbClr val="002776"/>
                </a:solidFill>
              </a:rPr>
              <a:t>Alto grado de alineamiento </a:t>
            </a:r>
            <a:r>
              <a:rPr lang="es-CL" sz="900" dirty="0">
                <a:solidFill>
                  <a:srgbClr val="002776"/>
                </a:solidFill>
              </a:rPr>
              <a:t>y solidez </a:t>
            </a:r>
            <a:r>
              <a:rPr lang="es-CL" sz="900" dirty="0" smtClean="0">
                <a:solidFill>
                  <a:srgbClr val="002776"/>
                </a:solidFill>
              </a:rPr>
              <a:t>en la creación </a:t>
            </a:r>
            <a:r>
              <a:rPr lang="es-CL" sz="900" dirty="0">
                <a:solidFill>
                  <a:srgbClr val="002776"/>
                </a:solidFill>
              </a:rPr>
              <a:t>de la plataforma </a:t>
            </a:r>
            <a:r>
              <a:rPr lang="es-CL" sz="900" dirty="0" smtClean="0">
                <a:solidFill>
                  <a:srgbClr val="002776"/>
                </a:solidFill>
              </a:rPr>
              <a:t>y plan de acción común</a:t>
            </a:r>
            <a:r>
              <a:rPr lang="es-CL" sz="900" dirty="0">
                <a:solidFill>
                  <a:srgbClr val="002776"/>
                </a:solidFill>
              </a:rPr>
              <a:t>.</a:t>
            </a:r>
          </a:p>
          <a:p>
            <a:pPr marL="228600" lvl="0" indent="-228600">
              <a:buFont typeface="+mj-lt"/>
              <a:buAutoNum type="arabicPeriod"/>
            </a:pPr>
            <a:r>
              <a:rPr lang="es-CL" sz="900" dirty="0" smtClean="0">
                <a:solidFill>
                  <a:srgbClr val="002776"/>
                </a:solidFill>
              </a:rPr>
              <a:t>Efectividad en la discusión y negociación con los </a:t>
            </a:r>
            <a:r>
              <a:rPr lang="es-CL" sz="900" dirty="0">
                <a:solidFill>
                  <a:srgbClr val="002776"/>
                </a:solidFill>
              </a:rPr>
              <a:t>actores y </a:t>
            </a:r>
            <a:r>
              <a:rPr lang="es-CL" sz="900" i="1" dirty="0" err="1" smtClean="0">
                <a:solidFill>
                  <a:srgbClr val="002776"/>
                </a:solidFill>
              </a:rPr>
              <a:t>stakeholders</a:t>
            </a:r>
            <a:r>
              <a:rPr lang="es-CL" sz="900" dirty="0" smtClean="0">
                <a:solidFill>
                  <a:srgbClr val="002776"/>
                </a:solidFill>
              </a:rPr>
              <a:t> clave con capacidad de decisión en la venta de </a:t>
            </a:r>
            <a:r>
              <a:rPr lang="es-CL" sz="900" dirty="0" err="1" smtClean="0">
                <a:solidFill>
                  <a:srgbClr val="002776"/>
                </a:solidFill>
              </a:rPr>
              <a:t>Tame</a:t>
            </a:r>
            <a:r>
              <a:rPr lang="es-CL" sz="900" dirty="0" smtClean="0">
                <a:solidFill>
                  <a:srgbClr val="002776"/>
                </a:solidFill>
              </a:rPr>
              <a:t>.</a:t>
            </a:r>
            <a:endParaRPr lang="es-CL" sz="900" dirty="0">
              <a:solidFill>
                <a:srgbClr val="002776"/>
              </a:solidFill>
            </a:endParaRPr>
          </a:p>
          <a:p>
            <a:pPr marL="228600" lvl="0" indent="-228600">
              <a:buFont typeface="+mj-lt"/>
              <a:buAutoNum type="arabicPeriod"/>
            </a:pPr>
            <a:r>
              <a:rPr lang="es-CL" sz="900" dirty="0" smtClean="0">
                <a:solidFill>
                  <a:srgbClr val="002776"/>
                </a:solidFill>
              </a:rPr>
              <a:t>Definición </a:t>
            </a:r>
            <a:r>
              <a:rPr lang="es-CL" sz="900" dirty="0">
                <a:solidFill>
                  <a:srgbClr val="002776"/>
                </a:solidFill>
              </a:rPr>
              <a:t>clara de los roles y </a:t>
            </a:r>
            <a:r>
              <a:rPr lang="es-CL" sz="900" dirty="0" smtClean="0">
                <a:solidFill>
                  <a:srgbClr val="002776"/>
                </a:solidFill>
              </a:rPr>
              <a:t>liderazgo </a:t>
            </a:r>
            <a:r>
              <a:rPr lang="es-CL" sz="900" dirty="0">
                <a:solidFill>
                  <a:srgbClr val="002776"/>
                </a:solidFill>
              </a:rPr>
              <a:t>del </a:t>
            </a:r>
            <a:r>
              <a:rPr lang="es-CL" sz="900" dirty="0" smtClean="0">
                <a:solidFill>
                  <a:srgbClr val="002776"/>
                </a:solidFill>
              </a:rPr>
              <a:t>proyecto.</a:t>
            </a:r>
            <a:endParaRPr lang="es-CL" sz="900" dirty="0">
              <a:solidFill>
                <a:srgbClr val="002776"/>
              </a:solidFill>
            </a:endParaRPr>
          </a:p>
          <a:p>
            <a:pPr marL="228600" indent="-228600">
              <a:buFont typeface="+mj-lt"/>
              <a:buAutoNum type="arabicPeriod"/>
            </a:pPr>
            <a:r>
              <a:rPr lang="es-CL" sz="900" dirty="0" smtClean="0">
                <a:solidFill>
                  <a:srgbClr val="002776"/>
                </a:solidFill>
              </a:rPr>
              <a:t>Existencia </a:t>
            </a:r>
            <a:r>
              <a:rPr lang="es-CL" sz="900" dirty="0">
                <a:solidFill>
                  <a:srgbClr val="002776"/>
                </a:solidFill>
              </a:rPr>
              <a:t>de una estructura de metas </a:t>
            </a:r>
            <a:r>
              <a:rPr lang="es-CL" sz="900" dirty="0" smtClean="0">
                <a:solidFill>
                  <a:srgbClr val="002776"/>
                </a:solidFill>
              </a:rPr>
              <a:t>compartidas entre los </a:t>
            </a:r>
            <a:r>
              <a:rPr lang="es-CL" sz="900" dirty="0">
                <a:solidFill>
                  <a:srgbClr val="002776"/>
                </a:solidFill>
              </a:rPr>
              <a:t>diferentes </a:t>
            </a:r>
            <a:r>
              <a:rPr lang="es-CL" sz="900" i="1" dirty="0" err="1" smtClean="0">
                <a:solidFill>
                  <a:srgbClr val="002776"/>
                </a:solidFill>
              </a:rPr>
              <a:t>partners</a:t>
            </a:r>
            <a:r>
              <a:rPr lang="es-CL" sz="900" dirty="0" smtClean="0">
                <a:solidFill>
                  <a:srgbClr val="002776"/>
                </a:solidFill>
              </a:rPr>
              <a:t> clave y actores y </a:t>
            </a:r>
            <a:r>
              <a:rPr lang="es-CL" sz="900" i="1" dirty="0" err="1" smtClean="0">
                <a:solidFill>
                  <a:srgbClr val="002776"/>
                </a:solidFill>
              </a:rPr>
              <a:t>stakeholders</a:t>
            </a:r>
            <a:r>
              <a:rPr lang="es-CL" sz="900" dirty="0" smtClean="0">
                <a:solidFill>
                  <a:srgbClr val="002776"/>
                </a:solidFill>
              </a:rPr>
              <a:t>.</a:t>
            </a:r>
          </a:p>
        </p:txBody>
      </p:sp>
      <p:sp>
        <p:nvSpPr>
          <p:cNvPr id="56" name="Rectangle 55"/>
          <p:cNvSpPr/>
          <p:nvPr/>
        </p:nvSpPr>
        <p:spPr>
          <a:xfrm>
            <a:off x="7389542" y="3950262"/>
            <a:ext cx="2499916"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57" name="Group 56"/>
          <p:cNvGrpSpPr/>
          <p:nvPr/>
        </p:nvGrpSpPr>
        <p:grpSpPr>
          <a:xfrm>
            <a:off x="7389542" y="3984829"/>
            <a:ext cx="288000" cy="288000"/>
            <a:chOff x="5714803" y="4244975"/>
            <a:chExt cx="415925" cy="498475"/>
          </a:xfrm>
          <a:solidFill>
            <a:schemeClr val="bg1"/>
          </a:solidFill>
        </p:grpSpPr>
        <p:sp>
          <p:nvSpPr>
            <p:cNvPr id="58"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59"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60"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61" name="Rounded Rectangle 60"/>
          <p:cNvSpPr/>
          <p:nvPr/>
        </p:nvSpPr>
        <p:spPr>
          <a:xfrm>
            <a:off x="265456" y="1045552"/>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E1</a:t>
            </a:r>
            <a:endParaRPr lang="es-ES" sz="1100" b="1" dirty="0">
              <a:solidFill>
                <a:srgbClr val="002060"/>
              </a:solidFill>
            </a:endParaRPr>
          </a:p>
        </p:txBody>
      </p:sp>
      <p:sp>
        <p:nvSpPr>
          <p:cNvPr id="62" name="TextBox 61"/>
          <p:cNvSpPr txBox="1"/>
          <p:nvPr/>
        </p:nvSpPr>
        <p:spPr>
          <a:xfrm>
            <a:off x="194340" y="1495922"/>
            <a:ext cx="9659932" cy="230832"/>
          </a:xfrm>
          <a:prstGeom prst="rect">
            <a:avLst/>
          </a:prstGeom>
          <a:noFill/>
        </p:spPr>
        <p:txBody>
          <a:bodyPr wrap="square" rtlCol="0">
            <a:spAutoFit/>
          </a:bodyPr>
          <a:lstStyle/>
          <a:p>
            <a:r>
              <a:rPr lang="es-ES_tradnl" sz="900" i="1" dirty="0" smtClean="0">
                <a:solidFill>
                  <a:schemeClr val="tx2"/>
                </a:solidFill>
              </a:rPr>
              <a:t>Las </a:t>
            </a:r>
            <a:r>
              <a:rPr lang="es-ES_tradnl" sz="900" i="1" dirty="0">
                <a:solidFill>
                  <a:schemeClr val="tx2"/>
                </a:solidFill>
              </a:rPr>
              <a:t>ideas que se presentan a continuación son sugerencias que se añaden, pero que en ningún caso suponen un desarrollo vinculante</a:t>
            </a:r>
            <a:r>
              <a:rPr lang="es-ES_tradnl" sz="900" i="1" dirty="0" smtClean="0">
                <a:solidFill>
                  <a:schemeClr val="tx2"/>
                </a:solidFill>
              </a:rPr>
              <a:t>.</a:t>
            </a:r>
            <a:endParaRPr lang="es-CL" sz="900" b="1" dirty="0">
              <a:solidFill>
                <a:schemeClr val="tx2"/>
              </a:solidFill>
              <a:latin typeface="+mn-lt"/>
            </a:endParaRPr>
          </a:p>
        </p:txBody>
      </p:sp>
      <p:sp>
        <p:nvSpPr>
          <p:cNvPr id="63" name="Rounded Rectangle 62"/>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64" name="Freeform 63"/>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2089496172"/>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solidFill>
                  <a:srgbClr val="002776"/>
                </a:solidFill>
              </a:rPr>
              <a:pPr>
                <a:defRPr/>
              </a:pPr>
              <a:t>17</a:t>
            </a:fld>
            <a:endParaRPr lang="en-US" dirty="0">
              <a:solidFill>
                <a:srgbClr val="002776"/>
              </a:solidFill>
            </a:endParaRPr>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3857512343"/>
              </p:ext>
            </p:extLst>
          </p:nvPr>
        </p:nvGraphicFramePr>
        <p:xfrm>
          <a:off x="276950" y="1942779"/>
          <a:ext cx="9577322" cy="5034646"/>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272564">
                <a:tc>
                  <a:txBody>
                    <a:bodyPr/>
                    <a:lstStyle/>
                    <a:p>
                      <a:pPr marL="0" marR="0" lvl="0" indent="0" algn="just" defTabSz="913399" rtl="0" eaLnBrk="1" fontAlgn="base" latinLnBrk="0" hangingPunct="1">
                        <a:lnSpc>
                          <a:spcPct val="100000"/>
                        </a:lnSpc>
                        <a:spcBef>
                          <a:spcPts val="400"/>
                        </a:spcBef>
                        <a:spcAft>
                          <a:spcPct val="0"/>
                        </a:spcAft>
                        <a:buClrTx/>
                        <a:buSzTx/>
                        <a:buFont typeface="Arial" panose="020B0604020202020204" pitchFamily="34" charset="0"/>
                        <a:buNone/>
                        <a:tabLst/>
                        <a:defRPr/>
                      </a:pPr>
                      <a:r>
                        <a:rPr lang="es-ES" sz="900" b="1" kern="1200" noProof="0" dirty="0" smtClean="0">
                          <a:solidFill>
                            <a:srgbClr val="002776"/>
                          </a:solidFill>
                          <a:latin typeface="+mn-lt"/>
                          <a:ea typeface="+mn-ea"/>
                          <a:cs typeface="+mn-cs"/>
                        </a:rPr>
                        <a:t>Notas adicionales:</a:t>
                      </a:r>
                    </a:p>
                  </a:txBody>
                  <a:tcPr anchor="ct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393104">
                <a:tc>
                  <a:txBody>
                    <a:bodyPr/>
                    <a:lstStyle/>
                    <a:p>
                      <a:pPr marL="228600" marR="0" lvl="0" indent="-228600" algn="just" defTabSz="913399" rtl="0" eaLnBrk="1" fontAlgn="base" latinLnBrk="0" hangingPunct="1">
                        <a:lnSpc>
                          <a:spcPct val="100000"/>
                        </a:lnSpc>
                        <a:spcBef>
                          <a:spcPct val="0"/>
                        </a:spcBef>
                        <a:spcAft>
                          <a:spcPct val="0"/>
                        </a:spcAft>
                        <a:buClrTx/>
                        <a:buSzTx/>
                        <a:buFont typeface="+mj-lt"/>
                        <a:buAutoNum type="alphaLcParenR"/>
                        <a:tabLst/>
                        <a:defRPr/>
                      </a:pPr>
                      <a:r>
                        <a:rPr lang="es-ES" sz="800" b="1" kern="1200" noProof="0" dirty="0" smtClean="0">
                          <a:solidFill>
                            <a:srgbClr val="002776"/>
                          </a:solidFill>
                          <a:latin typeface="+mn-lt"/>
                          <a:ea typeface="+mn-ea"/>
                          <a:cs typeface="+mn-cs"/>
                        </a:rPr>
                        <a:t>Antecedentes</a:t>
                      </a:r>
                      <a:r>
                        <a:rPr lang="es-ES" sz="800" b="1" kern="1200" baseline="0" noProof="0" dirty="0" smtClean="0">
                          <a:solidFill>
                            <a:srgbClr val="002776"/>
                          </a:solidFill>
                          <a:latin typeface="+mn-lt"/>
                          <a:ea typeface="+mn-ea"/>
                          <a:cs typeface="+mn-cs"/>
                        </a:rPr>
                        <a:t> del proceso: </a:t>
                      </a:r>
                      <a:r>
                        <a:rPr lang="es-ES" sz="800" kern="1200" baseline="0" noProof="0" dirty="0" smtClean="0">
                          <a:solidFill>
                            <a:srgbClr val="002776"/>
                          </a:solidFill>
                          <a:latin typeface="+mn-lt"/>
                          <a:ea typeface="+mn-ea"/>
                          <a:cs typeface="+mn-cs"/>
                        </a:rPr>
                        <a:t>Recientemente se ha dado a conocer la intención del gobierno ecuatoriano de vender una participación relevante (en torno a un 49%) en la aerolínea, actualmente propiedad del Estado de Ecuador. Al momento, las aerolíneas que han mostrado mayor interés son:</a:t>
                      </a:r>
                    </a:p>
                    <a:p>
                      <a:pPr marL="447675" marR="0" lvl="0" indent="-85725" algn="just" defTabSz="913399" rtl="0" eaLnBrk="1" fontAlgn="base" latinLnBrk="0" hangingPunct="1">
                        <a:lnSpc>
                          <a:spcPct val="100000"/>
                        </a:lnSpc>
                        <a:spcBef>
                          <a:spcPts val="400"/>
                        </a:spcBef>
                        <a:spcAft>
                          <a:spcPct val="0"/>
                        </a:spcAft>
                        <a:buClrTx/>
                        <a:buSzTx/>
                        <a:buFont typeface="Arial" panose="020B0604020202020204" pitchFamily="34" charset="0"/>
                        <a:buChar char="•"/>
                        <a:tabLst/>
                        <a:defRPr/>
                      </a:pPr>
                      <a:r>
                        <a:rPr lang="es-ES" sz="800" kern="1200" noProof="0" dirty="0" smtClean="0">
                          <a:solidFill>
                            <a:srgbClr val="002776"/>
                          </a:solidFill>
                          <a:latin typeface="+mn-lt"/>
                          <a:ea typeface="+mn-ea"/>
                          <a:cs typeface="+mn-cs"/>
                        </a:rPr>
                        <a:t>Grupo</a:t>
                      </a:r>
                      <a:r>
                        <a:rPr lang="es-ES" sz="800" kern="1200" baseline="0" noProof="0" dirty="0" smtClean="0">
                          <a:solidFill>
                            <a:srgbClr val="002776"/>
                          </a:solidFill>
                          <a:latin typeface="+mn-lt"/>
                          <a:ea typeface="+mn-ea"/>
                          <a:cs typeface="+mn-cs"/>
                        </a:rPr>
                        <a:t> Avianca: Considerando su estrategia operativa y de desarrollo, basada en su </a:t>
                      </a:r>
                      <a:r>
                        <a:rPr lang="es-ES" sz="800" kern="1200" baseline="0" noProof="0" dirty="0" err="1" smtClean="0">
                          <a:solidFill>
                            <a:srgbClr val="002776"/>
                          </a:solidFill>
                          <a:latin typeface="+mn-lt"/>
                          <a:ea typeface="+mn-ea"/>
                          <a:cs typeface="+mn-cs"/>
                        </a:rPr>
                        <a:t>hub</a:t>
                      </a:r>
                      <a:r>
                        <a:rPr lang="es-ES" sz="800" kern="1200" baseline="0" noProof="0" dirty="0" smtClean="0">
                          <a:solidFill>
                            <a:srgbClr val="002776"/>
                          </a:solidFill>
                          <a:latin typeface="+mn-lt"/>
                          <a:ea typeface="+mn-ea"/>
                          <a:cs typeface="+mn-cs"/>
                        </a:rPr>
                        <a:t> principal en Bogotá complementado por hubs secundarios e otras capitales sudamericanas (como San Salvador y Lima), es altamente probable que el Grupo pretenda integrar las rutas actuales más rentables en su red global, lo que no necesariamente sea compatible con el desarrollo de nuevas rutas y frecuencias desde Quito, lo que posiblemente resultaría en una limitación al desarrollo del turismo internacional en la ciudad y el país.</a:t>
                      </a:r>
                    </a:p>
                    <a:p>
                      <a:pPr marL="447675" marR="0" lvl="0" indent="-85725" algn="just" defTabSz="913399" rtl="0" eaLnBrk="1" fontAlgn="base" latinLnBrk="0" hangingPunct="1">
                        <a:lnSpc>
                          <a:spcPct val="100000"/>
                        </a:lnSpc>
                        <a:spcBef>
                          <a:spcPts val="400"/>
                        </a:spcBef>
                        <a:spcAft>
                          <a:spcPct val="0"/>
                        </a:spcAft>
                        <a:buClrTx/>
                        <a:buSzTx/>
                        <a:buFont typeface="Arial" panose="020B0604020202020204" pitchFamily="34" charset="0"/>
                        <a:buChar char="•"/>
                        <a:tabLst/>
                        <a:defRPr/>
                      </a:pPr>
                      <a:r>
                        <a:rPr lang="es-ES" sz="800" kern="1200" baseline="0" noProof="0" dirty="0" smtClean="0">
                          <a:solidFill>
                            <a:srgbClr val="002776"/>
                          </a:solidFill>
                          <a:latin typeface="+mn-lt"/>
                          <a:ea typeface="+mn-ea"/>
                          <a:cs typeface="+mn-cs"/>
                        </a:rPr>
                        <a:t>Compañías Chinas: Diversas fuentes han informado sobre el interés de aerolíneas originarias del país asiático, aunque a la fecha no se ha divulgado mayor información al respecto. A falta de conocer más en profundidad de qué compañías se trata y cuales son sus intereses para valorar la conveniencia de su participación en TAME, la gran brecha económica, geográfica y cultural entre este tipo de compañías y TAME no hace prever que puedan ser un candidato adecuado desde el punto de vista del desarrollo del Aeropuerto y del turismo en la ciudad de Quito.</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0"/>
                  </a:ext>
                </a:extLst>
              </a:tr>
              <a:tr h="2289536">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lphaLcParenR" startAt="2"/>
                        <a:tabLst/>
                        <a:defRPr/>
                      </a:pPr>
                      <a:r>
                        <a:rPr lang="es-ES" sz="800" b="1" kern="1200" noProof="0" dirty="0" smtClean="0">
                          <a:solidFill>
                            <a:srgbClr val="002776"/>
                          </a:solidFill>
                          <a:latin typeface="+mn-lt"/>
                          <a:ea typeface="+mn-ea"/>
                          <a:cs typeface="+mn-cs"/>
                        </a:rPr>
                        <a:t>“Operadores</a:t>
                      </a:r>
                      <a:r>
                        <a:rPr lang="es-ES" sz="800" b="1" kern="1200" baseline="0" noProof="0" dirty="0" smtClean="0">
                          <a:solidFill>
                            <a:srgbClr val="002776"/>
                          </a:solidFill>
                          <a:latin typeface="+mn-lt"/>
                          <a:ea typeface="+mn-ea"/>
                          <a:cs typeface="+mn-cs"/>
                        </a:rPr>
                        <a:t> tipo” objetivo: </a:t>
                      </a:r>
                      <a:r>
                        <a:rPr lang="es-ES" sz="800" kern="1200" baseline="0" noProof="0" dirty="0" smtClean="0">
                          <a:solidFill>
                            <a:srgbClr val="002776"/>
                          </a:solidFill>
                          <a:latin typeface="+mn-lt"/>
                          <a:ea typeface="+mn-ea"/>
                          <a:cs typeface="+mn-cs"/>
                        </a:rPr>
                        <a:t>A priori, se trataría de aerolíneas cuya estrategia operativa y de desarrollo presente un mayor nivel de alineación con aquellos de TAME así como desde el punto de vista del desarrollo del “Destino Quito”, y en particular, del turismo de origen internacional en la ciudad. Así, el perfil de estos candidatos sería más coincidente con aerolíneas con fuerte presencia en la región, preferentemente con operación actual en el Aeropuerto de Quito, y que actualmente se encuentren en fase de crecimiento y con posibilidades de expandir sus rutas. Se identifican así compañías tanto tradicionales así como otras de carácter no tradicional o </a:t>
                      </a:r>
                      <a:r>
                        <a:rPr lang="es-ES" sz="800" i="1" kern="1200" baseline="0" noProof="0" dirty="0" err="1" smtClean="0">
                          <a:solidFill>
                            <a:srgbClr val="002776"/>
                          </a:solidFill>
                          <a:latin typeface="+mn-lt"/>
                          <a:ea typeface="+mn-ea"/>
                          <a:cs typeface="+mn-cs"/>
                        </a:rPr>
                        <a:t>low</a:t>
                      </a:r>
                      <a:r>
                        <a:rPr lang="es-ES" sz="800" i="1" kern="1200" baseline="0" noProof="0" dirty="0" smtClean="0">
                          <a:solidFill>
                            <a:srgbClr val="002776"/>
                          </a:solidFill>
                          <a:latin typeface="+mn-lt"/>
                          <a:ea typeface="+mn-ea"/>
                          <a:cs typeface="+mn-cs"/>
                        </a:rPr>
                        <a:t> </a:t>
                      </a:r>
                      <a:r>
                        <a:rPr lang="es-ES" sz="800" i="1" kern="1200" baseline="0" noProof="0" dirty="0" err="1" smtClean="0">
                          <a:solidFill>
                            <a:srgbClr val="002776"/>
                          </a:solidFill>
                          <a:latin typeface="+mn-lt"/>
                          <a:ea typeface="+mn-ea"/>
                          <a:cs typeface="+mn-cs"/>
                        </a:rPr>
                        <a:t>cost</a:t>
                      </a:r>
                      <a:r>
                        <a:rPr lang="es-ES" sz="800" i="1" kern="1200" baseline="0" noProof="0" dirty="0" smtClean="0">
                          <a:solidFill>
                            <a:srgbClr val="002776"/>
                          </a:solidFill>
                          <a:latin typeface="+mn-lt"/>
                          <a:ea typeface="+mn-ea"/>
                          <a:cs typeface="+mn-cs"/>
                        </a:rPr>
                        <a:t>, </a:t>
                      </a:r>
                      <a:r>
                        <a:rPr lang="es-ES" sz="800" kern="1200" baseline="0" noProof="0" dirty="0" smtClean="0">
                          <a:solidFill>
                            <a:srgbClr val="002776"/>
                          </a:solidFill>
                          <a:latin typeface="+mn-lt"/>
                          <a:ea typeface="+mn-ea"/>
                          <a:cs typeface="+mn-cs"/>
                        </a:rPr>
                        <a:t>como podrían ser el </a:t>
                      </a:r>
                      <a:r>
                        <a:rPr lang="es-ES" sz="800" b="1" kern="1200" baseline="0" noProof="0" dirty="0" smtClean="0">
                          <a:solidFill>
                            <a:srgbClr val="002776"/>
                          </a:solidFill>
                          <a:latin typeface="+mn-lt"/>
                          <a:ea typeface="+mn-ea"/>
                          <a:cs typeface="+mn-cs"/>
                        </a:rPr>
                        <a:t>Grupo Viva </a:t>
                      </a:r>
                      <a:r>
                        <a:rPr lang="es-ES" sz="800" b="0" kern="1200" baseline="0" noProof="0" dirty="0" smtClean="0">
                          <a:solidFill>
                            <a:srgbClr val="002776"/>
                          </a:solidFill>
                          <a:latin typeface="+mn-lt"/>
                          <a:ea typeface="+mn-ea"/>
                          <a:cs typeface="+mn-cs"/>
                        </a:rPr>
                        <a:t>o</a:t>
                      </a:r>
                      <a:r>
                        <a:rPr lang="es-ES" sz="800" b="1" kern="1200" baseline="0" noProof="0" dirty="0" smtClean="0">
                          <a:solidFill>
                            <a:srgbClr val="002776"/>
                          </a:solidFill>
                          <a:latin typeface="+mn-lt"/>
                          <a:ea typeface="+mn-ea"/>
                          <a:cs typeface="+mn-cs"/>
                        </a:rPr>
                        <a:t> JetBlue</a:t>
                      </a:r>
                      <a:r>
                        <a:rPr lang="es-ES" sz="800" kern="1200" baseline="0" noProof="0" dirty="0" smtClean="0">
                          <a:solidFill>
                            <a:srgbClr val="002776"/>
                          </a:solidFill>
                          <a:latin typeface="+mn-lt"/>
                          <a:ea typeface="+mn-ea"/>
                          <a:cs typeface="+mn-cs"/>
                        </a:rPr>
                        <a:t>, entre otras. La identificación precisa es parte del alcance del propio proyecto.</a:t>
                      </a:r>
                    </a:p>
                    <a:p>
                      <a:pPr marL="452438" marR="0" lvl="0"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800" b="1" kern="1200" noProof="0" dirty="0" smtClean="0">
                          <a:solidFill>
                            <a:srgbClr val="002776"/>
                          </a:solidFill>
                          <a:latin typeface="+mn-lt"/>
                          <a:ea typeface="+mn-ea"/>
                          <a:cs typeface="+mn-cs"/>
                        </a:rPr>
                        <a:t>Grupo</a:t>
                      </a:r>
                      <a:r>
                        <a:rPr lang="es-ES" sz="800" b="1" kern="1200" baseline="0" noProof="0" dirty="0" smtClean="0">
                          <a:solidFill>
                            <a:srgbClr val="002776"/>
                          </a:solidFill>
                          <a:latin typeface="+mn-lt"/>
                          <a:ea typeface="+mn-ea"/>
                          <a:cs typeface="+mn-cs"/>
                        </a:rPr>
                        <a:t> Viva</a:t>
                      </a:r>
                      <a:r>
                        <a:rPr lang="es-ES" sz="800" kern="1200" baseline="0" noProof="0" dirty="0" smtClean="0">
                          <a:solidFill>
                            <a:srgbClr val="002776"/>
                          </a:solidFill>
                          <a:latin typeface="+mn-lt"/>
                          <a:ea typeface="+mn-ea"/>
                          <a:cs typeface="+mn-cs"/>
                        </a:rPr>
                        <a:t>: establecido en octubre de 2014 por un conglomerado de inversores entre los que se encuentran el Grupo IAMSA (compañía de autobuses más importante de México) e </a:t>
                      </a:r>
                      <a:r>
                        <a:rPr lang="es-ES" sz="800" kern="1200" baseline="0" noProof="0" dirty="0" err="1" smtClean="0">
                          <a:solidFill>
                            <a:srgbClr val="002776"/>
                          </a:solidFill>
                          <a:latin typeface="+mn-lt"/>
                          <a:ea typeface="+mn-ea"/>
                          <a:cs typeface="+mn-cs"/>
                        </a:rPr>
                        <a:t>Irelandia</a:t>
                      </a:r>
                      <a:r>
                        <a:rPr lang="es-ES" sz="800" kern="1200" baseline="0" noProof="0" dirty="0" smtClean="0">
                          <a:solidFill>
                            <a:srgbClr val="002776"/>
                          </a:solidFill>
                          <a:latin typeface="+mn-lt"/>
                          <a:ea typeface="+mn-ea"/>
                          <a:cs typeface="+mn-cs"/>
                        </a:rPr>
                        <a:t> </a:t>
                      </a:r>
                      <a:r>
                        <a:rPr lang="es-ES" sz="800" kern="1200" baseline="0" noProof="0" dirty="0" err="1" smtClean="0">
                          <a:solidFill>
                            <a:srgbClr val="002776"/>
                          </a:solidFill>
                          <a:latin typeface="+mn-lt"/>
                          <a:ea typeface="+mn-ea"/>
                          <a:cs typeface="+mn-cs"/>
                        </a:rPr>
                        <a:t>Aviation</a:t>
                      </a:r>
                      <a:r>
                        <a:rPr lang="es-ES" sz="800" kern="1200" baseline="0" noProof="0" dirty="0" smtClean="0">
                          <a:solidFill>
                            <a:srgbClr val="002776"/>
                          </a:solidFill>
                          <a:latin typeface="+mn-lt"/>
                          <a:ea typeface="+mn-ea"/>
                          <a:cs typeface="+mn-cs"/>
                        </a:rPr>
                        <a:t> (líder mundial en el desarrollo de aerolíneas de bajo coste, con </a:t>
                      </a:r>
                      <a:r>
                        <a:rPr lang="es-ES" sz="800" kern="1200" baseline="0" noProof="0" dirty="0" err="1" smtClean="0">
                          <a:solidFill>
                            <a:srgbClr val="002776"/>
                          </a:solidFill>
                          <a:latin typeface="+mn-lt"/>
                          <a:ea typeface="+mn-ea"/>
                          <a:cs typeface="+mn-cs"/>
                        </a:rPr>
                        <a:t>Declan</a:t>
                      </a:r>
                      <a:r>
                        <a:rPr lang="es-ES" sz="800" kern="1200" baseline="0" noProof="0" dirty="0" smtClean="0">
                          <a:solidFill>
                            <a:srgbClr val="002776"/>
                          </a:solidFill>
                          <a:latin typeface="+mn-lt"/>
                          <a:ea typeface="+mn-ea"/>
                          <a:cs typeface="+mn-cs"/>
                        </a:rPr>
                        <a:t> Ryan, fundador de </a:t>
                      </a:r>
                      <a:r>
                        <a:rPr lang="es-ES" sz="800" kern="1200" baseline="0" noProof="0" dirty="0" err="1" smtClean="0">
                          <a:solidFill>
                            <a:srgbClr val="002776"/>
                          </a:solidFill>
                          <a:latin typeface="+mn-lt"/>
                          <a:ea typeface="+mn-ea"/>
                          <a:cs typeface="+mn-cs"/>
                        </a:rPr>
                        <a:t>Ryanair</a:t>
                      </a:r>
                      <a:r>
                        <a:rPr lang="es-ES" sz="800" kern="1200" baseline="0" noProof="0" dirty="0" smtClean="0">
                          <a:solidFill>
                            <a:srgbClr val="002776"/>
                          </a:solidFill>
                          <a:latin typeface="+mn-lt"/>
                          <a:ea typeface="+mn-ea"/>
                          <a:cs typeface="+mn-cs"/>
                        </a:rPr>
                        <a:t>, al frente). Dentro del grupo se encuentran </a:t>
                      </a:r>
                      <a:r>
                        <a:rPr lang="es-ES" sz="800" kern="1200" baseline="0" noProof="0" dirty="0" err="1" smtClean="0">
                          <a:solidFill>
                            <a:srgbClr val="002776"/>
                          </a:solidFill>
                          <a:latin typeface="+mn-lt"/>
                          <a:ea typeface="+mn-ea"/>
                          <a:cs typeface="+mn-cs"/>
                        </a:rPr>
                        <a:t>VivaColombia</a:t>
                      </a:r>
                      <a:r>
                        <a:rPr lang="es-ES" sz="800" kern="1200" baseline="0" noProof="0" dirty="0" smtClean="0">
                          <a:solidFill>
                            <a:srgbClr val="002776"/>
                          </a:solidFill>
                          <a:latin typeface="+mn-lt"/>
                          <a:ea typeface="+mn-ea"/>
                          <a:cs typeface="+mn-cs"/>
                        </a:rPr>
                        <a:t> con sede en Medellín, </a:t>
                      </a:r>
                      <a:r>
                        <a:rPr lang="es-ES" sz="800" kern="1200" baseline="0" noProof="0" dirty="0" err="1" smtClean="0">
                          <a:solidFill>
                            <a:srgbClr val="002776"/>
                          </a:solidFill>
                          <a:latin typeface="+mn-lt"/>
                          <a:ea typeface="+mn-ea"/>
                          <a:cs typeface="+mn-cs"/>
                        </a:rPr>
                        <a:t>VivaAerobus</a:t>
                      </a:r>
                      <a:r>
                        <a:rPr lang="es-ES" sz="800" kern="1200" baseline="0" noProof="0" dirty="0" smtClean="0">
                          <a:solidFill>
                            <a:srgbClr val="002776"/>
                          </a:solidFill>
                          <a:latin typeface="+mn-lt"/>
                          <a:ea typeface="+mn-ea"/>
                          <a:cs typeface="+mn-cs"/>
                        </a:rPr>
                        <a:t> con sede en Monterrey y la reciente </a:t>
                      </a:r>
                      <a:r>
                        <a:rPr lang="es-ES" sz="800" kern="1200" baseline="0" noProof="0" dirty="0" err="1" smtClean="0">
                          <a:solidFill>
                            <a:srgbClr val="002776"/>
                          </a:solidFill>
                          <a:latin typeface="+mn-lt"/>
                          <a:ea typeface="+mn-ea"/>
                          <a:cs typeface="+mn-cs"/>
                        </a:rPr>
                        <a:t>VivaCam</a:t>
                      </a:r>
                      <a:r>
                        <a:rPr lang="es-ES" sz="800" kern="1200" baseline="0" noProof="0" dirty="0" smtClean="0">
                          <a:solidFill>
                            <a:srgbClr val="002776"/>
                          </a:solidFill>
                          <a:latin typeface="+mn-lt"/>
                          <a:ea typeface="+mn-ea"/>
                          <a:cs typeface="+mn-cs"/>
                        </a:rPr>
                        <a:t> enfocada al tráfico de Centroamérica. Dentro de sus planes de expansión se encuentra la creación de 3 nuevas aerolíneas sirviendo a diferentes regiones, serían </a:t>
                      </a:r>
                      <a:r>
                        <a:rPr lang="es-ES" sz="800" kern="1200" baseline="0" noProof="0" dirty="0" err="1" smtClean="0">
                          <a:solidFill>
                            <a:srgbClr val="002776"/>
                          </a:solidFill>
                          <a:latin typeface="+mn-lt"/>
                          <a:ea typeface="+mn-ea"/>
                          <a:cs typeface="+mn-cs"/>
                        </a:rPr>
                        <a:t>VivaArgentina</a:t>
                      </a:r>
                      <a:r>
                        <a:rPr lang="es-ES" sz="800" kern="1200" baseline="0" noProof="0" dirty="0" smtClean="0">
                          <a:solidFill>
                            <a:srgbClr val="002776"/>
                          </a:solidFill>
                          <a:latin typeface="+mn-lt"/>
                          <a:ea typeface="+mn-ea"/>
                          <a:cs typeface="+mn-cs"/>
                        </a:rPr>
                        <a:t>, </a:t>
                      </a:r>
                      <a:r>
                        <a:rPr lang="es-ES" sz="800" kern="1200" baseline="0" noProof="0" dirty="0" err="1" smtClean="0">
                          <a:solidFill>
                            <a:srgbClr val="002776"/>
                          </a:solidFill>
                          <a:latin typeface="+mn-lt"/>
                          <a:ea typeface="+mn-ea"/>
                          <a:cs typeface="+mn-cs"/>
                        </a:rPr>
                        <a:t>VivaPeru</a:t>
                      </a:r>
                      <a:r>
                        <a:rPr lang="es-ES" sz="800" kern="1200" baseline="0" noProof="0" dirty="0" smtClean="0">
                          <a:solidFill>
                            <a:srgbClr val="002776"/>
                          </a:solidFill>
                          <a:latin typeface="+mn-lt"/>
                          <a:ea typeface="+mn-ea"/>
                          <a:cs typeface="+mn-cs"/>
                        </a:rPr>
                        <a:t> y </a:t>
                      </a:r>
                      <a:r>
                        <a:rPr lang="es-ES" sz="800" kern="1200" baseline="0" noProof="0" dirty="0" err="1" smtClean="0">
                          <a:solidFill>
                            <a:srgbClr val="002776"/>
                          </a:solidFill>
                          <a:latin typeface="+mn-lt"/>
                          <a:ea typeface="+mn-ea"/>
                          <a:cs typeface="+mn-cs"/>
                        </a:rPr>
                        <a:t>VivaEcuador</a:t>
                      </a:r>
                      <a:r>
                        <a:rPr lang="es-ES" sz="800" kern="1200" baseline="0" noProof="0" dirty="0" smtClean="0">
                          <a:solidFill>
                            <a:srgbClr val="002776"/>
                          </a:solidFill>
                          <a:latin typeface="+mn-lt"/>
                          <a:ea typeface="+mn-ea"/>
                          <a:cs typeface="+mn-cs"/>
                        </a:rPr>
                        <a:t>. </a:t>
                      </a:r>
                      <a:r>
                        <a:rPr lang="es-ES" sz="800" kern="1200" noProof="0" dirty="0" smtClean="0">
                          <a:solidFill>
                            <a:srgbClr val="002776"/>
                          </a:solidFill>
                          <a:latin typeface="+mn-lt"/>
                          <a:ea typeface="+mn-ea"/>
                          <a:cs typeface="+mn-cs"/>
                        </a:rPr>
                        <a:t>De mantenerse estos planes, la venta de TAME supondría</a:t>
                      </a:r>
                      <a:r>
                        <a:rPr lang="es-ES" sz="800" kern="1200" baseline="0" noProof="0" dirty="0" smtClean="0">
                          <a:solidFill>
                            <a:srgbClr val="002776"/>
                          </a:solidFill>
                          <a:latin typeface="+mn-lt"/>
                          <a:ea typeface="+mn-ea"/>
                          <a:cs typeface="+mn-cs"/>
                        </a:rPr>
                        <a:t> una oportunidad para el Grupo Viva para entrar al mercado ecuatoriano.</a:t>
                      </a:r>
                    </a:p>
                    <a:p>
                      <a:pPr marL="452438" marR="0" lvl="0"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800" b="1" kern="1200" baseline="0" noProof="0" dirty="0" smtClean="0">
                          <a:solidFill>
                            <a:srgbClr val="002776"/>
                          </a:solidFill>
                          <a:latin typeface="+mn-lt"/>
                          <a:ea typeface="+mn-ea"/>
                          <a:cs typeface="+mn-cs"/>
                        </a:rPr>
                        <a:t>JetBlue</a:t>
                      </a:r>
                      <a:r>
                        <a:rPr lang="es-ES" sz="800" kern="1200" baseline="0" noProof="0" dirty="0" smtClean="0">
                          <a:solidFill>
                            <a:srgbClr val="002776"/>
                          </a:solidFill>
                          <a:latin typeface="+mn-lt"/>
                          <a:ea typeface="+mn-ea"/>
                          <a:cs typeface="+mn-cs"/>
                        </a:rPr>
                        <a:t>: se trata de una gran aerolínea de bajo coste en los Estados Unidos de América pero sus destinos también conectan puntos del Caribe y de América Latina. Cuentan además de sus centros de operaciones en Estados Unidos con una base en San Juan (Puerto Rico). En 2014 inició las operaciones de su marca </a:t>
                      </a:r>
                      <a:r>
                        <a:rPr lang="es-ES" sz="800" kern="1200" baseline="0" noProof="0" dirty="0" err="1" smtClean="0">
                          <a:solidFill>
                            <a:srgbClr val="002776"/>
                          </a:solidFill>
                          <a:latin typeface="+mn-lt"/>
                          <a:ea typeface="+mn-ea"/>
                          <a:cs typeface="+mn-cs"/>
                        </a:rPr>
                        <a:t>Mint</a:t>
                      </a:r>
                      <a:r>
                        <a:rPr lang="es-ES" sz="800" kern="1200" baseline="0" noProof="0" dirty="0" smtClean="0">
                          <a:solidFill>
                            <a:srgbClr val="002776"/>
                          </a:solidFill>
                          <a:latin typeface="+mn-lt"/>
                          <a:ea typeface="+mn-ea"/>
                          <a:cs typeface="+mn-cs"/>
                        </a:rPr>
                        <a:t>, con mayores y mejores servicios a los pasajeros. El objetivo de </a:t>
                      </a:r>
                      <a:r>
                        <a:rPr lang="es-ES" sz="800" kern="1200" baseline="0" noProof="0" dirty="0" err="1" smtClean="0">
                          <a:solidFill>
                            <a:srgbClr val="002776"/>
                          </a:solidFill>
                          <a:latin typeface="+mn-lt"/>
                          <a:ea typeface="+mn-ea"/>
                          <a:cs typeface="+mn-cs"/>
                        </a:rPr>
                        <a:t>Mint</a:t>
                      </a:r>
                      <a:r>
                        <a:rPr lang="es-ES" sz="800" kern="1200" baseline="0" noProof="0" dirty="0" smtClean="0">
                          <a:solidFill>
                            <a:srgbClr val="002776"/>
                          </a:solidFill>
                          <a:latin typeface="+mn-lt"/>
                          <a:ea typeface="+mn-ea"/>
                          <a:cs typeface="+mn-cs"/>
                        </a:rPr>
                        <a:t> se centra en las rutas de mayor radio, con planes de realizar vuelos transatlánticos en el futuro como respuesta a los buenos resultados obtenidos en 2015. </a:t>
                      </a:r>
                      <a:r>
                        <a:rPr lang="es-ES" sz="800" kern="1200" noProof="0" dirty="0" smtClean="0">
                          <a:solidFill>
                            <a:srgbClr val="002776"/>
                          </a:solidFill>
                          <a:latin typeface="+mn-lt"/>
                          <a:ea typeface="+mn-ea"/>
                          <a:cs typeface="+mn-cs"/>
                        </a:rPr>
                        <a:t>JetBlue es</a:t>
                      </a:r>
                      <a:r>
                        <a:rPr lang="es-ES" sz="800" kern="1200" baseline="0" noProof="0" dirty="0" smtClean="0">
                          <a:solidFill>
                            <a:srgbClr val="002776"/>
                          </a:solidFill>
                          <a:latin typeface="+mn-lt"/>
                          <a:ea typeface="+mn-ea"/>
                          <a:cs typeface="+mn-cs"/>
                        </a:rPr>
                        <a:t> por tanto una aerolínea en crecimiento, con capacidad para absorber la demanda de TAME y crear nuevas oportunidades. Sin embargo, no aparecen indicios de planes a corto plazo involucrando el tráfico en Ecuador.</a:t>
                      </a:r>
                    </a:p>
                    <a:p>
                      <a:pPr marL="280988" marR="0" lvl="0" indent="0" algn="just" defTabSz="913399" rtl="0" eaLnBrk="1" fontAlgn="auto" latinLnBrk="0" hangingPunct="1">
                        <a:lnSpc>
                          <a:spcPct val="100000"/>
                        </a:lnSpc>
                        <a:spcBef>
                          <a:spcPts val="0"/>
                        </a:spcBef>
                        <a:spcAft>
                          <a:spcPts val="0"/>
                        </a:spcAft>
                        <a:buClrTx/>
                        <a:buSzTx/>
                        <a:buFont typeface="Arial" panose="020B0604020202020204" pitchFamily="34" charset="0"/>
                        <a:buNone/>
                        <a:tabLst/>
                        <a:defRPr/>
                      </a:pPr>
                      <a:r>
                        <a:rPr lang="es-ES" sz="800" kern="1200" baseline="0" noProof="0" dirty="0" smtClean="0">
                          <a:solidFill>
                            <a:srgbClr val="002776"/>
                          </a:solidFill>
                          <a:latin typeface="+mn-lt"/>
                          <a:ea typeface="+mn-ea"/>
                          <a:cs typeface="+mn-cs"/>
                        </a:rPr>
                        <a:t>Como se ha mencionado, para identificar y valorar cada uno de los operadores tipo será necesaria una fase inicial de investigación o </a:t>
                      </a:r>
                      <a:r>
                        <a:rPr lang="es-ES" sz="800" i="1" kern="1200" baseline="0" noProof="0" dirty="0" err="1" smtClean="0">
                          <a:solidFill>
                            <a:srgbClr val="002776"/>
                          </a:solidFill>
                          <a:latin typeface="+mn-lt"/>
                          <a:ea typeface="+mn-ea"/>
                          <a:cs typeface="+mn-cs"/>
                        </a:rPr>
                        <a:t>research</a:t>
                      </a:r>
                      <a:r>
                        <a:rPr lang="es-ES" sz="800" i="1" kern="1200" baseline="0" noProof="0" dirty="0" smtClean="0">
                          <a:solidFill>
                            <a:srgbClr val="002776"/>
                          </a:solidFill>
                          <a:latin typeface="+mn-lt"/>
                          <a:ea typeface="+mn-ea"/>
                          <a:cs typeface="+mn-cs"/>
                        </a:rPr>
                        <a:t>. </a:t>
                      </a:r>
                      <a:r>
                        <a:rPr lang="es-ES" sz="800" i="0" kern="1200" baseline="0" noProof="0" dirty="0" smtClean="0">
                          <a:solidFill>
                            <a:srgbClr val="002776"/>
                          </a:solidFill>
                          <a:latin typeface="+mn-lt"/>
                          <a:ea typeface="+mn-ea"/>
                          <a:cs typeface="+mn-cs"/>
                        </a:rPr>
                        <a:t>Posteriormente deberá llevarse a cabo un seguimiento a través de reuniones y conversaciones periódicas para confirmar que los intereses particulares de cada operador identificado coinciden con los planes de desarrollo de la ciudad de Quito.</a:t>
                      </a:r>
                      <a:endParaRPr lang="es-ES" sz="800" i="1" kern="1200" baseline="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1"/>
                  </a:ext>
                </a:extLst>
              </a:tr>
              <a:tr h="1079442">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lphaLcParenR" startAt="3"/>
                        <a:tabLst/>
                        <a:defRPr/>
                      </a:pPr>
                      <a:r>
                        <a:rPr lang="es-ES" sz="800" b="1" kern="1200" noProof="0" dirty="0" err="1" smtClean="0">
                          <a:solidFill>
                            <a:srgbClr val="002776"/>
                          </a:solidFill>
                          <a:latin typeface="+mn-lt"/>
                          <a:ea typeface="+mn-ea"/>
                          <a:cs typeface="+mn-cs"/>
                        </a:rPr>
                        <a:t>KPIs</a:t>
                      </a:r>
                      <a:r>
                        <a:rPr lang="es-ES" sz="800" b="1" kern="1200" noProof="0" dirty="0" smtClean="0">
                          <a:solidFill>
                            <a:srgbClr val="002776"/>
                          </a:solidFill>
                          <a:latin typeface="+mn-lt"/>
                          <a:ea typeface="+mn-ea"/>
                          <a:cs typeface="+mn-cs"/>
                        </a:rPr>
                        <a:t> Específicos</a:t>
                      </a:r>
                      <a:r>
                        <a:rPr lang="es-ES" sz="800" b="1" kern="1200" baseline="0" noProof="0" dirty="0" smtClean="0">
                          <a:solidFill>
                            <a:srgbClr val="002776"/>
                          </a:solidFill>
                          <a:latin typeface="+mn-lt"/>
                          <a:ea typeface="+mn-ea"/>
                          <a:cs typeface="+mn-cs"/>
                        </a:rPr>
                        <a:t>: </a:t>
                      </a:r>
                      <a:r>
                        <a:rPr lang="es-ES" sz="800" kern="1200" baseline="0" noProof="0" dirty="0" smtClean="0">
                          <a:solidFill>
                            <a:srgbClr val="002776"/>
                          </a:solidFill>
                          <a:latin typeface="+mn-lt"/>
                          <a:ea typeface="+mn-ea"/>
                          <a:cs typeface="+mn-cs"/>
                        </a:rPr>
                        <a:t>Los valores objetivo o </a:t>
                      </a:r>
                      <a:r>
                        <a:rPr lang="es-ES" sz="800" i="1" kern="1200" baseline="0" noProof="0" dirty="0" smtClean="0">
                          <a:solidFill>
                            <a:srgbClr val="002776"/>
                          </a:solidFill>
                          <a:latin typeface="+mn-lt"/>
                          <a:ea typeface="+mn-ea"/>
                          <a:cs typeface="+mn-cs"/>
                        </a:rPr>
                        <a:t>target</a:t>
                      </a:r>
                      <a:r>
                        <a:rPr lang="es-ES" sz="800" kern="1200" baseline="0" noProof="0" dirty="0" smtClean="0">
                          <a:solidFill>
                            <a:srgbClr val="002776"/>
                          </a:solidFill>
                          <a:latin typeface="+mn-lt"/>
                          <a:ea typeface="+mn-ea"/>
                          <a:cs typeface="+mn-cs"/>
                        </a:rPr>
                        <a:t> para los diferentes </a:t>
                      </a:r>
                      <a:r>
                        <a:rPr lang="es-ES" sz="800" kern="1200" baseline="0" noProof="0" dirty="0" err="1" smtClean="0">
                          <a:solidFill>
                            <a:srgbClr val="002776"/>
                          </a:solidFill>
                          <a:latin typeface="+mn-lt"/>
                          <a:ea typeface="+mn-ea"/>
                          <a:cs typeface="+mn-cs"/>
                        </a:rPr>
                        <a:t>KPIs</a:t>
                      </a:r>
                      <a:r>
                        <a:rPr lang="es-ES" sz="800" kern="1200" baseline="0" noProof="0" dirty="0" smtClean="0">
                          <a:solidFill>
                            <a:srgbClr val="002776"/>
                          </a:solidFill>
                          <a:latin typeface="+mn-lt"/>
                          <a:ea typeface="+mn-ea"/>
                          <a:cs typeface="+mn-cs"/>
                        </a:rPr>
                        <a:t> definidos deberán definirse en la fase inicial de la ejecución del propio proyecto, en base a las observaciones concretas realizadas en tal momento. No obstante, de manera preliminar pueden proponerse los siguientes valores indicativos, a utilizarse como referencia a la hora de definir los </a:t>
                      </a:r>
                      <a:r>
                        <a:rPr lang="es-ES" sz="800" i="1" kern="1200" baseline="0" noProof="0" dirty="0" smtClean="0">
                          <a:solidFill>
                            <a:srgbClr val="002776"/>
                          </a:solidFill>
                          <a:latin typeface="+mn-lt"/>
                          <a:ea typeface="+mn-ea"/>
                          <a:cs typeface="+mn-cs"/>
                        </a:rPr>
                        <a:t>targets</a:t>
                      </a:r>
                      <a:r>
                        <a:rPr lang="es-ES" sz="800" kern="1200" baseline="0" noProof="0" dirty="0" smtClean="0">
                          <a:solidFill>
                            <a:srgbClr val="002776"/>
                          </a:solidFill>
                          <a:latin typeface="+mn-lt"/>
                          <a:ea typeface="+mn-ea"/>
                          <a:cs typeface="+mn-cs"/>
                        </a:rPr>
                        <a:t> definitivos:</a:t>
                      </a: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800" u="sng" kern="1200" noProof="0" dirty="0" smtClean="0">
                          <a:solidFill>
                            <a:srgbClr val="002776"/>
                          </a:solidFill>
                          <a:latin typeface="+mn-lt"/>
                          <a:ea typeface="+mn-ea"/>
                          <a:cs typeface="+mn-cs"/>
                        </a:rPr>
                        <a:t>Nº de actores y </a:t>
                      </a:r>
                      <a:r>
                        <a:rPr lang="es-ES" sz="800" i="1" u="sng" kern="1200" noProof="0" dirty="0" err="1" smtClean="0">
                          <a:solidFill>
                            <a:srgbClr val="002776"/>
                          </a:solidFill>
                          <a:latin typeface="+mn-lt"/>
                          <a:ea typeface="+mn-ea"/>
                          <a:cs typeface="+mn-cs"/>
                        </a:rPr>
                        <a:t>stakeholders</a:t>
                      </a:r>
                      <a:r>
                        <a:rPr lang="es-ES" sz="800" u="sng" kern="1200" noProof="0" dirty="0" smtClean="0">
                          <a:solidFill>
                            <a:srgbClr val="002776"/>
                          </a:solidFill>
                          <a:latin typeface="+mn-lt"/>
                          <a:ea typeface="+mn-ea"/>
                          <a:cs typeface="+mn-cs"/>
                        </a:rPr>
                        <a:t> con los que el equipo de proyecto ha establecido una línea de diálogo:</a:t>
                      </a:r>
                      <a:r>
                        <a:rPr lang="es-ES" sz="800" u="none" kern="1200" noProof="0" dirty="0" smtClean="0">
                          <a:solidFill>
                            <a:srgbClr val="002776"/>
                          </a:solidFill>
                          <a:latin typeface="+mn-lt"/>
                          <a:ea typeface="+mn-ea"/>
                          <a:cs typeface="+mn-cs"/>
                        </a:rPr>
                        <a:t> </a:t>
                      </a:r>
                      <a:r>
                        <a:rPr lang="es-ES" sz="800" kern="1200" noProof="0" dirty="0" smtClean="0">
                          <a:solidFill>
                            <a:srgbClr val="002776"/>
                          </a:solidFill>
                          <a:latin typeface="+mn-lt"/>
                          <a:ea typeface="+mn-ea"/>
                          <a:cs typeface="+mn-cs"/>
                        </a:rPr>
                        <a:t>Al menos 3 en los primeros 3 meses, al menos 5 a lo largo</a:t>
                      </a:r>
                      <a:r>
                        <a:rPr lang="es-ES" sz="800" kern="1200" baseline="0" noProof="0" dirty="0" smtClean="0">
                          <a:solidFill>
                            <a:srgbClr val="002776"/>
                          </a:solidFill>
                          <a:latin typeface="+mn-lt"/>
                          <a:ea typeface="+mn-ea"/>
                          <a:cs typeface="+mn-cs"/>
                        </a:rPr>
                        <a:t> del proyecto</a:t>
                      </a:r>
                      <a:endParaRPr lang="es-ES" sz="800"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800" u="sng" kern="1200" noProof="0" dirty="0" smtClean="0">
                          <a:solidFill>
                            <a:srgbClr val="002776"/>
                          </a:solidFill>
                          <a:latin typeface="+mn-lt"/>
                          <a:ea typeface="+mn-ea"/>
                          <a:cs typeface="+mn-cs"/>
                        </a:rPr>
                        <a:t>Nivel de cumplimiento de la agenda de reuniones:</a:t>
                      </a:r>
                      <a:r>
                        <a:rPr lang="es-ES" sz="800" u="none" kern="1200" noProof="0" dirty="0" smtClean="0">
                          <a:solidFill>
                            <a:srgbClr val="002776"/>
                          </a:solidFill>
                          <a:latin typeface="+mn-lt"/>
                          <a:ea typeface="+mn-ea"/>
                          <a:cs typeface="+mn-cs"/>
                        </a:rPr>
                        <a:t> </a:t>
                      </a:r>
                      <a:r>
                        <a:rPr lang="es-ES" sz="800" kern="1200" noProof="0" dirty="0" smtClean="0">
                          <a:solidFill>
                            <a:srgbClr val="002776"/>
                          </a:solidFill>
                          <a:latin typeface="+mn-lt"/>
                          <a:ea typeface="+mn-ea"/>
                          <a:cs typeface="+mn-cs"/>
                        </a:rPr>
                        <a:t>Al</a:t>
                      </a:r>
                      <a:r>
                        <a:rPr lang="es-ES" sz="800" kern="1200" baseline="0" noProof="0" dirty="0" smtClean="0">
                          <a:solidFill>
                            <a:srgbClr val="002776"/>
                          </a:solidFill>
                          <a:latin typeface="+mn-lt"/>
                          <a:ea typeface="+mn-ea"/>
                          <a:cs typeface="+mn-cs"/>
                        </a:rPr>
                        <a:t> menos un 80% en base mensual, 95% al final del proyecto</a:t>
                      </a:r>
                      <a:endParaRPr lang="es-ES" sz="800"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800" u="sng" kern="1200" noProof="0" dirty="0" smtClean="0">
                          <a:solidFill>
                            <a:srgbClr val="002776"/>
                          </a:solidFill>
                          <a:latin typeface="+mn-lt"/>
                          <a:ea typeface="+mn-ea"/>
                          <a:cs typeface="+mn-cs"/>
                        </a:rPr>
                        <a:t>Nº de operadores candidato identificados con los que efectivamente la parte vendedora ha establecido diálogo:</a:t>
                      </a:r>
                      <a:r>
                        <a:rPr lang="es-ES" sz="800" u="none" kern="1200" noProof="0" dirty="0" smtClean="0">
                          <a:solidFill>
                            <a:srgbClr val="002776"/>
                          </a:solidFill>
                          <a:latin typeface="+mn-lt"/>
                          <a:ea typeface="+mn-ea"/>
                          <a:cs typeface="+mn-cs"/>
                        </a:rPr>
                        <a:t> </a:t>
                      </a:r>
                      <a:r>
                        <a:rPr lang="es-ES" sz="800" kern="1200" noProof="0" dirty="0" smtClean="0">
                          <a:solidFill>
                            <a:srgbClr val="002776"/>
                          </a:solidFill>
                          <a:latin typeface="+mn-lt"/>
                          <a:ea typeface="+mn-ea"/>
                          <a:cs typeface="+mn-cs"/>
                        </a:rPr>
                        <a:t>Al menos 1 en los primeros 3 meses, al menos 3</a:t>
                      </a:r>
                      <a:r>
                        <a:rPr lang="es-ES" sz="800" kern="1200" baseline="0" noProof="0" dirty="0" smtClean="0">
                          <a:solidFill>
                            <a:srgbClr val="002776"/>
                          </a:solidFill>
                          <a:latin typeface="+mn-lt"/>
                          <a:ea typeface="+mn-ea"/>
                          <a:cs typeface="+mn-cs"/>
                        </a:rPr>
                        <a:t> al final del proyecto</a:t>
                      </a:r>
                      <a:endParaRPr lang="es-ES" sz="800" kern="120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3"/>
                  </a:ext>
                </a:extLst>
              </a:tr>
            </a:tbl>
          </a:graphicData>
        </a:graphic>
      </p:graphicFrame>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16" name="TextBox 15"/>
          <p:cNvSpPr txBox="1"/>
          <p:nvPr/>
        </p:nvSpPr>
        <p:spPr>
          <a:xfrm>
            <a:off x="637248" y="1641368"/>
            <a:ext cx="2247246" cy="246221"/>
          </a:xfrm>
          <a:prstGeom prst="rect">
            <a:avLst/>
          </a:prstGeom>
          <a:noFill/>
        </p:spPr>
        <p:txBody>
          <a:bodyPr wrap="square" rtlCol="0">
            <a:spAutoFit/>
          </a:bodyPr>
          <a:lstStyle/>
          <a:p>
            <a:r>
              <a:rPr lang="es-CL" sz="1000" b="1" dirty="0" smtClean="0">
                <a:solidFill>
                  <a:srgbClr val="FFFFFF"/>
                </a:solidFill>
                <a:latin typeface="Arial"/>
              </a:rPr>
              <a:t>ANEXO</a:t>
            </a:r>
            <a:endParaRPr lang="es-CL" sz="1000" b="1" dirty="0">
              <a:solidFill>
                <a:srgbClr val="FFFFFF"/>
              </a:solidFill>
              <a:latin typeface="Arial"/>
            </a:endParaRPr>
          </a:p>
        </p:txBody>
      </p:sp>
      <p:sp>
        <p:nvSpPr>
          <p:cNvPr id="41" name="Rectangle 40"/>
          <p:cNvSpPr/>
          <p:nvPr/>
        </p:nvSpPr>
        <p:spPr>
          <a:xfrm>
            <a:off x="292873" y="6977425"/>
            <a:ext cx="9624352" cy="338554"/>
          </a:xfrm>
          <a:prstGeom prst="rect">
            <a:avLst/>
          </a:prstGeom>
        </p:spPr>
        <p:txBody>
          <a:bodyPr wrap="square" anchor="b">
            <a:spAutoFit/>
          </a:bodyPr>
          <a:lstStyle/>
          <a:p>
            <a:r>
              <a:rPr lang="es-CL" sz="800" dirty="0" smtClean="0">
                <a:solidFill>
                  <a:schemeClr val="accent1"/>
                </a:solidFill>
              </a:rPr>
              <a:t>Fuentes:</a:t>
            </a:r>
            <a:endParaRPr lang="es-CL" sz="800" dirty="0">
              <a:solidFill>
                <a:schemeClr val="accent1"/>
              </a:solidFill>
            </a:endParaRPr>
          </a:p>
          <a:p>
            <a:r>
              <a:rPr lang="es-CL" sz="800" i="1" dirty="0" err="1" smtClean="0">
                <a:solidFill>
                  <a:schemeClr val="accent1"/>
                </a:solidFill>
              </a:rPr>
              <a:t>FlightGlobal</a:t>
            </a:r>
            <a:r>
              <a:rPr lang="es-CL" sz="800" i="1" dirty="0" smtClean="0">
                <a:solidFill>
                  <a:schemeClr val="accent1"/>
                </a:solidFill>
              </a:rPr>
              <a:t> ™, CAPA Centre </a:t>
            </a:r>
            <a:r>
              <a:rPr lang="es-CL" sz="800" i="1" dirty="0" err="1" smtClean="0">
                <a:solidFill>
                  <a:schemeClr val="accent1"/>
                </a:solidFill>
              </a:rPr>
              <a:t>for</a:t>
            </a:r>
            <a:r>
              <a:rPr lang="es-CL" sz="800" i="1" dirty="0" smtClean="0">
                <a:solidFill>
                  <a:schemeClr val="accent1"/>
                </a:solidFill>
              </a:rPr>
              <a:t> </a:t>
            </a:r>
            <a:r>
              <a:rPr lang="es-CL" sz="800" i="1" dirty="0" err="1" smtClean="0">
                <a:solidFill>
                  <a:schemeClr val="accent1"/>
                </a:solidFill>
              </a:rPr>
              <a:t>Aviation</a:t>
            </a:r>
            <a:r>
              <a:rPr lang="es-CL" sz="800" i="1" dirty="0" smtClean="0">
                <a:solidFill>
                  <a:schemeClr val="accent1"/>
                </a:solidFill>
              </a:rPr>
              <a:t> ™</a:t>
            </a:r>
            <a:r>
              <a:rPr lang="es-CL" sz="800" dirty="0" smtClean="0">
                <a:solidFill>
                  <a:schemeClr val="accent1"/>
                </a:solidFill>
              </a:rPr>
              <a:t>, noticias de prensa de diversos medios.</a:t>
            </a:r>
          </a:p>
        </p:txBody>
      </p:sp>
      <p:sp>
        <p:nvSpPr>
          <p:cNvPr id="43" name="Rectangle 42"/>
          <p:cNvSpPr/>
          <p:nvPr/>
        </p:nvSpPr>
        <p:spPr>
          <a:xfrm>
            <a:off x="277208" y="1582738"/>
            <a:ext cx="9577322" cy="360000"/>
          </a:xfrm>
          <a:prstGeom prst="rect">
            <a:avLst/>
          </a:prstGeom>
          <a:solidFill>
            <a:srgbClr val="00A1DE"/>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rgbClr val="FFFFFF"/>
              </a:solidFill>
            </a:endParaRPr>
          </a:p>
        </p:txBody>
      </p:sp>
      <p:sp>
        <p:nvSpPr>
          <p:cNvPr id="44" name="TextBox 43"/>
          <p:cNvSpPr txBox="1"/>
          <p:nvPr/>
        </p:nvSpPr>
        <p:spPr>
          <a:xfrm>
            <a:off x="277466" y="1641367"/>
            <a:ext cx="9217024" cy="246221"/>
          </a:xfrm>
          <a:prstGeom prst="rect">
            <a:avLst/>
          </a:prstGeom>
          <a:noFill/>
        </p:spPr>
        <p:txBody>
          <a:bodyPr wrap="square" rtlCol="0">
            <a:spAutoFit/>
          </a:bodyPr>
          <a:lstStyle/>
          <a:p>
            <a:r>
              <a:rPr lang="es-CL" sz="1000" b="1" dirty="0" smtClean="0">
                <a:solidFill>
                  <a:srgbClr val="FFFFFF"/>
                </a:solidFill>
                <a:latin typeface="Arial"/>
              </a:rPr>
              <a:t>ANEXO: detalle específico para la venta de TAME, en caso de que se reactive</a:t>
            </a:r>
            <a:endParaRPr lang="es-CL" sz="1000" b="1" dirty="0">
              <a:solidFill>
                <a:srgbClr val="FFFFFF"/>
              </a:solidFill>
              <a:latin typeface="Arial"/>
            </a:endParaRPr>
          </a:p>
        </p:txBody>
      </p:sp>
      <p:sp>
        <p:nvSpPr>
          <p:cNvPr id="45" name="Rectangle 44"/>
          <p:cNvSpPr/>
          <p:nvPr>
            <p:custDataLst>
              <p:tags r:id="rId2"/>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n-US" sz="800" b="1" dirty="0">
              <a:solidFill>
                <a:srgbClr val="FFFFFF"/>
              </a:solidFill>
            </a:endParaRPr>
          </a:p>
        </p:txBody>
      </p:sp>
      <p:sp>
        <p:nvSpPr>
          <p:cNvPr id="46" name="Rectangle 45"/>
          <p:cNvSpPr/>
          <p:nvPr>
            <p:custDataLst>
              <p:tags r:id="rId3"/>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CL" sz="1050" b="1" dirty="0">
                <a:solidFill>
                  <a:schemeClr val="tx2"/>
                </a:solidFill>
              </a:rPr>
              <a:t>1.1 Programa para la promoción y atracción de nuevas aerolíneas</a:t>
            </a:r>
          </a:p>
        </p:txBody>
      </p:sp>
      <p:sp>
        <p:nvSpPr>
          <p:cNvPr id="47" name="TextBox 46"/>
          <p:cNvSpPr txBox="1"/>
          <p:nvPr/>
        </p:nvSpPr>
        <p:spPr>
          <a:xfrm>
            <a:off x="464719" y="962695"/>
            <a:ext cx="2033809"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CL" dirty="0" smtClean="0"/>
              <a:t>Expansión del mercado actual de aerolíneas</a:t>
            </a:r>
            <a:endParaRPr lang="es-CL" dirty="0"/>
          </a:p>
        </p:txBody>
      </p:sp>
      <p:sp>
        <p:nvSpPr>
          <p:cNvPr id="48" name="Rounded Rectangle 47"/>
          <p:cNvSpPr/>
          <p:nvPr/>
        </p:nvSpPr>
        <p:spPr>
          <a:xfrm>
            <a:off x="265456" y="1045552"/>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E1</a:t>
            </a:r>
            <a:endParaRPr lang="es-ES" sz="1100" b="1" dirty="0">
              <a:solidFill>
                <a:srgbClr val="002060"/>
              </a:solidFill>
            </a:endParaRPr>
          </a:p>
        </p:txBody>
      </p:sp>
      <p:sp>
        <p:nvSpPr>
          <p:cNvPr id="25" name="TextBox 24"/>
          <p:cNvSpPr txBox="1"/>
          <p:nvPr/>
        </p:nvSpPr>
        <p:spPr>
          <a:xfrm>
            <a:off x="194340" y="1366714"/>
            <a:ext cx="9659932" cy="230832"/>
          </a:xfrm>
          <a:prstGeom prst="rect">
            <a:avLst/>
          </a:prstGeom>
          <a:noFill/>
        </p:spPr>
        <p:txBody>
          <a:bodyPr wrap="square" rtlCol="0">
            <a:spAutoFit/>
          </a:bodyPr>
          <a:lstStyle/>
          <a:p>
            <a:r>
              <a:rPr lang="es-ES_tradnl" sz="900" i="1" dirty="0" smtClean="0">
                <a:solidFill>
                  <a:schemeClr val="tx2"/>
                </a:solidFill>
              </a:rPr>
              <a:t>Las </a:t>
            </a:r>
            <a:r>
              <a:rPr lang="es-ES_tradnl" sz="900" i="1" dirty="0">
                <a:solidFill>
                  <a:schemeClr val="tx2"/>
                </a:solidFill>
              </a:rPr>
              <a:t>ideas que se presentan a continuación son sugerencias que se añaden, pero que en ningún caso suponen un desarrollo vinculante</a:t>
            </a:r>
            <a:r>
              <a:rPr lang="es-ES_tradnl" sz="900" i="1" dirty="0" smtClean="0">
                <a:solidFill>
                  <a:schemeClr val="tx2"/>
                </a:solidFill>
              </a:rPr>
              <a:t>.</a:t>
            </a:r>
            <a:endParaRPr lang="es-CL" sz="900" b="1" dirty="0">
              <a:solidFill>
                <a:schemeClr val="tx2"/>
              </a:solidFill>
              <a:latin typeface="+mn-lt"/>
            </a:endParaRPr>
          </a:p>
        </p:txBody>
      </p:sp>
      <p:sp>
        <p:nvSpPr>
          <p:cNvPr id="26" name="Rounded Rectangle 25"/>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27" name="Freeform 26"/>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3841297779"/>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custDataLst>
              <p:tags r:id="rId2"/>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368" name="Rectangle 367"/>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s-CL" sz="1000" b="1" dirty="0">
              <a:solidFill>
                <a:srgbClr val="FFFFFF"/>
              </a:solidFill>
            </a:endParaRPr>
          </a:p>
        </p:txBody>
      </p:sp>
      <p:graphicFrame>
        <p:nvGraphicFramePr>
          <p:cNvPr id="14" name="Object 13" hidden="1"/>
          <p:cNvGraphicFramePr>
            <a:graphicFrameLocks noChangeAspect="1"/>
          </p:cNvGraphicFramePr>
          <p:nvPr>
            <p:custDataLst>
              <p:tags r:id="rId4"/>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83895"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70" name="Rectangle 69"/>
          <p:cNvSpPr/>
          <p:nvPr>
            <p:custDataLst>
              <p:tags r:id="rId5"/>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CL" sz="1000" b="1" dirty="0" smtClean="0">
                <a:solidFill>
                  <a:schemeClr val="tx2"/>
                </a:solidFill>
              </a:rPr>
              <a:t>1.2 Acuerdo de colaboración con Avianca</a:t>
            </a:r>
            <a:endParaRPr lang="es-CL" sz="1000" b="1" dirty="0">
              <a:solidFill>
                <a:schemeClr val="tx2"/>
              </a:solidFill>
            </a:endParaRPr>
          </a:p>
        </p:txBody>
      </p:sp>
      <p:sp>
        <p:nvSpPr>
          <p:cNvPr id="257" name="Rectangle 256"/>
          <p:cNvSpPr/>
          <p:nvPr/>
        </p:nvSpPr>
        <p:spPr>
          <a:xfrm>
            <a:off x="7264146" y="3064026"/>
            <a:ext cx="2625312" cy="12981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800" dirty="0" smtClean="0">
                <a:solidFill>
                  <a:srgbClr val="002776"/>
                </a:solidFill>
              </a:rPr>
              <a:t>Correcta identificación de los </a:t>
            </a:r>
            <a:r>
              <a:rPr lang="es-CL" sz="800" i="1" dirty="0" err="1" smtClean="0">
                <a:solidFill>
                  <a:srgbClr val="002776"/>
                </a:solidFill>
              </a:rPr>
              <a:t>partners</a:t>
            </a:r>
            <a:r>
              <a:rPr lang="es-CL" sz="800" i="1" dirty="0" smtClean="0">
                <a:solidFill>
                  <a:srgbClr val="002776"/>
                </a:solidFill>
              </a:rPr>
              <a:t> clave</a:t>
            </a:r>
            <a:r>
              <a:rPr lang="es-CL" sz="800" dirty="0" smtClean="0">
                <a:solidFill>
                  <a:srgbClr val="002776"/>
                </a:solidFill>
              </a:rPr>
              <a:t> y personal de Avianca</a:t>
            </a:r>
            <a:r>
              <a:rPr lang="es-CL" sz="800" i="1" dirty="0" smtClean="0">
                <a:solidFill>
                  <a:srgbClr val="002776"/>
                </a:solidFill>
              </a:rPr>
              <a:t> </a:t>
            </a:r>
            <a:r>
              <a:rPr lang="es-CL" sz="800" dirty="0" smtClean="0">
                <a:solidFill>
                  <a:srgbClr val="002776"/>
                </a:solidFill>
              </a:rPr>
              <a:t>relevante en la colaboración.</a:t>
            </a:r>
          </a:p>
          <a:p>
            <a:pPr marL="228600" lvl="0" indent="-228600">
              <a:buFont typeface="+mj-lt"/>
              <a:buAutoNum type="arabicPeriod"/>
            </a:pPr>
            <a:r>
              <a:rPr lang="es-CL" sz="800" dirty="0" smtClean="0">
                <a:solidFill>
                  <a:srgbClr val="002776"/>
                </a:solidFill>
              </a:rPr>
              <a:t>Conciliación entre los planes de desarrollo estratégico de Avianca y los objetivos  identificados en este proyecto.</a:t>
            </a:r>
          </a:p>
          <a:p>
            <a:pPr marL="228600" indent="-228600">
              <a:buFont typeface="+mj-lt"/>
              <a:buAutoNum type="arabicPeriod"/>
            </a:pPr>
            <a:r>
              <a:rPr lang="es-CL" sz="800" dirty="0">
                <a:solidFill>
                  <a:srgbClr val="002776"/>
                </a:solidFill>
              </a:rPr>
              <a:t>Clara comunicación de las ventajas derivadas del acuerdo para todos los actores, en especial aquellas que afectan directamente a Avianca.</a:t>
            </a:r>
          </a:p>
          <a:p>
            <a:pPr marL="228600" lvl="0" indent="-228600">
              <a:buFont typeface="+mj-lt"/>
              <a:buAutoNum type="arabicPeriod"/>
            </a:pPr>
            <a:r>
              <a:rPr lang="es-CL" sz="800" dirty="0" smtClean="0">
                <a:solidFill>
                  <a:srgbClr val="002776"/>
                </a:solidFill>
              </a:rPr>
              <a:t>Correcta definición de los objetivos </a:t>
            </a:r>
            <a:r>
              <a:rPr lang="es-CL" sz="800" dirty="0">
                <a:solidFill>
                  <a:srgbClr val="002776"/>
                </a:solidFill>
              </a:rPr>
              <a:t>del </a:t>
            </a:r>
            <a:r>
              <a:rPr lang="es-CL" sz="800" dirty="0" smtClean="0">
                <a:solidFill>
                  <a:srgbClr val="002776"/>
                </a:solidFill>
              </a:rPr>
              <a:t>acuerdo y actuaciones y compromisos de las partes.</a:t>
            </a:r>
          </a:p>
        </p:txBody>
      </p:sp>
      <p:sp>
        <p:nvSpPr>
          <p:cNvPr id="212" name="Rectangle 211"/>
          <p:cNvSpPr/>
          <p:nvPr/>
        </p:nvSpPr>
        <p:spPr>
          <a:xfrm>
            <a:off x="204512" y="1828354"/>
            <a:ext cx="6985722" cy="5428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a:solidFill>
                  <a:srgbClr val="002776"/>
                </a:solidFill>
              </a:rPr>
              <a:t>Establecimiento </a:t>
            </a:r>
            <a:r>
              <a:rPr lang="es-CL" sz="900" dirty="0" smtClean="0">
                <a:solidFill>
                  <a:srgbClr val="002776"/>
                </a:solidFill>
              </a:rPr>
              <a:t>en el </a:t>
            </a:r>
            <a:r>
              <a:rPr lang="es-CL" sz="900" dirty="0">
                <a:solidFill>
                  <a:srgbClr val="002776"/>
                </a:solidFill>
              </a:rPr>
              <a:t>Aeropuerto de Quito </a:t>
            </a:r>
            <a:r>
              <a:rPr lang="es-CL" sz="900" dirty="0" smtClean="0">
                <a:solidFill>
                  <a:srgbClr val="002776"/>
                </a:solidFill>
              </a:rPr>
              <a:t>de </a:t>
            </a:r>
            <a:r>
              <a:rPr lang="es-CL" sz="900" dirty="0">
                <a:solidFill>
                  <a:srgbClr val="002776"/>
                </a:solidFill>
              </a:rPr>
              <a:t>un </a:t>
            </a:r>
            <a:r>
              <a:rPr lang="es-CL" sz="900" i="1" dirty="0" err="1" smtClean="0">
                <a:solidFill>
                  <a:srgbClr val="002776"/>
                </a:solidFill>
              </a:rPr>
              <a:t>hub</a:t>
            </a:r>
            <a:r>
              <a:rPr lang="es-CL" sz="900" dirty="0" smtClean="0">
                <a:solidFill>
                  <a:srgbClr val="002776"/>
                </a:solidFill>
              </a:rPr>
              <a:t> secundario en la red de conexiones del Grupo Avianca</a:t>
            </a:r>
            <a:r>
              <a:rPr lang="es-CL" sz="900" baseline="30000" dirty="0" smtClean="0">
                <a:solidFill>
                  <a:srgbClr val="002776"/>
                </a:solidFill>
              </a:rPr>
              <a:t>(a)</a:t>
            </a:r>
            <a:r>
              <a:rPr lang="es-CL" sz="900" dirty="0" smtClean="0">
                <a:solidFill>
                  <a:srgbClr val="002776"/>
                </a:solidFill>
              </a:rPr>
              <a:t>.</a:t>
            </a:r>
          </a:p>
          <a:p>
            <a:pPr marL="171450" indent="-171450">
              <a:buFont typeface="Arial" panose="020B0604020202020204" pitchFamily="34" charset="0"/>
              <a:buChar char="•"/>
            </a:pPr>
            <a:r>
              <a:rPr lang="es-CL" sz="900" dirty="0" smtClean="0">
                <a:solidFill>
                  <a:srgbClr val="002776"/>
                </a:solidFill>
              </a:rPr>
              <a:t>Incremento del número de rutas ofertadas y tráfico internacional de Avianca con origen/destino en el Aeropuerto de Quito.</a:t>
            </a:r>
          </a:p>
          <a:p>
            <a:pPr marL="171450" lvl="0" indent="-171450">
              <a:buFont typeface="Arial" panose="020B0604020202020204" pitchFamily="34" charset="0"/>
              <a:buChar char="•"/>
            </a:pPr>
            <a:r>
              <a:rPr lang="es-CL" sz="900" dirty="0" smtClean="0">
                <a:solidFill>
                  <a:srgbClr val="002776"/>
                </a:solidFill>
              </a:rPr>
              <a:t>Potenciar el peso del </a:t>
            </a:r>
            <a:r>
              <a:rPr lang="es-CL" sz="900" dirty="0">
                <a:solidFill>
                  <a:srgbClr val="002776"/>
                </a:solidFill>
              </a:rPr>
              <a:t>Aeropuerto de Quito </a:t>
            </a:r>
            <a:r>
              <a:rPr lang="es-CL" sz="900" dirty="0" smtClean="0">
                <a:solidFill>
                  <a:srgbClr val="002776"/>
                </a:solidFill>
              </a:rPr>
              <a:t>para el Grupo Avianca frente al Aeropuerto de Guayaquil. </a:t>
            </a:r>
          </a:p>
        </p:txBody>
      </p:sp>
      <p:sp>
        <p:nvSpPr>
          <p:cNvPr id="256" name="Rectangle 255"/>
          <p:cNvSpPr/>
          <p:nvPr/>
        </p:nvSpPr>
        <p:spPr>
          <a:xfrm>
            <a:off x="7264146" y="2700331"/>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734898"/>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4791198"/>
            <a:ext cx="2637113" cy="15521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spcBef>
                <a:spcPts val="300"/>
              </a:spcBef>
              <a:buFont typeface="+mj-lt"/>
              <a:buAutoNum type="arabicPeriod"/>
            </a:pPr>
            <a:r>
              <a:rPr lang="es-CL" sz="800" dirty="0" smtClean="0">
                <a:solidFill>
                  <a:srgbClr val="002776"/>
                </a:solidFill>
              </a:rPr>
              <a:t>Nivel </a:t>
            </a:r>
            <a:r>
              <a:rPr lang="es-CL" sz="800" dirty="0">
                <a:solidFill>
                  <a:srgbClr val="002776"/>
                </a:solidFill>
              </a:rPr>
              <a:t>(%) de cumplimiento de la agenda de </a:t>
            </a:r>
            <a:r>
              <a:rPr lang="es-CL" sz="800" dirty="0" smtClean="0">
                <a:solidFill>
                  <a:srgbClr val="002776"/>
                </a:solidFill>
              </a:rPr>
              <a:t>reuniones.</a:t>
            </a:r>
            <a:endParaRPr lang="es-CL" sz="800" dirty="0">
              <a:solidFill>
                <a:srgbClr val="002776"/>
              </a:solidFill>
            </a:endParaRPr>
          </a:p>
          <a:p>
            <a:pPr marL="228600" indent="-228600">
              <a:spcBef>
                <a:spcPts val="300"/>
              </a:spcBef>
              <a:buFont typeface="+mj-lt"/>
              <a:buAutoNum type="arabicPeriod"/>
            </a:pPr>
            <a:r>
              <a:rPr lang="es-CL" sz="800" dirty="0" smtClean="0">
                <a:solidFill>
                  <a:schemeClr val="tx2"/>
                </a:solidFill>
              </a:rPr>
              <a:t>Nº de rutas directas abiertas por Avianca desde el inicio del acuerdo.</a:t>
            </a:r>
          </a:p>
          <a:p>
            <a:pPr marL="228600" lvl="0" indent="-228600">
              <a:spcBef>
                <a:spcPts val="300"/>
              </a:spcBef>
              <a:buFont typeface="+mj-lt"/>
              <a:buAutoNum type="arabicPeriod"/>
            </a:pPr>
            <a:r>
              <a:rPr lang="es-CL" sz="800" dirty="0" smtClean="0">
                <a:solidFill>
                  <a:schemeClr val="tx2"/>
                </a:solidFill>
              </a:rPr>
              <a:t>Niveles (%) de crecimiento del tráfico de pasajeros internacionales transportados por Avianca en UIO desde el inicio </a:t>
            </a:r>
            <a:r>
              <a:rPr lang="es-CL" sz="800" dirty="0">
                <a:solidFill>
                  <a:schemeClr val="tx2"/>
                </a:solidFill>
              </a:rPr>
              <a:t>del acuerdo.</a:t>
            </a:r>
            <a:endParaRPr lang="es-CL" sz="800" dirty="0" smtClean="0">
              <a:solidFill>
                <a:schemeClr val="tx2"/>
              </a:solidFill>
            </a:endParaRPr>
          </a:p>
          <a:p>
            <a:pPr marL="228600" lvl="0" indent="-228600">
              <a:spcBef>
                <a:spcPts val="300"/>
              </a:spcBef>
              <a:buFont typeface="+mj-lt"/>
              <a:buAutoNum type="arabicPeriod"/>
            </a:pPr>
            <a:r>
              <a:rPr lang="es-CL" sz="800" dirty="0" smtClean="0">
                <a:solidFill>
                  <a:schemeClr val="tx2"/>
                </a:solidFill>
              </a:rPr>
              <a:t>Niveles (%) de crecimiento de tráfico de pasajeros internacionales de Avianca en Guayaquil frente a Quito desde el inicio de la colaboración.</a:t>
            </a: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84" name="Rectangle 183"/>
          <p:cNvSpPr/>
          <p:nvPr/>
        </p:nvSpPr>
        <p:spPr>
          <a:xfrm>
            <a:off x="3484799"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6"/>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21544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s-CL"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18</a:t>
            </a:fld>
            <a:endParaRPr kumimoji="0" lang="es-CL"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03631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215" name="Rectangle 214"/>
          <p:cNvSpPr/>
          <p:nvPr/>
        </p:nvSpPr>
        <p:spPr>
          <a:xfrm>
            <a:off x="7264800" y="4431198"/>
            <a:ext cx="2638404" cy="3693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err="1" smtClean="0">
                <a:solidFill>
                  <a:srgbClr val="FFFFFF"/>
                </a:solidFill>
              </a:rPr>
              <a:t>KPIs</a:t>
            </a:r>
            <a:r>
              <a:rPr lang="es-CL" sz="1000" b="1" dirty="0" smtClean="0">
                <a:solidFill>
                  <a:srgbClr val="FFFFFF"/>
                </a:solidFill>
              </a:rPr>
              <a:t> </a:t>
            </a:r>
            <a:r>
              <a:rPr lang="es-CL" sz="1000" b="1" dirty="0">
                <a:solidFill>
                  <a:srgbClr val="FFFFFF"/>
                </a:solidFill>
              </a:rPr>
              <a:t>Específicos </a:t>
            </a:r>
            <a:r>
              <a:rPr lang="es-CL" sz="1000" b="1" baseline="30000" dirty="0" smtClean="0">
                <a:solidFill>
                  <a:srgbClr val="FFFFFF"/>
                </a:solidFill>
              </a:rPr>
              <a:t>(b)</a:t>
            </a:r>
            <a:endParaRPr lang="es-CL" sz="1000" b="1" baseline="30000" dirty="0">
              <a:solidFill>
                <a:srgbClr val="FFFFFF"/>
              </a:solidFill>
            </a:endParaRPr>
          </a:p>
        </p:txBody>
      </p:sp>
      <p:grpSp>
        <p:nvGrpSpPr>
          <p:cNvPr id="259" name="Group 258"/>
          <p:cNvGrpSpPr/>
          <p:nvPr/>
        </p:nvGrpSpPr>
        <p:grpSpPr>
          <a:xfrm>
            <a:off x="7334298" y="4485199"/>
            <a:ext cx="432000" cy="258554"/>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99069"/>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aphicFrame>
        <p:nvGraphicFramePr>
          <p:cNvPr id="371" name="Table 370"/>
          <p:cNvGraphicFramePr>
            <a:graphicFrameLocks noGrp="1"/>
          </p:cNvGraphicFramePr>
          <p:nvPr>
            <p:extLst>
              <p:ext uri="{D42A27DB-BD31-4B8C-83A1-F6EECF244321}">
                <p14:modId xmlns:p14="http://schemas.microsoft.com/office/powerpoint/2010/main" val="846321879"/>
              </p:ext>
            </p:extLst>
          </p:nvPr>
        </p:nvGraphicFramePr>
        <p:xfrm>
          <a:off x="205200" y="4064400"/>
          <a:ext cx="7020000" cy="2328175"/>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407935">
                <a:tc>
                  <a:txBody>
                    <a:bodyPr/>
                    <a:lstStyle/>
                    <a:p>
                      <a:pPr marL="0" marR="0" lvl="0" indent="0" algn="just" defTabSz="913399" rtl="0" eaLnBrk="1" fontAlgn="base" latinLnBrk="0" hangingPunct="1">
                        <a:lnSpc>
                          <a:spcPct val="100000"/>
                        </a:lnSpc>
                        <a:spcBef>
                          <a:spcPct val="0"/>
                        </a:spcBef>
                        <a:spcAft>
                          <a:spcPct val="0"/>
                        </a:spcAft>
                        <a:buClrTx/>
                        <a:buSzTx/>
                        <a:buFont typeface="+mj-lt"/>
                        <a:buNone/>
                        <a:tabLst/>
                        <a:defRPr/>
                      </a:pPr>
                      <a:r>
                        <a:rPr lang="es-CL" sz="800" kern="1200" noProof="0" dirty="0" smtClean="0">
                          <a:solidFill>
                            <a:srgbClr val="002776"/>
                          </a:solidFill>
                          <a:latin typeface="+mn-lt"/>
                          <a:ea typeface="+mn-ea"/>
                          <a:cs typeface="+mn-cs"/>
                        </a:rPr>
                        <a:t>1. Identificación y selección de </a:t>
                      </a:r>
                      <a:r>
                        <a:rPr lang="es-CL" sz="800" i="1" kern="1200" noProof="0" dirty="0" err="1" smtClean="0">
                          <a:solidFill>
                            <a:srgbClr val="002776"/>
                          </a:solidFill>
                          <a:latin typeface="+mn-lt"/>
                          <a:ea typeface="+mn-ea"/>
                          <a:cs typeface="+mn-cs"/>
                        </a:rPr>
                        <a:t>partners</a:t>
                      </a:r>
                      <a:r>
                        <a:rPr lang="es-CL" sz="800" kern="1200" noProof="0" dirty="0" smtClean="0">
                          <a:solidFill>
                            <a:srgbClr val="002776"/>
                          </a:solidFill>
                          <a:latin typeface="+mn-lt"/>
                          <a:ea typeface="+mn-ea"/>
                          <a:cs typeface="+mn-cs"/>
                        </a:rPr>
                        <a:t> </a:t>
                      </a:r>
                      <a:r>
                        <a:rPr lang="es-CL" sz="800" i="1" kern="1200" noProof="0" dirty="0" smtClean="0">
                          <a:solidFill>
                            <a:srgbClr val="002776"/>
                          </a:solidFill>
                          <a:latin typeface="+mn-lt"/>
                          <a:ea typeface="+mn-ea"/>
                          <a:cs typeface="+mn-cs"/>
                        </a:rPr>
                        <a:t>clave</a:t>
                      </a:r>
                      <a:r>
                        <a:rPr lang="es-CL" sz="800" kern="1200" noProof="0" dirty="0" smtClean="0">
                          <a:solidFill>
                            <a:srgbClr val="002776"/>
                          </a:solidFill>
                          <a:latin typeface="+mn-lt"/>
                          <a:ea typeface="+mn-ea"/>
                          <a:cs typeface="+mn-cs"/>
                        </a:rPr>
                        <a:t> con intereses comunes en relación con los objetivos del proyecto: fundamentalmente </a:t>
                      </a:r>
                      <a:r>
                        <a:rPr lang="es-CL" sz="800" dirty="0" smtClean="0">
                          <a:solidFill>
                            <a:srgbClr val="002776"/>
                          </a:solidFill>
                        </a:rPr>
                        <a:t>compañía gestora del Aeropuerto de Quito</a:t>
                      </a:r>
                      <a:r>
                        <a:rPr lang="es-CL" sz="800" kern="1200" noProof="0" dirty="0" smtClean="0">
                          <a:solidFill>
                            <a:srgbClr val="002776"/>
                          </a:solidFill>
                          <a:latin typeface="+mn-lt"/>
                          <a:ea typeface="+mn-ea"/>
                          <a:cs typeface="+mn-cs"/>
                        </a:rPr>
                        <a:t>/Aeropuerto y Gobierno Municipal. </a:t>
                      </a:r>
                      <a:r>
                        <a:rPr lang="es-CL" sz="800" kern="1200" baseline="0" dirty="0" smtClean="0">
                          <a:solidFill>
                            <a:srgbClr val="002776"/>
                          </a:solidFill>
                          <a:latin typeface="+mn-lt"/>
                          <a:ea typeface="+mn-ea"/>
                          <a:cs typeface="+mn-cs"/>
                        </a:rPr>
                        <a:t>En caso necesario, contratación de un consultor externo para asistir a la planificación y ejecución del Proyecto. (este proyecto es enfocado para la Aerolínea Avianca, pero se podría considerar con otras aerolíneas también).</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99152">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2. Definición de los aspectos y actuaciones clave de una </a:t>
                      </a:r>
                      <a:r>
                        <a:rPr lang="es-CL" sz="800" b="1" kern="1200" dirty="0" smtClean="0">
                          <a:solidFill>
                            <a:srgbClr val="002776"/>
                          </a:solidFill>
                          <a:latin typeface="+mn-lt"/>
                          <a:ea typeface="+mn-ea"/>
                          <a:cs typeface="+mn-cs"/>
                        </a:rPr>
                        <a:t>propuesta de colaboración </a:t>
                      </a:r>
                      <a:r>
                        <a:rPr lang="es-CL" sz="800" kern="1200" dirty="0" smtClean="0">
                          <a:solidFill>
                            <a:srgbClr val="002776"/>
                          </a:solidFill>
                          <a:latin typeface="+mn-lt"/>
                          <a:ea typeface="+mn-ea"/>
                          <a:cs typeface="+mn-cs"/>
                        </a:rPr>
                        <a:t>entre el equipo de proyecto y los </a:t>
                      </a:r>
                      <a:r>
                        <a:rPr lang="es-CL" sz="800" i="1" kern="1200" dirty="0" err="1" smtClean="0">
                          <a:solidFill>
                            <a:srgbClr val="002776"/>
                          </a:solidFill>
                          <a:latin typeface="+mn-lt"/>
                          <a:ea typeface="+mn-ea"/>
                          <a:cs typeface="+mn-cs"/>
                        </a:rPr>
                        <a:t>partners</a:t>
                      </a:r>
                      <a:r>
                        <a:rPr lang="es-CL" sz="800" i="1" kern="1200" dirty="0" smtClean="0">
                          <a:solidFill>
                            <a:srgbClr val="002776"/>
                          </a:solidFill>
                          <a:latin typeface="+mn-lt"/>
                          <a:ea typeface="+mn-ea"/>
                          <a:cs typeface="+mn-cs"/>
                        </a:rPr>
                        <a:t> clave</a:t>
                      </a:r>
                      <a:r>
                        <a:rPr lang="es-CL" sz="800" kern="1200" dirty="0" smtClean="0">
                          <a:solidFill>
                            <a:srgbClr val="002776"/>
                          </a:solidFill>
                          <a:latin typeface="+mn-lt"/>
                          <a:ea typeface="+mn-ea"/>
                          <a:cs typeface="+mn-cs"/>
                        </a:rPr>
                        <a:t> seleccionados</a:t>
                      </a:r>
                      <a:r>
                        <a:rPr lang="es-CL" sz="800" kern="1200" baseline="0" dirty="0" smtClean="0">
                          <a:solidFill>
                            <a:srgbClr val="002776"/>
                          </a:solidFill>
                          <a:latin typeface="+mn-lt"/>
                          <a:ea typeface="+mn-ea"/>
                          <a:cs typeface="+mn-cs"/>
                        </a:rPr>
                        <a:t> </a:t>
                      </a:r>
                      <a:r>
                        <a:rPr lang="es-CL" sz="800" kern="1200" dirty="0" smtClean="0">
                          <a:solidFill>
                            <a:srgbClr val="002776"/>
                          </a:solidFill>
                          <a:latin typeface="+mn-lt"/>
                          <a:ea typeface="+mn-ea"/>
                          <a:cs typeface="+mn-cs"/>
                        </a:rPr>
                        <a:t>según los objetivos identificados.</a:t>
                      </a:r>
                      <a:r>
                        <a:rPr lang="es-CL" sz="800" kern="1200" baseline="0" dirty="0" smtClean="0">
                          <a:solidFill>
                            <a:srgbClr val="002776"/>
                          </a:solidFill>
                          <a:latin typeface="+mn-lt"/>
                          <a:ea typeface="+mn-ea"/>
                          <a:cs typeface="+mn-cs"/>
                        </a:rPr>
                        <a:t> Elaboración de la documentación pertinente asociada a dicha propuesta, incluyendo un análisis de </a:t>
                      </a:r>
                      <a:r>
                        <a:rPr lang="es-CL" sz="800" kern="1200" dirty="0" smtClean="0">
                          <a:solidFill>
                            <a:srgbClr val="002776"/>
                          </a:solidFill>
                          <a:latin typeface="+mn-lt"/>
                          <a:ea typeface="+mn-ea"/>
                          <a:cs typeface="+mn-cs"/>
                        </a:rPr>
                        <a:t>las ventajas derivadas</a:t>
                      </a:r>
                      <a:r>
                        <a:rPr lang="es-CL" sz="800" kern="1200" baseline="0" dirty="0" smtClean="0">
                          <a:solidFill>
                            <a:srgbClr val="002776"/>
                          </a:solidFill>
                          <a:latin typeface="+mn-lt"/>
                          <a:ea typeface="+mn-ea"/>
                          <a:cs typeface="+mn-cs"/>
                        </a:rPr>
                        <a:t> de este proyecto</a:t>
                      </a:r>
                      <a:r>
                        <a:rPr lang="es-CL" sz="800" kern="1200" dirty="0" smtClean="0">
                          <a:solidFill>
                            <a:srgbClr val="002776"/>
                          </a:solidFill>
                          <a:latin typeface="+mn-lt"/>
                          <a:ea typeface="+mn-ea"/>
                          <a:cs typeface="+mn-cs"/>
                        </a:rPr>
                        <a:t> para</a:t>
                      </a:r>
                      <a:r>
                        <a:rPr lang="es-CL" sz="800" kern="1200" baseline="0" dirty="0" smtClean="0">
                          <a:solidFill>
                            <a:srgbClr val="002776"/>
                          </a:solidFill>
                          <a:latin typeface="+mn-lt"/>
                          <a:ea typeface="+mn-ea"/>
                          <a:cs typeface="+mn-cs"/>
                        </a:rPr>
                        <a:t> todos los actores y en especial </a:t>
                      </a:r>
                      <a:r>
                        <a:rPr lang="es-CL" sz="800" kern="1200" dirty="0" smtClean="0">
                          <a:solidFill>
                            <a:srgbClr val="002776"/>
                          </a:solidFill>
                          <a:latin typeface="+mn-lt"/>
                          <a:ea typeface="+mn-ea"/>
                          <a:cs typeface="+mn-cs"/>
                        </a:rPr>
                        <a:t>para Avianca</a:t>
                      </a:r>
                      <a:r>
                        <a:rPr lang="es-CL" sz="800" kern="1200" baseline="0" dirty="0" smtClean="0">
                          <a:solidFill>
                            <a:srgbClr val="002776"/>
                          </a:solidFill>
                          <a:latin typeface="+mn-lt"/>
                          <a:ea typeface="+mn-ea"/>
                          <a:cs typeface="+mn-cs"/>
                        </a:rPr>
                        <a:t> con el fin de lograr una propuesta atractiva para plantear al Grupo.</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407935">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3. Identificación de personal clave relevante del Grupo Avianca, contacto inicial,</a:t>
                      </a:r>
                      <a:r>
                        <a:rPr lang="es-CL" sz="800" kern="1200" baseline="0" dirty="0" smtClean="0">
                          <a:solidFill>
                            <a:srgbClr val="002776"/>
                          </a:solidFill>
                          <a:latin typeface="+mn-lt"/>
                          <a:ea typeface="+mn-ea"/>
                          <a:cs typeface="+mn-cs"/>
                        </a:rPr>
                        <a:t> establecimiento de </a:t>
                      </a:r>
                      <a:r>
                        <a:rPr lang="es-CL" sz="800" kern="1200" dirty="0" smtClean="0">
                          <a:solidFill>
                            <a:srgbClr val="002776"/>
                          </a:solidFill>
                          <a:latin typeface="+mn-lt"/>
                          <a:ea typeface="+mn-ea"/>
                          <a:cs typeface="+mn-cs"/>
                        </a:rPr>
                        <a:t>agenda de reuniones con el propósito de presentar la propuesta de colaboración, discutir sus ventajas y desventajas</a:t>
                      </a:r>
                      <a:r>
                        <a:rPr lang="es-CL" sz="800" kern="1200" baseline="0" dirty="0" smtClean="0">
                          <a:solidFill>
                            <a:srgbClr val="002776"/>
                          </a:solidFill>
                          <a:latin typeface="+mn-lt"/>
                          <a:ea typeface="+mn-ea"/>
                          <a:cs typeface="+mn-cs"/>
                        </a:rPr>
                        <a:t> y llevar a cabo posibles negociaciones</a:t>
                      </a:r>
                      <a:r>
                        <a:rPr lang="es-CL" sz="800" kern="1200" dirty="0" smtClean="0">
                          <a:solidFill>
                            <a:srgbClr val="002776"/>
                          </a:solidFill>
                          <a:latin typeface="+mn-lt"/>
                          <a:ea typeface="+mn-ea"/>
                          <a:cs typeface="+mn-cs"/>
                        </a:rPr>
                        <a:t>.</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299152">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4. Discusión entre el equipo,</a:t>
                      </a:r>
                      <a:r>
                        <a:rPr lang="es-CL" sz="800" kern="1200" baseline="0" dirty="0" smtClean="0">
                          <a:solidFill>
                            <a:srgbClr val="002776"/>
                          </a:solidFill>
                          <a:latin typeface="+mn-lt"/>
                          <a:ea typeface="+mn-ea"/>
                          <a:cs typeface="+mn-cs"/>
                        </a:rPr>
                        <a:t> </a:t>
                      </a:r>
                      <a:r>
                        <a:rPr lang="es-CL" sz="800" i="1" kern="1200" baseline="0" dirty="0" err="1" smtClean="0">
                          <a:solidFill>
                            <a:srgbClr val="002776"/>
                          </a:solidFill>
                          <a:latin typeface="+mn-lt"/>
                          <a:ea typeface="+mn-ea"/>
                          <a:cs typeface="+mn-cs"/>
                        </a:rPr>
                        <a:t>partners</a:t>
                      </a:r>
                      <a:r>
                        <a:rPr lang="es-CL" sz="800" i="1" kern="1200" baseline="0" dirty="0" smtClean="0">
                          <a:solidFill>
                            <a:srgbClr val="002776"/>
                          </a:solidFill>
                          <a:latin typeface="+mn-lt"/>
                          <a:ea typeface="+mn-ea"/>
                          <a:cs typeface="+mn-cs"/>
                        </a:rPr>
                        <a:t> clave</a:t>
                      </a:r>
                      <a:r>
                        <a:rPr lang="es-CL" sz="800" kern="1200" baseline="0" dirty="0" smtClean="0">
                          <a:solidFill>
                            <a:srgbClr val="002776"/>
                          </a:solidFill>
                          <a:latin typeface="+mn-lt"/>
                          <a:ea typeface="+mn-ea"/>
                          <a:cs typeface="+mn-cs"/>
                        </a:rPr>
                        <a:t> y el Grupo Avianca de los aspectos de la propuesta de colaboración, con el objetivo final de definir un </a:t>
                      </a:r>
                      <a:r>
                        <a:rPr lang="es-CL" sz="800" b="1" kern="1200" baseline="0" dirty="0" smtClean="0">
                          <a:solidFill>
                            <a:srgbClr val="002776"/>
                          </a:solidFill>
                          <a:latin typeface="+mn-lt"/>
                          <a:ea typeface="+mn-ea"/>
                          <a:cs typeface="+mn-cs"/>
                        </a:rPr>
                        <a:t>borrador de acuerdo de colaboración</a:t>
                      </a:r>
                      <a:r>
                        <a:rPr lang="es-CL" sz="800" b="0" kern="1200" baseline="0" dirty="0" smtClean="0">
                          <a:solidFill>
                            <a:srgbClr val="002776"/>
                          </a:solidFill>
                          <a:latin typeface="+mn-lt"/>
                          <a:ea typeface="+mn-ea"/>
                          <a:cs typeface="+mn-cs"/>
                        </a:rPr>
                        <a:t>, que defina claramente las actuaciones y compromisos acordados por las partes.</a:t>
                      </a:r>
                      <a:endParaRPr lang="es-CL" sz="800" b="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299152">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5. Cierre y firma</a:t>
                      </a:r>
                      <a:r>
                        <a:rPr lang="es-CL" sz="800" kern="1200" baseline="0" dirty="0" smtClean="0">
                          <a:solidFill>
                            <a:srgbClr val="002776"/>
                          </a:solidFill>
                          <a:latin typeface="+mn-lt"/>
                          <a:ea typeface="+mn-ea"/>
                          <a:cs typeface="+mn-cs"/>
                        </a:rPr>
                        <a:t> </a:t>
                      </a:r>
                      <a:r>
                        <a:rPr lang="es-CL" sz="800" kern="1200" dirty="0" smtClean="0">
                          <a:solidFill>
                            <a:srgbClr val="002776"/>
                          </a:solidFill>
                          <a:latin typeface="+mn-lt"/>
                          <a:ea typeface="+mn-ea"/>
                          <a:cs typeface="+mn-cs"/>
                        </a:rPr>
                        <a:t>del </a:t>
                      </a:r>
                      <a:r>
                        <a:rPr lang="es-CL" sz="800" b="1" kern="1200" dirty="0" smtClean="0">
                          <a:solidFill>
                            <a:srgbClr val="002776"/>
                          </a:solidFill>
                          <a:latin typeface="+mn-lt"/>
                          <a:ea typeface="+mn-ea"/>
                          <a:cs typeface="+mn-cs"/>
                        </a:rPr>
                        <a:t>acuerdo de colaboración </a:t>
                      </a:r>
                      <a:r>
                        <a:rPr lang="es-CL" sz="800" kern="1200" baseline="0" dirty="0" smtClean="0">
                          <a:solidFill>
                            <a:srgbClr val="002776"/>
                          </a:solidFill>
                          <a:latin typeface="+mn-lt"/>
                          <a:ea typeface="+mn-ea"/>
                          <a:cs typeface="+mn-cs"/>
                        </a:rPr>
                        <a:t>resultante del proceso de presentación, discusión y negociación entre Avianca y el equipo de proyecto y </a:t>
                      </a:r>
                      <a:r>
                        <a:rPr lang="es-CL" sz="800" i="1" kern="1200" baseline="0" dirty="0" err="1" smtClean="0">
                          <a:solidFill>
                            <a:srgbClr val="002776"/>
                          </a:solidFill>
                          <a:latin typeface="+mn-lt"/>
                          <a:ea typeface="+mn-ea"/>
                          <a:cs typeface="+mn-cs"/>
                        </a:rPr>
                        <a:t>partners</a:t>
                      </a:r>
                      <a:r>
                        <a:rPr lang="es-CL" sz="800" kern="1200" baseline="0" dirty="0" smtClean="0">
                          <a:solidFill>
                            <a:srgbClr val="002776"/>
                          </a:solidFill>
                          <a:latin typeface="+mn-lt"/>
                          <a:ea typeface="+mn-ea"/>
                          <a:cs typeface="+mn-cs"/>
                        </a:rPr>
                        <a:t> </a:t>
                      </a:r>
                      <a:r>
                        <a:rPr lang="es-CL" sz="800" i="1" kern="1200" baseline="0" dirty="0" smtClean="0">
                          <a:solidFill>
                            <a:srgbClr val="002776"/>
                          </a:solidFill>
                          <a:latin typeface="+mn-lt"/>
                          <a:ea typeface="+mn-ea"/>
                          <a:cs typeface="+mn-cs"/>
                        </a:rPr>
                        <a:t>clave</a:t>
                      </a:r>
                      <a:r>
                        <a:rPr lang="es-CL" sz="800" kern="1200" baseline="0" dirty="0" smtClean="0">
                          <a:solidFill>
                            <a:srgbClr val="002776"/>
                          </a:solidFill>
                          <a:latin typeface="+mn-lt"/>
                          <a:ea typeface="+mn-ea"/>
                          <a:cs typeface="+mn-cs"/>
                        </a:rPr>
                        <a:t>.</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237359">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6. Seguimiento de</a:t>
                      </a:r>
                      <a:r>
                        <a:rPr lang="es-CL" sz="800" kern="1200" baseline="0" dirty="0" smtClean="0">
                          <a:solidFill>
                            <a:srgbClr val="002776"/>
                          </a:solidFill>
                          <a:latin typeface="+mn-lt"/>
                          <a:ea typeface="+mn-ea"/>
                          <a:cs typeface="+mn-cs"/>
                        </a:rPr>
                        <a:t> las actuaciones contempladas en el acuerdo </a:t>
                      </a:r>
                      <a:r>
                        <a:rPr lang="es-CL" sz="800" kern="1200" dirty="0" smtClean="0">
                          <a:solidFill>
                            <a:srgbClr val="002776"/>
                          </a:solidFill>
                          <a:latin typeface="+mn-lt"/>
                          <a:ea typeface="+mn-ea"/>
                          <a:cs typeface="+mn-cs"/>
                        </a:rPr>
                        <a:t>y plan de seguimiento </a:t>
                      </a:r>
                      <a:r>
                        <a:rPr lang="es-CL" sz="800" kern="1200" baseline="0" dirty="0" smtClean="0">
                          <a:solidFill>
                            <a:srgbClr val="002776"/>
                          </a:solidFill>
                          <a:latin typeface="+mn-lt"/>
                          <a:ea typeface="+mn-ea"/>
                          <a:cs typeface="+mn-cs"/>
                        </a:rPr>
                        <a:t>para garantizar el cumplimiento de los objetivos y que se presta el apoyo necesario para tal fin.</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bl>
          </a:graphicData>
        </a:graphic>
      </p:graphicFrame>
      <p:sp>
        <p:nvSpPr>
          <p:cNvPr id="319" name="Rectangle 318"/>
          <p:cNvSpPr/>
          <p:nvPr/>
        </p:nvSpPr>
        <p:spPr>
          <a:xfrm>
            <a:off x="205458" y="3736800"/>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788157"/>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795429"/>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sp>
        <p:nvSpPr>
          <p:cNvPr id="417" name="TextBox 416"/>
          <p:cNvSpPr txBox="1"/>
          <p:nvPr/>
        </p:nvSpPr>
        <p:spPr>
          <a:xfrm>
            <a:off x="285608" y="965981"/>
            <a:ext cx="2033809"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CL" dirty="0" smtClean="0"/>
              <a:t>Expansión del mercado actual de aerolíneas</a:t>
            </a:r>
            <a:endParaRPr lang="es-CL" dirty="0"/>
          </a:p>
        </p:txBody>
      </p:sp>
      <p:grpSp>
        <p:nvGrpSpPr>
          <p:cNvPr id="418" name="Group 417"/>
          <p:cNvGrpSpPr/>
          <p:nvPr/>
        </p:nvGrpSpPr>
        <p:grpSpPr>
          <a:xfrm>
            <a:off x="7256357" y="1440165"/>
            <a:ext cx="2633101" cy="836705"/>
            <a:chOff x="3462357" y="6443378"/>
            <a:chExt cx="2082316" cy="900000"/>
          </a:xfrm>
        </p:grpSpPr>
        <p:sp>
          <p:nvSpPr>
            <p:cNvPr id="419" name="Rectangle 418"/>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420" name="Rectangle 419"/>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421" name="Group 420"/>
            <p:cNvGrpSpPr/>
            <p:nvPr/>
          </p:nvGrpSpPr>
          <p:grpSpPr>
            <a:xfrm>
              <a:off x="3561117" y="6479378"/>
              <a:ext cx="295181" cy="288000"/>
              <a:chOff x="1738313" y="3406776"/>
              <a:chExt cx="644727" cy="615950"/>
            </a:xfrm>
            <a:solidFill>
              <a:srgbClr val="FFFF00"/>
            </a:solidFill>
          </p:grpSpPr>
          <p:sp>
            <p:nvSpPr>
              <p:cNvPr id="432"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33"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34"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35"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422" name="Group 421"/>
            <p:cNvGrpSpPr/>
            <p:nvPr/>
          </p:nvGrpSpPr>
          <p:grpSpPr>
            <a:xfrm>
              <a:off x="3582872" y="6818591"/>
              <a:ext cx="468000" cy="432933"/>
              <a:chOff x="3605314" y="6801213"/>
              <a:chExt cx="468000" cy="432933"/>
            </a:xfrm>
          </p:grpSpPr>
          <p:sp>
            <p:nvSpPr>
              <p:cNvPr id="430" name="Rectangle 429"/>
              <p:cNvSpPr/>
              <p:nvPr>
                <p:custDataLst>
                  <p:tags r:id="rId16"/>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431" name="TextBox 430"/>
              <p:cNvSpPr txBox="1"/>
              <p:nvPr>
                <p:custDataLst>
                  <p:tags r:id="rId17"/>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423" name="Group 422"/>
            <p:cNvGrpSpPr/>
            <p:nvPr/>
          </p:nvGrpSpPr>
          <p:grpSpPr>
            <a:xfrm>
              <a:off x="4277236" y="6818591"/>
              <a:ext cx="468000" cy="432933"/>
              <a:chOff x="4217406" y="6801213"/>
              <a:chExt cx="468000" cy="432933"/>
            </a:xfrm>
          </p:grpSpPr>
          <p:sp>
            <p:nvSpPr>
              <p:cNvPr id="428" name="Rectangle 427"/>
              <p:cNvSpPr/>
              <p:nvPr>
                <p:custDataLst>
                  <p:tags r:id="rId14"/>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429" name="TextBox 428"/>
              <p:cNvSpPr txBox="1"/>
              <p:nvPr>
                <p:custDataLst>
                  <p:tags r:id="rId15"/>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424" name="Group 423"/>
            <p:cNvGrpSpPr/>
            <p:nvPr/>
          </p:nvGrpSpPr>
          <p:grpSpPr>
            <a:xfrm>
              <a:off x="4971600" y="6818591"/>
              <a:ext cx="468000" cy="432933"/>
              <a:chOff x="4829498" y="6801213"/>
              <a:chExt cx="468000" cy="432933"/>
            </a:xfrm>
          </p:grpSpPr>
          <p:sp>
            <p:nvSpPr>
              <p:cNvPr id="426" name="Rectangle 425"/>
              <p:cNvSpPr/>
              <p:nvPr>
                <p:custDataLst>
                  <p:tags r:id="rId12"/>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427" name="TextBox 426"/>
              <p:cNvSpPr txBox="1"/>
              <p:nvPr>
                <p:custDataLst>
                  <p:tags r:id="rId13"/>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425"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436" name="Group 435"/>
          <p:cNvGrpSpPr/>
          <p:nvPr/>
        </p:nvGrpSpPr>
        <p:grpSpPr>
          <a:xfrm>
            <a:off x="205458" y="6443378"/>
            <a:ext cx="3169298" cy="942946"/>
            <a:chOff x="205458" y="6443378"/>
            <a:chExt cx="3273816" cy="942946"/>
          </a:xfrm>
        </p:grpSpPr>
        <p:sp>
          <p:nvSpPr>
            <p:cNvPr id="437" name="Rectangle 436"/>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38" name="Rectangle 437"/>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39"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0" name="Rectangle 43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41"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2" name="Rectangle 441"/>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$ 72.000 USD </a:t>
              </a:r>
            </a:p>
            <a:p>
              <a:pPr algn="ctr"/>
              <a:r>
                <a:rPr lang="es-CL" sz="800" i="1" dirty="0">
                  <a:solidFill>
                    <a:schemeClr val="tx2"/>
                  </a:solidFill>
                </a:rPr>
                <a:t>$ 12.000 USD/año para la organización de </a:t>
              </a:r>
              <a:r>
                <a:rPr lang="es-CL" sz="800" i="1" dirty="0" smtClean="0">
                  <a:solidFill>
                    <a:schemeClr val="tx2"/>
                  </a:solidFill>
                </a:rPr>
                <a:t>reuniones para la firma del acuerdo de colaboración</a:t>
              </a:r>
              <a:endParaRPr lang="es-CL" sz="600" i="1" dirty="0">
                <a:solidFill>
                  <a:schemeClr val="tx2"/>
                </a:solidFill>
              </a:endParaRPr>
            </a:p>
          </p:txBody>
        </p:sp>
      </p:grpSp>
      <p:sp>
        <p:nvSpPr>
          <p:cNvPr id="443" name="Rectangle 442"/>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444" name="Table 443"/>
          <p:cNvGraphicFramePr>
            <a:graphicFrameLocks noGrp="1"/>
          </p:cNvGraphicFramePr>
          <p:nvPr>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445" name="Freeform 368"/>
          <p:cNvSpPr>
            <a:spLocks noEditPoints="1"/>
          </p:cNvSpPr>
          <p:nvPr/>
        </p:nvSpPr>
        <p:spPr bwMode="auto">
          <a:xfrm>
            <a:off x="423638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6" name="Freeform 368"/>
          <p:cNvSpPr>
            <a:spLocks noEditPoints="1"/>
          </p:cNvSpPr>
          <p:nvPr/>
        </p:nvSpPr>
        <p:spPr bwMode="auto">
          <a:xfrm>
            <a:off x="459643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7" name="Freeform 368"/>
          <p:cNvSpPr>
            <a:spLocks noEditPoints="1"/>
          </p:cNvSpPr>
          <p:nvPr/>
        </p:nvSpPr>
        <p:spPr bwMode="auto">
          <a:xfrm>
            <a:off x="495646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8" name="Freeform 368"/>
          <p:cNvSpPr>
            <a:spLocks noEditPoints="1"/>
          </p:cNvSpPr>
          <p:nvPr/>
        </p:nvSpPr>
        <p:spPr bwMode="auto">
          <a:xfrm>
            <a:off x="531650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49" name="Group 448"/>
          <p:cNvGrpSpPr/>
          <p:nvPr/>
        </p:nvGrpSpPr>
        <p:grpSpPr>
          <a:xfrm>
            <a:off x="3415891" y="6485819"/>
            <a:ext cx="256421" cy="252000"/>
            <a:chOff x="3417417" y="6485819"/>
            <a:chExt cx="256421" cy="252000"/>
          </a:xfrm>
        </p:grpSpPr>
        <p:sp>
          <p:nvSpPr>
            <p:cNvPr id="450"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1"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2"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53"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54" name="Group 453"/>
          <p:cNvGrpSpPr/>
          <p:nvPr/>
        </p:nvGrpSpPr>
        <p:grpSpPr>
          <a:xfrm>
            <a:off x="4761313" y="7487394"/>
            <a:ext cx="4332885" cy="188648"/>
            <a:chOff x="565498" y="7511262"/>
            <a:chExt cx="4332885" cy="188648"/>
          </a:xfrm>
        </p:grpSpPr>
        <p:grpSp>
          <p:nvGrpSpPr>
            <p:cNvPr id="455" name="Group 454"/>
            <p:cNvGrpSpPr/>
            <p:nvPr/>
          </p:nvGrpSpPr>
          <p:grpSpPr>
            <a:xfrm>
              <a:off x="565498" y="7511262"/>
              <a:ext cx="3104467" cy="184666"/>
              <a:chOff x="615275" y="7511262"/>
              <a:chExt cx="3104467" cy="184666"/>
            </a:xfrm>
          </p:grpSpPr>
          <p:sp>
            <p:nvSpPr>
              <p:cNvPr id="458" name="TextBox 457"/>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59" name="Rectangle 458"/>
              <p:cNvSpPr/>
              <p:nvPr>
                <p:custDataLst>
                  <p:tags r:id="rId9"/>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60" name="Rectangle 459"/>
              <p:cNvSpPr/>
              <p:nvPr>
                <p:custDataLst>
                  <p:tags r:id="rId10"/>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61" name="Rectangle 460"/>
              <p:cNvSpPr/>
              <p:nvPr>
                <p:custDataLst>
                  <p:tags r:id="rId11"/>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56" name="TextBox 455"/>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57" name="TextBox 456"/>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462" name="Group 461"/>
          <p:cNvGrpSpPr/>
          <p:nvPr/>
        </p:nvGrpSpPr>
        <p:grpSpPr>
          <a:xfrm>
            <a:off x="187198" y="2374826"/>
            <a:ext cx="7036540" cy="1046361"/>
            <a:chOff x="187198" y="2374826"/>
            <a:chExt cx="7036540" cy="1046361"/>
          </a:xfrm>
        </p:grpSpPr>
        <p:sp>
          <p:nvSpPr>
            <p:cNvPr id="463" name="Rectangle 462"/>
            <p:cNvSpPr/>
            <p:nvPr/>
          </p:nvSpPr>
          <p:spPr>
            <a:xfrm>
              <a:off x="5407434" y="2727730"/>
              <a:ext cx="1807278"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ES" sz="900" dirty="0">
                <a:solidFill>
                  <a:srgbClr val="002776"/>
                </a:solidFill>
              </a:endParaRPr>
            </a:p>
          </p:txBody>
        </p:sp>
        <p:sp>
          <p:nvSpPr>
            <p:cNvPr id="464" name="TextBox 463"/>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grpSp>
          <p:nvGrpSpPr>
            <p:cNvPr id="465" name="Group 464"/>
            <p:cNvGrpSpPr/>
            <p:nvPr/>
          </p:nvGrpSpPr>
          <p:grpSpPr>
            <a:xfrm>
              <a:off x="187198" y="2374826"/>
              <a:ext cx="7036540" cy="1046361"/>
              <a:chOff x="187198" y="2374826"/>
              <a:chExt cx="7036540" cy="1046361"/>
            </a:xfrm>
          </p:grpSpPr>
          <p:grpSp>
            <p:nvGrpSpPr>
              <p:cNvPr id="467" name="Group 466"/>
              <p:cNvGrpSpPr/>
              <p:nvPr/>
            </p:nvGrpSpPr>
            <p:grpSpPr>
              <a:xfrm>
                <a:off x="187198" y="2374826"/>
                <a:ext cx="7036540" cy="1046361"/>
                <a:chOff x="187198" y="2693266"/>
                <a:chExt cx="7036540" cy="1087825"/>
              </a:xfrm>
            </p:grpSpPr>
            <p:sp>
              <p:nvSpPr>
                <p:cNvPr id="469" name="Rectangle 314"/>
                <p:cNvSpPr/>
                <p:nvPr>
                  <p:custDataLst>
                    <p:tags r:id="rId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470" name="Group 315"/>
                <p:cNvGrpSpPr/>
                <p:nvPr>
                  <p:custDataLst>
                    <p:tags r:id="rId8"/>
                  </p:custDataLst>
                </p:nvPr>
              </p:nvGrpSpPr>
              <p:grpSpPr>
                <a:xfrm>
                  <a:off x="316674" y="2734898"/>
                  <a:ext cx="216000" cy="288000"/>
                  <a:chOff x="391339" y="1340959"/>
                  <a:chExt cx="382588" cy="609600"/>
                </a:xfrm>
              </p:grpSpPr>
              <p:sp>
                <p:nvSpPr>
                  <p:cNvPr id="473"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474"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471" name="Rectangle 470"/>
                <p:cNvSpPr/>
                <p:nvPr/>
              </p:nvSpPr>
              <p:spPr>
                <a:xfrm>
                  <a:off x="3631554" y="3059282"/>
                  <a:ext cx="1830472"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smtClean="0">
                      <a:solidFill>
                        <a:srgbClr val="002776"/>
                      </a:solidFill>
                    </a:rPr>
                    <a:t>Compañía </a:t>
                  </a:r>
                  <a:r>
                    <a:rPr lang="es-CL" sz="900" dirty="0">
                      <a:solidFill>
                        <a:srgbClr val="002776"/>
                      </a:solidFill>
                    </a:rPr>
                    <a:t>gestora del Aeropuerto de </a:t>
                  </a:r>
                  <a:r>
                    <a:rPr lang="es-CL" sz="900" dirty="0" smtClean="0">
                      <a:solidFill>
                        <a:srgbClr val="002776"/>
                      </a:solidFill>
                    </a:rPr>
                    <a:t>Quito</a:t>
                  </a:r>
                  <a:endParaRPr lang="es-CL" sz="900" dirty="0">
                    <a:solidFill>
                      <a:srgbClr val="002776"/>
                    </a:solidFill>
                  </a:endParaRPr>
                </a:p>
                <a:p>
                  <a:r>
                    <a:rPr lang="es-CL" sz="900" dirty="0">
                      <a:solidFill>
                        <a:srgbClr val="002776"/>
                      </a:solidFill>
                    </a:rPr>
                    <a:t>Grupo </a:t>
                  </a:r>
                  <a:r>
                    <a:rPr lang="es-CL" sz="900" dirty="0" smtClean="0">
                      <a:solidFill>
                        <a:srgbClr val="002776"/>
                      </a:solidFill>
                    </a:rPr>
                    <a:t>Avianca </a:t>
                  </a:r>
                  <a:endParaRPr lang="es-CL" sz="900" dirty="0">
                    <a:solidFill>
                      <a:srgbClr val="002776"/>
                    </a:solidFill>
                  </a:endParaRPr>
                </a:p>
              </p:txBody>
            </p:sp>
            <p:sp>
              <p:nvSpPr>
                <p:cNvPr id="472" name="Rectangle 471"/>
                <p:cNvSpPr/>
                <p:nvPr/>
              </p:nvSpPr>
              <p:spPr>
                <a:xfrm>
                  <a:off x="187198" y="3070904"/>
                  <a:ext cx="3418116"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CL" sz="900" dirty="0">
                      <a:solidFill>
                        <a:srgbClr val="002776"/>
                      </a:solidFill>
                    </a:rPr>
                    <a:t>Quito </a:t>
                  </a:r>
                  <a:r>
                    <a:rPr lang="es-CL" sz="900" dirty="0" smtClean="0">
                      <a:solidFill>
                        <a:srgbClr val="002776"/>
                      </a:solidFill>
                    </a:rPr>
                    <a:t>Turismo</a:t>
                  </a:r>
                  <a:endParaRPr lang="es-CL" sz="900" dirty="0">
                    <a:solidFill>
                      <a:srgbClr val="002776"/>
                    </a:solidFill>
                  </a:endParaRPr>
                </a:p>
              </p:txBody>
            </p:sp>
          </p:grpSp>
          <p:sp>
            <p:nvSpPr>
              <p:cNvPr id="468" name="Rectangle 467"/>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grpSp>
        <p:sp>
          <p:nvSpPr>
            <p:cNvPr id="466" name="Rectangle 465"/>
            <p:cNvSpPr/>
            <p:nvPr/>
          </p:nvSpPr>
          <p:spPr>
            <a:xfrm>
              <a:off x="3650755" y="2435703"/>
              <a:ext cx="1491114" cy="246221"/>
            </a:xfrm>
            <a:prstGeom prst="rect">
              <a:avLst/>
            </a:prstGeom>
          </p:spPr>
          <p:txBody>
            <a:bodyPr wrap="none">
              <a:spAutoFit/>
            </a:bodyPr>
            <a:lstStyle/>
            <a:p>
              <a:r>
                <a:rPr lang="es-CL" sz="1000" b="1" dirty="0">
                  <a:solidFill>
                    <a:srgbClr val="FFFFFF"/>
                  </a:solidFill>
                </a:rPr>
                <a:t>Actores Involucrados</a:t>
              </a:r>
            </a:p>
          </p:txBody>
        </p:sp>
      </p:grpSp>
      <p:sp>
        <p:nvSpPr>
          <p:cNvPr id="475" name="Freeform 368"/>
          <p:cNvSpPr>
            <a:spLocks noEditPoints="1"/>
          </p:cNvSpPr>
          <p:nvPr/>
        </p:nvSpPr>
        <p:spPr bwMode="auto">
          <a:xfrm>
            <a:off x="3459349" y="7096600"/>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77" name="Rounded Rectangle 476"/>
          <p:cNvSpPr/>
          <p:nvPr/>
        </p:nvSpPr>
        <p:spPr>
          <a:xfrm>
            <a:off x="265456" y="1045552"/>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E1</a:t>
            </a:r>
            <a:endParaRPr lang="es-ES" sz="1100" b="1" dirty="0">
              <a:solidFill>
                <a:srgbClr val="002060"/>
              </a:solidFill>
            </a:endParaRPr>
          </a:p>
        </p:txBody>
      </p:sp>
      <p:sp>
        <p:nvSpPr>
          <p:cNvPr id="176" name="Rounded Rectangle 175"/>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177" name="Freeform 176"/>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13887017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s-CL" smtClean="0">
                <a:solidFill>
                  <a:srgbClr val="002776"/>
                </a:solidFill>
              </a:rPr>
              <a:pPr>
                <a:defRPr/>
              </a:pPr>
              <a:t>19</a:t>
            </a:fld>
            <a:endParaRPr lang="es-CL" dirty="0">
              <a:solidFill>
                <a:srgbClr val="002776"/>
              </a:solidFill>
            </a:endParaRPr>
          </a:p>
        </p:txBody>
      </p:sp>
      <p:sp>
        <p:nvSpPr>
          <p:cNvPr id="5" name="Freeform 4"/>
          <p:cNvSpPr>
            <a:spLocks/>
          </p:cNvSpPr>
          <p:nvPr>
            <p:custDataLst>
              <p:tags r:id="rId1"/>
            </p:custDataLst>
          </p:nvPr>
        </p:nvSpPr>
        <p:spPr bwMode="auto">
          <a:xfrm>
            <a:off x="89225" y="58946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1531424469"/>
              </p:ext>
            </p:extLst>
          </p:nvPr>
        </p:nvGraphicFramePr>
        <p:xfrm>
          <a:off x="276950" y="1942779"/>
          <a:ext cx="9577322" cy="4038600"/>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1415646">
                <a:tc>
                  <a:txBody>
                    <a:bodyPr/>
                    <a:lstStyle/>
                    <a:p>
                      <a:pPr marL="228600" marR="0" lvl="0" indent="-228600" algn="just" defTabSz="913399" rtl="0" eaLnBrk="1" fontAlgn="auto" latinLnBrk="0" hangingPunct="1">
                        <a:lnSpc>
                          <a:spcPct val="100000"/>
                        </a:lnSpc>
                        <a:spcBef>
                          <a:spcPts val="300"/>
                        </a:spcBef>
                        <a:spcAft>
                          <a:spcPts val="0"/>
                        </a:spcAft>
                        <a:buClrTx/>
                        <a:buSzTx/>
                        <a:buFont typeface="+mj-lt"/>
                        <a:buAutoNum type="alphaLcParenR"/>
                        <a:tabLst/>
                        <a:defRPr/>
                      </a:pPr>
                      <a:r>
                        <a:rPr lang="es-CL" sz="900" b="1" kern="1200" noProof="0" dirty="0" smtClean="0">
                          <a:solidFill>
                            <a:srgbClr val="002776"/>
                          </a:solidFill>
                          <a:latin typeface="+mn-lt"/>
                          <a:ea typeface="+mn-ea"/>
                          <a:cs typeface="+mn-cs"/>
                        </a:rPr>
                        <a:t>Grupo Avianca en el Aeropuerto de Quito: </a:t>
                      </a:r>
                      <a:r>
                        <a:rPr lang="es-CL" sz="900" b="0" kern="1200" noProof="0" dirty="0" smtClean="0">
                          <a:solidFill>
                            <a:srgbClr val="002776"/>
                          </a:solidFill>
                          <a:latin typeface="+mn-lt"/>
                          <a:ea typeface="+mn-ea"/>
                          <a:cs typeface="+mn-cs"/>
                        </a:rPr>
                        <a:t>Avianca</a:t>
                      </a:r>
                      <a:r>
                        <a:rPr lang="es-CL" sz="900" b="0" kern="1200" baseline="0" noProof="0" dirty="0" smtClean="0">
                          <a:solidFill>
                            <a:srgbClr val="002776"/>
                          </a:solidFill>
                          <a:latin typeface="+mn-lt"/>
                          <a:ea typeface="+mn-ea"/>
                          <a:cs typeface="+mn-cs"/>
                        </a:rPr>
                        <a:t> oferta como destinos internacionales desde Quito, según orden de relevancia, vuelos a Bogotá, San Salvador, Lima y Panamá. Los tres primeros destinos son actuales centros de conexión o </a:t>
                      </a:r>
                      <a:r>
                        <a:rPr lang="es-CL" sz="900" b="0" i="1" kern="1200" baseline="0" noProof="0" dirty="0" smtClean="0">
                          <a:solidFill>
                            <a:srgbClr val="002776"/>
                          </a:solidFill>
                          <a:latin typeface="+mn-lt"/>
                          <a:ea typeface="+mn-ea"/>
                          <a:cs typeface="+mn-cs"/>
                        </a:rPr>
                        <a:t>hubs</a:t>
                      </a:r>
                      <a:r>
                        <a:rPr lang="es-CL" sz="900" b="0" kern="1200" baseline="0" noProof="0" dirty="0" smtClean="0">
                          <a:solidFill>
                            <a:srgbClr val="002776"/>
                          </a:solidFill>
                          <a:latin typeface="+mn-lt"/>
                          <a:ea typeface="+mn-ea"/>
                          <a:cs typeface="+mn-cs"/>
                        </a:rPr>
                        <a:t> de la aerolínea, mientras que Panamá fue un intento frustrado por la fuerte presencia de Copa en el aeropuerto. </a:t>
                      </a:r>
                    </a:p>
                    <a:p>
                      <a:pPr marL="685297" marR="0" lvl="1" indent="-228600" algn="just" defTabSz="913399" rtl="0" eaLnBrk="1" fontAlgn="auto" latinLnBrk="0" hangingPunct="1">
                        <a:lnSpc>
                          <a:spcPct val="100000"/>
                        </a:lnSpc>
                        <a:spcBef>
                          <a:spcPts val="300"/>
                        </a:spcBef>
                        <a:spcAft>
                          <a:spcPts val="0"/>
                        </a:spcAft>
                        <a:buClrTx/>
                        <a:buSzTx/>
                        <a:buFont typeface="Arial" panose="020B0604020202020204" pitchFamily="34" charset="0"/>
                        <a:buChar char="•"/>
                        <a:tabLst/>
                        <a:defRPr/>
                      </a:pPr>
                      <a:r>
                        <a:rPr lang="es-CL" sz="900" b="0" kern="1200" baseline="0" noProof="0" dirty="0" smtClean="0">
                          <a:solidFill>
                            <a:srgbClr val="002776"/>
                          </a:solidFill>
                          <a:latin typeface="+mn-lt"/>
                          <a:ea typeface="+mn-ea"/>
                          <a:cs typeface="+mn-cs"/>
                        </a:rPr>
                        <a:t>Situación actual: el papel del Aeropuerto Internacional Mariscal Sucre desde la óptica de Avianca es básicamente de</a:t>
                      </a:r>
                      <a:r>
                        <a:rPr lang="es-CL" sz="900" b="0" i="1" kern="1200" baseline="0" noProof="0" dirty="0" smtClean="0">
                          <a:solidFill>
                            <a:srgbClr val="002776"/>
                          </a:solidFill>
                          <a:latin typeface="+mn-lt"/>
                          <a:ea typeface="+mn-ea"/>
                          <a:cs typeface="+mn-cs"/>
                        </a:rPr>
                        <a:t> </a:t>
                      </a:r>
                      <a:r>
                        <a:rPr lang="es-CL" sz="900" b="0" i="1" kern="1200" baseline="0" noProof="0" dirty="0" err="1" smtClean="0">
                          <a:solidFill>
                            <a:srgbClr val="002776"/>
                          </a:solidFill>
                          <a:latin typeface="+mn-lt"/>
                          <a:ea typeface="+mn-ea"/>
                          <a:cs typeface="+mn-cs"/>
                        </a:rPr>
                        <a:t>feeder</a:t>
                      </a:r>
                      <a:r>
                        <a:rPr lang="es-CL" sz="900" b="0" i="1" kern="1200" baseline="0" noProof="0" dirty="0" smtClean="0">
                          <a:solidFill>
                            <a:srgbClr val="002776"/>
                          </a:solidFill>
                          <a:latin typeface="+mn-lt"/>
                          <a:ea typeface="+mn-ea"/>
                          <a:cs typeface="+mn-cs"/>
                        </a:rPr>
                        <a:t> </a:t>
                      </a:r>
                      <a:r>
                        <a:rPr lang="es-CL" sz="900" b="0" kern="1200" baseline="0" noProof="0" dirty="0" smtClean="0">
                          <a:solidFill>
                            <a:srgbClr val="002776"/>
                          </a:solidFill>
                          <a:latin typeface="+mn-lt"/>
                          <a:ea typeface="+mn-ea"/>
                          <a:cs typeface="+mn-cs"/>
                        </a:rPr>
                        <a:t>de sus principales </a:t>
                      </a:r>
                      <a:r>
                        <a:rPr lang="es-CL" sz="900" b="0" i="1" kern="1200" baseline="0" noProof="0" dirty="0" smtClean="0">
                          <a:solidFill>
                            <a:srgbClr val="002776"/>
                          </a:solidFill>
                          <a:latin typeface="+mn-lt"/>
                          <a:ea typeface="+mn-ea"/>
                          <a:cs typeface="+mn-cs"/>
                        </a:rPr>
                        <a:t>hubs.</a:t>
                      </a:r>
                      <a:r>
                        <a:rPr lang="es-CL" sz="900" b="0" kern="1200" baseline="0" noProof="0" dirty="0" smtClean="0">
                          <a:solidFill>
                            <a:srgbClr val="002776"/>
                          </a:solidFill>
                          <a:latin typeface="+mn-lt"/>
                          <a:ea typeface="+mn-ea"/>
                          <a:cs typeface="+mn-cs"/>
                        </a:rPr>
                        <a:t> No obstante, el incremento de la actividad internacional en términos de nuevas rutas directas internacionales podría eventualmente redefinirle como </a:t>
                      </a:r>
                      <a:r>
                        <a:rPr lang="es-CL" sz="900" b="0" i="1" kern="1200" baseline="0" noProof="0" dirty="0" err="1" smtClean="0">
                          <a:solidFill>
                            <a:srgbClr val="002776"/>
                          </a:solidFill>
                          <a:latin typeface="+mn-lt"/>
                          <a:ea typeface="+mn-ea"/>
                          <a:cs typeface="+mn-cs"/>
                        </a:rPr>
                        <a:t>hub</a:t>
                      </a:r>
                      <a:r>
                        <a:rPr lang="es-CL" sz="900" b="0" kern="1200" baseline="0" noProof="0" dirty="0" smtClean="0">
                          <a:solidFill>
                            <a:srgbClr val="002776"/>
                          </a:solidFill>
                          <a:latin typeface="+mn-lt"/>
                          <a:ea typeface="+mn-ea"/>
                          <a:cs typeface="+mn-cs"/>
                        </a:rPr>
                        <a:t> secundario de la compañía. </a:t>
                      </a:r>
                    </a:p>
                    <a:p>
                      <a:pPr marL="685297" marR="0" lvl="1" indent="-228600" algn="just" defTabSz="913399" rtl="0" eaLnBrk="1" fontAlgn="auto" latinLnBrk="0" hangingPunct="1">
                        <a:lnSpc>
                          <a:spcPct val="100000"/>
                        </a:lnSpc>
                        <a:spcBef>
                          <a:spcPts val="300"/>
                        </a:spcBef>
                        <a:spcAft>
                          <a:spcPts val="0"/>
                        </a:spcAft>
                        <a:buClrTx/>
                        <a:buSzTx/>
                        <a:buFont typeface="Arial" panose="020B0604020202020204" pitchFamily="34" charset="0"/>
                        <a:buChar char="•"/>
                        <a:tabLst/>
                        <a:defRPr/>
                      </a:pPr>
                      <a:r>
                        <a:rPr lang="es-CL" sz="900" b="0" u="none" kern="1200" baseline="0" noProof="0" dirty="0" smtClean="0">
                          <a:solidFill>
                            <a:srgbClr val="002776"/>
                          </a:solidFill>
                          <a:latin typeface="+mn-lt"/>
                          <a:ea typeface="+mn-ea"/>
                          <a:cs typeface="+mn-cs"/>
                        </a:rPr>
                        <a:t>Contexto reciente</a:t>
                      </a:r>
                      <a:r>
                        <a:rPr lang="es-CL" sz="900" b="0" kern="1200" baseline="0" noProof="0" dirty="0" smtClean="0">
                          <a:solidFill>
                            <a:srgbClr val="002776"/>
                          </a:solidFill>
                          <a:latin typeface="+mn-lt"/>
                          <a:ea typeface="+mn-ea"/>
                          <a:cs typeface="+mn-cs"/>
                        </a:rPr>
                        <a:t>: Durante el mes de Enero de 2016 Avianca estableció Ecuador como “</a:t>
                      </a:r>
                      <a:r>
                        <a:rPr lang="es-CL" sz="900" b="0" i="1" kern="1200" baseline="0" noProof="0" dirty="0" smtClean="0">
                          <a:solidFill>
                            <a:srgbClr val="002776"/>
                          </a:solidFill>
                          <a:latin typeface="+mn-lt"/>
                          <a:ea typeface="+mn-ea"/>
                          <a:cs typeface="+mn-cs"/>
                        </a:rPr>
                        <a:t>destino del mes</a:t>
                      </a:r>
                      <a:r>
                        <a:rPr lang="es-CL" sz="900" b="0" kern="1200" baseline="0" noProof="0" dirty="0" smtClean="0">
                          <a:solidFill>
                            <a:srgbClr val="002776"/>
                          </a:solidFill>
                          <a:latin typeface="+mn-lt"/>
                          <a:ea typeface="+mn-ea"/>
                          <a:cs typeface="+mn-cs"/>
                        </a:rPr>
                        <a:t>” ofertando descuentos hasta el mes de Noviembre en rutas desde Quito y Guayaquil hacia México DF, Ciudad de Guatemala, San Salvador, San Pedro Sula, Tegucigalpa, Managua, San José y Panamá. Esta iniciativa permite a la compañía fomentar la conectividad internacional desde Ecuador y a la vez estudiar la demanda de los diferentes trayectos. En este marco, la presencia competidora de Guayaquil también se ve favorecida por esta medida ya que Avianca no realiza distinción entre los dos aeropuertos en cuanto a la oferta desde uno y otro.</a:t>
                      </a:r>
                    </a:p>
                    <a:p>
                      <a:pPr marL="685297" marR="0" lvl="1" indent="-228600" algn="just" defTabSz="913399" rtl="0" eaLnBrk="1" fontAlgn="auto" latinLnBrk="0" hangingPunct="1">
                        <a:lnSpc>
                          <a:spcPct val="100000"/>
                        </a:lnSpc>
                        <a:spcBef>
                          <a:spcPts val="300"/>
                        </a:spcBef>
                        <a:spcAft>
                          <a:spcPts val="0"/>
                        </a:spcAft>
                        <a:buClrTx/>
                        <a:buSzTx/>
                        <a:buFont typeface="Arial" panose="020B0604020202020204" pitchFamily="34" charset="0"/>
                        <a:buChar char="•"/>
                        <a:tabLst/>
                        <a:defRPr/>
                      </a:pPr>
                      <a:r>
                        <a:rPr lang="es-CL" sz="900" b="0" kern="1200" baseline="0" noProof="0" dirty="0" smtClean="0">
                          <a:solidFill>
                            <a:srgbClr val="002776"/>
                          </a:solidFill>
                          <a:latin typeface="+mn-lt"/>
                          <a:ea typeface="+mn-ea"/>
                          <a:cs typeface="+mn-cs"/>
                        </a:rPr>
                        <a:t>Los </a:t>
                      </a:r>
                      <a:r>
                        <a:rPr lang="es-CL" sz="900" b="0" i="1" kern="1200" baseline="0" noProof="0" dirty="0" err="1" smtClean="0">
                          <a:solidFill>
                            <a:srgbClr val="002776"/>
                          </a:solidFill>
                          <a:latin typeface="+mn-lt"/>
                          <a:ea typeface="+mn-ea"/>
                          <a:cs typeface="+mn-cs"/>
                        </a:rPr>
                        <a:t>partners</a:t>
                      </a:r>
                      <a:r>
                        <a:rPr lang="es-CL" sz="900" b="0" kern="1200" baseline="0" noProof="0" dirty="0" smtClean="0">
                          <a:solidFill>
                            <a:srgbClr val="002776"/>
                          </a:solidFill>
                          <a:latin typeface="+mn-lt"/>
                          <a:ea typeface="+mn-ea"/>
                          <a:cs typeface="+mn-cs"/>
                        </a:rPr>
                        <a:t> </a:t>
                      </a:r>
                      <a:r>
                        <a:rPr lang="es-CL" sz="900" b="0" i="1" kern="1200" baseline="0" noProof="0" dirty="0" smtClean="0">
                          <a:solidFill>
                            <a:srgbClr val="002776"/>
                          </a:solidFill>
                          <a:latin typeface="+mn-lt"/>
                          <a:ea typeface="+mn-ea"/>
                          <a:cs typeface="+mn-cs"/>
                        </a:rPr>
                        <a:t>clave</a:t>
                      </a:r>
                      <a:r>
                        <a:rPr lang="es-CL" sz="900" b="0" kern="1200" baseline="0" noProof="0" dirty="0" smtClean="0">
                          <a:solidFill>
                            <a:srgbClr val="002776"/>
                          </a:solidFill>
                          <a:latin typeface="+mn-lt"/>
                          <a:ea typeface="+mn-ea"/>
                          <a:cs typeface="+mn-cs"/>
                        </a:rPr>
                        <a:t> de este proyecto pueden presentar incentivos económicos a Avianca que ayuden a desarrollar este tipo de actuaciones con el fin de afianzar estos destinos y poder establecer rutas directas desde Quito.  Es importante conseguir un compromiso con Avianca. </a:t>
                      </a:r>
                    </a:p>
                    <a:p>
                      <a:pPr marL="685297" marR="0" lvl="1" indent="-228600" algn="just" defTabSz="913399" rtl="0" eaLnBrk="1" fontAlgn="auto" latinLnBrk="0" hangingPunct="1">
                        <a:lnSpc>
                          <a:spcPct val="100000"/>
                        </a:lnSpc>
                        <a:spcBef>
                          <a:spcPts val="300"/>
                        </a:spcBef>
                        <a:spcAft>
                          <a:spcPts val="0"/>
                        </a:spcAft>
                        <a:buClrTx/>
                        <a:buSzTx/>
                        <a:buFont typeface="Arial" panose="020B0604020202020204" pitchFamily="34" charset="0"/>
                        <a:buChar char="•"/>
                        <a:tabLst/>
                        <a:defRPr/>
                      </a:pPr>
                      <a:r>
                        <a:rPr lang="es-CL" sz="900" b="0" kern="1200" baseline="0" noProof="0" dirty="0" smtClean="0">
                          <a:solidFill>
                            <a:srgbClr val="002776"/>
                          </a:solidFill>
                          <a:latin typeface="+mn-lt"/>
                          <a:ea typeface="+mn-ea"/>
                          <a:cs typeface="+mn-cs"/>
                        </a:rPr>
                        <a:t>Es determinante que el Grupo Avianca se comprometa a potenciar su actividad en Quito frente a Guayaquil y que todas las actuaciones contribuyan a posicionar al aeropuerto Internacional Mariscal Sucre como el principal punto de vuelos internacionales del país.</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0"/>
                  </a:ext>
                </a:extLst>
              </a:tr>
              <a:tr h="1415646">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lphaLcParenR" startAt="2"/>
                        <a:tabLst/>
                        <a:defRPr/>
                      </a:pPr>
                      <a:r>
                        <a:rPr lang="es-CL" sz="900" b="1" kern="1200" noProof="0" dirty="0" err="1" smtClean="0">
                          <a:solidFill>
                            <a:srgbClr val="002776"/>
                          </a:solidFill>
                          <a:latin typeface="+mn-lt"/>
                          <a:ea typeface="+mn-ea"/>
                          <a:cs typeface="+mn-cs"/>
                        </a:rPr>
                        <a:t>KPIs</a:t>
                      </a:r>
                      <a:r>
                        <a:rPr lang="es-CL" sz="900" b="1" kern="1200" noProof="0" dirty="0" smtClean="0">
                          <a:solidFill>
                            <a:srgbClr val="002776"/>
                          </a:solidFill>
                          <a:latin typeface="+mn-lt"/>
                          <a:ea typeface="+mn-ea"/>
                          <a:cs typeface="+mn-cs"/>
                        </a:rPr>
                        <a:t> Específicos: </a:t>
                      </a:r>
                      <a:r>
                        <a:rPr lang="es-CL" sz="900" b="0" kern="1200" noProof="0" dirty="0" smtClean="0">
                          <a:solidFill>
                            <a:srgbClr val="002776"/>
                          </a:solidFill>
                          <a:latin typeface="+mn-lt"/>
                          <a:ea typeface="+mn-ea"/>
                          <a:cs typeface="+mn-cs"/>
                        </a:rPr>
                        <a:t>Los valores objetivo o target para los diferentes </a:t>
                      </a:r>
                      <a:r>
                        <a:rPr lang="es-CL" sz="900" b="0" kern="1200" noProof="0" dirty="0" err="1" smtClean="0">
                          <a:solidFill>
                            <a:srgbClr val="002776"/>
                          </a:solidFill>
                          <a:latin typeface="+mn-lt"/>
                          <a:ea typeface="+mn-ea"/>
                          <a:cs typeface="+mn-cs"/>
                        </a:rPr>
                        <a:t>KPIs</a:t>
                      </a:r>
                      <a:r>
                        <a:rPr lang="es-CL" sz="900" b="0" kern="1200" noProof="0" dirty="0" smtClean="0">
                          <a:solidFill>
                            <a:srgbClr val="002776"/>
                          </a:solidFill>
                          <a:latin typeface="+mn-lt"/>
                          <a:ea typeface="+mn-ea"/>
                          <a:cs typeface="+mn-cs"/>
                        </a:rPr>
                        <a:t> definidos deberán definirse en la fase inicial de la ejecución del propio proyecto, en base a las observaciones concretas realizadas en tal momento. No obstante, de manera preliminar pueden proponerse los siguientes valores indicativos, a utilizarse como referencia a la hora de definir los targets definitivos:</a:t>
                      </a:r>
                    </a:p>
                    <a:p>
                      <a:pPr marL="685297" marR="0" lvl="1" indent="-22860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L" sz="900" u="sng" kern="1200" noProof="0" dirty="0" smtClean="0">
                          <a:solidFill>
                            <a:srgbClr val="002776"/>
                          </a:solidFill>
                          <a:latin typeface="+mn-lt"/>
                          <a:ea typeface="+mn-ea"/>
                          <a:cs typeface="+mn-cs"/>
                        </a:rPr>
                        <a:t>Nivel de cumplimiento de la agenda de reuniones</a:t>
                      </a:r>
                      <a:r>
                        <a:rPr lang="es-CL" sz="900" u="none" kern="1200" noProof="0" dirty="0" smtClean="0">
                          <a:solidFill>
                            <a:srgbClr val="002776"/>
                          </a:solidFill>
                          <a:latin typeface="+mn-lt"/>
                          <a:ea typeface="+mn-ea"/>
                          <a:cs typeface="+mn-cs"/>
                        </a:rPr>
                        <a:t>: Al menos un 80% en base mensual, 95% al final del proyecto</a:t>
                      </a:r>
                    </a:p>
                    <a:p>
                      <a:pPr marL="685297" marR="0" lvl="1" indent="-22860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L" sz="900" u="sng" kern="1200" noProof="0" dirty="0" smtClean="0">
                          <a:solidFill>
                            <a:srgbClr val="002776"/>
                          </a:solidFill>
                          <a:latin typeface="+mn-lt"/>
                          <a:ea typeface="+mn-ea"/>
                          <a:cs typeface="+mn-cs"/>
                        </a:rPr>
                        <a:t>Nº de rutas directas abiertas por Avianca desde el inicio del acuerdo</a:t>
                      </a:r>
                      <a:r>
                        <a:rPr lang="es-CL" sz="900" u="none" kern="1200" noProof="0" dirty="0" smtClean="0">
                          <a:solidFill>
                            <a:srgbClr val="002776"/>
                          </a:solidFill>
                          <a:latin typeface="+mn-lt"/>
                          <a:ea typeface="+mn-ea"/>
                          <a:cs typeface="+mn-cs"/>
                        </a:rPr>
                        <a:t>:</a:t>
                      </a:r>
                      <a:r>
                        <a:rPr lang="es-CL" sz="900" u="none" kern="1200" baseline="0" noProof="0" dirty="0" smtClean="0">
                          <a:solidFill>
                            <a:srgbClr val="002776"/>
                          </a:solidFill>
                          <a:latin typeface="+mn-lt"/>
                          <a:ea typeface="+mn-ea"/>
                          <a:cs typeface="+mn-cs"/>
                        </a:rPr>
                        <a:t> 1 nueva ruta por cada temporada durante los 2 primeros años de colaboración, al menos 1 ruta con destino europeo.</a:t>
                      </a:r>
                    </a:p>
                    <a:p>
                      <a:pPr marL="685297" marR="0" lvl="1" indent="-22860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CL" sz="900" u="sng" kern="1200" dirty="0" smtClean="0">
                          <a:solidFill>
                            <a:srgbClr val="002776"/>
                          </a:solidFill>
                          <a:latin typeface="+mn-lt"/>
                          <a:ea typeface="+mn-ea"/>
                          <a:cs typeface="+mn-cs"/>
                        </a:rPr>
                        <a:t>Nivel (%) de crecimiento de pasajeros internacionales transportados por Avianca desde el inicio de la colaboración:</a:t>
                      </a:r>
                      <a:r>
                        <a:rPr lang="es-CL" sz="900" u="sng" kern="1200" baseline="0" dirty="0" smtClean="0">
                          <a:solidFill>
                            <a:srgbClr val="002776"/>
                          </a:solidFill>
                          <a:latin typeface="+mn-lt"/>
                          <a:ea typeface="+mn-ea"/>
                          <a:cs typeface="+mn-cs"/>
                        </a:rPr>
                        <a:t> </a:t>
                      </a:r>
                      <a:r>
                        <a:rPr lang="es-CL" sz="900" u="none" kern="1200" baseline="0" dirty="0" smtClean="0">
                          <a:solidFill>
                            <a:srgbClr val="002776"/>
                          </a:solidFill>
                          <a:latin typeface="+mn-lt"/>
                          <a:ea typeface="+mn-ea"/>
                          <a:cs typeface="+mn-cs"/>
                        </a:rPr>
                        <a:t>Considerando 4 nuevas rutas internacionales y un aumento de frecuencias en las 4 rutas existentes en la actualidad, la oferta de Avianca se ve aumentada después de dos años un 40%. El factor de ocupación de la aerolínea oscila en torno al 80% por lo que el tráfico de pasajeros internacionales que viaja con Avianca incrementaría en un 32% en dos años después de la firma del contrato.</a:t>
                      </a:r>
                      <a:endParaRPr lang="es-CL" sz="900" u="sng" kern="1200" baseline="0" dirty="0" smtClean="0">
                        <a:solidFill>
                          <a:srgbClr val="002776"/>
                        </a:solidFill>
                        <a:latin typeface="+mn-lt"/>
                        <a:ea typeface="+mn-ea"/>
                        <a:cs typeface="+mn-cs"/>
                      </a:endParaRPr>
                    </a:p>
                    <a:p>
                      <a:pPr marL="685297" marR="0" lvl="1" indent="-22860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dirty="0" smtClean="0">
                          <a:solidFill>
                            <a:srgbClr val="002776"/>
                          </a:solidFill>
                          <a:latin typeface="+mn-lt"/>
                          <a:ea typeface="+mn-ea"/>
                          <a:cs typeface="+mn-cs"/>
                        </a:rPr>
                        <a:t>Nivel (%) de crecimiento de oferta de asientos internacionales de Avianca en Guayaquil frente a Quito desde el inicio de la colaboración:</a:t>
                      </a:r>
                      <a:r>
                        <a:rPr lang="es-ES" sz="900" u="none" kern="1200" baseline="0" dirty="0" smtClean="0">
                          <a:solidFill>
                            <a:srgbClr val="002776"/>
                          </a:solidFill>
                          <a:latin typeface="+mn-lt"/>
                          <a:ea typeface="+mn-ea"/>
                          <a:cs typeface="+mn-cs"/>
                        </a:rPr>
                        <a:t> Considerando que la oferta de Avianca en Guayaquil se mantiene como hasta ahora (Quito posee un 17% de asientos ofertados </a:t>
                      </a:r>
                      <a:r>
                        <a:rPr lang="es-ES_tradnl" sz="900" u="none" kern="1200" baseline="0" dirty="0" smtClean="0">
                          <a:solidFill>
                            <a:srgbClr val="002776"/>
                          </a:solidFill>
                          <a:latin typeface="+mn-lt"/>
                          <a:ea typeface="+mn-ea"/>
                          <a:cs typeface="+mn-cs"/>
                        </a:rPr>
                        <a:t>más que en Guayaquil) y asumiendo los aumentos en la oferta indicados previamente, se podría estimar una oferta de asientos objetivo para Quito al menos un 50% superior que en Guayaquil después de 2 años de colaboración.</a:t>
                      </a:r>
                      <a:endParaRPr lang="es-CL" sz="900" u="sng" kern="1200" dirty="0" smtClean="0">
                        <a:solidFill>
                          <a:srgbClr val="002776"/>
                        </a:solidFill>
                        <a:latin typeface="+mn-lt"/>
                        <a:ea typeface="+mn-ea"/>
                        <a:cs typeface="+mn-cs"/>
                      </a:endParaRPr>
                    </a:p>
                    <a:p>
                      <a:pPr marL="228600" marR="0" lvl="0" indent="-22860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CL" sz="900" u="none" kern="1200" noProof="0" dirty="0" smtClean="0">
                        <a:solidFill>
                          <a:srgbClr val="FF0000"/>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1"/>
                  </a:ext>
                </a:extLst>
              </a:tr>
            </a:tbl>
          </a:graphicData>
        </a:graphic>
      </p:graphicFrame>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rgbClr val="FFFFFF"/>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16" name="TextBox 15"/>
          <p:cNvSpPr txBox="1"/>
          <p:nvPr/>
        </p:nvSpPr>
        <p:spPr>
          <a:xfrm>
            <a:off x="637248" y="1641368"/>
            <a:ext cx="2247246" cy="246221"/>
          </a:xfrm>
          <a:prstGeom prst="rect">
            <a:avLst/>
          </a:prstGeom>
          <a:noFill/>
        </p:spPr>
        <p:txBody>
          <a:bodyPr wrap="square" rtlCol="0">
            <a:spAutoFit/>
          </a:bodyPr>
          <a:lstStyle/>
          <a:p>
            <a:r>
              <a:rPr lang="es-CL" sz="1000" b="1" dirty="0" smtClean="0">
                <a:solidFill>
                  <a:srgbClr val="FFFFFF"/>
                </a:solidFill>
                <a:latin typeface="Arial"/>
              </a:rPr>
              <a:t>ANEXO</a:t>
            </a:r>
            <a:endParaRPr lang="es-CL" sz="1000" b="1" dirty="0">
              <a:solidFill>
                <a:srgbClr val="FFFFFF"/>
              </a:solidFill>
              <a:latin typeface="Arial"/>
            </a:endParaRPr>
          </a:p>
        </p:txBody>
      </p:sp>
      <p:sp>
        <p:nvSpPr>
          <p:cNvPr id="35" name="Rectangle 34"/>
          <p:cNvSpPr/>
          <p:nvPr>
            <p:custDataLst>
              <p:tags r:id="rId2"/>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s-CL" sz="800" b="1" dirty="0">
              <a:solidFill>
                <a:srgbClr val="FFFFFF"/>
              </a:solidFill>
            </a:endParaRPr>
          </a:p>
        </p:txBody>
      </p:sp>
      <p:sp>
        <p:nvSpPr>
          <p:cNvPr id="40" name="TextBox 39"/>
          <p:cNvSpPr txBox="1"/>
          <p:nvPr/>
        </p:nvSpPr>
        <p:spPr>
          <a:xfrm>
            <a:off x="368858" y="1008518"/>
            <a:ext cx="2033809"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CL" dirty="0" smtClean="0"/>
              <a:t>Expansión del mercado actual de aerolíneas</a:t>
            </a:r>
            <a:endParaRPr lang="es-CL" dirty="0"/>
          </a:p>
        </p:txBody>
      </p:sp>
      <p:sp>
        <p:nvSpPr>
          <p:cNvPr id="41" name="Rectangle 40"/>
          <p:cNvSpPr/>
          <p:nvPr/>
        </p:nvSpPr>
        <p:spPr>
          <a:xfrm>
            <a:off x="292873" y="6977425"/>
            <a:ext cx="9624352" cy="338554"/>
          </a:xfrm>
          <a:prstGeom prst="rect">
            <a:avLst/>
          </a:prstGeom>
        </p:spPr>
        <p:txBody>
          <a:bodyPr wrap="square" anchor="b">
            <a:spAutoFit/>
          </a:bodyPr>
          <a:lstStyle/>
          <a:p>
            <a:r>
              <a:rPr lang="es-CL" sz="800" dirty="0" smtClean="0">
                <a:solidFill>
                  <a:schemeClr val="accent1"/>
                </a:solidFill>
              </a:rPr>
              <a:t>Fuentes:</a:t>
            </a:r>
            <a:endParaRPr lang="es-CL" sz="800" dirty="0">
              <a:solidFill>
                <a:schemeClr val="accent1"/>
              </a:solidFill>
            </a:endParaRPr>
          </a:p>
          <a:p>
            <a:r>
              <a:rPr lang="es-CL" sz="800" i="1" dirty="0" smtClean="0">
                <a:solidFill>
                  <a:schemeClr val="accent1"/>
                </a:solidFill>
              </a:rPr>
              <a:t>Notas de prensa, material corporativo y página web del Grupo Avianca</a:t>
            </a:r>
            <a:r>
              <a:rPr lang="es-CL" sz="800" dirty="0" smtClean="0">
                <a:solidFill>
                  <a:schemeClr val="accent1"/>
                </a:solidFill>
              </a:rPr>
              <a:t>,</a:t>
            </a:r>
            <a:r>
              <a:rPr lang="es-CL" sz="800" i="1" dirty="0">
                <a:solidFill>
                  <a:schemeClr val="accent1"/>
                </a:solidFill>
              </a:rPr>
              <a:t> </a:t>
            </a:r>
            <a:r>
              <a:rPr lang="es-CL" sz="800" i="1" dirty="0" err="1">
                <a:solidFill>
                  <a:schemeClr val="accent1"/>
                </a:solidFill>
              </a:rPr>
              <a:t>FlightGlobal</a:t>
            </a:r>
            <a:r>
              <a:rPr lang="es-CL" sz="800" i="1" dirty="0">
                <a:solidFill>
                  <a:schemeClr val="accent1"/>
                </a:solidFill>
              </a:rPr>
              <a:t> ™</a:t>
            </a:r>
            <a:r>
              <a:rPr lang="es-CL" sz="800" dirty="0" smtClean="0">
                <a:solidFill>
                  <a:schemeClr val="accent1"/>
                </a:solidFill>
              </a:rPr>
              <a:t>.</a:t>
            </a:r>
          </a:p>
        </p:txBody>
      </p:sp>
      <p:sp>
        <p:nvSpPr>
          <p:cNvPr id="37" name="Rectangle 36"/>
          <p:cNvSpPr/>
          <p:nvPr>
            <p:custDataLst>
              <p:tags r:id="rId3"/>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CL" sz="1000" b="1" dirty="0" smtClean="0">
                <a:solidFill>
                  <a:schemeClr val="tx2"/>
                </a:solidFill>
              </a:rPr>
              <a:t>1.2 Acuerdo de colaboración con Avianca</a:t>
            </a:r>
            <a:endParaRPr lang="es-CL" sz="1000" b="1" dirty="0">
              <a:solidFill>
                <a:schemeClr val="tx2"/>
              </a:solidFill>
            </a:endParaRPr>
          </a:p>
        </p:txBody>
      </p:sp>
      <p:sp>
        <p:nvSpPr>
          <p:cNvPr id="43" name="Rounded Rectangle 42"/>
          <p:cNvSpPr/>
          <p:nvPr/>
        </p:nvSpPr>
        <p:spPr>
          <a:xfrm>
            <a:off x="265456" y="1045552"/>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E1</a:t>
            </a:r>
            <a:endParaRPr lang="es-ES" sz="1100" b="1" dirty="0">
              <a:solidFill>
                <a:srgbClr val="002060"/>
              </a:solidFill>
            </a:endParaRPr>
          </a:p>
        </p:txBody>
      </p:sp>
      <p:sp>
        <p:nvSpPr>
          <p:cNvPr id="24" name="TextBox 23"/>
          <p:cNvSpPr txBox="1"/>
          <p:nvPr/>
        </p:nvSpPr>
        <p:spPr>
          <a:xfrm>
            <a:off x="194340" y="1366714"/>
            <a:ext cx="9659932" cy="230832"/>
          </a:xfrm>
          <a:prstGeom prst="rect">
            <a:avLst/>
          </a:prstGeom>
          <a:noFill/>
        </p:spPr>
        <p:txBody>
          <a:bodyPr wrap="square" rtlCol="0">
            <a:spAutoFit/>
          </a:bodyPr>
          <a:lstStyle/>
          <a:p>
            <a:r>
              <a:rPr lang="es-ES_tradnl" sz="900" i="1" dirty="0" smtClean="0">
                <a:solidFill>
                  <a:schemeClr val="tx2"/>
                </a:solidFill>
              </a:rPr>
              <a:t>Las </a:t>
            </a:r>
            <a:r>
              <a:rPr lang="es-ES_tradnl" sz="900" i="1" dirty="0">
                <a:solidFill>
                  <a:schemeClr val="tx2"/>
                </a:solidFill>
              </a:rPr>
              <a:t>ideas que se presentan a continuación son sugerencias que se añaden, pero que en ningún caso suponen un desarrollo vinculante</a:t>
            </a:r>
            <a:r>
              <a:rPr lang="es-ES_tradnl" sz="900" i="1" dirty="0" smtClean="0">
                <a:solidFill>
                  <a:schemeClr val="tx2"/>
                </a:solidFill>
              </a:rPr>
              <a:t>.</a:t>
            </a:r>
            <a:endParaRPr lang="es-CL" sz="900" b="1" dirty="0">
              <a:solidFill>
                <a:schemeClr val="tx2"/>
              </a:solidFill>
              <a:latin typeface="+mn-lt"/>
            </a:endParaRPr>
          </a:p>
        </p:txBody>
      </p:sp>
      <p:sp>
        <p:nvSpPr>
          <p:cNvPr id="25" name="Rounded Rectangle 24"/>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26" name="Freeform 25"/>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226459596"/>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
        <p:cNvGrpSpPr/>
        <p:nvPr/>
      </p:nvGrpSpPr>
      <p:grpSpPr>
        <a:xfrm>
          <a:off x="0" y="0"/>
          <a:ext cx="0" cy="0"/>
          <a:chOff x="0" y="0"/>
          <a:chExt cx="0" cy="0"/>
        </a:xfrm>
      </p:grpSpPr>
      <p:sp>
        <p:nvSpPr>
          <p:cNvPr id="5" name="Text Placeholder 7"/>
          <p:cNvSpPr>
            <a:spLocks noGrp="1"/>
          </p:cNvSpPr>
          <p:nvPr>
            <p:ph type="body" sz="quarter" idx="10"/>
          </p:nvPr>
        </p:nvSpPr>
        <p:spPr>
          <a:xfrm>
            <a:off x="762797" y="596263"/>
            <a:ext cx="8518390" cy="984349"/>
          </a:xfrm>
          <a:prstGeom prst="rect">
            <a:avLst/>
          </a:prstGeom>
        </p:spPr>
        <p:txBody>
          <a:bodyPr anchor="t"/>
          <a:lstStyle/>
          <a:p>
            <a:r>
              <a:rPr lang="es-ES" sz="3250" b="1" dirty="0">
                <a:solidFill>
                  <a:schemeClr val="bg1"/>
                </a:solidFill>
              </a:rPr>
              <a:t>Contenido</a:t>
            </a:r>
            <a:endParaRPr lang="es-ES" sz="3250" b="1" dirty="0">
              <a:solidFill>
                <a:srgbClr val="FF0000"/>
              </a:solidFill>
            </a:endParaRPr>
          </a:p>
        </p:txBody>
      </p:sp>
      <p:grpSp>
        <p:nvGrpSpPr>
          <p:cNvPr id="7" name="Group 6"/>
          <p:cNvGrpSpPr/>
          <p:nvPr/>
        </p:nvGrpSpPr>
        <p:grpSpPr>
          <a:xfrm>
            <a:off x="8140012" y="470086"/>
            <a:ext cx="1380145" cy="1516505"/>
            <a:chOff x="7977188" y="2865438"/>
            <a:chExt cx="490538" cy="427038"/>
          </a:xfrm>
          <a:solidFill>
            <a:schemeClr val="bg2"/>
          </a:solidFill>
        </p:grpSpPr>
        <p:sp>
          <p:nvSpPr>
            <p:cNvPr id="8" name="Freeform 599"/>
            <p:cNvSpPr>
              <a:spLocks noEditPoints="1"/>
            </p:cNvSpPr>
            <p:nvPr/>
          </p:nvSpPr>
          <p:spPr bwMode="auto">
            <a:xfrm>
              <a:off x="8151813" y="3021013"/>
              <a:ext cx="20638" cy="19050"/>
            </a:xfrm>
            <a:custGeom>
              <a:avLst/>
              <a:gdLst>
                <a:gd name="T0" fmla="*/ 5 w 6"/>
                <a:gd name="T1" fmla="*/ 0 h 5"/>
                <a:gd name="T2" fmla="*/ 5 w 6"/>
                <a:gd name="T3" fmla="*/ 5 h 5"/>
                <a:gd name="T4" fmla="*/ 0 w 6"/>
                <a:gd name="T5" fmla="*/ 4 h 5"/>
                <a:gd name="T6" fmla="*/ 5 w 6"/>
                <a:gd name="T7" fmla="*/ 0 h 5"/>
                <a:gd name="T8" fmla="*/ 3 w 6"/>
                <a:gd name="T9" fmla="*/ 4 h 5"/>
                <a:gd name="T10" fmla="*/ 4 w 6"/>
                <a:gd name="T11" fmla="*/ 1 h 5"/>
                <a:gd name="T12" fmla="*/ 3 w 6"/>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0"/>
                  </a:moveTo>
                  <a:cubicBezTo>
                    <a:pt x="6" y="1"/>
                    <a:pt x="5" y="4"/>
                    <a:pt x="5" y="5"/>
                  </a:cubicBezTo>
                  <a:cubicBezTo>
                    <a:pt x="3" y="5"/>
                    <a:pt x="1" y="5"/>
                    <a:pt x="0" y="4"/>
                  </a:cubicBezTo>
                  <a:cubicBezTo>
                    <a:pt x="1" y="1"/>
                    <a:pt x="2" y="0"/>
                    <a:pt x="5" y="0"/>
                  </a:cubicBezTo>
                  <a:close/>
                  <a:moveTo>
                    <a:pt x="3" y="4"/>
                  </a:moveTo>
                  <a:cubicBezTo>
                    <a:pt x="3" y="3"/>
                    <a:pt x="4" y="3"/>
                    <a:pt x="4" y="1"/>
                  </a:cubicBezTo>
                  <a:cubicBezTo>
                    <a:pt x="2" y="1"/>
                    <a:pt x="1"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2861" tIns="46431" rIns="92861" bIns="46431" numCol="1" anchor="t" anchorCtr="0" compatLnSpc="1">
              <a:prstTxWarp prst="textNoShape">
                <a:avLst/>
              </a:prstTxWarp>
            </a:bodyPr>
            <a:lstStyle/>
            <a:p>
              <a:pPr defTabSz="928443"/>
              <a:endParaRPr lang="en-US" sz="1828">
                <a:solidFill>
                  <a:srgbClr val="000000"/>
                </a:solidFill>
                <a:latin typeface="Arial"/>
              </a:endParaRPr>
            </a:p>
          </p:txBody>
        </p:sp>
        <p:sp>
          <p:nvSpPr>
            <p:cNvPr id="9" name="Freeform 600"/>
            <p:cNvSpPr>
              <a:spLocks noEditPoints="1"/>
            </p:cNvSpPr>
            <p:nvPr/>
          </p:nvSpPr>
          <p:spPr bwMode="auto">
            <a:xfrm>
              <a:off x="8151813" y="3071813"/>
              <a:ext cx="28575" cy="31750"/>
            </a:xfrm>
            <a:custGeom>
              <a:avLst/>
              <a:gdLst>
                <a:gd name="T0" fmla="*/ 7 w 8"/>
                <a:gd name="T1" fmla="*/ 3 h 9"/>
                <a:gd name="T2" fmla="*/ 1 w 8"/>
                <a:gd name="T3" fmla="*/ 7 h 9"/>
                <a:gd name="T4" fmla="*/ 7 w 8"/>
                <a:gd name="T5" fmla="*/ 3 h 9"/>
                <a:gd name="T6" fmla="*/ 3 w 8"/>
                <a:gd name="T7" fmla="*/ 6 h 9"/>
                <a:gd name="T8" fmla="*/ 5 w 8"/>
                <a:gd name="T9" fmla="*/ 3 h 9"/>
                <a:gd name="T10" fmla="*/ 4 w 8"/>
                <a:gd name="T11" fmla="*/ 3 h 9"/>
                <a:gd name="T12" fmla="*/ 3 w 8"/>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7" y="3"/>
                  </a:moveTo>
                  <a:cubicBezTo>
                    <a:pt x="8" y="7"/>
                    <a:pt x="4" y="9"/>
                    <a:pt x="1" y="7"/>
                  </a:cubicBezTo>
                  <a:cubicBezTo>
                    <a:pt x="0" y="4"/>
                    <a:pt x="5" y="0"/>
                    <a:pt x="7" y="3"/>
                  </a:cubicBezTo>
                  <a:close/>
                  <a:moveTo>
                    <a:pt x="3" y="6"/>
                  </a:moveTo>
                  <a:cubicBezTo>
                    <a:pt x="5" y="6"/>
                    <a:pt x="6" y="5"/>
                    <a:pt x="5" y="3"/>
                  </a:cubicBezTo>
                  <a:cubicBezTo>
                    <a:pt x="5" y="3"/>
                    <a:pt x="4" y="3"/>
                    <a:pt x="4" y="3"/>
                  </a:cubicBezTo>
                  <a:cubicBezTo>
                    <a:pt x="3" y="4"/>
                    <a:pt x="2"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2861" tIns="46431" rIns="92861" bIns="46431" numCol="1" anchor="t" anchorCtr="0" compatLnSpc="1">
              <a:prstTxWarp prst="textNoShape">
                <a:avLst/>
              </a:prstTxWarp>
            </a:bodyPr>
            <a:lstStyle/>
            <a:p>
              <a:pPr defTabSz="928443"/>
              <a:endParaRPr lang="en-US" sz="1828">
                <a:solidFill>
                  <a:srgbClr val="000000"/>
                </a:solidFill>
                <a:latin typeface="Arial"/>
              </a:endParaRPr>
            </a:p>
          </p:txBody>
        </p:sp>
        <p:sp>
          <p:nvSpPr>
            <p:cNvPr id="10" name="Freeform 617"/>
            <p:cNvSpPr>
              <a:spLocks noEditPoints="1"/>
            </p:cNvSpPr>
            <p:nvPr/>
          </p:nvSpPr>
          <p:spPr bwMode="auto">
            <a:xfrm>
              <a:off x="7977188" y="2865438"/>
              <a:ext cx="490538" cy="427038"/>
            </a:xfrm>
            <a:custGeom>
              <a:avLst/>
              <a:gdLst>
                <a:gd name="T0" fmla="*/ 85 w 138"/>
                <a:gd name="T1" fmla="*/ 36 h 120"/>
                <a:gd name="T2" fmla="*/ 138 w 138"/>
                <a:gd name="T3" fmla="*/ 50 h 120"/>
                <a:gd name="T4" fmla="*/ 79 w 138"/>
                <a:gd name="T5" fmla="*/ 96 h 120"/>
                <a:gd name="T6" fmla="*/ 62 w 138"/>
                <a:gd name="T7" fmla="*/ 114 h 120"/>
                <a:gd name="T8" fmla="*/ 25 w 138"/>
                <a:gd name="T9" fmla="*/ 117 h 120"/>
                <a:gd name="T10" fmla="*/ 4 w 138"/>
                <a:gd name="T11" fmla="*/ 80 h 120"/>
                <a:gd name="T12" fmla="*/ 54 w 138"/>
                <a:gd name="T13" fmla="*/ 7 h 120"/>
                <a:gd name="T14" fmla="*/ 53 w 138"/>
                <a:gd name="T15" fmla="*/ 8 h 120"/>
                <a:gd name="T16" fmla="*/ 86 w 138"/>
                <a:gd name="T17" fmla="*/ 19 h 120"/>
                <a:gd name="T18" fmla="*/ 89 w 138"/>
                <a:gd name="T19" fmla="*/ 42 h 120"/>
                <a:gd name="T20" fmla="*/ 9 w 138"/>
                <a:gd name="T21" fmla="*/ 74 h 120"/>
                <a:gd name="T22" fmla="*/ 85 w 138"/>
                <a:gd name="T23" fmla="*/ 91 h 120"/>
                <a:gd name="T24" fmla="*/ 90 w 138"/>
                <a:gd name="T25" fmla="*/ 21 h 120"/>
                <a:gd name="T26" fmla="*/ 86 w 138"/>
                <a:gd name="T27" fmla="*/ 24 h 120"/>
                <a:gd name="T28" fmla="*/ 88 w 138"/>
                <a:gd name="T29" fmla="*/ 31 h 120"/>
                <a:gd name="T30" fmla="*/ 4 w 138"/>
                <a:gd name="T31" fmla="*/ 43 h 120"/>
                <a:gd name="T32" fmla="*/ 4 w 138"/>
                <a:gd name="T33" fmla="*/ 48 h 120"/>
                <a:gd name="T34" fmla="*/ 3 w 138"/>
                <a:gd name="T35" fmla="*/ 53 h 120"/>
                <a:gd name="T36" fmla="*/ 4 w 138"/>
                <a:gd name="T37" fmla="*/ 57 h 120"/>
                <a:gd name="T38" fmla="*/ 4 w 138"/>
                <a:gd name="T39" fmla="*/ 61 h 120"/>
                <a:gd name="T40" fmla="*/ 5 w 138"/>
                <a:gd name="T41" fmla="*/ 65 h 120"/>
                <a:gd name="T42" fmla="*/ 5 w 138"/>
                <a:gd name="T43" fmla="*/ 74 h 120"/>
                <a:gd name="T44" fmla="*/ 67 w 138"/>
                <a:gd name="T45" fmla="*/ 75 h 120"/>
                <a:gd name="T46" fmla="*/ 15 w 138"/>
                <a:gd name="T47" fmla="*/ 77 h 120"/>
                <a:gd name="T48" fmla="*/ 15 w 138"/>
                <a:gd name="T49" fmla="*/ 77 h 120"/>
                <a:gd name="T50" fmla="*/ 21 w 138"/>
                <a:gd name="T51" fmla="*/ 77 h 120"/>
                <a:gd name="T52" fmla="*/ 57 w 138"/>
                <a:gd name="T53" fmla="*/ 75 h 120"/>
                <a:gd name="T54" fmla="*/ 63 w 138"/>
                <a:gd name="T55" fmla="*/ 75 h 120"/>
                <a:gd name="T56" fmla="*/ 72 w 138"/>
                <a:gd name="T57" fmla="*/ 75 h 120"/>
                <a:gd name="T58" fmla="*/ 78 w 138"/>
                <a:gd name="T59" fmla="*/ 75 h 120"/>
                <a:gd name="T60" fmla="*/ 82 w 138"/>
                <a:gd name="T61" fmla="*/ 76 h 120"/>
                <a:gd name="T62" fmla="*/ 25 w 138"/>
                <a:gd name="T63" fmla="*/ 77 h 120"/>
                <a:gd name="T64" fmla="*/ 9 w 138"/>
                <a:gd name="T65" fmla="*/ 79 h 120"/>
                <a:gd name="T66" fmla="*/ 30 w 138"/>
                <a:gd name="T67" fmla="*/ 77 h 120"/>
                <a:gd name="T68" fmla="*/ 39 w 138"/>
                <a:gd name="T69" fmla="*/ 76 h 120"/>
                <a:gd name="T70" fmla="*/ 45 w 138"/>
                <a:gd name="T71" fmla="*/ 76 h 120"/>
                <a:gd name="T72" fmla="*/ 8 w 138"/>
                <a:gd name="T73" fmla="*/ 76 h 120"/>
                <a:gd name="T74" fmla="*/ 55 w 138"/>
                <a:gd name="T75" fmla="*/ 79 h 120"/>
                <a:gd name="T76" fmla="*/ 85 w 138"/>
                <a:gd name="T77" fmla="*/ 79 h 120"/>
                <a:gd name="T78" fmla="*/ 55 w 138"/>
                <a:gd name="T79" fmla="*/ 81 h 120"/>
                <a:gd name="T80" fmla="*/ 55 w 138"/>
                <a:gd name="T81" fmla="*/ 88 h 120"/>
                <a:gd name="T82" fmla="*/ 51 w 138"/>
                <a:gd name="T83" fmla="*/ 102 h 120"/>
                <a:gd name="T84" fmla="*/ 83 w 138"/>
                <a:gd name="T85" fmla="*/ 94 h 120"/>
                <a:gd name="T86" fmla="*/ 56 w 138"/>
                <a:gd name="T87" fmla="*/ 9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 h="120">
                  <a:moveTo>
                    <a:pt x="54" y="7"/>
                  </a:moveTo>
                  <a:cubicBezTo>
                    <a:pt x="56" y="15"/>
                    <a:pt x="58" y="26"/>
                    <a:pt x="58" y="35"/>
                  </a:cubicBezTo>
                  <a:cubicBezTo>
                    <a:pt x="67" y="35"/>
                    <a:pt x="76" y="36"/>
                    <a:pt x="85" y="36"/>
                  </a:cubicBezTo>
                  <a:cubicBezTo>
                    <a:pt x="85" y="32"/>
                    <a:pt x="82" y="26"/>
                    <a:pt x="81" y="20"/>
                  </a:cubicBezTo>
                  <a:cubicBezTo>
                    <a:pt x="82" y="18"/>
                    <a:pt x="84" y="16"/>
                    <a:pt x="86" y="15"/>
                  </a:cubicBezTo>
                  <a:cubicBezTo>
                    <a:pt x="106" y="24"/>
                    <a:pt x="123" y="37"/>
                    <a:pt x="138" y="50"/>
                  </a:cubicBezTo>
                  <a:cubicBezTo>
                    <a:pt x="132" y="59"/>
                    <a:pt x="123" y="65"/>
                    <a:pt x="115" y="72"/>
                  </a:cubicBezTo>
                  <a:cubicBezTo>
                    <a:pt x="108" y="79"/>
                    <a:pt x="100" y="88"/>
                    <a:pt x="92" y="92"/>
                  </a:cubicBezTo>
                  <a:cubicBezTo>
                    <a:pt x="88" y="94"/>
                    <a:pt x="84" y="96"/>
                    <a:pt x="79" y="96"/>
                  </a:cubicBezTo>
                  <a:cubicBezTo>
                    <a:pt x="76" y="90"/>
                    <a:pt x="80" y="83"/>
                    <a:pt x="81" y="79"/>
                  </a:cubicBezTo>
                  <a:cubicBezTo>
                    <a:pt x="74" y="78"/>
                    <a:pt x="63" y="78"/>
                    <a:pt x="56" y="79"/>
                  </a:cubicBezTo>
                  <a:cubicBezTo>
                    <a:pt x="58" y="88"/>
                    <a:pt x="61" y="104"/>
                    <a:pt x="62" y="114"/>
                  </a:cubicBezTo>
                  <a:cubicBezTo>
                    <a:pt x="71" y="115"/>
                    <a:pt x="84" y="115"/>
                    <a:pt x="95" y="115"/>
                  </a:cubicBezTo>
                  <a:cubicBezTo>
                    <a:pt x="101" y="114"/>
                    <a:pt x="107" y="112"/>
                    <a:pt x="110" y="117"/>
                  </a:cubicBezTo>
                  <a:cubicBezTo>
                    <a:pt x="83" y="120"/>
                    <a:pt x="52" y="116"/>
                    <a:pt x="25" y="117"/>
                  </a:cubicBezTo>
                  <a:cubicBezTo>
                    <a:pt x="32" y="114"/>
                    <a:pt x="41" y="113"/>
                    <a:pt x="51" y="114"/>
                  </a:cubicBezTo>
                  <a:cubicBezTo>
                    <a:pt x="48" y="102"/>
                    <a:pt x="47" y="89"/>
                    <a:pt x="45" y="79"/>
                  </a:cubicBezTo>
                  <a:cubicBezTo>
                    <a:pt x="31" y="79"/>
                    <a:pt x="16" y="80"/>
                    <a:pt x="4" y="80"/>
                  </a:cubicBezTo>
                  <a:cubicBezTo>
                    <a:pt x="2" y="68"/>
                    <a:pt x="0" y="55"/>
                    <a:pt x="0" y="41"/>
                  </a:cubicBezTo>
                  <a:cubicBezTo>
                    <a:pt x="8" y="32"/>
                    <a:pt x="30" y="35"/>
                    <a:pt x="44" y="34"/>
                  </a:cubicBezTo>
                  <a:cubicBezTo>
                    <a:pt x="43" y="25"/>
                    <a:pt x="38" y="0"/>
                    <a:pt x="54" y="7"/>
                  </a:cubicBezTo>
                  <a:close/>
                  <a:moveTo>
                    <a:pt x="49" y="35"/>
                  </a:moveTo>
                  <a:cubicBezTo>
                    <a:pt x="51" y="35"/>
                    <a:pt x="55" y="36"/>
                    <a:pt x="57" y="34"/>
                  </a:cubicBezTo>
                  <a:cubicBezTo>
                    <a:pt x="55" y="27"/>
                    <a:pt x="54" y="17"/>
                    <a:pt x="53" y="8"/>
                  </a:cubicBezTo>
                  <a:cubicBezTo>
                    <a:pt x="38" y="5"/>
                    <a:pt x="48" y="27"/>
                    <a:pt x="49" y="35"/>
                  </a:cubicBezTo>
                  <a:close/>
                  <a:moveTo>
                    <a:pt x="85" y="22"/>
                  </a:moveTo>
                  <a:cubicBezTo>
                    <a:pt x="86" y="22"/>
                    <a:pt x="87" y="20"/>
                    <a:pt x="86" y="19"/>
                  </a:cubicBezTo>
                  <a:cubicBezTo>
                    <a:pt x="85" y="20"/>
                    <a:pt x="83" y="22"/>
                    <a:pt x="85" y="22"/>
                  </a:cubicBezTo>
                  <a:close/>
                  <a:moveTo>
                    <a:pt x="94" y="38"/>
                  </a:moveTo>
                  <a:cubicBezTo>
                    <a:pt x="91" y="38"/>
                    <a:pt x="90" y="40"/>
                    <a:pt x="89" y="42"/>
                  </a:cubicBezTo>
                  <a:cubicBezTo>
                    <a:pt x="87" y="42"/>
                    <a:pt x="88" y="39"/>
                    <a:pt x="86" y="39"/>
                  </a:cubicBezTo>
                  <a:cubicBezTo>
                    <a:pt x="60" y="40"/>
                    <a:pt x="34" y="36"/>
                    <a:pt x="8" y="38"/>
                  </a:cubicBezTo>
                  <a:cubicBezTo>
                    <a:pt x="9" y="49"/>
                    <a:pt x="10" y="63"/>
                    <a:pt x="9" y="74"/>
                  </a:cubicBezTo>
                  <a:cubicBezTo>
                    <a:pt x="29" y="70"/>
                    <a:pt x="57" y="69"/>
                    <a:pt x="80" y="70"/>
                  </a:cubicBezTo>
                  <a:cubicBezTo>
                    <a:pt x="84" y="71"/>
                    <a:pt x="90" y="69"/>
                    <a:pt x="93" y="72"/>
                  </a:cubicBezTo>
                  <a:cubicBezTo>
                    <a:pt x="90" y="78"/>
                    <a:pt x="88" y="85"/>
                    <a:pt x="85" y="91"/>
                  </a:cubicBezTo>
                  <a:cubicBezTo>
                    <a:pt x="95" y="86"/>
                    <a:pt x="103" y="78"/>
                    <a:pt x="110" y="71"/>
                  </a:cubicBezTo>
                  <a:cubicBezTo>
                    <a:pt x="118" y="63"/>
                    <a:pt x="127" y="58"/>
                    <a:pt x="135" y="50"/>
                  </a:cubicBezTo>
                  <a:cubicBezTo>
                    <a:pt x="119" y="41"/>
                    <a:pt x="106" y="29"/>
                    <a:pt x="90" y="21"/>
                  </a:cubicBezTo>
                  <a:cubicBezTo>
                    <a:pt x="90" y="28"/>
                    <a:pt x="95" y="32"/>
                    <a:pt x="94" y="38"/>
                  </a:cubicBezTo>
                  <a:close/>
                  <a:moveTo>
                    <a:pt x="86" y="28"/>
                  </a:moveTo>
                  <a:cubicBezTo>
                    <a:pt x="87" y="27"/>
                    <a:pt x="88" y="25"/>
                    <a:pt x="86" y="24"/>
                  </a:cubicBezTo>
                  <a:cubicBezTo>
                    <a:pt x="85" y="25"/>
                    <a:pt x="85" y="27"/>
                    <a:pt x="86" y="28"/>
                  </a:cubicBezTo>
                  <a:close/>
                  <a:moveTo>
                    <a:pt x="86" y="29"/>
                  </a:moveTo>
                  <a:cubicBezTo>
                    <a:pt x="87" y="30"/>
                    <a:pt x="87" y="31"/>
                    <a:pt x="88" y="31"/>
                  </a:cubicBezTo>
                  <a:cubicBezTo>
                    <a:pt x="88" y="30"/>
                    <a:pt x="88" y="29"/>
                    <a:pt x="87" y="28"/>
                  </a:cubicBezTo>
                  <a:cubicBezTo>
                    <a:pt x="87" y="29"/>
                    <a:pt x="87" y="29"/>
                    <a:pt x="86" y="29"/>
                  </a:cubicBezTo>
                  <a:close/>
                  <a:moveTo>
                    <a:pt x="4" y="43"/>
                  </a:moveTo>
                  <a:cubicBezTo>
                    <a:pt x="4" y="42"/>
                    <a:pt x="7" y="41"/>
                    <a:pt x="6" y="39"/>
                  </a:cubicBezTo>
                  <a:cubicBezTo>
                    <a:pt x="5" y="41"/>
                    <a:pt x="3" y="42"/>
                    <a:pt x="4" y="43"/>
                  </a:cubicBezTo>
                  <a:close/>
                  <a:moveTo>
                    <a:pt x="4" y="48"/>
                  </a:moveTo>
                  <a:cubicBezTo>
                    <a:pt x="5" y="47"/>
                    <a:pt x="7" y="45"/>
                    <a:pt x="5" y="44"/>
                  </a:cubicBezTo>
                  <a:cubicBezTo>
                    <a:pt x="5" y="45"/>
                    <a:pt x="2" y="46"/>
                    <a:pt x="4" y="48"/>
                  </a:cubicBezTo>
                  <a:close/>
                  <a:moveTo>
                    <a:pt x="3" y="53"/>
                  </a:moveTo>
                  <a:cubicBezTo>
                    <a:pt x="6" y="54"/>
                    <a:pt x="7" y="48"/>
                    <a:pt x="5" y="48"/>
                  </a:cubicBezTo>
                  <a:cubicBezTo>
                    <a:pt x="3" y="49"/>
                    <a:pt x="3" y="51"/>
                    <a:pt x="3" y="53"/>
                  </a:cubicBezTo>
                  <a:close/>
                  <a:moveTo>
                    <a:pt x="4" y="57"/>
                  </a:moveTo>
                  <a:cubicBezTo>
                    <a:pt x="6" y="57"/>
                    <a:pt x="6" y="56"/>
                    <a:pt x="6" y="54"/>
                  </a:cubicBezTo>
                  <a:cubicBezTo>
                    <a:pt x="4" y="54"/>
                    <a:pt x="4" y="55"/>
                    <a:pt x="4" y="57"/>
                  </a:cubicBezTo>
                  <a:close/>
                  <a:moveTo>
                    <a:pt x="4" y="61"/>
                  </a:moveTo>
                  <a:cubicBezTo>
                    <a:pt x="5" y="61"/>
                    <a:pt x="7" y="59"/>
                    <a:pt x="6" y="58"/>
                  </a:cubicBezTo>
                  <a:cubicBezTo>
                    <a:pt x="5" y="59"/>
                    <a:pt x="3" y="59"/>
                    <a:pt x="4" y="61"/>
                  </a:cubicBezTo>
                  <a:close/>
                  <a:moveTo>
                    <a:pt x="5" y="65"/>
                  </a:moveTo>
                  <a:cubicBezTo>
                    <a:pt x="5" y="64"/>
                    <a:pt x="7" y="63"/>
                    <a:pt x="6" y="62"/>
                  </a:cubicBezTo>
                  <a:cubicBezTo>
                    <a:pt x="5" y="62"/>
                    <a:pt x="4" y="64"/>
                    <a:pt x="5" y="65"/>
                  </a:cubicBezTo>
                  <a:close/>
                  <a:moveTo>
                    <a:pt x="5" y="74"/>
                  </a:moveTo>
                  <a:cubicBezTo>
                    <a:pt x="7" y="74"/>
                    <a:pt x="6" y="68"/>
                    <a:pt x="6" y="65"/>
                  </a:cubicBezTo>
                  <a:cubicBezTo>
                    <a:pt x="3" y="67"/>
                    <a:pt x="6" y="71"/>
                    <a:pt x="5" y="74"/>
                  </a:cubicBezTo>
                  <a:close/>
                  <a:moveTo>
                    <a:pt x="67" y="75"/>
                  </a:moveTo>
                  <a:cubicBezTo>
                    <a:pt x="68" y="76"/>
                    <a:pt x="71" y="76"/>
                    <a:pt x="71" y="74"/>
                  </a:cubicBezTo>
                  <a:cubicBezTo>
                    <a:pt x="70" y="73"/>
                    <a:pt x="67" y="74"/>
                    <a:pt x="67" y="75"/>
                  </a:cubicBezTo>
                  <a:close/>
                  <a:moveTo>
                    <a:pt x="15" y="77"/>
                  </a:moveTo>
                  <a:cubicBezTo>
                    <a:pt x="16" y="77"/>
                    <a:pt x="18" y="77"/>
                    <a:pt x="19" y="77"/>
                  </a:cubicBezTo>
                  <a:cubicBezTo>
                    <a:pt x="20" y="76"/>
                    <a:pt x="20" y="75"/>
                    <a:pt x="21" y="74"/>
                  </a:cubicBezTo>
                  <a:cubicBezTo>
                    <a:pt x="18" y="74"/>
                    <a:pt x="16" y="75"/>
                    <a:pt x="15" y="77"/>
                  </a:cubicBezTo>
                  <a:close/>
                  <a:moveTo>
                    <a:pt x="21" y="77"/>
                  </a:moveTo>
                  <a:cubicBezTo>
                    <a:pt x="24" y="77"/>
                    <a:pt x="24" y="76"/>
                    <a:pt x="25" y="75"/>
                  </a:cubicBezTo>
                  <a:cubicBezTo>
                    <a:pt x="23" y="73"/>
                    <a:pt x="22" y="76"/>
                    <a:pt x="21" y="77"/>
                  </a:cubicBezTo>
                  <a:close/>
                  <a:moveTo>
                    <a:pt x="57" y="75"/>
                  </a:moveTo>
                  <a:cubicBezTo>
                    <a:pt x="57" y="77"/>
                    <a:pt x="62" y="75"/>
                    <a:pt x="62" y="74"/>
                  </a:cubicBezTo>
                  <a:cubicBezTo>
                    <a:pt x="60" y="74"/>
                    <a:pt x="59" y="75"/>
                    <a:pt x="57" y="75"/>
                  </a:cubicBezTo>
                  <a:close/>
                  <a:moveTo>
                    <a:pt x="63" y="75"/>
                  </a:moveTo>
                  <a:cubicBezTo>
                    <a:pt x="64" y="76"/>
                    <a:pt x="66" y="77"/>
                    <a:pt x="66" y="74"/>
                  </a:cubicBezTo>
                  <a:cubicBezTo>
                    <a:pt x="65" y="74"/>
                    <a:pt x="63" y="74"/>
                    <a:pt x="63" y="75"/>
                  </a:cubicBezTo>
                  <a:close/>
                  <a:moveTo>
                    <a:pt x="72" y="75"/>
                  </a:moveTo>
                  <a:cubicBezTo>
                    <a:pt x="74" y="75"/>
                    <a:pt x="77" y="76"/>
                    <a:pt x="77" y="74"/>
                  </a:cubicBezTo>
                  <a:cubicBezTo>
                    <a:pt x="75" y="75"/>
                    <a:pt x="72" y="74"/>
                    <a:pt x="72" y="75"/>
                  </a:cubicBezTo>
                  <a:close/>
                  <a:moveTo>
                    <a:pt x="78" y="75"/>
                  </a:moveTo>
                  <a:cubicBezTo>
                    <a:pt x="78" y="77"/>
                    <a:pt x="82" y="76"/>
                    <a:pt x="82" y="74"/>
                  </a:cubicBezTo>
                  <a:cubicBezTo>
                    <a:pt x="80" y="74"/>
                    <a:pt x="78" y="74"/>
                    <a:pt x="78" y="75"/>
                  </a:cubicBezTo>
                  <a:close/>
                  <a:moveTo>
                    <a:pt x="82" y="76"/>
                  </a:moveTo>
                  <a:cubicBezTo>
                    <a:pt x="84" y="73"/>
                    <a:pt x="86" y="78"/>
                    <a:pt x="87" y="74"/>
                  </a:cubicBezTo>
                  <a:cubicBezTo>
                    <a:pt x="85" y="74"/>
                    <a:pt x="82" y="74"/>
                    <a:pt x="82" y="76"/>
                  </a:cubicBezTo>
                  <a:close/>
                  <a:moveTo>
                    <a:pt x="25" y="77"/>
                  </a:moveTo>
                  <a:cubicBezTo>
                    <a:pt x="27" y="77"/>
                    <a:pt x="28" y="77"/>
                    <a:pt x="29" y="76"/>
                  </a:cubicBezTo>
                  <a:cubicBezTo>
                    <a:pt x="29" y="73"/>
                    <a:pt x="25" y="75"/>
                    <a:pt x="25" y="77"/>
                  </a:cubicBezTo>
                  <a:close/>
                  <a:moveTo>
                    <a:pt x="9" y="79"/>
                  </a:moveTo>
                  <a:cubicBezTo>
                    <a:pt x="11" y="77"/>
                    <a:pt x="13" y="78"/>
                    <a:pt x="13" y="75"/>
                  </a:cubicBezTo>
                  <a:cubicBezTo>
                    <a:pt x="11" y="75"/>
                    <a:pt x="8" y="77"/>
                    <a:pt x="9" y="79"/>
                  </a:cubicBezTo>
                  <a:close/>
                  <a:moveTo>
                    <a:pt x="30" y="77"/>
                  </a:moveTo>
                  <a:cubicBezTo>
                    <a:pt x="31" y="77"/>
                    <a:pt x="35" y="78"/>
                    <a:pt x="35" y="76"/>
                  </a:cubicBezTo>
                  <a:cubicBezTo>
                    <a:pt x="33" y="75"/>
                    <a:pt x="30" y="75"/>
                    <a:pt x="30" y="77"/>
                  </a:cubicBezTo>
                  <a:close/>
                  <a:moveTo>
                    <a:pt x="39" y="76"/>
                  </a:moveTo>
                  <a:cubicBezTo>
                    <a:pt x="39" y="78"/>
                    <a:pt x="45" y="78"/>
                    <a:pt x="44" y="75"/>
                  </a:cubicBezTo>
                  <a:cubicBezTo>
                    <a:pt x="43" y="75"/>
                    <a:pt x="40" y="75"/>
                    <a:pt x="39" y="76"/>
                  </a:cubicBezTo>
                  <a:close/>
                  <a:moveTo>
                    <a:pt x="45" y="76"/>
                  </a:moveTo>
                  <a:cubicBezTo>
                    <a:pt x="47" y="77"/>
                    <a:pt x="49" y="76"/>
                    <a:pt x="50" y="75"/>
                  </a:cubicBezTo>
                  <a:cubicBezTo>
                    <a:pt x="49" y="76"/>
                    <a:pt x="46" y="75"/>
                    <a:pt x="45" y="76"/>
                  </a:cubicBezTo>
                  <a:close/>
                  <a:moveTo>
                    <a:pt x="5" y="76"/>
                  </a:moveTo>
                  <a:cubicBezTo>
                    <a:pt x="5" y="78"/>
                    <a:pt x="6" y="78"/>
                    <a:pt x="6" y="79"/>
                  </a:cubicBezTo>
                  <a:cubicBezTo>
                    <a:pt x="8" y="79"/>
                    <a:pt x="8" y="77"/>
                    <a:pt x="8" y="76"/>
                  </a:cubicBezTo>
                  <a:cubicBezTo>
                    <a:pt x="7" y="77"/>
                    <a:pt x="6" y="75"/>
                    <a:pt x="5" y="76"/>
                  </a:cubicBezTo>
                  <a:close/>
                  <a:moveTo>
                    <a:pt x="51" y="84"/>
                  </a:moveTo>
                  <a:cubicBezTo>
                    <a:pt x="52" y="81"/>
                    <a:pt x="54" y="81"/>
                    <a:pt x="55" y="79"/>
                  </a:cubicBezTo>
                  <a:cubicBezTo>
                    <a:pt x="52" y="79"/>
                    <a:pt x="50" y="82"/>
                    <a:pt x="51" y="84"/>
                  </a:cubicBezTo>
                  <a:close/>
                  <a:moveTo>
                    <a:pt x="83" y="84"/>
                  </a:moveTo>
                  <a:cubicBezTo>
                    <a:pt x="84" y="83"/>
                    <a:pt x="86" y="80"/>
                    <a:pt x="85" y="79"/>
                  </a:cubicBezTo>
                  <a:cubicBezTo>
                    <a:pt x="84" y="80"/>
                    <a:pt x="81" y="82"/>
                    <a:pt x="83" y="84"/>
                  </a:cubicBezTo>
                  <a:close/>
                  <a:moveTo>
                    <a:pt x="51" y="86"/>
                  </a:moveTo>
                  <a:cubicBezTo>
                    <a:pt x="53" y="85"/>
                    <a:pt x="54" y="83"/>
                    <a:pt x="55" y="81"/>
                  </a:cubicBezTo>
                  <a:cubicBezTo>
                    <a:pt x="53" y="82"/>
                    <a:pt x="51" y="87"/>
                    <a:pt x="51" y="86"/>
                  </a:cubicBezTo>
                  <a:close/>
                  <a:moveTo>
                    <a:pt x="51" y="102"/>
                  </a:moveTo>
                  <a:cubicBezTo>
                    <a:pt x="52" y="97"/>
                    <a:pt x="59" y="94"/>
                    <a:pt x="55" y="88"/>
                  </a:cubicBezTo>
                  <a:cubicBezTo>
                    <a:pt x="55" y="91"/>
                    <a:pt x="52" y="93"/>
                    <a:pt x="53" y="93"/>
                  </a:cubicBezTo>
                  <a:cubicBezTo>
                    <a:pt x="54" y="93"/>
                    <a:pt x="53" y="91"/>
                    <a:pt x="55" y="91"/>
                  </a:cubicBezTo>
                  <a:cubicBezTo>
                    <a:pt x="55" y="95"/>
                    <a:pt x="51" y="98"/>
                    <a:pt x="51" y="102"/>
                  </a:cubicBezTo>
                  <a:close/>
                  <a:moveTo>
                    <a:pt x="83" y="94"/>
                  </a:moveTo>
                  <a:cubicBezTo>
                    <a:pt x="83" y="93"/>
                    <a:pt x="85" y="89"/>
                    <a:pt x="82" y="90"/>
                  </a:cubicBezTo>
                  <a:cubicBezTo>
                    <a:pt x="81" y="91"/>
                    <a:pt x="79" y="94"/>
                    <a:pt x="83" y="94"/>
                  </a:cubicBezTo>
                  <a:close/>
                  <a:moveTo>
                    <a:pt x="53" y="114"/>
                  </a:moveTo>
                  <a:cubicBezTo>
                    <a:pt x="55" y="114"/>
                    <a:pt x="58" y="115"/>
                    <a:pt x="60" y="114"/>
                  </a:cubicBezTo>
                  <a:cubicBezTo>
                    <a:pt x="58" y="108"/>
                    <a:pt x="57" y="101"/>
                    <a:pt x="56" y="95"/>
                  </a:cubicBezTo>
                  <a:cubicBezTo>
                    <a:pt x="52" y="100"/>
                    <a:pt x="50" y="107"/>
                    <a:pt x="53" y="1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2861" tIns="46431" rIns="92861" bIns="46431" numCol="1" anchor="t" anchorCtr="0" compatLnSpc="1">
              <a:prstTxWarp prst="textNoShape">
                <a:avLst/>
              </a:prstTxWarp>
            </a:bodyPr>
            <a:lstStyle/>
            <a:p>
              <a:pPr defTabSz="928443"/>
              <a:endParaRPr lang="en-US" sz="1828">
                <a:solidFill>
                  <a:srgbClr val="000000"/>
                </a:solidFill>
                <a:latin typeface="Arial"/>
              </a:endParaRPr>
            </a:p>
          </p:txBody>
        </p:sp>
      </p:grpSp>
      <p:graphicFrame>
        <p:nvGraphicFramePr>
          <p:cNvPr id="11" name="Table 10"/>
          <p:cNvGraphicFramePr>
            <a:graphicFrameLocks noGrp="1"/>
          </p:cNvGraphicFramePr>
          <p:nvPr>
            <p:extLst>
              <p:ext uri="{D42A27DB-BD31-4B8C-83A1-F6EECF244321}">
                <p14:modId xmlns:p14="http://schemas.microsoft.com/office/powerpoint/2010/main" val="4067996340"/>
              </p:ext>
            </p:extLst>
          </p:nvPr>
        </p:nvGraphicFramePr>
        <p:xfrm>
          <a:off x="770909" y="1939087"/>
          <a:ext cx="7118810" cy="4433673"/>
        </p:xfrm>
        <a:graphic>
          <a:graphicData uri="http://schemas.openxmlformats.org/drawingml/2006/table">
            <a:tbl>
              <a:tblPr firstRow="1" bandRow="1">
                <a:tableStyleId>{2D5ABB26-0587-4C30-8999-92F81FD0307C}</a:tableStyleId>
              </a:tblPr>
              <a:tblGrid>
                <a:gridCol w="5995777">
                  <a:extLst>
                    <a:ext uri="{9D8B030D-6E8A-4147-A177-3AD203B41FA5}">
                      <a16:colId xmlns="" xmlns:a16="http://schemas.microsoft.com/office/drawing/2014/main" val="20000"/>
                    </a:ext>
                  </a:extLst>
                </a:gridCol>
                <a:gridCol w="1123033">
                  <a:extLst>
                    <a:ext uri="{9D8B030D-6E8A-4147-A177-3AD203B41FA5}">
                      <a16:colId xmlns="" xmlns:a16="http://schemas.microsoft.com/office/drawing/2014/main" val="20001"/>
                    </a:ext>
                  </a:extLst>
                </a:gridCol>
              </a:tblGrid>
              <a:tr h="311800">
                <a:tc>
                  <a:txBody>
                    <a:bodyPr/>
                    <a:lstStyle/>
                    <a:p>
                      <a:r>
                        <a:rPr lang="es-CL" sz="1200" b="1" dirty="0" smtClean="0">
                          <a:solidFill>
                            <a:schemeClr val="bg1"/>
                          </a:solidFill>
                        </a:rPr>
                        <a:t>PLAN</a:t>
                      </a:r>
                      <a:r>
                        <a:rPr lang="es-CL" sz="1200" b="1" baseline="0" dirty="0" smtClean="0">
                          <a:solidFill>
                            <a:schemeClr val="bg1"/>
                          </a:solidFill>
                        </a:rPr>
                        <a:t> DE ACTUACIONES</a:t>
                      </a:r>
                      <a:endParaRPr lang="es-CL" sz="1200" b="1" dirty="0">
                        <a:solidFill>
                          <a:schemeClr val="bg1"/>
                        </a:solidFill>
                      </a:endParaRPr>
                    </a:p>
                  </a:txBody>
                  <a:tcPr marL="36560" marR="36560" marT="0" marB="0" anchor="ctr">
                    <a:lnL>
                      <a:noFill/>
                    </a:lnL>
                    <a:lnR>
                      <a:noFill/>
                    </a:lnR>
                    <a:lnT>
                      <a:noFill/>
                    </a:lnT>
                    <a:lnB>
                      <a:noFill/>
                    </a:lnB>
                    <a:lnTlToBr w="12700" cmpd="sng">
                      <a:noFill/>
                      <a:prstDash val="solid"/>
                    </a:lnTlToBr>
                    <a:lnBlToTr w="12700" cmpd="sng">
                      <a:noFill/>
                      <a:prstDash val="solid"/>
                    </a:lnBlToTr>
                  </a:tcPr>
                </a:tc>
                <a:tc>
                  <a:txBody>
                    <a:bodyPr/>
                    <a:lstStyle/>
                    <a:p>
                      <a:pPr algn="ctr"/>
                      <a:r>
                        <a:rPr lang="es-CL" sz="1200" b="1" dirty="0" smtClean="0">
                          <a:solidFill>
                            <a:schemeClr val="bg1"/>
                          </a:solidFill>
                        </a:rPr>
                        <a:t>#</a:t>
                      </a:r>
                      <a:r>
                        <a:rPr lang="es-CL" sz="1200" b="1" baseline="0" dirty="0" smtClean="0">
                          <a:solidFill>
                            <a:schemeClr val="bg1"/>
                          </a:solidFill>
                        </a:rPr>
                        <a:t> Página</a:t>
                      </a:r>
                      <a:endParaRPr lang="es-CL" sz="1200" b="1" dirty="0">
                        <a:solidFill>
                          <a:schemeClr val="bg1"/>
                        </a:solidFill>
                      </a:endParaRPr>
                    </a:p>
                  </a:txBody>
                  <a:tcPr marL="36560" marR="36560" marT="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 xmlns:a16="http://schemas.microsoft.com/office/drawing/2014/main" val="10000"/>
                  </a:ext>
                </a:extLst>
              </a:tr>
              <a:tr h="483979">
                <a:tc>
                  <a:txBody>
                    <a:bodyPr/>
                    <a:lstStyle/>
                    <a:p>
                      <a:pPr marL="177800" indent="-177800"/>
                      <a:r>
                        <a:rPr lang="es-CL" sz="1200" b="1" dirty="0" smtClean="0">
                          <a:solidFill>
                            <a:schemeClr val="bg1"/>
                          </a:solidFill>
                        </a:rPr>
                        <a:t>0.  Metodología</a:t>
                      </a:r>
                      <a:r>
                        <a:rPr lang="es-CL" sz="1200" b="1" baseline="0" dirty="0" smtClean="0">
                          <a:solidFill>
                            <a:schemeClr val="bg1"/>
                          </a:solidFill>
                        </a:rPr>
                        <a:t> General</a:t>
                      </a:r>
                      <a:endParaRPr lang="es-CL" sz="1200" b="1" dirty="0">
                        <a:solidFill>
                          <a:schemeClr val="bg2"/>
                        </a:solidFill>
                      </a:endParaRPr>
                    </a:p>
                  </a:txBody>
                  <a:tcPr marL="36560" marR="36560" marT="0" marB="0" anchor="ctr">
                    <a:lnL>
                      <a:noFill/>
                    </a:lnL>
                    <a:lnR>
                      <a:noFill/>
                    </a:lnR>
                    <a:lnT>
                      <a:noFill/>
                    </a:lnT>
                    <a:lnB>
                      <a:noFill/>
                    </a:lnB>
                    <a:lnTlToBr w="12700" cmpd="sng">
                      <a:noFill/>
                      <a:prstDash val="solid"/>
                    </a:lnTlToBr>
                    <a:lnBlToTr w="12700" cmpd="sng">
                      <a:noFill/>
                      <a:prstDash val="solid"/>
                    </a:lnBlToTr>
                  </a:tcPr>
                </a:tc>
                <a:tc>
                  <a:txBody>
                    <a:bodyPr/>
                    <a:lstStyle/>
                    <a:p>
                      <a:pPr algn="ctr"/>
                      <a:r>
                        <a:rPr lang="es-CL" sz="1200" b="1" dirty="0" smtClean="0">
                          <a:solidFill>
                            <a:schemeClr val="bg1"/>
                          </a:solidFill>
                        </a:rPr>
                        <a:t>3</a:t>
                      </a:r>
                      <a:endParaRPr lang="es-CL" sz="1200" b="1" dirty="0">
                        <a:solidFill>
                          <a:schemeClr val="bg1"/>
                        </a:solidFill>
                      </a:endParaRPr>
                    </a:p>
                  </a:txBody>
                  <a:tcPr marL="36560" marR="36560" marT="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 xmlns:a16="http://schemas.microsoft.com/office/drawing/2014/main" val="10001"/>
                  </a:ext>
                </a:extLst>
              </a:tr>
              <a:tr h="553082">
                <a:tc>
                  <a:txBody>
                    <a:bodyPr/>
                    <a:lstStyle/>
                    <a:p>
                      <a:pPr marL="177800" indent="-177800" algn="l" defTabSz="914400" rtl="0" eaLnBrk="1" latinLnBrk="0" hangingPunct="1">
                        <a:buNone/>
                      </a:pPr>
                      <a:r>
                        <a:rPr lang="es-CL" sz="1200" b="1" kern="1200" dirty="0" smtClean="0">
                          <a:solidFill>
                            <a:schemeClr val="bg2"/>
                          </a:solidFill>
                          <a:latin typeface="+mn-lt"/>
                          <a:ea typeface="+mn-ea"/>
                          <a:cs typeface="+mn-cs"/>
                        </a:rPr>
                        <a:t>1. </a:t>
                      </a:r>
                      <a:r>
                        <a:rPr lang="es-ES" sz="1200" b="1" kern="1200" dirty="0" smtClean="0">
                          <a:solidFill>
                            <a:schemeClr val="bg2"/>
                          </a:solidFill>
                          <a:latin typeface="+mn-lt"/>
                          <a:ea typeface="+mn-ea"/>
                          <a:cs typeface="+mn-cs"/>
                        </a:rPr>
                        <a:t>Metodología de las Fichas – Descripción de la información incluida</a:t>
                      </a:r>
                    </a:p>
                  </a:txBody>
                  <a:tcPr marL="36560" marR="36560" marT="0" marB="0" anchor="ctr">
                    <a:lnL>
                      <a:noFill/>
                    </a:lnL>
                    <a:lnR>
                      <a:noFill/>
                    </a:lnR>
                    <a:lnT>
                      <a:noFill/>
                    </a:lnT>
                    <a:lnB>
                      <a:noFill/>
                    </a:lnB>
                    <a:lnTlToBr w="12700" cmpd="sng">
                      <a:noFill/>
                      <a:prstDash val="solid"/>
                    </a:lnTlToBr>
                    <a:lnBlToTr w="12700" cmpd="sng">
                      <a:noFill/>
                      <a:prstDash val="solid"/>
                    </a:lnBlToTr>
                  </a:tcPr>
                </a:tc>
                <a:tc>
                  <a:txBody>
                    <a:bodyPr/>
                    <a:lstStyle/>
                    <a:p>
                      <a:pPr marL="177800" indent="-177800" algn="ctr" defTabSz="914400" rtl="0" eaLnBrk="1" latinLnBrk="0" hangingPunct="1"/>
                      <a:r>
                        <a:rPr lang="es-CL" sz="1200" b="1" kern="1200" dirty="0" smtClean="0">
                          <a:solidFill>
                            <a:schemeClr val="bg2"/>
                          </a:solidFill>
                          <a:latin typeface="+mn-lt"/>
                          <a:ea typeface="+mn-ea"/>
                          <a:cs typeface="+mn-cs"/>
                        </a:rPr>
                        <a:t>5</a:t>
                      </a:r>
                      <a:endParaRPr lang="es-CL" sz="1200" b="1" kern="1200" dirty="0">
                        <a:solidFill>
                          <a:schemeClr val="bg2"/>
                        </a:solidFill>
                        <a:latin typeface="+mn-lt"/>
                        <a:ea typeface="+mn-ea"/>
                        <a:cs typeface="+mn-cs"/>
                      </a:endParaRPr>
                    </a:p>
                  </a:txBody>
                  <a:tcPr marL="36560" marR="36560" marT="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 xmlns:a16="http://schemas.microsoft.com/office/drawing/2014/main" val="10002"/>
                  </a:ext>
                </a:extLst>
              </a:tr>
              <a:tr h="553082">
                <a:tc>
                  <a:txBody>
                    <a:bodyPr/>
                    <a:lstStyle/>
                    <a:p>
                      <a:pPr marL="177800" indent="-177800" algn="l" defTabSz="914400" rtl="0" eaLnBrk="1" latinLnBrk="0" hangingPunct="1">
                        <a:buNone/>
                      </a:pPr>
                      <a:r>
                        <a:rPr lang="es-CL" sz="1200" b="1" kern="1200" dirty="0" smtClean="0">
                          <a:solidFill>
                            <a:schemeClr val="bg2"/>
                          </a:solidFill>
                          <a:latin typeface="+mn-lt"/>
                          <a:ea typeface="+mn-ea"/>
                          <a:cs typeface="+mn-cs"/>
                        </a:rPr>
                        <a:t>2. </a:t>
                      </a:r>
                      <a:r>
                        <a:rPr lang="es-ES" sz="1200" b="1" kern="1200" dirty="0" smtClean="0">
                          <a:solidFill>
                            <a:schemeClr val="bg2"/>
                          </a:solidFill>
                          <a:latin typeface="+mn-lt"/>
                          <a:ea typeface="+mn-ea"/>
                          <a:cs typeface="+mn-cs"/>
                        </a:rPr>
                        <a:t>Glosario de Términos</a:t>
                      </a:r>
                    </a:p>
                  </a:txBody>
                  <a:tcPr marL="36560" marR="36560" marT="0" marB="0" anchor="ctr">
                    <a:lnL>
                      <a:noFill/>
                    </a:lnL>
                    <a:lnR>
                      <a:noFill/>
                    </a:lnR>
                    <a:lnT>
                      <a:noFill/>
                    </a:lnT>
                    <a:lnB>
                      <a:noFill/>
                    </a:lnB>
                    <a:lnTlToBr w="12700" cmpd="sng">
                      <a:noFill/>
                      <a:prstDash val="solid"/>
                    </a:lnTlToBr>
                    <a:lnBlToTr w="12700" cmpd="sng">
                      <a:noFill/>
                      <a:prstDash val="solid"/>
                    </a:lnBlToTr>
                  </a:tcPr>
                </a:tc>
                <a:tc>
                  <a:txBody>
                    <a:bodyPr/>
                    <a:lstStyle/>
                    <a:p>
                      <a:pPr marL="177800" indent="-177800" algn="ctr" defTabSz="914400" rtl="0" eaLnBrk="1" latinLnBrk="0" hangingPunct="1"/>
                      <a:r>
                        <a:rPr lang="es-CL" sz="1200" b="1" kern="1200" dirty="0" smtClean="0">
                          <a:solidFill>
                            <a:schemeClr val="bg2"/>
                          </a:solidFill>
                          <a:latin typeface="+mn-lt"/>
                          <a:ea typeface="+mn-ea"/>
                          <a:cs typeface="+mn-cs"/>
                        </a:rPr>
                        <a:t>7</a:t>
                      </a:r>
                      <a:endParaRPr lang="es-CL" sz="1200" b="1" kern="1200" dirty="0">
                        <a:solidFill>
                          <a:schemeClr val="bg2"/>
                        </a:solidFill>
                        <a:latin typeface="+mn-lt"/>
                        <a:ea typeface="+mn-ea"/>
                        <a:cs typeface="+mn-cs"/>
                      </a:endParaRPr>
                    </a:p>
                  </a:txBody>
                  <a:tcPr marL="36560" marR="36560" marT="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 xmlns:a16="http://schemas.microsoft.com/office/drawing/2014/main" val="10003"/>
                  </a:ext>
                </a:extLst>
              </a:tr>
              <a:tr h="435498">
                <a:tc>
                  <a:txBody>
                    <a:bodyPr/>
                    <a:lstStyle/>
                    <a:p>
                      <a:pPr marL="450850" indent="-450850"/>
                      <a:r>
                        <a:rPr lang="es-CL" sz="1200" b="1" kern="1200" dirty="0" smtClean="0">
                          <a:solidFill>
                            <a:schemeClr val="bg2"/>
                          </a:solidFill>
                          <a:latin typeface="+mn-lt"/>
                          <a:ea typeface="+mn-ea"/>
                          <a:cs typeface="+mn-cs"/>
                        </a:rPr>
                        <a:t>3. </a:t>
                      </a:r>
                      <a:r>
                        <a:rPr lang="es-CL" sz="1200" b="1" dirty="0" smtClean="0">
                          <a:solidFill>
                            <a:schemeClr val="bg2"/>
                          </a:solidFill>
                        </a:rPr>
                        <a:t>Resumen</a:t>
                      </a:r>
                      <a:r>
                        <a:rPr lang="es-CL" sz="1200" b="1" baseline="0" dirty="0" smtClean="0">
                          <a:solidFill>
                            <a:schemeClr val="bg2"/>
                          </a:solidFill>
                        </a:rPr>
                        <a:t> de estrategias y proyectos</a:t>
                      </a:r>
                      <a:endParaRPr lang="es-CL" sz="1200" b="1" dirty="0">
                        <a:solidFill>
                          <a:schemeClr val="bg2"/>
                        </a:solidFill>
                      </a:endParaRPr>
                    </a:p>
                  </a:txBody>
                  <a:tcPr marL="36560" marR="36560" marT="0" marB="0" anchor="ctr">
                    <a:lnL>
                      <a:noFill/>
                    </a:lnL>
                    <a:lnR>
                      <a:noFill/>
                    </a:lnR>
                    <a:lnT>
                      <a:noFill/>
                    </a:lnT>
                    <a:lnB>
                      <a:noFill/>
                    </a:lnB>
                    <a:lnTlToBr w="12700" cmpd="sng">
                      <a:noFill/>
                      <a:prstDash val="solid"/>
                    </a:lnTlToBr>
                    <a:lnBlToTr w="12700" cmpd="sng">
                      <a:noFill/>
                      <a:prstDash val="solid"/>
                    </a:lnBlToTr>
                  </a:tcPr>
                </a:tc>
                <a:tc>
                  <a:txBody>
                    <a:bodyPr/>
                    <a:lstStyle/>
                    <a:p>
                      <a:pPr marL="177800" indent="-177800" algn="ctr" defTabSz="914400" rtl="0" eaLnBrk="1" latinLnBrk="0" hangingPunct="1"/>
                      <a:r>
                        <a:rPr lang="es-CL" sz="1200" b="1" kern="1200" dirty="0" smtClean="0">
                          <a:solidFill>
                            <a:schemeClr val="bg2"/>
                          </a:solidFill>
                          <a:latin typeface="+mn-lt"/>
                          <a:ea typeface="+mn-ea"/>
                          <a:cs typeface="+mn-cs"/>
                        </a:rPr>
                        <a:t>10</a:t>
                      </a:r>
                      <a:endParaRPr lang="es-CL" sz="1200" b="1" kern="1200" dirty="0">
                        <a:solidFill>
                          <a:schemeClr val="bg2"/>
                        </a:solidFill>
                        <a:latin typeface="+mn-lt"/>
                        <a:ea typeface="+mn-ea"/>
                        <a:cs typeface="+mn-cs"/>
                      </a:endParaRPr>
                    </a:p>
                  </a:txBody>
                  <a:tcPr marL="36560" marR="36560" marT="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 xmlns:a16="http://schemas.microsoft.com/office/drawing/2014/main" val="10006"/>
                  </a:ext>
                </a:extLst>
              </a:tr>
              <a:tr h="311800">
                <a:tc>
                  <a:txBody>
                    <a:bodyPr/>
                    <a:lstStyle/>
                    <a:p>
                      <a:pPr marL="450850" indent="-450850"/>
                      <a:r>
                        <a:rPr lang="es-CL" sz="1200" b="1" kern="1200" dirty="0" smtClean="0">
                          <a:solidFill>
                            <a:schemeClr val="bg2"/>
                          </a:solidFill>
                          <a:latin typeface="+mn-lt"/>
                          <a:ea typeface="+mn-ea"/>
                          <a:cs typeface="+mn-cs"/>
                        </a:rPr>
                        <a:t>4. </a:t>
                      </a:r>
                      <a:r>
                        <a:rPr lang="es-ES" sz="1200" b="1" dirty="0" smtClean="0">
                          <a:solidFill>
                            <a:schemeClr val="bg2"/>
                          </a:solidFill>
                        </a:rPr>
                        <a:t>Plan de actuaciones – Fichas por proyectos</a:t>
                      </a:r>
                      <a:endParaRPr lang="es-CL" sz="1200" b="1" dirty="0">
                        <a:solidFill>
                          <a:schemeClr val="bg2"/>
                        </a:solidFill>
                      </a:endParaRPr>
                    </a:p>
                  </a:txBody>
                  <a:tcPr marL="36560" marR="36560" marT="0" marB="0" anchor="ctr">
                    <a:lnL>
                      <a:noFill/>
                    </a:lnL>
                    <a:lnR>
                      <a:noFill/>
                    </a:lnR>
                    <a:lnT>
                      <a:noFill/>
                    </a:lnT>
                    <a:lnB>
                      <a:noFill/>
                    </a:lnB>
                    <a:lnTlToBr w="12700" cmpd="sng">
                      <a:noFill/>
                      <a:prstDash val="solid"/>
                    </a:lnTlToBr>
                    <a:lnBlToTr w="12700" cmpd="sng">
                      <a:noFill/>
                      <a:prstDash val="solid"/>
                    </a:lnBlToTr>
                  </a:tcPr>
                </a:tc>
                <a:tc>
                  <a:txBody>
                    <a:bodyPr/>
                    <a:lstStyle/>
                    <a:p>
                      <a:pPr marL="177800" indent="-177800" algn="ctr" defTabSz="914400" rtl="0" eaLnBrk="1" latinLnBrk="0" hangingPunct="1"/>
                      <a:r>
                        <a:rPr lang="es-CL" sz="1200" b="1" kern="1200" dirty="0" smtClean="0">
                          <a:solidFill>
                            <a:schemeClr val="bg2"/>
                          </a:solidFill>
                          <a:latin typeface="+mn-lt"/>
                          <a:ea typeface="+mn-ea"/>
                          <a:cs typeface="+mn-cs"/>
                        </a:rPr>
                        <a:t>13</a:t>
                      </a:r>
                      <a:endParaRPr lang="es-CL" sz="1200" b="1" kern="1200" dirty="0">
                        <a:solidFill>
                          <a:schemeClr val="bg2"/>
                        </a:solidFill>
                        <a:latin typeface="+mn-lt"/>
                        <a:ea typeface="+mn-ea"/>
                        <a:cs typeface="+mn-cs"/>
                      </a:endParaRPr>
                    </a:p>
                  </a:txBody>
                  <a:tcPr marL="36560" marR="36560" marT="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 xmlns:a16="http://schemas.microsoft.com/office/drawing/2014/main" val="10009"/>
                  </a:ext>
                </a:extLst>
              </a:tr>
              <a:tr h="446108">
                <a:tc>
                  <a:txBody>
                    <a:bodyPr/>
                    <a:lstStyle/>
                    <a:p>
                      <a:pPr marL="363538" marR="0" indent="0" algn="l" defTabSz="914400" rtl="0" eaLnBrk="1" fontAlgn="auto" latinLnBrk="0" hangingPunct="1">
                        <a:lnSpc>
                          <a:spcPct val="100000"/>
                        </a:lnSpc>
                        <a:spcBef>
                          <a:spcPts val="0"/>
                        </a:spcBef>
                        <a:spcAft>
                          <a:spcPts val="0"/>
                        </a:spcAft>
                        <a:buClrTx/>
                        <a:buSzTx/>
                        <a:buFontTx/>
                        <a:buNone/>
                        <a:tabLst/>
                        <a:defRPr/>
                      </a:pPr>
                      <a:r>
                        <a:rPr lang="es-ES_tradnl" sz="1100" dirty="0" smtClean="0">
                          <a:solidFill>
                            <a:schemeClr val="bg1"/>
                          </a:solidFill>
                        </a:rPr>
                        <a:t>4.1.</a:t>
                      </a:r>
                      <a:r>
                        <a:rPr lang="es-ES_tradnl" sz="1100" baseline="0" dirty="0" smtClean="0">
                          <a:solidFill>
                            <a:schemeClr val="bg1"/>
                          </a:solidFill>
                        </a:rPr>
                        <a:t> </a:t>
                      </a:r>
                      <a:r>
                        <a:rPr lang="es-EC" sz="1100" dirty="0" smtClean="0">
                          <a:solidFill>
                            <a:schemeClr val="bg1"/>
                          </a:solidFill>
                        </a:rPr>
                        <a:t>Proyectos ce conectividad</a:t>
                      </a:r>
                      <a:endParaRPr lang="es-CL" sz="1100" dirty="0" smtClean="0">
                        <a:solidFill>
                          <a:schemeClr val="bg2"/>
                        </a:solidFill>
                      </a:endParaRPr>
                    </a:p>
                  </a:txBody>
                  <a:tcPr marL="36560" marR="36560" marT="0" marB="0" anchor="ctr">
                    <a:lnL>
                      <a:noFill/>
                    </a:lnL>
                    <a:lnR>
                      <a:noFill/>
                    </a:lnR>
                    <a:lnT>
                      <a:noFill/>
                    </a:lnT>
                    <a:lnB>
                      <a:noFill/>
                    </a:lnB>
                    <a:lnTlToBr w="12700" cmpd="sng">
                      <a:noFill/>
                      <a:prstDash val="solid"/>
                    </a:lnTlToBr>
                    <a:lnBlToTr w="12700" cmpd="sng">
                      <a:noFill/>
                      <a:prstDash val="solid"/>
                    </a:lnBlToTr>
                  </a:tcPr>
                </a:tc>
                <a:tc>
                  <a:txBody>
                    <a:bodyPr/>
                    <a:lstStyle/>
                    <a:p>
                      <a:pPr algn="ctr"/>
                      <a:r>
                        <a:rPr lang="es-CL" sz="1200" b="0" dirty="0" smtClean="0">
                          <a:solidFill>
                            <a:schemeClr val="bg1"/>
                          </a:solidFill>
                        </a:rPr>
                        <a:t>14</a:t>
                      </a:r>
                      <a:endParaRPr lang="es-CL" sz="1200" b="0" dirty="0">
                        <a:solidFill>
                          <a:schemeClr val="bg1"/>
                        </a:solidFill>
                      </a:endParaRPr>
                    </a:p>
                  </a:txBody>
                  <a:tcPr marL="36560" marR="36560" marT="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 xmlns:a16="http://schemas.microsoft.com/office/drawing/2014/main" val="10010"/>
                  </a:ext>
                </a:extLst>
              </a:tr>
              <a:tr h="446108">
                <a:tc>
                  <a:txBody>
                    <a:bodyPr/>
                    <a:lstStyle/>
                    <a:p>
                      <a:pPr marL="625475" marR="0" indent="-261938" algn="l" defTabSz="914400" rtl="0" eaLnBrk="1" fontAlgn="auto" latinLnBrk="0" hangingPunct="1">
                        <a:lnSpc>
                          <a:spcPct val="100000"/>
                        </a:lnSpc>
                        <a:spcBef>
                          <a:spcPts val="0"/>
                        </a:spcBef>
                        <a:spcAft>
                          <a:spcPts val="0"/>
                        </a:spcAft>
                        <a:buClrTx/>
                        <a:buSzTx/>
                        <a:buFontTx/>
                        <a:buNone/>
                        <a:tabLst/>
                        <a:defRPr/>
                      </a:pPr>
                      <a:r>
                        <a:rPr lang="es-ES_tradnl" sz="1100" dirty="0" smtClean="0">
                          <a:solidFill>
                            <a:schemeClr val="bg1"/>
                          </a:solidFill>
                        </a:rPr>
                        <a:t>4.2. </a:t>
                      </a:r>
                      <a:r>
                        <a:rPr lang="es-ES" sz="1100" dirty="0" smtClean="0">
                          <a:solidFill>
                            <a:schemeClr val="bg1"/>
                          </a:solidFill>
                        </a:rPr>
                        <a:t>Proyectos de desarrollo de producto de Alto Impacto</a:t>
                      </a:r>
                      <a:r>
                        <a:rPr lang="es-ES" sz="1100" baseline="0" dirty="0" smtClean="0">
                          <a:solidFill>
                            <a:schemeClr val="bg1"/>
                          </a:solidFill>
                        </a:rPr>
                        <a:t> – Industria de Reuniones o RICE</a:t>
                      </a:r>
                      <a:endParaRPr lang="es-ES" sz="1100" dirty="0" smtClean="0">
                        <a:solidFill>
                          <a:schemeClr val="bg1"/>
                        </a:solidFill>
                      </a:endParaRPr>
                    </a:p>
                  </a:txBody>
                  <a:tcPr marL="36560" marR="36560" marT="0" marB="0" anchor="ctr">
                    <a:lnL>
                      <a:noFill/>
                    </a:lnL>
                    <a:lnR>
                      <a:noFill/>
                    </a:lnR>
                    <a:lnT>
                      <a:noFill/>
                    </a:lnT>
                    <a:lnB>
                      <a:noFill/>
                    </a:lnB>
                    <a:lnTlToBr w="12700" cmpd="sng">
                      <a:noFill/>
                      <a:prstDash val="solid"/>
                    </a:lnTlToBr>
                    <a:lnBlToTr w="12700" cmpd="sng">
                      <a:noFill/>
                      <a:prstDash val="solid"/>
                    </a:lnBlToTr>
                  </a:tcPr>
                </a:tc>
                <a:tc>
                  <a:txBody>
                    <a:bodyPr/>
                    <a:lstStyle/>
                    <a:p>
                      <a:pPr algn="ctr"/>
                      <a:r>
                        <a:rPr lang="es-CL" sz="1200" b="0" dirty="0" smtClean="0">
                          <a:solidFill>
                            <a:schemeClr val="bg1"/>
                          </a:solidFill>
                        </a:rPr>
                        <a:t>29</a:t>
                      </a:r>
                      <a:endParaRPr lang="es-CL" sz="1200" b="0" dirty="0">
                        <a:solidFill>
                          <a:schemeClr val="bg1"/>
                        </a:solidFill>
                      </a:endParaRPr>
                    </a:p>
                  </a:txBody>
                  <a:tcPr marL="36560" marR="36560" marT="0" marB="0" anchor="ctr">
                    <a:lnL>
                      <a:noFill/>
                    </a:lnL>
                    <a:lnR>
                      <a:noFill/>
                    </a:lnR>
                    <a:lnT>
                      <a:noFill/>
                    </a:lnT>
                    <a:lnB>
                      <a:noFill/>
                    </a:lnB>
                    <a:lnTlToBr w="12700" cmpd="sng">
                      <a:noFill/>
                      <a:prstDash val="solid"/>
                    </a:lnTlToBr>
                    <a:lnBlToTr w="12700" cmpd="sng">
                      <a:noFill/>
                      <a:prstDash val="solid"/>
                    </a:lnBlToTr>
                  </a:tcPr>
                </a:tc>
                <a:extLst>
                  <a:ext uri="{0D108BD9-81ED-4DB2-BD59-A6C34878D82A}">
                    <a16:rowId xmlns="" xmlns:a16="http://schemas.microsoft.com/office/drawing/2014/main" val="10011"/>
                  </a:ext>
                </a:extLst>
              </a:tr>
              <a:tr h="446108">
                <a:tc>
                  <a:txBody>
                    <a:bodyPr/>
                    <a:lstStyle/>
                    <a:p>
                      <a:pPr marL="625475" marR="0" indent="-261938" algn="l" defTabSz="914400" rtl="0" eaLnBrk="1" fontAlgn="auto" latinLnBrk="0" hangingPunct="1">
                        <a:lnSpc>
                          <a:spcPct val="100000"/>
                        </a:lnSpc>
                        <a:spcBef>
                          <a:spcPts val="0"/>
                        </a:spcBef>
                        <a:spcAft>
                          <a:spcPts val="0"/>
                        </a:spcAft>
                        <a:buClrTx/>
                        <a:buSzTx/>
                        <a:buFontTx/>
                        <a:buNone/>
                        <a:tabLst/>
                        <a:defRPr/>
                      </a:pPr>
                      <a:r>
                        <a:rPr lang="es-ES" sz="1100" dirty="0" smtClean="0">
                          <a:solidFill>
                            <a:schemeClr val="bg1"/>
                          </a:solidFill>
                        </a:rPr>
                        <a:t>4.3 Proyectos</a:t>
                      </a:r>
                      <a:r>
                        <a:rPr lang="es-ES" sz="1100" baseline="0" dirty="0" smtClean="0">
                          <a:solidFill>
                            <a:schemeClr val="bg1"/>
                          </a:solidFill>
                        </a:rPr>
                        <a:t> de Marketing</a:t>
                      </a:r>
                      <a:endParaRPr lang="es-ES" sz="1100" dirty="0" smtClean="0">
                        <a:solidFill>
                          <a:schemeClr val="bg1"/>
                        </a:solidFill>
                      </a:endParaRPr>
                    </a:p>
                  </a:txBody>
                  <a:tcPr marL="36560" marR="36560" marT="0" marB="0" anchor="ctr">
                    <a:lnL>
                      <a:noFill/>
                    </a:lnL>
                    <a:lnR>
                      <a:noFill/>
                    </a:lnR>
                    <a:lnT>
                      <a:noFill/>
                    </a:lnT>
                    <a:lnB>
                      <a:noFill/>
                    </a:lnB>
                    <a:lnTlToBr w="12700" cmpd="sng">
                      <a:noFill/>
                      <a:prstDash val="solid"/>
                    </a:lnTlToBr>
                    <a:lnBlToTr w="12700" cmpd="sng">
                      <a:noFill/>
                      <a:prstDash val="solid"/>
                    </a:lnBlToTr>
                  </a:tcPr>
                </a:tc>
                <a:tc>
                  <a:txBody>
                    <a:bodyPr/>
                    <a:lstStyle/>
                    <a:p>
                      <a:pPr algn="ctr"/>
                      <a:r>
                        <a:rPr lang="es-CL" sz="1200" b="0" dirty="0" smtClean="0">
                          <a:solidFill>
                            <a:schemeClr val="bg1"/>
                          </a:solidFill>
                        </a:rPr>
                        <a:t>37</a:t>
                      </a:r>
                      <a:endParaRPr lang="es-CL" sz="1200" b="0" dirty="0">
                        <a:solidFill>
                          <a:schemeClr val="bg1"/>
                        </a:solidFill>
                      </a:endParaRPr>
                    </a:p>
                  </a:txBody>
                  <a:tcPr marL="36560" marR="36560" marT="0" marB="0" anchor="ctr">
                    <a:lnL>
                      <a:noFill/>
                    </a:lnL>
                    <a:lnR>
                      <a:noFill/>
                    </a:lnR>
                    <a:lnT>
                      <a:noFill/>
                    </a:lnT>
                    <a:lnB>
                      <a:noFill/>
                    </a:lnB>
                    <a:lnTlToBr w="12700" cmpd="sng">
                      <a:noFill/>
                      <a:prstDash val="solid"/>
                    </a:lnTlToBr>
                    <a:lnBlToTr w="12700" cmpd="sng">
                      <a:noFill/>
                      <a:prstDash val="solid"/>
                    </a:lnBlToTr>
                  </a:tcPr>
                </a:tc>
              </a:tr>
              <a:tr h="446108">
                <a:tc>
                  <a:txBody>
                    <a:bodyPr/>
                    <a:lstStyle/>
                    <a:p>
                      <a:pPr marL="625475" marR="0" indent="-261938" algn="l" defTabSz="914400" rtl="0" eaLnBrk="1" fontAlgn="auto" latinLnBrk="0" hangingPunct="1">
                        <a:lnSpc>
                          <a:spcPct val="100000"/>
                        </a:lnSpc>
                        <a:spcBef>
                          <a:spcPts val="0"/>
                        </a:spcBef>
                        <a:spcAft>
                          <a:spcPts val="0"/>
                        </a:spcAft>
                        <a:buClrTx/>
                        <a:buSzTx/>
                        <a:buFontTx/>
                        <a:buNone/>
                        <a:tabLst/>
                        <a:defRPr/>
                      </a:pPr>
                      <a:r>
                        <a:rPr lang="es-ES" sz="1100" dirty="0" smtClean="0">
                          <a:solidFill>
                            <a:schemeClr val="bg1"/>
                          </a:solidFill>
                        </a:rPr>
                        <a:t>4.4. Proyectos de Desarrollo e Inversiones</a:t>
                      </a:r>
                    </a:p>
                  </a:txBody>
                  <a:tcPr marL="36560" marR="36560" marT="0" marB="0" anchor="ctr">
                    <a:lnL>
                      <a:noFill/>
                    </a:lnL>
                    <a:lnR>
                      <a:noFill/>
                    </a:lnR>
                    <a:lnT>
                      <a:noFill/>
                    </a:lnT>
                    <a:lnB>
                      <a:noFill/>
                    </a:lnB>
                    <a:lnTlToBr w="12700" cmpd="sng">
                      <a:noFill/>
                      <a:prstDash val="solid"/>
                    </a:lnTlToBr>
                    <a:lnBlToTr w="12700" cmpd="sng">
                      <a:noFill/>
                      <a:prstDash val="solid"/>
                    </a:lnBlToTr>
                  </a:tcPr>
                </a:tc>
                <a:tc>
                  <a:txBody>
                    <a:bodyPr/>
                    <a:lstStyle/>
                    <a:p>
                      <a:pPr algn="ctr"/>
                      <a:r>
                        <a:rPr lang="es-CL" sz="1200" b="0" dirty="0" smtClean="0">
                          <a:solidFill>
                            <a:schemeClr val="bg1"/>
                          </a:solidFill>
                        </a:rPr>
                        <a:t>61</a:t>
                      </a:r>
                      <a:endParaRPr lang="es-CL" sz="1200" b="0" dirty="0">
                        <a:solidFill>
                          <a:schemeClr val="bg1"/>
                        </a:solidFill>
                      </a:endParaRPr>
                    </a:p>
                  </a:txBody>
                  <a:tcPr marL="36560" marR="36560" marT="0" marB="0" anchor="ctr">
                    <a:lnL>
                      <a:noFill/>
                    </a:lnL>
                    <a:lnR>
                      <a:noFill/>
                    </a:lnR>
                    <a:lnT>
                      <a:noFill/>
                    </a:lnT>
                    <a:lnB>
                      <a:noFill/>
                    </a:lnB>
                    <a:lnTlToBr w="12700" cmpd="sng">
                      <a:noFill/>
                      <a:prstDash val="solid"/>
                    </a:lnTlToBr>
                    <a:lnBlToTr w="12700" cmpd="sng">
                      <a:noFill/>
                      <a:prstDash val="solid"/>
                    </a:lnBlToTr>
                  </a:tcPr>
                </a:tc>
              </a:tr>
            </a:tbl>
          </a:graphicData>
        </a:graphic>
      </p:graphicFrame>
    </p:spTree>
    <p:extLst>
      <p:ext uri="{BB962C8B-B14F-4D97-AF65-F5344CB8AC3E}">
        <p14:creationId xmlns:p14="http://schemas.microsoft.com/office/powerpoint/2010/main" val="2322551174"/>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66635" name="think-cell Slide" r:id="rId34" imgW="270" imgH="270" progId="TCLayout.ActiveDocument.1">
                  <p:embed/>
                </p:oleObj>
              </mc:Choice>
              <mc:Fallback>
                <p:oleObj name="think-cell Slide" r:id="rId34" imgW="270" imgH="270" progId="TCLayout.ActiveDocument.1">
                  <p:embed/>
                  <p:pic>
                    <p:nvPicPr>
                      <p:cNvPr id="14" name="Object 13" hidden="1"/>
                      <p:cNvPicPr/>
                      <p:nvPr/>
                    </p:nvPicPr>
                    <p:blipFill>
                      <a:blip r:embed="rId35"/>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CL" sz="1100" b="1" dirty="0" smtClean="0">
                <a:solidFill>
                  <a:schemeClr val="tx2"/>
                </a:solidFill>
              </a:rPr>
              <a:t>2.1. Estudio de mercados y destinos internacionales</a:t>
            </a:r>
            <a:endParaRPr lang="es-CL" sz="1100" b="1" dirty="0">
              <a:solidFill>
                <a:schemeClr val="tx2"/>
              </a:solidFill>
            </a:endParaRPr>
          </a:p>
        </p:txBody>
      </p:sp>
      <p:sp>
        <p:nvSpPr>
          <p:cNvPr id="257" name="Rectangle 256"/>
          <p:cNvSpPr/>
          <p:nvPr/>
        </p:nvSpPr>
        <p:spPr>
          <a:xfrm>
            <a:off x="7263459" y="2737669"/>
            <a:ext cx="2625312" cy="154799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800" dirty="0" smtClean="0">
                <a:solidFill>
                  <a:srgbClr val="002776"/>
                </a:solidFill>
              </a:rPr>
              <a:t>Correcta identificación de destinos estratégicos con población turística de interés para Quito.</a:t>
            </a:r>
          </a:p>
          <a:p>
            <a:pPr marL="228600" indent="-228600">
              <a:buFont typeface="+mj-lt"/>
              <a:buAutoNum type="arabicPeriod"/>
            </a:pPr>
            <a:r>
              <a:rPr lang="es-CL" sz="800" dirty="0">
                <a:solidFill>
                  <a:srgbClr val="002776"/>
                </a:solidFill>
              </a:rPr>
              <a:t>Existencia de una estructura de metas compartidas entre </a:t>
            </a:r>
            <a:r>
              <a:rPr lang="es-CL" sz="800" i="1" dirty="0" err="1">
                <a:solidFill>
                  <a:srgbClr val="002776"/>
                </a:solidFill>
              </a:rPr>
              <a:t>partners</a:t>
            </a:r>
            <a:r>
              <a:rPr lang="es-CL" sz="800" i="1" dirty="0">
                <a:solidFill>
                  <a:srgbClr val="002776"/>
                </a:solidFill>
              </a:rPr>
              <a:t> </a:t>
            </a:r>
            <a:r>
              <a:rPr lang="es-CL" sz="800" dirty="0">
                <a:solidFill>
                  <a:srgbClr val="002776"/>
                </a:solidFill>
              </a:rPr>
              <a:t>y </a:t>
            </a:r>
            <a:r>
              <a:rPr lang="es-CL" sz="800" dirty="0" smtClean="0">
                <a:solidFill>
                  <a:srgbClr val="002776"/>
                </a:solidFill>
              </a:rPr>
              <a:t>el resto de actores y </a:t>
            </a:r>
            <a:r>
              <a:rPr lang="es-CL" sz="800" i="1" dirty="0" err="1" smtClean="0">
                <a:solidFill>
                  <a:srgbClr val="002776"/>
                </a:solidFill>
              </a:rPr>
              <a:t>skateholders</a:t>
            </a:r>
            <a:r>
              <a:rPr lang="es-CL" sz="800" dirty="0" smtClean="0">
                <a:solidFill>
                  <a:srgbClr val="002776"/>
                </a:solidFill>
              </a:rPr>
              <a:t>.</a:t>
            </a:r>
            <a:endParaRPr lang="es-CL" sz="800" dirty="0">
              <a:solidFill>
                <a:srgbClr val="002776"/>
              </a:solidFill>
            </a:endParaRPr>
          </a:p>
          <a:p>
            <a:pPr marL="228600" lvl="0" indent="-228600">
              <a:buFont typeface="+mj-lt"/>
              <a:buAutoNum type="arabicPeriod"/>
            </a:pPr>
            <a:r>
              <a:rPr lang="es-CL" sz="800" dirty="0">
                <a:solidFill>
                  <a:srgbClr val="002776"/>
                </a:solidFill>
              </a:rPr>
              <a:t>Efectividad en la discusión y negociación con los actores </a:t>
            </a:r>
            <a:r>
              <a:rPr lang="es-CL" sz="800" dirty="0" smtClean="0">
                <a:solidFill>
                  <a:srgbClr val="002776"/>
                </a:solidFill>
              </a:rPr>
              <a:t>y </a:t>
            </a:r>
            <a:r>
              <a:rPr lang="es-CL" sz="800" i="1" dirty="0" err="1" smtClean="0">
                <a:solidFill>
                  <a:srgbClr val="002776"/>
                </a:solidFill>
              </a:rPr>
              <a:t>skateholders</a:t>
            </a:r>
            <a:r>
              <a:rPr lang="es-CL" sz="800" i="1" dirty="0" smtClean="0">
                <a:solidFill>
                  <a:srgbClr val="002776"/>
                </a:solidFill>
              </a:rPr>
              <a:t>.</a:t>
            </a:r>
          </a:p>
          <a:p>
            <a:pPr marL="228600" indent="-228600">
              <a:buFont typeface="+mj-lt"/>
              <a:buAutoNum type="arabicPeriod"/>
            </a:pPr>
            <a:r>
              <a:rPr lang="es-CL" sz="800" dirty="0">
                <a:solidFill>
                  <a:srgbClr val="002776"/>
                </a:solidFill>
              </a:rPr>
              <a:t>Efectividad en </a:t>
            </a:r>
            <a:r>
              <a:rPr lang="es-CL" sz="800" dirty="0" smtClean="0">
                <a:solidFill>
                  <a:srgbClr val="002776"/>
                </a:solidFill>
              </a:rPr>
              <a:t>la </a:t>
            </a:r>
            <a:r>
              <a:rPr lang="es-CL" sz="800" dirty="0">
                <a:solidFill>
                  <a:srgbClr val="002776"/>
                </a:solidFill>
              </a:rPr>
              <a:t>firma de </a:t>
            </a:r>
            <a:r>
              <a:rPr lang="es-CL" sz="800" dirty="0" err="1" smtClean="0">
                <a:solidFill>
                  <a:srgbClr val="002776"/>
                </a:solidFill>
              </a:rPr>
              <a:t>ASAs</a:t>
            </a:r>
            <a:r>
              <a:rPr lang="es-CL" sz="800" dirty="0" smtClean="0">
                <a:solidFill>
                  <a:srgbClr val="002776"/>
                </a:solidFill>
              </a:rPr>
              <a:t> y establecimiento de nuevas relaciones.</a:t>
            </a:r>
            <a:endParaRPr lang="es-CL" sz="800" dirty="0">
              <a:solidFill>
                <a:srgbClr val="002776"/>
              </a:solidFill>
            </a:endParaRPr>
          </a:p>
          <a:p>
            <a:pPr lvl="0"/>
            <a:endParaRPr lang="es-CL" sz="800" i="1" dirty="0" smtClean="0">
              <a:solidFill>
                <a:srgbClr val="002776"/>
              </a:solidFill>
            </a:endParaRPr>
          </a:p>
        </p:txBody>
      </p:sp>
      <p:sp>
        <p:nvSpPr>
          <p:cNvPr id="212" name="Rectangle 211"/>
          <p:cNvSpPr/>
          <p:nvPr/>
        </p:nvSpPr>
        <p:spPr>
          <a:xfrm>
            <a:off x="205200" y="1758737"/>
            <a:ext cx="7020000" cy="5290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indent="-171450">
              <a:buFont typeface="Arial" panose="020B0604020202020204" pitchFamily="34" charset="0"/>
              <a:buChar char="•"/>
            </a:pPr>
            <a:r>
              <a:rPr lang="es-CL" sz="800" dirty="0" smtClean="0">
                <a:solidFill>
                  <a:srgbClr val="002776"/>
                </a:solidFill>
              </a:rPr>
              <a:t>Evaluación e identificación de nuevos mercados y focos internacionales que supongan un aporte turístico para Ecuador.</a:t>
            </a:r>
          </a:p>
          <a:p>
            <a:pPr marL="171450" lvl="0" indent="-171450">
              <a:buFont typeface="Arial" panose="020B0604020202020204" pitchFamily="34" charset="0"/>
              <a:buChar char="•"/>
            </a:pPr>
            <a:r>
              <a:rPr lang="es-CL" sz="800" dirty="0" smtClean="0">
                <a:solidFill>
                  <a:srgbClr val="002776"/>
                </a:solidFill>
              </a:rPr>
              <a:t>Revisión detallada y adecuación del Marco Regulatorio existente (según necesidad) para facilitar la apertura de nuevas rutas y la diversificación del mercado internacional actual.</a:t>
            </a:r>
          </a:p>
          <a:p>
            <a:pPr marL="171450" lvl="0" indent="-171450">
              <a:buFont typeface="Arial" panose="020B0604020202020204" pitchFamily="34" charset="0"/>
              <a:buChar char="•"/>
            </a:pPr>
            <a:r>
              <a:rPr lang="es-CL" sz="800" dirty="0" smtClean="0">
                <a:solidFill>
                  <a:srgbClr val="002776"/>
                </a:solidFill>
              </a:rPr>
              <a:t>Aumento del tráfico de pasajeros internacionales y por tanto del turismo receptor en el Aeropuerto de Quito.</a:t>
            </a:r>
          </a:p>
        </p:txBody>
      </p:sp>
      <p:sp>
        <p:nvSpPr>
          <p:cNvPr id="143" name="Rectangle 142"/>
          <p:cNvSpPr/>
          <p:nvPr/>
        </p:nvSpPr>
        <p:spPr>
          <a:xfrm>
            <a:off x="7264800" y="5254146"/>
            <a:ext cx="2637113" cy="115137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800" dirty="0" smtClean="0">
                <a:solidFill>
                  <a:schemeClr val="tx2"/>
                </a:solidFill>
              </a:rPr>
              <a:t>Nº de mercados potenciales identificados. </a:t>
            </a:r>
          </a:p>
          <a:p>
            <a:pPr marL="228600" indent="-228600">
              <a:spcBef>
                <a:spcPts val="300"/>
              </a:spcBef>
              <a:buFont typeface="+mj-lt"/>
              <a:buAutoNum type="arabicPeriod"/>
            </a:pPr>
            <a:r>
              <a:rPr lang="es-CL" sz="800" dirty="0" smtClean="0">
                <a:solidFill>
                  <a:schemeClr val="tx2"/>
                </a:solidFill>
              </a:rPr>
              <a:t>Nº de actores y representantes con los que se han establecido negociaciones.</a:t>
            </a:r>
          </a:p>
          <a:p>
            <a:pPr marL="228600" indent="-228600">
              <a:spcBef>
                <a:spcPts val="300"/>
              </a:spcBef>
              <a:buFont typeface="+mj-lt"/>
              <a:buAutoNum type="arabicPeriod"/>
            </a:pPr>
            <a:r>
              <a:rPr lang="es-CL" sz="800" dirty="0" smtClean="0">
                <a:solidFill>
                  <a:schemeClr val="tx2"/>
                </a:solidFill>
              </a:rPr>
              <a:t>Nº de actuaciones para mejorar las relaciones con los mercados objetivo identificadas y ejecutadas.</a:t>
            </a:r>
          </a:p>
          <a:p>
            <a:pPr marL="228600" indent="-228600">
              <a:spcBef>
                <a:spcPts val="300"/>
              </a:spcBef>
              <a:buFont typeface="+mj-lt"/>
              <a:buAutoNum type="arabicPeriod"/>
            </a:pPr>
            <a:r>
              <a:rPr lang="es-CL" sz="800" dirty="0" smtClean="0">
                <a:solidFill>
                  <a:schemeClr val="tx2"/>
                </a:solidFill>
              </a:rPr>
              <a:t>Nº de </a:t>
            </a:r>
            <a:r>
              <a:rPr lang="es-CL" sz="800" dirty="0" err="1" smtClean="0">
                <a:solidFill>
                  <a:schemeClr val="tx2"/>
                </a:solidFill>
              </a:rPr>
              <a:t>ASAs</a:t>
            </a:r>
            <a:r>
              <a:rPr lang="es-CL" sz="800" dirty="0" smtClean="0">
                <a:solidFill>
                  <a:schemeClr val="tx2"/>
                </a:solidFill>
              </a:rPr>
              <a:t> firmados.</a:t>
            </a: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30"/>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31"/>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8"/>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9"/>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6"/>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7"/>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sp>
        <p:nvSpPr>
          <p:cNvPr id="244" name="Rectangle 243"/>
          <p:cNvSpPr/>
          <p:nvPr>
            <p:custDataLst>
              <p:tags r:id="rId6"/>
            </p:custDataLst>
          </p:nvPr>
        </p:nvSpPr>
        <p:spPr>
          <a:xfrm>
            <a:off x="7910314" y="7035524"/>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7"/>
            </p:custDataLst>
          </p:nvPr>
        </p:nvSpPr>
        <p:spPr>
          <a:xfrm>
            <a:off x="7910314" y="6820688"/>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4"/>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5"/>
              </p:custDataLst>
            </p:nvPr>
          </p:nvSpPr>
          <p:spPr>
            <a:xfrm>
              <a:off x="8486378" y="6803310"/>
              <a:ext cx="576000" cy="21544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22"/>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3"/>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197" name="Rectangle 196"/>
          <p:cNvSpPr/>
          <p:nvPr>
            <p:custDataLst>
              <p:tags r:id="rId8"/>
            </p:custDataLst>
          </p:nvPr>
        </p:nvSpPr>
        <p:spPr>
          <a:xfrm>
            <a:off x="7264146" y="1754685"/>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solidFill>
                  <a:srgbClr val="FFFFFF"/>
                </a:solidFill>
              </a:rPr>
              <a:t>Alcance</a:t>
            </a:r>
            <a:endParaRPr lang="es-CL" sz="1000" b="1" dirty="0">
              <a:solidFill>
                <a:srgbClr val="FFFFFF"/>
              </a:solidFill>
            </a:endParaRPr>
          </a:p>
        </p:txBody>
      </p:sp>
      <p:grpSp>
        <p:nvGrpSpPr>
          <p:cNvPr id="198" name="Group 197"/>
          <p:cNvGrpSpPr/>
          <p:nvPr/>
        </p:nvGrpSpPr>
        <p:grpSpPr>
          <a:xfrm>
            <a:off x="7370290" y="1834786"/>
            <a:ext cx="324000" cy="180000"/>
            <a:chOff x="893763" y="4138613"/>
            <a:chExt cx="552450" cy="239712"/>
          </a:xfrm>
          <a:solidFill>
            <a:schemeClr val="bg2"/>
          </a:solidFill>
        </p:grpSpPr>
        <p:sp>
          <p:nvSpPr>
            <p:cNvPr id="199" name="Freeform 60"/>
            <p:cNvSpPr>
              <a:spLocks noEditPoints="1"/>
            </p:cNvSpPr>
            <p:nvPr/>
          </p:nvSpPr>
          <p:spPr bwMode="auto">
            <a:xfrm>
              <a:off x="1328738" y="4138613"/>
              <a:ext cx="117475" cy="139700"/>
            </a:xfrm>
            <a:custGeom>
              <a:avLst/>
              <a:gdLst>
                <a:gd name="T0" fmla="*/ 14 w 20"/>
                <a:gd name="T1" fmla="*/ 3 h 24"/>
                <a:gd name="T2" fmla="*/ 18 w 20"/>
                <a:gd name="T3" fmla="*/ 11 h 24"/>
                <a:gd name="T4" fmla="*/ 4 w 20"/>
                <a:gd name="T5" fmla="*/ 24 h 24"/>
                <a:gd name="T6" fmla="*/ 4 w 20"/>
                <a:gd name="T7" fmla="*/ 21 h 24"/>
                <a:gd name="T8" fmla="*/ 14 w 20"/>
                <a:gd name="T9" fmla="*/ 11 h 24"/>
                <a:gd name="T10" fmla="*/ 6 w 20"/>
                <a:gd name="T11" fmla="*/ 14 h 24"/>
                <a:gd name="T12" fmla="*/ 12 w 20"/>
                <a:gd name="T13" fmla="*/ 8 h 24"/>
                <a:gd name="T14" fmla="*/ 5 w 20"/>
                <a:gd name="T15" fmla="*/ 4 h 24"/>
                <a:gd name="T16" fmla="*/ 5 w 20"/>
                <a:gd name="T17" fmla="*/ 20 h 24"/>
                <a:gd name="T18" fmla="*/ 0 w 20"/>
                <a:gd name="T19" fmla="*/ 5 h 24"/>
                <a:gd name="T20" fmla="*/ 14 w 20"/>
                <a:gd name="T21" fmla="*/ 3 h 24"/>
                <a:gd name="T22" fmla="*/ 8 w 20"/>
                <a:gd name="T23" fmla="*/ 11 h 24"/>
                <a:gd name="T24" fmla="*/ 8 w 20"/>
                <a:gd name="T25" fmla="*/ 13 h 24"/>
                <a:gd name="T26" fmla="*/ 11 w 20"/>
                <a:gd name="T27" fmla="*/ 10 h 24"/>
                <a:gd name="T28" fmla="*/ 8 w 20"/>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4">
                  <a:moveTo>
                    <a:pt x="14" y="3"/>
                  </a:moveTo>
                  <a:cubicBezTo>
                    <a:pt x="14" y="8"/>
                    <a:pt x="16" y="9"/>
                    <a:pt x="18" y="11"/>
                  </a:cubicBezTo>
                  <a:cubicBezTo>
                    <a:pt x="19" y="21"/>
                    <a:pt x="10" y="24"/>
                    <a:pt x="4" y="24"/>
                  </a:cubicBezTo>
                  <a:cubicBezTo>
                    <a:pt x="3" y="23"/>
                    <a:pt x="4" y="22"/>
                    <a:pt x="4" y="21"/>
                  </a:cubicBezTo>
                  <a:cubicBezTo>
                    <a:pt x="8" y="24"/>
                    <a:pt x="20" y="17"/>
                    <a:pt x="14" y="11"/>
                  </a:cubicBezTo>
                  <a:cubicBezTo>
                    <a:pt x="13" y="13"/>
                    <a:pt x="10" y="17"/>
                    <a:pt x="6" y="14"/>
                  </a:cubicBezTo>
                  <a:cubicBezTo>
                    <a:pt x="6" y="9"/>
                    <a:pt x="9" y="8"/>
                    <a:pt x="12" y="8"/>
                  </a:cubicBezTo>
                  <a:cubicBezTo>
                    <a:pt x="12" y="3"/>
                    <a:pt x="8" y="3"/>
                    <a:pt x="5" y="4"/>
                  </a:cubicBezTo>
                  <a:cubicBezTo>
                    <a:pt x="5" y="9"/>
                    <a:pt x="7" y="14"/>
                    <a:pt x="5" y="20"/>
                  </a:cubicBezTo>
                  <a:cubicBezTo>
                    <a:pt x="1" y="17"/>
                    <a:pt x="5" y="7"/>
                    <a:pt x="0" y="5"/>
                  </a:cubicBezTo>
                  <a:cubicBezTo>
                    <a:pt x="2" y="0"/>
                    <a:pt x="11" y="1"/>
                    <a:pt x="14" y="3"/>
                  </a:cubicBezTo>
                  <a:close/>
                  <a:moveTo>
                    <a:pt x="8" y="11"/>
                  </a:moveTo>
                  <a:cubicBezTo>
                    <a:pt x="8" y="11"/>
                    <a:pt x="8" y="12"/>
                    <a:pt x="8" y="13"/>
                  </a:cubicBezTo>
                  <a:cubicBezTo>
                    <a:pt x="10" y="13"/>
                    <a:pt x="12" y="12"/>
                    <a:pt x="11" y="10"/>
                  </a:cubicBezTo>
                  <a:cubicBezTo>
                    <a:pt x="10" y="10"/>
                    <a:pt x="9" y="10"/>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0" name="Freeform 61"/>
            <p:cNvSpPr>
              <a:spLocks noEditPoints="1"/>
            </p:cNvSpPr>
            <p:nvPr/>
          </p:nvSpPr>
          <p:spPr bwMode="auto">
            <a:xfrm>
              <a:off x="904875" y="4149725"/>
              <a:ext cx="82550" cy="117475"/>
            </a:xfrm>
            <a:custGeom>
              <a:avLst/>
              <a:gdLst>
                <a:gd name="T0" fmla="*/ 6 w 14"/>
                <a:gd name="T1" fmla="*/ 0 h 20"/>
                <a:gd name="T2" fmla="*/ 14 w 14"/>
                <a:gd name="T3" fmla="*/ 12 h 20"/>
                <a:gd name="T4" fmla="*/ 13 w 14"/>
                <a:gd name="T5" fmla="*/ 20 h 20"/>
                <a:gd name="T6" fmla="*/ 8 w 14"/>
                <a:gd name="T7" fmla="*/ 14 h 20"/>
                <a:gd name="T8" fmla="*/ 3 w 14"/>
                <a:gd name="T9" fmla="*/ 14 h 20"/>
                <a:gd name="T10" fmla="*/ 0 w 14"/>
                <a:gd name="T11" fmla="*/ 19 h 20"/>
                <a:gd name="T12" fmla="*/ 6 w 14"/>
                <a:gd name="T13" fmla="*/ 0 h 20"/>
                <a:gd name="T14" fmla="*/ 6 w 14"/>
                <a:gd name="T15" fmla="*/ 11 h 20"/>
                <a:gd name="T16" fmla="*/ 8 w 14"/>
                <a:gd name="T17" fmla="*/ 11 h 20"/>
                <a:gd name="T18" fmla="*/ 6 w 14"/>
                <a:gd name="T19" fmla="*/ 8 h 20"/>
                <a:gd name="T20" fmla="*/ 6 w 14"/>
                <a:gd name="T21"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0">
                  <a:moveTo>
                    <a:pt x="6" y="0"/>
                  </a:moveTo>
                  <a:cubicBezTo>
                    <a:pt x="9" y="3"/>
                    <a:pt x="9" y="11"/>
                    <a:pt x="14" y="12"/>
                  </a:cubicBezTo>
                  <a:cubicBezTo>
                    <a:pt x="10" y="15"/>
                    <a:pt x="14" y="17"/>
                    <a:pt x="13" y="20"/>
                  </a:cubicBezTo>
                  <a:cubicBezTo>
                    <a:pt x="10" y="20"/>
                    <a:pt x="10" y="16"/>
                    <a:pt x="8" y="14"/>
                  </a:cubicBezTo>
                  <a:cubicBezTo>
                    <a:pt x="6" y="14"/>
                    <a:pt x="5" y="14"/>
                    <a:pt x="3" y="14"/>
                  </a:cubicBezTo>
                  <a:cubicBezTo>
                    <a:pt x="2" y="16"/>
                    <a:pt x="3" y="20"/>
                    <a:pt x="0" y="19"/>
                  </a:cubicBezTo>
                  <a:cubicBezTo>
                    <a:pt x="1" y="11"/>
                    <a:pt x="3" y="5"/>
                    <a:pt x="6" y="0"/>
                  </a:cubicBezTo>
                  <a:close/>
                  <a:moveTo>
                    <a:pt x="6" y="11"/>
                  </a:moveTo>
                  <a:cubicBezTo>
                    <a:pt x="7" y="11"/>
                    <a:pt x="7" y="10"/>
                    <a:pt x="8" y="11"/>
                  </a:cubicBezTo>
                  <a:cubicBezTo>
                    <a:pt x="7" y="10"/>
                    <a:pt x="8" y="8"/>
                    <a:pt x="6" y="8"/>
                  </a:cubicBezTo>
                  <a:cubicBezTo>
                    <a:pt x="6" y="10"/>
                    <a:pt x="5" y="10"/>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1" name="Freeform 62"/>
            <p:cNvSpPr>
              <a:spLocks/>
            </p:cNvSpPr>
            <p:nvPr/>
          </p:nvSpPr>
          <p:spPr bwMode="auto">
            <a:xfrm>
              <a:off x="982663" y="4319588"/>
              <a:ext cx="369888" cy="41275"/>
            </a:xfrm>
            <a:custGeom>
              <a:avLst/>
              <a:gdLst>
                <a:gd name="T0" fmla="*/ 63 w 63"/>
                <a:gd name="T1" fmla="*/ 3 h 7"/>
                <a:gd name="T2" fmla="*/ 54 w 63"/>
                <a:gd name="T3" fmla="*/ 4 h 7"/>
                <a:gd name="T4" fmla="*/ 1 w 63"/>
                <a:gd name="T5" fmla="*/ 2 h 7"/>
                <a:gd name="T6" fmla="*/ 1 w 63"/>
                <a:gd name="T7" fmla="*/ 1 h 7"/>
                <a:gd name="T8" fmla="*/ 2 w 63"/>
                <a:gd name="T9" fmla="*/ 0 h 7"/>
                <a:gd name="T10" fmla="*/ 54 w 63"/>
                <a:gd name="T11" fmla="*/ 1 h 7"/>
                <a:gd name="T12" fmla="*/ 63 w 63"/>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63" h="7">
                  <a:moveTo>
                    <a:pt x="63" y="3"/>
                  </a:moveTo>
                  <a:cubicBezTo>
                    <a:pt x="62" y="7"/>
                    <a:pt x="56" y="4"/>
                    <a:pt x="54" y="4"/>
                  </a:cubicBezTo>
                  <a:cubicBezTo>
                    <a:pt x="37" y="3"/>
                    <a:pt x="14" y="5"/>
                    <a:pt x="1" y="2"/>
                  </a:cubicBezTo>
                  <a:cubicBezTo>
                    <a:pt x="1" y="1"/>
                    <a:pt x="0" y="1"/>
                    <a:pt x="1" y="1"/>
                  </a:cubicBezTo>
                  <a:cubicBezTo>
                    <a:pt x="1" y="0"/>
                    <a:pt x="1" y="0"/>
                    <a:pt x="2" y="0"/>
                  </a:cubicBezTo>
                  <a:cubicBezTo>
                    <a:pt x="17" y="1"/>
                    <a:pt x="36" y="1"/>
                    <a:pt x="54" y="1"/>
                  </a:cubicBezTo>
                  <a:cubicBezTo>
                    <a:pt x="56" y="1"/>
                    <a:pt x="61" y="0"/>
                    <a:pt x="6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2" name="Freeform 63"/>
            <p:cNvSpPr>
              <a:spLocks noEditPoints="1"/>
            </p:cNvSpPr>
            <p:nvPr/>
          </p:nvSpPr>
          <p:spPr bwMode="auto">
            <a:xfrm>
              <a:off x="893763" y="4314825"/>
              <a:ext cx="58738" cy="58738"/>
            </a:xfrm>
            <a:custGeom>
              <a:avLst/>
              <a:gdLst>
                <a:gd name="T0" fmla="*/ 7 w 10"/>
                <a:gd name="T1" fmla="*/ 1 h 10"/>
                <a:gd name="T2" fmla="*/ 6 w 10"/>
                <a:gd name="T3" fmla="*/ 10 h 10"/>
                <a:gd name="T4" fmla="*/ 7 w 10"/>
                <a:gd name="T5" fmla="*/ 1 h 10"/>
                <a:gd name="T6" fmla="*/ 5 w 10"/>
                <a:gd name="T7" fmla="*/ 7 h 10"/>
                <a:gd name="T8" fmla="*/ 7 w 10"/>
                <a:gd name="T9" fmla="*/ 4 h 10"/>
                <a:gd name="T10" fmla="*/ 5 w 10"/>
                <a:gd name="T11" fmla="*/ 4 h 10"/>
                <a:gd name="T12" fmla="*/ 5 w 10"/>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7" y="1"/>
                  </a:moveTo>
                  <a:cubicBezTo>
                    <a:pt x="10" y="3"/>
                    <a:pt x="9" y="9"/>
                    <a:pt x="6" y="10"/>
                  </a:cubicBezTo>
                  <a:cubicBezTo>
                    <a:pt x="1" y="10"/>
                    <a:pt x="0" y="0"/>
                    <a:pt x="7" y="1"/>
                  </a:cubicBezTo>
                  <a:close/>
                  <a:moveTo>
                    <a:pt x="5" y="7"/>
                  </a:moveTo>
                  <a:cubicBezTo>
                    <a:pt x="6" y="6"/>
                    <a:pt x="7" y="6"/>
                    <a:pt x="7" y="4"/>
                  </a:cubicBezTo>
                  <a:cubicBezTo>
                    <a:pt x="6" y="4"/>
                    <a:pt x="6" y="4"/>
                    <a:pt x="5" y="4"/>
                  </a:cubicBezTo>
                  <a:cubicBezTo>
                    <a:pt x="4" y="5"/>
                    <a:pt x="4"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3" name="Freeform 64"/>
            <p:cNvSpPr>
              <a:spLocks/>
            </p:cNvSpPr>
            <p:nvPr/>
          </p:nvSpPr>
          <p:spPr bwMode="auto">
            <a:xfrm>
              <a:off x="1363663" y="4314825"/>
              <a:ext cx="65088" cy="63500"/>
            </a:xfrm>
            <a:custGeom>
              <a:avLst/>
              <a:gdLst>
                <a:gd name="T0" fmla="*/ 8 w 11"/>
                <a:gd name="T1" fmla="*/ 3 h 11"/>
                <a:gd name="T2" fmla="*/ 11 w 11"/>
                <a:gd name="T3" fmla="*/ 8 h 11"/>
                <a:gd name="T4" fmla="*/ 4 w 11"/>
                <a:gd name="T5" fmla="*/ 10 h 11"/>
                <a:gd name="T6" fmla="*/ 8 w 11"/>
                <a:gd name="T7" fmla="*/ 3 h 11"/>
              </a:gdLst>
              <a:ahLst/>
              <a:cxnLst>
                <a:cxn ang="0">
                  <a:pos x="T0" y="T1"/>
                </a:cxn>
                <a:cxn ang="0">
                  <a:pos x="T2" y="T3"/>
                </a:cxn>
                <a:cxn ang="0">
                  <a:pos x="T4" y="T5"/>
                </a:cxn>
                <a:cxn ang="0">
                  <a:pos x="T6" y="T7"/>
                </a:cxn>
              </a:cxnLst>
              <a:rect l="0" t="0" r="r" b="b"/>
              <a:pathLst>
                <a:path w="11" h="11">
                  <a:moveTo>
                    <a:pt x="8" y="3"/>
                  </a:moveTo>
                  <a:cubicBezTo>
                    <a:pt x="8" y="6"/>
                    <a:pt x="10" y="7"/>
                    <a:pt x="11" y="8"/>
                  </a:cubicBezTo>
                  <a:cubicBezTo>
                    <a:pt x="9" y="9"/>
                    <a:pt x="7" y="11"/>
                    <a:pt x="4" y="10"/>
                  </a:cubicBezTo>
                  <a:cubicBezTo>
                    <a:pt x="0" y="8"/>
                    <a:pt x="3"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s-CL"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20</a:t>
            </a:fld>
            <a:endParaRPr kumimoji="0" lang="es-CL"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3" name="Freeform 368"/>
          <p:cNvSpPr>
            <a:spLocks noEditPoints="1"/>
          </p:cNvSpPr>
          <p:nvPr/>
        </p:nvSpPr>
        <p:spPr bwMode="auto">
          <a:xfrm>
            <a:off x="66141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215" name="Rectangle 214"/>
          <p:cNvSpPr/>
          <p:nvPr/>
        </p:nvSpPr>
        <p:spPr>
          <a:xfrm>
            <a:off x="7264800" y="4894012"/>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err="1" smtClean="0">
                <a:solidFill>
                  <a:srgbClr val="FFFFFF"/>
                </a:solidFill>
              </a:rPr>
              <a:t>KPIs</a:t>
            </a:r>
            <a:r>
              <a:rPr lang="es-CL" sz="1000" b="1" dirty="0" smtClean="0">
                <a:solidFill>
                  <a:srgbClr val="FFFFFF"/>
                </a:solidFill>
              </a:rPr>
              <a:t> Específicos</a:t>
            </a:r>
            <a:r>
              <a:rPr lang="es-CL" sz="1000" b="1" baseline="30000" dirty="0" smtClean="0">
                <a:solidFill>
                  <a:srgbClr val="FFFFFF"/>
                </a:solidFill>
              </a:rPr>
              <a:t>(b)</a:t>
            </a:r>
            <a:endParaRPr lang="es-CL" sz="1000" b="1" baseline="30000" dirty="0">
              <a:solidFill>
                <a:srgbClr val="FFFFFF"/>
              </a:solidFill>
            </a:endParaRPr>
          </a:p>
        </p:txBody>
      </p:sp>
      <p:grpSp>
        <p:nvGrpSpPr>
          <p:cNvPr id="259" name="Group 258"/>
          <p:cNvGrpSpPr/>
          <p:nvPr/>
        </p:nvGrpSpPr>
        <p:grpSpPr>
          <a:xfrm>
            <a:off x="7334298" y="4948012"/>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1" name="Freeform 37"/>
          <p:cNvSpPr>
            <a:spLocks noEditPoints="1"/>
          </p:cNvSpPr>
          <p:nvPr>
            <p:custDataLst>
              <p:tags r:id="rId9"/>
            </p:custDataLst>
          </p:nvPr>
        </p:nvSpPr>
        <p:spPr bwMode="auto">
          <a:xfrm>
            <a:off x="298800" y="1008000"/>
            <a:ext cx="252000" cy="288000"/>
          </a:xfrm>
          <a:custGeom>
            <a:avLst/>
            <a:gdLst>
              <a:gd name="T0" fmla="*/ 622 w 976"/>
              <a:gd name="T1" fmla="*/ 134 h 1186"/>
              <a:gd name="T2" fmla="*/ 606 w 976"/>
              <a:gd name="T3" fmla="*/ 70 h 1186"/>
              <a:gd name="T4" fmla="*/ 552 w 976"/>
              <a:gd name="T5" fmla="*/ 16 h 1186"/>
              <a:gd name="T6" fmla="*/ 488 w 976"/>
              <a:gd name="T7" fmla="*/ 0 h 1186"/>
              <a:gd name="T8" fmla="*/ 414 w 976"/>
              <a:gd name="T9" fmla="*/ 22 h 1186"/>
              <a:gd name="T10" fmla="*/ 366 w 976"/>
              <a:gd name="T11" fmla="*/ 82 h 1186"/>
              <a:gd name="T12" fmla="*/ 358 w 976"/>
              <a:gd name="T13" fmla="*/ 158 h 1186"/>
              <a:gd name="T14" fmla="*/ 308 w 976"/>
              <a:gd name="T15" fmla="*/ 246 h 1186"/>
              <a:gd name="T16" fmla="*/ 110 w 976"/>
              <a:gd name="T17" fmla="*/ 390 h 1186"/>
              <a:gd name="T18" fmla="*/ 8 w 976"/>
              <a:gd name="T19" fmla="*/ 612 h 1186"/>
              <a:gd name="T20" fmla="*/ 6 w 976"/>
              <a:gd name="T21" fmla="*/ 774 h 1186"/>
              <a:gd name="T22" fmla="*/ 84 w 976"/>
              <a:gd name="T23" fmla="*/ 972 h 1186"/>
              <a:gd name="T24" fmla="*/ 298 w 976"/>
              <a:gd name="T25" fmla="*/ 1148 h 1186"/>
              <a:gd name="T26" fmla="*/ 462 w 976"/>
              <a:gd name="T27" fmla="*/ 1186 h 1186"/>
              <a:gd name="T28" fmla="*/ 586 w 976"/>
              <a:gd name="T29" fmla="*/ 1176 h 1186"/>
              <a:gd name="T30" fmla="*/ 798 w 976"/>
              <a:gd name="T31" fmla="*/ 1076 h 1186"/>
              <a:gd name="T32" fmla="*/ 954 w 976"/>
              <a:gd name="T33" fmla="*/ 844 h 1186"/>
              <a:gd name="T34" fmla="*/ 976 w 976"/>
              <a:gd name="T35" fmla="*/ 700 h 1186"/>
              <a:gd name="T36" fmla="*/ 930 w 976"/>
              <a:gd name="T37" fmla="*/ 494 h 1186"/>
              <a:gd name="T38" fmla="*/ 776 w 976"/>
              <a:gd name="T39" fmla="*/ 306 h 1186"/>
              <a:gd name="T40" fmla="*/ 590 w 976"/>
              <a:gd name="T41" fmla="*/ 222 h 1186"/>
              <a:gd name="T42" fmla="*/ 538 w 976"/>
              <a:gd name="T43" fmla="*/ 84 h 1186"/>
              <a:gd name="T44" fmla="*/ 558 w 976"/>
              <a:gd name="T45" fmla="*/ 148 h 1186"/>
              <a:gd name="T46" fmla="*/ 502 w 976"/>
              <a:gd name="T47" fmla="*/ 202 h 1186"/>
              <a:gd name="T48" fmla="*/ 440 w 976"/>
              <a:gd name="T49" fmla="*/ 184 h 1186"/>
              <a:gd name="T50" fmla="*/ 420 w 976"/>
              <a:gd name="T51" fmla="*/ 120 h 1186"/>
              <a:gd name="T52" fmla="*/ 474 w 976"/>
              <a:gd name="T53" fmla="*/ 66 h 1186"/>
              <a:gd name="T54" fmla="*/ 406 w 976"/>
              <a:gd name="T55" fmla="*/ 1092 h 1186"/>
              <a:gd name="T56" fmla="*/ 204 w 976"/>
              <a:gd name="T57" fmla="*/ 984 h 1186"/>
              <a:gd name="T58" fmla="*/ 94 w 976"/>
              <a:gd name="T59" fmla="*/ 780 h 1186"/>
              <a:gd name="T60" fmla="*/ 104 w 976"/>
              <a:gd name="T61" fmla="*/ 580 h 1186"/>
              <a:gd name="T62" fmla="*/ 232 w 976"/>
              <a:gd name="T63" fmla="*/ 388 h 1186"/>
              <a:gd name="T64" fmla="*/ 446 w 976"/>
              <a:gd name="T65" fmla="*/ 300 h 1186"/>
              <a:gd name="T66" fmla="*/ 644 w 976"/>
              <a:gd name="T67" fmla="*/ 328 h 1186"/>
              <a:gd name="T68" fmla="*/ 822 w 976"/>
              <a:gd name="T69" fmla="*/ 474 h 1186"/>
              <a:gd name="T70" fmla="*/ 890 w 976"/>
              <a:gd name="T71" fmla="*/ 700 h 1186"/>
              <a:gd name="T72" fmla="*/ 842 w 976"/>
              <a:gd name="T73" fmla="*/ 890 h 1186"/>
              <a:gd name="T74" fmla="*/ 680 w 976"/>
              <a:gd name="T75" fmla="*/ 1052 h 1186"/>
              <a:gd name="T76" fmla="*/ 488 w 976"/>
              <a:gd name="T77" fmla="*/ 1100 h 1186"/>
              <a:gd name="T78" fmla="*/ 784 w 976"/>
              <a:gd name="T79" fmla="*/ 548 h 1186"/>
              <a:gd name="T80" fmla="*/ 682 w 976"/>
              <a:gd name="T81" fmla="*/ 430 h 1186"/>
              <a:gd name="T82" fmla="*/ 534 w 976"/>
              <a:gd name="T83" fmla="*/ 370 h 1186"/>
              <a:gd name="T84" fmla="*/ 360 w 976"/>
              <a:gd name="T85" fmla="*/ 392 h 1186"/>
              <a:gd name="T86" fmla="*/ 232 w 976"/>
              <a:gd name="T87" fmla="*/ 484 h 1186"/>
              <a:gd name="T88" fmla="*/ 162 w 976"/>
              <a:gd name="T89" fmla="*/ 628 h 1186"/>
              <a:gd name="T90" fmla="*/ 158 w 976"/>
              <a:gd name="T91" fmla="*/ 752 h 1186"/>
              <a:gd name="T92" fmla="*/ 220 w 976"/>
              <a:gd name="T93" fmla="*/ 896 h 1186"/>
              <a:gd name="T94" fmla="*/ 338 w 976"/>
              <a:gd name="T95" fmla="*/ 996 h 1186"/>
              <a:gd name="T96" fmla="*/ 536 w 976"/>
              <a:gd name="T97" fmla="*/ 1028 h 1186"/>
              <a:gd name="T98" fmla="*/ 660 w 976"/>
              <a:gd name="T99" fmla="*/ 982 h 1186"/>
              <a:gd name="T100" fmla="*/ 770 w 976"/>
              <a:gd name="T101" fmla="*/ 872 h 1186"/>
              <a:gd name="T102" fmla="*/ 758 w 976"/>
              <a:gd name="T103" fmla="*/ 700 h 1186"/>
              <a:gd name="T104" fmla="*/ 574 w 976"/>
              <a:gd name="T105" fmla="*/ 762 h 1186"/>
              <a:gd name="T106" fmla="*/ 308 w 976"/>
              <a:gd name="T107" fmla="*/ 876 h 1186"/>
              <a:gd name="T108" fmla="*/ 410 w 976"/>
              <a:gd name="T109" fmla="*/ 624 h 1186"/>
              <a:gd name="T110" fmla="*/ 594 w 976"/>
              <a:gd name="T111" fmla="*/ 708 h 1186"/>
              <a:gd name="T112" fmla="*/ 486 w 976"/>
              <a:gd name="T113" fmla="*/ 726 h 1186"/>
              <a:gd name="T114" fmla="*/ 514 w 976"/>
              <a:gd name="T115" fmla="*/ 700 h 1186"/>
              <a:gd name="T116" fmla="*/ 476 w 976"/>
              <a:gd name="T117" fmla="*/ 674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76" h="1186">
                <a:moveTo>
                  <a:pt x="590" y="222"/>
                </a:moveTo>
                <a:lnTo>
                  <a:pt x="590" y="222"/>
                </a:lnTo>
                <a:lnTo>
                  <a:pt x="604" y="204"/>
                </a:lnTo>
                <a:lnTo>
                  <a:pt x="614" y="182"/>
                </a:lnTo>
                <a:lnTo>
                  <a:pt x="620" y="158"/>
                </a:lnTo>
                <a:lnTo>
                  <a:pt x="622" y="134"/>
                </a:lnTo>
                <a:lnTo>
                  <a:pt x="622" y="134"/>
                </a:lnTo>
                <a:lnTo>
                  <a:pt x="622" y="120"/>
                </a:lnTo>
                <a:lnTo>
                  <a:pt x="620" y="106"/>
                </a:lnTo>
                <a:lnTo>
                  <a:pt x="616" y="94"/>
                </a:lnTo>
                <a:lnTo>
                  <a:pt x="612" y="82"/>
                </a:lnTo>
                <a:lnTo>
                  <a:pt x="606" y="70"/>
                </a:lnTo>
                <a:lnTo>
                  <a:pt x="600" y="58"/>
                </a:lnTo>
                <a:lnTo>
                  <a:pt x="592" y="48"/>
                </a:lnTo>
                <a:lnTo>
                  <a:pt x="584" y="38"/>
                </a:lnTo>
                <a:lnTo>
                  <a:pt x="574" y="30"/>
                </a:lnTo>
                <a:lnTo>
                  <a:pt x="564" y="22"/>
                </a:lnTo>
                <a:lnTo>
                  <a:pt x="552" y="16"/>
                </a:lnTo>
                <a:lnTo>
                  <a:pt x="542" y="10"/>
                </a:lnTo>
                <a:lnTo>
                  <a:pt x="528" y="6"/>
                </a:lnTo>
                <a:lnTo>
                  <a:pt x="516" y="2"/>
                </a:lnTo>
                <a:lnTo>
                  <a:pt x="502" y="0"/>
                </a:lnTo>
                <a:lnTo>
                  <a:pt x="488" y="0"/>
                </a:lnTo>
                <a:lnTo>
                  <a:pt x="488" y="0"/>
                </a:lnTo>
                <a:lnTo>
                  <a:pt x="476" y="0"/>
                </a:lnTo>
                <a:lnTo>
                  <a:pt x="462" y="2"/>
                </a:lnTo>
                <a:lnTo>
                  <a:pt x="450" y="6"/>
                </a:lnTo>
                <a:lnTo>
                  <a:pt x="436" y="10"/>
                </a:lnTo>
                <a:lnTo>
                  <a:pt x="426" y="16"/>
                </a:lnTo>
                <a:lnTo>
                  <a:pt x="414" y="22"/>
                </a:lnTo>
                <a:lnTo>
                  <a:pt x="404" y="30"/>
                </a:lnTo>
                <a:lnTo>
                  <a:pt x="394" y="38"/>
                </a:lnTo>
                <a:lnTo>
                  <a:pt x="386" y="48"/>
                </a:lnTo>
                <a:lnTo>
                  <a:pt x="378" y="58"/>
                </a:lnTo>
                <a:lnTo>
                  <a:pt x="372" y="70"/>
                </a:lnTo>
                <a:lnTo>
                  <a:pt x="366" y="82"/>
                </a:lnTo>
                <a:lnTo>
                  <a:pt x="360" y="94"/>
                </a:lnTo>
                <a:lnTo>
                  <a:pt x="358" y="106"/>
                </a:lnTo>
                <a:lnTo>
                  <a:pt x="356" y="120"/>
                </a:lnTo>
                <a:lnTo>
                  <a:pt x="354" y="134"/>
                </a:lnTo>
                <a:lnTo>
                  <a:pt x="354" y="134"/>
                </a:lnTo>
                <a:lnTo>
                  <a:pt x="358" y="158"/>
                </a:lnTo>
                <a:lnTo>
                  <a:pt x="364" y="182"/>
                </a:lnTo>
                <a:lnTo>
                  <a:pt x="374" y="202"/>
                </a:lnTo>
                <a:lnTo>
                  <a:pt x="388" y="222"/>
                </a:lnTo>
                <a:lnTo>
                  <a:pt x="388" y="222"/>
                </a:lnTo>
                <a:lnTo>
                  <a:pt x="348" y="232"/>
                </a:lnTo>
                <a:lnTo>
                  <a:pt x="308" y="246"/>
                </a:lnTo>
                <a:lnTo>
                  <a:pt x="270" y="262"/>
                </a:lnTo>
                <a:lnTo>
                  <a:pt x="234" y="282"/>
                </a:lnTo>
                <a:lnTo>
                  <a:pt x="200" y="306"/>
                </a:lnTo>
                <a:lnTo>
                  <a:pt x="168" y="330"/>
                </a:lnTo>
                <a:lnTo>
                  <a:pt x="138" y="358"/>
                </a:lnTo>
                <a:lnTo>
                  <a:pt x="110" y="390"/>
                </a:lnTo>
                <a:lnTo>
                  <a:pt x="86" y="422"/>
                </a:lnTo>
                <a:lnTo>
                  <a:pt x="64" y="456"/>
                </a:lnTo>
                <a:lnTo>
                  <a:pt x="46" y="494"/>
                </a:lnTo>
                <a:lnTo>
                  <a:pt x="30" y="532"/>
                </a:lnTo>
                <a:lnTo>
                  <a:pt x="16" y="572"/>
                </a:lnTo>
                <a:lnTo>
                  <a:pt x="8" y="612"/>
                </a:lnTo>
                <a:lnTo>
                  <a:pt x="2" y="656"/>
                </a:lnTo>
                <a:lnTo>
                  <a:pt x="0" y="700"/>
                </a:lnTo>
                <a:lnTo>
                  <a:pt x="0" y="700"/>
                </a:lnTo>
                <a:lnTo>
                  <a:pt x="0" y="724"/>
                </a:lnTo>
                <a:lnTo>
                  <a:pt x="2" y="748"/>
                </a:lnTo>
                <a:lnTo>
                  <a:pt x="6" y="774"/>
                </a:lnTo>
                <a:lnTo>
                  <a:pt x="10" y="798"/>
                </a:lnTo>
                <a:lnTo>
                  <a:pt x="16" y="820"/>
                </a:lnTo>
                <a:lnTo>
                  <a:pt x="22" y="844"/>
                </a:lnTo>
                <a:lnTo>
                  <a:pt x="38" y="888"/>
                </a:lnTo>
                <a:lnTo>
                  <a:pt x="58" y="932"/>
                </a:lnTo>
                <a:lnTo>
                  <a:pt x="84" y="972"/>
                </a:lnTo>
                <a:lnTo>
                  <a:pt x="112" y="1010"/>
                </a:lnTo>
                <a:lnTo>
                  <a:pt x="142" y="1044"/>
                </a:lnTo>
                <a:lnTo>
                  <a:pt x="178" y="1076"/>
                </a:lnTo>
                <a:lnTo>
                  <a:pt x="216" y="1104"/>
                </a:lnTo>
                <a:lnTo>
                  <a:pt x="256" y="1128"/>
                </a:lnTo>
                <a:lnTo>
                  <a:pt x="298" y="1148"/>
                </a:lnTo>
                <a:lnTo>
                  <a:pt x="342" y="1164"/>
                </a:lnTo>
                <a:lnTo>
                  <a:pt x="366" y="1172"/>
                </a:lnTo>
                <a:lnTo>
                  <a:pt x="390" y="1176"/>
                </a:lnTo>
                <a:lnTo>
                  <a:pt x="414" y="1182"/>
                </a:lnTo>
                <a:lnTo>
                  <a:pt x="438" y="1184"/>
                </a:lnTo>
                <a:lnTo>
                  <a:pt x="462" y="1186"/>
                </a:lnTo>
                <a:lnTo>
                  <a:pt x="488" y="1186"/>
                </a:lnTo>
                <a:lnTo>
                  <a:pt x="488" y="1186"/>
                </a:lnTo>
                <a:lnTo>
                  <a:pt x="512" y="1186"/>
                </a:lnTo>
                <a:lnTo>
                  <a:pt x="538" y="1184"/>
                </a:lnTo>
                <a:lnTo>
                  <a:pt x="562" y="1182"/>
                </a:lnTo>
                <a:lnTo>
                  <a:pt x="586" y="1176"/>
                </a:lnTo>
                <a:lnTo>
                  <a:pt x="610" y="1172"/>
                </a:lnTo>
                <a:lnTo>
                  <a:pt x="632" y="1164"/>
                </a:lnTo>
                <a:lnTo>
                  <a:pt x="678" y="1148"/>
                </a:lnTo>
                <a:lnTo>
                  <a:pt x="720" y="1128"/>
                </a:lnTo>
                <a:lnTo>
                  <a:pt x="760" y="1104"/>
                </a:lnTo>
                <a:lnTo>
                  <a:pt x="798" y="1076"/>
                </a:lnTo>
                <a:lnTo>
                  <a:pt x="832" y="1044"/>
                </a:lnTo>
                <a:lnTo>
                  <a:pt x="864" y="1010"/>
                </a:lnTo>
                <a:lnTo>
                  <a:pt x="892" y="972"/>
                </a:lnTo>
                <a:lnTo>
                  <a:pt x="916" y="932"/>
                </a:lnTo>
                <a:lnTo>
                  <a:pt x="938" y="888"/>
                </a:lnTo>
                <a:lnTo>
                  <a:pt x="954" y="844"/>
                </a:lnTo>
                <a:lnTo>
                  <a:pt x="960" y="820"/>
                </a:lnTo>
                <a:lnTo>
                  <a:pt x="966" y="798"/>
                </a:lnTo>
                <a:lnTo>
                  <a:pt x="970" y="774"/>
                </a:lnTo>
                <a:lnTo>
                  <a:pt x="972" y="748"/>
                </a:lnTo>
                <a:lnTo>
                  <a:pt x="974" y="724"/>
                </a:lnTo>
                <a:lnTo>
                  <a:pt x="976" y="700"/>
                </a:lnTo>
                <a:lnTo>
                  <a:pt x="976" y="700"/>
                </a:lnTo>
                <a:lnTo>
                  <a:pt x="974" y="656"/>
                </a:lnTo>
                <a:lnTo>
                  <a:pt x="968" y="614"/>
                </a:lnTo>
                <a:lnTo>
                  <a:pt x="958" y="572"/>
                </a:lnTo>
                <a:lnTo>
                  <a:pt x="946" y="532"/>
                </a:lnTo>
                <a:lnTo>
                  <a:pt x="930" y="494"/>
                </a:lnTo>
                <a:lnTo>
                  <a:pt x="912" y="458"/>
                </a:lnTo>
                <a:lnTo>
                  <a:pt x="890" y="422"/>
                </a:lnTo>
                <a:lnTo>
                  <a:pt x="866" y="390"/>
                </a:lnTo>
                <a:lnTo>
                  <a:pt x="838" y="360"/>
                </a:lnTo>
                <a:lnTo>
                  <a:pt x="808" y="332"/>
                </a:lnTo>
                <a:lnTo>
                  <a:pt x="776" y="306"/>
                </a:lnTo>
                <a:lnTo>
                  <a:pt x="742" y="284"/>
                </a:lnTo>
                <a:lnTo>
                  <a:pt x="706" y="264"/>
                </a:lnTo>
                <a:lnTo>
                  <a:pt x="670" y="246"/>
                </a:lnTo>
                <a:lnTo>
                  <a:pt x="630" y="232"/>
                </a:lnTo>
                <a:lnTo>
                  <a:pt x="590" y="222"/>
                </a:lnTo>
                <a:lnTo>
                  <a:pt x="590" y="222"/>
                </a:lnTo>
                <a:close/>
                <a:moveTo>
                  <a:pt x="488" y="64"/>
                </a:moveTo>
                <a:lnTo>
                  <a:pt x="488" y="64"/>
                </a:lnTo>
                <a:lnTo>
                  <a:pt x="502" y="66"/>
                </a:lnTo>
                <a:lnTo>
                  <a:pt x="516" y="70"/>
                </a:lnTo>
                <a:lnTo>
                  <a:pt x="528" y="76"/>
                </a:lnTo>
                <a:lnTo>
                  <a:pt x="538" y="84"/>
                </a:lnTo>
                <a:lnTo>
                  <a:pt x="546" y="94"/>
                </a:lnTo>
                <a:lnTo>
                  <a:pt x="554" y="106"/>
                </a:lnTo>
                <a:lnTo>
                  <a:pt x="558" y="120"/>
                </a:lnTo>
                <a:lnTo>
                  <a:pt x="558" y="134"/>
                </a:lnTo>
                <a:lnTo>
                  <a:pt x="558" y="134"/>
                </a:lnTo>
                <a:lnTo>
                  <a:pt x="558" y="148"/>
                </a:lnTo>
                <a:lnTo>
                  <a:pt x="554" y="160"/>
                </a:lnTo>
                <a:lnTo>
                  <a:pt x="546" y="172"/>
                </a:lnTo>
                <a:lnTo>
                  <a:pt x="538" y="184"/>
                </a:lnTo>
                <a:lnTo>
                  <a:pt x="528" y="192"/>
                </a:lnTo>
                <a:lnTo>
                  <a:pt x="516" y="198"/>
                </a:lnTo>
                <a:lnTo>
                  <a:pt x="502" y="202"/>
                </a:lnTo>
                <a:lnTo>
                  <a:pt x="488" y="204"/>
                </a:lnTo>
                <a:lnTo>
                  <a:pt x="488" y="204"/>
                </a:lnTo>
                <a:lnTo>
                  <a:pt x="474" y="202"/>
                </a:lnTo>
                <a:lnTo>
                  <a:pt x="462" y="198"/>
                </a:lnTo>
                <a:lnTo>
                  <a:pt x="450" y="192"/>
                </a:lnTo>
                <a:lnTo>
                  <a:pt x="440" y="184"/>
                </a:lnTo>
                <a:lnTo>
                  <a:pt x="430" y="172"/>
                </a:lnTo>
                <a:lnTo>
                  <a:pt x="424" y="160"/>
                </a:lnTo>
                <a:lnTo>
                  <a:pt x="420" y="148"/>
                </a:lnTo>
                <a:lnTo>
                  <a:pt x="420" y="134"/>
                </a:lnTo>
                <a:lnTo>
                  <a:pt x="420" y="134"/>
                </a:lnTo>
                <a:lnTo>
                  <a:pt x="420" y="120"/>
                </a:lnTo>
                <a:lnTo>
                  <a:pt x="424" y="106"/>
                </a:lnTo>
                <a:lnTo>
                  <a:pt x="430" y="94"/>
                </a:lnTo>
                <a:lnTo>
                  <a:pt x="440" y="84"/>
                </a:lnTo>
                <a:lnTo>
                  <a:pt x="450" y="76"/>
                </a:lnTo>
                <a:lnTo>
                  <a:pt x="462" y="70"/>
                </a:lnTo>
                <a:lnTo>
                  <a:pt x="474" y="66"/>
                </a:lnTo>
                <a:lnTo>
                  <a:pt x="488" y="64"/>
                </a:lnTo>
                <a:lnTo>
                  <a:pt x="488" y="64"/>
                </a:lnTo>
                <a:close/>
                <a:moveTo>
                  <a:pt x="488" y="1100"/>
                </a:moveTo>
                <a:lnTo>
                  <a:pt x="488" y="1100"/>
                </a:lnTo>
                <a:lnTo>
                  <a:pt x="446" y="1098"/>
                </a:lnTo>
                <a:lnTo>
                  <a:pt x="406" y="1092"/>
                </a:lnTo>
                <a:lnTo>
                  <a:pt x="368" y="1082"/>
                </a:lnTo>
                <a:lnTo>
                  <a:pt x="332" y="1070"/>
                </a:lnTo>
                <a:lnTo>
                  <a:pt x="296" y="1052"/>
                </a:lnTo>
                <a:lnTo>
                  <a:pt x="264" y="1032"/>
                </a:lnTo>
                <a:lnTo>
                  <a:pt x="232" y="1010"/>
                </a:lnTo>
                <a:lnTo>
                  <a:pt x="204" y="984"/>
                </a:lnTo>
                <a:lnTo>
                  <a:pt x="178" y="954"/>
                </a:lnTo>
                <a:lnTo>
                  <a:pt x="154" y="924"/>
                </a:lnTo>
                <a:lnTo>
                  <a:pt x="134" y="890"/>
                </a:lnTo>
                <a:lnTo>
                  <a:pt x="118" y="856"/>
                </a:lnTo>
                <a:lnTo>
                  <a:pt x="104" y="818"/>
                </a:lnTo>
                <a:lnTo>
                  <a:pt x="94" y="780"/>
                </a:lnTo>
                <a:lnTo>
                  <a:pt x="88" y="740"/>
                </a:lnTo>
                <a:lnTo>
                  <a:pt x="86" y="700"/>
                </a:lnTo>
                <a:lnTo>
                  <a:pt x="86" y="700"/>
                </a:lnTo>
                <a:lnTo>
                  <a:pt x="88" y="658"/>
                </a:lnTo>
                <a:lnTo>
                  <a:pt x="94" y="618"/>
                </a:lnTo>
                <a:lnTo>
                  <a:pt x="104" y="580"/>
                </a:lnTo>
                <a:lnTo>
                  <a:pt x="118" y="542"/>
                </a:lnTo>
                <a:lnTo>
                  <a:pt x="134" y="508"/>
                </a:lnTo>
                <a:lnTo>
                  <a:pt x="154" y="474"/>
                </a:lnTo>
                <a:lnTo>
                  <a:pt x="178" y="444"/>
                </a:lnTo>
                <a:lnTo>
                  <a:pt x="204" y="414"/>
                </a:lnTo>
                <a:lnTo>
                  <a:pt x="232" y="388"/>
                </a:lnTo>
                <a:lnTo>
                  <a:pt x="264" y="366"/>
                </a:lnTo>
                <a:lnTo>
                  <a:pt x="296" y="346"/>
                </a:lnTo>
                <a:lnTo>
                  <a:pt x="332" y="328"/>
                </a:lnTo>
                <a:lnTo>
                  <a:pt x="368" y="316"/>
                </a:lnTo>
                <a:lnTo>
                  <a:pt x="406" y="306"/>
                </a:lnTo>
                <a:lnTo>
                  <a:pt x="446" y="300"/>
                </a:lnTo>
                <a:lnTo>
                  <a:pt x="488" y="298"/>
                </a:lnTo>
                <a:lnTo>
                  <a:pt x="488" y="298"/>
                </a:lnTo>
                <a:lnTo>
                  <a:pt x="528" y="300"/>
                </a:lnTo>
                <a:lnTo>
                  <a:pt x="568" y="306"/>
                </a:lnTo>
                <a:lnTo>
                  <a:pt x="608" y="316"/>
                </a:lnTo>
                <a:lnTo>
                  <a:pt x="644" y="328"/>
                </a:lnTo>
                <a:lnTo>
                  <a:pt x="680" y="346"/>
                </a:lnTo>
                <a:lnTo>
                  <a:pt x="712" y="366"/>
                </a:lnTo>
                <a:lnTo>
                  <a:pt x="744" y="388"/>
                </a:lnTo>
                <a:lnTo>
                  <a:pt x="772" y="414"/>
                </a:lnTo>
                <a:lnTo>
                  <a:pt x="798" y="444"/>
                </a:lnTo>
                <a:lnTo>
                  <a:pt x="822" y="474"/>
                </a:lnTo>
                <a:lnTo>
                  <a:pt x="842" y="508"/>
                </a:lnTo>
                <a:lnTo>
                  <a:pt x="858" y="542"/>
                </a:lnTo>
                <a:lnTo>
                  <a:pt x="872" y="580"/>
                </a:lnTo>
                <a:lnTo>
                  <a:pt x="882" y="618"/>
                </a:lnTo>
                <a:lnTo>
                  <a:pt x="888" y="658"/>
                </a:lnTo>
                <a:lnTo>
                  <a:pt x="890" y="700"/>
                </a:lnTo>
                <a:lnTo>
                  <a:pt x="890" y="700"/>
                </a:lnTo>
                <a:lnTo>
                  <a:pt x="888" y="740"/>
                </a:lnTo>
                <a:lnTo>
                  <a:pt x="882" y="780"/>
                </a:lnTo>
                <a:lnTo>
                  <a:pt x="872" y="818"/>
                </a:lnTo>
                <a:lnTo>
                  <a:pt x="858" y="856"/>
                </a:lnTo>
                <a:lnTo>
                  <a:pt x="842" y="890"/>
                </a:lnTo>
                <a:lnTo>
                  <a:pt x="822" y="924"/>
                </a:lnTo>
                <a:lnTo>
                  <a:pt x="798" y="954"/>
                </a:lnTo>
                <a:lnTo>
                  <a:pt x="772" y="984"/>
                </a:lnTo>
                <a:lnTo>
                  <a:pt x="744" y="1010"/>
                </a:lnTo>
                <a:lnTo>
                  <a:pt x="712" y="1032"/>
                </a:lnTo>
                <a:lnTo>
                  <a:pt x="680" y="1052"/>
                </a:lnTo>
                <a:lnTo>
                  <a:pt x="644" y="1070"/>
                </a:lnTo>
                <a:lnTo>
                  <a:pt x="608" y="1082"/>
                </a:lnTo>
                <a:lnTo>
                  <a:pt x="568" y="1092"/>
                </a:lnTo>
                <a:lnTo>
                  <a:pt x="528" y="1098"/>
                </a:lnTo>
                <a:lnTo>
                  <a:pt x="488" y="1100"/>
                </a:lnTo>
                <a:lnTo>
                  <a:pt x="488" y="1100"/>
                </a:lnTo>
                <a:close/>
                <a:moveTo>
                  <a:pt x="816" y="650"/>
                </a:moveTo>
                <a:lnTo>
                  <a:pt x="816" y="650"/>
                </a:lnTo>
                <a:lnTo>
                  <a:pt x="810" y="624"/>
                </a:lnTo>
                <a:lnTo>
                  <a:pt x="804" y="598"/>
                </a:lnTo>
                <a:lnTo>
                  <a:pt x="794" y="572"/>
                </a:lnTo>
                <a:lnTo>
                  <a:pt x="784" y="548"/>
                </a:lnTo>
                <a:lnTo>
                  <a:pt x="770" y="526"/>
                </a:lnTo>
                <a:lnTo>
                  <a:pt x="756" y="504"/>
                </a:lnTo>
                <a:lnTo>
                  <a:pt x="740" y="484"/>
                </a:lnTo>
                <a:lnTo>
                  <a:pt x="722" y="464"/>
                </a:lnTo>
                <a:lnTo>
                  <a:pt x="702" y="446"/>
                </a:lnTo>
                <a:lnTo>
                  <a:pt x="682" y="430"/>
                </a:lnTo>
                <a:lnTo>
                  <a:pt x="660" y="416"/>
                </a:lnTo>
                <a:lnTo>
                  <a:pt x="636" y="402"/>
                </a:lnTo>
                <a:lnTo>
                  <a:pt x="612" y="392"/>
                </a:lnTo>
                <a:lnTo>
                  <a:pt x="588" y="382"/>
                </a:lnTo>
                <a:lnTo>
                  <a:pt x="562" y="376"/>
                </a:lnTo>
                <a:lnTo>
                  <a:pt x="534" y="370"/>
                </a:lnTo>
                <a:lnTo>
                  <a:pt x="486" y="426"/>
                </a:lnTo>
                <a:lnTo>
                  <a:pt x="440" y="370"/>
                </a:lnTo>
                <a:lnTo>
                  <a:pt x="440" y="370"/>
                </a:lnTo>
                <a:lnTo>
                  <a:pt x="412" y="376"/>
                </a:lnTo>
                <a:lnTo>
                  <a:pt x="386" y="382"/>
                </a:lnTo>
                <a:lnTo>
                  <a:pt x="360" y="392"/>
                </a:lnTo>
                <a:lnTo>
                  <a:pt x="336" y="402"/>
                </a:lnTo>
                <a:lnTo>
                  <a:pt x="312" y="416"/>
                </a:lnTo>
                <a:lnTo>
                  <a:pt x="290" y="430"/>
                </a:lnTo>
                <a:lnTo>
                  <a:pt x="270" y="448"/>
                </a:lnTo>
                <a:lnTo>
                  <a:pt x="250" y="466"/>
                </a:lnTo>
                <a:lnTo>
                  <a:pt x="232" y="484"/>
                </a:lnTo>
                <a:lnTo>
                  <a:pt x="216" y="506"/>
                </a:lnTo>
                <a:lnTo>
                  <a:pt x="202" y="528"/>
                </a:lnTo>
                <a:lnTo>
                  <a:pt x="188" y="552"/>
                </a:lnTo>
                <a:lnTo>
                  <a:pt x="178" y="576"/>
                </a:lnTo>
                <a:lnTo>
                  <a:pt x="168" y="602"/>
                </a:lnTo>
                <a:lnTo>
                  <a:pt x="162" y="628"/>
                </a:lnTo>
                <a:lnTo>
                  <a:pt x="158" y="656"/>
                </a:lnTo>
                <a:lnTo>
                  <a:pt x="158" y="656"/>
                </a:lnTo>
                <a:lnTo>
                  <a:pt x="156" y="656"/>
                </a:lnTo>
                <a:lnTo>
                  <a:pt x="216" y="706"/>
                </a:lnTo>
                <a:lnTo>
                  <a:pt x="158" y="752"/>
                </a:lnTo>
                <a:lnTo>
                  <a:pt x="158" y="752"/>
                </a:lnTo>
                <a:lnTo>
                  <a:pt x="164" y="780"/>
                </a:lnTo>
                <a:lnTo>
                  <a:pt x="172" y="804"/>
                </a:lnTo>
                <a:lnTo>
                  <a:pt x="180" y="830"/>
                </a:lnTo>
                <a:lnTo>
                  <a:pt x="192" y="852"/>
                </a:lnTo>
                <a:lnTo>
                  <a:pt x="206" y="876"/>
                </a:lnTo>
                <a:lnTo>
                  <a:pt x="220" y="896"/>
                </a:lnTo>
                <a:lnTo>
                  <a:pt x="236" y="918"/>
                </a:lnTo>
                <a:lnTo>
                  <a:pt x="254" y="936"/>
                </a:lnTo>
                <a:lnTo>
                  <a:pt x="272" y="954"/>
                </a:lnTo>
                <a:lnTo>
                  <a:pt x="294" y="970"/>
                </a:lnTo>
                <a:lnTo>
                  <a:pt x="314" y="984"/>
                </a:lnTo>
                <a:lnTo>
                  <a:pt x="338" y="996"/>
                </a:lnTo>
                <a:lnTo>
                  <a:pt x="362" y="1006"/>
                </a:lnTo>
                <a:lnTo>
                  <a:pt x="386" y="1016"/>
                </a:lnTo>
                <a:lnTo>
                  <a:pt x="412" y="1022"/>
                </a:lnTo>
                <a:lnTo>
                  <a:pt x="438" y="1028"/>
                </a:lnTo>
                <a:lnTo>
                  <a:pt x="486" y="970"/>
                </a:lnTo>
                <a:lnTo>
                  <a:pt x="536" y="1028"/>
                </a:lnTo>
                <a:lnTo>
                  <a:pt x="536" y="1028"/>
                </a:lnTo>
                <a:lnTo>
                  <a:pt x="562" y="1022"/>
                </a:lnTo>
                <a:lnTo>
                  <a:pt x="588" y="1016"/>
                </a:lnTo>
                <a:lnTo>
                  <a:pt x="614" y="1006"/>
                </a:lnTo>
                <a:lnTo>
                  <a:pt x="638" y="996"/>
                </a:lnTo>
                <a:lnTo>
                  <a:pt x="660" y="982"/>
                </a:lnTo>
                <a:lnTo>
                  <a:pt x="682" y="968"/>
                </a:lnTo>
                <a:lnTo>
                  <a:pt x="702" y="952"/>
                </a:lnTo>
                <a:lnTo>
                  <a:pt x="722" y="934"/>
                </a:lnTo>
                <a:lnTo>
                  <a:pt x="740" y="914"/>
                </a:lnTo>
                <a:lnTo>
                  <a:pt x="756" y="894"/>
                </a:lnTo>
                <a:lnTo>
                  <a:pt x="770" y="872"/>
                </a:lnTo>
                <a:lnTo>
                  <a:pt x="784" y="850"/>
                </a:lnTo>
                <a:lnTo>
                  <a:pt x="794" y="826"/>
                </a:lnTo>
                <a:lnTo>
                  <a:pt x="804" y="800"/>
                </a:lnTo>
                <a:lnTo>
                  <a:pt x="810" y="774"/>
                </a:lnTo>
                <a:lnTo>
                  <a:pt x="816" y="748"/>
                </a:lnTo>
                <a:lnTo>
                  <a:pt x="758" y="700"/>
                </a:lnTo>
                <a:lnTo>
                  <a:pt x="816" y="650"/>
                </a:lnTo>
                <a:close/>
                <a:moveTo>
                  <a:pt x="594" y="708"/>
                </a:moveTo>
                <a:lnTo>
                  <a:pt x="594" y="708"/>
                </a:lnTo>
                <a:lnTo>
                  <a:pt x="590" y="728"/>
                </a:lnTo>
                <a:lnTo>
                  <a:pt x="584" y="746"/>
                </a:lnTo>
                <a:lnTo>
                  <a:pt x="574" y="762"/>
                </a:lnTo>
                <a:lnTo>
                  <a:pt x="562" y="776"/>
                </a:lnTo>
                <a:lnTo>
                  <a:pt x="548" y="788"/>
                </a:lnTo>
                <a:lnTo>
                  <a:pt x="532" y="796"/>
                </a:lnTo>
                <a:lnTo>
                  <a:pt x="514" y="802"/>
                </a:lnTo>
                <a:lnTo>
                  <a:pt x="496" y="806"/>
                </a:lnTo>
                <a:lnTo>
                  <a:pt x="308" y="876"/>
                </a:lnTo>
                <a:lnTo>
                  <a:pt x="380" y="688"/>
                </a:lnTo>
                <a:lnTo>
                  <a:pt x="380" y="688"/>
                </a:lnTo>
                <a:lnTo>
                  <a:pt x="384" y="670"/>
                </a:lnTo>
                <a:lnTo>
                  <a:pt x="390" y="654"/>
                </a:lnTo>
                <a:lnTo>
                  <a:pt x="398" y="638"/>
                </a:lnTo>
                <a:lnTo>
                  <a:pt x="410" y="624"/>
                </a:lnTo>
                <a:lnTo>
                  <a:pt x="424" y="612"/>
                </a:lnTo>
                <a:lnTo>
                  <a:pt x="438" y="604"/>
                </a:lnTo>
                <a:lnTo>
                  <a:pt x="456" y="596"/>
                </a:lnTo>
                <a:lnTo>
                  <a:pt x="474" y="592"/>
                </a:lnTo>
                <a:lnTo>
                  <a:pt x="666" y="520"/>
                </a:lnTo>
                <a:lnTo>
                  <a:pt x="594" y="708"/>
                </a:lnTo>
                <a:close/>
                <a:moveTo>
                  <a:pt x="458" y="700"/>
                </a:moveTo>
                <a:lnTo>
                  <a:pt x="458" y="700"/>
                </a:lnTo>
                <a:lnTo>
                  <a:pt x="460" y="710"/>
                </a:lnTo>
                <a:lnTo>
                  <a:pt x="466" y="718"/>
                </a:lnTo>
                <a:lnTo>
                  <a:pt x="476" y="724"/>
                </a:lnTo>
                <a:lnTo>
                  <a:pt x="486" y="726"/>
                </a:lnTo>
                <a:lnTo>
                  <a:pt x="486" y="726"/>
                </a:lnTo>
                <a:lnTo>
                  <a:pt x="498" y="724"/>
                </a:lnTo>
                <a:lnTo>
                  <a:pt x="506" y="718"/>
                </a:lnTo>
                <a:lnTo>
                  <a:pt x="512" y="710"/>
                </a:lnTo>
                <a:lnTo>
                  <a:pt x="514" y="700"/>
                </a:lnTo>
                <a:lnTo>
                  <a:pt x="514" y="700"/>
                </a:lnTo>
                <a:lnTo>
                  <a:pt x="512" y="688"/>
                </a:lnTo>
                <a:lnTo>
                  <a:pt x="506" y="680"/>
                </a:lnTo>
                <a:lnTo>
                  <a:pt x="498" y="674"/>
                </a:lnTo>
                <a:lnTo>
                  <a:pt x="486" y="672"/>
                </a:lnTo>
                <a:lnTo>
                  <a:pt x="486" y="672"/>
                </a:lnTo>
                <a:lnTo>
                  <a:pt x="476" y="674"/>
                </a:lnTo>
                <a:lnTo>
                  <a:pt x="466" y="680"/>
                </a:lnTo>
                <a:lnTo>
                  <a:pt x="460" y="688"/>
                </a:lnTo>
                <a:lnTo>
                  <a:pt x="458" y="700"/>
                </a:lnTo>
                <a:lnTo>
                  <a:pt x="458" y="70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CL" dirty="0">
              <a:solidFill>
                <a:srgbClr val="000000"/>
              </a:solidFill>
              <a:latin typeface="Aria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aphicFrame>
        <p:nvGraphicFramePr>
          <p:cNvPr id="362" name="Table 361"/>
          <p:cNvGraphicFramePr>
            <a:graphicFrameLocks noGrp="1"/>
          </p:cNvGraphicFramePr>
          <p:nvPr>
            <p:extLst>
              <p:ext uri="{D42A27DB-BD31-4B8C-83A1-F6EECF244321}">
                <p14:modId xmlns:p14="http://schemas.microsoft.com/office/powerpoint/2010/main" val="1399145005"/>
              </p:ext>
            </p:extLst>
          </p:nvPr>
        </p:nvGraphicFramePr>
        <p:xfrm>
          <a:off x="205200" y="3238922"/>
          <a:ext cx="7015093" cy="3169920"/>
        </p:xfrm>
        <a:graphic>
          <a:graphicData uri="http://schemas.openxmlformats.org/drawingml/2006/table">
            <a:tbl>
              <a:tblPr firstRow="1" bandRow="1">
                <a:tableStyleId>{2D5ABB26-0587-4C30-8999-92F81FD0307C}</a:tableStyleId>
              </a:tblPr>
              <a:tblGrid>
                <a:gridCol w="7015093">
                  <a:extLst>
                    <a:ext uri="{9D8B030D-6E8A-4147-A177-3AD203B41FA5}">
                      <a16:colId xmlns="" xmlns:a16="http://schemas.microsoft.com/office/drawing/2014/main" val="20000"/>
                    </a:ext>
                  </a:extLst>
                </a:gridCol>
              </a:tblGrid>
              <a:tr h="214132">
                <a:tc>
                  <a:txBody>
                    <a:bodyPr/>
                    <a:lstStyle/>
                    <a:p>
                      <a:pPr marL="0" marR="0" lvl="0" indent="0" algn="l" defTabSz="913399" rtl="0" eaLnBrk="1" fontAlgn="base" latinLnBrk="0" hangingPunct="1">
                        <a:lnSpc>
                          <a:spcPct val="100000"/>
                        </a:lnSpc>
                        <a:spcBef>
                          <a:spcPct val="0"/>
                        </a:spcBef>
                        <a:spcAft>
                          <a:spcPct val="0"/>
                        </a:spcAft>
                        <a:buClrTx/>
                        <a:buSzTx/>
                        <a:buFontTx/>
                        <a:buNone/>
                        <a:tabLst/>
                        <a:defRPr/>
                      </a:pPr>
                      <a:r>
                        <a:rPr lang="es-CL" sz="800" kern="1200" dirty="0" smtClean="0">
                          <a:solidFill>
                            <a:srgbClr val="002776"/>
                          </a:solidFill>
                          <a:latin typeface="+mn-lt"/>
                          <a:ea typeface="+mn-ea"/>
                          <a:cs typeface="+mn-cs"/>
                        </a:rPr>
                        <a:t>1. Evaluación de la necesidad,</a:t>
                      </a:r>
                      <a:r>
                        <a:rPr lang="es-CL" sz="800" kern="1200" baseline="0" dirty="0" smtClean="0">
                          <a:solidFill>
                            <a:srgbClr val="002776"/>
                          </a:solidFill>
                          <a:latin typeface="+mn-lt"/>
                          <a:ea typeface="+mn-ea"/>
                          <a:cs typeface="+mn-cs"/>
                        </a:rPr>
                        <a:t> y en su caso, contratación de un consultor externo para asistir a la planificación y ejecución del Proyecto. Se sugiere negociar la financiación del estudio con los actores involucrados en el proyecto y a quien beneficiará la realización del referido estudio.</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93060">
                <a:tc>
                  <a:txBody>
                    <a:bodyPr/>
                    <a:lstStyle/>
                    <a:p>
                      <a:pPr marL="0" marR="0" lvl="0" indent="0" algn="just" defTabSz="913399" rtl="0" eaLnBrk="1" fontAlgn="base" latinLnBrk="0" hangingPunct="1">
                        <a:lnSpc>
                          <a:spcPct val="100000"/>
                        </a:lnSpc>
                        <a:spcBef>
                          <a:spcPct val="0"/>
                        </a:spcBef>
                        <a:spcAft>
                          <a:spcPct val="0"/>
                        </a:spcAft>
                        <a:buClrTx/>
                        <a:buSzTx/>
                        <a:buFontTx/>
                        <a:buNone/>
                        <a:tabLst/>
                        <a:defRPr/>
                      </a:pPr>
                      <a:r>
                        <a:rPr lang="es-CL" sz="800" kern="1200" dirty="0" smtClean="0">
                          <a:solidFill>
                            <a:srgbClr val="002776"/>
                          </a:solidFill>
                          <a:latin typeface="+mn-lt"/>
                          <a:ea typeface="+mn-ea"/>
                          <a:cs typeface="+mn-cs"/>
                        </a:rPr>
                        <a:t>2. </a:t>
                      </a:r>
                      <a:r>
                        <a:rPr lang="es-CL" sz="800" kern="1200" baseline="0" dirty="0" smtClean="0">
                          <a:solidFill>
                            <a:srgbClr val="002776"/>
                          </a:solidFill>
                          <a:latin typeface="+mn-lt"/>
                          <a:ea typeface="+mn-ea"/>
                          <a:cs typeface="+mn-cs"/>
                        </a:rPr>
                        <a:t>I</a:t>
                      </a:r>
                      <a:r>
                        <a:rPr lang="es-CL" sz="800" kern="1200" dirty="0" smtClean="0">
                          <a:solidFill>
                            <a:srgbClr val="002776"/>
                          </a:solidFill>
                          <a:latin typeface="+mn-lt"/>
                          <a:ea typeface="+mn-ea"/>
                          <a:cs typeface="+mn-cs"/>
                        </a:rPr>
                        <a:t>dentificación</a:t>
                      </a:r>
                      <a:r>
                        <a:rPr lang="es-CL" sz="800" kern="1200" baseline="0" dirty="0" smtClean="0">
                          <a:solidFill>
                            <a:srgbClr val="002776"/>
                          </a:solidFill>
                          <a:latin typeface="+mn-lt"/>
                          <a:ea typeface="+mn-ea"/>
                          <a:cs typeface="+mn-cs"/>
                        </a:rPr>
                        <a:t> de nuevos mercados/destinos que presenten una potencial demanda turística para Ecuador y carezcan de conexión en la actualidad. Compilación de aspectos relevantes para la materialización de posibles nuevas rutas con los éstos, con un enfoque particular en la factibilidad técnica y términos regulatorios (</a:t>
                      </a:r>
                      <a:r>
                        <a:rPr lang="es-CL" sz="800" kern="1200" baseline="0" dirty="0" err="1" smtClean="0">
                          <a:solidFill>
                            <a:srgbClr val="002776"/>
                          </a:solidFill>
                          <a:latin typeface="+mn-lt"/>
                          <a:ea typeface="+mn-ea"/>
                          <a:cs typeface="+mn-cs"/>
                        </a:rPr>
                        <a:t>ASAs</a:t>
                      </a:r>
                      <a:r>
                        <a:rPr lang="es-CL" sz="800" kern="1200" baseline="30000" dirty="0" smtClean="0">
                          <a:solidFill>
                            <a:srgbClr val="002776"/>
                          </a:solidFill>
                          <a:latin typeface="+mn-lt"/>
                          <a:ea typeface="+mn-ea"/>
                          <a:cs typeface="+mn-cs"/>
                        </a:rPr>
                        <a:t>(a) </a:t>
                      </a:r>
                      <a:r>
                        <a:rPr lang="es-CL" sz="800" kern="1200" baseline="0" dirty="0" smtClean="0">
                          <a:solidFill>
                            <a:srgbClr val="002776"/>
                          </a:solidFill>
                          <a:latin typeface="+mn-lt"/>
                          <a:ea typeface="+mn-ea"/>
                          <a:cs typeface="+mn-cs"/>
                        </a:rPr>
                        <a:t>).</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95631">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3. Identificación de mercados</a:t>
                      </a:r>
                      <a:r>
                        <a:rPr lang="es-CL" sz="800" kern="1200" baseline="0" dirty="0" smtClean="0">
                          <a:solidFill>
                            <a:srgbClr val="002776"/>
                          </a:solidFill>
                          <a:latin typeface="+mn-lt"/>
                          <a:ea typeface="+mn-ea"/>
                          <a:cs typeface="+mn-cs"/>
                        </a:rPr>
                        <a:t> a mejorar y/o potenciar en la red de internacional actual de UIO mediante el a</a:t>
                      </a:r>
                      <a:r>
                        <a:rPr lang="es-CL" sz="800" kern="1200" dirty="0" smtClean="0">
                          <a:solidFill>
                            <a:srgbClr val="002776"/>
                          </a:solidFill>
                          <a:latin typeface="+mn-lt"/>
                          <a:ea typeface="+mn-ea"/>
                          <a:cs typeface="+mn-cs"/>
                        </a:rPr>
                        <a:t>nálisis</a:t>
                      </a:r>
                      <a:r>
                        <a:rPr lang="es-CL" sz="800" kern="1200" baseline="0" dirty="0" smtClean="0">
                          <a:solidFill>
                            <a:srgbClr val="002776"/>
                          </a:solidFill>
                          <a:latin typeface="+mn-lt"/>
                          <a:ea typeface="+mn-ea"/>
                          <a:cs typeface="+mn-cs"/>
                        </a:rPr>
                        <a:t> de la oferta de rutas y frecuencias existentes y la realización de un estudio de mercado, </a:t>
                      </a:r>
                      <a:r>
                        <a:rPr lang="es-CL" sz="800" i="1" kern="1200" baseline="0" dirty="0" err="1" smtClean="0">
                          <a:solidFill>
                            <a:srgbClr val="002776"/>
                          </a:solidFill>
                          <a:latin typeface="+mn-lt"/>
                          <a:ea typeface="+mn-ea"/>
                          <a:cs typeface="+mn-cs"/>
                        </a:rPr>
                        <a:t>benchmark</a:t>
                      </a:r>
                      <a:r>
                        <a:rPr lang="es-CL" sz="800" i="1" kern="1200" baseline="0" dirty="0" smtClean="0">
                          <a:solidFill>
                            <a:srgbClr val="002776"/>
                          </a:solidFill>
                          <a:latin typeface="+mn-lt"/>
                          <a:ea typeface="+mn-ea"/>
                          <a:cs typeface="+mn-cs"/>
                        </a:rPr>
                        <a:t>, </a:t>
                      </a:r>
                      <a:r>
                        <a:rPr lang="es-CL" sz="800" i="0" kern="1200" baseline="0" dirty="0" smtClean="0">
                          <a:solidFill>
                            <a:srgbClr val="002776"/>
                          </a:solidFill>
                          <a:latin typeface="+mn-lt"/>
                          <a:ea typeface="+mn-ea"/>
                          <a:cs typeface="+mn-cs"/>
                        </a:rPr>
                        <a:t>con la red de conexiones de aeropuertos similares. Potencial uso de herramientas (TI) de inteligencia específicas (IATA </a:t>
                      </a:r>
                      <a:r>
                        <a:rPr lang="es-CL" sz="800" i="0" kern="1200" baseline="0" dirty="0" err="1" smtClean="0">
                          <a:solidFill>
                            <a:srgbClr val="002776"/>
                          </a:solidFill>
                          <a:latin typeface="+mn-lt"/>
                          <a:ea typeface="+mn-ea"/>
                          <a:cs typeface="+mn-cs"/>
                        </a:rPr>
                        <a:t>MarketIS</a:t>
                      </a:r>
                      <a:r>
                        <a:rPr lang="es-CL" sz="800" i="0" kern="1200" baseline="0" dirty="0" smtClean="0">
                          <a:solidFill>
                            <a:srgbClr val="002776"/>
                          </a:solidFill>
                          <a:latin typeface="+mn-lt"/>
                          <a:ea typeface="+mn-ea"/>
                          <a:cs typeface="+mn-cs"/>
                        </a:rPr>
                        <a:t>™, MIDT, etc.)</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95631">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4. Identificación</a:t>
                      </a:r>
                      <a:r>
                        <a:rPr lang="es-CL" sz="800" kern="1200" baseline="0" dirty="0" smtClean="0">
                          <a:solidFill>
                            <a:srgbClr val="002776"/>
                          </a:solidFill>
                          <a:latin typeface="+mn-lt"/>
                          <a:ea typeface="+mn-ea"/>
                          <a:cs typeface="+mn-cs"/>
                        </a:rPr>
                        <a:t> de actores y </a:t>
                      </a:r>
                      <a:r>
                        <a:rPr lang="es-CL" sz="800" i="1" kern="1200" baseline="0" dirty="0" err="1" smtClean="0">
                          <a:solidFill>
                            <a:srgbClr val="002776"/>
                          </a:solidFill>
                          <a:latin typeface="+mn-lt"/>
                          <a:ea typeface="+mn-ea"/>
                          <a:cs typeface="+mn-cs"/>
                        </a:rPr>
                        <a:t>stakeholders</a:t>
                      </a:r>
                      <a:r>
                        <a:rPr lang="es-CL" sz="800" i="1" kern="1200" baseline="0" dirty="0" smtClean="0">
                          <a:solidFill>
                            <a:srgbClr val="002776"/>
                          </a:solidFill>
                          <a:latin typeface="+mn-lt"/>
                          <a:ea typeface="+mn-ea"/>
                          <a:cs typeface="+mn-cs"/>
                        </a:rPr>
                        <a:t> </a:t>
                      </a:r>
                      <a:r>
                        <a:rPr lang="es-CL" sz="800" i="0" kern="1200" baseline="0" dirty="0" smtClean="0">
                          <a:solidFill>
                            <a:srgbClr val="002776"/>
                          </a:solidFill>
                          <a:latin typeface="+mn-lt"/>
                          <a:ea typeface="+mn-ea"/>
                          <a:cs typeface="+mn-cs"/>
                        </a:rPr>
                        <a:t>(Aeropuerto/</a:t>
                      </a:r>
                      <a:r>
                        <a:rPr lang="es-CL" sz="800" i="0" kern="1200" baseline="0" dirty="0" err="1" smtClean="0">
                          <a:solidFill>
                            <a:srgbClr val="002776"/>
                          </a:solidFill>
                          <a:latin typeface="+mn-lt"/>
                          <a:ea typeface="+mn-ea"/>
                          <a:cs typeface="+mn-cs"/>
                        </a:rPr>
                        <a:t>Quiport</a:t>
                      </a:r>
                      <a:r>
                        <a:rPr lang="es-CL" sz="800" i="0" kern="1200" baseline="0" dirty="0" smtClean="0">
                          <a:solidFill>
                            <a:srgbClr val="002776"/>
                          </a:solidFill>
                          <a:latin typeface="+mn-lt"/>
                          <a:ea typeface="+mn-ea"/>
                          <a:cs typeface="+mn-cs"/>
                        </a:rPr>
                        <a:t>, Dirección General de Aviación Civil, Organismos Regulatorios/Supervisores, Cámaras de Comercio, Ministerios de Infraestructura y Transporte de cada mercado objetivo identificado) </a:t>
                      </a:r>
                      <a:r>
                        <a:rPr lang="es-CL" sz="800" kern="1200" baseline="0" dirty="0" smtClean="0">
                          <a:solidFill>
                            <a:srgbClr val="002776"/>
                          </a:solidFill>
                          <a:latin typeface="+mn-lt"/>
                          <a:ea typeface="+mn-ea"/>
                          <a:cs typeface="+mn-cs"/>
                        </a:rPr>
                        <a:t>con capacidad de decisión a nivel regulatorio y de desarrollo de negocio en cada mercado objetivo (nuevo o existente).</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293060">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5. Evaluación del Marco</a:t>
                      </a:r>
                      <a:r>
                        <a:rPr lang="es-CL" sz="800" kern="1200" baseline="0" dirty="0" smtClean="0">
                          <a:solidFill>
                            <a:srgbClr val="002776"/>
                          </a:solidFill>
                          <a:latin typeface="+mn-lt"/>
                          <a:ea typeface="+mn-ea"/>
                          <a:cs typeface="+mn-cs"/>
                        </a:rPr>
                        <a:t> Regulatorio actual: análisis de libertades aprobadas y limitaciones de los servicios aéreos acordados con los distintos países, evaluación de posibles modificaciones para mejorar y/o ampliar las relaciones actuales y estudio de viabilidad para la firma de nuevos acuerdos </a:t>
                      </a:r>
                      <a:r>
                        <a:rPr lang="es-CL" sz="800" kern="1200" baseline="0" dirty="0" err="1" smtClean="0">
                          <a:solidFill>
                            <a:srgbClr val="002776"/>
                          </a:solidFill>
                          <a:latin typeface="+mn-lt"/>
                          <a:ea typeface="+mn-ea"/>
                          <a:cs typeface="+mn-cs"/>
                        </a:rPr>
                        <a:t>ASAs</a:t>
                      </a:r>
                      <a:r>
                        <a:rPr lang="es-CL" sz="800" kern="1200" baseline="0" dirty="0" smtClean="0">
                          <a:solidFill>
                            <a:srgbClr val="002776"/>
                          </a:solidFill>
                          <a:latin typeface="+mn-lt"/>
                          <a:ea typeface="+mn-ea"/>
                          <a:cs typeface="+mn-cs"/>
                        </a:rPr>
                        <a:t> con los países de interés identificados.</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293060">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baseline="0" dirty="0" smtClean="0">
                          <a:solidFill>
                            <a:srgbClr val="002776"/>
                          </a:solidFill>
                          <a:latin typeface="+mn-lt"/>
                          <a:ea typeface="+mn-ea"/>
                          <a:cs typeface="+mn-cs"/>
                        </a:rPr>
                        <a:t>6. Elaboración de un plan de acción que recoja las principales actuaciones en base a los análisis previos para comenzar y/o ampliar relaciones con los mercados objetivos: firma de nuevos acuerdos </a:t>
                      </a:r>
                      <a:r>
                        <a:rPr lang="es-CL" sz="800" kern="1200" baseline="0" dirty="0" err="1" smtClean="0">
                          <a:solidFill>
                            <a:srgbClr val="002776"/>
                          </a:solidFill>
                          <a:latin typeface="+mn-lt"/>
                          <a:ea typeface="+mn-ea"/>
                          <a:cs typeface="+mn-cs"/>
                        </a:rPr>
                        <a:t>ASAs</a:t>
                      </a:r>
                      <a:r>
                        <a:rPr lang="es-CL" sz="800" kern="1200" baseline="0" dirty="0" smtClean="0">
                          <a:solidFill>
                            <a:srgbClr val="002776"/>
                          </a:solidFill>
                          <a:latin typeface="+mn-lt"/>
                          <a:ea typeface="+mn-ea"/>
                          <a:cs typeface="+mn-cs"/>
                        </a:rPr>
                        <a:t>, modificación de acuerdos existentes, negociaciones con aerolíneas y establecimiento de relaciones con otros gobiernos. </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293060">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7. Establecimiento</a:t>
                      </a:r>
                      <a:r>
                        <a:rPr lang="es-CL" sz="800" kern="1200" baseline="0" dirty="0" smtClean="0">
                          <a:solidFill>
                            <a:srgbClr val="002776"/>
                          </a:solidFill>
                          <a:latin typeface="+mn-lt"/>
                          <a:ea typeface="+mn-ea"/>
                          <a:cs typeface="+mn-cs"/>
                        </a:rPr>
                        <a:t> de una agenda de reuniones y entrevistas con los actores y </a:t>
                      </a:r>
                      <a:r>
                        <a:rPr lang="es-CL" sz="800" i="1" kern="1200" baseline="0" dirty="0" err="1" smtClean="0">
                          <a:solidFill>
                            <a:srgbClr val="002776"/>
                          </a:solidFill>
                          <a:latin typeface="+mn-lt"/>
                          <a:ea typeface="+mn-ea"/>
                          <a:cs typeface="+mn-cs"/>
                        </a:rPr>
                        <a:t>stakeholders</a:t>
                      </a:r>
                      <a:r>
                        <a:rPr lang="es-CL" sz="800" kern="1200" baseline="0" dirty="0" smtClean="0">
                          <a:solidFill>
                            <a:srgbClr val="002776"/>
                          </a:solidFill>
                          <a:latin typeface="+mn-lt"/>
                          <a:ea typeface="+mn-ea"/>
                          <a:cs typeface="+mn-cs"/>
                        </a:rPr>
                        <a:t> identificados, con el propósito de alinear objetivos, negociar intereses, redefinir en común las ventajas/desventajas para cada parte involucrada y ejecutar el plan de acción. </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6"/>
                  </a:ext>
                </a:extLst>
              </a:tr>
              <a:tr h="190489">
                <a:tc>
                  <a:txBody>
                    <a:bodyPr/>
                    <a:lstStyle/>
                    <a:p>
                      <a:pPr marL="0" marR="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8.</a:t>
                      </a:r>
                      <a:r>
                        <a:rPr lang="es-CL" sz="800" kern="1200" baseline="0" dirty="0" smtClean="0">
                          <a:solidFill>
                            <a:srgbClr val="002776"/>
                          </a:solidFill>
                          <a:latin typeface="+mn-lt"/>
                          <a:ea typeface="+mn-ea"/>
                          <a:cs typeface="+mn-cs"/>
                        </a:rPr>
                        <a:t> Seguimiento y participación activa de la plataforma común durante todas las etapas del plan de acción.</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7"/>
                  </a:ext>
                </a:extLst>
              </a:tr>
            </a:tbl>
          </a:graphicData>
        </a:graphic>
      </p:graphicFrame>
      <p:sp>
        <p:nvSpPr>
          <p:cNvPr id="319" name="Rectangle 318"/>
          <p:cNvSpPr/>
          <p:nvPr/>
        </p:nvSpPr>
        <p:spPr>
          <a:xfrm>
            <a:off x="205458" y="3022898"/>
            <a:ext cx="7020000" cy="253979"/>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022898"/>
            <a:ext cx="249712" cy="245568"/>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022898"/>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sp>
        <p:nvSpPr>
          <p:cNvPr id="256" name="Rectangle 255"/>
          <p:cNvSpPr/>
          <p:nvPr/>
        </p:nvSpPr>
        <p:spPr>
          <a:xfrm>
            <a:off x="7281138" y="2374826"/>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61045" y="2404648"/>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77" name="Freeform 368"/>
          <p:cNvSpPr>
            <a:spLocks noEditPoints="1"/>
          </p:cNvSpPr>
          <p:nvPr/>
        </p:nvSpPr>
        <p:spPr bwMode="auto">
          <a:xfrm>
            <a:off x="87563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382" name="Rectangle 381"/>
          <p:cNvSpPr/>
          <p:nvPr>
            <p:custDataLst>
              <p:tags r:id="rId10"/>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s-CL" sz="1000" b="1" dirty="0">
              <a:solidFill>
                <a:srgbClr val="FFFFFF"/>
              </a:solidFill>
            </a:endParaRPr>
          </a:p>
        </p:txBody>
      </p:sp>
      <p:sp>
        <p:nvSpPr>
          <p:cNvPr id="383" name="TextBox 382"/>
          <p:cNvSpPr txBox="1"/>
          <p:nvPr/>
        </p:nvSpPr>
        <p:spPr>
          <a:xfrm>
            <a:off x="285608" y="965981"/>
            <a:ext cx="2033809"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ES" dirty="0"/>
              <a:t>Expansión del mercado actual </a:t>
            </a:r>
            <a:r>
              <a:rPr lang="es-ES" dirty="0" smtClean="0"/>
              <a:t>de destinos</a:t>
            </a:r>
            <a:endParaRPr lang="es-CL" dirty="0"/>
          </a:p>
        </p:txBody>
      </p:sp>
      <p:grpSp>
        <p:nvGrpSpPr>
          <p:cNvPr id="384" name="Group 383"/>
          <p:cNvGrpSpPr/>
          <p:nvPr/>
        </p:nvGrpSpPr>
        <p:grpSpPr>
          <a:xfrm>
            <a:off x="7256357" y="1440165"/>
            <a:ext cx="2633101" cy="836705"/>
            <a:chOff x="3462357" y="6443378"/>
            <a:chExt cx="2082316" cy="900000"/>
          </a:xfrm>
        </p:grpSpPr>
        <p:sp>
          <p:nvSpPr>
            <p:cNvPr id="385" name="Rectangle 384"/>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86" name="Rectangle 385"/>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87" name="Group 386"/>
            <p:cNvGrpSpPr/>
            <p:nvPr/>
          </p:nvGrpSpPr>
          <p:grpSpPr>
            <a:xfrm>
              <a:off x="3561117" y="6479378"/>
              <a:ext cx="295181" cy="288000"/>
              <a:chOff x="1738313" y="3406776"/>
              <a:chExt cx="644727" cy="615950"/>
            </a:xfrm>
            <a:solidFill>
              <a:srgbClr val="FFFF00"/>
            </a:solidFill>
          </p:grpSpPr>
          <p:sp>
            <p:nvSpPr>
              <p:cNvPr id="398"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9"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0"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1"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88" name="Group 387"/>
            <p:cNvGrpSpPr/>
            <p:nvPr/>
          </p:nvGrpSpPr>
          <p:grpSpPr>
            <a:xfrm>
              <a:off x="3582872" y="6818591"/>
              <a:ext cx="468000" cy="432933"/>
              <a:chOff x="3605314" y="6801213"/>
              <a:chExt cx="468000" cy="432933"/>
            </a:xfrm>
          </p:grpSpPr>
          <p:sp>
            <p:nvSpPr>
              <p:cNvPr id="396" name="Rectangle 395"/>
              <p:cNvSpPr/>
              <p:nvPr>
                <p:custDataLst>
                  <p:tags r:id="rId20"/>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97" name="TextBox 396"/>
              <p:cNvSpPr txBox="1"/>
              <p:nvPr>
                <p:custDataLst>
                  <p:tags r:id="rId21"/>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89" name="Group 388"/>
            <p:cNvGrpSpPr/>
            <p:nvPr/>
          </p:nvGrpSpPr>
          <p:grpSpPr>
            <a:xfrm>
              <a:off x="4277236" y="6818591"/>
              <a:ext cx="468000" cy="432933"/>
              <a:chOff x="4217406" y="6801213"/>
              <a:chExt cx="468000" cy="432933"/>
            </a:xfrm>
          </p:grpSpPr>
          <p:sp>
            <p:nvSpPr>
              <p:cNvPr id="394" name="Rectangle 393"/>
              <p:cNvSpPr/>
              <p:nvPr>
                <p:custDataLst>
                  <p:tags r:id="rId18"/>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95" name="TextBox 394"/>
              <p:cNvSpPr txBox="1"/>
              <p:nvPr>
                <p:custDataLst>
                  <p:tags r:id="rId19"/>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90" name="Group 389"/>
            <p:cNvGrpSpPr/>
            <p:nvPr/>
          </p:nvGrpSpPr>
          <p:grpSpPr>
            <a:xfrm>
              <a:off x="4971600" y="6818591"/>
              <a:ext cx="468000" cy="432933"/>
              <a:chOff x="4829498" y="6801213"/>
              <a:chExt cx="468000" cy="432933"/>
            </a:xfrm>
          </p:grpSpPr>
          <p:sp>
            <p:nvSpPr>
              <p:cNvPr id="392" name="Rectangle 391"/>
              <p:cNvSpPr/>
              <p:nvPr>
                <p:custDataLst>
                  <p:tags r:id="rId16"/>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93" name="TextBox 392"/>
              <p:cNvSpPr txBox="1"/>
              <p:nvPr>
                <p:custDataLst>
                  <p:tags r:id="rId17"/>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91" name="Freeform 368"/>
            <p:cNvSpPr>
              <a:spLocks noEditPoints="1"/>
            </p:cNvSpPr>
            <p:nvPr/>
          </p:nvSpPr>
          <p:spPr bwMode="auto">
            <a:xfrm>
              <a:off x="4424914"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402" name="Group 401"/>
          <p:cNvGrpSpPr/>
          <p:nvPr/>
        </p:nvGrpSpPr>
        <p:grpSpPr>
          <a:xfrm>
            <a:off x="205458" y="6443378"/>
            <a:ext cx="3169298" cy="942946"/>
            <a:chOff x="205458" y="6443378"/>
            <a:chExt cx="3273816" cy="942946"/>
          </a:xfrm>
        </p:grpSpPr>
        <p:sp>
          <p:nvSpPr>
            <p:cNvPr id="403" name="Rectangle 40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04" name="Rectangle 403"/>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05"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6" name="Rectangle 405"/>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07"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8" name="Rectangle 407"/>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$ 60.000 USD </a:t>
              </a:r>
            </a:p>
          </p:txBody>
        </p:sp>
      </p:grpSp>
      <p:sp>
        <p:nvSpPr>
          <p:cNvPr id="409" name="Rectangle 408"/>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410" name="Table 409"/>
          <p:cNvGraphicFramePr>
            <a:graphicFrameLocks noGrp="1"/>
          </p:cNvGraphicFramePr>
          <p:nvPr>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411" name="Freeform 368"/>
          <p:cNvSpPr>
            <a:spLocks noEditPoints="1"/>
          </p:cNvSpPr>
          <p:nvPr/>
        </p:nvSpPr>
        <p:spPr bwMode="auto">
          <a:xfrm>
            <a:off x="423638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2" name="Freeform 368"/>
          <p:cNvSpPr>
            <a:spLocks noEditPoints="1"/>
          </p:cNvSpPr>
          <p:nvPr/>
        </p:nvSpPr>
        <p:spPr bwMode="auto">
          <a:xfrm>
            <a:off x="459643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3" name="Freeform 368"/>
          <p:cNvSpPr>
            <a:spLocks noEditPoints="1"/>
          </p:cNvSpPr>
          <p:nvPr/>
        </p:nvSpPr>
        <p:spPr bwMode="auto">
          <a:xfrm>
            <a:off x="495646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4" name="Freeform 368"/>
          <p:cNvSpPr>
            <a:spLocks noEditPoints="1"/>
          </p:cNvSpPr>
          <p:nvPr/>
        </p:nvSpPr>
        <p:spPr bwMode="auto">
          <a:xfrm>
            <a:off x="531650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15" name="Group 414"/>
          <p:cNvGrpSpPr/>
          <p:nvPr/>
        </p:nvGrpSpPr>
        <p:grpSpPr>
          <a:xfrm>
            <a:off x="3415891" y="6485819"/>
            <a:ext cx="256421" cy="252000"/>
            <a:chOff x="3417417" y="6485819"/>
            <a:chExt cx="256421" cy="252000"/>
          </a:xfrm>
        </p:grpSpPr>
        <p:sp>
          <p:nvSpPr>
            <p:cNvPr id="416"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7"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8"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19"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20" name="Group 419"/>
          <p:cNvGrpSpPr/>
          <p:nvPr/>
        </p:nvGrpSpPr>
        <p:grpSpPr>
          <a:xfrm>
            <a:off x="4761313" y="7487394"/>
            <a:ext cx="4332885" cy="188648"/>
            <a:chOff x="565498" y="7511262"/>
            <a:chExt cx="4332885" cy="188648"/>
          </a:xfrm>
        </p:grpSpPr>
        <p:grpSp>
          <p:nvGrpSpPr>
            <p:cNvPr id="421" name="Group 420"/>
            <p:cNvGrpSpPr/>
            <p:nvPr/>
          </p:nvGrpSpPr>
          <p:grpSpPr>
            <a:xfrm>
              <a:off x="565498" y="7511262"/>
              <a:ext cx="3104467" cy="184666"/>
              <a:chOff x="615275" y="7511262"/>
              <a:chExt cx="3104467" cy="184666"/>
            </a:xfrm>
          </p:grpSpPr>
          <p:sp>
            <p:nvSpPr>
              <p:cNvPr id="424" name="TextBox 423"/>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25" name="Rectangle 424"/>
              <p:cNvSpPr/>
              <p:nvPr>
                <p:custDataLst>
                  <p:tags r:id="rId13"/>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26" name="Rectangle 425"/>
              <p:cNvSpPr/>
              <p:nvPr>
                <p:custDataLst>
                  <p:tags r:id="rId14"/>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27" name="Rectangle 426"/>
              <p:cNvSpPr/>
              <p:nvPr>
                <p:custDataLst>
                  <p:tags r:id="rId15"/>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22" name="TextBox 421"/>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23" name="TextBox 422"/>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428" name="Group 427"/>
          <p:cNvGrpSpPr/>
          <p:nvPr/>
        </p:nvGrpSpPr>
        <p:grpSpPr>
          <a:xfrm>
            <a:off x="187198" y="2309894"/>
            <a:ext cx="7036540" cy="696031"/>
            <a:chOff x="187198" y="2374825"/>
            <a:chExt cx="7036540" cy="945952"/>
          </a:xfrm>
        </p:grpSpPr>
        <p:sp>
          <p:nvSpPr>
            <p:cNvPr id="429" name="Rectangle 428"/>
            <p:cNvSpPr/>
            <p:nvPr/>
          </p:nvSpPr>
          <p:spPr>
            <a:xfrm>
              <a:off x="5407434" y="2727729"/>
              <a:ext cx="1807278" cy="5827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smtClean="0">
                  <a:solidFill>
                    <a:srgbClr val="002776"/>
                  </a:solidFill>
                </a:rPr>
                <a:t>Organismos </a:t>
              </a:r>
              <a:r>
                <a:rPr lang="es-CL" sz="900" dirty="0">
                  <a:solidFill>
                    <a:srgbClr val="002776"/>
                  </a:solidFill>
                </a:rPr>
                <a:t>nacionales de los mercados </a:t>
              </a:r>
              <a:r>
                <a:rPr lang="es-CL" sz="900" dirty="0" smtClean="0">
                  <a:solidFill>
                    <a:srgbClr val="002776"/>
                  </a:solidFill>
                </a:rPr>
                <a:t>objetivo</a:t>
              </a:r>
              <a:endParaRPr lang="es-CL" sz="900" dirty="0">
                <a:solidFill>
                  <a:srgbClr val="002776"/>
                </a:solidFill>
              </a:endParaRPr>
            </a:p>
          </p:txBody>
        </p:sp>
        <p:sp>
          <p:nvSpPr>
            <p:cNvPr id="430" name="TextBox 429"/>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grpSp>
          <p:nvGrpSpPr>
            <p:cNvPr id="431" name="Group 430"/>
            <p:cNvGrpSpPr/>
            <p:nvPr/>
          </p:nvGrpSpPr>
          <p:grpSpPr>
            <a:xfrm>
              <a:off x="187198" y="2374826"/>
              <a:ext cx="7036540" cy="945951"/>
              <a:chOff x="187198" y="2374826"/>
              <a:chExt cx="7036540" cy="945951"/>
            </a:xfrm>
          </p:grpSpPr>
          <p:grpSp>
            <p:nvGrpSpPr>
              <p:cNvPr id="433" name="Group 432"/>
              <p:cNvGrpSpPr/>
              <p:nvPr/>
            </p:nvGrpSpPr>
            <p:grpSpPr>
              <a:xfrm>
                <a:off x="187198" y="2374826"/>
                <a:ext cx="7036540" cy="945951"/>
                <a:chOff x="187198" y="2693266"/>
                <a:chExt cx="7036540" cy="983436"/>
              </a:xfrm>
            </p:grpSpPr>
            <p:sp>
              <p:nvSpPr>
                <p:cNvPr id="435" name="Rectangle 314"/>
                <p:cNvSpPr/>
                <p:nvPr>
                  <p:custDataLst>
                    <p:tags r:id="rId11"/>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436" name="Group 315"/>
                <p:cNvGrpSpPr/>
                <p:nvPr>
                  <p:custDataLst>
                    <p:tags r:id="rId12"/>
                  </p:custDataLst>
                </p:nvPr>
              </p:nvGrpSpPr>
              <p:grpSpPr>
                <a:xfrm>
                  <a:off x="316674" y="2734898"/>
                  <a:ext cx="216000" cy="288000"/>
                  <a:chOff x="391339" y="1340959"/>
                  <a:chExt cx="382588" cy="609600"/>
                </a:xfrm>
              </p:grpSpPr>
              <p:sp>
                <p:nvSpPr>
                  <p:cNvPr id="439"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440"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437" name="Rectangle 436"/>
                <p:cNvSpPr/>
                <p:nvPr/>
              </p:nvSpPr>
              <p:spPr>
                <a:xfrm>
                  <a:off x="3631554" y="3059282"/>
                  <a:ext cx="1830472" cy="60579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a:solidFill>
                        <a:srgbClr val="002776"/>
                      </a:solidFill>
                    </a:rPr>
                    <a:t>Gobierno Nacional (Relaciones Exteriores</a:t>
                  </a:r>
                  <a:r>
                    <a:rPr lang="es-CL" sz="900" dirty="0" smtClean="0">
                      <a:solidFill>
                        <a:srgbClr val="002776"/>
                      </a:solidFill>
                    </a:rPr>
                    <a:t>)</a:t>
                  </a:r>
                  <a:endParaRPr lang="es-CL" sz="900" dirty="0">
                    <a:solidFill>
                      <a:srgbClr val="002776"/>
                    </a:solidFill>
                  </a:endParaRPr>
                </a:p>
              </p:txBody>
            </p:sp>
            <p:sp>
              <p:nvSpPr>
                <p:cNvPr id="438" name="Rectangle 437"/>
                <p:cNvSpPr/>
                <p:nvPr/>
              </p:nvSpPr>
              <p:spPr>
                <a:xfrm>
                  <a:off x="187198" y="3070905"/>
                  <a:ext cx="3418116" cy="60579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a:t>
                  </a:r>
                  <a:r>
                    <a:rPr lang="es-ES_tradnl" sz="900" b="1" dirty="0" smtClean="0">
                      <a:solidFill>
                        <a:srgbClr val="002776"/>
                      </a:solidFill>
                    </a:rPr>
                    <a:t>Proyecto: </a:t>
                  </a:r>
                  <a:r>
                    <a:rPr lang="es-ES_tradnl" sz="900" dirty="0" smtClean="0">
                      <a:solidFill>
                        <a:srgbClr val="002776"/>
                      </a:solidFill>
                    </a:rPr>
                    <a:t>Quito Turismo,</a:t>
                  </a:r>
                  <a:r>
                    <a:rPr lang="es-ES_tradnl" sz="900" b="1" dirty="0" smtClean="0">
                      <a:solidFill>
                        <a:srgbClr val="002776"/>
                      </a:solidFill>
                    </a:rPr>
                    <a:t> </a:t>
                  </a:r>
                  <a:r>
                    <a:rPr lang="es-CL" sz="900" dirty="0" smtClean="0">
                      <a:solidFill>
                        <a:srgbClr val="002776"/>
                      </a:solidFill>
                    </a:rPr>
                    <a:t>Compañía </a:t>
                  </a:r>
                  <a:r>
                    <a:rPr lang="es-CL" sz="900" dirty="0">
                      <a:solidFill>
                        <a:srgbClr val="002776"/>
                      </a:solidFill>
                    </a:rPr>
                    <a:t>gestora del Aeropuerto de </a:t>
                  </a:r>
                  <a:r>
                    <a:rPr lang="es-CL" sz="900" dirty="0" smtClean="0">
                      <a:solidFill>
                        <a:srgbClr val="002776"/>
                      </a:solidFill>
                    </a:rPr>
                    <a:t>Quito y </a:t>
                  </a:r>
                  <a:r>
                    <a:rPr lang="es-CL" sz="900" dirty="0" err="1" smtClean="0">
                      <a:solidFill>
                        <a:srgbClr val="002776"/>
                      </a:solidFill>
                    </a:rPr>
                    <a:t>Epmsa</a:t>
                  </a:r>
                  <a:endParaRPr lang="es-ES_tradnl" sz="900" dirty="0">
                    <a:solidFill>
                      <a:srgbClr val="002776"/>
                    </a:solidFill>
                  </a:endParaRPr>
                </a:p>
              </p:txBody>
            </p:sp>
          </p:grpSp>
          <p:sp>
            <p:nvSpPr>
              <p:cNvPr id="434" name="Rectangle 433"/>
              <p:cNvSpPr/>
              <p:nvPr/>
            </p:nvSpPr>
            <p:spPr>
              <a:xfrm>
                <a:off x="776088" y="2385955"/>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grpSp>
        <p:sp>
          <p:nvSpPr>
            <p:cNvPr id="432" name="Rectangle 431"/>
            <p:cNvSpPr/>
            <p:nvPr/>
          </p:nvSpPr>
          <p:spPr>
            <a:xfrm>
              <a:off x="3650755" y="2374825"/>
              <a:ext cx="1491114" cy="246221"/>
            </a:xfrm>
            <a:prstGeom prst="rect">
              <a:avLst/>
            </a:prstGeom>
          </p:spPr>
          <p:txBody>
            <a:bodyPr wrap="none">
              <a:spAutoFit/>
            </a:bodyPr>
            <a:lstStyle/>
            <a:p>
              <a:r>
                <a:rPr lang="es-CL" sz="1000" b="1" dirty="0">
                  <a:solidFill>
                    <a:srgbClr val="FFFFFF"/>
                  </a:solidFill>
                </a:rPr>
                <a:t>Actores Involucrados</a:t>
              </a:r>
            </a:p>
          </p:txBody>
        </p:sp>
      </p:grpSp>
      <p:sp>
        <p:nvSpPr>
          <p:cNvPr id="441" name="Rounded Rectangle 440"/>
          <p:cNvSpPr/>
          <p:nvPr/>
        </p:nvSpPr>
        <p:spPr>
          <a:xfrm>
            <a:off x="265456" y="1045552"/>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E2</a:t>
            </a:r>
            <a:endParaRPr lang="es-ES" sz="1100" b="1" dirty="0">
              <a:solidFill>
                <a:srgbClr val="002060"/>
              </a:solidFill>
            </a:endParaRPr>
          </a:p>
        </p:txBody>
      </p:sp>
      <p:sp>
        <p:nvSpPr>
          <p:cNvPr id="181" name="Rounded Rectangle 180"/>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182" name="Freeform 181"/>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24600854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s-CL" smtClean="0">
                <a:solidFill>
                  <a:srgbClr val="002776"/>
                </a:solidFill>
              </a:rPr>
              <a:pPr>
                <a:defRPr/>
              </a:pPr>
              <a:t>21</a:t>
            </a:fld>
            <a:endParaRPr lang="es-CL" dirty="0">
              <a:solidFill>
                <a:srgbClr val="002776"/>
              </a:solidFill>
            </a:endParaRPr>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nvPr>
        </p:nvGraphicFramePr>
        <p:xfrm>
          <a:off x="276950" y="1942778"/>
          <a:ext cx="9577322" cy="4089400"/>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936104">
                <a:tc>
                  <a:txBody>
                    <a:bodyPr/>
                    <a:lstStyle/>
                    <a:p>
                      <a:pPr marL="228600" marR="0" lvl="0" indent="-228600" algn="just" defTabSz="913399" rtl="0" eaLnBrk="1" fontAlgn="base" latinLnBrk="0" hangingPunct="1">
                        <a:lnSpc>
                          <a:spcPct val="100000"/>
                        </a:lnSpc>
                        <a:spcBef>
                          <a:spcPct val="0"/>
                        </a:spcBef>
                        <a:spcAft>
                          <a:spcPct val="0"/>
                        </a:spcAft>
                        <a:buClrTx/>
                        <a:buSzTx/>
                        <a:buFont typeface="+mj-lt"/>
                        <a:buAutoNum type="alphaLcParenR"/>
                        <a:tabLst/>
                        <a:defRPr/>
                      </a:pPr>
                      <a:r>
                        <a:rPr lang="es-CL" sz="900" b="1" kern="1200" noProof="0" dirty="0" smtClean="0">
                          <a:solidFill>
                            <a:srgbClr val="002776"/>
                          </a:solidFill>
                          <a:latin typeface="+mn-lt"/>
                          <a:ea typeface="+mn-ea"/>
                          <a:cs typeface="+mn-cs"/>
                        </a:rPr>
                        <a:t>Los</a:t>
                      </a:r>
                      <a:r>
                        <a:rPr lang="es-CL" sz="900" kern="1200" baseline="0" noProof="0" dirty="0" smtClean="0">
                          <a:solidFill>
                            <a:srgbClr val="002776"/>
                          </a:solidFill>
                          <a:latin typeface="+mn-lt"/>
                          <a:ea typeface="+mn-ea"/>
                          <a:cs typeface="+mn-cs"/>
                        </a:rPr>
                        <a:t> </a:t>
                      </a:r>
                      <a:r>
                        <a:rPr lang="es-CL" sz="900" b="1" kern="1200" baseline="0" noProof="0" dirty="0" smtClean="0">
                          <a:solidFill>
                            <a:srgbClr val="002776"/>
                          </a:solidFill>
                          <a:latin typeface="+mn-lt"/>
                          <a:ea typeface="+mn-ea"/>
                          <a:cs typeface="+mn-cs"/>
                        </a:rPr>
                        <a:t>Acuerdos de Servicios Aéreos (</a:t>
                      </a:r>
                      <a:r>
                        <a:rPr lang="es-CL" sz="900" b="1" kern="1200" baseline="0" noProof="0" dirty="0" err="1" smtClean="0">
                          <a:solidFill>
                            <a:srgbClr val="002776"/>
                          </a:solidFill>
                          <a:latin typeface="+mn-lt"/>
                          <a:ea typeface="+mn-ea"/>
                          <a:cs typeface="+mn-cs"/>
                        </a:rPr>
                        <a:t>ASAs</a:t>
                      </a:r>
                      <a:r>
                        <a:rPr lang="es-CL" sz="900" b="1" kern="1200" baseline="0" noProof="0" dirty="0" smtClean="0">
                          <a:solidFill>
                            <a:srgbClr val="002776"/>
                          </a:solidFill>
                          <a:latin typeface="+mn-lt"/>
                          <a:ea typeface="+mn-ea"/>
                          <a:cs typeface="+mn-cs"/>
                        </a:rPr>
                        <a:t>) </a:t>
                      </a:r>
                      <a:r>
                        <a:rPr lang="es-CL" sz="900" kern="1200" baseline="0" noProof="0" dirty="0" smtClean="0">
                          <a:solidFill>
                            <a:srgbClr val="002776"/>
                          </a:solidFill>
                          <a:latin typeface="+mn-lt"/>
                          <a:ea typeface="+mn-ea"/>
                          <a:cs typeface="+mn-cs"/>
                        </a:rPr>
                        <a:t>entre países son una gran herramienta para el desarrollo de la conectividad aérea de un país, a nivel regional e internacional. </a:t>
                      </a:r>
                      <a:r>
                        <a:rPr lang="es-ES" sz="900" kern="1200" baseline="0" noProof="0" dirty="0" smtClean="0">
                          <a:solidFill>
                            <a:srgbClr val="002776"/>
                          </a:solidFill>
                          <a:latin typeface="+mn-lt"/>
                          <a:ea typeface="+mn-ea"/>
                          <a:cs typeface="+mn-cs"/>
                        </a:rPr>
                        <a:t>Estos acuerdos forman el marco jurídico a través del cual las aerolíneas nacionales e internacionales podrán fundamentar sus nuevas operaciones, creando oportunidades para el desarrollo de la conectividad, el incremento del turismo, el fortalecimiento del intercambio comercial de productos nacionales, convirtiendo al país en un centro clave de movilización de pasajeros, carga y correo a nivel global.</a:t>
                      </a:r>
                    </a:p>
                    <a:p>
                      <a:pPr marL="542925" marR="0" lvl="0" indent="-180975" algn="just" defTabSz="913399" rtl="0" eaLnBrk="1" fontAlgn="base" latinLnBrk="0" hangingPunct="1">
                        <a:lnSpc>
                          <a:spcPct val="100000"/>
                        </a:lnSpc>
                        <a:spcBef>
                          <a:spcPts val="400"/>
                        </a:spcBef>
                        <a:spcAft>
                          <a:spcPct val="0"/>
                        </a:spcAft>
                        <a:buClrTx/>
                        <a:buSzTx/>
                        <a:buFont typeface="Arial" panose="020B0604020202020204" pitchFamily="34" charset="0"/>
                        <a:buChar char="•"/>
                        <a:tabLst/>
                        <a:defRPr/>
                      </a:pPr>
                      <a:r>
                        <a:rPr lang="es-CL" sz="900" kern="1200" noProof="0" dirty="0" smtClean="0">
                          <a:solidFill>
                            <a:srgbClr val="002776"/>
                          </a:solidFill>
                          <a:latin typeface="+mn-lt"/>
                          <a:ea typeface="+mn-ea"/>
                          <a:cs typeface="+mn-cs"/>
                        </a:rPr>
                        <a:t>En</a:t>
                      </a:r>
                      <a:r>
                        <a:rPr lang="es-CL" sz="900" kern="1200" baseline="0" noProof="0" dirty="0" smtClean="0">
                          <a:solidFill>
                            <a:srgbClr val="002776"/>
                          </a:solidFill>
                          <a:latin typeface="+mn-lt"/>
                          <a:ea typeface="+mn-ea"/>
                          <a:cs typeface="+mn-cs"/>
                        </a:rPr>
                        <a:t> noviembre de 2014 se celebró la Conferencia Internacional de Negociaciones sobre Servicios Aéreos (ICAN) en Indonesia. La representación ecuatoriana presente en dicha conferencia obtuvo como resultado la firma de </a:t>
                      </a:r>
                      <a:r>
                        <a:rPr lang="es-CL" sz="900" kern="1200" baseline="0" noProof="0" dirty="0" err="1" smtClean="0">
                          <a:solidFill>
                            <a:srgbClr val="002776"/>
                          </a:solidFill>
                          <a:latin typeface="+mn-lt"/>
                          <a:ea typeface="+mn-ea"/>
                          <a:cs typeface="+mn-cs"/>
                        </a:rPr>
                        <a:t>ASAs</a:t>
                      </a:r>
                      <a:r>
                        <a:rPr lang="es-CL" sz="900" kern="1200" baseline="0" noProof="0" dirty="0" smtClean="0">
                          <a:solidFill>
                            <a:srgbClr val="002776"/>
                          </a:solidFill>
                          <a:latin typeface="+mn-lt"/>
                          <a:ea typeface="+mn-ea"/>
                          <a:cs typeface="+mn-cs"/>
                        </a:rPr>
                        <a:t> y Memorandos de Entendimiento (</a:t>
                      </a:r>
                      <a:r>
                        <a:rPr lang="es-CL" sz="900" kern="1200" baseline="0" noProof="0" dirty="0" err="1" smtClean="0">
                          <a:solidFill>
                            <a:srgbClr val="002776"/>
                          </a:solidFill>
                          <a:latin typeface="+mn-lt"/>
                          <a:ea typeface="+mn-ea"/>
                          <a:cs typeface="+mn-cs"/>
                        </a:rPr>
                        <a:t>MOUs</a:t>
                      </a:r>
                      <a:r>
                        <a:rPr lang="es-CL" sz="900" kern="1200" baseline="0" noProof="0" dirty="0" smtClean="0">
                          <a:solidFill>
                            <a:srgbClr val="002776"/>
                          </a:solidFill>
                          <a:latin typeface="+mn-lt"/>
                          <a:ea typeface="+mn-ea"/>
                          <a:cs typeface="+mn-cs"/>
                        </a:rPr>
                        <a:t>) con Jamaica, Canadá, Rusia, Arabia Saudita, Reino Unido, España, Qatar, Emiratos Árabes Unidos, Australia, Estados Unidos de América, Islandia, Curazao, los Países Bajos y con la Unión Europea.</a:t>
                      </a:r>
                      <a:endParaRPr lang="es-CL" sz="900" kern="1200" noProof="0" dirty="0" smtClean="0">
                        <a:solidFill>
                          <a:srgbClr val="002776"/>
                        </a:solidFill>
                        <a:latin typeface="+mn-lt"/>
                        <a:ea typeface="+mn-ea"/>
                        <a:cs typeface="+mn-cs"/>
                      </a:endParaRPr>
                    </a:p>
                    <a:p>
                      <a:pPr marL="542925" marR="0" lvl="0" indent="-180975" algn="just" defTabSz="913399" rtl="0" eaLnBrk="1" fontAlgn="base" latinLnBrk="0" hangingPunct="1">
                        <a:lnSpc>
                          <a:spcPct val="100000"/>
                        </a:lnSpc>
                        <a:spcBef>
                          <a:spcPts val="400"/>
                        </a:spcBef>
                        <a:spcAft>
                          <a:spcPct val="0"/>
                        </a:spcAft>
                        <a:buClrTx/>
                        <a:buSzTx/>
                        <a:buFont typeface="Arial" panose="020B0604020202020204" pitchFamily="34" charset="0"/>
                        <a:buChar char="•"/>
                        <a:tabLst/>
                        <a:defRPr/>
                      </a:pPr>
                      <a:r>
                        <a:rPr lang="es-CL" sz="900" kern="1200" noProof="0" dirty="0" smtClean="0">
                          <a:solidFill>
                            <a:srgbClr val="002776"/>
                          </a:solidFill>
                          <a:latin typeface="+mn-lt"/>
                          <a:ea typeface="+mn-ea"/>
                          <a:cs typeface="+mn-cs"/>
                        </a:rPr>
                        <a:t>Recientemente se ha firmado</a:t>
                      </a:r>
                      <a:r>
                        <a:rPr lang="es-CL" sz="900" kern="1200" baseline="0" noProof="0" dirty="0" smtClean="0">
                          <a:solidFill>
                            <a:srgbClr val="002776"/>
                          </a:solidFill>
                          <a:latin typeface="+mn-lt"/>
                          <a:ea typeface="+mn-ea"/>
                          <a:cs typeface="+mn-cs"/>
                        </a:rPr>
                        <a:t> con Turquía un Acuerdo de Operaciones y Servicios Aéreos. Según fuentes oficiales, </a:t>
                      </a:r>
                      <a:r>
                        <a:rPr lang="es-ES" sz="900" kern="1200" baseline="0" noProof="0" dirty="0" smtClean="0">
                          <a:solidFill>
                            <a:srgbClr val="002776"/>
                          </a:solidFill>
                          <a:latin typeface="+mn-lt"/>
                          <a:ea typeface="+mn-ea"/>
                          <a:cs typeface="+mn-cs"/>
                        </a:rPr>
                        <a:t>durante la firma ambas partes destacaron la voluntad de que se inicien operaciones aéreas entre Ecuador y Turquía en el menor tiempo posible, a fin de fomentar el turismo y el comercio bilateral. El instrumento fomentará la conectividad de viajeros y productos de exportación provenientes del Ecuador, con numerosas ciudades y mercados ubicados en países de Europa, Medio Oriente, Asia Central, África y Lejano Oriente a través de importantes centros de conexiones turcos, así como también facilitará el acceso de numerosos turistas y empresarios de dichas regiones hacia el Ecuador.</a:t>
                      </a:r>
                    </a:p>
                    <a:p>
                      <a:pPr marL="361950" marR="0" lvl="0" indent="0" algn="just" defTabSz="913399" rtl="0" eaLnBrk="1" fontAlgn="base" latinLnBrk="0" hangingPunct="1">
                        <a:lnSpc>
                          <a:spcPct val="100000"/>
                        </a:lnSpc>
                        <a:spcBef>
                          <a:spcPts val="400"/>
                        </a:spcBef>
                        <a:spcAft>
                          <a:spcPct val="0"/>
                        </a:spcAft>
                        <a:buClrTx/>
                        <a:buSzTx/>
                        <a:buFont typeface="Arial" panose="020B0604020202020204" pitchFamily="34" charset="0"/>
                        <a:buNone/>
                        <a:tabLst/>
                        <a:defRPr/>
                      </a:pPr>
                      <a:r>
                        <a:rPr lang="es-ES" sz="900" kern="1200" baseline="0" noProof="0" dirty="0" smtClean="0">
                          <a:solidFill>
                            <a:srgbClr val="002776"/>
                          </a:solidFill>
                          <a:latin typeface="+mn-lt"/>
                          <a:ea typeface="+mn-ea"/>
                          <a:cs typeface="+mn-cs"/>
                        </a:rPr>
                        <a:t>Las autoridades responsables de llevar a cabo las negociaciones y firma de los </a:t>
                      </a:r>
                      <a:r>
                        <a:rPr lang="es-ES" sz="900" kern="1200" baseline="0" noProof="0" dirty="0" err="1" smtClean="0">
                          <a:solidFill>
                            <a:srgbClr val="002776"/>
                          </a:solidFill>
                          <a:latin typeface="+mn-lt"/>
                          <a:ea typeface="+mn-ea"/>
                          <a:cs typeface="+mn-cs"/>
                        </a:rPr>
                        <a:t>ASAs</a:t>
                      </a:r>
                      <a:r>
                        <a:rPr lang="es-ES" sz="900" kern="1200" baseline="0" noProof="0" dirty="0" smtClean="0">
                          <a:solidFill>
                            <a:srgbClr val="002776"/>
                          </a:solidFill>
                          <a:latin typeface="+mn-lt"/>
                          <a:ea typeface="+mn-ea"/>
                          <a:cs typeface="+mn-cs"/>
                        </a:rPr>
                        <a:t> varían en función de la organización de cada país, en el caso de Ecuador, los responsables son el Ministerio de Transporte y Obras Públicas y la Dirección General de Aviación Civil.</a:t>
                      </a:r>
                    </a:p>
                    <a:p>
                      <a:pPr marL="361950" marR="0" lvl="0" indent="0" algn="just" defTabSz="913399" rtl="0" eaLnBrk="1" fontAlgn="base" latinLnBrk="0" hangingPunct="1">
                        <a:lnSpc>
                          <a:spcPct val="100000"/>
                        </a:lnSpc>
                        <a:spcBef>
                          <a:spcPts val="400"/>
                        </a:spcBef>
                        <a:spcAft>
                          <a:spcPct val="0"/>
                        </a:spcAft>
                        <a:buClrTx/>
                        <a:buSzTx/>
                        <a:buFont typeface="Arial" panose="020B0604020202020204" pitchFamily="34" charset="0"/>
                        <a:buNone/>
                        <a:tabLst/>
                        <a:defRPr/>
                      </a:pPr>
                      <a:r>
                        <a:rPr lang="es-ES" sz="900" kern="1200" baseline="0" noProof="0" dirty="0" smtClean="0">
                          <a:solidFill>
                            <a:schemeClr val="accent1"/>
                          </a:solidFill>
                          <a:latin typeface="+mn-lt"/>
                          <a:ea typeface="+mn-ea"/>
                          <a:cs typeface="+mn-cs"/>
                        </a:rPr>
                        <a:t>A nivel regional, en el Aeropuerto de Quito se pueden tomar medidas que sirvan como palanca para el establecimiento de nuevas rutas internacionales. Entre estas medidas, se incluye la reducción de las restricciones a operaciones internacionales. Estas restricciones dependen del Marco Regulatorio vigente, que el presente proyecto pretende mejorar de cara a la mejora de la conectividad internacional de UIO.</a:t>
                      </a:r>
                      <a:endParaRPr lang="es-ES" sz="900" kern="1200" noProof="0" dirty="0" smtClean="0">
                        <a:solidFill>
                          <a:schemeClr val="accent1"/>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0000"/>
                  </a:ext>
                </a:extLst>
              </a:tr>
              <a:tr h="1184569">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lphaLcParenR" startAt="3"/>
                        <a:tabLst/>
                        <a:defRPr/>
                      </a:pPr>
                      <a:r>
                        <a:rPr lang="es-ES" sz="900" b="1" kern="1200" noProof="0" dirty="0" err="1" smtClean="0">
                          <a:solidFill>
                            <a:srgbClr val="002776"/>
                          </a:solidFill>
                          <a:latin typeface="+mn-lt"/>
                          <a:ea typeface="+mn-ea"/>
                          <a:cs typeface="+mn-cs"/>
                        </a:rPr>
                        <a:t>KPIs</a:t>
                      </a:r>
                      <a:r>
                        <a:rPr lang="es-ES" sz="900" b="1" kern="1200" noProof="0" dirty="0" smtClean="0">
                          <a:solidFill>
                            <a:srgbClr val="002776"/>
                          </a:solidFill>
                          <a:latin typeface="+mn-lt"/>
                          <a:ea typeface="+mn-ea"/>
                          <a:cs typeface="+mn-cs"/>
                        </a:rPr>
                        <a:t> Específicos</a:t>
                      </a:r>
                      <a:r>
                        <a:rPr lang="es-ES" sz="900" b="1" kern="1200" baseline="0" noProof="0" dirty="0" smtClean="0">
                          <a:solidFill>
                            <a:srgbClr val="002776"/>
                          </a:solidFill>
                          <a:latin typeface="+mn-lt"/>
                          <a:ea typeface="+mn-ea"/>
                          <a:cs typeface="+mn-cs"/>
                        </a:rPr>
                        <a:t>: </a:t>
                      </a:r>
                      <a:r>
                        <a:rPr lang="es-ES" sz="900" kern="1200" baseline="0" noProof="0" dirty="0" smtClean="0">
                          <a:solidFill>
                            <a:srgbClr val="002776"/>
                          </a:solidFill>
                          <a:latin typeface="+mn-lt"/>
                          <a:ea typeface="+mn-ea"/>
                          <a:cs typeface="+mn-cs"/>
                        </a:rPr>
                        <a:t>Los valores objetivo o </a:t>
                      </a:r>
                      <a:r>
                        <a:rPr lang="es-ES" sz="900" i="1" kern="1200" baseline="0" noProof="0" dirty="0" smtClean="0">
                          <a:solidFill>
                            <a:srgbClr val="002776"/>
                          </a:solidFill>
                          <a:latin typeface="+mn-lt"/>
                          <a:ea typeface="+mn-ea"/>
                          <a:cs typeface="+mn-cs"/>
                        </a:rPr>
                        <a:t>target</a:t>
                      </a:r>
                      <a:r>
                        <a:rPr lang="es-ES" sz="900" kern="1200" baseline="0" noProof="0" dirty="0" smtClean="0">
                          <a:solidFill>
                            <a:srgbClr val="002776"/>
                          </a:solidFill>
                          <a:latin typeface="+mn-lt"/>
                          <a:ea typeface="+mn-ea"/>
                          <a:cs typeface="+mn-cs"/>
                        </a:rPr>
                        <a:t> para los diferentes </a:t>
                      </a:r>
                      <a:r>
                        <a:rPr lang="es-ES" sz="900" kern="1200" baseline="0" noProof="0" dirty="0" err="1" smtClean="0">
                          <a:solidFill>
                            <a:srgbClr val="002776"/>
                          </a:solidFill>
                          <a:latin typeface="+mn-lt"/>
                          <a:ea typeface="+mn-ea"/>
                          <a:cs typeface="+mn-cs"/>
                        </a:rPr>
                        <a:t>KPIs</a:t>
                      </a:r>
                      <a:r>
                        <a:rPr lang="es-ES" sz="900" kern="1200" baseline="0" noProof="0" dirty="0" smtClean="0">
                          <a:solidFill>
                            <a:srgbClr val="002776"/>
                          </a:solidFill>
                          <a:latin typeface="+mn-lt"/>
                          <a:ea typeface="+mn-ea"/>
                          <a:cs typeface="+mn-cs"/>
                        </a:rPr>
                        <a:t> definidos deberán definirse en la fase inicial de la ejecución del propio proyecto, en base a las observaciones concretas realizadas en tal momento. No obstante, de manera preliminar pueden proponerse los siguientes valores indicativos, a utilizarse como referencia a la hora de definir los </a:t>
                      </a:r>
                      <a:r>
                        <a:rPr lang="es-ES" sz="900" i="1" kern="1200" baseline="0" noProof="0" dirty="0" smtClean="0">
                          <a:solidFill>
                            <a:srgbClr val="002776"/>
                          </a:solidFill>
                          <a:latin typeface="+mn-lt"/>
                          <a:ea typeface="+mn-ea"/>
                          <a:cs typeface="+mn-cs"/>
                        </a:rPr>
                        <a:t>targets</a:t>
                      </a:r>
                      <a:r>
                        <a:rPr lang="es-ES" sz="900" kern="1200" baseline="0" noProof="0" dirty="0" smtClean="0">
                          <a:solidFill>
                            <a:srgbClr val="002776"/>
                          </a:solidFill>
                          <a:latin typeface="+mn-lt"/>
                          <a:ea typeface="+mn-ea"/>
                          <a:cs typeface="+mn-cs"/>
                        </a:rPr>
                        <a:t> definitivos:</a:t>
                      </a: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Nº de mercados potenciales identificados</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Al menos 2 nuevos mercados factibles identificados al final del proyecto.</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Nº de actores y representantes con los que se han establecido negociaciones</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Al menos 2 actores/representantes en los primeros 3 meses, y al menos 5 al final del proyecto</a:t>
                      </a:r>
                      <a:r>
                        <a:rPr lang="es-ES" sz="900" i="0" u="none" kern="1200" baseline="0" noProof="0" dirty="0" smtClean="0">
                          <a:solidFill>
                            <a:srgbClr val="002776"/>
                          </a:solidFill>
                          <a:latin typeface="+mn-lt"/>
                          <a:ea typeface="+mn-ea"/>
                          <a:cs typeface="+mn-cs"/>
                        </a:rPr>
                        <a:t>.</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Nº de actuaciones para mejorar las relaciones con los mercados objetivo identificadas y ejecutadas</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Al menos 3 líneas de actuación identificadas y ejecutadas entre las que podrían considerarse las mencionadas en el proyecto: Firma de nuevos </a:t>
                      </a:r>
                      <a:r>
                        <a:rPr lang="es-ES" sz="900" u="none" kern="1200" baseline="0" noProof="0" dirty="0" err="1" smtClean="0">
                          <a:solidFill>
                            <a:srgbClr val="002776"/>
                          </a:solidFill>
                          <a:latin typeface="+mn-lt"/>
                          <a:ea typeface="+mn-ea"/>
                          <a:cs typeface="+mn-cs"/>
                        </a:rPr>
                        <a:t>ASAs</a:t>
                      </a:r>
                      <a:r>
                        <a:rPr lang="es-ES" sz="900" u="none" kern="1200" baseline="0" noProof="0" dirty="0" smtClean="0">
                          <a:solidFill>
                            <a:srgbClr val="002776"/>
                          </a:solidFill>
                          <a:latin typeface="+mn-lt"/>
                          <a:ea typeface="+mn-ea"/>
                          <a:cs typeface="+mn-cs"/>
                        </a:rPr>
                        <a:t>, establecimiento de nuevas relaciones con otros gobiernos, mejora de las relaciones y acuerdos existentes.</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Nº de </a:t>
                      </a:r>
                      <a:r>
                        <a:rPr lang="es-ES" sz="900" u="sng" kern="1200" noProof="0" dirty="0" err="1" smtClean="0">
                          <a:solidFill>
                            <a:srgbClr val="002776"/>
                          </a:solidFill>
                          <a:latin typeface="+mn-lt"/>
                          <a:ea typeface="+mn-ea"/>
                          <a:cs typeface="+mn-cs"/>
                        </a:rPr>
                        <a:t>ASAs</a:t>
                      </a:r>
                      <a:r>
                        <a:rPr lang="es-ES" sz="900" u="sng" kern="1200" noProof="0" dirty="0" smtClean="0">
                          <a:solidFill>
                            <a:srgbClr val="002776"/>
                          </a:solidFill>
                          <a:latin typeface="+mn-lt"/>
                          <a:ea typeface="+mn-ea"/>
                          <a:cs typeface="+mn-cs"/>
                        </a:rPr>
                        <a:t> firmados</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Al menos 2 nuevos acuerdos de servicios aéreos al final del proyecto.</a:t>
                      </a:r>
                      <a:endParaRPr lang="es-ES" sz="900" u="sng" kern="120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1"/>
                  </a:ext>
                </a:extLst>
              </a:tr>
            </a:tbl>
          </a:graphicData>
        </a:graphic>
      </p:graphicFrame>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rgbClr val="FFFFFF"/>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16" name="TextBox 15"/>
          <p:cNvSpPr txBox="1"/>
          <p:nvPr/>
        </p:nvSpPr>
        <p:spPr>
          <a:xfrm>
            <a:off x="637248" y="1641368"/>
            <a:ext cx="2247246" cy="246221"/>
          </a:xfrm>
          <a:prstGeom prst="rect">
            <a:avLst/>
          </a:prstGeom>
          <a:noFill/>
        </p:spPr>
        <p:txBody>
          <a:bodyPr wrap="square" rtlCol="0">
            <a:spAutoFit/>
          </a:bodyPr>
          <a:lstStyle/>
          <a:p>
            <a:r>
              <a:rPr lang="es-CL" sz="1000" b="1" dirty="0" smtClean="0">
                <a:solidFill>
                  <a:srgbClr val="FFFFFF"/>
                </a:solidFill>
                <a:latin typeface="Arial"/>
              </a:rPr>
              <a:t>ANEXO</a:t>
            </a:r>
            <a:endParaRPr lang="es-CL" sz="1000" b="1" dirty="0">
              <a:solidFill>
                <a:srgbClr val="FFFFFF"/>
              </a:solidFill>
              <a:latin typeface="Arial"/>
            </a:endParaRPr>
          </a:p>
        </p:txBody>
      </p:sp>
      <p:sp>
        <p:nvSpPr>
          <p:cNvPr id="35" name="Rectangle 34"/>
          <p:cNvSpPr/>
          <p:nvPr>
            <p:custDataLst>
              <p:tags r:id="rId2"/>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s-CL" sz="800" b="1" dirty="0">
              <a:solidFill>
                <a:srgbClr val="FFFFFF"/>
              </a:solidFill>
            </a:endParaRPr>
          </a:p>
        </p:txBody>
      </p:sp>
      <p:sp>
        <p:nvSpPr>
          <p:cNvPr id="17" name="Rectangle 16"/>
          <p:cNvSpPr/>
          <p:nvPr/>
        </p:nvSpPr>
        <p:spPr>
          <a:xfrm>
            <a:off x="275459" y="7021911"/>
            <a:ext cx="9624352" cy="338554"/>
          </a:xfrm>
          <a:prstGeom prst="rect">
            <a:avLst/>
          </a:prstGeom>
        </p:spPr>
        <p:txBody>
          <a:bodyPr wrap="square">
            <a:spAutoFit/>
          </a:bodyPr>
          <a:lstStyle/>
          <a:p>
            <a:r>
              <a:rPr lang="es-CL" sz="800" dirty="0" smtClean="0">
                <a:solidFill>
                  <a:schemeClr val="accent1"/>
                </a:solidFill>
              </a:rPr>
              <a:t>Fuentes:</a:t>
            </a:r>
          </a:p>
          <a:p>
            <a:r>
              <a:rPr lang="es-CL" sz="800" dirty="0" err="1" smtClean="0">
                <a:solidFill>
                  <a:schemeClr val="accent1"/>
                </a:solidFill>
              </a:rPr>
              <a:t>Aerocivil</a:t>
            </a:r>
            <a:r>
              <a:rPr lang="es-CL" sz="800" dirty="0" smtClean="0">
                <a:solidFill>
                  <a:schemeClr val="accent1"/>
                </a:solidFill>
              </a:rPr>
              <a:t>; Gobierno de Ecuador.</a:t>
            </a:r>
            <a:endParaRPr lang="es-CL" sz="800" dirty="0">
              <a:solidFill>
                <a:schemeClr val="accent1"/>
              </a:solidFill>
            </a:endParaRPr>
          </a:p>
        </p:txBody>
      </p:sp>
      <p:sp>
        <p:nvSpPr>
          <p:cNvPr id="39" name="Rectangle 38"/>
          <p:cNvSpPr/>
          <p:nvPr>
            <p:custDataLst>
              <p:tags r:id="rId3"/>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CL" sz="1100" b="1" dirty="0" smtClean="0">
                <a:solidFill>
                  <a:schemeClr val="tx2"/>
                </a:solidFill>
              </a:rPr>
              <a:t>2.1. Estudio de mercados y/o destinos internacionales</a:t>
            </a:r>
            <a:endParaRPr lang="es-CL" sz="1100" b="1" dirty="0">
              <a:solidFill>
                <a:schemeClr val="tx2"/>
              </a:solidFill>
            </a:endParaRPr>
          </a:p>
        </p:txBody>
      </p:sp>
      <p:sp>
        <p:nvSpPr>
          <p:cNvPr id="42" name="TextBox 41"/>
          <p:cNvSpPr txBox="1"/>
          <p:nvPr/>
        </p:nvSpPr>
        <p:spPr>
          <a:xfrm>
            <a:off x="285608" y="965981"/>
            <a:ext cx="2033809"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ES" dirty="0"/>
              <a:t>Expansión del mercado actual </a:t>
            </a:r>
            <a:r>
              <a:rPr lang="es-ES" dirty="0" smtClean="0"/>
              <a:t>de destinos</a:t>
            </a:r>
            <a:endParaRPr lang="es-CL" dirty="0"/>
          </a:p>
        </p:txBody>
      </p:sp>
      <p:sp>
        <p:nvSpPr>
          <p:cNvPr id="43" name="Rounded Rectangle 42"/>
          <p:cNvSpPr/>
          <p:nvPr/>
        </p:nvSpPr>
        <p:spPr>
          <a:xfrm>
            <a:off x="265456" y="1045552"/>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E2</a:t>
            </a:r>
            <a:endParaRPr lang="es-ES" sz="1100" b="1" dirty="0">
              <a:solidFill>
                <a:srgbClr val="002060"/>
              </a:solidFill>
            </a:endParaRPr>
          </a:p>
        </p:txBody>
      </p:sp>
      <p:sp>
        <p:nvSpPr>
          <p:cNvPr id="23" name="TextBox 22"/>
          <p:cNvSpPr txBox="1"/>
          <p:nvPr/>
        </p:nvSpPr>
        <p:spPr>
          <a:xfrm>
            <a:off x="194340" y="1366714"/>
            <a:ext cx="9659932" cy="230832"/>
          </a:xfrm>
          <a:prstGeom prst="rect">
            <a:avLst/>
          </a:prstGeom>
          <a:noFill/>
        </p:spPr>
        <p:txBody>
          <a:bodyPr wrap="square" rtlCol="0">
            <a:spAutoFit/>
          </a:bodyPr>
          <a:lstStyle/>
          <a:p>
            <a:r>
              <a:rPr lang="es-ES_tradnl" sz="900" i="1" dirty="0" smtClean="0">
                <a:solidFill>
                  <a:schemeClr val="tx2"/>
                </a:solidFill>
              </a:rPr>
              <a:t>Las </a:t>
            </a:r>
            <a:r>
              <a:rPr lang="es-ES_tradnl" sz="900" i="1" dirty="0">
                <a:solidFill>
                  <a:schemeClr val="tx2"/>
                </a:solidFill>
              </a:rPr>
              <a:t>ideas que se presentan a continuación son sugerencias que se añaden, pero que en ningún caso suponen un desarrollo vinculante</a:t>
            </a:r>
            <a:r>
              <a:rPr lang="es-ES_tradnl" sz="900" i="1" dirty="0" smtClean="0">
                <a:solidFill>
                  <a:schemeClr val="tx2"/>
                </a:solidFill>
              </a:rPr>
              <a:t>.</a:t>
            </a:r>
            <a:endParaRPr lang="es-CL" sz="900" b="1" dirty="0">
              <a:solidFill>
                <a:schemeClr val="tx2"/>
              </a:solidFill>
              <a:latin typeface="+mn-lt"/>
            </a:endParaRPr>
          </a:p>
        </p:txBody>
      </p:sp>
      <p:sp>
        <p:nvSpPr>
          <p:cNvPr id="24" name="Rounded Rectangle 23"/>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25" name="Freeform 24"/>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2613811760"/>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67659" name="think-cell Slide" r:id="rId33" imgW="270" imgH="270" progId="TCLayout.ActiveDocument.1">
                  <p:embed/>
                </p:oleObj>
              </mc:Choice>
              <mc:Fallback>
                <p:oleObj name="think-cell Slide" r:id="rId33" imgW="270" imgH="270" progId="TCLayout.ActiveDocument.1">
                  <p:embed/>
                  <p:pic>
                    <p:nvPicPr>
                      <p:cNvPr id="14" name="Object 13" hidden="1"/>
                      <p:cNvPicPr/>
                      <p:nvPr/>
                    </p:nvPicPr>
                    <p:blipFill>
                      <a:blip r:embed="rId34"/>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endParaRPr lang="es-CL" sz="1100" b="1" dirty="0">
              <a:solidFill>
                <a:schemeClr val="tx2"/>
              </a:solidFill>
            </a:endParaRPr>
          </a:p>
        </p:txBody>
      </p:sp>
      <p:sp>
        <p:nvSpPr>
          <p:cNvPr id="257" name="Rectangle 256"/>
          <p:cNvSpPr/>
          <p:nvPr/>
        </p:nvSpPr>
        <p:spPr>
          <a:xfrm>
            <a:off x="7264146" y="3028423"/>
            <a:ext cx="2625312" cy="17649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buFont typeface="+mj-lt"/>
              <a:buAutoNum type="arabicPeriod"/>
            </a:pPr>
            <a:r>
              <a:rPr lang="es-CL" sz="800" dirty="0">
                <a:solidFill>
                  <a:srgbClr val="002776"/>
                </a:solidFill>
              </a:rPr>
              <a:t>Selección adecuada de </a:t>
            </a:r>
            <a:r>
              <a:rPr lang="es-CL" sz="800" i="1" dirty="0" err="1">
                <a:solidFill>
                  <a:srgbClr val="002776"/>
                </a:solidFill>
              </a:rPr>
              <a:t>partner</a:t>
            </a:r>
            <a:r>
              <a:rPr lang="es-CL" sz="800" i="1" dirty="0">
                <a:solidFill>
                  <a:srgbClr val="002776"/>
                </a:solidFill>
              </a:rPr>
              <a:t>(s)</a:t>
            </a:r>
            <a:r>
              <a:rPr lang="es-CL" sz="800" dirty="0">
                <a:solidFill>
                  <a:srgbClr val="002776"/>
                </a:solidFill>
              </a:rPr>
              <a:t> clave.</a:t>
            </a:r>
          </a:p>
          <a:p>
            <a:pPr marL="228600" indent="-228600">
              <a:buFont typeface="+mj-lt"/>
              <a:buAutoNum type="arabicPeriod"/>
            </a:pPr>
            <a:r>
              <a:rPr lang="es-CL" sz="800" dirty="0">
                <a:solidFill>
                  <a:srgbClr val="002776"/>
                </a:solidFill>
              </a:rPr>
              <a:t>Alto grado de alineamiento y solidez en la creación de la plataforma y plan de acción común.</a:t>
            </a:r>
          </a:p>
          <a:p>
            <a:pPr marL="228600" indent="-228600">
              <a:buFont typeface="+mj-lt"/>
              <a:buAutoNum type="arabicPeriod"/>
            </a:pPr>
            <a:r>
              <a:rPr lang="es-CL" sz="800" dirty="0">
                <a:solidFill>
                  <a:srgbClr val="002776"/>
                </a:solidFill>
              </a:rPr>
              <a:t>Existencia de una estructura de metas compartidas entre los diferentes </a:t>
            </a:r>
            <a:r>
              <a:rPr lang="es-CL" sz="800" i="1" dirty="0" err="1">
                <a:solidFill>
                  <a:srgbClr val="002776"/>
                </a:solidFill>
              </a:rPr>
              <a:t>partners</a:t>
            </a:r>
            <a:r>
              <a:rPr lang="es-CL" sz="800" dirty="0">
                <a:solidFill>
                  <a:srgbClr val="002776"/>
                </a:solidFill>
              </a:rPr>
              <a:t> clave y </a:t>
            </a:r>
            <a:r>
              <a:rPr lang="es-CL" sz="800" dirty="0" smtClean="0">
                <a:solidFill>
                  <a:srgbClr val="002776"/>
                </a:solidFill>
              </a:rPr>
              <a:t>los operadores objetivo.</a:t>
            </a:r>
          </a:p>
          <a:p>
            <a:pPr marL="228600" lvl="0" indent="-228600">
              <a:buFont typeface="+mj-lt"/>
              <a:buAutoNum type="arabicPeriod"/>
            </a:pPr>
            <a:r>
              <a:rPr lang="es-CL" sz="800" dirty="0" smtClean="0">
                <a:solidFill>
                  <a:srgbClr val="002776"/>
                </a:solidFill>
              </a:rPr>
              <a:t>Adecuada definición del esquema de </a:t>
            </a:r>
            <a:r>
              <a:rPr lang="es-CL" sz="800" dirty="0">
                <a:solidFill>
                  <a:srgbClr val="002776"/>
                </a:solidFill>
              </a:rPr>
              <a:t>incentivos y medios de </a:t>
            </a:r>
            <a:r>
              <a:rPr lang="es-CL" sz="800" dirty="0" smtClean="0">
                <a:solidFill>
                  <a:srgbClr val="002776"/>
                </a:solidFill>
              </a:rPr>
              <a:t>promoción, </a:t>
            </a:r>
            <a:r>
              <a:rPr lang="es-CL" sz="800" dirty="0">
                <a:solidFill>
                  <a:srgbClr val="002776"/>
                </a:solidFill>
              </a:rPr>
              <a:t>factibles </a:t>
            </a:r>
            <a:r>
              <a:rPr lang="es-CL" sz="800" dirty="0" smtClean="0">
                <a:solidFill>
                  <a:srgbClr val="002776"/>
                </a:solidFill>
              </a:rPr>
              <a:t>y con </a:t>
            </a:r>
            <a:r>
              <a:rPr lang="es-CL" sz="800" dirty="0">
                <a:solidFill>
                  <a:srgbClr val="002776"/>
                </a:solidFill>
              </a:rPr>
              <a:t>impacto </a:t>
            </a:r>
            <a:r>
              <a:rPr lang="es-CL" sz="800" dirty="0" smtClean="0">
                <a:solidFill>
                  <a:srgbClr val="002776"/>
                </a:solidFill>
              </a:rPr>
              <a:t>real para </a:t>
            </a:r>
            <a:r>
              <a:rPr lang="es-CL" sz="800" dirty="0">
                <a:solidFill>
                  <a:srgbClr val="002776"/>
                </a:solidFill>
              </a:rPr>
              <a:t>atraer a las aerolíneas </a:t>
            </a:r>
            <a:r>
              <a:rPr lang="es-CL" sz="800" dirty="0" smtClean="0">
                <a:solidFill>
                  <a:srgbClr val="002776"/>
                </a:solidFill>
              </a:rPr>
              <a:t>identificadas y los mercados objetivos marcados desde UIO. </a:t>
            </a:r>
          </a:p>
          <a:p>
            <a:pPr marL="228600" lvl="0" indent="-228600">
              <a:buFont typeface="+mj-lt"/>
              <a:buAutoNum type="arabicPeriod"/>
            </a:pPr>
            <a:r>
              <a:rPr lang="es-CL" sz="800" dirty="0" smtClean="0">
                <a:solidFill>
                  <a:srgbClr val="002776"/>
                </a:solidFill>
              </a:rPr>
              <a:t>Comunicación clara de las ventajas e incentivos otorgados a los operadores para garantizar una exitosa negociación en línea con los objetivos.</a:t>
            </a:r>
            <a:endParaRPr lang="es-CL" sz="800" dirty="0">
              <a:solidFill>
                <a:srgbClr val="002776"/>
              </a:solidFill>
            </a:endParaRPr>
          </a:p>
        </p:txBody>
      </p:sp>
      <p:sp>
        <p:nvSpPr>
          <p:cNvPr id="212" name="Rectangle 211"/>
          <p:cNvSpPr/>
          <p:nvPr/>
        </p:nvSpPr>
        <p:spPr>
          <a:xfrm>
            <a:off x="205200" y="1810376"/>
            <a:ext cx="6985034" cy="5670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indent="-171450">
              <a:buFont typeface="Arial" panose="020B0604020202020204" pitchFamily="34" charset="0"/>
              <a:buChar char="•"/>
            </a:pPr>
            <a:r>
              <a:rPr lang="es-ES" sz="900" dirty="0" smtClean="0">
                <a:solidFill>
                  <a:srgbClr val="002776"/>
                </a:solidFill>
              </a:rPr>
              <a:t>Atracción efectiva de </a:t>
            </a:r>
            <a:r>
              <a:rPr lang="es-ES" sz="900" dirty="0">
                <a:solidFill>
                  <a:srgbClr val="002776"/>
                </a:solidFill>
              </a:rPr>
              <a:t>aerolíneas </a:t>
            </a:r>
            <a:r>
              <a:rPr lang="es-ES" sz="900" dirty="0" smtClean="0">
                <a:solidFill>
                  <a:srgbClr val="002776"/>
                </a:solidFill>
              </a:rPr>
              <a:t>con potencial para desarrollar los nuevos mercados identificados en el proyecto 2.1.</a:t>
            </a:r>
          </a:p>
          <a:p>
            <a:pPr marL="171450" lvl="0" indent="-171450">
              <a:buFont typeface="Arial" panose="020B0604020202020204" pitchFamily="34" charset="0"/>
              <a:buChar char="•"/>
            </a:pPr>
            <a:r>
              <a:rPr lang="es-ES" sz="900" dirty="0" smtClean="0">
                <a:solidFill>
                  <a:srgbClr val="002776"/>
                </a:solidFill>
              </a:rPr>
              <a:t>Potenciar la apertura de las rutas identificadas en 2.1 mediante mecanismos de promoción e incentivos. </a:t>
            </a:r>
          </a:p>
        </p:txBody>
      </p:sp>
      <p:sp>
        <p:nvSpPr>
          <p:cNvPr id="256" name="Rectangle 255"/>
          <p:cNvSpPr/>
          <p:nvPr/>
        </p:nvSpPr>
        <p:spPr>
          <a:xfrm>
            <a:off x="7264146" y="2700331"/>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734898"/>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026339"/>
            <a:ext cx="2637113" cy="13822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spcBef>
                <a:spcPts val="300"/>
              </a:spcBef>
              <a:buFont typeface="+mj-lt"/>
              <a:buAutoNum type="arabicPeriod"/>
            </a:pPr>
            <a:r>
              <a:rPr lang="es-CL" sz="800" dirty="0" smtClean="0">
                <a:solidFill>
                  <a:schemeClr val="tx2"/>
                </a:solidFill>
              </a:rPr>
              <a:t>Nº de operadores objetivo identificados.</a:t>
            </a:r>
          </a:p>
          <a:p>
            <a:pPr marL="228600" lvl="0" indent="-228600">
              <a:spcBef>
                <a:spcPts val="300"/>
              </a:spcBef>
              <a:buFont typeface="+mj-lt"/>
              <a:buAutoNum type="arabicPeriod"/>
            </a:pPr>
            <a:r>
              <a:rPr lang="es-CL" sz="800" dirty="0" smtClean="0">
                <a:solidFill>
                  <a:schemeClr val="tx2"/>
                </a:solidFill>
              </a:rPr>
              <a:t>Nº de operadores objetivo con los que se han abierto líneas de negociación.</a:t>
            </a:r>
          </a:p>
          <a:p>
            <a:pPr marL="228600" lvl="0" indent="-228600">
              <a:spcBef>
                <a:spcPts val="300"/>
              </a:spcBef>
              <a:buFont typeface="+mj-lt"/>
              <a:buAutoNum type="arabicPeriod"/>
            </a:pPr>
            <a:r>
              <a:rPr lang="es-CL" sz="800" dirty="0" smtClean="0">
                <a:solidFill>
                  <a:schemeClr val="tx2"/>
                </a:solidFill>
              </a:rPr>
              <a:t>Niveles de cumplimiento (%) de la agenda de reuniones.</a:t>
            </a:r>
          </a:p>
          <a:p>
            <a:pPr marL="228600" lvl="0" indent="-228600">
              <a:spcBef>
                <a:spcPts val="300"/>
              </a:spcBef>
              <a:buFont typeface="+mj-lt"/>
              <a:buAutoNum type="arabicPeriod"/>
            </a:pPr>
            <a:r>
              <a:rPr lang="es-CL" sz="800" dirty="0" smtClean="0">
                <a:solidFill>
                  <a:schemeClr val="tx2"/>
                </a:solidFill>
              </a:rPr>
              <a:t>Nº de rutas abiertas hacia los nuevos mercados identificados por aquellos operadores objetivo con los que se ha establecido una relación de éxito.</a:t>
            </a: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81" name="Rectangle 180"/>
          <p:cNvSpPr/>
          <p:nvPr/>
        </p:nvSpPr>
        <p:spPr>
          <a:xfrm>
            <a:off x="3485392"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184" name="Rectangle 183"/>
          <p:cNvSpPr/>
          <p:nvPr/>
        </p:nvSpPr>
        <p:spPr>
          <a:xfrm>
            <a:off x="3484799"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3145776006"/>
              </p:ext>
            </p:extLst>
          </p:nvPr>
        </p:nvGraphicFramePr>
        <p:xfrm>
          <a:off x="213855" y="3811904"/>
          <a:ext cx="6998974" cy="2595107"/>
        </p:xfrm>
        <a:graphic>
          <a:graphicData uri="http://schemas.openxmlformats.org/drawingml/2006/table">
            <a:tbl>
              <a:tblPr firstRow="1" bandRow="1">
                <a:tableStyleId>{2D5ABB26-0587-4C30-8999-92F81FD0307C}</a:tableStyleId>
              </a:tblPr>
              <a:tblGrid>
                <a:gridCol w="6998974">
                  <a:extLst>
                    <a:ext uri="{9D8B030D-6E8A-4147-A177-3AD203B41FA5}">
                      <a16:colId xmlns="" xmlns:a16="http://schemas.microsoft.com/office/drawing/2014/main" val="20000"/>
                    </a:ext>
                  </a:extLst>
                </a:gridCol>
              </a:tblGrid>
              <a:tr h="433379">
                <a:tc>
                  <a:txBody>
                    <a:bodyPr/>
                    <a:lstStyle/>
                    <a:p>
                      <a:pPr marL="0" marR="0" lvl="0" indent="0" algn="just" defTabSz="913399" rtl="0" eaLnBrk="1" fontAlgn="base" latinLnBrk="0" hangingPunct="1">
                        <a:lnSpc>
                          <a:spcPct val="100000"/>
                        </a:lnSpc>
                        <a:spcBef>
                          <a:spcPct val="0"/>
                        </a:spcBef>
                        <a:spcAft>
                          <a:spcPct val="0"/>
                        </a:spcAft>
                        <a:buClrTx/>
                        <a:buSzTx/>
                        <a:buFontTx/>
                        <a:buNone/>
                        <a:tabLst/>
                        <a:defRPr/>
                      </a:pPr>
                      <a:r>
                        <a:rPr lang="es-CL" sz="800" kern="1200" dirty="0" smtClean="0">
                          <a:solidFill>
                            <a:srgbClr val="002776"/>
                          </a:solidFill>
                          <a:latin typeface="+mn-lt"/>
                          <a:ea typeface="+mn-ea"/>
                          <a:cs typeface="+mn-cs"/>
                        </a:rPr>
                        <a:t>1. </a:t>
                      </a:r>
                      <a:r>
                        <a:rPr lang="es-ES" sz="800" kern="1200" dirty="0" smtClean="0">
                          <a:solidFill>
                            <a:srgbClr val="002776"/>
                          </a:solidFill>
                          <a:latin typeface="+mn-lt"/>
                          <a:ea typeface="+mn-ea"/>
                          <a:cs typeface="+mn-cs"/>
                        </a:rPr>
                        <a:t>Identificación y selección de </a:t>
                      </a:r>
                      <a:r>
                        <a:rPr lang="es-ES" sz="800" i="1" kern="1200" dirty="0" err="1" smtClean="0">
                          <a:solidFill>
                            <a:srgbClr val="002776"/>
                          </a:solidFill>
                          <a:latin typeface="+mn-lt"/>
                          <a:ea typeface="+mn-ea"/>
                          <a:cs typeface="+mn-cs"/>
                        </a:rPr>
                        <a:t>partners</a:t>
                      </a:r>
                      <a:r>
                        <a:rPr lang="es-ES" sz="800" kern="1200" dirty="0" smtClean="0">
                          <a:solidFill>
                            <a:srgbClr val="002776"/>
                          </a:solidFill>
                          <a:latin typeface="+mn-lt"/>
                          <a:ea typeface="+mn-ea"/>
                          <a:cs typeface="+mn-cs"/>
                        </a:rPr>
                        <a:t> clave (Gobierno Municipal y Nacional, sector turístico...) y constitución de una plataforma común para la ejecución del proyecto.</a:t>
                      </a:r>
                      <a:r>
                        <a:rPr lang="es-ES" sz="800" kern="1200" baseline="0" dirty="0" smtClean="0">
                          <a:solidFill>
                            <a:srgbClr val="002776"/>
                          </a:solidFill>
                          <a:latin typeface="+mn-lt"/>
                          <a:ea typeface="+mn-ea"/>
                          <a:cs typeface="+mn-cs"/>
                        </a:rPr>
                        <a:t> </a:t>
                      </a:r>
                      <a:r>
                        <a:rPr lang="es-CL" sz="800" kern="1200" baseline="0" dirty="0" smtClean="0">
                          <a:solidFill>
                            <a:srgbClr val="002776"/>
                          </a:solidFill>
                          <a:latin typeface="+mn-lt"/>
                          <a:ea typeface="+mn-ea"/>
                          <a:cs typeface="+mn-cs"/>
                        </a:rPr>
                        <a:t>En caso necesario, contratación de un consultor externo para asistir a la planificación y ejecución del Proyecto. La plataforma de referencia y </a:t>
                      </a:r>
                      <a:r>
                        <a:rPr lang="es-ES" sz="800" i="1" kern="1200" dirty="0" err="1" smtClean="0">
                          <a:solidFill>
                            <a:srgbClr val="002776"/>
                          </a:solidFill>
                          <a:latin typeface="+mn-lt"/>
                          <a:ea typeface="+mn-ea"/>
                          <a:cs typeface="+mn-cs"/>
                        </a:rPr>
                        <a:t>partners</a:t>
                      </a:r>
                      <a:r>
                        <a:rPr lang="es-CL" sz="800" kern="1200" baseline="0" dirty="0" smtClean="0">
                          <a:solidFill>
                            <a:srgbClr val="002776"/>
                          </a:solidFill>
                          <a:latin typeface="+mn-lt"/>
                          <a:ea typeface="+mn-ea"/>
                          <a:cs typeface="+mn-cs"/>
                        </a:rPr>
                        <a:t> clave equivalen al “Comité de Conectividad” que ejercerá una función de presión para añadir destinos y aerolíneas.</a:t>
                      </a:r>
                      <a:endParaRPr lang="es-ES"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17811">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2. Identificación de operadores</a:t>
                      </a:r>
                      <a:r>
                        <a:rPr lang="es-CL" sz="800" kern="1200" baseline="0" dirty="0" smtClean="0">
                          <a:solidFill>
                            <a:srgbClr val="002776"/>
                          </a:solidFill>
                          <a:latin typeface="+mn-lt"/>
                          <a:ea typeface="+mn-ea"/>
                          <a:cs typeface="+mn-cs"/>
                        </a:rPr>
                        <a:t> objetivo, cuya estrategia de expansión se dirigen hacia los mercados / destinos identificados en el Proyecto 2.1. y para quienes las operaciones desde Quito puedan resultar de valor en base al marco regulatorio existente y las previsiones resultantes de dicho proyecto. </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17811">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3. </a:t>
                      </a:r>
                      <a:r>
                        <a:rPr lang="es-CL" sz="800" kern="1200" baseline="0" dirty="0" smtClean="0">
                          <a:solidFill>
                            <a:srgbClr val="002776"/>
                          </a:solidFill>
                          <a:latin typeface="+mn-lt"/>
                          <a:ea typeface="+mn-ea"/>
                          <a:cs typeface="+mn-cs"/>
                        </a:rPr>
                        <a:t>Identificación de los mecanismos de promoción e incentivos que se pueden ofrecer a los operadores objetivo y evaluación del marco regulatorio en función del mercado / destino.</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17811">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CL" sz="800" kern="1200" baseline="0" dirty="0" smtClean="0">
                          <a:solidFill>
                            <a:srgbClr val="002776"/>
                          </a:solidFill>
                          <a:latin typeface="+mn-lt"/>
                          <a:ea typeface="+mn-ea"/>
                          <a:cs typeface="+mn-cs"/>
                        </a:rPr>
                        <a:t>4. Elaboración de un listado de los aspectos claves a negociar con los operadores objetivo, de las ventajas derivadas de la propuesta para las compañías y de los compromisos por parte de la plataforma común. </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433379">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5. Establecimiento</a:t>
                      </a:r>
                      <a:r>
                        <a:rPr lang="es-CL" sz="800" kern="1200" baseline="0" dirty="0" smtClean="0">
                          <a:solidFill>
                            <a:srgbClr val="002776"/>
                          </a:solidFill>
                          <a:latin typeface="+mn-lt"/>
                          <a:ea typeface="+mn-ea"/>
                          <a:cs typeface="+mn-cs"/>
                        </a:rPr>
                        <a:t> de una agenda de reuniones y entrevistas con operadores objetivo identificados, con el propósito de alinear objetivos, negociar intereses, redefinir en común las ventajas/desventajas para cada parte involucrada y presentarle las actuaciones realizadas en la etapa 2.1 que facilitan y aumentan el atractivo de la oferta.</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317811">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6.</a:t>
                      </a:r>
                      <a:r>
                        <a:rPr lang="es-CL" sz="800" kern="1200" baseline="0" dirty="0" smtClean="0">
                          <a:solidFill>
                            <a:srgbClr val="002776"/>
                          </a:solidFill>
                          <a:latin typeface="+mn-lt"/>
                          <a:ea typeface="+mn-ea"/>
                          <a:cs typeface="+mn-cs"/>
                        </a:rPr>
                        <a:t> Cierre de las negociaciones y establecimiento de nuevas rutas internacionales en el Aeropuerto de Quito. Seguimiento de la actividad de las aerolíneas y apoyo a las mismas por parte de la plataforma común en línea con los compromisos acordados.</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339587">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7. Organización en Quito en</a:t>
                      </a:r>
                      <a:r>
                        <a:rPr lang="es-CL" sz="800" kern="1200" baseline="0" dirty="0" smtClean="0">
                          <a:solidFill>
                            <a:srgbClr val="002776"/>
                          </a:solidFill>
                          <a:latin typeface="+mn-lt"/>
                          <a:ea typeface="+mn-ea"/>
                          <a:cs typeface="+mn-cs"/>
                        </a:rPr>
                        <a:t> 2018 la feria </a:t>
                      </a:r>
                      <a:r>
                        <a:rPr lang="es-CL" sz="800" kern="1200" baseline="0" dirty="0" err="1" smtClean="0">
                          <a:solidFill>
                            <a:srgbClr val="002776"/>
                          </a:solidFill>
                          <a:latin typeface="+mn-lt"/>
                          <a:ea typeface="+mn-ea"/>
                          <a:cs typeface="+mn-cs"/>
                        </a:rPr>
                        <a:t>Routes</a:t>
                      </a:r>
                      <a:r>
                        <a:rPr lang="es-CL" sz="800" kern="1200" baseline="0" dirty="0" smtClean="0">
                          <a:solidFill>
                            <a:srgbClr val="002776"/>
                          </a:solidFill>
                          <a:latin typeface="+mn-lt"/>
                          <a:ea typeface="+mn-ea"/>
                          <a:cs typeface="+mn-cs"/>
                        </a:rPr>
                        <a:t> con el objetivo de desarrollar un rol más relevante y de mayor peso en la adquisición de nuevas rutas Quito y en caso de que ya esté activa a la terminal de “</a:t>
                      </a:r>
                      <a:r>
                        <a:rPr lang="es-CL" sz="800" kern="1200" baseline="0" dirty="0" err="1" smtClean="0">
                          <a:solidFill>
                            <a:srgbClr val="002776"/>
                          </a:solidFill>
                          <a:latin typeface="+mn-lt"/>
                          <a:ea typeface="+mn-ea"/>
                          <a:cs typeface="+mn-cs"/>
                        </a:rPr>
                        <a:t>low</a:t>
                      </a:r>
                      <a:r>
                        <a:rPr lang="es-CL" sz="800" kern="1200" baseline="0" dirty="0" smtClean="0">
                          <a:solidFill>
                            <a:srgbClr val="002776"/>
                          </a:solidFill>
                          <a:latin typeface="+mn-lt"/>
                          <a:ea typeface="+mn-ea"/>
                          <a:cs typeface="+mn-cs"/>
                        </a:rPr>
                        <a:t> </a:t>
                      </a:r>
                      <a:r>
                        <a:rPr lang="es-CL" sz="800" kern="1200" baseline="0" dirty="0" err="1" smtClean="0">
                          <a:solidFill>
                            <a:srgbClr val="002776"/>
                          </a:solidFill>
                          <a:latin typeface="+mn-lt"/>
                          <a:ea typeface="+mn-ea"/>
                          <a:cs typeface="+mn-cs"/>
                        </a:rPr>
                        <a:t>cost</a:t>
                      </a:r>
                      <a:r>
                        <a:rPr lang="es-CL" sz="800" kern="1200" baseline="0" dirty="0" smtClean="0">
                          <a:solidFill>
                            <a:srgbClr val="002776"/>
                          </a:solidFill>
                          <a:latin typeface="+mn-lt"/>
                          <a:ea typeface="+mn-ea"/>
                          <a:cs typeface="+mn-cs"/>
                        </a:rPr>
                        <a:t>” de Quito.</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373446260"/>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9"/>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30"/>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7"/>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8"/>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5"/>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6"/>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3"/>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4"/>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1"/>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2"/>
              </p:custDataLst>
            </p:nvPr>
          </p:nvSpPr>
          <p:spPr>
            <a:xfrm>
              <a:off x="8486378" y="6803310"/>
              <a:ext cx="576000" cy="21544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9"/>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0"/>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s-CL"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22</a:t>
            </a:fld>
            <a:endParaRPr kumimoji="0" lang="es-CL"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215" name="Rectangle 214"/>
          <p:cNvSpPr/>
          <p:nvPr/>
        </p:nvSpPr>
        <p:spPr>
          <a:xfrm>
            <a:off x="7264800" y="4701175"/>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err="1" smtClean="0">
                <a:solidFill>
                  <a:srgbClr val="FFFFFF"/>
                </a:solidFill>
              </a:rPr>
              <a:t>KPIs</a:t>
            </a:r>
            <a:r>
              <a:rPr lang="es-CL" sz="1000" b="1" dirty="0" smtClean="0">
                <a:solidFill>
                  <a:srgbClr val="FFFFFF"/>
                </a:solidFill>
              </a:rPr>
              <a:t> Específicos </a:t>
            </a:r>
            <a:r>
              <a:rPr lang="es-CL" sz="1000" b="1" baseline="30000" dirty="0" smtClean="0">
                <a:solidFill>
                  <a:srgbClr val="FFFFFF"/>
                </a:solidFill>
              </a:rPr>
              <a:t>(a)</a:t>
            </a:r>
            <a:endParaRPr lang="es-CL" sz="1000" b="1" dirty="0">
              <a:solidFill>
                <a:srgbClr val="FFFFFF"/>
              </a:solidFill>
            </a:endParaRPr>
          </a:p>
        </p:txBody>
      </p:sp>
      <p:grpSp>
        <p:nvGrpSpPr>
          <p:cNvPr id="259" name="Group 258"/>
          <p:cNvGrpSpPr/>
          <p:nvPr/>
        </p:nvGrpSpPr>
        <p:grpSpPr>
          <a:xfrm>
            <a:off x="7334298" y="4755175"/>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s-CL" sz="1000" b="1" dirty="0">
              <a:solidFill>
                <a:srgbClr val="FFFFFF"/>
              </a:solidFill>
            </a:endParaRPr>
          </a:p>
        </p:txBody>
      </p:sp>
      <p:sp>
        <p:nvSpPr>
          <p:cNvPr id="293" name="Rectangle 292"/>
          <p:cNvSpPr/>
          <p:nvPr/>
        </p:nvSpPr>
        <p:spPr>
          <a:xfrm>
            <a:off x="205458" y="1438722"/>
            <a:ext cx="6984776"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5" name="Rectangle 4"/>
          <p:cNvSpPr/>
          <p:nvPr/>
        </p:nvSpPr>
        <p:spPr>
          <a:xfrm>
            <a:off x="3692965" y="1025890"/>
            <a:ext cx="5029200" cy="253916"/>
          </a:xfrm>
          <a:prstGeom prst="rect">
            <a:avLst/>
          </a:prstGeom>
        </p:spPr>
        <p:txBody>
          <a:bodyPr>
            <a:spAutoFit/>
          </a:bodyPr>
          <a:lstStyle/>
          <a:p>
            <a:r>
              <a:rPr lang="es-ES" sz="1000" b="1" dirty="0" smtClean="0">
                <a:solidFill>
                  <a:schemeClr val="tx2"/>
                </a:solidFill>
              </a:rPr>
              <a:t>2.2 Programa </a:t>
            </a:r>
            <a:r>
              <a:rPr lang="es-ES" sz="1000" b="1" dirty="0">
                <a:solidFill>
                  <a:schemeClr val="tx2"/>
                </a:solidFill>
              </a:rPr>
              <a:t>de identificación de operadores y promoción de rutas/frecuencias</a:t>
            </a:r>
            <a:endParaRPr lang="es-CL" sz="1000" b="1" dirty="0">
              <a:solidFill>
                <a:schemeClr val="tx2"/>
              </a:solidFill>
            </a:endParaRPr>
          </a:p>
        </p:txBody>
      </p:sp>
      <p:sp>
        <p:nvSpPr>
          <p:cNvPr id="319" name="Rectangle 318"/>
          <p:cNvSpPr/>
          <p:nvPr/>
        </p:nvSpPr>
        <p:spPr>
          <a:xfrm>
            <a:off x="205458" y="3454946"/>
            <a:ext cx="7007371"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506303"/>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513575"/>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sp>
        <p:nvSpPr>
          <p:cNvPr id="360" name="Freeform 368"/>
          <p:cNvSpPr>
            <a:spLocks noEditPoints="1"/>
          </p:cNvSpPr>
          <p:nvPr/>
        </p:nvSpPr>
        <p:spPr bwMode="auto">
          <a:xfrm>
            <a:off x="8774434" y="705534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197" name="Rectangle 196"/>
          <p:cNvSpPr/>
          <p:nvPr>
            <p:custDataLst>
              <p:tags r:id="rId7"/>
            </p:custDataLst>
          </p:nvPr>
        </p:nvSpPr>
        <p:spPr>
          <a:xfrm>
            <a:off x="7264146" y="1754685"/>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solidFill>
                  <a:srgbClr val="FFFFFF"/>
                </a:solidFill>
              </a:rPr>
              <a:t>Alcance</a:t>
            </a:r>
            <a:endParaRPr lang="es-CL" sz="1000" b="1" dirty="0">
              <a:solidFill>
                <a:srgbClr val="FFFFFF"/>
              </a:solidFill>
            </a:endParaRPr>
          </a:p>
        </p:txBody>
      </p:sp>
      <p:grpSp>
        <p:nvGrpSpPr>
          <p:cNvPr id="198" name="Group 197"/>
          <p:cNvGrpSpPr/>
          <p:nvPr/>
        </p:nvGrpSpPr>
        <p:grpSpPr>
          <a:xfrm>
            <a:off x="7370290" y="1834786"/>
            <a:ext cx="324000" cy="180000"/>
            <a:chOff x="893763" y="4138613"/>
            <a:chExt cx="552450" cy="239712"/>
          </a:xfrm>
          <a:solidFill>
            <a:schemeClr val="bg2"/>
          </a:solidFill>
        </p:grpSpPr>
        <p:sp>
          <p:nvSpPr>
            <p:cNvPr id="199" name="Freeform 60"/>
            <p:cNvSpPr>
              <a:spLocks noEditPoints="1"/>
            </p:cNvSpPr>
            <p:nvPr/>
          </p:nvSpPr>
          <p:spPr bwMode="auto">
            <a:xfrm>
              <a:off x="1328738" y="4138613"/>
              <a:ext cx="117475" cy="139700"/>
            </a:xfrm>
            <a:custGeom>
              <a:avLst/>
              <a:gdLst>
                <a:gd name="T0" fmla="*/ 14 w 20"/>
                <a:gd name="T1" fmla="*/ 3 h 24"/>
                <a:gd name="T2" fmla="*/ 18 w 20"/>
                <a:gd name="T3" fmla="*/ 11 h 24"/>
                <a:gd name="T4" fmla="*/ 4 w 20"/>
                <a:gd name="T5" fmla="*/ 24 h 24"/>
                <a:gd name="T6" fmla="*/ 4 w 20"/>
                <a:gd name="T7" fmla="*/ 21 h 24"/>
                <a:gd name="T8" fmla="*/ 14 w 20"/>
                <a:gd name="T9" fmla="*/ 11 h 24"/>
                <a:gd name="T10" fmla="*/ 6 w 20"/>
                <a:gd name="T11" fmla="*/ 14 h 24"/>
                <a:gd name="T12" fmla="*/ 12 w 20"/>
                <a:gd name="T13" fmla="*/ 8 h 24"/>
                <a:gd name="T14" fmla="*/ 5 w 20"/>
                <a:gd name="T15" fmla="*/ 4 h 24"/>
                <a:gd name="T16" fmla="*/ 5 w 20"/>
                <a:gd name="T17" fmla="*/ 20 h 24"/>
                <a:gd name="T18" fmla="*/ 0 w 20"/>
                <a:gd name="T19" fmla="*/ 5 h 24"/>
                <a:gd name="T20" fmla="*/ 14 w 20"/>
                <a:gd name="T21" fmla="*/ 3 h 24"/>
                <a:gd name="T22" fmla="*/ 8 w 20"/>
                <a:gd name="T23" fmla="*/ 11 h 24"/>
                <a:gd name="T24" fmla="*/ 8 w 20"/>
                <a:gd name="T25" fmla="*/ 13 h 24"/>
                <a:gd name="T26" fmla="*/ 11 w 20"/>
                <a:gd name="T27" fmla="*/ 10 h 24"/>
                <a:gd name="T28" fmla="*/ 8 w 20"/>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4">
                  <a:moveTo>
                    <a:pt x="14" y="3"/>
                  </a:moveTo>
                  <a:cubicBezTo>
                    <a:pt x="14" y="8"/>
                    <a:pt x="16" y="9"/>
                    <a:pt x="18" y="11"/>
                  </a:cubicBezTo>
                  <a:cubicBezTo>
                    <a:pt x="19" y="21"/>
                    <a:pt x="10" y="24"/>
                    <a:pt x="4" y="24"/>
                  </a:cubicBezTo>
                  <a:cubicBezTo>
                    <a:pt x="3" y="23"/>
                    <a:pt x="4" y="22"/>
                    <a:pt x="4" y="21"/>
                  </a:cubicBezTo>
                  <a:cubicBezTo>
                    <a:pt x="8" y="24"/>
                    <a:pt x="20" y="17"/>
                    <a:pt x="14" y="11"/>
                  </a:cubicBezTo>
                  <a:cubicBezTo>
                    <a:pt x="13" y="13"/>
                    <a:pt x="10" y="17"/>
                    <a:pt x="6" y="14"/>
                  </a:cubicBezTo>
                  <a:cubicBezTo>
                    <a:pt x="6" y="9"/>
                    <a:pt x="9" y="8"/>
                    <a:pt x="12" y="8"/>
                  </a:cubicBezTo>
                  <a:cubicBezTo>
                    <a:pt x="12" y="3"/>
                    <a:pt x="8" y="3"/>
                    <a:pt x="5" y="4"/>
                  </a:cubicBezTo>
                  <a:cubicBezTo>
                    <a:pt x="5" y="9"/>
                    <a:pt x="7" y="14"/>
                    <a:pt x="5" y="20"/>
                  </a:cubicBezTo>
                  <a:cubicBezTo>
                    <a:pt x="1" y="17"/>
                    <a:pt x="5" y="7"/>
                    <a:pt x="0" y="5"/>
                  </a:cubicBezTo>
                  <a:cubicBezTo>
                    <a:pt x="2" y="0"/>
                    <a:pt x="11" y="1"/>
                    <a:pt x="14" y="3"/>
                  </a:cubicBezTo>
                  <a:close/>
                  <a:moveTo>
                    <a:pt x="8" y="11"/>
                  </a:moveTo>
                  <a:cubicBezTo>
                    <a:pt x="8" y="11"/>
                    <a:pt x="8" y="12"/>
                    <a:pt x="8" y="13"/>
                  </a:cubicBezTo>
                  <a:cubicBezTo>
                    <a:pt x="10" y="13"/>
                    <a:pt x="12" y="12"/>
                    <a:pt x="11" y="10"/>
                  </a:cubicBezTo>
                  <a:cubicBezTo>
                    <a:pt x="10" y="10"/>
                    <a:pt x="9" y="10"/>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0" name="Freeform 61"/>
            <p:cNvSpPr>
              <a:spLocks noEditPoints="1"/>
            </p:cNvSpPr>
            <p:nvPr/>
          </p:nvSpPr>
          <p:spPr bwMode="auto">
            <a:xfrm>
              <a:off x="904875" y="4149725"/>
              <a:ext cx="82550" cy="117475"/>
            </a:xfrm>
            <a:custGeom>
              <a:avLst/>
              <a:gdLst>
                <a:gd name="T0" fmla="*/ 6 w 14"/>
                <a:gd name="T1" fmla="*/ 0 h 20"/>
                <a:gd name="T2" fmla="*/ 14 w 14"/>
                <a:gd name="T3" fmla="*/ 12 h 20"/>
                <a:gd name="T4" fmla="*/ 13 w 14"/>
                <a:gd name="T5" fmla="*/ 20 h 20"/>
                <a:gd name="T6" fmla="*/ 8 w 14"/>
                <a:gd name="T7" fmla="*/ 14 h 20"/>
                <a:gd name="T8" fmla="*/ 3 w 14"/>
                <a:gd name="T9" fmla="*/ 14 h 20"/>
                <a:gd name="T10" fmla="*/ 0 w 14"/>
                <a:gd name="T11" fmla="*/ 19 h 20"/>
                <a:gd name="T12" fmla="*/ 6 w 14"/>
                <a:gd name="T13" fmla="*/ 0 h 20"/>
                <a:gd name="T14" fmla="*/ 6 w 14"/>
                <a:gd name="T15" fmla="*/ 11 h 20"/>
                <a:gd name="T16" fmla="*/ 8 w 14"/>
                <a:gd name="T17" fmla="*/ 11 h 20"/>
                <a:gd name="T18" fmla="*/ 6 w 14"/>
                <a:gd name="T19" fmla="*/ 8 h 20"/>
                <a:gd name="T20" fmla="*/ 6 w 14"/>
                <a:gd name="T21"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0">
                  <a:moveTo>
                    <a:pt x="6" y="0"/>
                  </a:moveTo>
                  <a:cubicBezTo>
                    <a:pt x="9" y="3"/>
                    <a:pt x="9" y="11"/>
                    <a:pt x="14" y="12"/>
                  </a:cubicBezTo>
                  <a:cubicBezTo>
                    <a:pt x="10" y="15"/>
                    <a:pt x="14" y="17"/>
                    <a:pt x="13" y="20"/>
                  </a:cubicBezTo>
                  <a:cubicBezTo>
                    <a:pt x="10" y="20"/>
                    <a:pt x="10" y="16"/>
                    <a:pt x="8" y="14"/>
                  </a:cubicBezTo>
                  <a:cubicBezTo>
                    <a:pt x="6" y="14"/>
                    <a:pt x="5" y="14"/>
                    <a:pt x="3" y="14"/>
                  </a:cubicBezTo>
                  <a:cubicBezTo>
                    <a:pt x="2" y="16"/>
                    <a:pt x="3" y="20"/>
                    <a:pt x="0" y="19"/>
                  </a:cubicBezTo>
                  <a:cubicBezTo>
                    <a:pt x="1" y="11"/>
                    <a:pt x="3" y="5"/>
                    <a:pt x="6" y="0"/>
                  </a:cubicBezTo>
                  <a:close/>
                  <a:moveTo>
                    <a:pt x="6" y="11"/>
                  </a:moveTo>
                  <a:cubicBezTo>
                    <a:pt x="7" y="11"/>
                    <a:pt x="7" y="10"/>
                    <a:pt x="8" y="11"/>
                  </a:cubicBezTo>
                  <a:cubicBezTo>
                    <a:pt x="7" y="10"/>
                    <a:pt x="8" y="8"/>
                    <a:pt x="6" y="8"/>
                  </a:cubicBezTo>
                  <a:cubicBezTo>
                    <a:pt x="6" y="10"/>
                    <a:pt x="5" y="10"/>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1" name="Freeform 62"/>
            <p:cNvSpPr>
              <a:spLocks/>
            </p:cNvSpPr>
            <p:nvPr/>
          </p:nvSpPr>
          <p:spPr bwMode="auto">
            <a:xfrm>
              <a:off x="982663" y="4319588"/>
              <a:ext cx="369888" cy="41275"/>
            </a:xfrm>
            <a:custGeom>
              <a:avLst/>
              <a:gdLst>
                <a:gd name="T0" fmla="*/ 63 w 63"/>
                <a:gd name="T1" fmla="*/ 3 h 7"/>
                <a:gd name="T2" fmla="*/ 54 w 63"/>
                <a:gd name="T3" fmla="*/ 4 h 7"/>
                <a:gd name="T4" fmla="*/ 1 w 63"/>
                <a:gd name="T5" fmla="*/ 2 h 7"/>
                <a:gd name="T6" fmla="*/ 1 w 63"/>
                <a:gd name="T7" fmla="*/ 1 h 7"/>
                <a:gd name="T8" fmla="*/ 2 w 63"/>
                <a:gd name="T9" fmla="*/ 0 h 7"/>
                <a:gd name="T10" fmla="*/ 54 w 63"/>
                <a:gd name="T11" fmla="*/ 1 h 7"/>
                <a:gd name="T12" fmla="*/ 63 w 63"/>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63" h="7">
                  <a:moveTo>
                    <a:pt x="63" y="3"/>
                  </a:moveTo>
                  <a:cubicBezTo>
                    <a:pt x="62" y="7"/>
                    <a:pt x="56" y="4"/>
                    <a:pt x="54" y="4"/>
                  </a:cubicBezTo>
                  <a:cubicBezTo>
                    <a:pt x="37" y="3"/>
                    <a:pt x="14" y="5"/>
                    <a:pt x="1" y="2"/>
                  </a:cubicBezTo>
                  <a:cubicBezTo>
                    <a:pt x="1" y="1"/>
                    <a:pt x="0" y="1"/>
                    <a:pt x="1" y="1"/>
                  </a:cubicBezTo>
                  <a:cubicBezTo>
                    <a:pt x="1" y="0"/>
                    <a:pt x="1" y="0"/>
                    <a:pt x="2" y="0"/>
                  </a:cubicBezTo>
                  <a:cubicBezTo>
                    <a:pt x="17" y="1"/>
                    <a:pt x="36" y="1"/>
                    <a:pt x="54" y="1"/>
                  </a:cubicBezTo>
                  <a:cubicBezTo>
                    <a:pt x="56" y="1"/>
                    <a:pt x="61" y="0"/>
                    <a:pt x="6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2" name="Freeform 63"/>
            <p:cNvSpPr>
              <a:spLocks noEditPoints="1"/>
            </p:cNvSpPr>
            <p:nvPr/>
          </p:nvSpPr>
          <p:spPr bwMode="auto">
            <a:xfrm>
              <a:off x="893763" y="4314825"/>
              <a:ext cx="58738" cy="58738"/>
            </a:xfrm>
            <a:custGeom>
              <a:avLst/>
              <a:gdLst>
                <a:gd name="T0" fmla="*/ 7 w 10"/>
                <a:gd name="T1" fmla="*/ 1 h 10"/>
                <a:gd name="T2" fmla="*/ 6 w 10"/>
                <a:gd name="T3" fmla="*/ 10 h 10"/>
                <a:gd name="T4" fmla="*/ 7 w 10"/>
                <a:gd name="T5" fmla="*/ 1 h 10"/>
                <a:gd name="T6" fmla="*/ 5 w 10"/>
                <a:gd name="T7" fmla="*/ 7 h 10"/>
                <a:gd name="T8" fmla="*/ 7 w 10"/>
                <a:gd name="T9" fmla="*/ 4 h 10"/>
                <a:gd name="T10" fmla="*/ 5 w 10"/>
                <a:gd name="T11" fmla="*/ 4 h 10"/>
                <a:gd name="T12" fmla="*/ 5 w 10"/>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7" y="1"/>
                  </a:moveTo>
                  <a:cubicBezTo>
                    <a:pt x="10" y="3"/>
                    <a:pt x="9" y="9"/>
                    <a:pt x="6" y="10"/>
                  </a:cubicBezTo>
                  <a:cubicBezTo>
                    <a:pt x="1" y="10"/>
                    <a:pt x="0" y="0"/>
                    <a:pt x="7" y="1"/>
                  </a:cubicBezTo>
                  <a:close/>
                  <a:moveTo>
                    <a:pt x="5" y="7"/>
                  </a:moveTo>
                  <a:cubicBezTo>
                    <a:pt x="6" y="6"/>
                    <a:pt x="7" y="6"/>
                    <a:pt x="7" y="4"/>
                  </a:cubicBezTo>
                  <a:cubicBezTo>
                    <a:pt x="6" y="4"/>
                    <a:pt x="6" y="4"/>
                    <a:pt x="5" y="4"/>
                  </a:cubicBezTo>
                  <a:cubicBezTo>
                    <a:pt x="4" y="5"/>
                    <a:pt x="4"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3" name="Freeform 64"/>
            <p:cNvSpPr>
              <a:spLocks/>
            </p:cNvSpPr>
            <p:nvPr/>
          </p:nvSpPr>
          <p:spPr bwMode="auto">
            <a:xfrm>
              <a:off x="1363663" y="4314825"/>
              <a:ext cx="65088" cy="63500"/>
            </a:xfrm>
            <a:custGeom>
              <a:avLst/>
              <a:gdLst>
                <a:gd name="T0" fmla="*/ 8 w 11"/>
                <a:gd name="T1" fmla="*/ 3 h 11"/>
                <a:gd name="T2" fmla="*/ 11 w 11"/>
                <a:gd name="T3" fmla="*/ 8 h 11"/>
                <a:gd name="T4" fmla="*/ 4 w 11"/>
                <a:gd name="T5" fmla="*/ 10 h 11"/>
                <a:gd name="T6" fmla="*/ 8 w 11"/>
                <a:gd name="T7" fmla="*/ 3 h 11"/>
              </a:gdLst>
              <a:ahLst/>
              <a:cxnLst>
                <a:cxn ang="0">
                  <a:pos x="T0" y="T1"/>
                </a:cxn>
                <a:cxn ang="0">
                  <a:pos x="T2" y="T3"/>
                </a:cxn>
                <a:cxn ang="0">
                  <a:pos x="T4" y="T5"/>
                </a:cxn>
                <a:cxn ang="0">
                  <a:pos x="T6" y="T7"/>
                </a:cxn>
              </a:cxnLst>
              <a:rect l="0" t="0" r="r" b="b"/>
              <a:pathLst>
                <a:path w="11" h="11">
                  <a:moveTo>
                    <a:pt x="8" y="3"/>
                  </a:moveTo>
                  <a:cubicBezTo>
                    <a:pt x="8" y="6"/>
                    <a:pt x="10" y="7"/>
                    <a:pt x="11" y="8"/>
                  </a:cubicBezTo>
                  <a:cubicBezTo>
                    <a:pt x="9" y="9"/>
                    <a:pt x="7" y="11"/>
                    <a:pt x="4" y="10"/>
                  </a:cubicBezTo>
                  <a:cubicBezTo>
                    <a:pt x="0" y="8"/>
                    <a:pt x="3"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77" name="Group 376"/>
          <p:cNvGrpSpPr/>
          <p:nvPr/>
        </p:nvGrpSpPr>
        <p:grpSpPr>
          <a:xfrm>
            <a:off x="7256357" y="1440165"/>
            <a:ext cx="2633101" cy="836705"/>
            <a:chOff x="3462357" y="6443378"/>
            <a:chExt cx="2082316" cy="900000"/>
          </a:xfrm>
        </p:grpSpPr>
        <p:sp>
          <p:nvSpPr>
            <p:cNvPr id="378" name="Rectangle 377"/>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79" name="Rectangle 378"/>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80" name="Group 379"/>
            <p:cNvGrpSpPr/>
            <p:nvPr/>
          </p:nvGrpSpPr>
          <p:grpSpPr>
            <a:xfrm>
              <a:off x="3561117" y="6479378"/>
              <a:ext cx="295181" cy="288000"/>
              <a:chOff x="1738313" y="3406776"/>
              <a:chExt cx="644727" cy="615950"/>
            </a:xfrm>
            <a:solidFill>
              <a:srgbClr val="FFFF00"/>
            </a:solidFill>
          </p:grpSpPr>
          <p:sp>
            <p:nvSpPr>
              <p:cNvPr id="391"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2"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3"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4"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81" name="Group 380"/>
            <p:cNvGrpSpPr/>
            <p:nvPr/>
          </p:nvGrpSpPr>
          <p:grpSpPr>
            <a:xfrm>
              <a:off x="3582872" y="6818591"/>
              <a:ext cx="468000" cy="432933"/>
              <a:chOff x="3605314" y="6801213"/>
              <a:chExt cx="468000" cy="432933"/>
            </a:xfrm>
          </p:grpSpPr>
          <p:sp>
            <p:nvSpPr>
              <p:cNvPr id="389" name="Rectangle 388"/>
              <p:cNvSpPr/>
              <p:nvPr>
                <p:custDataLst>
                  <p:tags r:id="rId17"/>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90" name="TextBox 389"/>
              <p:cNvSpPr txBox="1"/>
              <p:nvPr>
                <p:custDataLst>
                  <p:tags r:id="rId18"/>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82" name="Group 381"/>
            <p:cNvGrpSpPr/>
            <p:nvPr/>
          </p:nvGrpSpPr>
          <p:grpSpPr>
            <a:xfrm>
              <a:off x="4277236" y="6818591"/>
              <a:ext cx="468000" cy="432933"/>
              <a:chOff x="4217406" y="6801213"/>
              <a:chExt cx="468000" cy="432933"/>
            </a:xfrm>
          </p:grpSpPr>
          <p:sp>
            <p:nvSpPr>
              <p:cNvPr id="387" name="Rectangle 386"/>
              <p:cNvSpPr/>
              <p:nvPr>
                <p:custDataLst>
                  <p:tags r:id="rId15"/>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88" name="TextBox 387"/>
              <p:cNvSpPr txBox="1"/>
              <p:nvPr>
                <p:custDataLst>
                  <p:tags r:id="rId16"/>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83" name="Group 382"/>
            <p:cNvGrpSpPr/>
            <p:nvPr/>
          </p:nvGrpSpPr>
          <p:grpSpPr>
            <a:xfrm>
              <a:off x="4971600" y="6818591"/>
              <a:ext cx="468000" cy="432933"/>
              <a:chOff x="4829498" y="6801213"/>
              <a:chExt cx="468000" cy="432933"/>
            </a:xfrm>
          </p:grpSpPr>
          <p:sp>
            <p:nvSpPr>
              <p:cNvPr id="385" name="Rectangle 384"/>
              <p:cNvSpPr/>
              <p:nvPr>
                <p:custDataLst>
                  <p:tags r:id="rId13"/>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86" name="TextBox 385"/>
              <p:cNvSpPr txBox="1"/>
              <p:nvPr>
                <p:custDataLst>
                  <p:tags r:id="rId14"/>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84"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95" name="Group 394"/>
          <p:cNvGrpSpPr/>
          <p:nvPr/>
        </p:nvGrpSpPr>
        <p:grpSpPr>
          <a:xfrm>
            <a:off x="205458" y="6443378"/>
            <a:ext cx="3169298" cy="942946"/>
            <a:chOff x="205458" y="6443378"/>
            <a:chExt cx="3273816" cy="942946"/>
          </a:xfrm>
        </p:grpSpPr>
        <p:sp>
          <p:nvSpPr>
            <p:cNvPr id="396" name="Rectangle 395"/>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397" name="Rectangle 396"/>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398"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9" name="Rectangle 398"/>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00"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1" name="Rectangle 400"/>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a:solidFill>
                    <a:schemeClr val="tx2"/>
                  </a:solidFill>
                </a:rPr>
                <a:t>$ 620.000 USD </a:t>
              </a:r>
            </a:p>
            <a:p>
              <a:pPr algn="ctr"/>
              <a:r>
                <a:rPr lang="es-CL" sz="900" i="1" dirty="0" smtClean="0">
                  <a:solidFill>
                    <a:schemeClr val="tx2"/>
                  </a:solidFill>
                </a:rPr>
                <a:t>$ 24.000 USD/año para las reuniones y negociaciones. Incluye </a:t>
              </a:r>
              <a:r>
                <a:rPr lang="es-CL" sz="900" i="1" dirty="0">
                  <a:solidFill>
                    <a:schemeClr val="tx2"/>
                  </a:solidFill>
                </a:rPr>
                <a:t>$500.000 USD de la feria </a:t>
              </a:r>
              <a:r>
                <a:rPr lang="es-CL" sz="900" i="1" dirty="0" err="1">
                  <a:solidFill>
                    <a:schemeClr val="tx2"/>
                  </a:solidFill>
                </a:rPr>
                <a:t>Routes</a:t>
              </a:r>
              <a:r>
                <a:rPr lang="es-CL" sz="900" i="1" dirty="0">
                  <a:solidFill>
                    <a:schemeClr val="tx2"/>
                  </a:solidFill>
                </a:rPr>
                <a:t> en 2018 a organizar en </a:t>
              </a:r>
              <a:r>
                <a:rPr lang="es-CL" sz="900" i="1" dirty="0" smtClean="0">
                  <a:solidFill>
                    <a:schemeClr val="tx2"/>
                  </a:solidFill>
                </a:rPr>
                <a:t>Quito. </a:t>
              </a:r>
              <a:endParaRPr lang="es-CL" sz="700" i="1" dirty="0">
                <a:solidFill>
                  <a:schemeClr val="tx2"/>
                </a:solidFill>
              </a:endParaRPr>
            </a:p>
          </p:txBody>
        </p:sp>
      </p:grpSp>
      <p:sp>
        <p:nvSpPr>
          <p:cNvPr id="402" name="Rectangle 401"/>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403" name="Table 402"/>
          <p:cNvGraphicFramePr>
            <a:graphicFrameLocks noGrp="1"/>
          </p:cNvGraphicFramePr>
          <p:nvPr>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404" name="Freeform 368"/>
          <p:cNvSpPr>
            <a:spLocks noEditPoints="1"/>
          </p:cNvSpPr>
          <p:nvPr/>
        </p:nvSpPr>
        <p:spPr bwMode="auto">
          <a:xfrm>
            <a:off x="423638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5" name="Freeform 368"/>
          <p:cNvSpPr>
            <a:spLocks noEditPoints="1"/>
          </p:cNvSpPr>
          <p:nvPr/>
        </p:nvSpPr>
        <p:spPr bwMode="auto">
          <a:xfrm>
            <a:off x="459643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6" name="Freeform 368"/>
          <p:cNvSpPr>
            <a:spLocks noEditPoints="1"/>
          </p:cNvSpPr>
          <p:nvPr/>
        </p:nvSpPr>
        <p:spPr bwMode="auto">
          <a:xfrm>
            <a:off x="495646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7" name="Freeform 368"/>
          <p:cNvSpPr>
            <a:spLocks noEditPoints="1"/>
          </p:cNvSpPr>
          <p:nvPr/>
        </p:nvSpPr>
        <p:spPr bwMode="auto">
          <a:xfrm>
            <a:off x="531650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08" name="Group 407"/>
          <p:cNvGrpSpPr/>
          <p:nvPr/>
        </p:nvGrpSpPr>
        <p:grpSpPr>
          <a:xfrm>
            <a:off x="3415891" y="6485819"/>
            <a:ext cx="256421" cy="252000"/>
            <a:chOff x="3417417" y="6485819"/>
            <a:chExt cx="256421" cy="252000"/>
          </a:xfrm>
        </p:grpSpPr>
        <p:sp>
          <p:nvSpPr>
            <p:cNvPr id="409"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0"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1"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12"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13" name="Group 412"/>
          <p:cNvGrpSpPr/>
          <p:nvPr/>
        </p:nvGrpSpPr>
        <p:grpSpPr>
          <a:xfrm>
            <a:off x="4761313" y="7487394"/>
            <a:ext cx="4332885" cy="188648"/>
            <a:chOff x="565498" y="7511262"/>
            <a:chExt cx="4332885" cy="188648"/>
          </a:xfrm>
        </p:grpSpPr>
        <p:grpSp>
          <p:nvGrpSpPr>
            <p:cNvPr id="414" name="Group 413"/>
            <p:cNvGrpSpPr/>
            <p:nvPr/>
          </p:nvGrpSpPr>
          <p:grpSpPr>
            <a:xfrm>
              <a:off x="565498" y="7511262"/>
              <a:ext cx="3104467" cy="184666"/>
              <a:chOff x="615275" y="7511262"/>
              <a:chExt cx="3104467" cy="184666"/>
            </a:xfrm>
          </p:grpSpPr>
          <p:sp>
            <p:nvSpPr>
              <p:cNvPr id="417" name="TextBox 416"/>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18" name="Rectangle 417"/>
              <p:cNvSpPr/>
              <p:nvPr>
                <p:custDataLst>
                  <p:tags r:id="rId10"/>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19" name="Rectangle 418"/>
              <p:cNvSpPr/>
              <p:nvPr>
                <p:custDataLst>
                  <p:tags r:id="rId11"/>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20" name="Rectangle 419"/>
              <p:cNvSpPr/>
              <p:nvPr>
                <p:custDataLst>
                  <p:tags r:id="rId12"/>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15" name="TextBox 414"/>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16" name="TextBox 415"/>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421" name="Group 420"/>
          <p:cNvGrpSpPr/>
          <p:nvPr/>
        </p:nvGrpSpPr>
        <p:grpSpPr>
          <a:xfrm>
            <a:off x="187198" y="2374826"/>
            <a:ext cx="7036540" cy="1046361"/>
            <a:chOff x="187198" y="2374826"/>
            <a:chExt cx="7036540" cy="1046361"/>
          </a:xfrm>
        </p:grpSpPr>
        <p:sp>
          <p:nvSpPr>
            <p:cNvPr id="423" name="TextBox 422"/>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grpSp>
          <p:nvGrpSpPr>
            <p:cNvPr id="424" name="Group 423"/>
            <p:cNvGrpSpPr/>
            <p:nvPr/>
          </p:nvGrpSpPr>
          <p:grpSpPr>
            <a:xfrm>
              <a:off x="187198" y="2374826"/>
              <a:ext cx="7036540" cy="1046361"/>
              <a:chOff x="187198" y="2374826"/>
              <a:chExt cx="7036540" cy="1046361"/>
            </a:xfrm>
          </p:grpSpPr>
          <p:grpSp>
            <p:nvGrpSpPr>
              <p:cNvPr id="426" name="Group 425"/>
              <p:cNvGrpSpPr/>
              <p:nvPr/>
            </p:nvGrpSpPr>
            <p:grpSpPr>
              <a:xfrm>
                <a:off x="187198" y="2374826"/>
                <a:ext cx="7036540" cy="1046361"/>
                <a:chOff x="187198" y="2693266"/>
                <a:chExt cx="7036540" cy="1087825"/>
              </a:xfrm>
            </p:grpSpPr>
            <p:sp>
              <p:nvSpPr>
                <p:cNvPr id="428" name="Rectangle 314"/>
                <p:cNvSpPr/>
                <p:nvPr>
                  <p:custDataLst>
                    <p:tags r:id="rId8"/>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429" name="Group 315"/>
                <p:cNvGrpSpPr/>
                <p:nvPr>
                  <p:custDataLst>
                    <p:tags r:id="rId9"/>
                  </p:custDataLst>
                </p:nvPr>
              </p:nvGrpSpPr>
              <p:grpSpPr>
                <a:xfrm>
                  <a:off x="316674" y="2734898"/>
                  <a:ext cx="216000" cy="288000"/>
                  <a:chOff x="391339" y="1340959"/>
                  <a:chExt cx="382588" cy="609600"/>
                </a:xfrm>
              </p:grpSpPr>
              <p:sp>
                <p:nvSpPr>
                  <p:cNvPr id="432"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433"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430" name="Rectangle 429"/>
                <p:cNvSpPr/>
                <p:nvPr/>
              </p:nvSpPr>
              <p:spPr>
                <a:xfrm>
                  <a:off x="3631554" y="3059282"/>
                  <a:ext cx="3558680"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err="1" smtClean="0">
                      <a:solidFill>
                        <a:srgbClr val="002776"/>
                      </a:solidFill>
                    </a:rPr>
                    <a:t>Epmsa</a:t>
                  </a:r>
                  <a:endParaRPr lang="es-ES_tradnl" sz="900" dirty="0" smtClean="0">
                    <a:solidFill>
                      <a:srgbClr val="002776"/>
                    </a:solidFill>
                  </a:endParaRPr>
                </a:p>
                <a:p>
                  <a:r>
                    <a:rPr lang="es-CL" sz="900" dirty="0">
                      <a:solidFill>
                        <a:srgbClr val="002776"/>
                      </a:solidFill>
                    </a:rPr>
                    <a:t>Gobierno Nacional</a:t>
                  </a:r>
                </a:p>
                <a:p>
                  <a:r>
                    <a:rPr lang="es-CL" sz="900" dirty="0">
                      <a:solidFill>
                        <a:srgbClr val="002776"/>
                      </a:solidFill>
                    </a:rPr>
                    <a:t>Operadores </a:t>
                  </a:r>
                  <a:r>
                    <a:rPr lang="es-CL" sz="900" dirty="0" smtClean="0">
                      <a:solidFill>
                        <a:srgbClr val="002776"/>
                      </a:solidFill>
                    </a:rPr>
                    <a:t>identificados</a:t>
                  </a:r>
                </a:p>
                <a:p>
                  <a:r>
                    <a:rPr lang="es-CL" sz="900" dirty="0" smtClean="0">
                      <a:solidFill>
                        <a:srgbClr val="002776"/>
                      </a:solidFill>
                    </a:rPr>
                    <a:t>Consejo Consultivo de Turismo</a:t>
                  </a:r>
                  <a:endParaRPr lang="es-CL" sz="900" dirty="0">
                    <a:solidFill>
                      <a:srgbClr val="002776"/>
                    </a:solidFill>
                  </a:endParaRPr>
                </a:p>
              </p:txBody>
            </p:sp>
            <p:sp>
              <p:nvSpPr>
                <p:cNvPr id="431" name="Rectangle 430"/>
                <p:cNvSpPr/>
                <p:nvPr/>
              </p:nvSpPr>
              <p:spPr>
                <a:xfrm>
                  <a:off x="187198" y="3070904"/>
                  <a:ext cx="3418116"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ES_tradnl" sz="900" dirty="0" smtClean="0">
                      <a:solidFill>
                        <a:srgbClr val="002776"/>
                      </a:solidFill>
                    </a:rPr>
                    <a:t>Quito Turismo y </a:t>
                  </a:r>
                  <a:r>
                    <a:rPr lang="es-CL" sz="900" dirty="0" smtClean="0">
                      <a:solidFill>
                        <a:srgbClr val="002776"/>
                      </a:solidFill>
                    </a:rPr>
                    <a:t>Compañía </a:t>
                  </a:r>
                  <a:r>
                    <a:rPr lang="es-CL" sz="900" dirty="0">
                      <a:solidFill>
                        <a:srgbClr val="002776"/>
                      </a:solidFill>
                    </a:rPr>
                    <a:t>gestora del Aeropuerto de Quito</a:t>
                  </a:r>
                  <a:endParaRPr lang="es-ES_tradnl" sz="900" dirty="0">
                    <a:solidFill>
                      <a:srgbClr val="002776"/>
                    </a:solidFill>
                  </a:endParaRPr>
                </a:p>
              </p:txBody>
            </p:sp>
          </p:grpSp>
          <p:sp>
            <p:nvSpPr>
              <p:cNvPr id="427" name="Rectangle 426"/>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grpSp>
        <p:sp>
          <p:nvSpPr>
            <p:cNvPr id="425" name="Rectangle 424"/>
            <p:cNvSpPr/>
            <p:nvPr/>
          </p:nvSpPr>
          <p:spPr>
            <a:xfrm>
              <a:off x="3650755" y="2435703"/>
              <a:ext cx="1491114" cy="246221"/>
            </a:xfrm>
            <a:prstGeom prst="rect">
              <a:avLst/>
            </a:prstGeom>
          </p:spPr>
          <p:txBody>
            <a:bodyPr wrap="none">
              <a:spAutoFit/>
            </a:bodyPr>
            <a:lstStyle/>
            <a:p>
              <a:r>
                <a:rPr lang="es-CL" sz="1000" b="1" dirty="0">
                  <a:solidFill>
                    <a:srgbClr val="FFFFFF"/>
                  </a:solidFill>
                </a:rPr>
                <a:t>Actores Involucrados</a:t>
              </a:r>
            </a:p>
          </p:txBody>
        </p:sp>
      </p:grpSp>
      <p:sp>
        <p:nvSpPr>
          <p:cNvPr id="435" name="TextBox 434"/>
          <p:cNvSpPr txBox="1"/>
          <p:nvPr/>
        </p:nvSpPr>
        <p:spPr>
          <a:xfrm>
            <a:off x="285608" y="965981"/>
            <a:ext cx="2033809"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ES" dirty="0"/>
              <a:t>Expansión del mercado actual </a:t>
            </a:r>
            <a:r>
              <a:rPr lang="es-ES" dirty="0" smtClean="0"/>
              <a:t>de destinos</a:t>
            </a:r>
            <a:endParaRPr lang="es-CL" dirty="0"/>
          </a:p>
        </p:txBody>
      </p:sp>
      <p:sp>
        <p:nvSpPr>
          <p:cNvPr id="436" name="Rounded Rectangle 435"/>
          <p:cNvSpPr/>
          <p:nvPr/>
        </p:nvSpPr>
        <p:spPr>
          <a:xfrm>
            <a:off x="265456" y="1006674"/>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E2</a:t>
            </a:r>
            <a:endParaRPr lang="es-ES" sz="1100" b="1" dirty="0">
              <a:solidFill>
                <a:srgbClr val="002060"/>
              </a:solidFill>
            </a:endParaRPr>
          </a:p>
        </p:txBody>
      </p:sp>
      <p:sp>
        <p:nvSpPr>
          <p:cNvPr id="183" name="Rounded Rectangle 182"/>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191" name="Freeform 190"/>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3361500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solidFill>
                  <a:srgbClr val="002776"/>
                </a:solidFill>
              </a:rPr>
              <a:pPr>
                <a:defRPr/>
              </a:pPr>
              <a:t>23</a:t>
            </a:fld>
            <a:endParaRPr lang="en-US" dirty="0">
              <a:solidFill>
                <a:srgbClr val="002776"/>
              </a:solidFill>
            </a:endParaRPr>
          </a:p>
        </p:txBody>
      </p:sp>
      <p:sp>
        <p:nvSpPr>
          <p:cNvPr id="5" name="Freeform 4"/>
          <p:cNvSpPr>
            <a:spLocks/>
          </p:cNvSpPr>
          <p:nvPr>
            <p:custDataLst>
              <p:tags r:id="rId1"/>
            </p:custDataLst>
          </p:nvPr>
        </p:nvSpPr>
        <p:spPr bwMode="auto">
          <a:xfrm>
            <a:off x="43861" y="460655"/>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marL="457200" indent="-457200" defTabSz="1005322">
              <a:buFont typeface="+mj-lt"/>
              <a:buAutoNum type="arabicPeriod"/>
            </a:pPr>
            <a:endParaRPr lang="en-US"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2269919172"/>
              </p:ext>
            </p:extLst>
          </p:nvPr>
        </p:nvGraphicFramePr>
        <p:xfrm>
          <a:off x="276950" y="1942778"/>
          <a:ext cx="9577322" cy="1463040"/>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1184569">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lphaLcParenR"/>
                        <a:tabLst/>
                        <a:defRPr/>
                      </a:pPr>
                      <a:r>
                        <a:rPr lang="es-ES" sz="900" b="1" kern="1200" noProof="0" dirty="0" err="1" smtClean="0">
                          <a:solidFill>
                            <a:srgbClr val="002776"/>
                          </a:solidFill>
                          <a:latin typeface="+mn-lt"/>
                          <a:ea typeface="+mn-ea"/>
                          <a:cs typeface="+mn-cs"/>
                        </a:rPr>
                        <a:t>KPIs</a:t>
                      </a:r>
                      <a:r>
                        <a:rPr lang="es-ES" sz="900" b="1" kern="1200" noProof="0" dirty="0" smtClean="0">
                          <a:solidFill>
                            <a:srgbClr val="002776"/>
                          </a:solidFill>
                          <a:latin typeface="+mn-lt"/>
                          <a:ea typeface="+mn-ea"/>
                          <a:cs typeface="+mn-cs"/>
                        </a:rPr>
                        <a:t> Específicos</a:t>
                      </a:r>
                      <a:r>
                        <a:rPr lang="es-ES" sz="900" b="1" kern="1200" baseline="0" noProof="0" dirty="0" smtClean="0">
                          <a:solidFill>
                            <a:srgbClr val="002776"/>
                          </a:solidFill>
                          <a:latin typeface="+mn-lt"/>
                          <a:ea typeface="+mn-ea"/>
                          <a:cs typeface="+mn-cs"/>
                        </a:rPr>
                        <a:t>: </a:t>
                      </a:r>
                      <a:r>
                        <a:rPr lang="es-ES" sz="900" kern="1200" baseline="0" noProof="0" dirty="0" smtClean="0">
                          <a:solidFill>
                            <a:srgbClr val="002776"/>
                          </a:solidFill>
                          <a:latin typeface="+mn-lt"/>
                          <a:ea typeface="+mn-ea"/>
                          <a:cs typeface="+mn-cs"/>
                        </a:rPr>
                        <a:t>Los valores objetivo o </a:t>
                      </a:r>
                      <a:r>
                        <a:rPr lang="es-ES" sz="900" i="1" kern="1200" baseline="0" noProof="0" dirty="0" smtClean="0">
                          <a:solidFill>
                            <a:srgbClr val="002776"/>
                          </a:solidFill>
                          <a:latin typeface="+mn-lt"/>
                          <a:ea typeface="+mn-ea"/>
                          <a:cs typeface="+mn-cs"/>
                        </a:rPr>
                        <a:t>target</a:t>
                      </a:r>
                      <a:r>
                        <a:rPr lang="es-ES" sz="900" kern="1200" baseline="0" noProof="0" dirty="0" smtClean="0">
                          <a:solidFill>
                            <a:srgbClr val="002776"/>
                          </a:solidFill>
                          <a:latin typeface="+mn-lt"/>
                          <a:ea typeface="+mn-ea"/>
                          <a:cs typeface="+mn-cs"/>
                        </a:rPr>
                        <a:t> para los diferentes </a:t>
                      </a:r>
                      <a:r>
                        <a:rPr lang="es-ES" sz="900" kern="1200" baseline="0" noProof="0" dirty="0" err="1" smtClean="0">
                          <a:solidFill>
                            <a:srgbClr val="002776"/>
                          </a:solidFill>
                          <a:latin typeface="+mn-lt"/>
                          <a:ea typeface="+mn-ea"/>
                          <a:cs typeface="+mn-cs"/>
                        </a:rPr>
                        <a:t>KPIs</a:t>
                      </a:r>
                      <a:r>
                        <a:rPr lang="es-ES" sz="900" kern="1200" baseline="0" noProof="0" dirty="0" smtClean="0">
                          <a:solidFill>
                            <a:srgbClr val="002776"/>
                          </a:solidFill>
                          <a:latin typeface="+mn-lt"/>
                          <a:ea typeface="+mn-ea"/>
                          <a:cs typeface="+mn-cs"/>
                        </a:rPr>
                        <a:t> definidos deberán definirse en la fase inicial de la ejecución del propio proyecto, en base a las observaciones concretas realizadas en tal momento. No obstante, de manera preliminar pueden proponerse los siguientes valores indicativos, a utilizarse como referencia a la hora de definir los </a:t>
                      </a:r>
                      <a:r>
                        <a:rPr lang="es-ES" sz="900" i="1" kern="1200" baseline="0" noProof="0" dirty="0" smtClean="0">
                          <a:solidFill>
                            <a:srgbClr val="002776"/>
                          </a:solidFill>
                          <a:latin typeface="+mn-lt"/>
                          <a:ea typeface="+mn-ea"/>
                          <a:cs typeface="+mn-cs"/>
                        </a:rPr>
                        <a:t>targets</a:t>
                      </a:r>
                      <a:r>
                        <a:rPr lang="es-ES" sz="900" kern="1200" baseline="0" noProof="0" dirty="0" smtClean="0">
                          <a:solidFill>
                            <a:srgbClr val="002776"/>
                          </a:solidFill>
                          <a:latin typeface="+mn-lt"/>
                          <a:ea typeface="+mn-ea"/>
                          <a:cs typeface="+mn-cs"/>
                        </a:rPr>
                        <a:t> definitivos:</a:t>
                      </a: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Niveles (%) de reducción de restricciones</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Nº de operadores objetivo identificados</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Al menos 2 aerolíneas objetivo por cada nuevo mercado identificado al final del proyecto.</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Nº de operadores objetivo con las que se han abierto líneas de negociación</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Al menos 1 línea de negociación con un operador por cada mercado objetivo al final del proyecto.</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Niveles de cumplimiento (%) de la agenda de reuniones</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t>
                      </a:r>
                      <a:r>
                        <a:rPr lang="es-ES" sz="900" kern="1200" noProof="0" dirty="0" smtClean="0">
                          <a:solidFill>
                            <a:srgbClr val="002776"/>
                          </a:solidFill>
                          <a:latin typeface="+mn-lt"/>
                          <a:ea typeface="+mn-ea"/>
                          <a:cs typeface="+mn-cs"/>
                        </a:rPr>
                        <a:t>Al</a:t>
                      </a:r>
                      <a:r>
                        <a:rPr lang="es-ES" sz="900" kern="1200" baseline="0" noProof="0" dirty="0" smtClean="0">
                          <a:solidFill>
                            <a:srgbClr val="002776"/>
                          </a:solidFill>
                          <a:latin typeface="+mn-lt"/>
                          <a:ea typeface="+mn-ea"/>
                          <a:cs typeface="+mn-cs"/>
                        </a:rPr>
                        <a:t> menos un 80% en base mensual, 95% al final del proyecto.</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Nº de rutas abiertas hacia los nuevos mercados identificados por aquellos operadores objetivo con los que se ha establecido una relación de éxito</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Al menos una ruta por cada mercado objetivo al final del proyecto.</a:t>
                      </a:r>
                      <a:endParaRPr lang="es-ES" sz="900" u="sng" kern="120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0"/>
                  </a:ext>
                </a:extLst>
              </a:tr>
            </a:tbl>
          </a:graphicData>
        </a:graphic>
      </p:graphicFrame>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n-US" sz="700" dirty="0">
              <a:solidFill>
                <a:srgbClr val="FFFFFF"/>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16" name="TextBox 15"/>
          <p:cNvSpPr txBox="1"/>
          <p:nvPr/>
        </p:nvSpPr>
        <p:spPr>
          <a:xfrm>
            <a:off x="637248" y="1641368"/>
            <a:ext cx="2247246" cy="246221"/>
          </a:xfrm>
          <a:prstGeom prst="rect">
            <a:avLst/>
          </a:prstGeom>
          <a:noFill/>
        </p:spPr>
        <p:txBody>
          <a:bodyPr wrap="square" rtlCol="0">
            <a:spAutoFit/>
          </a:bodyPr>
          <a:lstStyle/>
          <a:p>
            <a:r>
              <a:rPr lang="en-US" sz="1000" b="1" dirty="0" smtClean="0">
                <a:solidFill>
                  <a:srgbClr val="FFFFFF"/>
                </a:solidFill>
                <a:latin typeface="Arial"/>
              </a:rPr>
              <a:t>ANEXO</a:t>
            </a:r>
            <a:endParaRPr lang="en-US" sz="1000" b="1" dirty="0">
              <a:solidFill>
                <a:srgbClr val="FFFFFF"/>
              </a:solidFill>
              <a:latin typeface="Arial"/>
            </a:endParaRPr>
          </a:p>
        </p:txBody>
      </p:sp>
      <p:sp>
        <p:nvSpPr>
          <p:cNvPr id="35" name="Rectangle 34"/>
          <p:cNvSpPr/>
          <p:nvPr>
            <p:custDataLst>
              <p:tags r:id="rId2"/>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n-US" sz="800" b="1" dirty="0">
              <a:solidFill>
                <a:srgbClr val="FFFFFF"/>
              </a:solidFill>
            </a:endParaRPr>
          </a:p>
        </p:txBody>
      </p:sp>
      <p:sp>
        <p:nvSpPr>
          <p:cNvPr id="37" name="Rectangle 36"/>
          <p:cNvSpPr/>
          <p:nvPr>
            <p:custDataLst>
              <p:tags r:id="rId3"/>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endParaRPr lang="en-US" sz="1100" b="1" dirty="0">
              <a:solidFill>
                <a:schemeClr val="tx2"/>
              </a:solidFill>
            </a:endParaRPr>
          </a:p>
        </p:txBody>
      </p:sp>
      <p:sp>
        <p:nvSpPr>
          <p:cNvPr id="41" name="Rectangle 40"/>
          <p:cNvSpPr/>
          <p:nvPr/>
        </p:nvSpPr>
        <p:spPr>
          <a:xfrm>
            <a:off x="3692965" y="1025890"/>
            <a:ext cx="5029200" cy="253916"/>
          </a:xfrm>
          <a:prstGeom prst="rect">
            <a:avLst/>
          </a:prstGeom>
        </p:spPr>
        <p:txBody>
          <a:bodyPr>
            <a:spAutoFit/>
          </a:bodyPr>
          <a:lstStyle/>
          <a:p>
            <a:r>
              <a:rPr lang="en-US" sz="1000" b="1" dirty="0" smtClean="0">
                <a:solidFill>
                  <a:schemeClr val="tx2"/>
                </a:solidFill>
              </a:rPr>
              <a:t>2.2. </a:t>
            </a:r>
            <a:r>
              <a:rPr lang="es-ES" sz="1000" b="1" dirty="0" smtClean="0">
                <a:solidFill>
                  <a:schemeClr val="tx2"/>
                </a:solidFill>
              </a:rPr>
              <a:t>Programa de identificación de operadores y promoción de rutas/frecuencias</a:t>
            </a:r>
            <a:endParaRPr lang="es-ES" sz="1000" b="1" dirty="0">
              <a:solidFill>
                <a:schemeClr val="tx2"/>
              </a:solidFill>
            </a:endParaRPr>
          </a:p>
        </p:txBody>
      </p:sp>
      <p:sp>
        <p:nvSpPr>
          <p:cNvPr id="17" name="Rectangle 16"/>
          <p:cNvSpPr/>
          <p:nvPr/>
        </p:nvSpPr>
        <p:spPr>
          <a:xfrm>
            <a:off x="275459" y="7021911"/>
            <a:ext cx="9624352" cy="338554"/>
          </a:xfrm>
          <a:prstGeom prst="rect">
            <a:avLst/>
          </a:prstGeom>
        </p:spPr>
        <p:txBody>
          <a:bodyPr wrap="square">
            <a:spAutoFit/>
          </a:bodyPr>
          <a:lstStyle/>
          <a:p>
            <a:r>
              <a:rPr lang="en-US" sz="800" dirty="0" smtClean="0">
                <a:solidFill>
                  <a:schemeClr val="accent1"/>
                </a:solidFill>
              </a:rPr>
              <a:t>Fuentes:</a:t>
            </a:r>
          </a:p>
          <a:p>
            <a:r>
              <a:rPr lang="en-US" sz="800" dirty="0" err="1" smtClean="0">
                <a:solidFill>
                  <a:schemeClr val="accent1"/>
                </a:solidFill>
              </a:rPr>
              <a:t>Aerocivil</a:t>
            </a:r>
            <a:r>
              <a:rPr lang="en-US" sz="800" dirty="0" smtClean="0">
                <a:solidFill>
                  <a:schemeClr val="accent1"/>
                </a:solidFill>
              </a:rPr>
              <a:t>; </a:t>
            </a:r>
            <a:r>
              <a:rPr lang="en-US" sz="800" dirty="0" err="1" smtClean="0">
                <a:solidFill>
                  <a:schemeClr val="accent1"/>
                </a:solidFill>
              </a:rPr>
              <a:t>Gobierno</a:t>
            </a:r>
            <a:r>
              <a:rPr lang="en-US" sz="800" dirty="0" smtClean="0">
                <a:solidFill>
                  <a:schemeClr val="accent1"/>
                </a:solidFill>
              </a:rPr>
              <a:t> de Ecuador.</a:t>
            </a:r>
            <a:endParaRPr lang="en-US" sz="800" dirty="0">
              <a:solidFill>
                <a:schemeClr val="accent1"/>
              </a:solidFill>
            </a:endParaRPr>
          </a:p>
        </p:txBody>
      </p:sp>
      <p:sp>
        <p:nvSpPr>
          <p:cNvPr id="43" name="TextBox 42"/>
          <p:cNvSpPr txBox="1"/>
          <p:nvPr/>
        </p:nvSpPr>
        <p:spPr>
          <a:xfrm>
            <a:off x="285608" y="965981"/>
            <a:ext cx="2033809"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ES" dirty="0" smtClean="0"/>
              <a:t>Expansión del mercado actual de destinos</a:t>
            </a:r>
            <a:endParaRPr lang="es-ES" dirty="0"/>
          </a:p>
        </p:txBody>
      </p:sp>
      <p:sp>
        <p:nvSpPr>
          <p:cNvPr id="44" name="Rounded Rectangle 43"/>
          <p:cNvSpPr/>
          <p:nvPr/>
        </p:nvSpPr>
        <p:spPr>
          <a:xfrm>
            <a:off x="265456" y="1006674"/>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E2</a:t>
            </a:r>
            <a:endParaRPr lang="es-ES" sz="1100" b="1" dirty="0">
              <a:solidFill>
                <a:srgbClr val="002060"/>
              </a:solidFill>
            </a:endParaRPr>
          </a:p>
        </p:txBody>
      </p:sp>
      <p:sp>
        <p:nvSpPr>
          <p:cNvPr id="24" name="TextBox 23"/>
          <p:cNvSpPr txBox="1"/>
          <p:nvPr/>
        </p:nvSpPr>
        <p:spPr>
          <a:xfrm>
            <a:off x="194340" y="1366714"/>
            <a:ext cx="9659932" cy="230832"/>
          </a:xfrm>
          <a:prstGeom prst="rect">
            <a:avLst/>
          </a:prstGeom>
          <a:noFill/>
        </p:spPr>
        <p:txBody>
          <a:bodyPr wrap="square" rtlCol="0">
            <a:spAutoFit/>
          </a:bodyPr>
          <a:lstStyle/>
          <a:p>
            <a:r>
              <a:rPr lang="es-ES_tradnl" sz="900" i="1" dirty="0" smtClean="0">
                <a:solidFill>
                  <a:schemeClr val="tx2"/>
                </a:solidFill>
              </a:rPr>
              <a:t>Las </a:t>
            </a:r>
            <a:r>
              <a:rPr lang="es-ES_tradnl" sz="900" i="1" dirty="0">
                <a:solidFill>
                  <a:schemeClr val="tx2"/>
                </a:solidFill>
              </a:rPr>
              <a:t>ideas que se presentan a continuación son sugerencias que se añaden, pero que en ningún caso suponen un desarrollo vinculante</a:t>
            </a:r>
            <a:r>
              <a:rPr lang="es-ES_tradnl" sz="900" i="1" dirty="0" smtClean="0">
                <a:solidFill>
                  <a:schemeClr val="tx2"/>
                </a:solidFill>
              </a:rPr>
              <a:t>.</a:t>
            </a:r>
            <a:endParaRPr lang="es-CL" sz="900" b="1" dirty="0">
              <a:solidFill>
                <a:schemeClr val="tx2"/>
              </a:solidFill>
              <a:latin typeface="+mn-lt"/>
            </a:endParaRPr>
          </a:p>
        </p:txBody>
      </p:sp>
      <p:sp>
        <p:nvSpPr>
          <p:cNvPr id="25" name="Rounded Rectangle 24"/>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26" name="Freeform 25"/>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637512914"/>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68683"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42354" y="565597"/>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endParaRPr lang="es-CL" sz="1100" b="1" dirty="0">
              <a:solidFill>
                <a:schemeClr val="tx2"/>
              </a:solidFill>
            </a:endParaRPr>
          </a:p>
        </p:txBody>
      </p:sp>
      <p:sp>
        <p:nvSpPr>
          <p:cNvPr id="257" name="Rectangle 256"/>
          <p:cNvSpPr/>
          <p:nvPr/>
        </p:nvSpPr>
        <p:spPr>
          <a:xfrm>
            <a:off x="7264146" y="3238158"/>
            <a:ext cx="2625312" cy="12969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800" dirty="0" smtClean="0">
                <a:solidFill>
                  <a:srgbClr val="002776"/>
                </a:solidFill>
              </a:rPr>
              <a:t>Correcta selección e identificación de los </a:t>
            </a:r>
            <a:r>
              <a:rPr lang="es-CL" sz="800" i="1" dirty="0" err="1" smtClean="0">
                <a:solidFill>
                  <a:srgbClr val="002776"/>
                </a:solidFill>
              </a:rPr>
              <a:t>partners</a:t>
            </a:r>
            <a:r>
              <a:rPr lang="es-CL" sz="800" dirty="0" smtClean="0">
                <a:solidFill>
                  <a:srgbClr val="002776"/>
                </a:solidFill>
              </a:rPr>
              <a:t> clave con capacidad decisoria y de actuación en este proyecto.</a:t>
            </a:r>
            <a:endParaRPr lang="es-CL" sz="800" dirty="0">
              <a:solidFill>
                <a:srgbClr val="002776"/>
              </a:solidFill>
            </a:endParaRPr>
          </a:p>
          <a:p>
            <a:pPr marL="228600" lvl="0" indent="-228600">
              <a:buFont typeface="+mj-lt"/>
              <a:buAutoNum type="arabicPeriod"/>
            </a:pPr>
            <a:r>
              <a:rPr lang="es-CL" sz="800" dirty="0" smtClean="0">
                <a:solidFill>
                  <a:srgbClr val="002776"/>
                </a:solidFill>
              </a:rPr>
              <a:t>Factibilidad económica asociada a la reducción de tasas aeroportuarias y de costes operativos. </a:t>
            </a:r>
          </a:p>
          <a:p>
            <a:pPr marL="228600" lvl="0" indent="-228600">
              <a:buFont typeface="+mj-lt"/>
              <a:buAutoNum type="arabicPeriod"/>
            </a:pPr>
            <a:r>
              <a:rPr lang="es-CL" sz="800" dirty="0" smtClean="0">
                <a:solidFill>
                  <a:srgbClr val="002776"/>
                </a:solidFill>
              </a:rPr>
              <a:t>Correcta identificación de otros mecanismos de obtención de ingresos no regulados posibles en el aeropuerto.</a:t>
            </a:r>
          </a:p>
          <a:p>
            <a:pPr marL="228600" lvl="0" indent="-228600">
              <a:buFont typeface="+mj-lt"/>
              <a:buAutoNum type="arabicPeriod"/>
            </a:pPr>
            <a:r>
              <a:rPr lang="es-CL" sz="800" dirty="0" smtClean="0">
                <a:solidFill>
                  <a:srgbClr val="002776"/>
                </a:solidFill>
              </a:rPr>
              <a:t>Factibilidad de la reducción de impuestos sobre el combustible y sus costes.</a:t>
            </a:r>
          </a:p>
          <a:p>
            <a:pPr marL="228600" lvl="0" indent="-228600">
              <a:buFont typeface="+mj-lt"/>
              <a:buAutoNum type="arabicPeriod"/>
            </a:pPr>
            <a:endParaRPr lang="es-CL" sz="800" dirty="0" smtClean="0">
              <a:solidFill>
                <a:srgbClr val="002776"/>
              </a:solidFill>
            </a:endParaRPr>
          </a:p>
        </p:txBody>
      </p:sp>
      <p:sp>
        <p:nvSpPr>
          <p:cNvPr id="212" name="Rectangle 211"/>
          <p:cNvSpPr/>
          <p:nvPr/>
        </p:nvSpPr>
        <p:spPr>
          <a:xfrm>
            <a:off x="205200" y="1834826"/>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indent="-171450">
              <a:buFont typeface="Arial" panose="020B0604020202020204" pitchFamily="34" charset="0"/>
              <a:buChar char="•"/>
            </a:pPr>
            <a:r>
              <a:rPr lang="es-ES" sz="900" dirty="0" smtClean="0">
                <a:solidFill>
                  <a:srgbClr val="002776"/>
                </a:solidFill>
              </a:rPr>
              <a:t>Mejorar los costes operativos asociados a la explotación de la infraestructura aeroportuaria de Quito.</a:t>
            </a:r>
          </a:p>
          <a:p>
            <a:pPr marL="171450" indent="-171450">
              <a:buFont typeface="Arial" panose="020B0604020202020204" pitchFamily="34" charset="0"/>
              <a:buChar char="•"/>
            </a:pPr>
            <a:r>
              <a:rPr lang="es-ES" sz="900" dirty="0" smtClean="0">
                <a:solidFill>
                  <a:srgbClr val="002776"/>
                </a:solidFill>
              </a:rPr>
              <a:t>Reducción de tasas aeroportuarias por operación que deben cubrir las aerolíneas en el Aeropuerto de Quito.</a:t>
            </a:r>
          </a:p>
          <a:p>
            <a:pPr marL="171450" indent="-171450">
              <a:buFont typeface="Arial" panose="020B0604020202020204" pitchFamily="34" charset="0"/>
              <a:buChar char="•"/>
            </a:pPr>
            <a:r>
              <a:rPr lang="es-ES" sz="900" dirty="0" smtClean="0">
                <a:solidFill>
                  <a:srgbClr val="002776"/>
                </a:solidFill>
              </a:rPr>
              <a:t>Reducción del impuesto sobre el combustible para vuelos internacionales y de los costos </a:t>
            </a:r>
            <a:r>
              <a:rPr lang="es-ES_tradnl" sz="900" dirty="0" smtClean="0">
                <a:solidFill>
                  <a:srgbClr val="002776"/>
                </a:solidFill>
              </a:rPr>
              <a:t>de combustible en Ecuador.</a:t>
            </a:r>
            <a:endParaRPr lang="es-CL" sz="900" dirty="0" smtClean="0">
              <a:solidFill>
                <a:srgbClr val="002776"/>
              </a:solidFill>
            </a:endParaRPr>
          </a:p>
        </p:txBody>
      </p:sp>
      <p:sp>
        <p:nvSpPr>
          <p:cNvPr id="256" name="Rectangle 255"/>
          <p:cNvSpPr/>
          <p:nvPr/>
        </p:nvSpPr>
        <p:spPr>
          <a:xfrm>
            <a:off x="7264146" y="2894140"/>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928707"/>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46533" y="4938054"/>
            <a:ext cx="2637113" cy="143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800" dirty="0" smtClean="0">
                <a:solidFill>
                  <a:srgbClr val="002776"/>
                </a:solidFill>
              </a:rPr>
              <a:t>Nº de </a:t>
            </a:r>
            <a:r>
              <a:rPr lang="es-CL" sz="800" i="1" dirty="0" err="1" smtClean="0">
                <a:solidFill>
                  <a:srgbClr val="002776"/>
                </a:solidFill>
              </a:rPr>
              <a:t>partners</a:t>
            </a:r>
            <a:r>
              <a:rPr lang="es-CL" sz="800" i="1" dirty="0" smtClean="0">
                <a:solidFill>
                  <a:srgbClr val="002776"/>
                </a:solidFill>
              </a:rPr>
              <a:t> clave</a:t>
            </a:r>
            <a:r>
              <a:rPr lang="es-CL" sz="800" dirty="0" smtClean="0">
                <a:solidFill>
                  <a:srgbClr val="002776"/>
                </a:solidFill>
              </a:rPr>
              <a:t> identificados.</a:t>
            </a:r>
          </a:p>
          <a:p>
            <a:pPr marL="228600" indent="-228600">
              <a:spcBef>
                <a:spcPts val="300"/>
              </a:spcBef>
              <a:buFont typeface="+mj-lt"/>
              <a:buAutoNum type="arabicPeriod"/>
            </a:pPr>
            <a:r>
              <a:rPr lang="es-CL" sz="800" dirty="0" smtClean="0">
                <a:solidFill>
                  <a:srgbClr val="002776"/>
                </a:solidFill>
              </a:rPr>
              <a:t>Nº </a:t>
            </a:r>
            <a:r>
              <a:rPr lang="es-CL" sz="800" dirty="0">
                <a:solidFill>
                  <a:srgbClr val="002776"/>
                </a:solidFill>
              </a:rPr>
              <a:t>de </a:t>
            </a:r>
            <a:r>
              <a:rPr lang="es-CL" sz="800" dirty="0" smtClean="0">
                <a:solidFill>
                  <a:srgbClr val="002776"/>
                </a:solidFill>
              </a:rPr>
              <a:t>mejoras identificadas.</a:t>
            </a:r>
          </a:p>
          <a:p>
            <a:pPr marL="228600" indent="-228600">
              <a:spcBef>
                <a:spcPts val="300"/>
              </a:spcBef>
              <a:buFont typeface="+mj-lt"/>
              <a:buAutoNum type="arabicPeriod"/>
            </a:pPr>
            <a:r>
              <a:rPr lang="es-CL" sz="800" dirty="0">
                <a:solidFill>
                  <a:schemeClr val="tx2"/>
                </a:solidFill>
              </a:rPr>
              <a:t>Niveles de cumplimiento (%) de la agenda de </a:t>
            </a:r>
            <a:r>
              <a:rPr lang="es-CL" sz="800" dirty="0" smtClean="0">
                <a:solidFill>
                  <a:schemeClr val="tx2"/>
                </a:solidFill>
              </a:rPr>
              <a:t>reuniones.</a:t>
            </a:r>
          </a:p>
          <a:p>
            <a:pPr marL="228600" indent="-228600">
              <a:spcBef>
                <a:spcPts val="300"/>
              </a:spcBef>
              <a:buFont typeface="+mj-lt"/>
              <a:buAutoNum type="arabicPeriod"/>
            </a:pPr>
            <a:endParaRPr lang="es-CL" sz="800" dirty="0">
              <a:solidFill>
                <a:schemeClr val="tx2"/>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79960"/>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21544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s-CL"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24</a:t>
            </a:fld>
            <a:endParaRPr kumimoji="0" lang="es-CL"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03631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215" name="Rectangle 214"/>
          <p:cNvSpPr/>
          <p:nvPr/>
        </p:nvSpPr>
        <p:spPr>
          <a:xfrm>
            <a:off x="7264800" y="4605374"/>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err="1" smtClean="0">
                <a:solidFill>
                  <a:srgbClr val="FFFFFF"/>
                </a:solidFill>
              </a:rPr>
              <a:t>KPIs</a:t>
            </a:r>
            <a:r>
              <a:rPr lang="es-CL" sz="1000" b="1" dirty="0" smtClean="0">
                <a:solidFill>
                  <a:srgbClr val="FFFFFF"/>
                </a:solidFill>
              </a:rPr>
              <a:t> </a:t>
            </a:r>
            <a:r>
              <a:rPr lang="es-CL" sz="1000" b="1" dirty="0">
                <a:solidFill>
                  <a:srgbClr val="FFFFFF"/>
                </a:solidFill>
              </a:rPr>
              <a:t>Específicos </a:t>
            </a:r>
            <a:r>
              <a:rPr lang="es-CL" sz="1000" b="1" baseline="30000" dirty="0" smtClean="0">
                <a:solidFill>
                  <a:srgbClr val="FFFFFF"/>
                </a:solidFill>
              </a:rPr>
              <a:t>(</a:t>
            </a:r>
            <a:r>
              <a:rPr lang="es-CL" sz="1000" b="1" baseline="30000" dirty="0">
                <a:solidFill>
                  <a:srgbClr val="FFFFFF"/>
                </a:solidFill>
              </a:rPr>
              <a:t>c</a:t>
            </a:r>
            <a:r>
              <a:rPr lang="es-CL" sz="1000" b="1" baseline="30000" dirty="0" smtClean="0">
                <a:solidFill>
                  <a:srgbClr val="FFFFFF"/>
                </a:solidFill>
              </a:rPr>
              <a:t>)</a:t>
            </a:r>
            <a:endParaRPr lang="es-CL" sz="1000" b="1" dirty="0">
              <a:solidFill>
                <a:srgbClr val="FFFFFF"/>
              </a:solidFill>
            </a:endParaRPr>
          </a:p>
        </p:txBody>
      </p:sp>
      <p:grpSp>
        <p:nvGrpSpPr>
          <p:cNvPr id="259" name="Group 258"/>
          <p:cNvGrpSpPr/>
          <p:nvPr/>
        </p:nvGrpSpPr>
        <p:grpSpPr>
          <a:xfrm>
            <a:off x="7334298" y="4659374"/>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3" name="Rectangle 292"/>
          <p:cNvSpPr/>
          <p:nvPr/>
        </p:nvSpPr>
        <p:spPr>
          <a:xfrm>
            <a:off x="205458" y="1474826"/>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510826"/>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 name="TextBox 2"/>
          <p:cNvSpPr txBox="1"/>
          <p:nvPr/>
        </p:nvSpPr>
        <p:spPr>
          <a:xfrm>
            <a:off x="3847894" y="1024321"/>
            <a:ext cx="5298245" cy="246221"/>
          </a:xfrm>
          <a:prstGeom prst="rect">
            <a:avLst/>
          </a:prstGeom>
          <a:noFill/>
        </p:spPr>
        <p:txBody>
          <a:bodyPr wrap="none" rtlCol="0">
            <a:spAutoFit/>
          </a:bodyPr>
          <a:lstStyle/>
          <a:p>
            <a:r>
              <a:rPr lang="es-ES" sz="1000" b="1" dirty="0" smtClean="0">
                <a:solidFill>
                  <a:schemeClr val="tx2"/>
                </a:solidFill>
              </a:rPr>
              <a:t>3.1. Estudio </a:t>
            </a:r>
            <a:r>
              <a:rPr lang="es-ES" sz="1000" b="1" dirty="0">
                <a:solidFill>
                  <a:schemeClr val="tx2"/>
                </a:solidFill>
              </a:rPr>
              <a:t>e identificación de mecanismos para la reducción de </a:t>
            </a:r>
            <a:r>
              <a:rPr lang="es-ES" sz="1000" b="1" dirty="0" smtClean="0">
                <a:solidFill>
                  <a:schemeClr val="tx2"/>
                </a:solidFill>
              </a:rPr>
              <a:t>costos </a:t>
            </a:r>
            <a:r>
              <a:rPr lang="es-ES" sz="1000" b="1" dirty="0">
                <a:solidFill>
                  <a:schemeClr val="tx2"/>
                </a:solidFill>
              </a:rPr>
              <a:t>operativos </a:t>
            </a:r>
            <a:endParaRPr lang="es-CL" sz="1000" b="1" dirty="0">
              <a:solidFill>
                <a:schemeClr val="tx2"/>
              </a:solidFill>
            </a:endParaRPr>
          </a:p>
        </p:txBody>
      </p:sp>
      <p:graphicFrame>
        <p:nvGraphicFramePr>
          <p:cNvPr id="361" name="Table 360"/>
          <p:cNvGraphicFramePr>
            <a:graphicFrameLocks noGrp="1"/>
          </p:cNvGraphicFramePr>
          <p:nvPr>
            <p:extLst>
              <p:ext uri="{D42A27DB-BD31-4B8C-83A1-F6EECF244321}">
                <p14:modId xmlns:p14="http://schemas.microsoft.com/office/powerpoint/2010/main" val="3052235058"/>
              </p:ext>
            </p:extLst>
          </p:nvPr>
        </p:nvGraphicFramePr>
        <p:xfrm>
          <a:off x="205200" y="3598962"/>
          <a:ext cx="7000063" cy="2834640"/>
        </p:xfrm>
        <a:graphic>
          <a:graphicData uri="http://schemas.openxmlformats.org/drawingml/2006/table">
            <a:tbl>
              <a:tblPr firstRow="1" bandRow="1">
                <a:tableStyleId>{2D5ABB26-0587-4C30-8999-92F81FD0307C}</a:tableStyleId>
              </a:tblPr>
              <a:tblGrid>
                <a:gridCol w="7000063">
                  <a:extLst>
                    <a:ext uri="{9D8B030D-6E8A-4147-A177-3AD203B41FA5}">
                      <a16:colId xmlns="" xmlns:a16="http://schemas.microsoft.com/office/drawing/2014/main" val="20000"/>
                    </a:ext>
                  </a:extLst>
                </a:gridCol>
              </a:tblGrid>
              <a:tr h="495861">
                <a:tc>
                  <a:txBody>
                    <a:bodyPr/>
                    <a:lstStyle/>
                    <a:p>
                      <a:pPr marL="0" marR="0" lvl="0" indent="0" algn="l" defTabSz="913399" rtl="0" eaLnBrk="1" fontAlgn="base" latinLnBrk="0" hangingPunct="1">
                        <a:lnSpc>
                          <a:spcPct val="100000"/>
                        </a:lnSpc>
                        <a:spcBef>
                          <a:spcPct val="0"/>
                        </a:spcBef>
                        <a:spcAft>
                          <a:spcPct val="0"/>
                        </a:spcAft>
                        <a:buClrTx/>
                        <a:buSzTx/>
                        <a:buFontTx/>
                        <a:buNone/>
                        <a:tabLst/>
                        <a:defRPr/>
                      </a:pPr>
                      <a:r>
                        <a:rPr lang="es-CL" sz="800" kern="1200" dirty="0" smtClean="0">
                          <a:solidFill>
                            <a:srgbClr val="002776"/>
                          </a:solidFill>
                          <a:latin typeface="+mn-lt"/>
                          <a:ea typeface="+mn-ea"/>
                          <a:cs typeface="+mn-cs"/>
                        </a:rPr>
                        <a:t>1. Creación y</a:t>
                      </a:r>
                      <a:r>
                        <a:rPr lang="es-CL" sz="800" kern="1200" baseline="0" dirty="0" smtClean="0">
                          <a:solidFill>
                            <a:srgbClr val="002776"/>
                          </a:solidFill>
                          <a:latin typeface="+mn-lt"/>
                          <a:ea typeface="+mn-ea"/>
                          <a:cs typeface="+mn-cs"/>
                        </a:rPr>
                        <a:t> empoderamiento del Comité de Conectividad en el que participarán los </a:t>
                      </a:r>
                      <a:r>
                        <a:rPr lang="es-CL" sz="800" i="1" kern="1200" dirty="0" err="1" smtClean="0">
                          <a:solidFill>
                            <a:srgbClr val="002776"/>
                          </a:solidFill>
                          <a:latin typeface="+mn-lt"/>
                          <a:ea typeface="+mn-ea"/>
                          <a:cs typeface="+mn-cs"/>
                        </a:rPr>
                        <a:t>partners</a:t>
                      </a:r>
                      <a:r>
                        <a:rPr lang="es-CL" sz="800" kern="1200" dirty="0" smtClean="0">
                          <a:solidFill>
                            <a:srgbClr val="002776"/>
                          </a:solidFill>
                          <a:latin typeface="+mn-lt"/>
                          <a:ea typeface="+mn-ea"/>
                          <a:cs typeface="+mn-cs"/>
                        </a:rPr>
                        <a:t> clave</a:t>
                      </a:r>
                      <a:r>
                        <a:rPr lang="es-CL" sz="800" kern="1200" baseline="0" dirty="0" smtClean="0">
                          <a:solidFill>
                            <a:srgbClr val="002776"/>
                          </a:solidFill>
                          <a:latin typeface="+mn-lt"/>
                          <a:ea typeface="+mn-ea"/>
                          <a:cs typeface="+mn-cs"/>
                        </a:rPr>
                        <a:t> (Quito Turismo, </a:t>
                      </a:r>
                      <a:r>
                        <a:rPr lang="es-CL" sz="800" dirty="0" smtClean="0">
                          <a:solidFill>
                            <a:srgbClr val="002776"/>
                          </a:solidFill>
                        </a:rPr>
                        <a:t>compañía gestora del Aeropuerto de Quito</a:t>
                      </a:r>
                      <a:r>
                        <a:rPr lang="es-CL" sz="800" kern="1200" baseline="0" dirty="0" smtClean="0">
                          <a:solidFill>
                            <a:srgbClr val="002776"/>
                          </a:solidFill>
                          <a:latin typeface="+mn-lt"/>
                          <a:ea typeface="+mn-ea"/>
                          <a:cs typeface="+mn-cs"/>
                        </a:rPr>
                        <a:t>, EPMSA, Municipalidad del Distrito Metropolitano de Quito</a:t>
                      </a:r>
                      <a:r>
                        <a:rPr lang="es-CL" sz="800" kern="1200" baseline="30000" dirty="0" smtClean="0">
                          <a:solidFill>
                            <a:srgbClr val="002776"/>
                          </a:solidFill>
                          <a:latin typeface="+mn-lt"/>
                          <a:ea typeface="+mn-ea"/>
                          <a:cs typeface="+mn-cs"/>
                        </a:rPr>
                        <a:t>(a) </a:t>
                      </a:r>
                      <a:r>
                        <a:rPr lang="es-CL" sz="800" kern="1200" baseline="0" dirty="0" smtClean="0">
                          <a:solidFill>
                            <a:srgbClr val="002776"/>
                          </a:solidFill>
                          <a:latin typeface="+mn-lt"/>
                          <a:ea typeface="+mn-ea"/>
                          <a:cs typeface="+mn-cs"/>
                        </a:rPr>
                        <a:t>…) que poseen la capacidad de decisión y autoridad requerida para la ejecución de este proyecto. Éstos desarrollarán un papel de grupo de presión. En caso necesario, contratación de un consultor externo para asistir a la planificación y ejecución del Proyecto.</a:t>
                      </a:r>
                      <a:endParaRPr lang="es-ES"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91469">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2.</a:t>
                      </a:r>
                      <a:r>
                        <a:rPr lang="es-CL" sz="800" kern="1200" baseline="0" dirty="0" smtClean="0">
                          <a:solidFill>
                            <a:srgbClr val="002776"/>
                          </a:solidFill>
                          <a:latin typeface="+mn-lt"/>
                          <a:ea typeface="+mn-ea"/>
                          <a:cs typeface="+mn-cs"/>
                        </a:rPr>
                        <a:t> </a:t>
                      </a:r>
                      <a:r>
                        <a:rPr lang="es-CL" sz="800" kern="1200" dirty="0" smtClean="0">
                          <a:solidFill>
                            <a:srgbClr val="002776"/>
                          </a:solidFill>
                          <a:latin typeface="+mn-lt"/>
                          <a:ea typeface="+mn-ea"/>
                          <a:cs typeface="+mn-cs"/>
                        </a:rPr>
                        <a:t>Identificación y análisis de los</a:t>
                      </a:r>
                      <a:r>
                        <a:rPr lang="es-CL" sz="800" kern="1200" baseline="0" dirty="0" smtClean="0">
                          <a:solidFill>
                            <a:srgbClr val="002776"/>
                          </a:solidFill>
                          <a:latin typeface="+mn-lt"/>
                          <a:ea typeface="+mn-ea"/>
                          <a:cs typeface="+mn-cs"/>
                        </a:rPr>
                        <a:t> principales costes operativos que asume el Aeropuerto de Quito por la explotación de la infraestructura con el propósito de evaluar y ejecutar aquellas reducciones factibles. Elaboración de un estudio de mercado, </a:t>
                      </a:r>
                      <a:r>
                        <a:rPr lang="es-CL" sz="800" i="1" kern="1200" baseline="0" dirty="0" err="1" smtClean="0">
                          <a:solidFill>
                            <a:srgbClr val="002776"/>
                          </a:solidFill>
                          <a:latin typeface="+mn-lt"/>
                          <a:ea typeface="+mn-ea"/>
                          <a:cs typeface="+mn-cs"/>
                        </a:rPr>
                        <a:t>benchmark</a:t>
                      </a:r>
                      <a:r>
                        <a:rPr lang="es-CL" sz="800" i="1" kern="1200" baseline="0" dirty="0" smtClean="0">
                          <a:solidFill>
                            <a:srgbClr val="002776"/>
                          </a:solidFill>
                          <a:latin typeface="+mn-lt"/>
                          <a:ea typeface="+mn-ea"/>
                          <a:cs typeface="+mn-cs"/>
                        </a:rPr>
                        <a:t>, </a:t>
                      </a:r>
                      <a:r>
                        <a:rPr lang="es-CL" sz="800" i="0" kern="1200" baseline="0" dirty="0" smtClean="0">
                          <a:solidFill>
                            <a:srgbClr val="002776"/>
                          </a:solidFill>
                          <a:latin typeface="+mn-lt"/>
                          <a:ea typeface="+mn-ea"/>
                          <a:cs typeface="+mn-cs"/>
                        </a:rPr>
                        <a:t>para identificar las mejores prácticas de aeropuerto similares en relación a costes de explotación.</a:t>
                      </a:r>
                      <a:endParaRPr lang="es-CL" sz="800" i="1" kern="1200" baseline="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287077">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baseline="0" dirty="0" smtClean="0">
                          <a:solidFill>
                            <a:srgbClr val="002776"/>
                          </a:solidFill>
                          <a:latin typeface="+mn-lt"/>
                          <a:ea typeface="+mn-ea"/>
                          <a:cs typeface="+mn-cs"/>
                        </a:rPr>
                        <a:t>3. Evaluación de las tasas aeroportuarias sobre operaciones en el Aeropuerto de Quito e identificación de aquellas factibles de ser reducidas mediante la elaboración y análisis de modelos operativos con distintos escenarios.</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287077">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4. Identificación de otros mecanismos de obtención de ingresos por parte del operador</a:t>
                      </a:r>
                      <a:r>
                        <a:rPr lang="es-CL" sz="800" kern="1200" baseline="0" dirty="0" smtClean="0">
                          <a:solidFill>
                            <a:srgbClr val="002776"/>
                          </a:solidFill>
                          <a:latin typeface="+mn-lt"/>
                          <a:ea typeface="+mn-ea"/>
                          <a:cs typeface="+mn-cs"/>
                        </a:rPr>
                        <a:t> aeroportuario que permitan una reducción en el cobro de tarifas reguladas.</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391469">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baseline="0" dirty="0" smtClean="0">
                          <a:solidFill>
                            <a:srgbClr val="002776"/>
                          </a:solidFill>
                          <a:latin typeface="+mn-lt"/>
                          <a:ea typeface="+mn-ea"/>
                          <a:cs typeface="+mn-cs"/>
                        </a:rPr>
                        <a:t>5. Estudio de la situación en la región de Ecuador en relación al cobro de impuesto sobre el combustible en vuelos internacionales y el costes de combustible. Identificación de las causas de dichos costes y de mecanismos de mejora en base a estudios de mercado</a:t>
                      </a:r>
                      <a:r>
                        <a:rPr lang="es-CL" sz="800" i="1" kern="1200" baseline="0" dirty="0" smtClean="0">
                          <a:solidFill>
                            <a:srgbClr val="002776"/>
                          </a:solidFill>
                          <a:latin typeface="+mn-lt"/>
                          <a:ea typeface="+mn-ea"/>
                          <a:cs typeface="+mn-cs"/>
                        </a:rPr>
                        <a:t>, </a:t>
                      </a:r>
                      <a:r>
                        <a:rPr lang="es-CL" sz="800" i="1" kern="1200" baseline="0" dirty="0" err="1" smtClean="0">
                          <a:solidFill>
                            <a:srgbClr val="002776"/>
                          </a:solidFill>
                          <a:latin typeface="+mn-lt"/>
                          <a:ea typeface="+mn-ea"/>
                          <a:cs typeface="+mn-cs"/>
                        </a:rPr>
                        <a:t>benchmark</a:t>
                      </a:r>
                      <a:r>
                        <a:rPr lang="es-CL" sz="800" kern="1200" baseline="0" dirty="0" smtClean="0">
                          <a:solidFill>
                            <a:srgbClr val="002776"/>
                          </a:solidFill>
                          <a:latin typeface="+mn-lt"/>
                          <a:ea typeface="+mn-ea"/>
                          <a:cs typeface="+mn-cs"/>
                        </a:rPr>
                        <a:t>, sobre costes de combustible con otros aeropuertos de la región.</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287077">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6. M</a:t>
                      </a:r>
                      <a:r>
                        <a:rPr lang="es-CL" sz="800" kern="1200" baseline="0" dirty="0" smtClean="0">
                          <a:solidFill>
                            <a:srgbClr val="002776"/>
                          </a:solidFill>
                          <a:latin typeface="+mn-lt"/>
                          <a:ea typeface="+mn-ea"/>
                          <a:cs typeface="+mn-cs"/>
                        </a:rPr>
                        <a:t>odificar, y en su caso, preparar el d</a:t>
                      </a:r>
                      <a:r>
                        <a:rPr lang="es-CL" sz="800" kern="1200" dirty="0" smtClean="0">
                          <a:solidFill>
                            <a:srgbClr val="002776"/>
                          </a:solidFill>
                          <a:latin typeface="+mn-lt"/>
                          <a:ea typeface="+mn-ea"/>
                          <a:cs typeface="+mn-cs"/>
                        </a:rPr>
                        <a:t>esarrollo de las normas y regulación necesaria para llevar a cabo la reducción del</a:t>
                      </a:r>
                      <a:r>
                        <a:rPr lang="es-CL" sz="800" kern="1200" baseline="0" dirty="0" smtClean="0">
                          <a:solidFill>
                            <a:srgbClr val="002776"/>
                          </a:solidFill>
                          <a:latin typeface="+mn-lt"/>
                          <a:ea typeface="+mn-ea"/>
                          <a:cs typeface="+mn-cs"/>
                        </a:rPr>
                        <a:t> impuesto sobre el combustible en vuelos internacionales y costes de combustible.</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941584267"/>
                  </a:ext>
                </a:extLst>
              </a:tr>
              <a:tr h="287077">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800" kern="1200" dirty="0" smtClean="0">
                          <a:solidFill>
                            <a:srgbClr val="002776"/>
                          </a:solidFill>
                          <a:latin typeface="+mn-lt"/>
                          <a:ea typeface="+mn-ea"/>
                          <a:cs typeface="+mn-cs"/>
                        </a:rPr>
                        <a:t>7.</a:t>
                      </a:r>
                      <a:r>
                        <a:rPr lang="es-CL" sz="800" kern="1200" baseline="0" dirty="0" smtClean="0">
                          <a:solidFill>
                            <a:srgbClr val="002776"/>
                          </a:solidFill>
                          <a:latin typeface="+mn-lt"/>
                          <a:ea typeface="+mn-ea"/>
                          <a:cs typeface="+mn-cs"/>
                        </a:rPr>
                        <a:t> </a:t>
                      </a:r>
                      <a:r>
                        <a:rPr lang="es-CL" sz="800" kern="1200" dirty="0" smtClean="0">
                          <a:solidFill>
                            <a:srgbClr val="002776"/>
                          </a:solidFill>
                          <a:latin typeface="+mn-lt"/>
                          <a:ea typeface="+mn-ea"/>
                          <a:cs typeface="+mn-cs"/>
                        </a:rPr>
                        <a:t>Elaboración</a:t>
                      </a:r>
                      <a:r>
                        <a:rPr lang="es-CL" sz="800" kern="1200" baseline="0" dirty="0" smtClean="0">
                          <a:solidFill>
                            <a:srgbClr val="002776"/>
                          </a:solidFill>
                          <a:latin typeface="+mn-lt"/>
                          <a:ea typeface="+mn-ea"/>
                          <a:cs typeface="+mn-cs"/>
                        </a:rPr>
                        <a:t> de un </a:t>
                      </a:r>
                      <a:r>
                        <a:rPr lang="es-CL" sz="800" kern="1200" baseline="0" dirty="0" err="1" smtClean="0">
                          <a:solidFill>
                            <a:srgbClr val="002776"/>
                          </a:solidFill>
                          <a:latin typeface="+mn-lt"/>
                          <a:ea typeface="+mn-ea"/>
                          <a:cs typeface="+mn-cs"/>
                        </a:rPr>
                        <a:t>Infomemo</a:t>
                      </a:r>
                      <a:r>
                        <a:rPr lang="es-CL" sz="800" kern="1200" baseline="0" dirty="0" smtClean="0">
                          <a:solidFill>
                            <a:srgbClr val="002776"/>
                          </a:solidFill>
                          <a:latin typeface="+mn-lt"/>
                          <a:ea typeface="+mn-ea"/>
                          <a:cs typeface="+mn-cs"/>
                        </a:rPr>
                        <a:t> que compile las principales conclusiones obtenidas, los mecanismos de mejora factibles identificados, los beneficios asociados a la implementación de estos mecanismos y un plan de actuación junto con los principales actores involucrados. </a:t>
                      </a:r>
                      <a:endParaRPr lang="es-CL" sz="8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bl>
          </a:graphicData>
        </a:graphic>
      </p:graphicFrame>
      <p:sp>
        <p:nvSpPr>
          <p:cNvPr id="319" name="Rectangle 318"/>
          <p:cNvSpPr/>
          <p:nvPr/>
        </p:nvSpPr>
        <p:spPr>
          <a:xfrm>
            <a:off x="205458" y="3238922"/>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290279"/>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297551"/>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sp>
        <p:nvSpPr>
          <p:cNvPr id="379" name="Rectangle 378"/>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s-CL" sz="1000" b="1" dirty="0">
              <a:solidFill>
                <a:srgbClr val="FFFFFF"/>
              </a:solidFill>
            </a:endParaRPr>
          </a:p>
        </p:txBody>
      </p:sp>
      <p:sp>
        <p:nvSpPr>
          <p:cNvPr id="380" name="TextBox 379"/>
          <p:cNvSpPr txBox="1"/>
          <p:nvPr/>
        </p:nvSpPr>
        <p:spPr>
          <a:xfrm>
            <a:off x="285608" y="965981"/>
            <a:ext cx="2033809"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CL" dirty="0" smtClean="0"/>
              <a:t>Mejora de costos operativos</a:t>
            </a:r>
            <a:endParaRPr lang="es-CL" dirty="0"/>
          </a:p>
        </p:txBody>
      </p:sp>
      <p:grpSp>
        <p:nvGrpSpPr>
          <p:cNvPr id="381" name="Group 380"/>
          <p:cNvGrpSpPr/>
          <p:nvPr/>
        </p:nvGrpSpPr>
        <p:grpSpPr>
          <a:xfrm>
            <a:off x="7256357" y="1466113"/>
            <a:ext cx="2633101" cy="836705"/>
            <a:chOff x="3462357" y="6443378"/>
            <a:chExt cx="2082316" cy="900000"/>
          </a:xfrm>
        </p:grpSpPr>
        <p:sp>
          <p:nvSpPr>
            <p:cNvPr id="382" name="Rectangle 381"/>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83" name="Rectangle 382"/>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84" name="Group 383"/>
            <p:cNvGrpSpPr/>
            <p:nvPr/>
          </p:nvGrpSpPr>
          <p:grpSpPr>
            <a:xfrm>
              <a:off x="3561117" y="6479378"/>
              <a:ext cx="295181" cy="288000"/>
              <a:chOff x="1738313" y="3406776"/>
              <a:chExt cx="644727" cy="615950"/>
            </a:xfrm>
            <a:solidFill>
              <a:srgbClr val="FFFF00"/>
            </a:solidFill>
          </p:grpSpPr>
          <p:sp>
            <p:nvSpPr>
              <p:cNvPr id="395"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6"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7"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8"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85" name="Group 384"/>
            <p:cNvGrpSpPr/>
            <p:nvPr/>
          </p:nvGrpSpPr>
          <p:grpSpPr>
            <a:xfrm>
              <a:off x="3582872" y="6818591"/>
              <a:ext cx="468000" cy="432933"/>
              <a:chOff x="3605314" y="6801213"/>
              <a:chExt cx="468000" cy="432933"/>
            </a:xfrm>
          </p:grpSpPr>
          <p:sp>
            <p:nvSpPr>
              <p:cNvPr id="393" name="Rectangle 392"/>
              <p:cNvSpPr/>
              <p:nvPr>
                <p:custDataLst>
                  <p:tags r:id="rId16"/>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94" name="TextBox 393"/>
              <p:cNvSpPr txBox="1"/>
              <p:nvPr>
                <p:custDataLst>
                  <p:tags r:id="rId17"/>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86" name="Group 385"/>
            <p:cNvGrpSpPr/>
            <p:nvPr/>
          </p:nvGrpSpPr>
          <p:grpSpPr>
            <a:xfrm>
              <a:off x="4277236" y="6818591"/>
              <a:ext cx="468000" cy="432933"/>
              <a:chOff x="4217406" y="6801213"/>
              <a:chExt cx="468000" cy="432933"/>
            </a:xfrm>
          </p:grpSpPr>
          <p:sp>
            <p:nvSpPr>
              <p:cNvPr id="391" name="Rectangle 390"/>
              <p:cNvSpPr/>
              <p:nvPr>
                <p:custDataLst>
                  <p:tags r:id="rId14"/>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92" name="TextBox 391"/>
              <p:cNvSpPr txBox="1"/>
              <p:nvPr>
                <p:custDataLst>
                  <p:tags r:id="rId15"/>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87" name="Group 386"/>
            <p:cNvGrpSpPr/>
            <p:nvPr/>
          </p:nvGrpSpPr>
          <p:grpSpPr>
            <a:xfrm>
              <a:off x="4971600" y="6818591"/>
              <a:ext cx="468000" cy="432933"/>
              <a:chOff x="4829498" y="6801213"/>
              <a:chExt cx="468000" cy="432933"/>
            </a:xfrm>
          </p:grpSpPr>
          <p:sp>
            <p:nvSpPr>
              <p:cNvPr id="389" name="Rectangle 388"/>
              <p:cNvSpPr/>
              <p:nvPr>
                <p:custDataLst>
                  <p:tags r:id="rId12"/>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90" name="TextBox 389"/>
              <p:cNvSpPr txBox="1"/>
              <p:nvPr>
                <p:custDataLst>
                  <p:tags r:id="rId13"/>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88"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99" name="Group 398"/>
          <p:cNvGrpSpPr/>
          <p:nvPr/>
        </p:nvGrpSpPr>
        <p:grpSpPr>
          <a:xfrm>
            <a:off x="205458" y="6443378"/>
            <a:ext cx="3169298" cy="942946"/>
            <a:chOff x="205458" y="6443378"/>
            <a:chExt cx="3273816" cy="942946"/>
          </a:xfrm>
        </p:grpSpPr>
        <p:sp>
          <p:nvSpPr>
            <p:cNvPr id="400" name="Rectangle 39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01" name="Rectangle 400"/>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0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3" name="Rectangle 40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04"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5" name="Rectangle 404"/>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$ 65.000 USD </a:t>
              </a:r>
            </a:p>
          </p:txBody>
        </p:sp>
      </p:grpSp>
      <p:sp>
        <p:nvSpPr>
          <p:cNvPr id="406" name="Rectangle 405"/>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407" name="Table 406"/>
          <p:cNvGraphicFramePr>
            <a:graphicFrameLocks noGrp="1"/>
          </p:cNvGraphicFramePr>
          <p:nvPr>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412" name="Group 411"/>
          <p:cNvGrpSpPr/>
          <p:nvPr/>
        </p:nvGrpSpPr>
        <p:grpSpPr>
          <a:xfrm>
            <a:off x="3415891" y="6485819"/>
            <a:ext cx="256421" cy="252000"/>
            <a:chOff x="3417417" y="6485819"/>
            <a:chExt cx="256421" cy="252000"/>
          </a:xfrm>
        </p:grpSpPr>
        <p:sp>
          <p:nvSpPr>
            <p:cNvPr id="413"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4"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5"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16"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17" name="Group 416"/>
          <p:cNvGrpSpPr/>
          <p:nvPr/>
        </p:nvGrpSpPr>
        <p:grpSpPr>
          <a:xfrm>
            <a:off x="4761313" y="7487394"/>
            <a:ext cx="4332885" cy="188648"/>
            <a:chOff x="565498" y="7511262"/>
            <a:chExt cx="4332885" cy="188648"/>
          </a:xfrm>
        </p:grpSpPr>
        <p:grpSp>
          <p:nvGrpSpPr>
            <p:cNvPr id="418" name="Group 417"/>
            <p:cNvGrpSpPr/>
            <p:nvPr/>
          </p:nvGrpSpPr>
          <p:grpSpPr>
            <a:xfrm>
              <a:off x="565498" y="7511262"/>
              <a:ext cx="3104467" cy="184666"/>
              <a:chOff x="615275" y="7511262"/>
              <a:chExt cx="3104467" cy="184666"/>
            </a:xfrm>
          </p:grpSpPr>
          <p:sp>
            <p:nvSpPr>
              <p:cNvPr id="421" name="TextBox 420"/>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22" name="Rectangle 421"/>
              <p:cNvSpPr/>
              <p:nvPr>
                <p:custDataLst>
                  <p:tags r:id="rId9"/>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23" name="Rectangle 422"/>
              <p:cNvSpPr/>
              <p:nvPr>
                <p:custDataLst>
                  <p:tags r:id="rId10"/>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24" name="Rectangle 423"/>
              <p:cNvSpPr/>
              <p:nvPr>
                <p:custDataLst>
                  <p:tags r:id="rId11"/>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19" name="TextBox 418"/>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20" name="TextBox 419"/>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425" name="Group 424"/>
          <p:cNvGrpSpPr/>
          <p:nvPr/>
        </p:nvGrpSpPr>
        <p:grpSpPr>
          <a:xfrm>
            <a:off x="187198" y="2374827"/>
            <a:ext cx="7036540" cy="853470"/>
            <a:chOff x="187198" y="2374827"/>
            <a:chExt cx="7036540" cy="853470"/>
          </a:xfrm>
        </p:grpSpPr>
        <p:sp>
          <p:nvSpPr>
            <p:cNvPr id="427" name="TextBox 426"/>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grpSp>
          <p:nvGrpSpPr>
            <p:cNvPr id="428" name="Group 427"/>
            <p:cNvGrpSpPr/>
            <p:nvPr/>
          </p:nvGrpSpPr>
          <p:grpSpPr>
            <a:xfrm>
              <a:off x="187198" y="2374827"/>
              <a:ext cx="7036540" cy="853470"/>
              <a:chOff x="187198" y="2374827"/>
              <a:chExt cx="7036540" cy="853470"/>
            </a:xfrm>
          </p:grpSpPr>
          <p:grpSp>
            <p:nvGrpSpPr>
              <p:cNvPr id="430" name="Group 429"/>
              <p:cNvGrpSpPr/>
              <p:nvPr/>
            </p:nvGrpSpPr>
            <p:grpSpPr>
              <a:xfrm>
                <a:off x="187198" y="2374827"/>
                <a:ext cx="7036540" cy="853470"/>
                <a:chOff x="187198" y="2693266"/>
                <a:chExt cx="7036540" cy="887290"/>
              </a:xfrm>
            </p:grpSpPr>
            <p:sp>
              <p:nvSpPr>
                <p:cNvPr id="432" name="Rectangle 314"/>
                <p:cNvSpPr/>
                <p:nvPr>
                  <p:custDataLst>
                    <p:tags r:id="rId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433" name="Group 315"/>
                <p:cNvGrpSpPr/>
                <p:nvPr>
                  <p:custDataLst>
                    <p:tags r:id="rId8"/>
                  </p:custDataLst>
                </p:nvPr>
              </p:nvGrpSpPr>
              <p:grpSpPr>
                <a:xfrm>
                  <a:off x="316674" y="2734898"/>
                  <a:ext cx="216000" cy="288000"/>
                  <a:chOff x="391339" y="1340959"/>
                  <a:chExt cx="382588" cy="609600"/>
                </a:xfrm>
              </p:grpSpPr>
              <p:sp>
                <p:nvSpPr>
                  <p:cNvPr id="436"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437"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434" name="Rectangle 433"/>
                <p:cNvSpPr/>
                <p:nvPr/>
              </p:nvSpPr>
              <p:spPr>
                <a:xfrm>
                  <a:off x="3631553" y="3059283"/>
                  <a:ext cx="1931261" cy="52127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a:solidFill>
                        <a:srgbClr val="002776"/>
                      </a:solidFill>
                    </a:rPr>
                    <a:t>Quito Turismo</a:t>
                  </a:r>
                </a:p>
                <a:p>
                  <a:r>
                    <a:rPr lang="es-CL" sz="900" dirty="0" smtClean="0">
                      <a:solidFill>
                        <a:srgbClr val="002776"/>
                      </a:solidFill>
                    </a:rPr>
                    <a:t>Municipio </a:t>
                  </a:r>
                  <a:r>
                    <a:rPr lang="es-CL" sz="900" dirty="0">
                      <a:solidFill>
                        <a:srgbClr val="002776"/>
                      </a:solidFill>
                    </a:rPr>
                    <a:t>del Distrito Metropolitano de </a:t>
                  </a:r>
                  <a:r>
                    <a:rPr lang="es-CL" sz="900" dirty="0" smtClean="0">
                      <a:solidFill>
                        <a:srgbClr val="002776"/>
                      </a:solidFill>
                    </a:rPr>
                    <a:t>Quito</a:t>
                  </a:r>
                  <a:endParaRPr lang="es-CL" sz="900" dirty="0">
                    <a:solidFill>
                      <a:srgbClr val="002776"/>
                    </a:solidFill>
                  </a:endParaRPr>
                </a:p>
              </p:txBody>
            </p:sp>
            <p:sp>
              <p:nvSpPr>
                <p:cNvPr id="435" name="Rectangle 434"/>
                <p:cNvSpPr/>
                <p:nvPr/>
              </p:nvSpPr>
              <p:spPr>
                <a:xfrm>
                  <a:off x="187198" y="3070904"/>
                  <a:ext cx="3418116" cy="50965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CL" sz="900" dirty="0" smtClean="0">
                      <a:solidFill>
                        <a:srgbClr val="002776"/>
                      </a:solidFill>
                    </a:rPr>
                    <a:t>Compañía </a:t>
                  </a:r>
                  <a:r>
                    <a:rPr lang="es-CL" sz="900" dirty="0">
                      <a:solidFill>
                        <a:srgbClr val="002776"/>
                      </a:solidFill>
                    </a:rPr>
                    <a:t>gestora del Aeropuerto de </a:t>
                  </a:r>
                  <a:r>
                    <a:rPr lang="es-CL" sz="900" dirty="0" smtClean="0">
                      <a:solidFill>
                        <a:srgbClr val="002776"/>
                      </a:solidFill>
                    </a:rPr>
                    <a:t>Quito</a:t>
                  </a:r>
                  <a:r>
                    <a:rPr lang="es-ES_tradnl" sz="900" dirty="0" smtClean="0">
                      <a:solidFill>
                        <a:srgbClr val="002776"/>
                      </a:solidFill>
                    </a:rPr>
                    <a:t>, </a:t>
                  </a:r>
                  <a:r>
                    <a:rPr lang="es-ES_tradnl" sz="900" dirty="0" err="1" smtClean="0">
                      <a:solidFill>
                        <a:srgbClr val="002776"/>
                      </a:solidFill>
                    </a:rPr>
                    <a:t>Epmsa</a:t>
                  </a:r>
                  <a:r>
                    <a:rPr lang="es-ES_tradnl" sz="900" dirty="0" smtClean="0">
                      <a:solidFill>
                        <a:srgbClr val="002776"/>
                      </a:solidFill>
                    </a:rPr>
                    <a:t> nuevos </a:t>
                  </a:r>
                  <a:r>
                    <a:rPr lang="es-ES_tradnl" sz="900" dirty="0" err="1" smtClean="0">
                      <a:solidFill>
                        <a:srgbClr val="002776"/>
                      </a:solidFill>
                    </a:rPr>
                    <a:t>pártners</a:t>
                  </a:r>
                  <a:r>
                    <a:rPr lang="es-ES_tradnl" sz="900" dirty="0" smtClean="0">
                      <a:solidFill>
                        <a:srgbClr val="002776"/>
                      </a:solidFill>
                    </a:rPr>
                    <a:t> (Comité de Conectividad) y nuevas aerolíneas</a:t>
                  </a:r>
                  <a:endParaRPr lang="es-ES_tradnl" sz="900" dirty="0">
                    <a:solidFill>
                      <a:srgbClr val="002776"/>
                    </a:solidFill>
                  </a:endParaRPr>
                </a:p>
              </p:txBody>
            </p:sp>
          </p:grpSp>
          <p:sp>
            <p:nvSpPr>
              <p:cNvPr id="431" name="Rectangle 430"/>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grpSp>
        <p:sp>
          <p:nvSpPr>
            <p:cNvPr id="429" name="Rectangle 428"/>
            <p:cNvSpPr/>
            <p:nvPr/>
          </p:nvSpPr>
          <p:spPr>
            <a:xfrm>
              <a:off x="3650755" y="2435703"/>
              <a:ext cx="1491114" cy="246221"/>
            </a:xfrm>
            <a:prstGeom prst="rect">
              <a:avLst/>
            </a:prstGeom>
          </p:spPr>
          <p:txBody>
            <a:bodyPr wrap="none">
              <a:spAutoFit/>
            </a:bodyPr>
            <a:lstStyle/>
            <a:p>
              <a:r>
                <a:rPr lang="es-CL" sz="1000" b="1" dirty="0">
                  <a:solidFill>
                    <a:srgbClr val="FFFFFF"/>
                  </a:solidFill>
                </a:rPr>
                <a:t>Actores Involucrados</a:t>
              </a:r>
            </a:p>
          </p:txBody>
        </p:sp>
      </p:grpSp>
      <p:sp>
        <p:nvSpPr>
          <p:cNvPr id="438" name="Rounded Rectangle 437"/>
          <p:cNvSpPr/>
          <p:nvPr/>
        </p:nvSpPr>
        <p:spPr>
          <a:xfrm>
            <a:off x="265456" y="1045552"/>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E3</a:t>
            </a:r>
            <a:endParaRPr lang="es-ES" sz="1100" b="1" dirty="0">
              <a:solidFill>
                <a:srgbClr val="002060"/>
              </a:solidFill>
            </a:endParaRPr>
          </a:p>
        </p:txBody>
      </p:sp>
      <p:sp>
        <p:nvSpPr>
          <p:cNvPr id="439" name="Freeform 368"/>
          <p:cNvSpPr>
            <a:spLocks noEditPoints="1"/>
          </p:cNvSpPr>
          <p:nvPr/>
        </p:nvSpPr>
        <p:spPr bwMode="auto">
          <a:xfrm>
            <a:off x="351784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71" name="Rounded Rectangle 170"/>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172" name="Freeform 171"/>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
        <p:nvSpPr>
          <p:cNvPr id="170" name="Rectangle 169"/>
          <p:cNvSpPr/>
          <p:nvPr/>
        </p:nvSpPr>
        <p:spPr>
          <a:xfrm>
            <a:off x="5292477" y="2726892"/>
            <a:ext cx="1931261" cy="5014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smtClean="0">
                <a:solidFill>
                  <a:srgbClr val="002776"/>
                </a:solidFill>
              </a:rPr>
              <a:t>Gobierno </a:t>
            </a:r>
            <a:r>
              <a:rPr lang="es-CL" sz="900" dirty="0">
                <a:solidFill>
                  <a:srgbClr val="002776"/>
                </a:solidFill>
              </a:rPr>
              <a:t>de </a:t>
            </a:r>
            <a:r>
              <a:rPr lang="es-CL" sz="900" dirty="0" smtClean="0">
                <a:solidFill>
                  <a:srgbClr val="002776"/>
                </a:solidFill>
              </a:rPr>
              <a:t>Ecuador</a:t>
            </a:r>
          </a:p>
          <a:p>
            <a:r>
              <a:rPr lang="es-CL" sz="900" dirty="0" smtClean="0">
                <a:solidFill>
                  <a:srgbClr val="002776"/>
                </a:solidFill>
              </a:rPr>
              <a:t>Consejo Consultivo de Turismo</a:t>
            </a:r>
            <a:endParaRPr lang="es-ES" sz="900" dirty="0">
              <a:solidFill>
                <a:srgbClr val="002776"/>
              </a:solidFill>
            </a:endParaRPr>
          </a:p>
        </p:txBody>
      </p:sp>
    </p:spTree>
    <p:extLst>
      <p:ext uri="{BB962C8B-B14F-4D97-AF65-F5344CB8AC3E}">
        <p14:creationId xmlns:p14="http://schemas.microsoft.com/office/powerpoint/2010/main" val="35224118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solidFill>
                  <a:srgbClr val="002776"/>
                </a:solidFill>
              </a:rPr>
              <a:pPr>
                <a:defRPr/>
              </a:pPr>
              <a:t>25</a:t>
            </a:fld>
            <a:endParaRPr lang="en-US" dirty="0">
              <a:solidFill>
                <a:srgbClr val="002776"/>
              </a:solidFill>
            </a:endParaRPr>
          </a:p>
        </p:txBody>
      </p:sp>
      <p:sp>
        <p:nvSpPr>
          <p:cNvPr id="5" name="Freeform 4"/>
          <p:cNvSpPr>
            <a:spLocks/>
          </p:cNvSpPr>
          <p:nvPr>
            <p:custDataLst>
              <p:tags r:id="rId1"/>
            </p:custDataLst>
          </p:nvPr>
        </p:nvSpPr>
        <p:spPr bwMode="auto">
          <a:xfrm>
            <a:off x="63096" y="58946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n-US"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4165281595"/>
              </p:ext>
            </p:extLst>
          </p:nvPr>
        </p:nvGraphicFramePr>
        <p:xfrm>
          <a:off x="276950" y="2164766"/>
          <a:ext cx="9577322" cy="2658332"/>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734806">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lphaLcParenR"/>
                        <a:tabLst/>
                        <a:defRPr/>
                      </a:pPr>
                      <a:r>
                        <a:rPr lang="es-ES" sz="900" b="1" kern="1200" noProof="0" dirty="0" smtClean="0">
                          <a:solidFill>
                            <a:schemeClr val="tx2"/>
                          </a:solidFill>
                          <a:latin typeface="+mn-lt"/>
                          <a:ea typeface="+mn-ea"/>
                          <a:cs typeface="+mn-cs"/>
                        </a:rPr>
                        <a:t>El Municipio de</a:t>
                      </a:r>
                      <a:r>
                        <a:rPr lang="es-ES" sz="900" b="1" kern="1200" baseline="0" noProof="0" dirty="0" smtClean="0">
                          <a:solidFill>
                            <a:schemeClr val="tx2"/>
                          </a:solidFill>
                          <a:latin typeface="+mn-lt"/>
                          <a:ea typeface="+mn-ea"/>
                          <a:cs typeface="+mn-cs"/>
                        </a:rPr>
                        <a:t>l distrito Metropolitano de Quito: </a:t>
                      </a:r>
                      <a:r>
                        <a:rPr lang="es-ES" sz="900" b="0" kern="1200" baseline="0" noProof="0" dirty="0" smtClean="0">
                          <a:solidFill>
                            <a:schemeClr val="tx2"/>
                          </a:solidFill>
                          <a:latin typeface="+mn-lt"/>
                          <a:ea typeface="+mn-ea"/>
                          <a:cs typeface="+mn-cs"/>
                        </a:rPr>
                        <a:t>se reserva las competencias de “Creación, modificación o extinción de tasas y cargos por la prestación de servicios públicos aeroportuarios” que no podrán ser asumidas por la Unidad de </a:t>
                      </a:r>
                      <a:r>
                        <a:rPr lang="es-ES" sz="900" b="0" kern="1200" baseline="0" noProof="0" dirty="0" err="1" smtClean="0">
                          <a:solidFill>
                            <a:schemeClr val="tx2"/>
                          </a:solidFill>
                          <a:latin typeface="+mn-lt"/>
                          <a:ea typeface="+mn-ea"/>
                          <a:cs typeface="+mn-cs"/>
                        </a:rPr>
                        <a:t>Gestion</a:t>
                      </a:r>
                      <a:r>
                        <a:rPr lang="es-ES" sz="900" b="0" kern="1200" baseline="0" noProof="0" dirty="0" smtClean="0">
                          <a:solidFill>
                            <a:schemeClr val="tx2"/>
                          </a:solidFill>
                          <a:latin typeface="+mn-lt"/>
                          <a:ea typeface="+mn-ea"/>
                          <a:cs typeface="+mn-cs"/>
                        </a:rPr>
                        <a:t> “EPMSA”. Durante el periodo de concesión a la compañía gestora del aeropuerto de Quito, el contrato establece las tasas reguladas a cobrar por el concesionario así como las subidas y modificaciones a las que están sujetas. </a:t>
                      </a:r>
                      <a:endParaRPr lang="es-ES" sz="900" b="0" kern="1200" noProof="0" dirty="0" smtClean="0">
                        <a:solidFill>
                          <a:schemeClr val="tx2"/>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0"/>
                  </a:ext>
                </a:extLst>
              </a:tr>
              <a:tr h="734806">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lphaLcParenR" startAt="2"/>
                        <a:tabLst/>
                        <a:defRPr/>
                      </a:pPr>
                      <a:r>
                        <a:rPr kumimoji="0" lang="es-ES" sz="900" b="1" i="0" u="none" strike="noStrike" kern="1200" cap="none" spc="0" normalizeH="0" baseline="0" noProof="0" dirty="0" smtClean="0">
                          <a:ln>
                            <a:noFill/>
                          </a:ln>
                          <a:solidFill>
                            <a:srgbClr val="002776"/>
                          </a:solidFill>
                          <a:effectLst/>
                          <a:uLnTx/>
                          <a:uFillTx/>
                          <a:latin typeface="+mn-lt"/>
                          <a:ea typeface="+mn-ea"/>
                          <a:cs typeface="+mn-cs"/>
                        </a:rPr>
                        <a:t>Impuesto 5%: </a:t>
                      </a:r>
                      <a:r>
                        <a:rPr kumimoji="0" lang="es-ES" sz="900" b="0" i="0" u="none" strike="noStrike" kern="1200" cap="none" spc="0" normalizeH="0" baseline="0" noProof="0" dirty="0" smtClean="0">
                          <a:ln>
                            <a:noFill/>
                          </a:ln>
                          <a:solidFill>
                            <a:srgbClr val="002776"/>
                          </a:solidFill>
                          <a:effectLst/>
                          <a:uLnTx/>
                          <a:uFillTx/>
                          <a:latin typeface="+mn-lt"/>
                          <a:ea typeface="+mn-ea"/>
                          <a:cs typeface="+mn-cs"/>
                        </a:rPr>
                        <a:t>sobre todos los vuelos internacionales por cada galón de combustible (</a:t>
                      </a:r>
                      <a:r>
                        <a:rPr kumimoji="0" lang="es-ES" sz="900" b="0" i="1" u="none" strike="noStrike" kern="1200" cap="none" spc="0" normalizeH="0" baseline="0" noProof="0" dirty="0" smtClean="0">
                          <a:ln>
                            <a:noFill/>
                          </a:ln>
                          <a:solidFill>
                            <a:srgbClr val="002776"/>
                          </a:solidFill>
                          <a:effectLst/>
                          <a:uLnTx/>
                          <a:uFillTx/>
                          <a:latin typeface="+mn-lt"/>
                          <a:ea typeface="+mn-ea"/>
                          <a:cs typeface="+mn-cs"/>
                        </a:rPr>
                        <a:t>Jet Fuel</a:t>
                      </a:r>
                      <a:r>
                        <a:rPr kumimoji="0" lang="es-ES" sz="900" b="0" i="0" u="none" strike="noStrike" kern="1200" cap="none" spc="0" normalizeH="0" baseline="0" noProof="0" dirty="0" smtClean="0">
                          <a:ln>
                            <a:noFill/>
                          </a:ln>
                          <a:solidFill>
                            <a:srgbClr val="002776"/>
                          </a:solidFill>
                          <a:effectLst/>
                          <a:uLnTx/>
                          <a:uFillTx/>
                          <a:latin typeface="+mn-lt"/>
                          <a:ea typeface="+mn-ea"/>
                          <a:cs typeface="+mn-cs"/>
                        </a:rPr>
                        <a:t>), convirtiéndolo en el único país de la región que cobra un porcentaje tan alto o que cobra esta concepto de </a:t>
                      </a:r>
                      <a:r>
                        <a:rPr kumimoji="0" lang="es-ES" sz="900" b="0" i="1" u="none" strike="noStrike" kern="1200" cap="none" spc="0" normalizeH="0" baseline="0" noProof="0" dirty="0" err="1" smtClean="0">
                          <a:ln>
                            <a:noFill/>
                          </a:ln>
                          <a:solidFill>
                            <a:srgbClr val="002776"/>
                          </a:solidFill>
                          <a:effectLst/>
                          <a:uLnTx/>
                          <a:uFillTx/>
                          <a:latin typeface="+mn-lt"/>
                          <a:ea typeface="+mn-ea"/>
                          <a:cs typeface="+mn-cs"/>
                        </a:rPr>
                        <a:t>Airport</a:t>
                      </a:r>
                      <a:r>
                        <a:rPr kumimoji="0" lang="es-ES" sz="900" b="0" i="1" u="none" strike="noStrike" kern="1200" cap="none" spc="0" normalizeH="0" baseline="0" noProof="0" dirty="0" smtClean="0">
                          <a:ln>
                            <a:noFill/>
                          </a:ln>
                          <a:solidFill>
                            <a:srgbClr val="002776"/>
                          </a:solidFill>
                          <a:effectLst/>
                          <a:uLnTx/>
                          <a:uFillTx/>
                          <a:latin typeface="+mn-lt"/>
                          <a:ea typeface="+mn-ea"/>
                          <a:cs typeface="+mn-cs"/>
                        </a:rPr>
                        <a:t> </a:t>
                      </a:r>
                      <a:r>
                        <a:rPr kumimoji="0" lang="es-ES" sz="900" b="0" i="1" u="none" strike="noStrike" kern="1200" cap="none" spc="0" normalizeH="0" baseline="0" noProof="0" dirty="0" err="1" smtClean="0">
                          <a:ln>
                            <a:noFill/>
                          </a:ln>
                          <a:solidFill>
                            <a:srgbClr val="002776"/>
                          </a:solidFill>
                          <a:effectLst/>
                          <a:uLnTx/>
                          <a:uFillTx/>
                          <a:latin typeface="+mn-lt"/>
                          <a:ea typeface="+mn-ea"/>
                          <a:cs typeface="+mn-cs"/>
                        </a:rPr>
                        <a:t>Fee</a:t>
                      </a:r>
                      <a:r>
                        <a:rPr kumimoji="0" lang="es-ES" sz="900" b="0" i="0" u="none" strike="noStrike" kern="1200" cap="none" spc="0" normalizeH="0" baseline="0" noProof="0" dirty="0" smtClean="0">
                          <a:ln>
                            <a:noFill/>
                          </a:ln>
                          <a:solidFill>
                            <a:srgbClr val="002776"/>
                          </a:solidFill>
                          <a:effectLst/>
                          <a:uLnTx/>
                          <a:uFillTx/>
                          <a:latin typeface="+mn-lt"/>
                          <a:ea typeface="+mn-ea"/>
                          <a:cs typeface="+mn-cs"/>
                        </a:rPr>
                        <a:t>.</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1"/>
                  </a:ext>
                </a:extLst>
              </a:tr>
              <a:tr h="734806">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lphaLcParenR" startAt="3"/>
                        <a:tabLst/>
                        <a:defRPr/>
                      </a:pPr>
                      <a:r>
                        <a:rPr lang="es-ES" sz="900" b="1" dirty="0" err="1" smtClean="0">
                          <a:solidFill>
                            <a:schemeClr val="tx2"/>
                          </a:solidFill>
                        </a:rPr>
                        <a:t>KPIs</a:t>
                      </a:r>
                      <a:r>
                        <a:rPr lang="es-ES" sz="900" b="1" dirty="0" smtClean="0">
                          <a:solidFill>
                            <a:schemeClr val="tx2"/>
                          </a:solidFill>
                        </a:rPr>
                        <a:t> Específicos</a:t>
                      </a:r>
                      <a:r>
                        <a:rPr lang="es-ES" sz="900" b="0" dirty="0" smtClean="0">
                          <a:solidFill>
                            <a:schemeClr val="tx2"/>
                          </a:solidFill>
                        </a:rPr>
                        <a:t>: Los valores objetivo o target para los diferentes </a:t>
                      </a:r>
                      <a:r>
                        <a:rPr lang="es-ES" sz="900" b="0" dirty="0" err="1" smtClean="0">
                          <a:solidFill>
                            <a:schemeClr val="tx2"/>
                          </a:solidFill>
                        </a:rPr>
                        <a:t>KPIs</a:t>
                      </a:r>
                      <a:r>
                        <a:rPr lang="es-ES" sz="900" b="0" dirty="0" smtClean="0">
                          <a:solidFill>
                            <a:schemeClr val="tx2"/>
                          </a:solidFill>
                        </a:rPr>
                        <a:t> definidos deberán definirse en la fase inicial de la ejecución del propio proyecto, en base a las observaciones concretas realizadas en tal momento. No obstante, de manera preliminar pueden proponerse los siguientes valores indicativos, a utilizarse como referencia a la hora de definir los targets definitivos:</a:t>
                      </a: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Nº de </a:t>
                      </a:r>
                      <a:r>
                        <a:rPr lang="es-ES" sz="900" u="sng" kern="1200" noProof="0" dirty="0" err="1" smtClean="0">
                          <a:solidFill>
                            <a:srgbClr val="002776"/>
                          </a:solidFill>
                          <a:latin typeface="+mn-lt"/>
                          <a:ea typeface="+mn-ea"/>
                          <a:cs typeface="+mn-cs"/>
                        </a:rPr>
                        <a:t>pártners</a:t>
                      </a:r>
                      <a:r>
                        <a:rPr lang="es-ES" sz="900" u="sng" kern="1200" noProof="0" dirty="0" smtClean="0">
                          <a:solidFill>
                            <a:srgbClr val="002776"/>
                          </a:solidFill>
                          <a:latin typeface="+mn-lt"/>
                          <a:ea typeface="+mn-ea"/>
                          <a:cs typeface="+mn-cs"/>
                        </a:rPr>
                        <a:t> clave identificados</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al menos 3 con capacidad de llevar actuaciones con impacto sobre el proyecto, recomendables serían , </a:t>
                      </a:r>
                      <a:r>
                        <a:rPr lang="es-ES" sz="900" b="0" kern="1200" baseline="0" noProof="0" dirty="0" smtClean="0">
                          <a:solidFill>
                            <a:schemeClr val="tx2"/>
                          </a:solidFill>
                          <a:latin typeface="+mn-lt"/>
                          <a:ea typeface="+mn-ea"/>
                          <a:cs typeface="+mn-cs"/>
                        </a:rPr>
                        <a:t>compañía gestora del aeropuerto de Quito, </a:t>
                      </a:r>
                      <a:r>
                        <a:rPr lang="es-ES" sz="900" u="none" kern="1200" baseline="0" noProof="0" dirty="0" smtClean="0">
                          <a:solidFill>
                            <a:srgbClr val="002776"/>
                          </a:solidFill>
                          <a:latin typeface="+mn-lt"/>
                          <a:ea typeface="+mn-ea"/>
                          <a:cs typeface="+mn-cs"/>
                        </a:rPr>
                        <a:t>la Municipalidad del Distrito Metropolitano de Quito y EPMSA.</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Nº de mejoras identificadas</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Al menos 6 mejoras identificadas durante le primer mes del proyecto, 2 relativas a costes de explotación, 2 relacionadas con las tasas aeroportuarias y 2 más relacionadas con otras fuentes de ingresos no regulados.</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Niveles de cumplimiento (%) de la agenda de reuniones</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t>
                      </a:r>
                      <a:r>
                        <a:rPr lang="es-ES" sz="900" kern="1200" noProof="0" dirty="0" smtClean="0">
                          <a:solidFill>
                            <a:srgbClr val="002776"/>
                          </a:solidFill>
                          <a:latin typeface="+mn-lt"/>
                          <a:ea typeface="+mn-ea"/>
                          <a:cs typeface="+mn-cs"/>
                        </a:rPr>
                        <a:t>Al</a:t>
                      </a:r>
                      <a:r>
                        <a:rPr lang="es-ES" sz="900" kern="1200" baseline="0" noProof="0" dirty="0" smtClean="0">
                          <a:solidFill>
                            <a:srgbClr val="002776"/>
                          </a:solidFill>
                          <a:latin typeface="+mn-lt"/>
                          <a:ea typeface="+mn-ea"/>
                          <a:cs typeface="+mn-cs"/>
                        </a:rPr>
                        <a:t> menos un 80% en base mensual, 95% al final del proyecto.</a:t>
                      </a:r>
                      <a:endParaRPr lang="es-ES" sz="900" u="sng" kern="120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2"/>
                  </a:ext>
                </a:extLst>
              </a:tr>
            </a:tbl>
          </a:graphicData>
        </a:graphic>
      </p:graphicFrame>
      <p:sp>
        <p:nvSpPr>
          <p:cNvPr id="7" name="Rectangle 6"/>
          <p:cNvSpPr/>
          <p:nvPr/>
        </p:nvSpPr>
        <p:spPr>
          <a:xfrm>
            <a:off x="277208" y="1801288"/>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n-US" sz="700" dirty="0">
              <a:solidFill>
                <a:srgbClr val="FFFFFF"/>
              </a:solidFill>
            </a:endParaRPr>
          </a:p>
        </p:txBody>
      </p:sp>
      <p:grpSp>
        <p:nvGrpSpPr>
          <p:cNvPr id="8" name="Group 7"/>
          <p:cNvGrpSpPr/>
          <p:nvPr/>
        </p:nvGrpSpPr>
        <p:grpSpPr>
          <a:xfrm>
            <a:off x="356512" y="1852645"/>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16" name="TextBox 15"/>
          <p:cNvSpPr txBox="1"/>
          <p:nvPr/>
        </p:nvSpPr>
        <p:spPr>
          <a:xfrm>
            <a:off x="637248" y="1859917"/>
            <a:ext cx="2247246" cy="246221"/>
          </a:xfrm>
          <a:prstGeom prst="rect">
            <a:avLst/>
          </a:prstGeom>
          <a:noFill/>
        </p:spPr>
        <p:txBody>
          <a:bodyPr wrap="square" rtlCol="0">
            <a:spAutoFit/>
          </a:bodyPr>
          <a:lstStyle/>
          <a:p>
            <a:r>
              <a:rPr lang="en-US" sz="1000" b="1" dirty="0" smtClean="0">
                <a:solidFill>
                  <a:srgbClr val="FFFFFF"/>
                </a:solidFill>
                <a:latin typeface="Arial"/>
              </a:rPr>
              <a:t>ANEXO</a:t>
            </a:r>
            <a:endParaRPr lang="en-US" sz="1000" b="1" dirty="0">
              <a:solidFill>
                <a:srgbClr val="FFFFFF"/>
              </a:solidFill>
              <a:latin typeface="Arial"/>
            </a:endParaRPr>
          </a:p>
        </p:txBody>
      </p:sp>
      <p:sp>
        <p:nvSpPr>
          <p:cNvPr id="39" name="Rectangle 38"/>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endParaRPr lang="en-US" sz="1000" b="1" dirty="0">
              <a:solidFill>
                <a:schemeClr val="tx2"/>
              </a:solidFill>
            </a:endParaRPr>
          </a:p>
        </p:txBody>
      </p:sp>
      <p:sp>
        <p:nvSpPr>
          <p:cNvPr id="38" name="Rectangle 37"/>
          <p:cNvSpPr/>
          <p:nvPr/>
        </p:nvSpPr>
        <p:spPr>
          <a:xfrm>
            <a:off x="275459" y="7021911"/>
            <a:ext cx="9624352" cy="338554"/>
          </a:xfrm>
          <a:prstGeom prst="rect">
            <a:avLst/>
          </a:prstGeom>
        </p:spPr>
        <p:txBody>
          <a:bodyPr wrap="square">
            <a:spAutoFit/>
          </a:bodyPr>
          <a:lstStyle/>
          <a:p>
            <a:r>
              <a:rPr lang="en-US" sz="800" dirty="0" smtClean="0">
                <a:solidFill>
                  <a:schemeClr val="accent1"/>
                </a:solidFill>
              </a:rPr>
              <a:t>Fuentes:</a:t>
            </a:r>
          </a:p>
          <a:p>
            <a:r>
              <a:rPr lang="en-US" sz="800" i="1" dirty="0" err="1" smtClean="0">
                <a:solidFill>
                  <a:schemeClr val="accent1"/>
                </a:solidFill>
              </a:rPr>
              <a:t>Quiport</a:t>
            </a:r>
            <a:r>
              <a:rPr lang="en-US" sz="800" i="1" dirty="0" smtClean="0">
                <a:solidFill>
                  <a:schemeClr val="accent1"/>
                </a:solidFill>
              </a:rPr>
              <a:t> S.A; </a:t>
            </a:r>
            <a:r>
              <a:rPr lang="en-US" sz="800" i="1" dirty="0" err="1" smtClean="0">
                <a:solidFill>
                  <a:schemeClr val="accent1"/>
                </a:solidFill>
              </a:rPr>
              <a:t>Ordenanza</a:t>
            </a:r>
            <a:r>
              <a:rPr lang="en-US" sz="800" i="1" dirty="0" smtClean="0">
                <a:solidFill>
                  <a:schemeClr val="accent1"/>
                </a:solidFill>
              </a:rPr>
              <a:t> </a:t>
            </a:r>
            <a:r>
              <a:rPr lang="en-US" sz="800" i="1" dirty="0" err="1" smtClean="0">
                <a:solidFill>
                  <a:schemeClr val="accent1"/>
                </a:solidFill>
              </a:rPr>
              <a:t>Metropolitana</a:t>
            </a:r>
            <a:r>
              <a:rPr lang="en-US" sz="800" i="1" dirty="0" smtClean="0">
                <a:solidFill>
                  <a:schemeClr val="accent1"/>
                </a:solidFill>
              </a:rPr>
              <a:t> 335; </a:t>
            </a:r>
            <a:r>
              <a:rPr lang="en-US" sz="800" i="1" dirty="0" err="1" smtClean="0">
                <a:solidFill>
                  <a:schemeClr val="accent1"/>
                </a:solidFill>
              </a:rPr>
              <a:t>Escrituras</a:t>
            </a:r>
            <a:r>
              <a:rPr lang="en-US" sz="800" i="1" dirty="0" smtClean="0">
                <a:solidFill>
                  <a:schemeClr val="accent1"/>
                </a:solidFill>
              </a:rPr>
              <a:t> </a:t>
            </a:r>
            <a:r>
              <a:rPr lang="en-US" sz="800" i="1" dirty="0" err="1" smtClean="0">
                <a:solidFill>
                  <a:schemeClr val="accent1"/>
                </a:solidFill>
              </a:rPr>
              <a:t>Públicas</a:t>
            </a:r>
            <a:r>
              <a:rPr lang="en-US" sz="800" i="1" dirty="0" smtClean="0">
                <a:solidFill>
                  <a:schemeClr val="accent1"/>
                </a:solidFill>
              </a:rPr>
              <a:t> del </a:t>
            </a:r>
            <a:r>
              <a:rPr lang="en-US" sz="800" i="1" dirty="0" err="1" smtClean="0">
                <a:solidFill>
                  <a:schemeClr val="accent1"/>
                </a:solidFill>
              </a:rPr>
              <a:t>Contrato</a:t>
            </a:r>
            <a:r>
              <a:rPr lang="en-US" sz="800" i="1" dirty="0" smtClean="0">
                <a:solidFill>
                  <a:schemeClr val="accent1"/>
                </a:solidFill>
              </a:rPr>
              <a:t> de </a:t>
            </a:r>
            <a:r>
              <a:rPr lang="en-US" sz="800" i="1" dirty="0" err="1" smtClean="0">
                <a:solidFill>
                  <a:schemeClr val="accent1"/>
                </a:solidFill>
              </a:rPr>
              <a:t>Concesión</a:t>
            </a:r>
            <a:r>
              <a:rPr lang="en-US" sz="800" dirty="0" smtClean="0">
                <a:solidFill>
                  <a:schemeClr val="accent1"/>
                </a:solidFill>
              </a:rPr>
              <a:t>.</a:t>
            </a:r>
            <a:endParaRPr lang="en-US" sz="800" dirty="0">
              <a:solidFill>
                <a:schemeClr val="accent1"/>
              </a:solidFill>
            </a:endParaRPr>
          </a:p>
        </p:txBody>
      </p:sp>
      <p:sp>
        <p:nvSpPr>
          <p:cNvPr id="40" name="TextBox 39"/>
          <p:cNvSpPr txBox="1"/>
          <p:nvPr/>
        </p:nvSpPr>
        <p:spPr>
          <a:xfrm>
            <a:off x="3847894" y="1024321"/>
            <a:ext cx="5298245" cy="246221"/>
          </a:xfrm>
          <a:prstGeom prst="rect">
            <a:avLst/>
          </a:prstGeom>
          <a:noFill/>
        </p:spPr>
        <p:txBody>
          <a:bodyPr wrap="none" rtlCol="0">
            <a:spAutoFit/>
          </a:bodyPr>
          <a:lstStyle/>
          <a:p>
            <a:r>
              <a:rPr lang="es-ES" sz="1000" b="1" dirty="0" smtClean="0">
                <a:solidFill>
                  <a:schemeClr val="tx2"/>
                </a:solidFill>
              </a:rPr>
              <a:t>3.1. Estudio </a:t>
            </a:r>
            <a:r>
              <a:rPr lang="es-ES" sz="1000" b="1" dirty="0">
                <a:solidFill>
                  <a:schemeClr val="tx2"/>
                </a:solidFill>
              </a:rPr>
              <a:t>e identificación de mecanismos para la reducción de </a:t>
            </a:r>
            <a:r>
              <a:rPr lang="es-ES" sz="1000" b="1" dirty="0" smtClean="0">
                <a:solidFill>
                  <a:schemeClr val="tx2"/>
                </a:solidFill>
              </a:rPr>
              <a:t>costos </a:t>
            </a:r>
            <a:r>
              <a:rPr lang="es-ES" sz="1000" b="1" dirty="0">
                <a:solidFill>
                  <a:schemeClr val="tx2"/>
                </a:solidFill>
              </a:rPr>
              <a:t>operativos </a:t>
            </a:r>
            <a:endParaRPr lang="es-CL" sz="1000" b="1" dirty="0">
              <a:solidFill>
                <a:schemeClr val="tx2"/>
              </a:solidFill>
            </a:endParaRPr>
          </a:p>
        </p:txBody>
      </p:sp>
      <p:sp>
        <p:nvSpPr>
          <p:cNvPr id="65" name="Rectangle 64"/>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s-CL" sz="1000" b="1" dirty="0">
              <a:solidFill>
                <a:srgbClr val="FFFFFF"/>
              </a:solidFill>
            </a:endParaRPr>
          </a:p>
        </p:txBody>
      </p:sp>
      <p:sp>
        <p:nvSpPr>
          <p:cNvPr id="66" name="TextBox 65"/>
          <p:cNvSpPr txBox="1"/>
          <p:nvPr/>
        </p:nvSpPr>
        <p:spPr>
          <a:xfrm>
            <a:off x="285608" y="965981"/>
            <a:ext cx="2033809"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CL" dirty="0" smtClean="0"/>
              <a:t>Mejora de costos operativos</a:t>
            </a:r>
            <a:endParaRPr lang="es-CL" dirty="0"/>
          </a:p>
        </p:txBody>
      </p:sp>
      <p:sp>
        <p:nvSpPr>
          <p:cNvPr id="67" name="Rounded Rectangle 66"/>
          <p:cNvSpPr/>
          <p:nvPr/>
        </p:nvSpPr>
        <p:spPr>
          <a:xfrm>
            <a:off x="265456" y="1045552"/>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E3</a:t>
            </a:r>
            <a:endParaRPr lang="es-ES" sz="1100" b="1" dirty="0">
              <a:solidFill>
                <a:srgbClr val="002060"/>
              </a:solidFill>
            </a:endParaRPr>
          </a:p>
        </p:txBody>
      </p:sp>
      <p:sp>
        <p:nvSpPr>
          <p:cNvPr id="24" name="TextBox 23"/>
          <p:cNvSpPr txBox="1"/>
          <p:nvPr/>
        </p:nvSpPr>
        <p:spPr>
          <a:xfrm>
            <a:off x="194340" y="1585263"/>
            <a:ext cx="9659932" cy="230832"/>
          </a:xfrm>
          <a:prstGeom prst="rect">
            <a:avLst/>
          </a:prstGeom>
          <a:noFill/>
        </p:spPr>
        <p:txBody>
          <a:bodyPr wrap="square" rtlCol="0">
            <a:spAutoFit/>
          </a:bodyPr>
          <a:lstStyle/>
          <a:p>
            <a:r>
              <a:rPr lang="es-ES_tradnl" sz="900" i="1" dirty="0" smtClean="0">
                <a:solidFill>
                  <a:schemeClr val="tx2"/>
                </a:solidFill>
              </a:rPr>
              <a:t>Las </a:t>
            </a:r>
            <a:r>
              <a:rPr lang="es-ES_tradnl" sz="900" i="1" dirty="0">
                <a:solidFill>
                  <a:schemeClr val="tx2"/>
                </a:solidFill>
              </a:rPr>
              <a:t>ideas que se presentan a continuación son sugerencias que se añaden, pero que en ningún caso suponen un desarrollo vinculante</a:t>
            </a:r>
            <a:r>
              <a:rPr lang="es-ES_tradnl" sz="900" i="1" dirty="0" smtClean="0">
                <a:solidFill>
                  <a:schemeClr val="tx2"/>
                </a:solidFill>
              </a:rPr>
              <a:t>.</a:t>
            </a:r>
            <a:endParaRPr lang="es-CL" sz="900" b="1" dirty="0">
              <a:solidFill>
                <a:schemeClr val="tx2"/>
              </a:solidFill>
              <a:latin typeface="+mn-lt"/>
            </a:endParaRPr>
          </a:p>
        </p:txBody>
      </p:sp>
      <p:sp>
        <p:nvSpPr>
          <p:cNvPr id="25" name="Rounded Rectangle 24"/>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26" name="Freeform 25"/>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647299489"/>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69707"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endParaRPr lang="es-CL" sz="1000" b="1" dirty="0">
              <a:solidFill>
                <a:schemeClr val="tx2"/>
              </a:solidFill>
            </a:endParaRPr>
          </a:p>
        </p:txBody>
      </p:sp>
      <p:sp>
        <p:nvSpPr>
          <p:cNvPr id="256" name="Rectangle 255"/>
          <p:cNvSpPr/>
          <p:nvPr/>
        </p:nvSpPr>
        <p:spPr>
          <a:xfrm>
            <a:off x="7264146" y="2590850"/>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625417"/>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21544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s-CL"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26</a:t>
            </a:fld>
            <a:endParaRPr kumimoji="0" lang="es-CL"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215" name="Rectangle 214"/>
          <p:cNvSpPr/>
          <p:nvPr/>
        </p:nvSpPr>
        <p:spPr>
          <a:xfrm>
            <a:off x="7264800" y="4367180"/>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err="1">
                <a:solidFill>
                  <a:srgbClr val="FFFFFF"/>
                </a:solidFill>
              </a:rPr>
              <a:t>KPIs</a:t>
            </a:r>
            <a:r>
              <a:rPr lang="es-CL" sz="1000" b="1" dirty="0">
                <a:solidFill>
                  <a:srgbClr val="FFFFFF"/>
                </a:solidFill>
              </a:rPr>
              <a:t> Específicos </a:t>
            </a:r>
            <a:r>
              <a:rPr lang="es-CL" sz="1000" b="1" baseline="30000" dirty="0" smtClean="0">
                <a:solidFill>
                  <a:srgbClr val="FFFFFF"/>
                </a:solidFill>
              </a:rPr>
              <a:t>(b)</a:t>
            </a:r>
            <a:endParaRPr lang="es-CL" sz="1000" b="1" dirty="0">
              <a:solidFill>
                <a:srgbClr val="FFFFFF"/>
              </a:solidFill>
            </a:endParaRPr>
          </a:p>
        </p:txBody>
      </p:sp>
      <p:grpSp>
        <p:nvGrpSpPr>
          <p:cNvPr id="259" name="Group 258"/>
          <p:cNvGrpSpPr/>
          <p:nvPr/>
        </p:nvGrpSpPr>
        <p:grpSpPr>
          <a:xfrm>
            <a:off x="7334298" y="4421180"/>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s-CL" sz="1000" b="1" dirty="0">
              <a:solidFill>
                <a:srgbClr val="FFFFFF"/>
              </a:solidFill>
            </a:endParaRPr>
          </a:p>
        </p:txBody>
      </p:sp>
      <p:sp>
        <p:nvSpPr>
          <p:cNvPr id="342" name="Freeform 368"/>
          <p:cNvSpPr>
            <a:spLocks noEditPoints="1"/>
          </p:cNvSpPr>
          <p:nvPr/>
        </p:nvSpPr>
        <p:spPr bwMode="auto">
          <a:xfrm>
            <a:off x="87563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s-CL" dirty="0">
              <a:solidFill>
                <a:srgbClr val="000000"/>
              </a:solidFill>
              <a:cs typeface="Arial" charset="0"/>
            </a:endParaRPr>
          </a:p>
        </p:txBody>
      </p:sp>
      <p:sp>
        <p:nvSpPr>
          <p:cNvPr id="3" name="TextBox 2"/>
          <p:cNvSpPr txBox="1"/>
          <p:nvPr/>
        </p:nvSpPr>
        <p:spPr>
          <a:xfrm>
            <a:off x="3847894" y="1024321"/>
            <a:ext cx="5915402" cy="261610"/>
          </a:xfrm>
          <a:prstGeom prst="rect">
            <a:avLst/>
          </a:prstGeom>
          <a:noFill/>
        </p:spPr>
        <p:txBody>
          <a:bodyPr wrap="none" rtlCol="0">
            <a:spAutoFit/>
          </a:bodyPr>
          <a:lstStyle/>
          <a:p>
            <a:r>
              <a:rPr lang="es-CL" sz="1100" b="1" dirty="0" smtClean="0">
                <a:solidFill>
                  <a:schemeClr val="tx2"/>
                </a:solidFill>
              </a:rPr>
              <a:t>3.2</a:t>
            </a:r>
            <a:r>
              <a:rPr lang="es-CL" sz="1000" b="1" dirty="0" smtClean="0">
                <a:solidFill>
                  <a:schemeClr val="tx2"/>
                </a:solidFill>
              </a:rPr>
              <a:t>. Programa de colaboración con UIO para la reducción de costos operativos del aeropuerto</a:t>
            </a:r>
            <a:endParaRPr lang="es-CL" sz="1000" b="1" dirty="0">
              <a:solidFill>
                <a:schemeClr val="tx2"/>
              </a:solidFill>
            </a:endParaRPr>
          </a:p>
        </p:txBody>
      </p:sp>
      <p:sp>
        <p:nvSpPr>
          <p:cNvPr id="360" name="Rectangle 359"/>
          <p:cNvSpPr/>
          <p:nvPr/>
        </p:nvSpPr>
        <p:spPr>
          <a:xfrm>
            <a:off x="205200" y="1760621"/>
            <a:ext cx="7020000" cy="6269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indent="-171450">
              <a:buFont typeface="Arial" panose="020B0604020202020204" pitchFamily="34" charset="0"/>
              <a:buChar char="•"/>
            </a:pPr>
            <a:r>
              <a:rPr lang="es-CL" sz="900" dirty="0" smtClean="0">
                <a:solidFill>
                  <a:srgbClr val="002776"/>
                </a:solidFill>
              </a:rPr>
              <a:t>Creación de un programa de colaboración con el Aeropuerto de Quito para la mejora en los costos operativos a través de la implementación de los mecanismos identificados en el Proyecto 3.1.</a:t>
            </a:r>
          </a:p>
          <a:p>
            <a:pPr marL="171450" indent="-171450">
              <a:buFont typeface="Arial" panose="020B0604020202020204" pitchFamily="34" charset="0"/>
              <a:buChar char="•"/>
            </a:pPr>
            <a:r>
              <a:rPr lang="es-CL" sz="900" dirty="0" smtClean="0">
                <a:solidFill>
                  <a:srgbClr val="002776"/>
                </a:solidFill>
              </a:rPr>
              <a:t>Reducción o eliminación de impuestos y costes con impacto relevante como palanca para lograr el incremento de la actividad de las compañías existentes y la atracción de nuevas compañías.</a:t>
            </a:r>
            <a:endParaRPr lang="es-CL" sz="900" dirty="0">
              <a:solidFill>
                <a:srgbClr val="002776"/>
              </a:solidFill>
            </a:endParaRPr>
          </a:p>
        </p:txBody>
      </p:sp>
      <p:graphicFrame>
        <p:nvGraphicFramePr>
          <p:cNvPr id="362" name="Table 361"/>
          <p:cNvGraphicFramePr>
            <a:graphicFrameLocks noGrp="1"/>
          </p:cNvGraphicFramePr>
          <p:nvPr>
            <p:extLst>
              <p:ext uri="{D42A27DB-BD31-4B8C-83A1-F6EECF244321}">
                <p14:modId xmlns:p14="http://schemas.microsoft.com/office/powerpoint/2010/main" val="3662655843"/>
              </p:ext>
            </p:extLst>
          </p:nvPr>
        </p:nvGraphicFramePr>
        <p:xfrm>
          <a:off x="205200" y="3670971"/>
          <a:ext cx="7020000" cy="274320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474270">
                <a:tc>
                  <a:txBody>
                    <a:bodyPr/>
                    <a:lstStyle/>
                    <a:p>
                      <a:pPr marL="0" marR="0" lvl="0" indent="0" algn="l" defTabSz="913399" rtl="0" eaLnBrk="1" fontAlgn="base" latinLnBrk="0" hangingPunct="1">
                        <a:lnSpc>
                          <a:spcPct val="100000"/>
                        </a:lnSpc>
                        <a:spcBef>
                          <a:spcPct val="0"/>
                        </a:spcBef>
                        <a:spcAft>
                          <a:spcPct val="0"/>
                        </a:spcAft>
                        <a:buClrTx/>
                        <a:buSzTx/>
                        <a:buFontTx/>
                        <a:buNone/>
                        <a:tabLst/>
                        <a:defRPr/>
                      </a:pPr>
                      <a:r>
                        <a:rPr lang="es-CL" sz="900" kern="1200" dirty="0" smtClean="0">
                          <a:solidFill>
                            <a:srgbClr val="002776"/>
                          </a:solidFill>
                          <a:latin typeface="+mn-lt"/>
                          <a:ea typeface="+mn-ea"/>
                          <a:cs typeface="+mn-cs"/>
                        </a:rPr>
                        <a:t>1. </a:t>
                      </a:r>
                      <a:r>
                        <a:rPr lang="es-CL" sz="900" kern="1200" baseline="0" dirty="0" smtClean="0">
                          <a:solidFill>
                            <a:srgbClr val="002776"/>
                          </a:solidFill>
                          <a:latin typeface="+mn-lt"/>
                          <a:ea typeface="+mn-ea"/>
                          <a:cs typeface="+mn-cs"/>
                        </a:rPr>
                        <a:t>Constitución de una plataforma común con los </a:t>
                      </a:r>
                      <a:r>
                        <a:rPr lang="es-CL" sz="900" i="1" kern="1200" dirty="0" err="1" smtClean="0">
                          <a:solidFill>
                            <a:srgbClr val="002776"/>
                          </a:solidFill>
                          <a:latin typeface="+mn-lt"/>
                          <a:ea typeface="+mn-ea"/>
                          <a:cs typeface="+mn-cs"/>
                        </a:rPr>
                        <a:t>partners</a:t>
                      </a:r>
                      <a:r>
                        <a:rPr lang="es-CL" sz="900" i="1" kern="1200" baseline="0" dirty="0" smtClean="0">
                          <a:solidFill>
                            <a:srgbClr val="002776"/>
                          </a:solidFill>
                          <a:latin typeface="+mn-lt"/>
                          <a:ea typeface="+mn-ea"/>
                          <a:cs typeface="+mn-cs"/>
                        </a:rPr>
                        <a:t> clave</a:t>
                      </a:r>
                      <a:r>
                        <a:rPr lang="es-CL" sz="900" i="0" kern="1200" baseline="0" dirty="0" smtClean="0">
                          <a:solidFill>
                            <a:srgbClr val="002776"/>
                          </a:solidFill>
                          <a:latin typeface="+mn-lt"/>
                          <a:ea typeface="+mn-ea"/>
                          <a:cs typeface="+mn-cs"/>
                        </a:rPr>
                        <a:t> seleccionados en el Proyecto 3.1 en colaboración con el Aeropuerto de Quito </a:t>
                      </a:r>
                      <a:r>
                        <a:rPr lang="es-CL" sz="900" kern="1200" baseline="0" dirty="0" smtClean="0">
                          <a:solidFill>
                            <a:srgbClr val="002776"/>
                          </a:solidFill>
                          <a:latin typeface="+mn-lt"/>
                          <a:ea typeface="+mn-ea"/>
                          <a:cs typeface="+mn-cs"/>
                        </a:rPr>
                        <a:t>con el propósito de alinear objetivos e implementar un plan de actuación </a:t>
                      </a:r>
                      <a:r>
                        <a:rPr lang="es-CL" sz="900" i="0" kern="1200" baseline="0" dirty="0" smtClean="0">
                          <a:solidFill>
                            <a:srgbClr val="002776"/>
                          </a:solidFill>
                          <a:latin typeface="+mn-lt"/>
                          <a:ea typeface="+mn-ea"/>
                          <a:cs typeface="+mn-cs"/>
                        </a:rPr>
                        <a:t>que materialice las medidas identificadas en dicho proyecto.</a:t>
                      </a:r>
                      <a:endParaRPr lang="es-CL" sz="9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474270">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900" kern="1200" dirty="0" smtClean="0">
                          <a:solidFill>
                            <a:srgbClr val="002776"/>
                          </a:solidFill>
                          <a:latin typeface="+mn-lt"/>
                          <a:ea typeface="+mn-ea"/>
                          <a:cs typeface="+mn-cs"/>
                        </a:rPr>
                        <a:t>2. Discusión y negociación entre los diferentes </a:t>
                      </a:r>
                      <a:r>
                        <a:rPr lang="es-CL" sz="900" i="1" kern="1200" dirty="0" err="1" smtClean="0">
                          <a:solidFill>
                            <a:srgbClr val="002776"/>
                          </a:solidFill>
                          <a:latin typeface="+mn-lt"/>
                          <a:ea typeface="+mn-ea"/>
                          <a:cs typeface="+mn-cs"/>
                        </a:rPr>
                        <a:t>partners</a:t>
                      </a:r>
                      <a:r>
                        <a:rPr lang="es-CL" sz="900" kern="1200" baseline="0" dirty="0" smtClean="0">
                          <a:solidFill>
                            <a:srgbClr val="002776"/>
                          </a:solidFill>
                          <a:latin typeface="+mn-lt"/>
                          <a:ea typeface="+mn-ea"/>
                          <a:cs typeface="+mn-cs"/>
                        </a:rPr>
                        <a:t> de la plataforma común sobre las medidas y mecanismos definidos en el Proyecto 3.1. Definición detallada de las actuaciones a implementar en línea con estos mecanismos y medidas y asignación de responsabilidades y </a:t>
                      </a:r>
                      <a:r>
                        <a:rPr lang="es-CL" sz="900" i="1" kern="1200" baseline="0" dirty="0" smtClean="0">
                          <a:solidFill>
                            <a:srgbClr val="002776"/>
                          </a:solidFill>
                          <a:latin typeface="+mn-lt"/>
                          <a:ea typeface="+mn-ea"/>
                          <a:cs typeface="+mn-cs"/>
                        </a:rPr>
                        <a:t>roles</a:t>
                      </a:r>
                      <a:r>
                        <a:rPr lang="es-CL" sz="900" kern="1200" baseline="0" dirty="0" smtClean="0">
                          <a:solidFill>
                            <a:srgbClr val="002776"/>
                          </a:solidFill>
                          <a:latin typeface="+mn-lt"/>
                          <a:ea typeface="+mn-ea"/>
                          <a:cs typeface="+mn-cs"/>
                        </a:rPr>
                        <a:t> dentro de la plataforma.</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458941">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900" kern="1200" baseline="0" dirty="0" smtClean="0">
                          <a:solidFill>
                            <a:srgbClr val="002776"/>
                          </a:solidFill>
                          <a:latin typeface="+mn-lt"/>
                          <a:ea typeface="+mn-ea"/>
                          <a:cs typeface="+mn-cs"/>
                        </a:rPr>
                        <a:t>3. Contacto y negociación de las medidas identificadas con aquellos </a:t>
                      </a:r>
                      <a:r>
                        <a:rPr lang="es-CL" sz="900" i="1" kern="1200" baseline="0" dirty="0" err="1" smtClean="0">
                          <a:solidFill>
                            <a:srgbClr val="002776"/>
                          </a:solidFill>
                          <a:latin typeface="+mn-lt"/>
                          <a:ea typeface="+mn-ea"/>
                          <a:cs typeface="+mn-cs"/>
                        </a:rPr>
                        <a:t>stakeholders</a:t>
                      </a:r>
                      <a:r>
                        <a:rPr lang="es-CL" sz="900" i="1" kern="1200" baseline="0" dirty="0" smtClean="0">
                          <a:solidFill>
                            <a:srgbClr val="002776"/>
                          </a:solidFill>
                          <a:latin typeface="+mn-lt"/>
                          <a:ea typeface="+mn-ea"/>
                          <a:cs typeface="+mn-cs"/>
                        </a:rPr>
                        <a:t> (Petroecuador</a:t>
                      </a:r>
                      <a:r>
                        <a:rPr lang="es-CL" sz="900" i="1" kern="1200" baseline="30000" dirty="0" smtClean="0">
                          <a:solidFill>
                            <a:srgbClr val="002776"/>
                          </a:solidFill>
                          <a:latin typeface="+mn-lt"/>
                          <a:ea typeface="+mn-ea"/>
                          <a:cs typeface="+mn-cs"/>
                        </a:rPr>
                        <a:t>(a) </a:t>
                      </a:r>
                      <a:r>
                        <a:rPr lang="es-CL" sz="900" i="1" kern="1200" baseline="0" dirty="0" smtClean="0">
                          <a:solidFill>
                            <a:srgbClr val="002776"/>
                          </a:solidFill>
                          <a:latin typeface="+mn-lt"/>
                          <a:ea typeface="+mn-ea"/>
                          <a:cs typeface="+mn-cs"/>
                        </a:rPr>
                        <a:t>, agentes de handling y proveedores de servicios aeroportuarios, Gobierno Nacional)</a:t>
                      </a:r>
                      <a:r>
                        <a:rPr lang="es-CL" sz="900" kern="1200" baseline="0" dirty="0" smtClean="0">
                          <a:solidFill>
                            <a:srgbClr val="002776"/>
                          </a:solidFill>
                          <a:latin typeface="+mn-lt"/>
                          <a:ea typeface="+mn-ea"/>
                          <a:cs typeface="+mn-cs"/>
                        </a:rPr>
                        <a:t> que no pertenezcan a la plataforma común y que tenga impacto sobre los costes de operación.</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55040">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900" kern="1200" dirty="0" smtClean="0">
                          <a:solidFill>
                            <a:srgbClr val="002776"/>
                          </a:solidFill>
                          <a:latin typeface="+mn-lt"/>
                          <a:ea typeface="+mn-ea"/>
                          <a:cs typeface="+mn-cs"/>
                        </a:rPr>
                        <a:t>4. Elaboración</a:t>
                      </a:r>
                      <a:r>
                        <a:rPr lang="es-CL" sz="900" kern="1200" baseline="0" dirty="0" smtClean="0">
                          <a:solidFill>
                            <a:srgbClr val="002776"/>
                          </a:solidFill>
                          <a:latin typeface="+mn-lt"/>
                          <a:ea typeface="+mn-ea"/>
                          <a:cs typeface="+mn-cs"/>
                        </a:rPr>
                        <a:t> de un calendario para la implementación de las medidas y mecanismos de reducción de costos identificadas en el Proyecto 3.1. </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458941">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900" kern="1200" dirty="0" smtClean="0">
                          <a:solidFill>
                            <a:srgbClr val="002776"/>
                          </a:solidFill>
                          <a:latin typeface="+mn-lt"/>
                          <a:ea typeface="+mn-ea"/>
                          <a:cs typeface="+mn-cs"/>
                        </a:rPr>
                        <a:t>5. M</a:t>
                      </a:r>
                      <a:r>
                        <a:rPr lang="es-CL" sz="900" kern="1200" baseline="0" dirty="0" smtClean="0">
                          <a:solidFill>
                            <a:srgbClr val="002776"/>
                          </a:solidFill>
                          <a:latin typeface="+mn-lt"/>
                          <a:ea typeface="+mn-ea"/>
                          <a:cs typeface="+mn-cs"/>
                        </a:rPr>
                        <a:t>odificar, y en su caso, d</a:t>
                      </a:r>
                      <a:r>
                        <a:rPr lang="es-CL" sz="900" kern="1200" dirty="0" smtClean="0">
                          <a:solidFill>
                            <a:srgbClr val="002776"/>
                          </a:solidFill>
                          <a:latin typeface="+mn-lt"/>
                          <a:ea typeface="+mn-ea"/>
                          <a:cs typeface="+mn-cs"/>
                        </a:rPr>
                        <a:t>esarrollar las normas y regulación asociada y</a:t>
                      </a:r>
                      <a:r>
                        <a:rPr lang="es-CL" sz="900" kern="1200" baseline="0" dirty="0" smtClean="0">
                          <a:solidFill>
                            <a:srgbClr val="002776"/>
                          </a:solidFill>
                          <a:latin typeface="+mn-lt"/>
                          <a:ea typeface="+mn-ea"/>
                          <a:cs typeface="+mn-cs"/>
                        </a:rPr>
                        <a:t> relativa</a:t>
                      </a:r>
                      <a:r>
                        <a:rPr lang="es-CL" sz="900" kern="1200" dirty="0" smtClean="0">
                          <a:solidFill>
                            <a:srgbClr val="002776"/>
                          </a:solidFill>
                          <a:latin typeface="+mn-lt"/>
                          <a:ea typeface="+mn-ea"/>
                          <a:cs typeface="+mn-cs"/>
                        </a:rPr>
                        <a:t> a cabo la reducción de: costes operativos de mecanismos identificados, tasas aeroportuarias,</a:t>
                      </a:r>
                      <a:r>
                        <a:rPr lang="es-CL" sz="900" kern="1200" baseline="0" dirty="0" smtClean="0">
                          <a:solidFill>
                            <a:srgbClr val="002776"/>
                          </a:solidFill>
                          <a:latin typeface="+mn-lt"/>
                          <a:ea typeface="+mn-ea"/>
                          <a:cs typeface="+mn-cs"/>
                        </a:rPr>
                        <a:t> costes de combustible, </a:t>
                      </a:r>
                      <a:r>
                        <a:rPr lang="es-CL" sz="900" kern="1200" dirty="0" smtClean="0">
                          <a:solidFill>
                            <a:srgbClr val="002776"/>
                          </a:solidFill>
                          <a:latin typeface="+mn-lt"/>
                          <a:ea typeface="+mn-ea"/>
                          <a:cs typeface="+mn-cs"/>
                        </a:rPr>
                        <a:t>el</a:t>
                      </a:r>
                      <a:r>
                        <a:rPr lang="es-CL" sz="900" kern="1200" baseline="0" dirty="0" smtClean="0">
                          <a:solidFill>
                            <a:srgbClr val="002776"/>
                          </a:solidFill>
                          <a:latin typeface="+mn-lt"/>
                          <a:ea typeface="+mn-ea"/>
                          <a:cs typeface="+mn-cs"/>
                        </a:rPr>
                        <a:t> impuesto sobre el combustible en vuelos internacionales y el impuesto sobre combustible.</a:t>
                      </a:r>
                      <a:endParaRPr lang="es-CL" sz="9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4251163076"/>
                  </a:ext>
                </a:extLst>
              </a:tr>
              <a:tr h="344922">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CL" sz="900" kern="1200" dirty="0" smtClean="0">
                          <a:solidFill>
                            <a:srgbClr val="002776"/>
                          </a:solidFill>
                          <a:latin typeface="+mn-lt"/>
                          <a:ea typeface="+mn-ea"/>
                          <a:cs typeface="+mn-cs"/>
                        </a:rPr>
                        <a:t>6. </a:t>
                      </a:r>
                      <a:r>
                        <a:rPr lang="es-CL" sz="900" kern="1200" baseline="0" dirty="0" smtClean="0">
                          <a:solidFill>
                            <a:srgbClr val="002776"/>
                          </a:solidFill>
                          <a:latin typeface="+mn-lt"/>
                          <a:ea typeface="+mn-ea"/>
                          <a:cs typeface="+mn-cs"/>
                        </a:rPr>
                        <a:t>Establecimiento de una agenda de reuniones y seguimiento para garantizar una ejecución de las actuaciones definidas en el Proyecto 3.2 en línea con los objetivos identificados.</a:t>
                      </a:r>
                      <a:endParaRPr lang="es-CL" sz="900" kern="120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bl>
          </a:graphicData>
        </a:graphic>
      </p:graphicFrame>
      <p:sp>
        <p:nvSpPr>
          <p:cNvPr id="364" name="Rectangle 363"/>
          <p:cNvSpPr/>
          <p:nvPr/>
        </p:nvSpPr>
        <p:spPr>
          <a:xfrm>
            <a:off x="7264146" y="2954544"/>
            <a:ext cx="2625312" cy="13869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buFont typeface="+mj-lt"/>
              <a:buAutoNum type="arabicPeriod"/>
            </a:pPr>
            <a:r>
              <a:rPr lang="es-CL" sz="800" dirty="0">
                <a:solidFill>
                  <a:srgbClr val="002776"/>
                </a:solidFill>
              </a:rPr>
              <a:t>Correcta identificación y selección de </a:t>
            </a:r>
            <a:r>
              <a:rPr lang="es-CL" sz="800" i="1" dirty="0" err="1">
                <a:solidFill>
                  <a:srgbClr val="002776"/>
                </a:solidFill>
              </a:rPr>
              <a:t>partner</a:t>
            </a:r>
            <a:r>
              <a:rPr lang="es-CL" sz="800" i="1" dirty="0">
                <a:solidFill>
                  <a:srgbClr val="002776"/>
                </a:solidFill>
              </a:rPr>
              <a:t>(s)</a:t>
            </a:r>
            <a:r>
              <a:rPr lang="es-CL" sz="800" dirty="0">
                <a:solidFill>
                  <a:srgbClr val="002776"/>
                </a:solidFill>
              </a:rPr>
              <a:t> clave.</a:t>
            </a:r>
          </a:p>
          <a:p>
            <a:pPr marL="228600" indent="-228600">
              <a:buFont typeface="+mj-lt"/>
              <a:buAutoNum type="arabicPeriod"/>
            </a:pPr>
            <a:r>
              <a:rPr lang="es-CL" sz="800" dirty="0">
                <a:solidFill>
                  <a:srgbClr val="002776"/>
                </a:solidFill>
              </a:rPr>
              <a:t>Alto grado de alineamiento y solidez en la creación de la plataforma y del plan de acción común.</a:t>
            </a:r>
          </a:p>
          <a:p>
            <a:pPr marL="228600" lvl="0" indent="-228600">
              <a:buFont typeface="+mj-lt"/>
              <a:buAutoNum type="arabicPeriod"/>
            </a:pPr>
            <a:r>
              <a:rPr lang="es-CL" sz="800" dirty="0">
                <a:solidFill>
                  <a:srgbClr val="002776"/>
                </a:solidFill>
              </a:rPr>
              <a:t>Definición clara de los roles y liderazgo del proyecto</a:t>
            </a:r>
            <a:r>
              <a:rPr lang="es-CL" sz="800" dirty="0" smtClean="0">
                <a:solidFill>
                  <a:srgbClr val="002776"/>
                </a:solidFill>
              </a:rPr>
              <a:t>.</a:t>
            </a:r>
          </a:p>
          <a:p>
            <a:pPr marL="228600" lvl="0" indent="-228600">
              <a:buFont typeface="+mj-lt"/>
              <a:buAutoNum type="arabicPeriod"/>
            </a:pPr>
            <a:r>
              <a:rPr lang="es-CL" sz="800" dirty="0" smtClean="0">
                <a:solidFill>
                  <a:srgbClr val="002776"/>
                </a:solidFill>
              </a:rPr>
              <a:t>Efectividad en la discusión con los agentes relevantes en cada caso.</a:t>
            </a:r>
          </a:p>
          <a:p>
            <a:pPr marL="228600" indent="-228600">
              <a:buFont typeface="+mj-lt"/>
              <a:buAutoNum type="arabicPeriod"/>
            </a:pPr>
            <a:r>
              <a:rPr lang="es-CL" sz="800" dirty="0">
                <a:solidFill>
                  <a:srgbClr val="002776"/>
                </a:solidFill>
              </a:rPr>
              <a:t>Existencia de una estructura de metas compartidas entre </a:t>
            </a:r>
            <a:r>
              <a:rPr lang="es-CL" sz="800" i="1" dirty="0" err="1">
                <a:solidFill>
                  <a:srgbClr val="002776"/>
                </a:solidFill>
              </a:rPr>
              <a:t>partners</a:t>
            </a:r>
            <a:r>
              <a:rPr lang="es-CL" sz="800" i="1" dirty="0">
                <a:solidFill>
                  <a:srgbClr val="002776"/>
                </a:solidFill>
              </a:rPr>
              <a:t> </a:t>
            </a:r>
            <a:r>
              <a:rPr lang="es-CL" sz="800" dirty="0">
                <a:solidFill>
                  <a:srgbClr val="002776"/>
                </a:solidFill>
              </a:rPr>
              <a:t>y el resto de </a:t>
            </a:r>
            <a:r>
              <a:rPr lang="es-CL" sz="800" dirty="0" smtClean="0">
                <a:solidFill>
                  <a:srgbClr val="002776"/>
                </a:solidFill>
              </a:rPr>
              <a:t>agentes implicados.</a:t>
            </a:r>
            <a:endParaRPr lang="es-CL" sz="800" dirty="0">
              <a:solidFill>
                <a:srgbClr val="002776"/>
              </a:solidFill>
            </a:endParaRPr>
          </a:p>
          <a:p>
            <a:pPr marL="228600" lvl="0" indent="-228600">
              <a:buFont typeface="+mj-lt"/>
              <a:buAutoNum type="arabicPeriod"/>
            </a:pPr>
            <a:endParaRPr lang="es-CL" sz="800" dirty="0">
              <a:solidFill>
                <a:srgbClr val="002776"/>
              </a:solidFill>
            </a:endParaRPr>
          </a:p>
        </p:txBody>
      </p:sp>
      <p:sp>
        <p:nvSpPr>
          <p:cNvPr id="365" name="Rectangle 364"/>
          <p:cNvSpPr/>
          <p:nvPr/>
        </p:nvSpPr>
        <p:spPr>
          <a:xfrm>
            <a:off x="7264800" y="4727180"/>
            <a:ext cx="2637113" cy="16308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spcBef>
                <a:spcPts val="300"/>
              </a:spcBef>
              <a:buFont typeface="+mj-lt"/>
              <a:buAutoNum type="arabicPeriod"/>
            </a:pPr>
            <a:r>
              <a:rPr lang="es-CL" sz="800" dirty="0" smtClean="0">
                <a:solidFill>
                  <a:schemeClr val="tx2"/>
                </a:solidFill>
              </a:rPr>
              <a:t>Nº de medidas implementadas del total de medidas identificadas en el Proyecto 3.1.</a:t>
            </a:r>
          </a:p>
          <a:p>
            <a:pPr marL="228600" indent="-228600">
              <a:spcBef>
                <a:spcPts val="300"/>
              </a:spcBef>
              <a:buFont typeface="+mj-lt"/>
              <a:buAutoNum type="arabicPeriod"/>
            </a:pPr>
            <a:r>
              <a:rPr lang="es-CL" sz="800" dirty="0" smtClean="0">
                <a:solidFill>
                  <a:schemeClr val="tx2"/>
                </a:solidFill>
              </a:rPr>
              <a:t>Reducción (%) de costos operativos a través de cada mecanismo identificado.</a:t>
            </a:r>
          </a:p>
          <a:p>
            <a:pPr marL="228600" indent="-228600">
              <a:spcBef>
                <a:spcPts val="300"/>
              </a:spcBef>
              <a:buFont typeface="+mj-lt"/>
              <a:buAutoNum type="arabicPeriod"/>
            </a:pPr>
            <a:r>
              <a:rPr lang="es-CL" sz="800" dirty="0">
                <a:solidFill>
                  <a:srgbClr val="002776"/>
                </a:solidFill>
              </a:rPr>
              <a:t>Niveles (%) de reducción en tasas </a:t>
            </a:r>
            <a:r>
              <a:rPr lang="es-CL" sz="800" dirty="0" smtClean="0">
                <a:solidFill>
                  <a:srgbClr val="002776"/>
                </a:solidFill>
              </a:rPr>
              <a:t>aeroportuarias.</a:t>
            </a:r>
            <a:endParaRPr lang="es-CL" sz="800" dirty="0" smtClean="0">
              <a:solidFill>
                <a:schemeClr val="tx2"/>
              </a:solidFill>
            </a:endParaRPr>
          </a:p>
          <a:p>
            <a:pPr marL="228600" indent="-228600">
              <a:spcBef>
                <a:spcPts val="300"/>
              </a:spcBef>
              <a:buFont typeface="+mj-lt"/>
              <a:buAutoNum type="arabicPeriod"/>
            </a:pPr>
            <a:r>
              <a:rPr lang="es-CL" sz="800" dirty="0">
                <a:solidFill>
                  <a:srgbClr val="002776"/>
                </a:solidFill>
              </a:rPr>
              <a:t>Niveles (%) de reducción en costes de </a:t>
            </a:r>
            <a:r>
              <a:rPr lang="es-CL" sz="800" dirty="0" smtClean="0">
                <a:solidFill>
                  <a:srgbClr val="002776"/>
                </a:solidFill>
              </a:rPr>
              <a:t>combustible.</a:t>
            </a:r>
            <a:endParaRPr lang="es-CL" sz="800" dirty="0" smtClean="0">
              <a:solidFill>
                <a:schemeClr val="tx2"/>
              </a:solidFill>
            </a:endParaRPr>
          </a:p>
          <a:p>
            <a:pPr marL="228600" indent="-228600">
              <a:spcBef>
                <a:spcPts val="300"/>
              </a:spcBef>
              <a:buFont typeface="+mj-lt"/>
              <a:buAutoNum type="arabicPeriod"/>
            </a:pPr>
            <a:r>
              <a:rPr lang="es-CL" sz="800" dirty="0" smtClean="0">
                <a:solidFill>
                  <a:schemeClr val="tx2"/>
                </a:solidFill>
              </a:rPr>
              <a:t>Niveles de cumplimiento (%) de la agenda de reuniones.</a:t>
            </a:r>
          </a:p>
          <a:p>
            <a:pPr marL="228600" indent="-228600">
              <a:spcBef>
                <a:spcPts val="300"/>
              </a:spcBef>
              <a:buFont typeface="+mj-lt"/>
              <a:buAutoNum type="arabicPeriod"/>
            </a:pPr>
            <a:r>
              <a:rPr lang="es-CL" sz="800" dirty="0">
                <a:solidFill>
                  <a:srgbClr val="002776"/>
                </a:solidFill>
              </a:rPr>
              <a:t>Niveles (%) de reducción </a:t>
            </a:r>
            <a:r>
              <a:rPr lang="es-CL" sz="800" dirty="0" smtClean="0">
                <a:solidFill>
                  <a:srgbClr val="002776"/>
                </a:solidFill>
              </a:rPr>
              <a:t>de impuestos  con impacto relevante: ISD y combustible.</a:t>
            </a:r>
            <a:endParaRPr lang="es-CL" sz="800" dirty="0" smtClean="0">
              <a:solidFill>
                <a:schemeClr val="tx2"/>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79" name="Rounded Rectangle 378"/>
          <p:cNvSpPr/>
          <p:nvPr/>
        </p:nvSpPr>
        <p:spPr>
          <a:xfrm>
            <a:off x="265456" y="1003508"/>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E3</a:t>
            </a:r>
            <a:endParaRPr lang="es-ES" sz="1100" b="1" dirty="0">
              <a:solidFill>
                <a:srgbClr val="002060"/>
              </a:solidFill>
            </a:endParaRPr>
          </a:p>
        </p:txBody>
      </p:sp>
      <p:sp>
        <p:nvSpPr>
          <p:cNvPr id="383" name="TextBox 382"/>
          <p:cNvSpPr txBox="1"/>
          <p:nvPr/>
        </p:nvSpPr>
        <p:spPr>
          <a:xfrm>
            <a:off x="511074" y="965981"/>
            <a:ext cx="1808343" cy="3534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CL" dirty="0" smtClean="0"/>
              <a:t>Mejora de costos operativos</a:t>
            </a:r>
            <a:endParaRPr lang="es-CL" dirty="0"/>
          </a:p>
        </p:txBody>
      </p:sp>
      <p:grpSp>
        <p:nvGrpSpPr>
          <p:cNvPr id="384" name="Group 383"/>
          <p:cNvGrpSpPr/>
          <p:nvPr/>
        </p:nvGrpSpPr>
        <p:grpSpPr>
          <a:xfrm>
            <a:off x="7256357" y="1440165"/>
            <a:ext cx="2633101" cy="836705"/>
            <a:chOff x="3462357" y="6443378"/>
            <a:chExt cx="2082316" cy="900000"/>
          </a:xfrm>
        </p:grpSpPr>
        <p:sp>
          <p:nvSpPr>
            <p:cNvPr id="385" name="Rectangle 384"/>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86" name="Rectangle 385"/>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87" name="Group 386"/>
            <p:cNvGrpSpPr/>
            <p:nvPr/>
          </p:nvGrpSpPr>
          <p:grpSpPr>
            <a:xfrm>
              <a:off x="3561117" y="6479378"/>
              <a:ext cx="295181" cy="288000"/>
              <a:chOff x="1738313" y="3406776"/>
              <a:chExt cx="644727" cy="615950"/>
            </a:xfrm>
            <a:solidFill>
              <a:srgbClr val="FFFF00"/>
            </a:solidFill>
          </p:grpSpPr>
          <p:sp>
            <p:nvSpPr>
              <p:cNvPr id="398"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9"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0"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1"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88" name="Group 387"/>
            <p:cNvGrpSpPr/>
            <p:nvPr/>
          </p:nvGrpSpPr>
          <p:grpSpPr>
            <a:xfrm>
              <a:off x="3582872" y="6818591"/>
              <a:ext cx="468000" cy="432933"/>
              <a:chOff x="3605314" y="6801213"/>
              <a:chExt cx="468000" cy="432933"/>
            </a:xfrm>
          </p:grpSpPr>
          <p:sp>
            <p:nvSpPr>
              <p:cNvPr id="396" name="Rectangle 395"/>
              <p:cNvSpPr/>
              <p:nvPr>
                <p:custDataLst>
                  <p:tags r:id="rId16"/>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97" name="TextBox 396"/>
              <p:cNvSpPr txBox="1"/>
              <p:nvPr>
                <p:custDataLst>
                  <p:tags r:id="rId17"/>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89" name="Group 388"/>
            <p:cNvGrpSpPr/>
            <p:nvPr/>
          </p:nvGrpSpPr>
          <p:grpSpPr>
            <a:xfrm>
              <a:off x="4277236" y="6818591"/>
              <a:ext cx="468000" cy="432933"/>
              <a:chOff x="4217406" y="6801213"/>
              <a:chExt cx="468000" cy="432933"/>
            </a:xfrm>
          </p:grpSpPr>
          <p:sp>
            <p:nvSpPr>
              <p:cNvPr id="394" name="Rectangle 393"/>
              <p:cNvSpPr/>
              <p:nvPr>
                <p:custDataLst>
                  <p:tags r:id="rId14"/>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95" name="TextBox 394"/>
              <p:cNvSpPr txBox="1"/>
              <p:nvPr>
                <p:custDataLst>
                  <p:tags r:id="rId15"/>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90" name="Group 389"/>
            <p:cNvGrpSpPr/>
            <p:nvPr/>
          </p:nvGrpSpPr>
          <p:grpSpPr>
            <a:xfrm>
              <a:off x="4971600" y="6818591"/>
              <a:ext cx="468000" cy="432933"/>
              <a:chOff x="4829498" y="6801213"/>
              <a:chExt cx="468000" cy="432933"/>
            </a:xfrm>
          </p:grpSpPr>
          <p:sp>
            <p:nvSpPr>
              <p:cNvPr id="392" name="Rectangle 391"/>
              <p:cNvSpPr/>
              <p:nvPr>
                <p:custDataLst>
                  <p:tags r:id="rId12"/>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93" name="TextBox 392"/>
              <p:cNvSpPr txBox="1"/>
              <p:nvPr>
                <p:custDataLst>
                  <p:tags r:id="rId13"/>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91"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402" name="Group 401"/>
          <p:cNvGrpSpPr/>
          <p:nvPr/>
        </p:nvGrpSpPr>
        <p:grpSpPr>
          <a:xfrm>
            <a:off x="205458" y="6443378"/>
            <a:ext cx="3169298" cy="942946"/>
            <a:chOff x="205458" y="6443378"/>
            <a:chExt cx="3273816" cy="942946"/>
          </a:xfrm>
        </p:grpSpPr>
        <p:sp>
          <p:nvSpPr>
            <p:cNvPr id="403" name="Rectangle 40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04" name="Rectangle 403"/>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05"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6" name="Rectangle 405"/>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07"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8" name="Rectangle 407"/>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$ 20.000 USD </a:t>
              </a:r>
            </a:p>
            <a:p>
              <a:pPr algn="ctr"/>
              <a:r>
                <a:rPr lang="es-CL" sz="1000" i="1" dirty="0" smtClean="0">
                  <a:solidFill>
                    <a:schemeClr val="tx2"/>
                  </a:solidFill>
                </a:rPr>
                <a:t>$ 4.000 USD/ año a dedicar a las reuniones y negociaciones.</a:t>
              </a:r>
              <a:endParaRPr lang="es-CL" sz="800" i="1" dirty="0">
                <a:solidFill>
                  <a:schemeClr val="tx2"/>
                </a:solidFill>
              </a:endParaRPr>
            </a:p>
          </p:txBody>
        </p:sp>
      </p:grpSp>
      <p:sp>
        <p:nvSpPr>
          <p:cNvPr id="409" name="Rectangle 408"/>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410" name="Table 409"/>
          <p:cNvGraphicFramePr>
            <a:graphicFrameLocks noGrp="1"/>
          </p:cNvGraphicFramePr>
          <p:nvPr>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411" name="Freeform 368"/>
          <p:cNvSpPr>
            <a:spLocks noEditPoints="1"/>
          </p:cNvSpPr>
          <p:nvPr/>
        </p:nvSpPr>
        <p:spPr bwMode="auto">
          <a:xfrm>
            <a:off x="423638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2" name="Freeform 368"/>
          <p:cNvSpPr>
            <a:spLocks noEditPoints="1"/>
          </p:cNvSpPr>
          <p:nvPr/>
        </p:nvSpPr>
        <p:spPr bwMode="auto">
          <a:xfrm>
            <a:off x="459643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3" name="Freeform 368"/>
          <p:cNvSpPr>
            <a:spLocks noEditPoints="1"/>
          </p:cNvSpPr>
          <p:nvPr/>
        </p:nvSpPr>
        <p:spPr bwMode="auto">
          <a:xfrm>
            <a:off x="495646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4" name="Freeform 368"/>
          <p:cNvSpPr>
            <a:spLocks noEditPoints="1"/>
          </p:cNvSpPr>
          <p:nvPr/>
        </p:nvSpPr>
        <p:spPr bwMode="auto">
          <a:xfrm>
            <a:off x="531650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15" name="Group 414"/>
          <p:cNvGrpSpPr/>
          <p:nvPr/>
        </p:nvGrpSpPr>
        <p:grpSpPr>
          <a:xfrm>
            <a:off x="3415891" y="6485819"/>
            <a:ext cx="256421" cy="252000"/>
            <a:chOff x="3417417" y="6485819"/>
            <a:chExt cx="256421" cy="252000"/>
          </a:xfrm>
        </p:grpSpPr>
        <p:sp>
          <p:nvSpPr>
            <p:cNvPr id="416"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7"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8"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19"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20" name="Group 419"/>
          <p:cNvGrpSpPr/>
          <p:nvPr/>
        </p:nvGrpSpPr>
        <p:grpSpPr>
          <a:xfrm>
            <a:off x="4761313" y="7487394"/>
            <a:ext cx="4332885" cy="188648"/>
            <a:chOff x="565498" y="7511262"/>
            <a:chExt cx="4332885" cy="188648"/>
          </a:xfrm>
        </p:grpSpPr>
        <p:grpSp>
          <p:nvGrpSpPr>
            <p:cNvPr id="421" name="Group 420"/>
            <p:cNvGrpSpPr/>
            <p:nvPr/>
          </p:nvGrpSpPr>
          <p:grpSpPr>
            <a:xfrm>
              <a:off x="565498" y="7511262"/>
              <a:ext cx="3104467" cy="184666"/>
              <a:chOff x="615275" y="7511262"/>
              <a:chExt cx="3104467" cy="184666"/>
            </a:xfrm>
          </p:grpSpPr>
          <p:sp>
            <p:nvSpPr>
              <p:cNvPr id="424" name="TextBox 423"/>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25" name="Rectangle 424"/>
              <p:cNvSpPr/>
              <p:nvPr>
                <p:custDataLst>
                  <p:tags r:id="rId9"/>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26" name="Rectangle 425"/>
              <p:cNvSpPr/>
              <p:nvPr>
                <p:custDataLst>
                  <p:tags r:id="rId10"/>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27" name="Rectangle 426"/>
              <p:cNvSpPr/>
              <p:nvPr>
                <p:custDataLst>
                  <p:tags r:id="rId11"/>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22" name="TextBox 421"/>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23" name="TextBox 422"/>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428" name="Group 427"/>
          <p:cNvGrpSpPr/>
          <p:nvPr/>
        </p:nvGrpSpPr>
        <p:grpSpPr>
          <a:xfrm>
            <a:off x="187198" y="2374826"/>
            <a:ext cx="7036540" cy="925841"/>
            <a:chOff x="187198" y="2374826"/>
            <a:chExt cx="7036540" cy="925841"/>
          </a:xfrm>
        </p:grpSpPr>
        <p:sp>
          <p:nvSpPr>
            <p:cNvPr id="430" name="TextBox 429"/>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grpSp>
          <p:nvGrpSpPr>
            <p:cNvPr id="431" name="Group 430"/>
            <p:cNvGrpSpPr/>
            <p:nvPr/>
          </p:nvGrpSpPr>
          <p:grpSpPr>
            <a:xfrm>
              <a:off x="187198" y="2374826"/>
              <a:ext cx="7036540" cy="925841"/>
              <a:chOff x="187198" y="2374826"/>
              <a:chExt cx="7036540" cy="925841"/>
            </a:xfrm>
          </p:grpSpPr>
          <p:grpSp>
            <p:nvGrpSpPr>
              <p:cNvPr id="433" name="Group 432"/>
              <p:cNvGrpSpPr/>
              <p:nvPr/>
            </p:nvGrpSpPr>
            <p:grpSpPr>
              <a:xfrm>
                <a:off x="187198" y="2374826"/>
                <a:ext cx="7036540" cy="925841"/>
                <a:chOff x="187198" y="2693266"/>
                <a:chExt cx="7036540" cy="962529"/>
              </a:xfrm>
            </p:grpSpPr>
            <p:sp>
              <p:nvSpPr>
                <p:cNvPr id="435" name="Rectangle 314"/>
                <p:cNvSpPr/>
                <p:nvPr>
                  <p:custDataLst>
                    <p:tags r:id="rId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436" name="Group 315"/>
                <p:cNvGrpSpPr/>
                <p:nvPr>
                  <p:custDataLst>
                    <p:tags r:id="rId8"/>
                  </p:custDataLst>
                </p:nvPr>
              </p:nvGrpSpPr>
              <p:grpSpPr>
                <a:xfrm>
                  <a:off x="316674" y="2734898"/>
                  <a:ext cx="216000" cy="288000"/>
                  <a:chOff x="391339" y="1340959"/>
                  <a:chExt cx="382588" cy="609600"/>
                </a:xfrm>
              </p:grpSpPr>
              <p:sp>
                <p:nvSpPr>
                  <p:cNvPr id="439"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440"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437" name="Rectangle 436"/>
                <p:cNvSpPr/>
                <p:nvPr/>
              </p:nvSpPr>
              <p:spPr>
                <a:xfrm>
                  <a:off x="3631554" y="3059283"/>
                  <a:ext cx="3592184" cy="5848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a:solidFill>
                        <a:srgbClr val="002776"/>
                      </a:solidFill>
                    </a:rPr>
                    <a:t>Quito Turismo</a:t>
                  </a:r>
                </a:p>
                <a:p>
                  <a:r>
                    <a:rPr lang="es-CL" sz="900" dirty="0">
                      <a:solidFill>
                        <a:srgbClr val="002776"/>
                      </a:solidFill>
                    </a:rPr>
                    <a:t>Municipio del Distrito Metropolitano de Quito</a:t>
                  </a:r>
                </a:p>
                <a:p>
                  <a:r>
                    <a:rPr lang="es-CL" sz="900" dirty="0">
                      <a:solidFill>
                        <a:srgbClr val="002776"/>
                      </a:solidFill>
                    </a:rPr>
                    <a:t>Gobierno de Ecuador</a:t>
                  </a:r>
                </a:p>
                <a:p>
                  <a:r>
                    <a:rPr lang="es-CL" sz="900" dirty="0">
                      <a:solidFill>
                        <a:srgbClr val="002776"/>
                      </a:solidFill>
                    </a:rPr>
                    <a:t>Empresas de </a:t>
                  </a:r>
                  <a:r>
                    <a:rPr lang="es-CL" sz="900" dirty="0" err="1">
                      <a:solidFill>
                        <a:srgbClr val="002776"/>
                      </a:solidFill>
                    </a:rPr>
                    <a:t>handling</a:t>
                  </a:r>
                  <a:r>
                    <a:rPr lang="es-CL" sz="900" dirty="0">
                      <a:solidFill>
                        <a:srgbClr val="002776"/>
                      </a:solidFill>
                    </a:rPr>
                    <a:t> y servicios </a:t>
                  </a:r>
                  <a:r>
                    <a:rPr lang="es-CL" sz="900" dirty="0" smtClean="0">
                      <a:solidFill>
                        <a:srgbClr val="002776"/>
                      </a:solidFill>
                    </a:rPr>
                    <a:t>aeroportuarios</a:t>
                  </a:r>
                  <a:endParaRPr lang="es-ES" sz="900" dirty="0">
                    <a:solidFill>
                      <a:srgbClr val="002776"/>
                    </a:solidFill>
                  </a:endParaRPr>
                </a:p>
              </p:txBody>
            </p:sp>
            <p:sp>
              <p:nvSpPr>
                <p:cNvPr id="438" name="Rectangle 437"/>
                <p:cNvSpPr/>
                <p:nvPr/>
              </p:nvSpPr>
              <p:spPr>
                <a:xfrm>
                  <a:off x="187198" y="3070905"/>
                  <a:ext cx="3418116" cy="5848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ES" sz="900" dirty="0">
                      <a:solidFill>
                        <a:schemeClr val="tx2"/>
                      </a:solidFill>
                    </a:rPr>
                    <a:t>compañía gestora del aeropuerto de </a:t>
                  </a:r>
                  <a:r>
                    <a:rPr lang="es-ES" sz="900" dirty="0" smtClean="0">
                      <a:solidFill>
                        <a:schemeClr val="tx2"/>
                      </a:solidFill>
                    </a:rPr>
                    <a:t>Quito </a:t>
                  </a:r>
                  <a:r>
                    <a:rPr lang="es-CL" sz="900" dirty="0" smtClean="0">
                      <a:solidFill>
                        <a:srgbClr val="002776"/>
                      </a:solidFill>
                    </a:rPr>
                    <a:t>y </a:t>
                  </a:r>
                  <a:r>
                    <a:rPr lang="es-CL" sz="900" dirty="0" err="1" smtClean="0">
                      <a:solidFill>
                        <a:srgbClr val="002776"/>
                      </a:solidFill>
                    </a:rPr>
                    <a:t>Epmsa</a:t>
                  </a:r>
                  <a:endParaRPr lang="es-CL" sz="900" dirty="0">
                    <a:solidFill>
                      <a:srgbClr val="002776"/>
                    </a:solidFill>
                  </a:endParaRPr>
                </a:p>
                <a:p>
                  <a:endParaRPr lang="es-ES_tradnl" sz="900" dirty="0">
                    <a:solidFill>
                      <a:srgbClr val="002776"/>
                    </a:solidFill>
                  </a:endParaRPr>
                </a:p>
              </p:txBody>
            </p:sp>
          </p:grpSp>
          <p:sp>
            <p:nvSpPr>
              <p:cNvPr id="434" name="Rectangle 433"/>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grpSp>
        <p:sp>
          <p:nvSpPr>
            <p:cNvPr id="432" name="Rectangle 431"/>
            <p:cNvSpPr/>
            <p:nvPr/>
          </p:nvSpPr>
          <p:spPr>
            <a:xfrm>
              <a:off x="3650755" y="2435703"/>
              <a:ext cx="1491114" cy="246221"/>
            </a:xfrm>
            <a:prstGeom prst="rect">
              <a:avLst/>
            </a:prstGeom>
          </p:spPr>
          <p:txBody>
            <a:bodyPr wrap="none">
              <a:spAutoFit/>
            </a:bodyPr>
            <a:lstStyle/>
            <a:p>
              <a:r>
                <a:rPr lang="es-CL" sz="1000" b="1" dirty="0">
                  <a:solidFill>
                    <a:srgbClr val="FFFFFF"/>
                  </a:solidFill>
                </a:rPr>
                <a:t>Actores Involucrados</a:t>
              </a:r>
            </a:p>
          </p:txBody>
        </p:sp>
      </p:grpSp>
      <p:sp>
        <p:nvSpPr>
          <p:cNvPr id="441" name="Rectangle 440"/>
          <p:cNvSpPr/>
          <p:nvPr/>
        </p:nvSpPr>
        <p:spPr>
          <a:xfrm>
            <a:off x="205458" y="3310930"/>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442" name="Group 441"/>
          <p:cNvGrpSpPr/>
          <p:nvPr/>
        </p:nvGrpSpPr>
        <p:grpSpPr>
          <a:xfrm>
            <a:off x="284762" y="3362287"/>
            <a:ext cx="252000" cy="252000"/>
            <a:chOff x="7307263" y="3144838"/>
            <a:chExt cx="550863" cy="609601"/>
          </a:xfrm>
          <a:solidFill>
            <a:schemeClr val="bg1"/>
          </a:solidFill>
        </p:grpSpPr>
        <p:sp>
          <p:nvSpPr>
            <p:cNvPr id="443"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4"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5"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6"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7"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8"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49"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450" name="TextBox 449"/>
          <p:cNvSpPr txBox="1"/>
          <p:nvPr/>
        </p:nvSpPr>
        <p:spPr>
          <a:xfrm>
            <a:off x="565498" y="3369559"/>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sp>
        <p:nvSpPr>
          <p:cNvPr id="174" name="Rounded Rectangle 173"/>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175" name="Freeform 174"/>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9371111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solidFill>
                  <a:srgbClr val="002776"/>
                </a:solidFill>
              </a:rPr>
              <a:pPr>
                <a:defRPr/>
              </a:pPr>
              <a:t>27</a:t>
            </a:fld>
            <a:endParaRPr lang="en-US" dirty="0">
              <a:solidFill>
                <a:srgbClr val="002776"/>
              </a:solidFill>
            </a:endParaRPr>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n-US"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1895435635"/>
              </p:ext>
            </p:extLst>
          </p:nvPr>
        </p:nvGraphicFramePr>
        <p:xfrm>
          <a:off x="276950" y="2148602"/>
          <a:ext cx="9577322" cy="2890520"/>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607014">
                <a:tc>
                  <a:txBody>
                    <a:bodyPr/>
                    <a:lstStyle/>
                    <a:p>
                      <a:pPr marL="228600" marR="0" lvl="1" indent="-228600" algn="l" defTabSz="913399" rtl="0" eaLnBrk="1" fontAlgn="auto" latinLnBrk="0" hangingPunct="1">
                        <a:lnSpc>
                          <a:spcPct val="100000"/>
                        </a:lnSpc>
                        <a:spcBef>
                          <a:spcPts val="0"/>
                        </a:spcBef>
                        <a:spcAft>
                          <a:spcPts val="0"/>
                        </a:spcAft>
                        <a:buClrTx/>
                        <a:buSzTx/>
                        <a:buFont typeface="+mj-lt"/>
                        <a:buAutoNum type="alphaLcParenR"/>
                        <a:tabLst/>
                        <a:defRPr/>
                      </a:pPr>
                      <a:r>
                        <a:rPr lang="es-ES" sz="900" b="1" u="none" kern="1200" noProof="0" dirty="0" smtClean="0">
                          <a:solidFill>
                            <a:srgbClr val="002776"/>
                          </a:solidFill>
                          <a:latin typeface="+mn-lt"/>
                          <a:ea typeface="+mn-ea"/>
                          <a:cs typeface="+mn-cs"/>
                        </a:rPr>
                        <a:t>Petroecuador:</a:t>
                      </a:r>
                      <a:r>
                        <a:rPr lang="es-ES" sz="900" b="1" u="none" kern="1200" baseline="0" noProof="0" dirty="0" smtClean="0">
                          <a:solidFill>
                            <a:srgbClr val="002776"/>
                          </a:solidFill>
                          <a:latin typeface="+mn-lt"/>
                          <a:ea typeface="+mn-ea"/>
                          <a:cs typeface="+mn-cs"/>
                        </a:rPr>
                        <a:t> </a:t>
                      </a:r>
                      <a:r>
                        <a:rPr lang="es-ES" sz="900" b="0" u="none" kern="1200" baseline="0" noProof="0" dirty="0" smtClean="0">
                          <a:solidFill>
                            <a:srgbClr val="002776"/>
                          </a:solidFill>
                          <a:latin typeface="+mn-lt"/>
                          <a:ea typeface="+mn-ea"/>
                          <a:cs typeface="+mn-cs"/>
                        </a:rPr>
                        <a:t>la empresa estatal de petróleos de Ecuador </a:t>
                      </a:r>
                      <a:r>
                        <a:rPr lang="es-ES" sz="900" u="none" kern="1200" baseline="0" noProof="0" dirty="0" smtClean="0">
                          <a:solidFill>
                            <a:srgbClr val="002776"/>
                          </a:solidFill>
                          <a:latin typeface="+mn-lt"/>
                          <a:ea typeface="+mn-ea"/>
                          <a:cs typeface="+mn-cs"/>
                        </a:rPr>
                        <a:t>se encarga de la explotación de los yacimientos de hidrocarburos en el territorio y mar ecuatorianos y del transporte, refinación, almacenamiento y comercialización del mismo a nivel nacional e internacional.</a:t>
                      </a:r>
                    </a:p>
                    <a:p>
                      <a:pPr marL="619125" marR="0" lvl="1" indent="-171450" algn="l" defTabSz="913399" rtl="0" eaLnBrk="1" fontAlgn="auto" latinLnBrk="0" hangingPunct="1">
                        <a:lnSpc>
                          <a:spcPct val="100000"/>
                        </a:lnSpc>
                        <a:spcBef>
                          <a:spcPts val="400"/>
                        </a:spcBef>
                        <a:spcAft>
                          <a:spcPts val="0"/>
                        </a:spcAft>
                        <a:buClrTx/>
                        <a:buSzTx/>
                        <a:buFont typeface="Arial" panose="020B0604020202020204" pitchFamily="34" charset="0"/>
                        <a:buChar char="•"/>
                        <a:tabLst/>
                        <a:defRPr/>
                      </a:pPr>
                      <a:r>
                        <a:rPr lang="es-ES" sz="900" u="none" kern="1200" baseline="0" noProof="0" dirty="0" smtClean="0">
                          <a:solidFill>
                            <a:srgbClr val="002776"/>
                          </a:solidFill>
                          <a:latin typeface="+mn-lt"/>
                          <a:ea typeface="+mn-ea"/>
                          <a:cs typeface="+mn-cs"/>
                        </a:rPr>
                        <a:t>Decreto 799 de octubre de 2015 por el cual Petroecuador tiene la autoridad para establecer los precios del combustible alineándolos mensualmente con los precios de combustible más caros de los países vecinos.</a:t>
                      </a:r>
                    </a:p>
                    <a:p>
                      <a:pPr marL="619125" marR="0" lvl="1" indent="-171450" algn="l" defTabSz="913399" rtl="0" eaLnBrk="1" fontAlgn="auto" latinLnBrk="0" hangingPunct="1">
                        <a:lnSpc>
                          <a:spcPct val="100000"/>
                        </a:lnSpc>
                        <a:spcBef>
                          <a:spcPts val="400"/>
                        </a:spcBef>
                        <a:spcAft>
                          <a:spcPts val="0"/>
                        </a:spcAft>
                        <a:buClrTx/>
                        <a:buSzTx/>
                        <a:buFont typeface="Arial" panose="020B0604020202020204" pitchFamily="34" charset="0"/>
                        <a:buChar char="•"/>
                        <a:tabLst/>
                        <a:defRPr/>
                      </a:pPr>
                      <a:r>
                        <a:rPr lang="es-ES" sz="900" u="none" kern="1200" baseline="0" noProof="0" dirty="0" smtClean="0">
                          <a:solidFill>
                            <a:srgbClr val="002776"/>
                          </a:solidFill>
                          <a:latin typeface="+mn-lt"/>
                          <a:ea typeface="+mn-ea"/>
                          <a:cs typeface="+mn-cs"/>
                        </a:rPr>
                        <a:t>Como principal consecuencia negativa de este decreto destaca la disminución de ingresos para Ecuador con concepto de combustible ya que existe la posibilidad para las aerolíneas de abastecerse de fuel en países vecinos mas baratos. </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0"/>
                  </a:ext>
                </a:extLst>
              </a:tr>
              <a:tr h="607014">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lphaLcParenR" startAt="2"/>
                        <a:tabLst/>
                        <a:defRPr/>
                      </a:pPr>
                      <a:r>
                        <a:rPr lang="es-ES" sz="900" b="1" dirty="0" err="1" smtClean="0">
                          <a:solidFill>
                            <a:schemeClr val="tx2"/>
                          </a:solidFill>
                        </a:rPr>
                        <a:t>KPIs</a:t>
                      </a:r>
                      <a:r>
                        <a:rPr lang="es-ES" sz="900" b="1" dirty="0" smtClean="0">
                          <a:solidFill>
                            <a:schemeClr val="tx2"/>
                          </a:solidFill>
                        </a:rPr>
                        <a:t> Específicos</a:t>
                      </a:r>
                      <a:r>
                        <a:rPr lang="es-ES" sz="900" b="0" dirty="0" smtClean="0">
                          <a:solidFill>
                            <a:schemeClr val="tx2"/>
                          </a:solidFill>
                        </a:rPr>
                        <a:t>: Los valores objetivo o target para los diferentes </a:t>
                      </a:r>
                      <a:r>
                        <a:rPr lang="es-ES" sz="900" b="0" dirty="0" err="1" smtClean="0">
                          <a:solidFill>
                            <a:schemeClr val="tx2"/>
                          </a:solidFill>
                        </a:rPr>
                        <a:t>KPIs</a:t>
                      </a:r>
                      <a:r>
                        <a:rPr lang="es-ES" sz="900" b="0" dirty="0" smtClean="0">
                          <a:solidFill>
                            <a:schemeClr val="tx2"/>
                          </a:solidFill>
                        </a:rPr>
                        <a:t> definidos deberán definirse en la fase inicial de la ejecución del propio proyecto, en base a las observaciones concretas realizadas en tal momento. No obstante, de manera preliminar pueden proponerse los siguientes valores indicativos, a utilizarse como referencia a la hora de definir los targets definitivos:</a:t>
                      </a: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Nº de medidas implementadas del total de medidas identificadas en el Proyecto 3.1</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Al menos 3 al final del proyecto, posiblemente una medida de mejora en cada área principal identificada (costos de explotación de la infraestructura, precio de las tasas aeroportuarias y otras formas de ingreso no regulado).</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Reducción (%) de costos operativos a través de cada mecanismo identificado:</a:t>
                      </a:r>
                      <a:r>
                        <a:rPr lang="es-ES" sz="900" u="none" kern="1200" baseline="0" noProof="0" dirty="0" smtClean="0">
                          <a:solidFill>
                            <a:srgbClr val="002776"/>
                          </a:solidFill>
                          <a:latin typeface="+mn-lt"/>
                          <a:ea typeface="+mn-ea"/>
                          <a:cs typeface="+mn-cs"/>
                        </a:rPr>
                        <a:t> reducción de la brecha con respecto a países vecinos en al menos un 50% al final del proyecto</a:t>
                      </a:r>
                      <a:endParaRPr lang="es-ES" sz="900" u="none"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Niveles (%) de reducción en tasas aeroportuarias</a:t>
                      </a:r>
                      <a:r>
                        <a:rPr lang="es-ES" sz="900" u="none" kern="1200" noProof="0" dirty="0" smtClean="0">
                          <a:solidFill>
                            <a:srgbClr val="002776"/>
                          </a:solidFill>
                          <a:latin typeface="+mn-lt"/>
                          <a:ea typeface="+mn-ea"/>
                          <a:cs typeface="+mn-cs"/>
                        </a:rPr>
                        <a:t>:</a:t>
                      </a:r>
                      <a:r>
                        <a:rPr lang="es-ES" sz="900" u="none" kern="1200" baseline="0" noProof="0" dirty="0" smtClean="0">
                          <a:solidFill>
                            <a:srgbClr val="002776"/>
                          </a:solidFill>
                          <a:latin typeface="+mn-lt"/>
                          <a:ea typeface="+mn-ea"/>
                          <a:cs typeface="+mn-cs"/>
                        </a:rPr>
                        <a:t> Al menos una reducción de un 50% de la brecha con respecto a países vecinos en relación con de tasas por aterrizaje al final del proyecto.</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Niveles (%) de reducción en costes de combustible</a:t>
                      </a:r>
                      <a:r>
                        <a:rPr lang="es-ES" sz="900" u="none" kern="1200" noProof="0" dirty="0" smtClean="0">
                          <a:solidFill>
                            <a:srgbClr val="002776"/>
                          </a:solidFill>
                          <a:latin typeface="+mn-lt"/>
                          <a:ea typeface="+mn-ea"/>
                          <a:cs typeface="+mn-cs"/>
                        </a:rPr>
                        <a:t>: Al menos una reducción del impuesto sobre</a:t>
                      </a:r>
                      <a:r>
                        <a:rPr lang="es-ES" sz="900" u="none" kern="1200" baseline="0" noProof="0" dirty="0" smtClean="0">
                          <a:solidFill>
                            <a:srgbClr val="002776"/>
                          </a:solidFill>
                          <a:latin typeface="+mn-lt"/>
                          <a:ea typeface="+mn-ea"/>
                          <a:cs typeface="+mn-cs"/>
                        </a:rPr>
                        <a:t> vuelos internacionales hasta un valor del 2%, y sobre la base del precio del fuel hasta un 20%, tomando como base los costos del combustible en aeropuertos de la región.</a:t>
                      </a:r>
                      <a:endParaRPr lang="es-ES" sz="900" u="none"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u="sng" kern="1200" noProof="0" dirty="0" smtClean="0">
                          <a:solidFill>
                            <a:srgbClr val="002776"/>
                          </a:solidFill>
                          <a:latin typeface="+mn-lt"/>
                          <a:ea typeface="+mn-ea"/>
                          <a:cs typeface="+mn-cs"/>
                        </a:rPr>
                        <a:t>Niveles de cumplimiento (%) de la agenda de reuniones</a:t>
                      </a:r>
                      <a:r>
                        <a:rPr lang="es-ES" sz="900" u="none" kern="1200" noProof="0" dirty="0" smtClean="0">
                          <a:solidFill>
                            <a:srgbClr val="002776"/>
                          </a:solidFill>
                          <a:latin typeface="+mn-lt"/>
                          <a:ea typeface="+mn-ea"/>
                          <a:cs typeface="+mn-cs"/>
                        </a:rPr>
                        <a:t>: </a:t>
                      </a:r>
                      <a:r>
                        <a:rPr lang="es-ES" sz="900" kern="1200" noProof="0" dirty="0" smtClean="0">
                          <a:solidFill>
                            <a:srgbClr val="002776"/>
                          </a:solidFill>
                          <a:latin typeface="+mn-lt"/>
                          <a:ea typeface="+mn-ea"/>
                          <a:cs typeface="+mn-cs"/>
                        </a:rPr>
                        <a:t>Al</a:t>
                      </a:r>
                      <a:r>
                        <a:rPr lang="es-ES" sz="900" kern="1200" baseline="0" noProof="0" dirty="0" smtClean="0">
                          <a:solidFill>
                            <a:srgbClr val="002776"/>
                          </a:solidFill>
                          <a:latin typeface="+mn-lt"/>
                          <a:ea typeface="+mn-ea"/>
                          <a:cs typeface="+mn-cs"/>
                        </a:rPr>
                        <a:t> menos un 80% en base mensual, 95% al final del proyecto.</a:t>
                      </a:r>
                      <a:endParaRPr lang="es-ES" sz="900" u="sng" kern="1200" noProof="0" dirty="0" smtClean="0">
                        <a:solidFill>
                          <a:srgbClr val="002776"/>
                        </a:solidFill>
                        <a:latin typeface="+mn-lt"/>
                        <a:ea typeface="+mn-ea"/>
                        <a:cs typeface="+mn-cs"/>
                      </a:endParaRPr>
                    </a:p>
                    <a:p>
                      <a:pPr marL="628147" marR="0" lvl="1" indent="-17145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ES" sz="900" u="sng" kern="120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1"/>
                  </a:ext>
                </a:extLst>
              </a:tr>
            </a:tbl>
          </a:graphicData>
        </a:graphic>
      </p:graphicFrame>
      <p:sp>
        <p:nvSpPr>
          <p:cNvPr id="7" name="Rectangle 6"/>
          <p:cNvSpPr/>
          <p:nvPr/>
        </p:nvSpPr>
        <p:spPr>
          <a:xfrm>
            <a:off x="277208" y="1785124"/>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n-US" sz="700" dirty="0">
              <a:solidFill>
                <a:srgbClr val="FFFFFF"/>
              </a:solidFill>
            </a:endParaRPr>
          </a:p>
        </p:txBody>
      </p:sp>
      <p:grpSp>
        <p:nvGrpSpPr>
          <p:cNvPr id="8" name="Group 7"/>
          <p:cNvGrpSpPr/>
          <p:nvPr/>
        </p:nvGrpSpPr>
        <p:grpSpPr>
          <a:xfrm>
            <a:off x="356512" y="1836481"/>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16" name="TextBox 15"/>
          <p:cNvSpPr txBox="1"/>
          <p:nvPr/>
        </p:nvSpPr>
        <p:spPr>
          <a:xfrm>
            <a:off x="637248" y="1843753"/>
            <a:ext cx="2247246" cy="246221"/>
          </a:xfrm>
          <a:prstGeom prst="rect">
            <a:avLst/>
          </a:prstGeom>
          <a:noFill/>
        </p:spPr>
        <p:txBody>
          <a:bodyPr wrap="square" rtlCol="0">
            <a:spAutoFit/>
          </a:bodyPr>
          <a:lstStyle/>
          <a:p>
            <a:r>
              <a:rPr lang="en-US" sz="1000" b="1" dirty="0" smtClean="0">
                <a:solidFill>
                  <a:srgbClr val="FFFFFF"/>
                </a:solidFill>
                <a:latin typeface="Arial"/>
              </a:rPr>
              <a:t>ANEXO</a:t>
            </a:r>
            <a:endParaRPr lang="en-US" sz="1000" b="1" dirty="0">
              <a:solidFill>
                <a:srgbClr val="FFFFFF"/>
              </a:solidFill>
              <a:latin typeface="Arial"/>
            </a:endParaRPr>
          </a:p>
        </p:txBody>
      </p:sp>
      <p:sp>
        <p:nvSpPr>
          <p:cNvPr id="35" name="Rectangle 34"/>
          <p:cNvSpPr/>
          <p:nvPr>
            <p:custDataLst>
              <p:tags r:id="rId2"/>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n-US" sz="800" b="1" dirty="0">
              <a:solidFill>
                <a:srgbClr val="FFFFFF"/>
              </a:solidFill>
            </a:endParaRPr>
          </a:p>
        </p:txBody>
      </p:sp>
      <p:sp>
        <p:nvSpPr>
          <p:cNvPr id="39" name="Rectangle 38"/>
          <p:cNvSpPr/>
          <p:nvPr>
            <p:custDataLst>
              <p:tags r:id="rId3"/>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endParaRPr lang="en-US" sz="1000" b="1" dirty="0">
              <a:solidFill>
                <a:schemeClr val="tx2"/>
              </a:solidFill>
            </a:endParaRPr>
          </a:p>
        </p:txBody>
      </p:sp>
      <p:sp>
        <p:nvSpPr>
          <p:cNvPr id="38" name="TextBox 37"/>
          <p:cNvSpPr txBox="1"/>
          <p:nvPr/>
        </p:nvSpPr>
        <p:spPr>
          <a:xfrm>
            <a:off x="3847894" y="1024321"/>
            <a:ext cx="5896166" cy="246221"/>
          </a:xfrm>
          <a:prstGeom prst="rect">
            <a:avLst/>
          </a:prstGeom>
          <a:noFill/>
        </p:spPr>
        <p:txBody>
          <a:bodyPr wrap="none" rtlCol="0">
            <a:spAutoFit/>
          </a:bodyPr>
          <a:lstStyle/>
          <a:p>
            <a:r>
              <a:rPr lang="es-CL" sz="1000" b="1" dirty="0" smtClean="0">
                <a:solidFill>
                  <a:schemeClr val="tx2"/>
                </a:solidFill>
              </a:rPr>
              <a:t>3.2. </a:t>
            </a:r>
            <a:r>
              <a:rPr lang="es-CL" sz="1000" b="1" dirty="0">
                <a:solidFill>
                  <a:schemeClr val="tx2"/>
                </a:solidFill>
              </a:rPr>
              <a:t>Programa de colaboración con UIO para la reducción de costos operativos del aeropuerto</a:t>
            </a:r>
          </a:p>
        </p:txBody>
      </p:sp>
      <p:sp>
        <p:nvSpPr>
          <p:cNvPr id="43" name="Rounded Rectangle 42"/>
          <p:cNvSpPr/>
          <p:nvPr/>
        </p:nvSpPr>
        <p:spPr>
          <a:xfrm>
            <a:off x="265456" y="1006674"/>
            <a:ext cx="393100" cy="249154"/>
          </a:xfrm>
          <a:prstGeom prst="roundRect">
            <a:avLst/>
          </a:prstGeom>
          <a:solidFill>
            <a:srgbClr val="94C8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E3</a:t>
            </a:r>
            <a:endParaRPr lang="es-ES" sz="1100" b="1" dirty="0">
              <a:solidFill>
                <a:srgbClr val="002060"/>
              </a:solidFill>
            </a:endParaRPr>
          </a:p>
        </p:txBody>
      </p:sp>
      <p:sp>
        <p:nvSpPr>
          <p:cNvPr id="44" name="TextBox 43"/>
          <p:cNvSpPr txBox="1"/>
          <p:nvPr/>
        </p:nvSpPr>
        <p:spPr>
          <a:xfrm>
            <a:off x="602702" y="965981"/>
            <a:ext cx="1716715" cy="36601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defPPr>
              <a:defRPr lang="en-US"/>
            </a:defPPr>
            <a:lvl1pPr algn="ctr">
              <a:defRPr sz="1000" b="1">
                <a:solidFill>
                  <a:srgbClr val="FFFFFF"/>
                </a:solidFill>
                <a:latin typeface="+mn-lt"/>
                <a:cs typeface="+mn-cs"/>
              </a:defRPr>
            </a:lvl1pPr>
            <a:lvl2pPr>
              <a:defRPr>
                <a:solidFill>
                  <a:schemeClr val="lt1"/>
                </a:solidFill>
                <a:latin typeface="+mn-lt"/>
                <a:cs typeface="+mn-cs"/>
              </a:defRPr>
            </a:lvl2pPr>
            <a:lvl3pPr>
              <a:defRPr>
                <a:solidFill>
                  <a:schemeClr val="lt1"/>
                </a:solidFill>
                <a:latin typeface="+mn-lt"/>
                <a:cs typeface="+mn-cs"/>
              </a:defRPr>
            </a:lvl3pPr>
            <a:lvl4pPr>
              <a:defRPr>
                <a:solidFill>
                  <a:schemeClr val="lt1"/>
                </a:solidFill>
                <a:latin typeface="+mn-lt"/>
                <a:cs typeface="+mn-cs"/>
              </a:defRPr>
            </a:lvl4pPr>
            <a:lvl5pPr>
              <a:defRPr>
                <a:solidFill>
                  <a:schemeClr val="lt1"/>
                </a:solidFill>
                <a:latin typeface="+mn-lt"/>
                <a:cs typeface="+mn-cs"/>
              </a:defRPr>
            </a:lvl5pPr>
            <a:lvl6pPr>
              <a:defRPr>
                <a:solidFill>
                  <a:schemeClr val="lt1"/>
                </a:solidFill>
                <a:latin typeface="+mn-lt"/>
                <a:cs typeface="+mn-cs"/>
              </a:defRPr>
            </a:lvl6pPr>
            <a:lvl7pPr>
              <a:defRPr>
                <a:solidFill>
                  <a:schemeClr val="lt1"/>
                </a:solidFill>
                <a:latin typeface="+mn-lt"/>
                <a:cs typeface="+mn-cs"/>
              </a:defRPr>
            </a:lvl7pPr>
            <a:lvl8pPr>
              <a:defRPr>
                <a:solidFill>
                  <a:schemeClr val="lt1"/>
                </a:solidFill>
                <a:latin typeface="+mn-lt"/>
                <a:cs typeface="+mn-cs"/>
              </a:defRPr>
            </a:lvl8pPr>
            <a:lvl9pPr>
              <a:defRPr>
                <a:solidFill>
                  <a:schemeClr val="lt1"/>
                </a:solidFill>
                <a:latin typeface="+mn-lt"/>
                <a:cs typeface="+mn-cs"/>
              </a:defRPr>
            </a:lvl9pPr>
          </a:lstStyle>
          <a:p>
            <a:r>
              <a:rPr lang="es-CL" dirty="0"/>
              <a:t>Mejora de costos operativos</a:t>
            </a:r>
          </a:p>
        </p:txBody>
      </p:sp>
      <p:sp>
        <p:nvSpPr>
          <p:cNvPr id="23" name="TextBox 22"/>
          <p:cNvSpPr txBox="1"/>
          <p:nvPr/>
        </p:nvSpPr>
        <p:spPr>
          <a:xfrm>
            <a:off x="194340" y="1495922"/>
            <a:ext cx="9659932" cy="230832"/>
          </a:xfrm>
          <a:prstGeom prst="rect">
            <a:avLst/>
          </a:prstGeom>
          <a:noFill/>
        </p:spPr>
        <p:txBody>
          <a:bodyPr wrap="square" rtlCol="0">
            <a:spAutoFit/>
          </a:bodyPr>
          <a:lstStyle/>
          <a:p>
            <a:r>
              <a:rPr lang="es-ES_tradnl" sz="900" i="1" dirty="0" smtClean="0">
                <a:solidFill>
                  <a:schemeClr val="tx2"/>
                </a:solidFill>
              </a:rPr>
              <a:t>Las </a:t>
            </a:r>
            <a:r>
              <a:rPr lang="es-ES_tradnl" sz="900" i="1" dirty="0">
                <a:solidFill>
                  <a:schemeClr val="tx2"/>
                </a:solidFill>
              </a:rPr>
              <a:t>ideas que se presentan a continuación son sugerencias que se añaden, pero que en ningún caso suponen un desarrollo vinculante</a:t>
            </a:r>
            <a:r>
              <a:rPr lang="es-ES_tradnl" sz="900" i="1" dirty="0" smtClean="0">
                <a:solidFill>
                  <a:schemeClr val="tx2"/>
                </a:solidFill>
              </a:rPr>
              <a:t>.</a:t>
            </a:r>
            <a:endParaRPr lang="es-CL" sz="900" b="1" dirty="0">
              <a:solidFill>
                <a:schemeClr val="tx2"/>
              </a:solidFill>
              <a:latin typeface="+mn-lt"/>
            </a:endParaRPr>
          </a:p>
        </p:txBody>
      </p:sp>
      <p:sp>
        <p:nvSpPr>
          <p:cNvPr id="24" name="Rounded Rectangle 23"/>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25" name="Freeform 24"/>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859795644"/>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solidFill>
                  <a:srgbClr val="002776"/>
                </a:solidFill>
              </a:rPr>
              <a:pPr>
                <a:defRPr/>
              </a:pPr>
              <a:t>28</a:t>
            </a:fld>
            <a:endParaRPr lang="en-US" dirty="0">
              <a:solidFill>
                <a:srgbClr val="002776"/>
              </a:solidFill>
            </a:endParaRPr>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n-US"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3209506061"/>
              </p:ext>
            </p:extLst>
          </p:nvPr>
        </p:nvGraphicFramePr>
        <p:xfrm>
          <a:off x="276950" y="2174731"/>
          <a:ext cx="9577322" cy="4592583"/>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261038">
                <a:tc>
                  <a:txBody>
                    <a:bodyPr/>
                    <a:lstStyle/>
                    <a:p>
                      <a:pPr marL="0" marR="0" lvl="1" indent="0" algn="l" defTabSz="913399" rtl="0" eaLnBrk="1" fontAlgn="auto" latinLnBrk="0" hangingPunct="1">
                        <a:lnSpc>
                          <a:spcPct val="100000"/>
                        </a:lnSpc>
                        <a:spcBef>
                          <a:spcPts val="400"/>
                        </a:spcBef>
                        <a:spcAft>
                          <a:spcPts val="0"/>
                        </a:spcAft>
                        <a:buClrTx/>
                        <a:buSzTx/>
                        <a:buFont typeface="Arial" panose="020B0604020202020204" pitchFamily="34" charset="0"/>
                        <a:buNone/>
                        <a:tabLst/>
                        <a:defRPr/>
                      </a:pPr>
                      <a:r>
                        <a:rPr lang="en-US" sz="900" b="1" i="1" u="none" kern="1200" baseline="0" noProof="0" dirty="0" smtClean="0">
                          <a:solidFill>
                            <a:srgbClr val="002776"/>
                          </a:solidFill>
                          <a:latin typeface="+mn-lt"/>
                          <a:ea typeface="+mn-ea"/>
                          <a:cs typeface="+mn-cs"/>
                        </a:rPr>
                        <a:t>Partners</a:t>
                      </a:r>
                      <a:r>
                        <a:rPr lang="en-US" sz="900" b="1" u="none" kern="1200" baseline="0" noProof="0" dirty="0" smtClean="0">
                          <a:solidFill>
                            <a:srgbClr val="002776"/>
                          </a:solidFill>
                          <a:latin typeface="+mn-lt"/>
                          <a:ea typeface="+mn-ea"/>
                          <a:cs typeface="+mn-cs"/>
                        </a:rPr>
                        <a:t>, </a:t>
                      </a:r>
                      <a:r>
                        <a:rPr lang="en-US" sz="900" b="1" u="none" kern="1200" baseline="0" noProof="0" dirty="0" err="1" smtClean="0">
                          <a:solidFill>
                            <a:srgbClr val="002776"/>
                          </a:solidFill>
                          <a:latin typeface="+mn-lt"/>
                          <a:ea typeface="+mn-ea"/>
                          <a:cs typeface="+mn-cs"/>
                        </a:rPr>
                        <a:t>Actores</a:t>
                      </a:r>
                      <a:r>
                        <a:rPr lang="en-US" sz="900" b="1" u="none" kern="1200" baseline="0" noProof="0" dirty="0" smtClean="0">
                          <a:solidFill>
                            <a:srgbClr val="002776"/>
                          </a:solidFill>
                          <a:latin typeface="+mn-lt"/>
                          <a:ea typeface="+mn-ea"/>
                          <a:cs typeface="+mn-cs"/>
                        </a:rPr>
                        <a:t> clave para la </a:t>
                      </a:r>
                      <a:r>
                        <a:rPr lang="en-US" sz="900" b="1" u="none" kern="1200" baseline="0" noProof="0" dirty="0" err="1" smtClean="0">
                          <a:solidFill>
                            <a:srgbClr val="002776"/>
                          </a:solidFill>
                          <a:latin typeface="+mn-lt"/>
                          <a:ea typeface="+mn-ea"/>
                          <a:cs typeface="+mn-cs"/>
                        </a:rPr>
                        <a:t>ejecución</a:t>
                      </a:r>
                      <a:r>
                        <a:rPr lang="en-US" sz="900" b="1" u="none" kern="1200" baseline="0" noProof="0" dirty="0" smtClean="0">
                          <a:solidFill>
                            <a:srgbClr val="002776"/>
                          </a:solidFill>
                          <a:latin typeface="+mn-lt"/>
                          <a:ea typeface="+mn-ea"/>
                          <a:cs typeface="+mn-cs"/>
                        </a:rPr>
                        <a:t> de </a:t>
                      </a:r>
                      <a:r>
                        <a:rPr lang="en-US" sz="900" b="1" u="none" kern="1200" baseline="0" noProof="0" dirty="0" err="1" smtClean="0">
                          <a:solidFill>
                            <a:srgbClr val="002776"/>
                          </a:solidFill>
                          <a:latin typeface="+mn-lt"/>
                          <a:ea typeface="+mn-ea"/>
                          <a:cs typeface="+mn-cs"/>
                        </a:rPr>
                        <a:t>algunos</a:t>
                      </a:r>
                      <a:r>
                        <a:rPr lang="en-US" sz="900" b="1" u="none" kern="1200" baseline="0" noProof="0" dirty="0" smtClean="0">
                          <a:solidFill>
                            <a:srgbClr val="002776"/>
                          </a:solidFill>
                          <a:latin typeface="+mn-lt"/>
                          <a:ea typeface="+mn-ea"/>
                          <a:cs typeface="+mn-cs"/>
                        </a:rPr>
                        <a:t> </a:t>
                      </a:r>
                      <a:r>
                        <a:rPr lang="en-US" sz="900" b="1" u="none" kern="1200" baseline="0" noProof="0" dirty="0" err="1" smtClean="0">
                          <a:solidFill>
                            <a:srgbClr val="002776"/>
                          </a:solidFill>
                          <a:latin typeface="+mn-lt"/>
                          <a:ea typeface="+mn-ea"/>
                          <a:cs typeface="+mn-cs"/>
                        </a:rPr>
                        <a:t>proyectos</a:t>
                      </a:r>
                      <a:r>
                        <a:rPr lang="en-US" sz="900" b="1" u="none" kern="1200" baseline="0" noProof="0" dirty="0" smtClean="0">
                          <a:solidFill>
                            <a:srgbClr val="002776"/>
                          </a:solidFill>
                          <a:latin typeface="+mn-lt"/>
                          <a:ea typeface="+mn-ea"/>
                          <a:cs typeface="+mn-cs"/>
                        </a:rPr>
                        <a:t>.</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945535">
                <a:tc>
                  <a:txBody>
                    <a:bodyPr/>
                    <a:lstStyle/>
                    <a:p>
                      <a:pPr marL="228600" marR="0" lvl="1"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 sz="900" b="1" kern="1200" baseline="0" noProof="0" dirty="0" smtClean="0">
                          <a:solidFill>
                            <a:schemeClr val="tx2"/>
                          </a:solidFill>
                          <a:latin typeface="+mn-lt"/>
                          <a:ea typeface="+mn-ea"/>
                          <a:cs typeface="+mn-cs"/>
                        </a:rPr>
                        <a:t>Compañía gestora del aeropuerto de Quito </a:t>
                      </a:r>
                      <a:r>
                        <a:rPr lang="es-ES" sz="900" b="0" kern="1200" baseline="0" noProof="0" dirty="0" smtClean="0">
                          <a:solidFill>
                            <a:schemeClr val="tx2"/>
                          </a:solidFill>
                          <a:latin typeface="+mn-lt"/>
                          <a:ea typeface="+mn-ea"/>
                          <a:cs typeface="+mn-cs"/>
                        </a:rPr>
                        <a:t>(</a:t>
                      </a:r>
                      <a:r>
                        <a:rPr lang="es-ES" sz="900" b="0" kern="1200" baseline="0" noProof="0" dirty="0" err="1" smtClean="0">
                          <a:solidFill>
                            <a:schemeClr val="tx2"/>
                          </a:solidFill>
                          <a:latin typeface="+mn-lt"/>
                          <a:ea typeface="+mn-ea"/>
                          <a:cs typeface="+mn-cs"/>
                        </a:rPr>
                        <a:t>Quiport</a:t>
                      </a:r>
                      <a:r>
                        <a:rPr lang="es-ES" sz="900" b="0" kern="1200" baseline="0" noProof="0" dirty="0" smtClean="0">
                          <a:solidFill>
                            <a:schemeClr val="tx2"/>
                          </a:solidFill>
                          <a:latin typeface="+mn-lt"/>
                          <a:ea typeface="+mn-ea"/>
                          <a:cs typeface="+mn-cs"/>
                        </a:rPr>
                        <a:t>, S.A.)</a:t>
                      </a:r>
                      <a:r>
                        <a:rPr lang="es-ES" sz="900" b="1" u="none" kern="1200" noProof="0" dirty="0" smtClean="0">
                          <a:solidFill>
                            <a:srgbClr val="002776"/>
                          </a:solidFill>
                          <a:latin typeface="+mn-lt"/>
                          <a:ea typeface="+mn-ea"/>
                          <a:cs typeface="+mn-cs"/>
                        </a:rPr>
                        <a:t>: </a:t>
                      </a:r>
                      <a:r>
                        <a:rPr lang="es-ES" sz="900" b="0" u="none" kern="1200" noProof="0" dirty="0" smtClean="0">
                          <a:solidFill>
                            <a:srgbClr val="002776"/>
                          </a:solidFill>
                          <a:latin typeface="+mn-lt"/>
                          <a:ea typeface="+mn-ea"/>
                          <a:cs typeface="+mn-cs"/>
                        </a:rPr>
                        <a:t>Concesionaria</a:t>
                      </a:r>
                      <a:r>
                        <a:rPr lang="es-ES" sz="900" b="0" u="none" kern="1200" baseline="0" noProof="0" dirty="0" smtClean="0">
                          <a:solidFill>
                            <a:srgbClr val="002776"/>
                          </a:solidFill>
                          <a:latin typeface="+mn-lt"/>
                          <a:ea typeface="+mn-ea"/>
                          <a:cs typeface="+mn-cs"/>
                        </a:rPr>
                        <a:t> responsable de la operación, administración, mantenimiento y mejora de los servicios aeroportuarios del </a:t>
                      </a:r>
                      <a:r>
                        <a:rPr lang="es-ES" sz="900" b="0" u="none" kern="1200" noProof="0" dirty="0" smtClean="0">
                          <a:solidFill>
                            <a:srgbClr val="002776"/>
                          </a:solidFill>
                          <a:latin typeface="+mn-lt"/>
                          <a:ea typeface="+mn-ea"/>
                          <a:cs typeface="+mn-cs"/>
                        </a:rPr>
                        <a:t>Aeropuerto Internacional Mariscal Sucre de Quito, Ecuador</a:t>
                      </a:r>
                      <a:r>
                        <a:rPr lang="es-ES" sz="900" b="0" u="none" kern="1200" baseline="0" noProof="0" dirty="0" smtClean="0">
                          <a:solidFill>
                            <a:srgbClr val="002776"/>
                          </a:solidFill>
                          <a:latin typeface="+mn-lt"/>
                          <a:ea typeface="+mn-ea"/>
                          <a:cs typeface="+mn-cs"/>
                        </a:rPr>
                        <a:t> durante 35 años y hasta 2041.</a:t>
                      </a:r>
                      <a:r>
                        <a:rPr lang="es-ES" sz="900" b="0" u="none" kern="1200" noProof="0" dirty="0" smtClean="0">
                          <a:solidFill>
                            <a:srgbClr val="002776"/>
                          </a:solidFill>
                          <a:latin typeface="+mn-lt"/>
                          <a:ea typeface="+mn-ea"/>
                          <a:cs typeface="+mn-cs"/>
                        </a:rPr>
                        <a:t> Conformada por: CCR de Brasil, </a:t>
                      </a:r>
                      <a:r>
                        <a:rPr lang="es-ES" sz="900" b="0" u="none" kern="1200" noProof="0" dirty="0" err="1" smtClean="0">
                          <a:solidFill>
                            <a:srgbClr val="002776"/>
                          </a:solidFill>
                          <a:latin typeface="+mn-lt"/>
                          <a:ea typeface="+mn-ea"/>
                          <a:cs typeface="+mn-cs"/>
                        </a:rPr>
                        <a:t>Odinsa</a:t>
                      </a:r>
                      <a:r>
                        <a:rPr lang="es-ES" sz="900" b="0" u="none" kern="1200" noProof="0" dirty="0" smtClean="0">
                          <a:solidFill>
                            <a:srgbClr val="002776"/>
                          </a:solidFill>
                          <a:latin typeface="+mn-lt"/>
                          <a:ea typeface="+mn-ea"/>
                          <a:cs typeface="+mn-cs"/>
                        </a:rPr>
                        <a:t> S.A. de Colombia y HAS </a:t>
                      </a:r>
                      <a:r>
                        <a:rPr lang="es-ES" sz="900" b="0" u="none" kern="1200" noProof="0" dirty="0" err="1" smtClean="0">
                          <a:solidFill>
                            <a:srgbClr val="002776"/>
                          </a:solidFill>
                          <a:latin typeface="+mn-lt"/>
                          <a:ea typeface="+mn-ea"/>
                          <a:cs typeface="+mn-cs"/>
                        </a:rPr>
                        <a:t>Development</a:t>
                      </a:r>
                      <a:r>
                        <a:rPr lang="es-ES" sz="900" b="0" u="none" kern="1200" noProof="0" dirty="0" smtClean="0">
                          <a:solidFill>
                            <a:srgbClr val="002776"/>
                          </a:solidFill>
                          <a:latin typeface="+mn-lt"/>
                          <a:ea typeface="+mn-ea"/>
                          <a:cs typeface="+mn-cs"/>
                        </a:rPr>
                        <a:t> </a:t>
                      </a:r>
                      <a:r>
                        <a:rPr lang="es-ES" sz="900" b="0" u="none" kern="1200" noProof="0" dirty="0" err="1" smtClean="0">
                          <a:solidFill>
                            <a:srgbClr val="002776"/>
                          </a:solidFill>
                          <a:latin typeface="+mn-lt"/>
                          <a:ea typeface="+mn-ea"/>
                          <a:cs typeface="+mn-cs"/>
                        </a:rPr>
                        <a:t>Corporation</a:t>
                      </a:r>
                      <a:r>
                        <a:rPr lang="es-ES" sz="900" b="0" u="none" kern="1200" noProof="0" dirty="0" smtClean="0">
                          <a:solidFill>
                            <a:srgbClr val="002776"/>
                          </a:solidFill>
                          <a:latin typeface="+mn-lt"/>
                          <a:ea typeface="+mn-ea"/>
                          <a:cs typeface="+mn-cs"/>
                        </a:rPr>
                        <a:t> (HAS-DC) de Estados Unidos</a:t>
                      </a:r>
                      <a:r>
                        <a:rPr lang="es-ES" sz="900" b="0" u="none" kern="1200" baseline="0" noProof="0" dirty="0" smtClean="0">
                          <a:solidFill>
                            <a:srgbClr val="002776"/>
                          </a:solidFill>
                          <a:latin typeface="+mn-lt"/>
                          <a:ea typeface="+mn-ea"/>
                          <a:cs typeface="+mn-cs"/>
                        </a:rPr>
                        <a:t> y bajo la supervisión del </a:t>
                      </a:r>
                      <a:r>
                        <a:rPr lang="es-ES" sz="900" b="0" u="none" kern="1200" noProof="0" dirty="0" smtClean="0">
                          <a:solidFill>
                            <a:srgbClr val="002776"/>
                          </a:solidFill>
                          <a:latin typeface="+mn-lt"/>
                          <a:ea typeface="+mn-ea"/>
                          <a:cs typeface="+mn-cs"/>
                        </a:rPr>
                        <a:t>Municipio</a:t>
                      </a:r>
                      <a:r>
                        <a:rPr lang="es-ES" sz="900" b="0" u="none" kern="1200" baseline="0" noProof="0" dirty="0" smtClean="0">
                          <a:solidFill>
                            <a:srgbClr val="002776"/>
                          </a:solidFill>
                          <a:latin typeface="+mn-lt"/>
                          <a:ea typeface="+mn-ea"/>
                          <a:cs typeface="+mn-cs"/>
                        </a:rPr>
                        <a:t> de Quito</a:t>
                      </a:r>
                      <a:r>
                        <a:rPr lang="es-ES" sz="900" b="0" u="none" kern="1200" noProof="0" dirty="0" smtClean="0">
                          <a:solidFill>
                            <a:srgbClr val="002776"/>
                          </a:solidFill>
                          <a:latin typeface="+mn-lt"/>
                          <a:ea typeface="+mn-ea"/>
                          <a:cs typeface="+mn-cs"/>
                        </a:rPr>
                        <a:t> a través de la Empresa Pública Metropolitana de Servicios Aeroportuarios</a:t>
                      </a:r>
                      <a:r>
                        <a:rPr lang="es-ES" sz="900" b="0" u="none" kern="1200" baseline="0" noProof="0" dirty="0" smtClean="0">
                          <a:solidFill>
                            <a:srgbClr val="002776"/>
                          </a:solidFill>
                          <a:latin typeface="+mn-lt"/>
                          <a:ea typeface="+mn-ea"/>
                          <a:cs typeface="+mn-cs"/>
                        </a:rPr>
                        <a:t> y Gestión de Zonas Francas y Regímenes Especiales (EPMSA), </a:t>
                      </a:r>
                      <a:r>
                        <a:rPr lang="es-ES" sz="900" b="0" u="none" kern="1200" baseline="0" noProof="0" dirty="0" err="1" smtClean="0">
                          <a:solidFill>
                            <a:srgbClr val="002776"/>
                          </a:solidFill>
                          <a:latin typeface="+mn-lt"/>
                          <a:ea typeface="+mn-ea"/>
                          <a:cs typeface="+mn-cs"/>
                        </a:rPr>
                        <a:t>Quiport</a:t>
                      </a:r>
                      <a:r>
                        <a:rPr lang="es-ES" sz="900" b="0" u="none" kern="1200" baseline="0" noProof="0" dirty="0" smtClean="0">
                          <a:solidFill>
                            <a:srgbClr val="002776"/>
                          </a:solidFill>
                          <a:latin typeface="+mn-lt"/>
                          <a:ea typeface="+mn-ea"/>
                          <a:cs typeface="+mn-cs"/>
                        </a:rPr>
                        <a:t> S.A tiene la potestad para la operación del aeropuerto completo, el cobro de los ingresos regulados fijados según el contrato de concesión y el desarrollo de actividades aeronáuticas y comerciales no reguladas.</a:t>
                      </a:r>
                    </a:p>
                    <a:p>
                      <a:pPr marL="447675" marR="0" lvl="1" indent="180975" algn="l" defTabSz="913399" rtl="0" eaLnBrk="1" fontAlgn="auto" latinLnBrk="0" hangingPunct="1">
                        <a:lnSpc>
                          <a:spcPct val="100000"/>
                        </a:lnSpc>
                        <a:spcBef>
                          <a:spcPts val="400"/>
                        </a:spcBef>
                        <a:spcAft>
                          <a:spcPts val="0"/>
                        </a:spcAft>
                        <a:buClrTx/>
                        <a:buSzTx/>
                        <a:buFont typeface="Arial" panose="020B0604020202020204" pitchFamily="34" charset="0"/>
                        <a:buChar char="•"/>
                        <a:tabLst/>
                        <a:defRPr/>
                      </a:pPr>
                      <a:endParaRPr lang="es-ES" sz="900" u="none" kern="1200" baseline="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1"/>
                  </a:ext>
                </a:extLst>
              </a:tr>
              <a:tr h="860837">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2"/>
                        <a:tabLst/>
                        <a:defRPr/>
                      </a:pPr>
                      <a:r>
                        <a:rPr lang="es-ES" sz="900" b="1" noProof="0" dirty="0" smtClean="0">
                          <a:solidFill>
                            <a:schemeClr val="tx2"/>
                          </a:solidFill>
                        </a:rPr>
                        <a:t>EPMSA: </a:t>
                      </a:r>
                      <a:r>
                        <a:rPr lang="es-ES" sz="900" b="0" noProof="0" dirty="0" smtClean="0">
                          <a:solidFill>
                            <a:schemeClr val="tx2"/>
                          </a:solidFill>
                        </a:rPr>
                        <a:t>la Empresa Pública Metropolitana de Servicios Aeroportuarios y Gestión de Zonas Francas y Regímenes Especiales (EPMSA) nace como Entidad</a:t>
                      </a:r>
                      <a:r>
                        <a:rPr lang="es-ES" sz="900" b="0" baseline="0" noProof="0" dirty="0" smtClean="0">
                          <a:solidFill>
                            <a:schemeClr val="tx2"/>
                          </a:solidFill>
                        </a:rPr>
                        <a:t> Gestora del Aeropuerto  Internacional Mariscal Sucre en 2010 y entre sus principales </a:t>
                      </a:r>
                      <a:r>
                        <a:rPr lang="es-ES" sz="900" b="0" noProof="0" dirty="0" smtClean="0">
                          <a:solidFill>
                            <a:schemeClr val="tx2"/>
                          </a:solidFill>
                        </a:rPr>
                        <a:t>responsabilidades se encuentran: el control de la concesión aeroportuaria, la seguridad aeroportuaria (AVSEC) y el desarrollo de una Zona Franca aledaña al Aeropuerto Internacional Mariscal Sucre (AIMS).</a:t>
                      </a:r>
                      <a:r>
                        <a:rPr lang="es-ES" sz="900" b="0" baseline="0" noProof="0" dirty="0" smtClean="0">
                          <a:solidFill>
                            <a:schemeClr val="tx2"/>
                          </a:solidFill>
                        </a:rPr>
                        <a:t> </a:t>
                      </a:r>
                      <a:endParaRPr lang="es-ES" sz="900" b="0" noProof="0" dirty="0" smtClean="0">
                        <a:solidFill>
                          <a:schemeClr val="tx2"/>
                        </a:solidFill>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2"/>
                  </a:ext>
                </a:extLst>
              </a:tr>
              <a:tr h="860837">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3"/>
                        <a:tabLst/>
                        <a:defRPr/>
                      </a:pPr>
                      <a:r>
                        <a:rPr lang="es-ES" sz="900" b="1" noProof="0" dirty="0" smtClean="0">
                          <a:solidFill>
                            <a:schemeClr val="tx2"/>
                          </a:solidFill>
                        </a:rPr>
                        <a:t>Municipalidad del Distrito</a:t>
                      </a:r>
                      <a:r>
                        <a:rPr lang="es-ES" sz="900" b="1" baseline="0" noProof="0" dirty="0" smtClean="0">
                          <a:solidFill>
                            <a:schemeClr val="tx2"/>
                          </a:solidFill>
                        </a:rPr>
                        <a:t> Metropolitano de Quito: </a:t>
                      </a:r>
                      <a:r>
                        <a:rPr lang="es-ES" sz="900" b="0" baseline="0" noProof="0" dirty="0" smtClean="0">
                          <a:solidFill>
                            <a:schemeClr val="tx2"/>
                          </a:solidFill>
                        </a:rPr>
                        <a:t>es el organismo que ejerce el gobierno del Distrito Metropolitano de Quito. Está encabezado por el Alcalde Metropolitano de Quito, quien preside el Concejo Metropolitano. Según el Decreto 0335 el Municipio Del Distrito Metropolitano de Quito se reserva el ejercicio directo y exclusivo de:</a:t>
                      </a:r>
                    </a:p>
                    <a:p>
                      <a:pPr marL="685297" marR="0" lvl="1" indent="-22860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b="0" baseline="0" noProof="0" dirty="0" smtClean="0">
                          <a:solidFill>
                            <a:schemeClr val="tx2"/>
                          </a:solidFill>
                        </a:rPr>
                        <a:t>“</a:t>
                      </a:r>
                      <a:r>
                        <a:rPr lang="es-ES" sz="900" b="0" i="1" baseline="0" noProof="0" dirty="0" smtClean="0">
                          <a:solidFill>
                            <a:schemeClr val="tx2"/>
                          </a:solidFill>
                        </a:rPr>
                        <a:t>La aprobación de los planes de ordenamiento territorial y, en general, la determinación del uso y ocupación del suelo.</a:t>
                      </a:r>
                    </a:p>
                    <a:p>
                      <a:pPr marL="685297" marR="0" lvl="1" indent="-22860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b="0" i="1" baseline="0" noProof="0" dirty="0" smtClean="0">
                          <a:solidFill>
                            <a:schemeClr val="tx2"/>
                          </a:solidFill>
                        </a:rPr>
                        <a:t>La creación, modificación o extinción de las tasas y cargos por la prestación de servicios públicos aeroportuarios.</a:t>
                      </a:r>
                    </a:p>
                    <a:p>
                      <a:pPr marL="685297" marR="0" lvl="1" indent="-22860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b="0" i="1" baseline="0" noProof="0" dirty="0" smtClean="0">
                          <a:solidFill>
                            <a:schemeClr val="tx2"/>
                          </a:solidFill>
                        </a:rPr>
                        <a:t>La autorización para la suscripción y la terminación de los contratos que instrumente en aplicación de la autorización conferida por el Gobierno Central mediante el Decreto 885, sus reformas, o los instrumentos que los sustituyan o modifiquen, precio informe favorable de la Unidad de Gestión.</a:t>
                      </a:r>
                    </a:p>
                    <a:p>
                      <a:pPr marL="685297" marR="0" lvl="1" indent="-228600" algn="just"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b="0" i="1" baseline="0" noProof="0" dirty="0" smtClean="0">
                          <a:solidFill>
                            <a:schemeClr val="tx2"/>
                          </a:solidFill>
                        </a:rPr>
                        <a:t>La determinación por vía presupuestaria del destino de los excedentes o beneficios derivados de las operaciones de los Aeropuertos, de las zonas francas o sujetas a regímenes especiales.”</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3"/>
                  </a:ext>
                </a:extLst>
              </a:tr>
              <a:tr h="1316788">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4"/>
                        <a:tabLst/>
                        <a:defRPr/>
                      </a:pPr>
                      <a:r>
                        <a:rPr lang="es-ES" sz="900" b="1" noProof="0" dirty="0" smtClean="0">
                          <a:solidFill>
                            <a:schemeClr val="tx2"/>
                          </a:solidFill>
                        </a:rPr>
                        <a:t>Cámara de Comercio de Quito: </a:t>
                      </a:r>
                      <a:r>
                        <a:rPr lang="es-ES" sz="900" b="0" noProof="0" dirty="0" smtClean="0">
                          <a:solidFill>
                            <a:schemeClr val="tx2"/>
                          </a:solidFill>
                        </a:rPr>
                        <a:t>La Cámara de Comercio de Quito es una organización sin fines de lucro, con más de 106 años de experiencia, que busca promover el comercio dentro de una economía libre, brindando apoyo a sus socios. Con</a:t>
                      </a:r>
                      <a:r>
                        <a:rPr lang="es-ES" sz="900" b="0" baseline="0" noProof="0" dirty="0" smtClean="0">
                          <a:solidFill>
                            <a:schemeClr val="tx2"/>
                          </a:solidFill>
                        </a:rPr>
                        <a:t> la intención de s</a:t>
                      </a:r>
                      <a:r>
                        <a:rPr lang="es-ES" sz="900" b="0" noProof="0" dirty="0" smtClean="0">
                          <a:solidFill>
                            <a:schemeClr val="tx2"/>
                          </a:solidFill>
                        </a:rPr>
                        <a:t>er la voz más influyente para impulsar la libertad de empresa y el mejor centro de promoción de negocios y servicios para la comunidad</a:t>
                      </a:r>
                      <a:r>
                        <a:rPr lang="es-ES" sz="900" b="0" baseline="0" noProof="0" dirty="0" smtClean="0">
                          <a:solidFill>
                            <a:schemeClr val="tx2"/>
                          </a:solidFill>
                        </a:rPr>
                        <a:t> y con el objetivo de l</a:t>
                      </a:r>
                      <a:r>
                        <a:rPr lang="es-ES" sz="900" b="0" noProof="0" dirty="0" smtClean="0">
                          <a:solidFill>
                            <a:schemeClr val="tx2"/>
                          </a:solidFill>
                        </a:rPr>
                        <a:t>iderar a la comunidad empresarial y promover un ambiente de negocios eficiente para el desarrollo del país. La Cámara de Comercio de Quito cumple dos funciones importantes: las de agremiación y representación.</a:t>
                      </a:r>
                    </a:p>
                    <a:p>
                      <a:pPr marL="542925" marR="0" lvl="0" indent="-171450" algn="just" defTabSz="913399" rtl="0" eaLnBrk="1" fontAlgn="auto" latinLnBrk="0" hangingPunct="1">
                        <a:lnSpc>
                          <a:spcPct val="100000"/>
                        </a:lnSpc>
                        <a:spcBef>
                          <a:spcPts val="400"/>
                        </a:spcBef>
                        <a:spcAft>
                          <a:spcPts val="0"/>
                        </a:spcAft>
                        <a:buClrTx/>
                        <a:buSzTx/>
                        <a:buFont typeface="Arial" panose="020B0604020202020204" pitchFamily="34" charset="0"/>
                        <a:buChar char="•"/>
                        <a:tabLst/>
                        <a:defRPr/>
                      </a:pPr>
                      <a:r>
                        <a:rPr lang="es-ES" sz="900" b="0" noProof="0" dirty="0" smtClean="0">
                          <a:solidFill>
                            <a:schemeClr val="tx2"/>
                          </a:solidFill>
                        </a:rPr>
                        <a:t>La agremiación consiste en establecer una institución que agrupa a personas con similares intereses, objetivos y valores; en este caso los comerciantes quiteños.</a:t>
                      </a:r>
                    </a:p>
                    <a:p>
                      <a:pPr marL="542925" marR="0" lvl="0" indent="-171450" algn="just" defTabSz="913399" rtl="0" eaLnBrk="1" fontAlgn="auto" latinLnBrk="0" hangingPunct="1">
                        <a:lnSpc>
                          <a:spcPct val="100000"/>
                        </a:lnSpc>
                        <a:spcBef>
                          <a:spcPts val="400"/>
                        </a:spcBef>
                        <a:spcAft>
                          <a:spcPts val="0"/>
                        </a:spcAft>
                        <a:buClrTx/>
                        <a:buSzTx/>
                        <a:buFont typeface="Arial" panose="020B0604020202020204" pitchFamily="34" charset="0"/>
                        <a:buChar char="•"/>
                        <a:tabLst/>
                        <a:defRPr/>
                      </a:pPr>
                      <a:r>
                        <a:rPr lang="es-ES" sz="900" b="0" noProof="0" dirty="0" smtClean="0">
                          <a:solidFill>
                            <a:schemeClr val="tx2"/>
                          </a:solidFill>
                        </a:rPr>
                        <a:t>La representación consiste en elegir voceros autorizados para que hablen ante la sociedad, el gobierno o las instituciones en defensa de los intereses o como contribución aportando con los valores y posibilidades de los agremiados. </a:t>
                      </a: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4"/>
                  </a:ext>
                </a:extLst>
              </a:tr>
            </a:tbl>
          </a:graphicData>
        </a:graphic>
      </p:graphicFrame>
      <p:sp>
        <p:nvSpPr>
          <p:cNvPr id="7" name="Rectangle 6"/>
          <p:cNvSpPr/>
          <p:nvPr/>
        </p:nvSpPr>
        <p:spPr>
          <a:xfrm>
            <a:off x="277208" y="1811256"/>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n-US" sz="700" dirty="0">
              <a:solidFill>
                <a:srgbClr val="FFFFFF"/>
              </a:solidFill>
            </a:endParaRPr>
          </a:p>
        </p:txBody>
      </p:sp>
      <p:grpSp>
        <p:nvGrpSpPr>
          <p:cNvPr id="8" name="Group 7"/>
          <p:cNvGrpSpPr/>
          <p:nvPr/>
        </p:nvGrpSpPr>
        <p:grpSpPr>
          <a:xfrm>
            <a:off x="356512" y="1862613"/>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16" name="TextBox 15"/>
          <p:cNvSpPr txBox="1"/>
          <p:nvPr/>
        </p:nvSpPr>
        <p:spPr>
          <a:xfrm>
            <a:off x="637248" y="1869885"/>
            <a:ext cx="2247246" cy="246221"/>
          </a:xfrm>
          <a:prstGeom prst="rect">
            <a:avLst/>
          </a:prstGeom>
          <a:noFill/>
        </p:spPr>
        <p:txBody>
          <a:bodyPr wrap="square" rtlCol="0">
            <a:spAutoFit/>
          </a:bodyPr>
          <a:lstStyle/>
          <a:p>
            <a:r>
              <a:rPr lang="en-US" sz="1000" b="1" dirty="0" smtClean="0">
                <a:solidFill>
                  <a:srgbClr val="FFFFFF"/>
                </a:solidFill>
                <a:latin typeface="Arial"/>
              </a:rPr>
              <a:t>ANEXO</a:t>
            </a:r>
            <a:endParaRPr lang="en-US" sz="1000" b="1" dirty="0">
              <a:solidFill>
                <a:srgbClr val="FFFFFF"/>
              </a:solidFill>
              <a:latin typeface="Arial"/>
            </a:endParaRPr>
          </a:p>
        </p:txBody>
      </p:sp>
      <p:sp>
        <p:nvSpPr>
          <p:cNvPr id="39" name="Rectangle 38"/>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endParaRPr lang="en-US" sz="1100" b="1" dirty="0">
              <a:solidFill>
                <a:schemeClr val="tx2"/>
              </a:solidFill>
            </a:endParaRPr>
          </a:p>
        </p:txBody>
      </p:sp>
      <p:sp>
        <p:nvSpPr>
          <p:cNvPr id="38" name="TextBox 37"/>
          <p:cNvSpPr txBox="1"/>
          <p:nvPr/>
        </p:nvSpPr>
        <p:spPr>
          <a:xfrm>
            <a:off x="5094980" y="1015875"/>
            <a:ext cx="3547766" cy="246221"/>
          </a:xfrm>
          <a:prstGeom prst="rect">
            <a:avLst/>
          </a:prstGeom>
          <a:noFill/>
        </p:spPr>
        <p:txBody>
          <a:bodyPr wrap="none" rtlCol="0">
            <a:spAutoFit/>
          </a:bodyPr>
          <a:lstStyle/>
          <a:p>
            <a:r>
              <a:rPr lang="es-ES" sz="1000" b="1" dirty="0" smtClean="0">
                <a:solidFill>
                  <a:schemeClr val="tx2"/>
                </a:solidFill>
              </a:rPr>
              <a:t>Notas aplicables a todos los proyectos de conectividad</a:t>
            </a:r>
          </a:p>
        </p:txBody>
      </p:sp>
      <p:sp>
        <p:nvSpPr>
          <p:cNvPr id="37" name="Rectangle 36"/>
          <p:cNvSpPr/>
          <p:nvPr/>
        </p:nvSpPr>
        <p:spPr>
          <a:xfrm>
            <a:off x="275459" y="7021911"/>
            <a:ext cx="9624352" cy="338554"/>
          </a:xfrm>
          <a:prstGeom prst="rect">
            <a:avLst/>
          </a:prstGeom>
        </p:spPr>
        <p:txBody>
          <a:bodyPr wrap="square">
            <a:spAutoFit/>
          </a:bodyPr>
          <a:lstStyle/>
          <a:p>
            <a:r>
              <a:rPr lang="en-US" sz="800" dirty="0" smtClean="0">
                <a:solidFill>
                  <a:schemeClr val="accent1"/>
                </a:solidFill>
              </a:rPr>
              <a:t>Fuentes:</a:t>
            </a:r>
          </a:p>
          <a:p>
            <a:r>
              <a:rPr lang="en-US" sz="800" i="1" dirty="0" err="1" smtClean="0">
                <a:solidFill>
                  <a:schemeClr val="accent1"/>
                </a:solidFill>
              </a:rPr>
              <a:t>Gobierno</a:t>
            </a:r>
            <a:r>
              <a:rPr lang="en-US" sz="800" i="1" dirty="0" smtClean="0">
                <a:solidFill>
                  <a:schemeClr val="accent1"/>
                </a:solidFill>
              </a:rPr>
              <a:t> de Ecuador, </a:t>
            </a:r>
            <a:r>
              <a:rPr lang="en-US" sz="800" i="1" dirty="0" err="1" smtClean="0">
                <a:solidFill>
                  <a:schemeClr val="accent1"/>
                </a:solidFill>
              </a:rPr>
              <a:t>Sitios</a:t>
            </a:r>
            <a:r>
              <a:rPr lang="en-US" sz="800" i="1" dirty="0" smtClean="0">
                <a:solidFill>
                  <a:schemeClr val="accent1"/>
                </a:solidFill>
              </a:rPr>
              <a:t> web de </a:t>
            </a:r>
            <a:r>
              <a:rPr lang="en-US" sz="800" i="1" dirty="0" err="1" smtClean="0">
                <a:solidFill>
                  <a:schemeClr val="accent1"/>
                </a:solidFill>
              </a:rPr>
              <a:t>Quiport</a:t>
            </a:r>
            <a:r>
              <a:rPr lang="en-US" sz="800" i="1" dirty="0" smtClean="0">
                <a:solidFill>
                  <a:schemeClr val="accent1"/>
                </a:solidFill>
              </a:rPr>
              <a:t>, EPMSA y </a:t>
            </a:r>
            <a:r>
              <a:rPr lang="en-US" sz="800" i="1" dirty="0" err="1" smtClean="0">
                <a:solidFill>
                  <a:schemeClr val="accent1"/>
                </a:solidFill>
              </a:rPr>
              <a:t>Cámara</a:t>
            </a:r>
            <a:r>
              <a:rPr lang="en-US" sz="800" i="1" dirty="0" smtClean="0">
                <a:solidFill>
                  <a:schemeClr val="accent1"/>
                </a:solidFill>
              </a:rPr>
              <a:t> de </a:t>
            </a:r>
            <a:r>
              <a:rPr lang="en-US" sz="800" i="1" dirty="0" err="1" smtClean="0">
                <a:solidFill>
                  <a:schemeClr val="accent1"/>
                </a:solidFill>
              </a:rPr>
              <a:t>Comercio</a:t>
            </a:r>
            <a:r>
              <a:rPr lang="en-US" sz="800" i="1" dirty="0" smtClean="0">
                <a:solidFill>
                  <a:schemeClr val="accent1"/>
                </a:solidFill>
              </a:rPr>
              <a:t> de Quito</a:t>
            </a:r>
            <a:r>
              <a:rPr lang="en-US" sz="800" dirty="0" smtClean="0">
                <a:solidFill>
                  <a:schemeClr val="accent1"/>
                </a:solidFill>
              </a:rPr>
              <a:t>.</a:t>
            </a:r>
            <a:endParaRPr lang="en-US" sz="800" dirty="0">
              <a:solidFill>
                <a:schemeClr val="accent1"/>
              </a:solidFill>
            </a:endParaRPr>
          </a:p>
        </p:txBody>
      </p:sp>
      <p:sp>
        <p:nvSpPr>
          <p:cNvPr id="56" name="Rectangle 55"/>
          <p:cNvSpPr/>
          <p:nvPr>
            <p:custDataLst>
              <p:tags r:id="rId3"/>
            </p:custDataLst>
          </p:nvPr>
        </p:nvSpPr>
        <p:spPr>
          <a:xfrm>
            <a:off x="205458" y="972000"/>
            <a:ext cx="2419820" cy="360000"/>
          </a:xfrm>
          <a:prstGeom prst="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endParaRPr lang="en-US" sz="800" b="1" dirty="0">
              <a:solidFill>
                <a:srgbClr val="FFFFFF"/>
              </a:solidFill>
            </a:endParaRPr>
          </a:p>
        </p:txBody>
      </p:sp>
      <p:sp>
        <p:nvSpPr>
          <p:cNvPr id="22" name="TextBox 21"/>
          <p:cNvSpPr txBox="1"/>
          <p:nvPr/>
        </p:nvSpPr>
        <p:spPr>
          <a:xfrm>
            <a:off x="194340" y="1567930"/>
            <a:ext cx="9659932" cy="230832"/>
          </a:xfrm>
          <a:prstGeom prst="rect">
            <a:avLst/>
          </a:prstGeom>
          <a:noFill/>
        </p:spPr>
        <p:txBody>
          <a:bodyPr wrap="square" rtlCol="0">
            <a:spAutoFit/>
          </a:bodyPr>
          <a:lstStyle/>
          <a:p>
            <a:r>
              <a:rPr lang="es-ES_tradnl" sz="900" i="1" dirty="0" smtClean="0">
                <a:solidFill>
                  <a:schemeClr val="tx2"/>
                </a:solidFill>
              </a:rPr>
              <a:t>Las </a:t>
            </a:r>
            <a:r>
              <a:rPr lang="es-ES_tradnl" sz="900" i="1" dirty="0">
                <a:solidFill>
                  <a:schemeClr val="tx2"/>
                </a:solidFill>
              </a:rPr>
              <a:t>ideas que se presentan a continuación son sugerencias que se añaden, pero que en ningún caso suponen un desarrollo vinculante</a:t>
            </a:r>
            <a:r>
              <a:rPr lang="es-ES_tradnl" sz="900" i="1" dirty="0" smtClean="0">
                <a:solidFill>
                  <a:schemeClr val="tx2"/>
                </a:solidFill>
              </a:rPr>
              <a:t>.</a:t>
            </a:r>
            <a:endParaRPr lang="es-CL" sz="900" b="1" dirty="0">
              <a:solidFill>
                <a:schemeClr val="tx2"/>
              </a:solidFill>
              <a:latin typeface="+mn-lt"/>
            </a:endParaRPr>
          </a:p>
        </p:txBody>
      </p:sp>
      <p:sp>
        <p:nvSpPr>
          <p:cNvPr id="23" name="Rounded Rectangle 22"/>
          <p:cNvSpPr/>
          <p:nvPr/>
        </p:nvSpPr>
        <p:spPr>
          <a:xfrm>
            <a:off x="362117" y="381724"/>
            <a:ext cx="427868" cy="410890"/>
          </a:xfrm>
          <a:prstGeom prst="round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24" name="Freeform 23"/>
          <p:cNvSpPr>
            <a:spLocks/>
          </p:cNvSpPr>
          <p:nvPr/>
        </p:nvSpPr>
        <p:spPr bwMode="auto">
          <a:xfrm>
            <a:off x="493546" y="451948"/>
            <a:ext cx="165010" cy="163667"/>
          </a:xfrm>
          <a:custGeom>
            <a:avLst/>
            <a:gdLst>
              <a:gd name="T0" fmla="*/ 246 w 246"/>
              <a:gd name="T1" fmla="*/ 122 h 244"/>
              <a:gd name="T2" fmla="*/ 246 w 246"/>
              <a:gd name="T3" fmla="*/ 122 h 244"/>
              <a:gd name="T4" fmla="*/ 246 w 246"/>
              <a:gd name="T5" fmla="*/ 122 h 244"/>
              <a:gd name="T6" fmla="*/ 246 w 246"/>
              <a:gd name="T7" fmla="*/ 120 h 244"/>
              <a:gd name="T8" fmla="*/ 230 w 246"/>
              <a:gd name="T9" fmla="*/ 114 h 244"/>
              <a:gd name="T10" fmla="*/ 210 w 246"/>
              <a:gd name="T11" fmla="*/ 110 h 244"/>
              <a:gd name="T12" fmla="*/ 178 w 246"/>
              <a:gd name="T13" fmla="*/ 108 h 244"/>
              <a:gd name="T14" fmla="*/ 164 w 246"/>
              <a:gd name="T15" fmla="*/ 90 h 244"/>
              <a:gd name="T16" fmla="*/ 170 w 246"/>
              <a:gd name="T17" fmla="*/ 82 h 244"/>
              <a:gd name="T18" fmla="*/ 168 w 246"/>
              <a:gd name="T19" fmla="*/ 76 h 244"/>
              <a:gd name="T20" fmla="*/ 162 w 246"/>
              <a:gd name="T21" fmla="*/ 74 h 244"/>
              <a:gd name="T22" fmla="*/ 162 w 246"/>
              <a:gd name="T23" fmla="*/ 74 h 244"/>
              <a:gd name="T24" fmla="*/ 136 w 246"/>
              <a:gd name="T25" fmla="*/ 52 h 244"/>
              <a:gd name="T26" fmla="*/ 136 w 246"/>
              <a:gd name="T27" fmla="*/ 52 h 244"/>
              <a:gd name="T28" fmla="*/ 142 w 246"/>
              <a:gd name="T29" fmla="*/ 50 h 244"/>
              <a:gd name="T30" fmla="*/ 144 w 246"/>
              <a:gd name="T31" fmla="*/ 46 h 244"/>
              <a:gd name="T32" fmla="*/ 138 w 246"/>
              <a:gd name="T33" fmla="*/ 38 h 244"/>
              <a:gd name="T34" fmla="*/ 126 w 246"/>
              <a:gd name="T35" fmla="*/ 38 h 244"/>
              <a:gd name="T36" fmla="*/ 118 w 246"/>
              <a:gd name="T37" fmla="*/ 28 h 244"/>
              <a:gd name="T38" fmla="*/ 104 w 246"/>
              <a:gd name="T39" fmla="*/ 8 h 244"/>
              <a:gd name="T40" fmla="*/ 90 w 246"/>
              <a:gd name="T41" fmla="*/ 0 h 244"/>
              <a:gd name="T42" fmla="*/ 78 w 246"/>
              <a:gd name="T43" fmla="*/ 0 h 244"/>
              <a:gd name="T44" fmla="*/ 100 w 246"/>
              <a:gd name="T45" fmla="*/ 52 h 244"/>
              <a:gd name="T46" fmla="*/ 110 w 246"/>
              <a:gd name="T47" fmla="*/ 74 h 244"/>
              <a:gd name="T48" fmla="*/ 114 w 246"/>
              <a:gd name="T49" fmla="*/ 100 h 244"/>
              <a:gd name="T50" fmla="*/ 114 w 246"/>
              <a:gd name="T51" fmla="*/ 104 h 244"/>
              <a:gd name="T52" fmla="*/ 102 w 246"/>
              <a:gd name="T53" fmla="*/ 110 h 244"/>
              <a:gd name="T54" fmla="*/ 42 w 246"/>
              <a:gd name="T55" fmla="*/ 114 h 244"/>
              <a:gd name="T56" fmla="*/ 18 w 246"/>
              <a:gd name="T57" fmla="*/ 80 h 244"/>
              <a:gd name="T58" fmla="*/ 10 w 246"/>
              <a:gd name="T59" fmla="*/ 118 h 244"/>
              <a:gd name="T60" fmla="*/ 10 w 246"/>
              <a:gd name="T61" fmla="*/ 118 h 244"/>
              <a:gd name="T62" fmla="*/ 6 w 246"/>
              <a:gd name="T63" fmla="*/ 118 h 244"/>
              <a:gd name="T64" fmla="*/ 4 w 246"/>
              <a:gd name="T65" fmla="*/ 122 h 244"/>
              <a:gd name="T66" fmla="*/ 10 w 246"/>
              <a:gd name="T67" fmla="*/ 128 h 244"/>
              <a:gd name="T68" fmla="*/ 10 w 246"/>
              <a:gd name="T69" fmla="*/ 128 h 244"/>
              <a:gd name="T70" fmla="*/ 0 w 246"/>
              <a:gd name="T71" fmla="*/ 166 h 244"/>
              <a:gd name="T72" fmla="*/ 42 w 246"/>
              <a:gd name="T73" fmla="*/ 130 h 244"/>
              <a:gd name="T74" fmla="*/ 94 w 246"/>
              <a:gd name="T75" fmla="*/ 132 h 244"/>
              <a:gd name="T76" fmla="*/ 110 w 246"/>
              <a:gd name="T77" fmla="*/ 136 h 244"/>
              <a:gd name="T78" fmla="*/ 114 w 246"/>
              <a:gd name="T79" fmla="*/ 144 h 244"/>
              <a:gd name="T80" fmla="*/ 114 w 246"/>
              <a:gd name="T81" fmla="*/ 156 h 244"/>
              <a:gd name="T82" fmla="*/ 110 w 246"/>
              <a:gd name="T83" fmla="*/ 170 h 244"/>
              <a:gd name="T84" fmla="*/ 100 w 246"/>
              <a:gd name="T85" fmla="*/ 192 h 244"/>
              <a:gd name="T86" fmla="*/ 90 w 246"/>
              <a:gd name="T87" fmla="*/ 244 h 244"/>
              <a:gd name="T88" fmla="*/ 98 w 246"/>
              <a:gd name="T89" fmla="*/ 242 h 244"/>
              <a:gd name="T90" fmla="*/ 104 w 246"/>
              <a:gd name="T91" fmla="*/ 236 h 244"/>
              <a:gd name="T92" fmla="*/ 126 w 246"/>
              <a:gd name="T93" fmla="*/ 206 h 244"/>
              <a:gd name="T94" fmla="*/ 138 w 246"/>
              <a:gd name="T95" fmla="*/ 206 h 244"/>
              <a:gd name="T96" fmla="*/ 142 w 246"/>
              <a:gd name="T97" fmla="*/ 204 h 244"/>
              <a:gd name="T98" fmla="*/ 144 w 246"/>
              <a:gd name="T99" fmla="*/ 198 h 244"/>
              <a:gd name="T100" fmla="*/ 136 w 246"/>
              <a:gd name="T101" fmla="*/ 192 h 244"/>
              <a:gd name="T102" fmla="*/ 136 w 246"/>
              <a:gd name="T103" fmla="*/ 192 h 244"/>
              <a:gd name="T104" fmla="*/ 164 w 246"/>
              <a:gd name="T105" fmla="*/ 170 h 244"/>
              <a:gd name="T106" fmla="*/ 164 w 246"/>
              <a:gd name="T107" fmla="*/ 170 h 244"/>
              <a:gd name="T108" fmla="*/ 170 w 246"/>
              <a:gd name="T109" fmla="*/ 162 h 244"/>
              <a:gd name="T110" fmla="*/ 168 w 246"/>
              <a:gd name="T111" fmla="*/ 156 h 244"/>
              <a:gd name="T112" fmla="*/ 164 w 246"/>
              <a:gd name="T113" fmla="*/ 154 h 244"/>
              <a:gd name="T114" fmla="*/ 178 w 246"/>
              <a:gd name="T115" fmla="*/ 136 h 244"/>
              <a:gd name="T116" fmla="*/ 230 w 246"/>
              <a:gd name="T117" fmla="*/ 130 h 244"/>
              <a:gd name="T118" fmla="*/ 242 w 246"/>
              <a:gd name="T119" fmla="*/ 126 h 244"/>
              <a:gd name="T120" fmla="*/ 246 w 246"/>
              <a:gd name="T121" fmla="*/ 12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244">
                <a:moveTo>
                  <a:pt x="246" y="122"/>
                </a:moveTo>
                <a:lnTo>
                  <a:pt x="246" y="122"/>
                </a:lnTo>
                <a:lnTo>
                  <a:pt x="246" y="122"/>
                </a:lnTo>
                <a:lnTo>
                  <a:pt x="246" y="122"/>
                </a:lnTo>
                <a:lnTo>
                  <a:pt x="246" y="122"/>
                </a:lnTo>
                <a:lnTo>
                  <a:pt x="246" y="122"/>
                </a:lnTo>
                <a:lnTo>
                  <a:pt x="246" y="122"/>
                </a:lnTo>
                <a:lnTo>
                  <a:pt x="246" y="120"/>
                </a:lnTo>
                <a:lnTo>
                  <a:pt x="242" y="118"/>
                </a:lnTo>
                <a:lnTo>
                  <a:pt x="230" y="114"/>
                </a:lnTo>
                <a:lnTo>
                  <a:pt x="230" y="114"/>
                </a:lnTo>
                <a:lnTo>
                  <a:pt x="210" y="110"/>
                </a:lnTo>
                <a:lnTo>
                  <a:pt x="178" y="108"/>
                </a:lnTo>
                <a:lnTo>
                  <a:pt x="178" y="108"/>
                </a:lnTo>
                <a:lnTo>
                  <a:pt x="164" y="90"/>
                </a:lnTo>
                <a:lnTo>
                  <a:pt x="164" y="90"/>
                </a:lnTo>
                <a:lnTo>
                  <a:pt x="168" y="86"/>
                </a:lnTo>
                <a:lnTo>
                  <a:pt x="170" y="82"/>
                </a:lnTo>
                <a:lnTo>
                  <a:pt x="170" y="82"/>
                </a:lnTo>
                <a:lnTo>
                  <a:pt x="168" y="76"/>
                </a:lnTo>
                <a:lnTo>
                  <a:pt x="162" y="74"/>
                </a:lnTo>
                <a:lnTo>
                  <a:pt x="162" y="74"/>
                </a:lnTo>
                <a:lnTo>
                  <a:pt x="162" y="74"/>
                </a:lnTo>
                <a:lnTo>
                  <a:pt x="162" y="74"/>
                </a:lnTo>
                <a:lnTo>
                  <a:pt x="152" y="74"/>
                </a:lnTo>
                <a:lnTo>
                  <a:pt x="136" y="52"/>
                </a:lnTo>
                <a:lnTo>
                  <a:pt x="136" y="52"/>
                </a:lnTo>
                <a:lnTo>
                  <a:pt x="136" y="52"/>
                </a:lnTo>
                <a:lnTo>
                  <a:pt x="136" y="52"/>
                </a:lnTo>
                <a:lnTo>
                  <a:pt x="142" y="50"/>
                </a:lnTo>
                <a:lnTo>
                  <a:pt x="144" y="46"/>
                </a:lnTo>
                <a:lnTo>
                  <a:pt x="144" y="46"/>
                </a:lnTo>
                <a:lnTo>
                  <a:pt x="142" y="40"/>
                </a:lnTo>
                <a:lnTo>
                  <a:pt x="138" y="38"/>
                </a:lnTo>
                <a:lnTo>
                  <a:pt x="138" y="38"/>
                </a:lnTo>
                <a:lnTo>
                  <a:pt x="126" y="38"/>
                </a:lnTo>
                <a:lnTo>
                  <a:pt x="118" y="28"/>
                </a:lnTo>
                <a:lnTo>
                  <a:pt x="118" y="28"/>
                </a:lnTo>
                <a:lnTo>
                  <a:pt x="104" y="8"/>
                </a:lnTo>
                <a:lnTo>
                  <a:pt x="104" y="8"/>
                </a:lnTo>
                <a:lnTo>
                  <a:pt x="98" y="2"/>
                </a:lnTo>
                <a:lnTo>
                  <a:pt x="90" y="0"/>
                </a:lnTo>
                <a:lnTo>
                  <a:pt x="78" y="0"/>
                </a:lnTo>
                <a:lnTo>
                  <a:pt x="78" y="0"/>
                </a:lnTo>
                <a:lnTo>
                  <a:pt x="100" y="52"/>
                </a:lnTo>
                <a:lnTo>
                  <a:pt x="100" y="52"/>
                </a:lnTo>
                <a:lnTo>
                  <a:pt x="110" y="74"/>
                </a:lnTo>
                <a:lnTo>
                  <a:pt x="110" y="74"/>
                </a:lnTo>
                <a:lnTo>
                  <a:pt x="114" y="88"/>
                </a:lnTo>
                <a:lnTo>
                  <a:pt x="114" y="100"/>
                </a:lnTo>
                <a:lnTo>
                  <a:pt x="114" y="100"/>
                </a:lnTo>
                <a:lnTo>
                  <a:pt x="114" y="104"/>
                </a:lnTo>
                <a:lnTo>
                  <a:pt x="110" y="108"/>
                </a:lnTo>
                <a:lnTo>
                  <a:pt x="102" y="110"/>
                </a:lnTo>
                <a:lnTo>
                  <a:pt x="94" y="112"/>
                </a:lnTo>
                <a:lnTo>
                  <a:pt x="42" y="114"/>
                </a:lnTo>
                <a:lnTo>
                  <a:pt x="18" y="80"/>
                </a:lnTo>
                <a:lnTo>
                  <a:pt x="18" y="80"/>
                </a:lnTo>
                <a:lnTo>
                  <a:pt x="0" y="78"/>
                </a:lnTo>
                <a:lnTo>
                  <a:pt x="10" y="118"/>
                </a:lnTo>
                <a:lnTo>
                  <a:pt x="10" y="118"/>
                </a:lnTo>
                <a:lnTo>
                  <a:pt x="10" y="118"/>
                </a:lnTo>
                <a:lnTo>
                  <a:pt x="10" y="118"/>
                </a:lnTo>
                <a:lnTo>
                  <a:pt x="6" y="118"/>
                </a:lnTo>
                <a:lnTo>
                  <a:pt x="4" y="122"/>
                </a:lnTo>
                <a:lnTo>
                  <a:pt x="4" y="122"/>
                </a:lnTo>
                <a:lnTo>
                  <a:pt x="6" y="126"/>
                </a:lnTo>
                <a:lnTo>
                  <a:pt x="10" y="128"/>
                </a:lnTo>
                <a:lnTo>
                  <a:pt x="10" y="128"/>
                </a:lnTo>
                <a:lnTo>
                  <a:pt x="10" y="128"/>
                </a:lnTo>
                <a:lnTo>
                  <a:pt x="0" y="166"/>
                </a:lnTo>
                <a:lnTo>
                  <a:pt x="0" y="166"/>
                </a:lnTo>
                <a:lnTo>
                  <a:pt x="18" y="164"/>
                </a:lnTo>
                <a:lnTo>
                  <a:pt x="42" y="130"/>
                </a:lnTo>
                <a:lnTo>
                  <a:pt x="94" y="132"/>
                </a:lnTo>
                <a:lnTo>
                  <a:pt x="94" y="132"/>
                </a:lnTo>
                <a:lnTo>
                  <a:pt x="102" y="134"/>
                </a:lnTo>
                <a:lnTo>
                  <a:pt x="110" y="136"/>
                </a:lnTo>
                <a:lnTo>
                  <a:pt x="114" y="140"/>
                </a:lnTo>
                <a:lnTo>
                  <a:pt x="114" y="144"/>
                </a:lnTo>
                <a:lnTo>
                  <a:pt x="114" y="144"/>
                </a:lnTo>
                <a:lnTo>
                  <a:pt x="114" y="156"/>
                </a:lnTo>
                <a:lnTo>
                  <a:pt x="110" y="170"/>
                </a:lnTo>
                <a:lnTo>
                  <a:pt x="110" y="170"/>
                </a:lnTo>
                <a:lnTo>
                  <a:pt x="100" y="192"/>
                </a:lnTo>
                <a:lnTo>
                  <a:pt x="100" y="192"/>
                </a:lnTo>
                <a:lnTo>
                  <a:pt x="78" y="244"/>
                </a:lnTo>
                <a:lnTo>
                  <a:pt x="90" y="244"/>
                </a:lnTo>
                <a:lnTo>
                  <a:pt x="90" y="244"/>
                </a:lnTo>
                <a:lnTo>
                  <a:pt x="98" y="242"/>
                </a:lnTo>
                <a:lnTo>
                  <a:pt x="104" y="236"/>
                </a:lnTo>
                <a:lnTo>
                  <a:pt x="104" y="236"/>
                </a:lnTo>
                <a:lnTo>
                  <a:pt x="118" y="216"/>
                </a:lnTo>
                <a:lnTo>
                  <a:pt x="126" y="206"/>
                </a:lnTo>
                <a:lnTo>
                  <a:pt x="138" y="206"/>
                </a:lnTo>
                <a:lnTo>
                  <a:pt x="138" y="206"/>
                </a:lnTo>
                <a:lnTo>
                  <a:pt x="138" y="206"/>
                </a:lnTo>
                <a:lnTo>
                  <a:pt x="142" y="204"/>
                </a:lnTo>
                <a:lnTo>
                  <a:pt x="144" y="198"/>
                </a:lnTo>
                <a:lnTo>
                  <a:pt x="144" y="198"/>
                </a:lnTo>
                <a:lnTo>
                  <a:pt x="142" y="194"/>
                </a:lnTo>
                <a:lnTo>
                  <a:pt x="136" y="192"/>
                </a:lnTo>
                <a:lnTo>
                  <a:pt x="136" y="192"/>
                </a:lnTo>
                <a:lnTo>
                  <a:pt x="136" y="192"/>
                </a:lnTo>
                <a:lnTo>
                  <a:pt x="152" y="170"/>
                </a:lnTo>
                <a:lnTo>
                  <a:pt x="164" y="170"/>
                </a:lnTo>
                <a:lnTo>
                  <a:pt x="164" y="170"/>
                </a:lnTo>
                <a:lnTo>
                  <a:pt x="164" y="170"/>
                </a:lnTo>
                <a:lnTo>
                  <a:pt x="168" y="166"/>
                </a:lnTo>
                <a:lnTo>
                  <a:pt x="170" y="162"/>
                </a:lnTo>
                <a:lnTo>
                  <a:pt x="170" y="162"/>
                </a:lnTo>
                <a:lnTo>
                  <a:pt x="168" y="156"/>
                </a:lnTo>
                <a:lnTo>
                  <a:pt x="164" y="154"/>
                </a:lnTo>
                <a:lnTo>
                  <a:pt x="164" y="154"/>
                </a:lnTo>
                <a:lnTo>
                  <a:pt x="178" y="136"/>
                </a:lnTo>
                <a:lnTo>
                  <a:pt x="178" y="136"/>
                </a:lnTo>
                <a:lnTo>
                  <a:pt x="210" y="134"/>
                </a:lnTo>
                <a:lnTo>
                  <a:pt x="230" y="130"/>
                </a:lnTo>
                <a:lnTo>
                  <a:pt x="230" y="130"/>
                </a:lnTo>
                <a:lnTo>
                  <a:pt x="242" y="126"/>
                </a:lnTo>
                <a:lnTo>
                  <a:pt x="246" y="124"/>
                </a:lnTo>
                <a:lnTo>
                  <a:pt x="246" y="122"/>
                </a:lnTo>
                <a:lnTo>
                  <a:pt x="246" y="1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spTree>
    <p:extLst>
      <p:ext uri="{BB962C8B-B14F-4D97-AF65-F5344CB8AC3E}">
        <p14:creationId xmlns:p14="http://schemas.microsoft.com/office/powerpoint/2010/main" val="359840015"/>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chor="t"/>
          <a:lstStyle/>
          <a:p>
            <a:pPr marL="0" indent="0"/>
            <a:r>
              <a:rPr lang="es-ES_tradnl" sz="2843" dirty="0">
                <a:solidFill>
                  <a:schemeClr val="bg1"/>
                </a:solidFill>
              </a:rPr>
              <a:t>3.1. Objetivos Estratégicos Específicos</a:t>
            </a:r>
          </a:p>
        </p:txBody>
      </p:sp>
      <p:sp>
        <p:nvSpPr>
          <p:cNvPr id="3" name="Rectangle 2"/>
          <p:cNvSpPr/>
          <p:nvPr/>
        </p:nvSpPr>
        <p:spPr>
          <a:xfrm>
            <a:off x="0" y="0"/>
            <a:ext cx="10059988" cy="7773988"/>
          </a:xfrm>
          <a:prstGeom prst="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4" name="Text Placeholder 1"/>
          <p:cNvSpPr txBox="1">
            <a:spLocks/>
          </p:cNvSpPr>
          <p:nvPr/>
        </p:nvSpPr>
        <p:spPr bwMode="auto">
          <a:xfrm>
            <a:off x="1238252" y="3092944"/>
            <a:ext cx="7429500" cy="1344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380643" indent="-380643" algn="l" defTabSz="1016636" rtl="0" eaLnBrk="0" fontAlgn="base" hangingPunct="0">
              <a:spcBef>
                <a:spcPts val="203"/>
              </a:spcBef>
              <a:spcAft>
                <a:spcPts val="300"/>
              </a:spcAft>
              <a:buFont typeface="Arial" charset="0"/>
              <a:defRPr sz="2437">
                <a:solidFill>
                  <a:schemeClr val="tx2"/>
                </a:solidFill>
                <a:latin typeface="+mn-lt"/>
                <a:ea typeface="+mn-ea"/>
                <a:cs typeface="+mn-cs"/>
              </a:defRPr>
            </a:lvl1pPr>
            <a:lvl2pPr marL="201423" indent="-201423" algn="l" defTabSz="1016636" rtl="0" eaLnBrk="0" fontAlgn="base" hangingPunct="0">
              <a:spcBef>
                <a:spcPct val="0"/>
              </a:spcBef>
              <a:spcAft>
                <a:spcPts val="300"/>
              </a:spcAft>
              <a:buFont typeface="Arial" charset="0"/>
              <a:buChar char="•"/>
              <a:defRPr sz="2500">
                <a:solidFill>
                  <a:schemeClr val="tx2"/>
                </a:solidFill>
                <a:latin typeface="+mn-lt"/>
              </a:defRPr>
            </a:lvl2pPr>
            <a:lvl3pPr marL="396502" indent="-193493" algn="l" defTabSz="1016636" rtl="0" eaLnBrk="0" fontAlgn="base" hangingPunct="0">
              <a:spcBef>
                <a:spcPct val="0"/>
              </a:spcBef>
              <a:spcAft>
                <a:spcPts val="300"/>
              </a:spcAft>
              <a:buFont typeface="Arial" charset="0"/>
              <a:buChar char="‒"/>
              <a:defRPr sz="2500">
                <a:solidFill>
                  <a:schemeClr val="tx2"/>
                </a:solidFill>
                <a:latin typeface="+mn-lt"/>
              </a:defRPr>
            </a:lvl3pPr>
            <a:lvl4pPr marL="599510" indent="-201423" algn="l" defTabSz="1016636" rtl="0" eaLnBrk="0" fontAlgn="base" hangingPunct="0">
              <a:spcBef>
                <a:spcPct val="0"/>
              </a:spcBef>
              <a:spcAft>
                <a:spcPts val="600"/>
              </a:spcAft>
              <a:buFont typeface="Arial" charset="0"/>
              <a:buChar char="•"/>
              <a:defRPr sz="2000">
                <a:solidFill>
                  <a:schemeClr val="tx2"/>
                </a:solidFill>
                <a:latin typeface="+mn-lt"/>
              </a:defRPr>
            </a:lvl4pPr>
            <a:lvl5pPr marL="791420" indent="-190322" algn="l" defTabSz="1016636" rtl="0" eaLnBrk="0" fontAlgn="base" hangingPunct="0">
              <a:spcBef>
                <a:spcPct val="0"/>
              </a:spcBef>
              <a:spcAft>
                <a:spcPts val="600"/>
              </a:spcAft>
              <a:buFont typeface="Arial" charset="0"/>
              <a:buChar char="‒"/>
              <a:defRPr sz="2000">
                <a:solidFill>
                  <a:schemeClr val="tx2"/>
                </a:solidFill>
                <a:latin typeface="+mn-lt"/>
              </a:defRPr>
            </a:lvl5pPr>
            <a:lvl6pPr marL="1249577" indent="-191879" algn="l" defTabSz="1018056" rtl="0" eaLnBrk="0" fontAlgn="base" hangingPunct="0">
              <a:spcBef>
                <a:spcPct val="0"/>
              </a:spcBef>
              <a:spcAft>
                <a:spcPts val="600"/>
              </a:spcAft>
              <a:buFont typeface="Arial" charset="0"/>
              <a:buChar char="‒"/>
              <a:defRPr sz="2000">
                <a:solidFill>
                  <a:schemeClr val="tx2"/>
                </a:solidFill>
                <a:latin typeface="+mn-lt"/>
              </a:defRPr>
            </a:lvl6pPr>
            <a:lvl7pPr marL="1706277" indent="-191879" algn="l" defTabSz="1018056" rtl="0" eaLnBrk="0" fontAlgn="base" hangingPunct="0">
              <a:spcBef>
                <a:spcPct val="0"/>
              </a:spcBef>
              <a:spcAft>
                <a:spcPts val="600"/>
              </a:spcAft>
              <a:buFont typeface="Arial" charset="0"/>
              <a:buChar char="‒"/>
              <a:defRPr sz="2000">
                <a:solidFill>
                  <a:schemeClr val="tx2"/>
                </a:solidFill>
                <a:latin typeface="+mn-lt"/>
              </a:defRPr>
            </a:lvl7pPr>
            <a:lvl8pPr marL="2162975" indent="-191879" algn="l" defTabSz="1018056" rtl="0" eaLnBrk="0" fontAlgn="base" hangingPunct="0">
              <a:spcBef>
                <a:spcPct val="0"/>
              </a:spcBef>
              <a:spcAft>
                <a:spcPts val="600"/>
              </a:spcAft>
              <a:buFont typeface="Arial" charset="0"/>
              <a:buChar char="‒"/>
              <a:defRPr sz="2000">
                <a:solidFill>
                  <a:schemeClr val="tx2"/>
                </a:solidFill>
                <a:latin typeface="+mn-lt"/>
              </a:defRPr>
            </a:lvl8pPr>
            <a:lvl9pPr marL="2619674" indent="-191879" algn="l" defTabSz="1018056" rtl="0" eaLnBrk="0" fontAlgn="base" hangingPunct="0">
              <a:spcBef>
                <a:spcPct val="0"/>
              </a:spcBef>
              <a:spcAft>
                <a:spcPts val="600"/>
              </a:spcAft>
              <a:buFont typeface="Arial" charset="0"/>
              <a:buChar char="‒"/>
              <a:defRPr sz="2000">
                <a:solidFill>
                  <a:schemeClr val="tx2"/>
                </a:solidFill>
                <a:latin typeface="+mn-lt"/>
              </a:defRPr>
            </a:lvl9pPr>
          </a:lstStyle>
          <a:p>
            <a:pPr marL="0" indent="0"/>
            <a:r>
              <a:rPr lang="es-ES_tradnl" sz="2800" kern="0" dirty="0" smtClean="0">
                <a:solidFill>
                  <a:schemeClr val="bg1"/>
                </a:solidFill>
              </a:rPr>
              <a:t>4.2. Proyectos de desarrollo de producto de Alto Impacto – Industria de reuniones o RICE</a:t>
            </a:r>
            <a:endParaRPr lang="es-ES_tradnl" sz="2800" kern="0" dirty="0">
              <a:solidFill>
                <a:schemeClr val="bg1"/>
              </a:solidFill>
            </a:endParaRPr>
          </a:p>
        </p:txBody>
      </p:sp>
    </p:spTree>
    <p:extLst>
      <p:ext uri="{BB962C8B-B14F-4D97-AF65-F5344CB8AC3E}">
        <p14:creationId xmlns:p14="http://schemas.microsoft.com/office/powerpoint/2010/main" val="348766955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4294967295"/>
          </p:nvPr>
        </p:nvSpPr>
        <p:spPr>
          <a:xfrm>
            <a:off x="493490" y="2806874"/>
            <a:ext cx="7545388" cy="1522413"/>
          </a:xfrm>
        </p:spPr>
        <p:txBody>
          <a:bodyPr/>
          <a:lstStyle/>
          <a:p>
            <a:r>
              <a:rPr lang="es-ES" sz="3250" b="1" dirty="0">
                <a:solidFill>
                  <a:schemeClr val="bg2"/>
                </a:solidFill>
              </a:rPr>
              <a:t>0. Metodología general</a:t>
            </a:r>
          </a:p>
        </p:txBody>
      </p:sp>
    </p:spTree>
    <p:extLst>
      <p:ext uri="{BB962C8B-B14F-4D97-AF65-F5344CB8AC3E}">
        <p14:creationId xmlns:p14="http://schemas.microsoft.com/office/powerpoint/2010/main" val="2815981946"/>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custDataLst>
              <p:tags r:id="rId2"/>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19" name="Table 18"/>
          <p:cNvGraphicFramePr>
            <a:graphicFrameLocks noGrp="1"/>
          </p:cNvGraphicFramePr>
          <p:nvPr>
            <p:extLst>
              <p:ext uri="{D42A27DB-BD31-4B8C-83A1-F6EECF244321}">
                <p14:modId xmlns:p14="http://schemas.microsoft.com/office/powerpoint/2010/main" val="1751835377"/>
              </p:ext>
            </p:extLst>
          </p:nvPr>
        </p:nvGraphicFramePr>
        <p:xfrm>
          <a:off x="205200" y="3233162"/>
          <a:ext cx="7020000" cy="324612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780834">
                <a:tc>
                  <a:txBody>
                    <a:bodyPr/>
                    <a:lstStyle/>
                    <a:p>
                      <a:pPr marL="0" marR="0" lvl="0" indent="0" algn="just" defTabSz="913399" rtl="0" eaLnBrk="1" fontAlgn="auto" latinLnBrk="0" hangingPunct="1">
                        <a:lnSpc>
                          <a:spcPct val="100000"/>
                        </a:lnSpc>
                        <a:spcBef>
                          <a:spcPts val="0"/>
                        </a:spcBef>
                        <a:spcAft>
                          <a:spcPts val="0"/>
                        </a:spcAft>
                        <a:buClrTx/>
                        <a:buSzTx/>
                        <a:buFont typeface="+mj-lt"/>
                        <a:buAutoNum type="arabicPeriod"/>
                        <a:tabLst/>
                        <a:defRPr/>
                      </a:pPr>
                      <a:r>
                        <a:rPr lang="es-ES" sz="900" kern="1200" baseline="0" noProof="0" dirty="0" smtClean="0">
                          <a:solidFill>
                            <a:srgbClr val="002776"/>
                          </a:solidFill>
                          <a:latin typeface="+mn-lt"/>
                          <a:ea typeface="+mn-ea"/>
                          <a:cs typeface="+mn-cs"/>
                        </a:rPr>
                        <a:t>  Acordar y firmar (solemnemente) la creación de la UEN o Comité RICE que represente de un modo unitario a la industria de reuniones de Quito. El liderazgo corresponderá a QT, aunque la mayoría de sus miembros pertenecerán al sector privado. La creación de la UEN supone la constituir una entidad jurídica propia y sus miembros fundadores son los definidos como “actores involucrados”. La UEN hará las veces de un Buró de Convenciones, según su definición internacional Los miembros fundadores se articularán en la Junta de Gobierno de la UEN. Se prevé que en la Junta de Gobierno existan miembros con voz y voto y otros miembros con voz, que podrán ser rotativos.</a:t>
                      </a: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1233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_tradnl" sz="900" kern="1200" noProof="0" dirty="0" smtClean="0">
                          <a:solidFill>
                            <a:srgbClr val="002776"/>
                          </a:solidFill>
                          <a:latin typeface="+mn-lt"/>
                          <a:ea typeface="+mn-ea"/>
                          <a:cs typeface="+mn-cs"/>
                        </a:rPr>
                        <a:t>2. La</a:t>
                      </a:r>
                      <a:r>
                        <a:rPr lang="es-ES_tradnl" sz="900" kern="1200" baseline="0" noProof="0" dirty="0" smtClean="0">
                          <a:solidFill>
                            <a:srgbClr val="002776"/>
                          </a:solidFill>
                          <a:latin typeface="+mn-lt"/>
                          <a:ea typeface="+mn-ea"/>
                          <a:cs typeface="+mn-cs"/>
                        </a:rPr>
                        <a:t> función de la UEN consiste en: (i) coordinar las políticas a desarrollar en relación con la industria de reuniones, (ii) liderar el marketing y promoción de RICE, (iii) gestionar el desarrollo coordinado de las reuniones y (iv) formar y capacitar a profesionales. Asimismo la UEN se regirá por un código ético que se definirá en el seno del organismo.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123984612"/>
                  </a:ext>
                </a:extLst>
              </a:tr>
              <a:tr h="429458">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3. </a:t>
                      </a:r>
                      <a:r>
                        <a:rPr lang="es-ES" sz="900" kern="1200" baseline="0" noProof="0" dirty="0" smtClean="0">
                          <a:solidFill>
                            <a:srgbClr val="002776"/>
                          </a:solidFill>
                          <a:latin typeface="+mn-lt"/>
                          <a:ea typeface="+mn-ea"/>
                          <a:cs typeface="+mn-cs"/>
                        </a:rPr>
                        <a:t> Establecer un modelo de financiación, que encaje en el marco legal vigente y permita a la UEN creada disponer, a través de QT o de un órgano ejecutor, del 20% del aporte de la tasa turística para RICE. Asimismo, se propone que la financiación del sector público además sea no monetaria. El sector privado, por su parte aportará recursos monetarios y/o no monetarios para la promoción.</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429458">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4. Nombrar un Gerente de la UEN, a propuesta de QT.</a:t>
                      </a:r>
                      <a:r>
                        <a:rPr lang="es-ES" sz="900" kern="1200" baseline="0" noProof="0" dirty="0" smtClean="0">
                          <a:solidFill>
                            <a:srgbClr val="002776"/>
                          </a:solidFill>
                          <a:latin typeface="+mn-lt"/>
                          <a:ea typeface="+mn-ea"/>
                          <a:cs typeface="+mn-cs"/>
                        </a:rPr>
                        <a:t> Constituir 2 órganos de gobierno: Consejo Consultivo (elabora la estrategia y prepara candidaturas para la organización de reuniones) y Consejo Asesor de Clientes (desarrolla un rol comercial, de alineamiento de la UEN con las necesidades y tendencias del mercado en acuerdo con: MCI, por ejemplo que se reunirán con QT cada 6 meses.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1233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5. Desarrollar</a:t>
                      </a:r>
                      <a:r>
                        <a:rPr lang="es-ES" sz="900" kern="1200" baseline="0" noProof="0" dirty="0" smtClean="0">
                          <a:solidFill>
                            <a:srgbClr val="002776"/>
                          </a:solidFill>
                          <a:latin typeface="+mn-lt"/>
                          <a:ea typeface="+mn-ea"/>
                          <a:cs typeface="+mn-cs"/>
                        </a:rPr>
                        <a:t> un programa de capacitación para el equipo ejecutivo de la UEN así como los órganos de gobierno de la misma creados y establecer mecanismos de comunicación y coordinación que les permitan actuar como un grupo de presión del sector privado.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195208">
                <a:tc>
                  <a:txBody>
                    <a:bodyPr/>
                    <a:lstStyle/>
                    <a:p>
                      <a:pPr algn="just"/>
                      <a:r>
                        <a:rPr lang="es-ES" sz="900" kern="1200" noProof="0" dirty="0" smtClean="0">
                          <a:solidFill>
                            <a:srgbClr val="002776"/>
                          </a:solidFill>
                          <a:latin typeface="+mn-lt"/>
                          <a:ea typeface="+mn-ea"/>
                          <a:cs typeface="+mn-cs"/>
                        </a:rPr>
                        <a:t>6. Activar un sistema de monitoreo</a:t>
                      </a:r>
                      <a:r>
                        <a:rPr lang="es-ES" sz="900" kern="1200" baseline="0" noProof="0" dirty="0" smtClean="0">
                          <a:solidFill>
                            <a:srgbClr val="002776"/>
                          </a:solidFill>
                          <a:latin typeface="+mn-lt"/>
                          <a:ea typeface="+mn-ea"/>
                          <a:cs typeface="+mn-cs"/>
                        </a:rPr>
                        <a:t> de impacto económico de la industria de reuniones en Quito para evaluar la actividad de la UEN.</a:t>
                      </a:r>
                      <a:endParaRPr lang="es-ES" sz="900" kern="1200" noProof="0" dirty="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195208">
                <a:tc>
                  <a:txBody>
                    <a:bodyPr/>
                    <a:lstStyle/>
                    <a:p>
                      <a:pPr algn="just"/>
                      <a:r>
                        <a:rPr lang="es-ES_tradnl" sz="900" kern="1200" noProof="0" dirty="0" smtClean="0">
                          <a:solidFill>
                            <a:srgbClr val="002776"/>
                          </a:solidFill>
                          <a:latin typeface="+mn-lt"/>
                          <a:ea typeface="+mn-ea"/>
                          <a:cs typeface="+mn-cs"/>
                        </a:rPr>
                        <a:t>7. En caso</a:t>
                      </a:r>
                      <a:r>
                        <a:rPr lang="es-ES_tradnl" sz="900" kern="1200" baseline="0" noProof="0" dirty="0" smtClean="0">
                          <a:solidFill>
                            <a:srgbClr val="002776"/>
                          </a:solidFill>
                          <a:latin typeface="+mn-lt"/>
                          <a:ea typeface="+mn-ea"/>
                          <a:cs typeface="+mn-cs"/>
                        </a:rPr>
                        <a:t> de que la UEN no se llegara a constituir el equipo de QT de Marketing RICE seguirá realizando las acciones de promoción.</a:t>
                      </a:r>
                      <a:endParaRPr lang="es-ES" sz="900" kern="1200" noProof="0" dirty="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4265961392"/>
                  </a:ext>
                </a:extLst>
              </a:tr>
            </a:tbl>
          </a:graphicData>
        </a:graphic>
      </p:graphicFrame>
      <p:graphicFrame>
        <p:nvGraphicFramePr>
          <p:cNvPr id="14" name="Object 13" hidden="1"/>
          <p:cNvGraphicFramePr>
            <a:graphicFrameLocks noChangeAspect="1"/>
          </p:cNvGraphicFramePr>
          <p:nvPr>
            <p:custDataLst>
              <p:tags r:id="rId3"/>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73733"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 altLang="es-CL" sz="1100" b="1" dirty="0" smtClean="0">
                <a:solidFill>
                  <a:schemeClr val="tx2"/>
                </a:solidFill>
              </a:rPr>
              <a:t>1.1. Creación de la UEN (Unidad Estratégica de Negocios) para la Industria de Reuniones de Quito</a:t>
            </a:r>
            <a:endParaRPr lang="es-CL" sz="1100" b="1" dirty="0">
              <a:solidFill>
                <a:schemeClr val="tx2"/>
              </a:solidFill>
            </a:endParaRPr>
          </a:p>
        </p:txBody>
      </p:sp>
      <p:sp>
        <p:nvSpPr>
          <p:cNvPr id="257" name="Rectangle 256"/>
          <p:cNvSpPr/>
          <p:nvPr/>
        </p:nvSpPr>
        <p:spPr>
          <a:xfrm>
            <a:off x="7264146" y="2748063"/>
            <a:ext cx="2625312" cy="19100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Diseño de </a:t>
            </a:r>
            <a:r>
              <a:rPr lang="es-CL" sz="900" dirty="0">
                <a:solidFill>
                  <a:srgbClr val="002776"/>
                </a:solidFill>
              </a:rPr>
              <a:t>una unidad especializada incluyente y líder de la industria de </a:t>
            </a:r>
            <a:r>
              <a:rPr lang="es-CL" sz="900" dirty="0" smtClean="0">
                <a:solidFill>
                  <a:srgbClr val="002776"/>
                </a:solidFill>
              </a:rPr>
              <a:t>reuniones en Quito.</a:t>
            </a:r>
            <a:endParaRPr lang="es-CL" sz="900" dirty="0">
              <a:solidFill>
                <a:srgbClr val="002776"/>
              </a:solidFill>
            </a:endParaRPr>
          </a:p>
          <a:p>
            <a:pPr marL="228600" lvl="0" indent="-228600">
              <a:buFont typeface="+mj-lt"/>
              <a:buAutoNum type="arabicPeriod"/>
            </a:pPr>
            <a:r>
              <a:rPr lang="es-CL" sz="900" dirty="0" smtClean="0">
                <a:solidFill>
                  <a:srgbClr val="002776"/>
                </a:solidFill>
              </a:rPr>
              <a:t>Empoderamiento de la Gerencia de la unidad por parte del sector privado y político.</a:t>
            </a:r>
            <a:endParaRPr lang="es-CL" sz="900" dirty="0">
              <a:solidFill>
                <a:srgbClr val="002776"/>
              </a:solidFill>
            </a:endParaRPr>
          </a:p>
          <a:p>
            <a:pPr marL="228600" indent="-228600">
              <a:spcBef>
                <a:spcPts val="300"/>
              </a:spcBef>
              <a:buFont typeface="+mj-lt"/>
              <a:buAutoNum type="arabicPeriod"/>
            </a:pPr>
            <a:r>
              <a:rPr lang="es-CL" sz="900" dirty="0">
                <a:solidFill>
                  <a:srgbClr val="002776"/>
                </a:solidFill>
              </a:rPr>
              <a:t>Definición de un modelo de financiación basado en un modelo de aportación público – privado que sea bien, de empate 1:1 o cuyo presupuesto sea puesto a disposición de un órgano ejecutor (QT).</a:t>
            </a:r>
          </a:p>
          <a:p>
            <a:pPr marL="228600" lvl="0" indent="-228600">
              <a:buFont typeface="+mj-lt"/>
              <a:buAutoNum type="arabicPeriod"/>
            </a:pPr>
            <a:r>
              <a:rPr lang="es-CL" sz="900" dirty="0" smtClean="0">
                <a:solidFill>
                  <a:srgbClr val="002776"/>
                </a:solidFill>
              </a:rPr>
              <a:t>Esfuerzos </a:t>
            </a:r>
            <a:r>
              <a:rPr lang="es-CL" sz="900" dirty="0">
                <a:solidFill>
                  <a:srgbClr val="002776"/>
                </a:solidFill>
              </a:rPr>
              <a:t>consistentes de </a:t>
            </a:r>
            <a:r>
              <a:rPr lang="es-CL" sz="900" dirty="0" smtClean="0">
                <a:solidFill>
                  <a:srgbClr val="002776"/>
                </a:solidFill>
              </a:rPr>
              <a:t>capacitación, profesionalización y </a:t>
            </a:r>
            <a:r>
              <a:rPr lang="es-CL" sz="900" dirty="0">
                <a:solidFill>
                  <a:srgbClr val="002776"/>
                </a:solidFill>
              </a:rPr>
              <a:t>certificación de competencia de los </a:t>
            </a:r>
            <a:r>
              <a:rPr lang="es-CL" sz="900" dirty="0" smtClean="0">
                <a:solidFill>
                  <a:srgbClr val="002776"/>
                </a:solidFill>
              </a:rPr>
              <a:t>actores involucrados.</a:t>
            </a:r>
            <a:endParaRPr lang="es-CL" sz="900" dirty="0">
              <a:solidFill>
                <a:srgbClr val="002776"/>
              </a:solidFill>
            </a:endParaRPr>
          </a:p>
          <a:p>
            <a:pPr marL="228600" lvl="0" indent="-228600">
              <a:buFont typeface="+mj-lt"/>
              <a:buAutoNum type="arabicPeriod"/>
            </a:pPr>
            <a:endParaRPr lang="es-CL" sz="900" dirty="0">
              <a:solidFill>
                <a:srgbClr val="002776"/>
              </a:solidFill>
            </a:endParaRPr>
          </a:p>
        </p:txBody>
      </p:sp>
      <p:sp>
        <p:nvSpPr>
          <p:cNvPr id="212" name="Rectangle 211"/>
          <p:cNvSpPr/>
          <p:nvPr/>
        </p:nvSpPr>
        <p:spPr>
          <a:xfrm>
            <a:off x="205200" y="1798722"/>
            <a:ext cx="7020000" cy="299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Contar con una única voz que represente la industria de reuniones de Quito a nivel municipal, nacional e internacional.</a:t>
            </a:r>
            <a:endParaRPr lang="es-CL" sz="900" dirty="0">
              <a:solidFill>
                <a:srgbClr val="002776"/>
              </a:solidFill>
            </a:endParaRPr>
          </a:p>
        </p:txBody>
      </p:sp>
      <p:sp>
        <p:nvSpPr>
          <p:cNvPr id="256" name="Rectangle 255"/>
          <p:cNvSpPr/>
          <p:nvPr/>
        </p:nvSpPr>
        <p:spPr>
          <a:xfrm>
            <a:off x="7264146" y="238436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893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095330"/>
            <a:ext cx="2637113" cy="12675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rgbClr val="002776"/>
                </a:solidFill>
              </a:rPr>
              <a:t>UEN creada con todos los actores incluidos 6 meses antes del inicio de la actividad del CC.</a:t>
            </a:r>
          </a:p>
          <a:p>
            <a:pPr marL="228600" indent="-228600">
              <a:spcBef>
                <a:spcPts val="300"/>
              </a:spcBef>
              <a:buFont typeface="+mj-lt"/>
              <a:buAutoNum type="arabicPeriod"/>
            </a:pPr>
            <a:r>
              <a:rPr lang="es-CL" sz="900" dirty="0" smtClean="0">
                <a:solidFill>
                  <a:srgbClr val="002776"/>
                </a:solidFill>
              </a:rPr>
              <a:t>Ordenanza publicada que asigne un 20%de la tasa de alojamiento para reuniones.</a:t>
            </a: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30</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05433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141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751130"/>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777199"/>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smtClean="0"/>
              <a:t>Liderazgo (organización efectiva y respetada)</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2950890"/>
            <a:ext cx="7020000" cy="264362"/>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2985389"/>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2992661"/>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14" name="Group 213"/>
          <p:cNvGrpSpPr/>
          <p:nvPr/>
        </p:nvGrpSpPr>
        <p:grpSpPr>
          <a:xfrm>
            <a:off x="4761313" y="7487394"/>
            <a:ext cx="4332885" cy="188648"/>
            <a:chOff x="565498" y="7511262"/>
            <a:chExt cx="4332885" cy="188648"/>
          </a:xfrm>
        </p:grpSpPr>
        <p:grpSp>
          <p:nvGrpSpPr>
            <p:cNvPr id="216" name="Group 215"/>
            <p:cNvGrpSpPr/>
            <p:nvPr/>
          </p:nvGrpSpPr>
          <p:grpSpPr>
            <a:xfrm>
              <a:off x="565498" y="7511262"/>
              <a:ext cx="3104467" cy="184666"/>
              <a:chOff x="615275" y="7511262"/>
              <a:chExt cx="3104467" cy="184666"/>
            </a:xfrm>
          </p:grpSpPr>
          <p:sp>
            <p:nvSpPr>
              <p:cNvPr id="236" name="TextBox 235"/>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43" name="Rectangle 242"/>
              <p:cNvSpPr/>
              <p:nvPr>
                <p:custDataLst>
                  <p:tags r:id="rId15"/>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329" name="Rectangle 328"/>
              <p:cNvSpPr/>
              <p:nvPr>
                <p:custDataLst>
                  <p:tags r:id="rId16"/>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330" name="Rectangle 329"/>
              <p:cNvSpPr/>
              <p:nvPr>
                <p:custDataLst>
                  <p:tags r:id="rId17"/>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17" name="TextBox 216"/>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19" name="TextBox 21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361" name="Group 360"/>
          <p:cNvGrpSpPr/>
          <p:nvPr/>
        </p:nvGrpSpPr>
        <p:grpSpPr>
          <a:xfrm>
            <a:off x="7256357" y="1440165"/>
            <a:ext cx="2633101" cy="836705"/>
            <a:chOff x="3462357" y="6443378"/>
            <a:chExt cx="2082316" cy="900000"/>
          </a:xfrm>
        </p:grpSpPr>
        <p:sp>
          <p:nvSpPr>
            <p:cNvPr id="362" name="Rectangle 361"/>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63" name="Rectangle 362"/>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4" name="Group 363"/>
            <p:cNvGrpSpPr/>
            <p:nvPr/>
          </p:nvGrpSpPr>
          <p:grpSpPr>
            <a:xfrm>
              <a:off x="3561117" y="6479378"/>
              <a:ext cx="295181" cy="288000"/>
              <a:chOff x="1738313" y="3406776"/>
              <a:chExt cx="644727" cy="615950"/>
            </a:xfrm>
            <a:solidFill>
              <a:srgbClr val="FFFF00"/>
            </a:solidFill>
          </p:grpSpPr>
          <p:sp>
            <p:nvSpPr>
              <p:cNvPr id="375"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7"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5" name="Group 364"/>
            <p:cNvGrpSpPr/>
            <p:nvPr/>
          </p:nvGrpSpPr>
          <p:grpSpPr>
            <a:xfrm>
              <a:off x="3582872" y="6818591"/>
              <a:ext cx="468000" cy="432933"/>
              <a:chOff x="3605314" y="6801213"/>
              <a:chExt cx="468000" cy="432933"/>
            </a:xfrm>
          </p:grpSpPr>
          <p:sp>
            <p:nvSpPr>
              <p:cNvPr id="373" name="Rectangle 372"/>
              <p:cNvSpPr/>
              <p:nvPr>
                <p:custDataLst>
                  <p:tags r:id="rId13"/>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4" name="TextBox 373"/>
              <p:cNvSpPr txBox="1"/>
              <p:nvPr>
                <p:custDataLst>
                  <p:tags r:id="rId14"/>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6" name="Group 365"/>
            <p:cNvGrpSpPr/>
            <p:nvPr/>
          </p:nvGrpSpPr>
          <p:grpSpPr>
            <a:xfrm>
              <a:off x="4277236" y="6818591"/>
              <a:ext cx="468000" cy="432933"/>
              <a:chOff x="4217406" y="6801213"/>
              <a:chExt cx="468000" cy="432933"/>
            </a:xfrm>
          </p:grpSpPr>
          <p:sp>
            <p:nvSpPr>
              <p:cNvPr id="371" name="Rectangle 370"/>
              <p:cNvSpPr/>
              <p:nvPr>
                <p:custDataLst>
                  <p:tags r:id="rId11"/>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2"/>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7" name="Group 366"/>
            <p:cNvGrpSpPr/>
            <p:nvPr/>
          </p:nvGrpSpPr>
          <p:grpSpPr>
            <a:xfrm>
              <a:off x="4971600" y="6818591"/>
              <a:ext cx="468000" cy="432933"/>
              <a:chOff x="4829498" y="6801213"/>
              <a:chExt cx="468000" cy="432933"/>
            </a:xfrm>
          </p:grpSpPr>
          <p:sp>
            <p:nvSpPr>
              <p:cNvPr id="369" name="Rectangle 368"/>
              <p:cNvSpPr/>
              <p:nvPr>
                <p:custDataLst>
                  <p:tags r:id="rId9"/>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0"/>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8"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79" name="Rectangle 378"/>
          <p:cNvSpPr/>
          <p:nvPr/>
        </p:nvSpPr>
        <p:spPr>
          <a:xfrm>
            <a:off x="3375340" y="6443378"/>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0" name="Table 379"/>
          <p:cNvGraphicFramePr>
            <a:graphicFrameLocks noGrp="1"/>
          </p:cNvGraphicFramePr>
          <p:nvPr>
            <p:extLst/>
          </p:nvPr>
        </p:nvGraphicFramePr>
        <p:xfrm>
          <a:off x="3375340" y="6873220"/>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34" name="Group 33"/>
          <p:cNvGrpSpPr/>
          <p:nvPr/>
        </p:nvGrpSpPr>
        <p:grpSpPr>
          <a:xfrm>
            <a:off x="3417417" y="6485819"/>
            <a:ext cx="256421" cy="252000"/>
            <a:chOff x="3417417" y="6485819"/>
            <a:chExt cx="256421" cy="252000"/>
          </a:xfrm>
        </p:grpSpPr>
        <p:sp>
          <p:nvSpPr>
            <p:cNvPr id="386"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7"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8"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2" name="Rectangle 314"/>
          <p:cNvSpPr/>
          <p:nvPr>
            <p:custDataLst>
              <p:tags r:id="rId7"/>
            </p:custDataLst>
          </p:nvPr>
        </p:nvSpPr>
        <p:spPr>
          <a:xfrm>
            <a:off x="205458" y="2086794"/>
            <a:ext cx="7018280" cy="2764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900" b="1" dirty="0" smtClean="0">
                <a:solidFill>
                  <a:srgbClr val="002776"/>
                </a:solidFill>
              </a:rPr>
              <a:t>Responsables                                                              Actores Involucrados</a:t>
            </a:r>
            <a:endParaRPr lang="es-CL" sz="900" b="1" dirty="0">
              <a:solidFill>
                <a:srgbClr val="002776"/>
              </a:solidFill>
            </a:endParaRPr>
          </a:p>
        </p:txBody>
      </p:sp>
      <p:grpSp>
        <p:nvGrpSpPr>
          <p:cNvPr id="393" name="Group 315"/>
          <p:cNvGrpSpPr/>
          <p:nvPr>
            <p:custDataLst>
              <p:tags r:id="rId8"/>
            </p:custDataLst>
          </p:nvPr>
        </p:nvGrpSpPr>
        <p:grpSpPr>
          <a:xfrm>
            <a:off x="316674" y="2126839"/>
            <a:ext cx="186300" cy="236373"/>
            <a:chOff x="391339" y="1340959"/>
            <a:chExt cx="382588" cy="609600"/>
          </a:xfrm>
        </p:grpSpPr>
        <p:sp>
          <p:nvSpPr>
            <p:cNvPr id="396"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sp>
          <p:nvSpPr>
            <p:cNvPr id="397"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grpSp>
      <p:sp>
        <p:nvSpPr>
          <p:cNvPr id="394" name="Rectangle 393"/>
          <p:cNvSpPr/>
          <p:nvPr/>
        </p:nvSpPr>
        <p:spPr>
          <a:xfrm>
            <a:off x="3589834" y="2363572"/>
            <a:ext cx="1970506" cy="61409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800" dirty="0" smtClean="0">
                <a:solidFill>
                  <a:srgbClr val="002776"/>
                </a:solidFill>
              </a:rPr>
              <a:t>Bureau de Convenciones</a:t>
            </a:r>
          </a:p>
          <a:p>
            <a:r>
              <a:rPr lang="es-CL" sz="800" dirty="0" smtClean="0">
                <a:solidFill>
                  <a:srgbClr val="002776"/>
                </a:solidFill>
              </a:rPr>
              <a:t>Asociación de hoteleros </a:t>
            </a:r>
          </a:p>
          <a:p>
            <a:r>
              <a:rPr lang="es-CL" sz="800" dirty="0">
                <a:solidFill>
                  <a:srgbClr val="002776"/>
                </a:solidFill>
              </a:rPr>
              <a:t>Consejo de </a:t>
            </a:r>
            <a:r>
              <a:rPr lang="es-CL" sz="800" dirty="0" smtClean="0">
                <a:solidFill>
                  <a:srgbClr val="002776"/>
                </a:solidFill>
              </a:rPr>
              <a:t>Cámaras (incluye CAPEIPI)</a:t>
            </a:r>
          </a:p>
          <a:p>
            <a:r>
              <a:rPr lang="es-CL" sz="800" dirty="0" err="1" smtClean="0">
                <a:solidFill>
                  <a:srgbClr val="002776"/>
                </a:solidFill>
              </a:rPr>
              <a:t>Captur</a:t>
            </a:r>
            <a:endParaRPr lang="es-ES" sz="800" dirty="0">
              <a:solidFill>
                <a:srgbClr val="002776"/>
              </a:solidFill>
            </a:endParaRPr>
          </a:p>
        </p:txBody>
      </p:sp>
      <p:sp>
        <p:nvSpPr>
          <p:cNvPr id="395" name="Rectangle 394"/>
          <p:cNvSpPr/>
          <p:nvPr/>
        </p:nvSpPr>
        <p:spPr>
          <a:xfrm>
            <a:off x="188769" y="2363213"/>
            <a:ext cx="3418116" cy="61741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800" b="1" dirty="0">
                <a:solidFill>
                  <a:srgbClr val="002776"/>
                </a:solidFill>
              </a:rPr>
              <a:t>Líder de Proyecto: </a:t>
            </a:r>
            <a:r>
              <a:rPr lang="es-ES_tradnl" sz="800" dirty="0" smtClean="0">
                <a:solidFill>
                  <a:srgbClr val="002776"/>
                </a:solidFill>
              </a:rPr>
              <a:t>Quito Turismo (QT) y Marketing RICE</a:t>
            </a:r>
          </a:p>
          <a:p>
            <a:r>
              <a:rPr lang="es-ES_tradnl" sz="800" b="1" dirty="0" smtClean="0">
                <a:solidFill>
                  <a:srgbClr val="002776"/>
                </a:solidFill>
              </a:rPr>
              <a:t>Equipo </a:t>
            </a:r>
            <a:r>
              <a:rPr lang="es-ES_tradnl" sz="800" b="1" dirty="0">
                <a:solidFill>
                  <a:srgbClr val="002776"/>
                </a:solidFill>
              </a:rPr>
              <a:t>de Proyecto</a:t>
            </a:r>
            <a:r>
              <a:rPr lang="es-ES_tradnl" sz="800" b="1" dirty="0" smtClean="0">
                <a:solidFill>
                  <a:srgbClr val="002776"/>
                </a:solidFill>
              </a:rPr>
              <a:t>: </a:t>
            </a:r>
            <a:r>
              <a:rPr lang="es-ES_tradnl" sz="800" dirty="0" smtClean="0">
                <a:solidFill>
                  <a:srgbClr val="002776"/>
                </a:solidFill>
              </a:rPr>
              <a:t> Miembros de la UEN a constituir y </a:t>
            </a:r>
            <a:r>
              <a:rPr lang="es-MX" sz="800" dirty="0" smtClean="0">
                <a:solidFill>
                  <a:srgbClr val="002776"/>
                </a:solidFill>
              </a:rPr>
              <a:t>eventualmente </a:t>
            </a:r>
            <a:r>
              <a:rPr lang="es-MX" sz="800" dirty="0">
                <a:solidFill>
                  <a:srgbClr val="002776"/>
                </a:solidFill>
              </a:rPr>
              <a:t>la empresa administradora del Centro de Convenciones</a:t>
            </a:r>
            <a:endParaRPr lang="es-ES" sz="800" dirty="0">
              <a:solidFill>
                <a:srgbClr val="002776"/>
              </a:solidFill>
            </a:endParaRPr>
          </a:p>
        </p:txBody>
      </p:sp>
      <p:grpSp>
        <p:nvGrpSpPr>
          <p:cNvPr id="399" name="Group 398"/>
          <p:cNvGrpSpPr/>
          <p:nvPr/>
        </p:nvGrpSpPr>
        <p:grpSpPr>
          <a:xfrm>
            <a:off x="205458" y="6443378"/>
            <a:ext cx="3169298" cy="942946"/>
            <a:chOff x="205458" y="6443378"/>
            <a:chExt cx="3273816" cy="942946"/>
          </a:xfrm>
        </p:grpSpPr>
        <p:sp>
          <p:nvSpPr>
            <p:cNvPr id="400" name="Rectangle 39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01" name="Rectangle 400"/>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0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3" name="Rectangle 40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04"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5" name="Rectangle 404"/>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$ 1.230.000 USD </a:t>
              </a:r>
              <a:r>
                <a:rPr lang="es-CL" sz="700" dirty="0" smtClean="0">
                  <a:solidFill>
                    <a:schemeClr val="tx2"/>
                  </a:solidFill>
                </a:rPr>
                <a:t>(para las reuniones del Consejo Asesor de Clientes, reuniones semestrales: $ 25.000 USD) El resto es el aporte de QT a la UEN en tanto que miembro fundador, 20% de la tasa de alojamiento </a:t>
              </a:r>
              <a:r>
                <a:rPr lang="es-CL" sz="700" dirty="0" err="1" smtClean="0">
                  <a:solidFill>
                    <a:schemeClr val="tx2"/>
                  </a:solidFill>
                </a:rPr>
                <a:t>anual.s</a:t>
              </a:r>
              <a:endParaRPr lang="es-CL" sz="700" dirty="0" smtClean="0">
                <a:solidFill>
                  <a:schemeClr val="tx2"/>
                </a:solidFill>
              </a:endParaRPr>
            </a:p>
            <a:p>
              <a:pPr algn="ctr"/>
              <a:r>
                <a:rPr lang="es-CL" sz="800" i="1" dirty="0" smtClean="0">
                  <a:solidFill>
                    <a:schemeClr val="tx2"/>
                  </a:solidFill>
                </a:rPr>
                <a:t>Es  un proyecto de gestión interna</a:t>
              </a:r>
              <a:r>
                <a:rPr lang="es-CL" sz="800" i="1" dirty="0">
                  <a:solidFill>
                    <a:schemeClr val="tx2"/>
                  </a:solidFill>
                </a:rPr>
                <a:t> </a:t>
              </a:r>
              <a:r>
                <a:rPr lang="es-CL" sz="800" i="1" dirty="0" smtClean="0">
                  <a:solidFill>
                    <a:schemeClr val="tx2"/>
                  </a:solidFill>
                </a:rPr>
                <a:t>en general. </a:t>
              </a:r>
              <a:endParaRPr lang="es-CL" sz="600" i="1" dirty="0">
                <a:solidFill>
                  <a:schemeClr val="tx2"/>
                </a:solidFill>
              </a:endParaRPr>
            </a:p>
          </p:txBody>
        </p:sp>
      </p:grpSp>
      <p:sp>
        <p:nvSpPr>
          <p:cNvPr id="406" name="Rectangle 405"/>
          <p:cNvSpPr/>
          <p:nvPr/>
        </p:nvSpPr>
        <p:spPr>
          <a:xfrm>
            <a:off x="5102002" y="2364828"/>
            <a:ext cx="1261758" cy="60249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800" dirty="0" smtClean="0">
                <a:solidFill>
                  <a:srgbClr val="002776"/>
                </a:solidFill>
              </a:rPr>
              <a:t>QT</a:t>
            </a:r>
          </a:p>
          <a:p>
            <a:r>
              <a:rPr lang="es-CL" sz="800" dirty="0" smtClean="0">
                <a:solidFill>
                  <a:srgbClr val="002776"/>
                </a:solidFill>
              </a:rPr>
              <a:t>Pro Ecuador</a:t>
            </a:r>
          </a:p>
          <a:p>
            <a:r>
              <a:rPr lang="es-CL" sz="800" dirty="0" smtClean="0">
                <a:solidFill>
                  <a:srgbClr val="002776"/>
                </a:solidFill>
              </a:rPr>
              <a:t>Compañías del sector privado</a:t>
            </a:r>
            <a:endParaRPr lang="es-CL" sz="800" dirty="0">
              <a:solidFill>
                <a:srgbClr val="002776"/>
              </a:solidFill>
            </a:endParaRPr>
          </a:p>
        </p:txBody>
      </p:sp>
      <p:sp>
        <p:nvSpPr>
          <p:cNvPr id="408" name="Freeform 368"/>
          <p:cNvSpPr>
            <a:spLocks noEditPoints="1"/>
          </p:cNvSpPr>
          <p:nvPr/>
        </p:nvSpPr>
        <p:spPr bwMode="auto">
          <a:xfrm>
            <a:off x="351784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9" name="TextBox 408"/>
          <p:cNvSpPr txBox="1"/>
          <p:nvPr/>
        </p:nvSpPr>
        <p:spPr>
          <a:xfrm>
            <a:off x="4354903" y="2086794"/>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sp>
        <p:nvSpPr>
          <p:cNvPr id="410" name="Rectangle 409"/>
          <p:cNvSpPr/>
          <p:nvPr/>
        </p:nvSpPr>
        <p:spPr>
          <a:xfrm>
            <a:off x="776088" y="2116991"/>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sp>
        <p:nvSpPr>
          <p:cNvPr id="165" name="Rectangle 164"/>
          <p:cNvSpPr/>
          <p:nvPr/>
        </p:nvSpPr>
        <p:spPr>
          <a:xfrm>
            <a:off x="6363760" y="2364473"/>
            <a:ext cx="852523" cy="60577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700" i="1" dirty="0" err="1">
                <a:solidFill>
                  <a:srgbClr val="002776"/>
                </a:solidFill>
              </a:rPr>
              <a:t>Senescyt</a:t>
            </a:r>
            <a:r>
              <a:rPr lang="es-CL" sz="700" i="1" dirty="0">
                <a:solidFill>
                  <a:srgbClr val="002776"/>
                </a:solidFill>
              </a:rPr>
              <a:t> </a:t>
            </a:r>
            <a:r>
              <a:rPr lang="es-CL" sz="700" i="1" dirty="0" smtClean="0">
                <a:solidFill>
                  <a:srgbClr val="002776"/>
                </a:solidFill>
              </a:rPr>
              <a:t>(voz)</a:t>
            </a:r>
            <a:endParaRPr lang="es-CL" sz="700" i="1" dirty="0">
              <a:solidFill>
                <a:srgbClr val="002776"/>
              </a:solidFill>
            </a:endParaRPr>
          </a:p>
          <a:p>
            <a:r>
              <a:rPr lang="es-CL" sz="700" i="1" dirty="0" err="1" smtClean="0">
                <a:solidFill>
                  <a:srgbClr val="002776"/>
                </a:solidFill>
              </a:rPr>
              <a:t>Epmsa</a:t>
            </a:r>
            <a:r>
              <a:rPr lang="es-CL" sz="700" i="1" dirty="0" smtClean="0">
                <a:solidFill>
                  <a:srgbClr val="002776"/>
                </a:solidFill>
              </a:rPr>
              <a:t> (voz)</a:t>
            </a:r>
            <a:endParaRPr lang="es-CL" sz="700" i="1" dirty="0">
              <a:solidFill>
                <a:srgbClr val="002776"/>
              </a:solidFill>
            </a:endParaRPr>
          </a:p>
          <a:p>
            <a:r>
              <a:rPr lang="es-CL" sz="700" i="1" dirty="0" err="1" smtClean="0">
                <a:solidFill>
                  <a:srgbClr val="002776"/>
                </a:solidFill>
              </a:rPr>
              <a:t>Mintur</a:t>
            </a:r>
            <a:r>
              <a:rPr lang="es-CL" sz="700" i="1" dirty="0" smtClean="0">
                <a:solidFill>
                  <a:srgbClr val="002776"/>
                </a:solidFill>
              </a:rPr>
              <a:t> (voz)</a:t>
            </a:r>
          </a:p>
          <a:p>
            <a:r>
              <a:rPr lang="es-CL" sz="700" i="1" dirty="0" smtClean="0">
                <a:solidFill>
                  <a:srgbClr val="002776"/>
                </a:solidFill>
              </a:rPr>
              <a:t>Clero (voz)</a:t>
            </a:r>
          </a:p>
        </p:txBody>
      </p:sp>
      <p:sp>
        <p:nvSpPr>
          <p:cNvPr id="166" name="Freeform 368"/>
          <p:cNvSpPr>
            <a:spLocks noEditPoints="1"/>
          </p:cNvSpPr>
          <p:nvPr/>
        </p:nvSpPr>
        <p:spPr bwMode="auto">
          <a:xfrm>
            <a:off x="387788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7" name="Freeform 368"/>
          <p:cNvSpPr>
            <a:spLocks noEditPoints="1"/>
          </p:cNvSpPr>
          <p:nvPr/>
        </p:nvSpPr>
        <p:spPr bwMode="auto">
          <a:xfrm>
            <a:off x="4165898"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8" name="Freeform 368"/>
          <p:cNvSpPr>
            <a:spLocks noEditPoints="1"/>
          </p:cNvSpPr>
          <p:nvPr/>
        </p:nvSpPr>
        <p:spPr bwMode="auto">
          <a:xfrm>
            <a:off x="4525938"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9" name="Freeform 368"/>
          <p:cNvSpPr>
            <a:spLocks noEditPoints="1"/>
          </p:cNvSpPr>
          <p:nvPr/>
        </p:nvSpPr>
        <p:spPr bwMode="auto">
          <a:xfrm>
            <a:off x="4885994"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70" name="Freeform 368"/>
          <p:cNvSpPr>
            <a:spLocks noEditPoints="1"/>
          </p:cNvSpPr>
          <p:nvPr/>
        </p:nvSpPr>
        <p:spPr bwMode="auto">
          <a:xfrm>
            <a:off x="5246034"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1" name="Rounded Rectangle 190"/>
          <p:cNvSpPr/>
          <p:nvPr/>
        </p:nvSpPr>
        <p:spPr>
          <a:xfrm>
            <a:off x="265456" y="1006674"/>
            <a:ext cx="393100" cy="249154"/>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E1</a:t>
            </a:r>
            <a:endParaRPr lang="es-ES" sz="1100" b="1" dirty="0">
              <a:solidFill>
                <a:srgbClr val="002060"/>
              </a:solidFill>
            </a:endParaRPr>
          </a:p>
        </p:txBody>
      </p:sp>
      <p:grpSp>
        <p:nvGrpSpPr>
          <p:cNvPr id="174" name="Group 173"/>
          <p:cNvGrpSpPr/>
          <p:nvPr/>
        </p:nvGrpSpPr>
        <p:grpSpPr>
          <a:xfrm>
            <a:off x="785170" y="376650"/>
            <a:ext cx="428400" cy="414000"/>
            <a:chOff x="703656" y="247711"/>
            <a:chExt cx="515504" cy="495053"/>
          </a:xfrm>
        </p:grpSpPr>
        <p:sp>
          <p:nvSpPr>
            <p:cNvPr id="175" name="Rounded Rectangle 174"/>
            <p:cNvSpPr/>
            <p:nvPr/>
          </p:nvSpPr>
          <p:spPr>
            <a:xfrm>
              <a:off x="703656" y="247711"/>
              <a:ext cx="515504" cy="495053"/>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176" name="Freeform 49"/>
            <p:cNvSpPr>
              <a:spLocks noEditPoints="1"/>
            </p:cNvSpPr>
            <p:nvPr/>
          </p:nvSpPr>
          <p:spPr bwMode="auto">
            <a:xfrm>
              <a:off x="860301" y="333414"/>
              <a:ext cx="197869" cy="195001"/>
            </a:xfrm>
            <a:custGeom>
              <a:avLst/>
              <a:gdLst>
                <a:gd name="T0" fmla="*/ 125 w 138"/>
                <a:gd name="T1" fmla="*/ 0 h 136"/>
                <a:gd name="T2" fmla="*/ 130 w 138"/>
                <a:gd name="T3" fmla="*/ 0 h 136"/>
                <a:gd name="T4" fmla="*/ 136 w 138"/>
                <a:gd name="T5" fmla="*/ 6 h 136"/>
                <a:gd name="T6" fmla="*/ 138 w 138"/>
                <a:gd name="T7" fmla="*/ 34 h 136"/>
                <a:gd name="T8" fmla="*/ 136 w 138"/>
                <a:gd name="T9" fmla="*/ 39 h 136"/>
                <a:gd name="T10" fmla="*/ 130 w 138"/>
                <a:gd name="T11" fmla="*/ 45 h 136"/>
                <a:gd name="T12" fmla="*/ 91 w 138"/>
                <a:gd name="T13" fmla="*/ 46 h 136"/>
                <a:gd name="T14" fmla="*/ 80 w 138"/>
                <a:gd name="T15" fmla="*/ 46 h 136"/>
                <a:gd name="T16" fmla="*/ 79 w 138"/>
                <a:gd name="T17" fmla="*/ 46 h 136"/>
                <a:gd name="T18" fmla="*/ 71 w 138"/>
                <a:gd name="T19" fmla="*/ 42 h 136"/>
                <a:gd name="T20" fmla="*/ 66 w 138"/>
                <a:gd name="T21" fmla="*/ 34 h 136"/>
                <a:gd name="T22" fmla="*/ 66 w 138"/>
                <a:gd name="T23" fmla="*/ 11 h 136"/>
                <a:gd name="T24" fmla="*/ 71 w 138"/>
                <a:gd name="T25" fmla="*/ 3 h 136"/>
                <a:gd name="T26" fmla="*/ 79 w 138"/>
                <a:gd name="T27" fmla="*/ 0 h 136"/>
                <a:gd name="T28" fmla="*/ 71 w 138"/>
                <a:gd name="T29" fmla="*/ 85 h 136"/>
                <a:gd name="T30" fmla="*/ 88 w 138"/>
                <a:gd name="T31" fmla="*/ 69 h 136"/>
                <a:gd name="T32" fmla="*/ 68 w 138"/>
                <a:gd name="T33" fmla="*/ 62 h 136"/>
                <a:gd name="T34" fmla="*/ 66 w 138"/>
                <a:gd name="T35" fmla="*/ 54 h 136"/>
                <a:gd name="T36" fmla="*/ 62 w 138"/>
                <a:gd name="T37" fmla="*/ 48 h 136"/>
                <a:gd name="T38" fmla="*/ 57 w 138"/>
                <a:gd name="T39" fmla="*/ 48 h 136"/>
                <a:gd name="T40" fmla="*/ 54 w 138"/>
                <a:gd name="T41" fmla="*/ 48 h 136"/>
                <a:gd name="T42" fmla="*/ 53 w 138"/>
                <a:gd name="T43" fmla="*/ 43 h 136"/>
                <a:gd name="T44" fmla="*/ 54 w 138"/>
                <a:gd name="T45" fmla="*/ 39 h 136"/>
                <a:gd name="T46" fmla="*/ 57 w 138"/>
                <a:gd name="T47" fmla="*/ 35 h 136"/>
                <a:gd name="T48" fmla="*/ 57 w 138"/>
                <a:gd name="T49" fmla="*/ 32 h 136"/>
                <a:gd name="T50" fmla="*/ 57 w 138"/>
                <a:gd name="T51" fmla="*/ 31 h 136"/>
                <a:gd name="T52" fmla="*/ 56 w 138"/>
                <a:gd name="T53" fmla="*/ 31 h 136"/>
                <a:gd name="T54" fmla="*/ 54 w 138"/>
                <a:gd name="T55" fmla="*/ 21 h 136"/>
                <a:gd name="T56" fmla="*/ 53 w 138"/>
                <a:gd name="T57" fmla="*/ 18 h 136"/>
                <a:gd name="T58" fmla="*/ 45 w 138"/>
                <a:gd name="T59" fmla="*/ 17 h 136"/>
                <a:gd name="T60" fmla="*/ 36 w 138"/>
                <a:gd name="T61" fmla="*/ 20 h 136"/>
                <a:gd name="T62" fmla="*/ 34 w 138"/>
                <a:gd name="T63" fmla="*/ 21 h 136"/>
                <a:gd name="T64" fmla="*/ 32 w 138"/>
                <a:gd name="T65" fmla="*/ 31 h 136"/>
                <a:gd name="T66" fmla="*/ 32 w 138"/>
                <a:gd name="T67" fmla="*/ 31 h 136"/>
                <a:gd name="T68" fmla="*/ 32 w 138"/>
                <a:gd name="T69" fmla="*/ 32 h 136"/>
                <a:gd name="T70" fmla="*/ 32 w 138"/>
                <a:gd name="T71" fmla="*/ 35 h 136"/>
                <a:gd name="T72" fmla="*/ 34 w 138"/>
                <a:gd name="T73" fmla="*/ 39 h 136"/>
                <a:gd name="T74" fmla="*/ 37 w 138"/>
                <a:gd name="T75" fmla="*/ 43 h 136"/>
                <a:gd name="T76" fmla="*/ 36 w 138"/>
                <a:gd name="T77" fmla="*/ 46 h 136"/>
                <a:gd name="T78" fmla="*/ 34 w 138"/>
                <a:gd name="T79" fmla="*/ 48 h 136"/>
                <a:gd name="T80" fmla="*/ 32 w 138"/>
                <a:gd name="T81" fmla="*/ 48 h 136"/>
                <a:gd name="T82" fmla="*/ 28 w 138"/>
                <a:gd name="T83" fmla="*/ 48 h 136"/>
                <a:gd name="T84" fmla="*/ 22 w 138"/>
                <a:gd name="T85" fmla="*/ 62 h 136"/>
                <a:gd name="T86" fmla="*/ 0 w 138"/>
                <a:gd name="T87" fmla="*/ 69 h 136"/>
                <a:gd name="T88" fmla="*/ 17 w 138"/>
                <a:gd name="T89" fmla="*/ 85 h 136"/>
                <a:gd name="T90" fmla="*/ 71 w 138"/>
                <a:gd name="T91" fmla="*/ 136 h 136"/>
                <a:gd name="T92" fmla="*/ 71 w 138"/>
                <a:gd name="T93" fmla="*/ 85 h 136"/>
                <a:gd name="T94" fmla="*/ 45 w 138"/>
                <a:gd name="T95" fmla="*/ 52 h 136"/>
                <a:gd name="T96" fmla="*/ 43 w 138"/>
                <a:gd name="T97" fmla="*/ 48 h 136"/>
                <a:gd name="T98" fmla="*/ 46 w 138"/>
                <a:gd name="T99" fmla="*/ 48 h 136"/>
                <a:gd name="T100" fmla="*/ 46 w 138"/>
                <a:gd name="T101" fmla="*/ 52 h 136"/>
                <a:gd name="T102" fmla="*/ 42 w 138"/>
                <a:gd name="T103" fmla="*/ 62 h 136"/>
                <a:gd name="T104" fmla="*/ 82 w 138"/>
                <a:gd name="T105" fmla="*/ 9 h 136"/>
                <a:gd name="T106" fmla="*/ 125 w 138"/>
                <a:gd name="T107" fmla="*/ 12 h 136"/>
                <a:gd name="T108" fmla="*/ 82 w 138"/>
                <a:gd name="T109" fmla="*/ 9 h 136"/>
                <a:gd name="T110" fmla="*/ 82 w 138"/>
                <a:gd name="T111" fmla="*/ 31 h 136"/>
                <a:gd name="T112" fmla="*/ 125 w 138"/>
                <a:gd name="T113" fmla="*/ 34 h 136"/>
                <a:gd name="T114" fmla="*/ 82 w 138"/>
                <a:gd name="T115" fmla="*/ 31 h 136"/>
                <a:gd name="T116" fmla="*/ 82 w 138"/>
                <a:gd name="T117" fmla="*/ 20 h 136"/>
                <a:gd name="T118" fmla="*/ 125 w 138"/>
                <a:gd name="T119" fmla="*/ 23 h 136"/>
                <a:gd name="T120" fmla="*/ 82 w 138"/>
                <a:gd name="T121" fmla="*/ 2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6">
                  <a:moveTo>
                    <a:pt x="79" y="0"/>
                  </a:moveTo>
                  <a:lnTo>
                    <a:pt x="125" y="0"/>
                  </a:lnTo>
                  <a:lnTo>
                    <a:pt x="125" y="0"/>
                  </a:lnTo>
                  <a:lnTo>
                    <a:pt x="130" y="0"/>
                  </a:lnTo>
                  <a:lnTo>
                    <a:pt x="135" y="3"/>
                  </a:lnTo>
                  <a:lnTo>
                    <a:pt x="136" y="6"/>
                  </a:lnTo>
                  <a:lnTo>
                    <a:pt x="138" y="11"/>
                  </a:lnTo>
                  <a:lnTo>
                    <a:pt x="138" y="34"/>
                  </a:lnTo>
                  <a:lnTo>
                    <a:pt x="138" y="34"/>
                  </a:lnTo>
                  <a:lnTo>
                    <a:pt x="136" y="39"/>
                  </a:lnTo>
                  <a:lnTo>
                    <a:pt x="135" y="42"/>
                  </a:lnTo>
                  <a:lnTo>
                    <a:pt x="130" y="45"/>
                  </a:lnTo>
                  <a:lnTo>
                    <a:pt x="125" y="46"/>
                  </a:lnTo>
                  <a:lnTo>
                    <a:pt x="91" y="46"/>
                  </a:lnTo>
                  <a:lnTo>
                    <a:pt x="80" y="56"/>
                  </a:lnTo>
                  <a:lnTo>
                    <a:pt x="80" y="46"/>
                  </a:lnTo>
                  <a:lnTo>
                    <a:pt x="79" y="46"/>
                  </a:lnTo>
                  <a:lnTo>
                    <a:pt x="79" y="46"/>
                  </a:lnTo>
                  <a:lnTo>
                    <a:pt x="74" y="45"/>
                  </a:lnTo>
                  <a:lnTo>
                    <a:pt x="71" y="42"/>
                  </a:lnTo>
                  <a:lnTo>
                    <a:pt x="68" y="39"/>
                  </a:lnTo>
                  <a:lnTo>
                    <a:pt x="66" y="34"/>
                  </a:lnTo>
                  <a:lnTo>
                    <a:pt x="66" y="11"/>
                  </a:lnTo>
                  <a:lnTo>
                    <a:pt x="66" y="11"/>
                  </a:lnTo>
                  <a:lnTo>
                    <a:pt x="68" y="6"/>
                  </a:lnTo>
                  <a:lnTo>
                    <a:pt x="71" y="3"/>
                  </a:lnTo>
                  <a:lnTo>
                    <a:pt x="74" y="0"/>
                  </a:lnTo>
                  <a:lnTo>
                    <a:pt x="79" y="0"/>
                  </a:lnTo>
                  <a:lnTo>
                    <a:pt x="79" y="0"/>
                  </a:lnTo>
                  <a:close/>
                  <a:moveTo>
                    <a:pt x="71" y="85"/>
                  </a:moveTo>
                  <a:lnTo>
                    <a:pt x="80" y="85"/>
                  </a:lnTo>
                  <a:lnTo>
                    <a:pt x="88" y="69"/>
                  </a:lnTo>
                  <a:lnTo>
                    <a:pt x="88" y="62"/>
                  </a:lnTo>
                  <a:lnTo>
                    <a:pt x="68" y="62"/>
                  </a:lnTo>
                  <a:lnTo>
                    <a:pt x="68" y="62"/>
                  </a:lnTo>
                  <a:lnTo>
                    <a:pt x="66" y="54"/>
                  </a:lnTo>
                  <a:lnTo>
                    <a:pt x="62" y="48"/>
                  </a:lnTo>
                  <a:lnTo>
                    <a:pt x="62" y="48"/>
                  </a:lnTo>
                  <a:lnTo>
                    <a:pt x="57" y="48"/>
                  </a:lnTo>
                  <a:lnTo>
                    <a:pt x="57" y="48"/>
                  </a:lnTo>
                  <a:lnTo>
                    <a:pt x="54" y="48"/>
                  </a:lnTo>
                  <a:lnTo>
                    <a:pt x="54" y="48"/>
                  </a:lnTo>
                  <a:lnTo>
                    <a:pt x="53" y="43"/>
                  </a:lnTo>
                  <a:lnTo>
                    <a:pt x="53" y="43"/>
                  </a:lnTo>
                  <a:lnTo>
                    <a:pt x="54" y="39"/>
                  </a:lnTo>
                  <a:lnTo>
                    <a:pt x="54" y="39"/>
                  </a:lnTo>
                  <a:lnTo>
                    <a:pt x="57" y="35"/>
                  </a:lnTo>
                  <a:lnTo>
                    <a:pt x="57" y="35"/>
                  </a:lnTo>
                  <a:lnTo>
                    <a:pt x="57" y="32"/>
                  </a:lnTo>
                  <a:lnTo>
                    <a:pt x="57" y="32"/>
                  </a:lnTo>
                  <a:lnTo>
                    <a:pt x="57" y="31"/>
                  </a:lnTo>
                  <a:lnTo>
                    <a:pt x="57" y="31"/>
                  </a:lnTo>
                  <a:lnTo>
                    <a:pt x="56" y="31"/>
                  </a:lnTo>
                  <a:lnTo>
                    <a:pt x="56" y="31"/>
                  </a:lnTo>
                  <a:lnTo>
                    <a:pt x="56" y="23"/>
                  </a:lnTo>
                  <a:lnTo>
                    <a:pt x="54" y="21"/>
                  </a:lnTo>
                  <a:lnTo>
                    <a:pt x="53" y="18"/>
                  </a:lnTo>
                  <a:lnTo>
                    <a:pt x="53" y="18"/>
                  </a:lnTo>
                  <a:lnTo>
                    <a:pt x="49" y="17"/>
                  </a:lnTo>
                  <a:lnTo>
                    <a:pt x="45" y="17"/>
                  </a:lnTo>
                  <a:lnTo>
                    <a:pt x="40" y="17"/>
                  </a:lnTo>
                  <a:lnTo>
                    <a:pt x="36" y="20"/>
                  </a:lnTo>
                  <a:lnTo>
                    <a:pt x="36" y="20"/>
                  </a:lnTo>
                  <a:lnTo>
                    <a:pt x="34" y="21"/>
                  </a:lnTo>
                  <a:lnTo>
                    <a:pt x="32" y="23"/>
                  </a:lnTo>
                  <a:lnTo>
                    <a:pt x="32" y="31"/>
                  </a:lnTo>
                  <a:lnTo>
                    <a:pt x="32" y="31"/>
                  </a:lnTo>
                  <a:lnTo>
                    <a:pt x="32" y="31"/>
                  </a:lnTo>
                  <a:lnTo>
                    <a:pt x="32" y="32"/>
                  </a:lnTo>
                  <a:lnTo>
                    <a:pt x="32" y="32"/>
                  </a:lnTo>
                  <a:lnTo>
                    <a:pt x="32" y="32"/>
                  </a:lnTo>
                  <a:lnTo>
                    <a:pt x="32" y="35"/>
                  </a:lnTo>
                  <a:lnTo>
                    <a:pt x="32" y="35"/>
                  </a:lnTo>
                  <a:lnTo>
                    <a:pt x="34" y="39"/>
                  </a:lnTo>
                  <a:lnTo>
                    <a:pt x="34" y="39"/>
                  </a:lnTo>
                  <a:lnTo>
                    <a:pt x="37" y="43"/>
                  </a:lnTo>
                  <a:lnTo>
                    <a:pt x="37" y="43"/>
                  </a:lnTo>
                  <a:lnTo>
                    <a:pt x="36" y="46"/>
                  </a:lnTo>
                  <a:lnTo>
                    <a:pt x="36" y="46"/>
                  </a:lnTo>
                  <a:lnTo>
                    <a:pt x="34" y="48"/>
                  </a:lnTo>
                  <a:lnTo>
                    <a:pt x="32" y="48"/>
                  </a:lnTo>
                  <a:lnTo>
                    <a:pt x="32" y="48"/>
                  </a:lnTo>
                  <a:lnTo>
                    <a:pt x="28" y="48"/>
                  </a:lnTo>
                  <a:lnTo>
                    <a:pt x="28" y="48"/>
                  </a:lnTo>
                  <a:lnTo>
                    <a:pt x="23" y="54"/>
                  </a:lnTo>
                  <a:lnTo>
                    <a:pt x="22" y="62"/>
                  </a:lnTo>
                  <a:lnTo>
                    <a:pt x="0" y="62"/>
                  </a:lnTo>
                  <a:lnTo>
                    <a:pt x="0" y="69"/>
                  </a:lnTo>
                  <a:lnTo>
                    <a:pt x="9" y="85"/>
                  </a:lnTo>
                  <a:lnTo>
                    <a:pt x="17" y="85"/>
                  </a:lnTo>
                  <a:lnTo>
                    <a:pt x="17" y="136"/>
                  </a:lnTo>
                  <a:lnTo>
                    <a:pt x="71" y="136"/>
                  </a:lnTo>
                  <a:lnTo>
                    <a:pt x="71" y="85"/>
                  </a:lnTo>
                  <a:lnTo>
                    <a:pt x="71" y="85"/>
                  </a:lnTo>
                  <a:close/>
                  <a:moveTo>
                    <a:pt x="42" y="62"/>
                  </a:moveTo>
                  <a:lnTo>
                    <a:pt x="45" y="52"/>
                  </a:lnTo>
                  <a:lnTo>
                    <a:pt x="43" y="51"/>
                  </a:lnTo>
                  <a:lnTo>
                    <a:pt x="43" y="48"/>
                  </a:lnTo>
                  <a:lnTo>
                    <a:pt x="45" y="48"/>
                  </a:lnTo>
                  <a:lnTo>
                    <a:pt x="46" y="48"/>
                  </a:lnTo>
                  <a:lnTo>
                    <a:pt x="48" y="51"/>
                  </a:lnTo>
                  <a:lnTo>
                    <a:pt x="46" y="52"/>
                  </a:lnTo>
                  <a:lnTo>
                    <a:pt x="49" y="62"/>
                  </a:lnTo>
                  <a:lnTo>
                    <a:pt x="42" y="62"/>
                  </a:lnTo>
                  <a:lnTo>
                    <a:pt x="42" y="62"/>
                  </a:lnTo>
                  <a:close/>
                  <a:moveTo>
                    <a:pt x="82" y="9"/>
                  </a:moveTo>
                  <a:lnTo>
                    <a:pt x="82" y="12"/>
                  </a:lnTo>
                  <a:lnTo>
                    <a:pt x="125" y="12"/>
                  </a:lnTo>
                  <a:lnTo>
                    <a:pt x="125" y="9"/>
                  </a:lnTo>
                  <a:lnTo>
                    <a:pt x="82" y="9"/>
                  </a:lnTo>
                  <a:lnTo>
                    <a:pt x="82" y="9"/>
                  </a:lnTo>
                  <a:close/>
                  <a:moveTo>
                    <a:pt x="82" y="31"/>
                  </a:moveTo>
                  <a:lnTo>
                    <a:pt x="82" y="34"/>
                  </a:lnTo>
                  <a:lnTo>
                    <a:pt x="125" y="34"/>
                  </a:lnTo>
                  <a:lnTo>
                    <a:pt x="125" y="31"/>
                  </a:lnTo>
                  <a:lnTo>
                    <a:pt x="82" y="31"/>
                  </a:lnTo>
                  <a:lnTo>
                    <a:pt x="82" y="31"/>
                  </a:lnTo>
                  <a:close/>
                  <a:moveTo>
                    <a:pt x="82" y="20"/>
                  </a:moveTo>
                  <a:lnTo>
                    <a:pt x="82" y="23"/>
                  </a:lnTo>
                  <a:lnTo>
                    <a:pt x="125" y="23"/>
                  </a:lnTo>
                  <a:lnTo>
                    <a:pt x="125" y="20"/>
                  </a:lnTo>
                  <a:lnTo>
                    <a:pt x="82" y="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spTree>
    <p:extLst>
      <p:ext uri="{BB962C8B-B14F-4D97-AF65-F5344CB8AC3E}">
        <p14:creationId xmlns:p14="http://schemas.microsoft.com/office/powerpoint/2010/main" val="5478821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31</a:t>
            </a:fld>
            <a:endParaRPr lang="en-US" dirty="0"/>
          </a:p>
        </p:txBody>
      </p:sp>
      <p:sp>
        <p:nvSpPr>
          <p:cNvPr id="5" name="Freeform 4"/>
          <p:cNvSpPr>
            <a:spLocks/>
          </p:cNvSpPr>
          <p:nvPr>
            <p:custDataLst>
              <p:tags r:id="rId1"/>
            </p:custDataLst>
          </p:nvPr>
        </p:nvSpPr>
        <p:spPr bwMode="auto">
          <a:xfrm>
            <a:off x="151611" y="574626"/>
            <a:ext cx="9828000" cy="6696744"/>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773469162"/>
              </p:ext>
            </p:extLst>
          </p:nvPr>
        </p:nvGraphicFramePr>
        <p:xfrm>
          <a:off x="276950" y="2063875"/>
          <a:ext cx="9577322" cy="5207495"/>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2656729">
                <a:tc>
                  <a:txBody>
                    <a:bodyPr/>
                    <a:lstStyle/>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 sz="900" kern="1200" noProof="0" dirty="0" smtClean="0">
                          <a:solidFill>
                            <a:srgbClr val="002776"/>
                          </a:solidFill>
                          <a:latin typeface="+mn-lt"/>
                          <a:ea typeface="+mn-ea"/>
                          <a:cs typeface="+mn-cs"/>
                        </a:rPr>
                        <a:t>La Junta de Gobierno del ente a crear: UEN se</a:t>
                      </a:r>
                      <a:r>
                        <a:rPr lang="es-ES" sz="900" kern="1200" baseline="0" noProof="0" dirty="0" smtClean="0">
                          <a:solidFill>
                            <a:srgbClr val="002776"/>
                          </a:solidFill>
                          <a:latin typeface="+mn-lt"/>
                          <a:ea typeface="+mn-ea"/>
                          <a:cs typeface="+mn-cs"/>
                        </a:rPr>
                        <a:t> propone se componga de los miembros fundaciones siguientes quienes tendrán voz y voto:</a:t>
                      </a:r>
                    </a:p>
                    <a:p>
                      <a:pPr marL="0" marR="0" lvl="0" indent="0" algn="l" defTabSz="913399" rtl="0" eaLnBrk="1" fontAlgn="base" latinLnBrk="0" hangingPunct="1">
                        <a:lnSpc>
                          <a:spcPct val="100000"/>
                        </a:lnSpc>
                        <a:spcBef>
                          <a:spcPct val="0"/>
                        </a:spcBef>
                        <a:spcAft>
                          <a:spcPct val="0"/>
                        </a:spcAft>
                        <a:buClrTx/>
                        <a:buSzTx/>
                        <a:buFontTx/>
                        <a:buNone/>
                        <a:tabLst/>
                        <a:defRPr/>
                      </a:pPr>
                      <a:endParaRPr lang="es-ES" sz="500" kern="1200" baseline="0" noProof="0" dirty="0" smtClean="0">
                        <a:solidFill>
                          <a:srgbClr val="002776"/>
                        </a:solidFill>
                        <a:latin typeface="+mn-lt"/>
                        <a:ea typeface="+mn-ea"/>
                        <a:cs typeface="+mn-cs"/>
                      </a:endParaRP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noProof="0" dirty="0" smtClean="0">
                          <a:solidFill>
                            <a:srgbClr val="002776"/>
                          </a:solidFill>
                          <a:latin typeface="+mn-lt"/>
                          <a:ea typeface="+mn-ea"/>
                          <a:cs typeface="+mn-cs"/>
                        </a:rPr>
                        <a:t>Miembros</a:t>
                      </a:r>
                      <a:r>
                        <a:rPr lang="es-ES_tradnl" sz="900" kern="1200" baseline="0" noProof="0" dirty="0" smtClean="0">
                          <a:solidFill>
                            <a:srgbClr val="002776"/>
                          </a:solidFill>
                          <a:latin typeface="+mn-lt"/>
                          <a:ea typeface="+mn-ea"/>
                          <a:cs typeface="+mn-cs"/>
                        </a:rPr>
                        <a:t> sugeridos representantes del sector privado:</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Bureau de Convenciones</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Asociación de hoteleros de Quito (se sugiere que sea HQM)</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Consejo de Cámaras</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Asociación de eventos y servicios y captadora de inversión (se sugiere sea IBES)</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err="1" smtClean="0">
                          <a:solidFill>
                            <a:srgbClr val="002776"/>
                          </a:solidFill>
                          <a:latin typeface="+mn-lt"/>
                          <a:ea typeface="+mn-ea"/>
                          <a:cs typeface="+mn-cs"/>
                        </a:rPr>
                        <a:t>Captur</a:t>
                      </a:r>
                      <a:r>
                        <a:rPr lang="es-ES_tradnl" sz="900" kern="1200" baseline="0" noProof="0" dirty="0" smtClean="0">
                          <a:solidFill>
                            <a:srgbClr val="002776"/>
                          </a:solidFill>
                          <a:latin typeface="+mn-lt"/>
                          <a:ea typeface="+mn-ea"/>
                          <a:cs typeface="+mn-cs"/>
                        </a:rPr>
                        <a:t> (Cámara de Turismo de Pichincha)</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CL" sz="900" i="0" dirty="0" smtClean="0">
                          <a:solidFill>
                            <a:srgbClr val="002776"/>
                          </a:solidFill>
                        </a:rPr>
                        <a:t>Compañía</a:t>
                      </a:r>
                      <a:r>
                        <a:rPr lang="es-CL" sz="900" i="0" baseline="0" dirty="0" smtClean="0">
                          <a:solidFill>
                            <a:srgbClr val="002776"/>
                          </a:solidFill>
                        </a:rPr>
                        <a:t> gestora del aeropuerto de Quito</a:t>
                      </a:r>
                      <a:endParaRPr lang="es-CL" sz="800" i="1" dirty="0" smtClean="0">
                        <a:solidFill>
                          <a:srgbClr val="002776"/>
                        </a:solidFill>
                      </a:endParaRP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endParaRPr lang="es-ES_tradnl" sz="900" kern="1200" baseline="0" noProof="0" dirty="0" smtClean="0">
                        <a:solidFill>
                          <a:srgbClr val="002776"/>
                        </a:solidFill>
                        <a:latin typeface="+mn-lt"/>
                        <a:ea typeface="+mn-ea"/>
                        <a:cs typeface="+mn-cs"/>
                      </a:endParaRP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Miembros sugeridos del sector público:</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Quito Turismo – líder de la promoción de la UEN de Quito.</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Pro Ecuador</a:t>
                      </a:r>
                    </a:p>
                    <a:p>
                      <a:pPr marL="228600" marR="0" lvl="0" indent="-228600" algn="l" defTabSz="913399" rtl="0" eaLnBrk="1" fontAlgn="base" latinLnBrk="0" hangingPunct="1">
                        <a:lnSpc>
                          <a:spcPct val="100000"/>
                        </a:lnSpc>
                        <a:spcBef>
                          <a:spcPct val="0"/>
                        </a:spcBef>
                        <a:spcAft>
                          <a:spcPct val="0"/>
                        </a:spcAft>
                        <a:buClrTx/>
                        <a:buSzTx/>
                        <a:buFont typeface="+mj-lt"/>
                        <a:buAutoNum type="arabicPeriod" startAt="2"/>
                        <a:tabLst/>
                        <a:defRPr/>
                      </a:pPr>
                      <a:endParaRPr lang="es-ES" sz="500" kern="1200" noProof="0" dirty="0" smtClean="0">
                        <a:solidFill>
                          <a:srgbClr val="002776"/>
                        </a:solidFill>
                        <a:latin typeface="+mn-lt"/>
                        <a:ea typeface="+mn-ea"/>
                        <a:cs typeface="+mn-cs"/>
                      </a:endParaRPr>
                    </a:p>
                    <a:p>
                      <a:pPr marL="228600" marR="0" lvl="0" indent="-228600" algn="l" defTabSz="913399" rtl="0" eaLnBrk="1" fontAlgn="base" latinLnBrk="0" hangingPunct="1">
                        <a:lnSpc>
                          <a:spcPct val="100000"/>
                        </a:lnSpc>
                        <a:spcBef>
                          <a:spcPct val="0"/>
                        </a:spcBef>
                        <a:spcAft>
                          <a:spcPct val="0"/>
                        </a:spcAft>
                        <a:buClrTx/>
                        <a:buSzTx/>
                        <a:buFont typeface="+mj-lt"/>
                        <a:buAutoNum type="arabicPeriod" startAt="2"/>
                        <a:tabLst/>
                        <a:defRPr/>
                      </a:pPr>
                      <a:r>
                        <a:rPr lang="es-ES" sz="900" kern="1200" noProof="0" dirty="0" smtClean="0">
                          <a:solidFill>
                            <a:srgbClr val="002776"/>
                          </a:solidFill>
                          <a:latin typeface="+mn-lt"/>
                          <a:ea typeface="+mn-ea"/>
                          <a:cs typeface="+mn-cs"/>
                        </a:rPr>
                        <a:t>La Junta de Gobierno de la UEN se</a:t>
                      </a:r>
                      <a:r>
                        <a:rPr lang="es-ES" sz="900" kern="1200" baseline="0" noProof="0" dirty="0" smtClean="0">
                          <a:solidFill>
                            <a:srgbClr val="002776"/>
                          </a:solidFill>
                          <a:latin typeface="+mn-lt"/>
                          <a:ea typeface="+mn-ea"/>
                          <a:cs typeface="+mn-cs"/>
                        </a:rPr>
                        <a:t> propone que cuente con un órgano consultivo donde su miembros tendrán voz pero no voto:</a:t>
                      </a:r>
                      <a:endParaRPr lang="es-ES" sz="500" kern="1200" baseline="0" noProof="0" dirty="0" smtClean="0">
                        <a:solidFill>
                          <a:srgbClr val="002776"/>
                        </a:solidFill>
                        <a:latin typeface="+mn-lt"/>
                        <a:ea typeface="+mn-ea"/>
                        <a:cs typeface="+mn-cs"/>
                      </a:endParaRP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noProof="0" dirty="0" smtClean="0">
                          <a:solidFill>
                            <a:srgbClr val="002776"/>
                          </a:solidFill>
                          <a:latin typeface="+mn-lt"/>
                          <a:ea typeface="+mn-ea"/>
                          <a:cs typeface="+mn-cs"/>
                        </a:rPr>
                        <a:t>Miembros</a:t>
                      </a:r>
                      <a:r>
                        <a:rPr lang="es-ES_tradnl" sz="900" kern="1200" baseline="0" noProof="0" dirty="0" smtClean="0">
                          <a:solidFill>
                            <a:srgbClr val="002776"/>
                          </a:solidFill>
                          <a:latin typeface="+mn-lt"/>
                          <a:ea typeface="+mn-ea"/>
                          <a:cs typeface="+mn-cs"/>
                        </a:rPr>
                        <a:t> sugeridos:</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EPMSA</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i="0" dirty="0" err="1" smtClean="0">
                          <a:solidFill>
                            <a:srgbClr val="002776"/>
                          </a:solidFill>
                        </a:rPr>
                        <a:t>Mintur</a:t>
                      </a:r>
                      <a:r>
                        <a:rPr lang="es-ES_tradnl" sz="900" i="0" baseline="0" dirty="0" smtClean="0">
                          <a:solidFill>
                            <a:srgbClr val="002776"/>
                          </a:solidFill>
                        </a:rPr>
                        <a:t> (voz y no voto por no poder tomar parte o promocionar a Quito con toda la intensidad deseada pues debe equilibrar esfuerzos con otras ciudades de Ecuador)</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i="0" kern="1200" baseline="0" noProof="0" dirty="0" smtClean="0">
                          <a:solidFill>
                            <a:srgbClr val="002776"/>
                          </a:solidFill>
                          <a:latin typeface="+mn-lt"/>
                          <a:ea typeface="+mn-ea"/>
                          <a:cs typeface="+mn-cs"/>
                        </a:rPr>
                        <a:t>Ministerio de Cultura (responsable de los Museos de Quito)</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CL" sz="900" i="0" dirty="0" err="1" smtClean="0">
                          <a:solidFill>
                            <a:srgbClr val="002776"/>
                          </a:solidFill>
                        </a:rPr>
                        <a:t>Senescyt</a:t>
                      </a:r>
                      <a:endParaRPr lang="es-CL" sz="900" i="0" dirty="0" smtClean="0">
                        <a:solidFill>
                          <a:srgbClr val="002776"/>
                        </a:solidFill>
                      </a:endParaRP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CL" sz="900" i="0" kern="1200" baseline="0" noProof="0" dirty="0" smtClean="0">
                          <a:solidFill>
                            <a:srgbClr val="002776"/>
                          </a:solidFill>
                          <a:latin typeface="+mn-lt"/>
                          <a:ea typeface="+mn-ea"/>
                          <a:cs typeface="+mn-cs"/>
                        </a:rPr>
                        <a:t>Clero (</a:t>
                      </a:r>
                      <a:r>
                        <a:rPr lang="es-ES_tradnl" sz="900" i="0" baseline="0" dirty="0" smtClean="0">
                          <a:solidFill>
                            <a:srgbClr val="002776"/>
                          </a:solidFill>
                        </a:rPr>
                        <a:t>voz y no voto, </a:t>
                      </a:r>
                      <a:r>
                        <a:rPr lang="es-CL" sz="900" i="0" kern="1200" baseline="0" noProof="0" dirty="0" smtClean="0">
                          <a:solidFill>
                            <a:srgbClr val="002776"/>
                          </a:solidFill>
                          <a:latin typeface="+mn-lt"/>
                          <a:ea typeface="+mn-ea"/>
                          <a:cs typeface="+mn-cs"/>
                        </a:rPr>
                        <a:t>por los espacios únicos de los que dispone)</a:t>
                      </a:r>
                    </a:p>
                  </a:txBody>
                  <a:tcP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0000"/>
                  </a:ext>
                </a:extLst>
              </a:tr>
              <a:tr h="1423248">
                <a:tc>
                  <a:txBody>
                    <a:bodyPr/>
                    <a:lstStyle/>
                    <a:p>
                      <a:pPr marL="228600" marR="0" lvl="0" indent="-228600" algn="l" defTabSz="913399" rtl="0" eaLnBrk="1" fontAlgn="base" latinLnBrk="0" hangingPunct="1">
                        <a:lnSpc>
                          <a:spcPct val="100000"/>
                        </a:lnSpc>
                        <a:spcBef>
                          <a:spcPct val="0"/>
                        </a:spcBef>
                        <a:spcAft>
                          <a:spcPct val="0"/>
                        </a:spcAft>
                        <a:buClrTx/>
                        <a:buSzTx/>
                        <a:buFont typeface="+mj-lt"/>
                        <a:buAutoNum type="arabicPeriod" startAt="3"/>
                        <a:tabLst/>
                        <a:defRPr/>
                      </a:pPr>
                      <a:r>
                        <a:rPr lang="es-ES_tradnl" sz="900" kern="1200" baseline="0" noProof="0" dirty="0" smtClean="0">
                          <a:solidFill>
                            <a:srgbClr val="002776"/>
                          </a:solidFill>
                          <a:latin typeface="+mn-lt"/>
                          <a:ea typeface="+mn-ea"/>
                          <a:cs typeface="+mn-cs"/>
                        </a:rPr>
                        <a:t>Fijar un sistema de financiación articulado y legal que permita a los miembros con voto realizar aportes monetarios y no monetarios para la promoción y desarrollo de la actividad de la UEN.</a:t>
                      </a:r>
                    </a:p>
                    <a:p>
                      <a:pPr marL="685297" marR="0" lvl="1" indent="-228600" algn="l" defTabSz="913399" rtl="0" eaLnBrk="1" fontAlgn="base" latinLnBrk="0" hangingPunct="1">
                        <a:lnSpc>
                          <a:spcPct val="100000"/>
                        </a:lnSpc>
                        <a:spcBef>
                          <a:spcPct val="0"/>
                        </a:spcBef>
                        <a:spcAft>
                          <a:spcPct val="0"/>
                        </a:spcAft>
                        <a:buClrTx/>
                        <a:buSzTx/>
                        <a:buFont typeface="+mj-lt"/>
                        <a:buAutoNum type="arabicPeriod"/>
                        <a:tabLst/>
                        <a:defRPr/>
                      </a:pPr>
                      <a:r>
                        <a:rPr lang="es-ES_tradnl" sz="900" kern="1200" baseline="0" noProof="0" dirty="0" smtClean="0">
                          <a:solidFill>
                            <a:srgbClr val="002776"/>
                          </a:solidFill>
                          <a:latin typeface="+mn-lt"/>
                          <a:ea typeface="+mn-ea"/>
                          <a:cs typeface="+mn-cs"/>
                        </a:rPr>
                        <a:t>Opciones valoradas:</a:t>
                      </a:r>
                    </a:p>
                    <a:p>
                      <a:pPr marL="1141999" marR="0" lvl="2" indent="-228600" algn="l" defTabSz="913399" rtl="0" eaLnBrk="1" fontAlgn="base" latinLnBrk="0" hangingPunct="1">
                        <a:lnSpc>
                          <a:spcPct val="100000"/>
                        </a:lnSpc>
                        <a:spcBef>
                          <a:spcPct val="0"/>
                        </a:spcBef>
                        <a:spcAft>
                          <a:spcPct val="0"/>
                        </a:spcAft>
                        <a:buClrTx/>
                        <a:buSzTx/>
                        <a:buFont typeface="+mj-lt"/>
                        <a:buAutoNum type="arabicPeriod"/>
                        <a:tabLst/>
                        <a:defRPr/>
                      </a:pPr>
                      <a:r>
                        <a:rPr lang="es-ES_tradnl" sz="900" kern="1200" baseline="0" noProof="0" dirty="0" smtClean="0">
                          <a:solidFill>
                            <a:srgbClr val="002776"/>
                          </a:solidFill>
                          <a:latin typeface="+mn-lt"/>
                          <a:ea typeface="+mn-ea"/>
                          <a:cs typeface="+mn-cs"/>
                        </a:rPr>
                        <a:t>Los miembros se comprometen a realizar un aporte determinado anualmente de recursos: monetarios y en especie. En concreto, QT aportará el 20% de la tasa turística de alojamiento recaudada la cual se destinará exclusivamente a promoción.</a:t>
                      </a:r>
                    </a:p>
                    <a:p>
                      <a:pPr marL="1598696" marR="0" lvl="3" indent="-228600" algn="l" defTabSz="913399" rtl="0" eaLnBrk="1" fontAlgn="base" latinLnBrk="0" hangingPunct="1">
                        <a:lnSpc>
                          <a:spcPct val="100000"/>
                        </a:lnSpc>
                        <a:spcBef>
                          <a:spcPct val="0"/>
                        </a:spcBef>
                        <a:spcAft>
                          <a:spcPct val="0"/>
                        </a:spcAft>
                        <a:buClrTx/>
                        <a:buSzTx/>
                        <a:buFont typeface="+mj-lt"/>
                        <a:buAutoNum type="arabicPeriod"/>
                        <a:tabLst/>
                        <a:defRPr/>
                      </a:pPr>
                      <a:r>
                        <a:rPr lang="es-ES_tradnl" sz="900" kern="1200" baseline="0" noProof="0" dirty="0" smtClean="0">
                          <a:solidFill>
                            <a:srgbClr val="002776"/>
                          </a:solidFill>
                          <a:latin typeface="+mn-lt"/>
                          <a:ea typeface="+mn-ea"/>
                          <a:cs typeface="+mn-cs"/>
                        </a:rPr>
                        <a:t>En el futuro, la UEN será capaz de autofinanciarse gracias al desarrollo de productos propios, “</a:t>
                      </a:r>
                      <a:r>
                        <a:rPr lang="es-ES_tradnl" sz="900" kern="1200" baseline="0" noProof="0" dirty="0" err="1" smtClean="0">
                          <a:solidFill>
                            <a:srgbClr val="002776"/>
                          </a:solidFill>
                          <a:latin typeface="+mn-lt"/>
                          <a:ea typeface="+mn-ea"/>
                          <a:cs typeface="+mn-cs"/>
                        </a:rPr>
                        <a:t>success</a:t>
                      </a:r>
                      <a:r>
                        <a:rPr lang="es-ES_tradnl" sz="900" kern="1200" baseline="0" noProof="0" dirty="0" smtClean="0">
                          <a:solidFill>
                            <a:srgbClr val="002776"/>
                          </a:solidFill>
                          <a:latin typeface="+mn-lt"/>
                          <a:ea typeface="+mn-ea"/>
                          <a:cs typeface="+mn-cs"/>
                        </a:rPr>
                        <a:t> </a:t>
                      </a:r>
                      <a:r>
                        <a:rPr lang="es-ES_tradnl" sz="900" kern="1200" baseline="0" noProof="0" dirty="0" err="1" smtClean="0">
                          <a:solidFill>
                            <a:srgbClr val="002776"/>
                          </a:solidFill>
                          <a:latin typeface="+mn-lt"/>
                          <a:ea typeface="+mn-ea"/>
                          <a:cs typeface="+mn-cs"/>
                        </a:rPr>
                        <a:t>fee</a:t>
                      </a:r>
                      <a:r>
                        <a:rPr lang="es-ES_tradnl" sz="900" kern="1200" baseline="0" noProof="0" dirty="0" smtClean="0">
                          <a:solidFill>
                            <a:srgbClr val="002776"/>
                          </a:solidFill>
                          <a:latin typeface="+mn-lt"/>
                          <a:ea typeface="+mn-ea"/>
                          <a:cs typeface="+mn-cs"/>
                        </a:rPr>
                        <a:t>” de servicios que presten sus miembros en diversas reuniones, entre otros.</a:t>
                      </a:r>
                    </a:p>
                    <a:p>
                      <a:pPr marL="1598696" marR="0" lvl="3" indent="-228600" algn="l" defTabSz="913399" rtl="0" eaLnBrk="1" fontAlgn="base" latinLnBrk="0" hangingPunct="1">
                        <a:lnSpc>
                          <a:spcPct val="100000"/>
                        </a:lnSpc>
                        <a:spcBef>
                          <a:spcPct val="0"/>
                        </a:spcBef>
                        <a:spcAft>
                          <a:spcPct val="0"/>
                        </a:spcAft>
                        <a:buClrTx/>
                        <a:buSzTx/>
                        <a:buFont typeface="+mj-lt"/>
                        <a:buAutoNum type="arabicPeriod"/>
                        <a:tabLst/>
                        <a:defRPr/>
                      </a:pPr>
                      <a:r>
                        <a:rPr lang="es-ES_tradnl" sz="900" kern="1200" baseline="0" noProof="0" dirty="0" smtClean="0">
                          <a:solidFill>
                            <a:srgbClr val="002776"/>
                          </a:solidFill>
                          <a:latin typeface="+mn-lt"/>
                          <a:ea typeface="+mn-ea"/>
                          <a:cs typeface="+mn-cs"/>
                        </a:rPr>
                        <a:t>El capital total aportado será entregado a un órgano ejecutor, de conformidad con los miembros de la UEN, para que sea él quien implemente el presupuesto.</a:t>
                      </a:r>
                    </a:p>
                    <a:p>
                      <a:pPr marL="1141999" marR="0" lvl="2" indent="-228600" algn="l" defTabSz="913399" rtl="0" eaLnBrk="1" fontAlgn="base" latinLnBrk="0" hangingPunct="1">
                        <a:lnSpc>
                          <a:spcPct val="100000"/>
                        </a:lnSpc>
                        <a:spcBef>
                          <a:spcPct val="0"/>
                        </a:spcBef>
                        <a:spcAft>
                          <a:spcPct val="0"/>
                        </a:spcAft>
                        <a:buClrTx/>
                        <a:buSzTx/>
                        <a:buFont typeface="+mj-lt"/>
                        <a:buAutoNum type="arabicPeriod"/>
                        <a:tabLst/>
                        <a:defRPr/>
                      </a:pPr>
                      <a:r>
                        <a:rPr lang="es-ES_tradnl" sz="900" kern="1200" baseline="0" noProof="0" dirty="0" smtClean="0">
                          <a:solidFill>
                            <a:srgbClr val="002776"/>
                          </a:solidFill>
                          <a:latin typeface="+mn-lt"/>
                          <a:ea typeface="+mn-ea"/>
                          <a:cs typeface="+mn-cs"/>
                        </a:rPr>
                        <a:t>Sector privado aporta a la Promoción Integral y el sector público las empate 1:1 </a:t>
                      </a:r>
                    </a:p>
                    <a:p>
                      <a:pPr marL="1598696" marR="0" lvl="3" indent="-228600" algn="l" defTabSz="913399" rtl="0" eaLnBrk="1" fontAlgn="base" latinLnBrk="0" hangingPunct="1">
                        <a:lnSpc>
                          <a:spcPct val="100000"/>
                        </a:lnSpc>
                        <a:spcBef>
                          <a:spcPct val="0"/>
                        </a:spcBef>
                        <a:spcAft>
                          <a:spcPct val="0"/>
                        </a:spcAft>
                        <a:buClrTx/>
                        <a:buSzTx/>
                        <a:buFont typeface="+mj-lt"/>
                        <a:buAutoNum type="arabicPeriod"/>
                        <a:tabLst/>
                        <a:defRPr/>
                      </a:pPr>
                      <a:r>
                        <a:rPr lang="es-ES_tradnl" sz="900" kern="1200" baseline="0" noProof="0" dirty="0" smtClean="0">
                          <a:solidFill>
                            <a:srgbClr val="002776"/>
                          </a:solidFill>
                          <a:latin typeface="+mn-lt"/>
                          <a:ea typeface="+mn-ea"/>
                          <a:cs typeface="+mn-cs"/>
                        </a:rPr>
                        <a:t>Es válido también para aportaciones monetarias y en especie</a:t>
                      </a:r>
                    </a:p>
                  </a:txBody>
                  <a:tcP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91485837"/>
                  </a:ext>
                </a:extLst>
              </a:tr>
              <a:tr h="620255">
                <a:tc>
                  <a:txBody>
                    <a:bodyPr/>
                    <a:lstStyle/>
                    <a:p>
                      <a:pPr marL="228600" marR="0" lvl="0" indent="-228600" algn="l" defTabSz="913399" rtl="0" eaLnBrk="1" fontAlgn="base" latinLnBrk="0" hangingPunct="1">
                        <a:lnSpc>
                          <a:spcPct val="100000"/>
                        </a:lnSpc>
                        <a:spcBef>
                          <a:spcPct val="0"/>
                        </a:spcBef>
                        <a:spcAft>
                          <a:spcPct val="0"/>
                        </a:spcAft>
                        <a:buClrTx/>
                        <a:buSzTx/>
                        <a:buFont typeface="+mj-lt"/>
                        <a:buAutoNum type="arabicPeriod" startAt="4"/>
                        <a:tabLst/>
                        <a:defRPr/>
                      </a:pPr>
                      <a:r>
                        <a:rPr lang="es-ES_tradnl" sz="900" kern="1200" baseline="0" noProof="0" dirty="0" smtClean="0">
                          <a:solidFill>
                            <a:srgbClr val="002776"/>
                          </a:solidFill>
                          <a:latin typeface="+mn-lt"/>
                          <a:ea typeface="+mn-ea"/>
                          <a:cs typeface="+mn-cs"/>
                        </a:rPr>
                        <a:t>El Consejo Consultivo/ de Postulaciones internacional lo componen </a:t>
                      </a:r>
                      <a:r>
                        <a:rPr lang="es-ES" sz="900" kern="1200" baseline="0" dirty="0" smtClean="0">
                          <a:solidFill>
                            <a:srgbClr val="002776"/>
                          </a:solidFill>
                          <a:latin typeface="+mn-lt"/>
                          <a:ea typeface="+mn-ea"/>
                          <a:cs typeface="+mn-cs"/>
                        </a:rPr>
                        <a:t>líderes de la industria en Ecuador quienes trabajarán coordinados par elaborar la estrategia y las propuestas de postulaciones de congresos internacionales </a:t>
                      </a:r>
                      <a:r>
                        <a:rPr lang="es-ES_tradnl" sz="900" kern="1200" baseline="0" noProof="0" dirty="0" smtClean="0">
                          <a:solidFill>
                            <a:srgbClr val="002776"/>
                          </a:solidFill>
                          <a:latin typeface="+mn-lt"/>
                          <a:ea typeface="+mn-ea"/>
                          <a:cs typeface="+mn-cs"/>
                        </a:rPr>
                        <a:t>y el Consejo Asesor de clientes lo forman profesionales y técnicos para relacionarse </a:t>
                      </a:r>
                      <a:r>
                        <a:rPr lang="es-ES" sz="900" kern="1200" baseline="0" dirty="0" smtClean="0">
                          <a:solidFill>
                            <a:srgbClr val="002776"/>
                          </a:solidFill>
                          <a:latin typeface="+mn-lt"/>
                          <a:ea typeface="+mn-ea"/>
                          <a:cs typeface="+mn-cs"/>
                        </a:rPr>
                        <a:t>con clientes (directos e intermediarios) de los mercados emisores internacionales. (</a:t>
                      </a:r>
                      <a:r>
                        <a:rPr lang="es-ES" sz="900" i="1" kern="1200" baseline="0" dirty="0" smtClean="0">
                          <a:solidFill>
                            <a:srgbClr val="002776"/>
                          </a:solidFill>
                          <a:latin typeface="+mn-lt"/>
                          <a:ea typeface="+mn-ea"/>
                          <a:cs typeface="+mn-cs"/>
                        </a:rPr>
                        <a:t>Se desarrolla más información al respecto en anexos</a:t>
                      </a:r>
                      <a:r>
                        <a:rPr lang="es-ES" sz="900" kern="1200" baseline="0" dirty="0" smtClean="0">
                          <a:solidFill>
                            <a:srgbClr val="002776"/>
                          </a:solidFill>
                          <a:latin typeface="+mn-lt"/>
                          <a:ea typeface="+mn-ea"/>
                          <a:cs typeface="+mn-cs"/>
                        </a:rPr>
                        <a:t>)</a:t>
                      </a:r>
                      <a:endParaRPr lang="es-ES_tradnl"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66032470"/>
                  </a:ext>
                </a:extLst>
              </a:tr>
            </a:tbl>
          </a:graphicData>
        </a:graphic>
      </p:graphicFrame>
      <p:sp>
        <p:nvSpPr>
          <p:cNvPr id="7" name="Rectangle 6"/>
          <p:cNvSpPr/>
          <p:nvPr/>
        </p:nvSpPr>
        <p:spPr>
          <a:xfrm>
            <a:off x="277208" y="1736274"/>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787631"/>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726754"/>
            <a:ext cx="9073266" cy="400110"/>
          </a:xfrm>
          <a:prstGeom prst="rect">
            <a:avLst/>
          </a:prstGeom>
          <a:noFill/>
        </p:spPr>
        <p:txBody>
          <a:bodyPr wrap="square" rtlCol="0">
            <a:spAutoFit/>
          </a:bodyPr>
          <a:lstStyle/>
          <a:p>
            <a:r>
              <a:rPr lang="es-CL" sz="1000" b="1" dirty="0" smtClean="0">
                <a:solidFill>
                  <a:schemeClr val="bg2"/>
                </a:solidFill>
                <a:latin typeface="+mn-lt"/>
              </a:rPr>
              <a:t>Anexo: sugerencia para la </a:t>
            </a:r>
            <a:r>
              <a:rPr lang="es-ES" altLang="es-CL" sz="1000" b="1" dirty="0">
                <a:solidFill>
                  <a:schemeClr val="bg2"/>
                </a:solidFill>
                <a:latin typeface="+mn-lt"/>
              </a:rPr>
              <a:t>Creación de la UEN (Unidad Estratégica de Negocios) para la Industria de Reuniones de </a:t>
            </a:r>
            <a:r>
              <a:rPr lang="es-ES" altLang="es-CL" sz="1000" b="1" dirty="0" smtClean="0">
                <a:solidFill>
                  <a:schemeClr val="bg2"/>
                </a:solidFill>
                <a:latin typeface="+mn-lt"/>
              </a:rPr>
              <a:t>Quito (ver también documento anexo relativo al desarrollo de la industria de reuniones RICE)</a:t>
            </a:r>
            <a:endParaRPr lang="es-CL" sz="1000" b="1" dirty="0">
              <a:solidFill>
                <a:schemeClr val="bg2"/>
              </a:solidFill>
              <a:latin typeface="+mn-lt"/>
            </a:endParaRPr>
          </a:p>
        </p:txBody>
      </p:sp>
      <p:sp>
        <p:nvSpPr>
          <p:cNvPr id="34" name="Rectangle 33"/>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 altLang="es-CL" sz="1100" b="1" dirty="0" smtClean="0">
                <a:solidFill>
                  <a:schemeClr val="tx2"/>
                </a:solidFill>
              </a:rPr>
              <a:t>1.1. Creación </a:t>
            </a:r>
            <a:r>
              <a:rPr lang="es-ES" altLang="es-CL" sz="1100" b="1" dirty="0">
                <a:solidFill>
                  <a:schemeClr val="tx2"/>
                </a:solidFill>
              </a:rPr>
              <a:t>de la UEN (Unidad Estratégica de Negocios) para la Industria de Reuniones de Quito</a:t>
            </a:r>
            <a:endParaRPr lang="es-CL" sz="1100" b="1" dirty="0">
              <a:solidFill>
                <a:schemeClr val="tx2"/>
              </a:solidFill>
            </a:endParaRPr>
          </a:p>
        </p:txBody>
      </p:sp>
      <p:sp>
        <p:nvSpPr>
          <p:cNvPr id="35" name="Rectangle 34"/>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a:t>Liderazgo (organización efectiva y respetada)</a:t>
            </a:r>
            <a:endParaRPr lang="es-CL" sz="800" b="1" dirty="0">
              <a:solidFill>
                <a:srgbClr val="FFFFFF"/>
              </a:solidFill>
            </a:endParaRPr>
          </a:p>
        </p:txBody>
      </p:sp>
      <p:sp>
        <p:nvSpPr>
          <p:cNvPr id="46" name="Rounded Rectangle 45"/>
          <p:cNvSpPr/>
          <p:nvPr/>
        </p:nvSpPr>
        <p:spPr>
          <a:xfrm>
            <a:off x="265456" y="1006674"/>
            <a:ext cx="393100" cy="249154"/>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E1</a:t>
            </a:r>
            <a:endParaRPr lang="es-ES" sz="1100" b="1" dirty="0">
              <a:solidFill>
                <a:srgbClr val="002060"/>
              </a:solidFill>
            </a:endParaRPr>
          </a:p>
        </p:txBody>
      </p:sp>
      <p:sp>
        <p:nvSpPr>
          <p:cNvPr id="18" name="TextBox 17"/>
          <p:cNvSpPr txBox="1"/>
          <p:nvPr/>
        </p:nvSpPr>
        <p:spPr>
          <a:xfrm>
            <a:off x="194340" y="1438722"/>
            <a:ext cx="9659932" cy="230832"/>
          </a:xfrm>
          <a:prstGeom prst="rect">
            <a:avLst/>
          </a:prstGeom>
          <a:noFill/>
        </p:spPr>
        <p:txBody>
          <a:bodyPr wrap="square" rtlCol="0">
            <a:spAutoFit/>
          </a:bodyPr>
          <a:lstStyle/>
          <a:p>
            <a:r>
              <a:rPr lang="es-ES_tradnl" sz="900" b="1" i="1" dirty="0" smtClean="0">
                <a:solidFill>
                  <a:schemeClr val="tx2"/>
                </a:solidFill>
              </a:rPr>
              <a:t>Las </a:t>
            </a:r>
            <a:r>
              <a:rPr lang="es-ES_tradnl" sz="900" b="1" i="1" dirty="0">
                <a:solidFill>
                  <a:schemeClr val="tx2"/>
                </a:solidFill>
              </a:rPr>
              <a:t>ideas que se presentan a continuación son sugerencias que se añaden, pero que en ningún caso suponen un desarrollo vinculante</a:t>
            </a:r>
            <a:r>
              <a:rPr lang="es-ES_tradnl" sz="900" b="1" i="1" dirty="0" smtClean="0">
                <a:solidFill>
                  <a:schemeClr val="tx2"/>
                </a:solidFill>
              </a:rPr>
              <a:t>.</a:t>
            </a:r>
            <a:endParaRPr lang="es-CL" sz="900" b="1" dirty="0">
              <a:solidFill>
                <a:schemeClr val="tx2"/>
              </a:solidFill>
              <a:latin typeface="+mn-lt"/>
            </a:endParaRPr>
          </a:p>
        </p:txBody>
      </p:sp>
      <p:grpSp>
        <p:nvGrpSpPr>
          <p:cNvPr id="22" name="Group 21"/>
          <p:cNvGrpSpPr/>
          <p:nvPr/>
        </p:nvGrpSpPr>
        <p:grpSpPr>
          <a:xfrm>
            <a:off x="785170" y="376650"/>
            <a:ext cx="428400" cy="414000"/>
            <a:chOff x="703656" y="247711"/>
            <a:chExt cx="515504" cy="495053"/>
          </a:xfrm>
        </p:grpSpPr>
        <p:sp>
          <p:nvSpPr>
            <p:cNvPr id="23" name="Rounded Rectangle 22"/>
            <p:cNvSpPr/>
            <p:nvPr/>
          </p:nvSpPr>
          <p:spPr>
            <a:xfrm>
              <a:off x="703656" y="247711"/>
              <a:ext cx="515504" cy="495053"/>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24" name="Freeform 49"/>
            <p:cNvSpPr>
              <a:spLocks noEditPoints="1"/>
            </p:cNvSpPr>
            <p:nvPr/>
          </p:nvSpPr>
          <p:spPr bwMode="auto">
            <a:xfrm>
              <a:off x="860301" y="333414"/>
              <a:ext cx="197869" cy="195001"/>
            </a:xfrm>
            <a:custGeom>
              <a:avLst/>
              <a:gdLst>
                <a:gd name="T0" fmla="*/ 125 w 138"/>
                <a:gd name="T1" fmla="*/ 0 h 136"/>
                <a:gd name="T2" fmla="*/ 130 w 138"/>
                <a:gd name="T3" fmla="*/ 0 h 136"/>
                <a:gd name="T4" fmla="*/ 136 w 138"/>
                <a:gd name="T5" fmla="*/ 6 h 136"/>
                <a:gd name="T6" fmla="*/ 138 w 138"/>
                <a:gd name="T7" fmla="*/ 34 h 136"/>
                <a:gd name="T8" fmla="*/ 136 w 138"/>
                <a:gd name="T9" fmla="*/ 39 h 136"/>
                <a:gd name="T10" fmla="*/ 130 w 138"/>
                <a:gd name="T11" fmla="*/ 45 h 136"/>
                <a:gd name="T12" fmla="*/ 91 w 138"/>
                <a:gd name="T13" fmla="*/ 46 h 136"/>
                <a:gd name="T14" fmla="*/ 80 w 138"/>
                <a:gd name="T15" fmla="*/ 46 h 136"/>
                <a:gd name="T16" fmla="*/ 79 w 138"/>
                <a:gd name="T17" fmla="*/ 46 h 136"/>
                <a:gd name="T18" fmla="*/ 71 w 138"/>
                <a:gd name="T19" fmla="*/ 42 h 136"/>
                <a:gd name="T20" fmla="*/ 66 w 138"/>
                <a:gd name="T21" fmla="*/ 34 h 136"/>
                <a:gd name="T22" fmla="*/ 66 w 138"/>
                <a:gd name="T23" fmla="*/ 11 h 136"/>
                <a:gd name="T24" fmla="*/ 71 w 138"/>
                <a:gd name="T25" fmla="*/ 3 h 136"/>
                <a:gd name="T26" fmla="*/ 79 w 138"/>
                <a:gd name="T27" fmla="*/ 0 h 136"/>
                <a:gd name="T28" fmla="*/ 71 w 138"/>
                <a:gd name="T29" fmla="*/ 85 h 136"/>
                <a:gd name="T30" fmla="*/ 88 w 138"/>
                <a:gd name="T31" fmla="*/ 69 h 136"/>
                <a:gd name="T32" fmla="*/ 68 w 138"/>
                <a:gd name="T33" fmla="*/ 62 h 136"/>
                <a:gd name="T34" fmla="*/ 66 w 138"/>
                <a:gd name="T35" fmla="*/ 54 h 136"/>
                <a:gd name="T36" fmla="*/ 62 w 138"/>
                <a:gd name="T37" fmla="*/ 48 h 136"/>
                <a:gd name="T38" fmla="*/ 57 w 138"/>
                <a:gd name="T39" fmla="*/ 48 h 136"/>
                <a:gd name="T40" fmla="*/ 54 w 138"/>
                <a:gd name="T41" fmla="*/ 48 h 136"/>
                <a:gd name="T42" fmla="*/ 53 w 138"/>
                <a:gd name="T43" fmla="*/ 43 h 136"/>
                <a:gd name="T44" fmla="*/ 54 w 138"/>
                <a:gd name="T45" fmla="*/ 39 h 136"/>
                <a:gd name="T46" fmla="*/ 57 w 138"/>
                <a:gd name="T47" fmla="*/ 35 h 136"/>
                <a:gd name="T48" fmla="*/ 57 w 138"/>
                <a:gd name="T49" fmla="*/ 32 h 136"/>
                <a:gd name="T50" fmla="*/ 57 w 138"/>
                <a:gd name="T51" fmla="*/ 31 h 136"/>
                <a:gd name="T52" fmla="*/ 56 w 138"/>
                <a:gd name="T53" fmla="*/ 31 h 136"/>
                <a:gd name="T54" fmla="*/ 54 w 138"/>
                <a:gd name="T55" fmla="*/ 21 h 136"/>
                <a:gd name="T56" fmla="*/ 53 w 138"/>
                <a:gd name="T57" fmla="*/ 18 h 136"/>
                <a:gd name="T58" fmla="*/ 45 w 138"/>
                <a:gd name="T59" fmla="*/ 17 h 136"/>
                <a:gd name="T60" fmla="*/ 36 w 138"/>
                <a:gd name="T61" fmla="*/ 20 h 136"/>
                <a:gd name="T62" fmla="*/ 34 w 138"/>
                <a:gd name="T63" fmla="*/ 21 h 136"/>
                <a:gd name="T64" fmla="*/ 32 w 138"/>
                <a:gd name="T65" fmla="*/ 31 h 136"/>
                <a:gd name="T66" fmla="*/ 32 w 138"/>
                <a:gd name="T67" fmla="*/ 31 h 136"/>
                <a:gd name="T68" fmla="*/ 32 w 138"/>
                <a:gd name="T69" fmla="*/ 32 h 136"/>
                <a:gd name="T70" fmla="*/ 32 w 138"/>
                <a:gd name="T71" fmla="*/ 35 h 136"/>
                <a:gd name="T72" fmla="*/ 34 w 138"/>
                <a:gd name="T73" fmla="*/ 39 h 136"/>
                <a:gd name="T74" fmla="*/ 37 w 138"/>
                <a:gd name="T75" fmla="*/ 43 h 136"/>
                <a:gd name="T76" fmla="*/ 36 w 138"/>
                <a:gd name="T77" fmla="*/ 46 h 136"/>
                <a:gd name="T78" fmla="*/ 34 w 138"/>
                <a:gd name="T79" fmla="*/ 48 h 136"/>
                <a:gd name="T80" fmla="*/ 32 w 138"/>
                <a:gd name="T81" fmla="*/ 48 h 136"/>
                <a:gd name="T82" fmla="*/ 28 w 138"/>
                <a:gd name="T83" fmla="*/ 48 h 136"/>
                <a:gd name="T84" fmla="*/ 22 w 138"/>
                <a:gd name="T85" fmla="*/ 62 h 136"/>
                <a:gd name="T86" fmla="*/ 0 w 138"/>
                <a:gd name="T87" fmla="*/ 69 h 136"/>
                <a:gd name="T88" fmla="*/ 17 w 138"/>
                <a:gd name="T89" fmla="*/ 85 h 136"/>
                <a:gd name="T90" fmla="*/ 71 w 138"/>
                <a:gd name="T91" fmla="*/ 136 h 136"/>
                <a:gd name="T92" fmla="*/ 71 w 138"/>
                <a:gd name="T93" fmla="*/ 85 h 136"/>
                <a:gd name="T94" fmla="*/ 45 w 138"/>
                <a:gd name="T95" fmla="*/ 52 h 136"/>
                <a:gd name="T96" fmla="*/ 43 w 138"/>
                <a:gd name="T97" fmla="*/ 48 h 136"/>
                <a:gd name="T98" fmla="*/ 46 w 138"/>
                <a:gd name="T99" fmla="*/ 48 h 136"/>
                <a:gd name="T100" fmla="*/ 46 w 138"/>
                <a:gd name="T101" fmla="*/ 52 h 136"/>
                <a:gd name="T102" fmla="*/ 42 w 138"/>
                <a:gd name="T103" fmla="*/ 62 h 136"/>
                <a:gd name="T104" fmla="*/ 82 w 138"/>
                <a:gd name="T105" fmla="*/ 9 h 136"/>
                <a:gd name="T106" fmla="*/ 125 w 138"/>
                <a:gd name="T107" fmla="*/ 12 h 136"/>
                <a:gd name="T108" fmla="*/ 82 w 138"/>
                <a:gd name="T109" fmla="*/ 9 h 136"/>
                <a:gd name="T110" fmla="*/ 82 w 138"/>
                <a:gd name="T111" fmla="*/ 31 h 136"/>
                <a:gd name="T112" fmla="*/ 125 w 138"/>
                <a:gd name="T113" fmla="*/ 34 h 136"/>
                <a:gd name="T114" fmla="*/ 82 w 138"/>
                <a:gd name="T115" fmla="*/ 31 h 136"/>
                <a:gd name="T116" fmla="*/ 82 w 138"/>
                <a:gd name="T117" fmla="*/ 20 h 136"/>
                <a:gd name="T118" fmla="*/ 125 w 138"/>
                <a:gd name="T119" fmla="*/ 23 h 136"/>
                <a:gd name="T120" fmla="*/ 82 w 138"/>
                <a:gd name="T121" fmla="*/ 2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6">
                  <a:moveTo>
                    <a:pt x="79" y="0"/>
                  </a:moveTo>
                  <a:lnTo>
                    <a:pt x="125" y="0"/>
                  </a:lnTo>
                  <a:lnTo>
                    <a:pt x="125" y="0"/>
                  </a:lnTo>
                  <a:lnTo>
                    <a:pt x="130" y="0"/>
                  </a:lnTo>
                  <a:lnTo>
                    <a:pt x="135" y="3"/>
                  </a:lnTo>
                  <a:lnTo>
                    <a:pt x="136" y="6"/>
                  </a:lnTo>
                  <a:lnTo>
                    <a:pt x="138" y="11"/>
                  </a:lnTo>
                  <a:lnTo>
                    <a:pt x="138" y="34"/>
                  </a:lnTo>
                  <a:lnTo>
                    <a:pt x="138" y="34"/>
                  </a:lnTo>
                  <a:lnTo>
                    <a:pt x="136" y="39"/>
                  </a:lnTo>
                  <a:lnTo>
                    <a:pt x="135" y="42"/>
                  </a:lnTo>
                  <a:lnTo>
                    <a:pt x="130" y="45"/>
                  </a:lnTo>
                  <a:lnTo>
                    <a:pt x="125" y="46"/>
                  </a:lnTo>
                  <a:lnTo>
                    <a:pt x="91" y="46"/>
                  </a:lnTo>
                  <a:lnTo>
                    <a:pt x="80" y="56"/>
                  </a:lnTo>
                  <a:lnTo>
                    <a:pt x="80" y="46"/>
                  </a:lnTo>
                  <a:lnTo>
                    <a:pt x="79" y="46"/>
                  </a:lnTo>
                  <a:lnTo>
                    <a:pt x="79" y="46"/>
                  </a:lnTo>
                  <a:lnTo>
                    <a:pt x="74" y="45"/>
                  </a:lnTo>
                  <a:lnTo>
                    <a:pt x="71" y="42"/>
                  </a:lnTo>
                  <a:lnTo>
                    <a:pt x="68" y="39"/>
                  </a:lnTo>
                  <a:lnTo>
                    <a:pt x="66" y="34"/>
                  </a:lnTo>
                  <a:lnTo>
                    <a:pt x="66" y="11"/>
                  </a:lnTo>
                  <a:lnTo>
                    <a:pt x="66" y="11"/>
                  </a:lnTo>
                  <a:lnTo>
                    <a:pt x="68" y="6"/>
                  </a:lnTo>
                  <a:lnTo>
                    <a:pt x="71" y="3"/>
                  </a:lnTo>
                  <a:lnTo>
                    <a:pt x="74" y="0"/>
                  </a:lnTo>
                  <a:lnTo>
                    <a:pt x="79" y="0"/>
                  </a:lnTo>
                  <a:lnTo>
                    <a:pt x="79" y="0"/>
                  </a:lnTo>
                  <a:close/>
                  <a:moveTo>
                    <a:pt x="71" y="85"/>
                  </a:moveTo>
                  <a:lnTo>
                    <a:pt x="80" y="85"/>
                  </a:lnTo>
                  <a:lnTo>
                    <a:pt x="88" y="69"/>
                  </a:lnTo>
                  <a:lnTo>
                    <a:pt x="88" y="62"/>
                  </a:lnTo>
                  <a:lnTo>
                    <a:pt x="68" y="62"/>
                  </a:lnTo>
                  <a:lnTo>
                    <a:pt x="68" y="62"/>
                  </a:lnTo>
                  <a:lnTo>
                    <a:pt x="66" y="54"/>
                  </a:lnTo>
                  <a:lnTo>
                    <a:pt x="62" y="48"/>
                  </a:lnTo>
                  <a:lnTo>
                    <a:pt x="62" y="48"/>
                  </a:lnTo>
                  <a:lnTo>
                    <a:pt x="57" y="48"/>
                  </a:lnTo>
                  <a:lnTo>
                    <a:pt x="57" y="48"/>
                  </a:lnTo>
                  <a:lnTo>
                    <a:pt x="54" y="48"/>
                  </a:lnTo>
                  <a:lnTo>
                    <a:pt x="54" y="48"/>
                  </a:lnTo>
                  <a:lnTo>
                    <a:pt x="53" y="43"/>
                  </a:lnTo>
                  <a:lnTo>
                    <a:pt x="53" y="43"/>
                  </a:lnTo>
                  <a:lnTo>
                    <a:pt x="54" y="39"/>
                  </a:lnTo>
                  <a:lnTo>
                    <a:pt x="54" y="39"/>
                  </a:lnTo>
                  <a:lnTo>
                    <a:pt x="57" y="35"/>
                  </a:lnTo>
                  <a:lnTo>
                    <a:pt x="57" y="35"/>
                  </a:lnTo>
                  <a:lnTo>
                    <a:pt x="57" y="32"/>
                  </a:lnTo>
                  <a:lnTo>
                    <a:pt x="57" y="32"/>
                  </a:lnTo>
                  <a:lnTo>
                    <a:pt x="57" y="31"/>
                  </a:lnTo>
                  <a:lnTo>
                    <a:pt x="57" y="31"/>
                  </a:lnTo>
                  <a:lnTo>
                    <a:pt x="56" y="31"/>
                  </a:lnTo>
                  <a:lnTo>
                    <a:pt x="56" y="31"/>
                  </a:lnTo>
                  <a:lnTo>
                    <a:pt x="56" y="23"/>
                  </a:lnTo>
                  <a:lnTo>
                    <a:pt x="54" y="21"/>
                  </a:lnTo>
                  <a:lnTo>
                    <a:pt x="53" y="18"/>
                  </a:lnTo>
                  <a:lnTo>
                    <a:pt x="53" y="18"/>
                  </a:lnTo>
                  <a:lnTo>
                    <a:pt x="49" y="17"/>
                  </a:lnTo>
                  <a:lnTo>
                    <a:pt x="45" y="17"/>
                  </a:lnTo>
                  <a:lnTo>
                    <a:pt x="40" y="17"/>
                  </a:lnTo>
                  <a:lnTo>
                    <a:pt x="36" y="20"/>
                  </a:lnTo>
                  <a:lnTo>
                    <a:pt x="36" y="20"/>
                  </a:lnTo>
                  <a:lnTo>
                    <a:pt x="34" y="21"/>
                  </a:lnTo>
                  <a:lnTo>
                    <a:pt x="32" y="23"/>
                  </a:lnTo>
                  <a:lnTo>
                    <a:pt x="32" y="31"/>
                  </a:lnTo>
                  <a:lnTo>
                    <a:pt x="32" y="31"/>
                  </a:lnTo>
                  <a:lnTo>
                    <a:pt x="32" y="31"/>
                  </a:lnTo>
                  <a:lnTo>
                    <a:pt x="32" y="32"/>
                  </a:lnTo>
                  <a:lnTo>
                    <a:pt x="32" y="32"/>
                  </a:lnTo>
                  <a:lnTo>
                    <a:pt x="32" y="32"/>
                  </a:lnTo>
                  <a:lnTo>
                    <a:pt x="32" y="35"/>
                  </a:lnTo>
                  <a:lnTo>
                    <a:pt x="32" y="35"/>
                  </a:lnTo>
                  <a:lnTo>
                    <a:pt x="34" y="39"/>
                  </a:lnTo>
                  <a:lnTo>
                    <a:pt x="34" y="39"/>
                  </a:lnTo>
                  <a:lnTo>
                    <a:pt x="37" y="43"/>
                  </a:lnTo>
                  <a:lnTo>
                    <a:pt x="37" y="43"/>
                  </a:lnTo>
                  <a:lnTo>
                    <a:pt x="36" y="46"/>
                  </a:lnTo>
                  <a:lnTo>
                    <a:pt x="36" y="46"/>
                  </a:lnTo>
                  <a:lnTo>
                    <a:pt x="34" y="48"/>
                  </a:lnTo>
                  <a:lnTo>
                    <a:pt x="32" y="48"/>
                  </a:lnTo>
                  <a:lnTo>
                    <a:pt x="32" y="48"/>
                  </a:lnTo>
                  <a:lnTo>
                    <a:pt x="28" y="48"/>
                  </a:lnTo>
                  <a:lnTo>
                    <a:pt x="28" y="48"/>
                  </a:lnTo>
                  <a:lnTo>
                    <a:pt x="23" y="54"/>
                  </a:lnTo>
                  <a:lnTo>
                    <a:pt x="22" y="62"/>
                  </a:lnTo>
                  <a:lnTo>
                    <a:pt x="0" y="62"/>
                  </a:lnTo>
                  <a:lnTo>
                    <a:pt x="0" y="69"/>
                  </a:lnTo>
                  <a:lnTo>
                    <a:pt x="9" y="85"/>
                  </a:lnTo>
                  <a:lnTo>
                    <a:pt x="17" y="85"/>
                  </a:lnTo>
                  <a:lnTo>
                    <a:pt x="17" y="136"/>
                  </a:lnTo>
                  <a:lnTo>
                    <a:pt x="71" y="136"/>
                  </a:lnTo>
                  <a:lnTo>
                    <a:pt x="71" y="85"/>
                  </a:lnTo>
                  <a:lnTo>
                    <a:pt x="71" y="85"/>
                  </a:lnTo>
                  <a:close/>
                  <a:moveTo>
                    <a:pt x="42" y="62"/>
                  </a:moveTo>
                  <a:lnTo>
                    <a:pt x="45" y="52"/>
                  </a:lnTo>
                  <a:lnTo>
                    <a:pt x="43" y="51"/>
                  </a:lnTo>
                  <a:lnTo>
                    <a:pt x="43" y="48"/>
                  </a:lnTo>
                  <a:lnTo>
                    <a:pt x="45" y="48"/>
                  </a:lnTo>
                  <a:lnTo>
                    <a:pt x="46" y="48"/>
                  </a:lnTo>
                  <a:lnTo>
                    <a:pt x="48" y="51"/>
                  </a:lnTo>
                  <a:lnTo>
                    <a:pt x="46" y="52"/>
                  </a:lnTo>
                  <a:lnTo>
                    <a:pt x="49" y="62"/>
                  </a:lnTo>
                  <a:lnTo>
                    <a:pt x="42" y="62"/>
                  </a:lnTo>
                  <a:lnTo>
                    <a:pt x="42" y="62"/>
                  </a:lnTo>
                  <a:close/>
                  <a:moveTo>
                    <a:pt x="82" y="9"/>
                  </a:moveTo>
                  <a:lnTo>
                    <a:pt x="82" y="12"/>
                  </a:lnTo>
                  <a:lnTo>
                    <a:pt x="125" y="12"/>
                  </a:lnTo>
                  <a:lnTo>
                    <a:pt x="125" y="9"/>
                  </a:lnTo>
                  <a:lnTo>
                    <a:pt x="82" y="9"/>
                  </a:lnTo>
                  <a:lnTo>
                    <a:pt x="82" y="9"/>
                  </a:lnTo>
                  <a:close/>
                  <a:moveTo>
                    <a:pt x="82" y="31"/>
                  </a:moveTo>
                  <a:lnTo>
                    <a:pt x="82" y="34"/>
                  </a:lnTo>
                  <a:lnTo>
                    <a:pt x="125" y="34"/>
                  </a:lnTo>
                  <a:lnTo>
                    <a:pt x="125" y="31"/>
                  </a:lnTo>
                  <a:lnTo>
                    <a:pt x="82" y="31"/>
                  </a:lnTo>
                  <a:lnTo>
                    <a:pt x="82" y="31"/>
                  </a:lnTo>
                  <a:close/>
                  <a:moveTo>
                    <a:pt x="82" y="20"/>
                  </a:moveTo>
                  <a:lnTo>
                    <a:pt x="82" y="23"/>
                  </a:lnTo>
                  <a:lnTo>
                    <a:pt x="125" y="23"/>
                  </a:lnTo>
                  <a:lnTo>
                    <a:pt x="125" y="20"/>
                  </a:lnTo>
                  <a:lnTo>
                    <a:pt x="82" y="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spTree>
    <p:extLst>
      <p:ext uri="{BB962C8B-B14F-4D97-AF65-F5344CB8AC3E}">
        <p14:creationId xmlns:p14="http://schemas.microsoft.com/office/powerpoint/2010/main" val="331026694"/>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75767"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 altLang="es-CL" sz="1000" b="1" dirty="0" smtClean="0">
                <a:solidFill>
                  <a:schemeClr val="tx2"/>
                </a:solidFill>
              </a:rPr>
              <a:t>1.2. Formación de Cuerpos Colegiados del sector privados y de los mercados</a:t>
            </a:r>
            <a:endParaRPr lang="es-CL" sz="1000" b="1" dirty="0">
              <a:solidFill>
                <a:schemeClr val="tx2"/>
              </a:solidFill>
            </a:endParaRPr>
          </a:p>
        </p:txBody>
      </p:sp>
      <p:sp>
        <p:nvSpPr>
          <p:cNvPr id="257" name="Rectangle 256"/>
          <p:cNvSpPr/>
          <p:nvPr/>
        </p:nvSpPr>
        <p:spPr>
          <a:xfrm>
            <a:off x="7264146" y="2748063"/>
            <a:ext cx="2625312" cy="19100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Reconocer los órganos colegidos como profesionales de influencia y prestigio.</a:t>
            </a:r>
          </a:p>
          <a:p>
            <a:pPr marL="228600" lvl="0" indent="-228600">
              <a:buFont typeface="+mj-lt"/>
              <a:buAutoNum type="arabicPeriod"/>
            </a:pPr>
            <a:r>
              <a:rPr lang="es-CL" sz="900" dirty="0" smtClean="0">
                <a:solidFill>
                  <a:srgbClr val="002776"/>
                </a:solidFill>
              </a:rPr>
              <a:t>Dotarles de voz y empoderarles con “reconocimiento” para la representación de Quito.</a:t>
            </a:r>
            <a:endParaRPr lang="es-CL" sz="900" dirty="0">
              <a:solidFill>
                <a:srgbClr val="002776"/>
              </a:solidFill>
            </a:endParaRPr>
          </a:p>
          <a:p>
            <a:pPr marL="228600" lvl="0" indent="-228600">
              <a:buFont typeface="+mj-lt"/>
              <a:buAutoNum type="arabicPeriod"/>
            </a:pPr>
            <a:endParaRPr lang="es-CL" sz="900" dirty="0">
              <a:solidFill>
                <a:srgbClr val="002776"/>
              </a:solidFill>
            </a:endParaRPr>
          </a:p>
        </p:txBody>
      </p:sp>
      <p:sp>
        <p:nvSpPr>
          <p:cNvPr id="212" name="Rectangle 211"/>
          <p:cNvSpPr/>
          <p:nvPr/>
        </p:nvSpPr>
        <p:spPr>
          <a:xfrm>
            <a:off x="205200" y="179872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Contar con un cuerpo de profesionales de diversos sectores que ayuden a la industria de reuniones de Quito a posicionarse.</a:t>
            </a:r>
            <a:endParaRPr lang="es-CL" sz="900" dirty="0">
              <a:solidFill>
                <a:srgbClr val="002776"/>
              </a:solidFill>
            </a:endParaRPr>
          </a:p>
        </p:txBody>
      </p:sp>
      <p:sp>
        <p:nvSpPr>
          <p:cNvPr id="256" name="Rectangle 255"/>
          <p:cNvSpPr/>
          <p:nvPr/>
        </p:nvSpPr>
        <p:spPr>
          <a:xfrm>
            <a:off x="7264146" y="238436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893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095330"/>
            <a:ext cx="2637113" cy="12675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rgbClr val="002776"/>
                </a:solidFill>
              </a:rPr>
              <a:t>Cuerpos colegiados creados.</a:t>
            </a:r>
          </a:p>
          <a:p>
            <a:pPr marL="228600" indent="-228600">
              <a:spcBef>
                <a:spcPts val="300"/>
              </a:spcBef>
              <a:buFont typeface="+mj-lt"/>
              <a:buAutoNum type="arabicPeriod"/>
            </a:pPr>
            <a:r>
              <a:rPr lang="es-CL" sz="900" dirty="0" smtClean="0">
                <a:solidFill>
                  <a:srgbClr val="002776"/>
                </a:solidFill>
              </a:rPr>
              <a:t>Miembros adheridos a los cuerpos colegiados.</a:t>
            </a:r>
            <a:endParaRPr lang="es-CL" sz="900" dirty="0">
              <a:solidFill>
                <a:srgbClr val="002776"/>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1265301645"/>
              </p:ext>
            </p:extLst>
          </p:nvPr>
        </p:nvGraphicFramePr>
        <p:xfrm>
          <a:off x="205200" y="3748435"/>
          <a:ext cx="7020000" cy="1557585"/>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498599">
                <a:tc>
                  <a:txBody>
                    <a:bodyPr/>
                    <a:lstStyle/>
                    <a:p>
                      <a:pPr marL="0" marR="0" lvl="0" indent="0" algn="just" defTabSz="913399" rtl="0" eaLnBrk="1" fontAlgn="auto" latinLnBrk="0" hangingPunct="1">
                        <a:lnSpc>
                          <a:spcPct val="100000"/>
                        </a:lnSpc>
                        <a:spcBef>
                          <a:spcPts val="0"/>
                        </a:spcBef>
                        <a:spcAft>
                          <a:spcPts val="0"/>
                        </a:spcAft>
                        <a:buClrTx/>
                        <a:buSzTx/>
                        <a:buFont typeface="+mj-lt"/>
                        <a:buAutoNum type="arabicPeriod"/>
                        <a:tabLst/>
                        <a:defRPr/>
                      </a:pPr>
                      <a:r>
                        <a:rPr lang="es-ES" sz="900" kern="1200" baseline="0" noProof="0" dirty="0" smtClean="0">
                          <a:solidFill>
                            <a:srgbClr val="002776"/>
                          </a:solidFill>
                          <a:latin typeface="+mn-lt"/>
                          <a:ea typeface="+mn-ea"/>
                          <a:cs typeface="+mn-cs"/>
                        </a:rPr>
                        <a:t>  Crear grupos de “Colegios Profesionales” vinculados a la UEN donde los diversos sectores tengan una representación a través de sus profesionales con el objetivo posicionar a Quito y su sector / industria en altos niveles y en el futuro decidir que sea Quito su destino de reuniones.</a:t>
                      </a: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529250">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2. </a:t>
                      </a:r>
                      <a:r>
                        <a:rPr lang="es-ES" sz="900" kern="1200" baseline="0" noProof="0" dirty="0" smtClean="0">
                          <a:solidFill>
                            <a:srgbClr val="002776"/>
                          </a:solidFill>
                          <a:latin typeface="+mn-lt"/>
                          <a:ea typeface="+mn-ea"/>
                          <a:cs typeface="+mn-cs"/>
                        </a:rPr>
                        <a:t>Diseñar un programa de “Embajadores” formado por profesionales de reconocido prestigio en las distintas áreas: medicina, tecnología, innovación, inversiones, etc. que representen a Quito en su área de influencia y ámbito profesional. Los referidos “Embajadores” tendrán un impacto a nivel nacional e internacional.</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525415">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3. Involucrar</a:t>
                      </a:r>
                      <a:r>
                        <a:rPr lang="es-ES" sz="900" kern="1200" baseline="0" noProof="0" dirty="0" smtClean="0">
                          <a:solidFill>
                            <a:srgbClr val="002776"/>
                          </a:solidFill>
                          <a:latin typeface="+mn-lt"/>
                          <a:ea typeface="+mn-ea"/>
                          <a:cs typeface="+mn-cs"/>
                        </a:rPr>
                        <a:t> a los diversos profesionales, según su sector de especialización, en las reuniones y eventos calve en la ciudad y en el exterior donde la UEN exija de una representación.</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32</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589409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751130"/>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777199"/>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smtClean="0"/>
              <a:t>Liderazgo (organización efectiva y respetada)</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420837"/>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472194"/>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479466"/>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14" name="Group 213"/>
          <p:cNvGrpSpPr/>
          <p:nvPr/>
        </p:nvGrpSpPr>
        <p:grpSpPr>
          <a:xfrm>
            <a:off x="4761313" y="7487394"/>
            <a:ext cx="4332885" cy="188648"/>
            <a:chOff x="565498" y="7511262"/>
            <a:chExt cx="4332885" cy="188648"/>
          </a:xfrm>
        </p:grpSpPr>
        <p:grpSp>
          <p:nvGrpSpPr>
            <p:cNvPr id="216" name="Group 215"/>
            <p:cNvGrpSpPr/>
            <p:nvPr/>
          </p:nvGrpSpPr>
          <p:grpSpPr>
            <a:xfrm>
              <a:off x="565498" y="7511262"/>
              <a:ext cx="3104467" cy="184666"/>
              <a:chOff x="615275" y="7511262"/>
              <a:chExt cx="3104467" cy="184666"/>
            </a:xfrm>
          </p:grpSpPr>
          <p:sp>
            <p:nvSpPr>
              <p:cNvPr id="236" name="TextBox 235"/>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43" name="Rectangle 242"/>
              <p:cNvSpPr/>
              <p:nvPr>
                <p:custDataLst>
                  <p:tags r:id="rId15"/>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329" name="Rectangle 328"/>
              <p:cNvSpPr/>
              <p:nvPr>
                <p:custDataLst>
                  <p:tags r:id="rId16"/>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330" name="Rectangle 329"/>
              <p:cNvSpPr/>
              <p:nvPr>
                <p:custDataLst>
                  <p:tags r:id="rId17"/>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17" name="TextBox 216"/>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19" name="TextBox 21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361" name="Group 360"/>
          <p:cNvGrpSpPr/>
          <p:nvPr/>
        </p:nvGrpSpPr>
        <p:grpSpPr>
          <a:xfrm>
            <a:off x="7256357" y="1440165"/>
            <a:ext cx="2633101" cy="836705"/>
            <a:chOff x="3462357" y="6443378"/>
            <a:chExt cx="2082316" cy="900000"/>
          </a:xfrm>
        </p:grpSpPr>
        <p:sp>
          <p:nvSpPr>
            <p:cNvPr id="362" name="Rectangle 361"/>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63" name="Rectangle 362"/>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4" name="Group 363"/>
            <p:cNvGrpSpPr/>
            <p:nvPr/>
          </p:nvGrpSpPr>
          <p:grpSpPr>
            <a:xfrm>
              <a:off x="3561117" y="6479378"/>
              <a:ext cx="295181" cy="288000"/>
              <a:chOff x="1738313" y="3406776"/>
              <a:chExt cx="644727" cy="615950"/>
            </a:xfrm>
            <a:solidFill>
              <a:srgbClr val="FFFF00"/>
            </a:solidFill>
          </p:grpSpPr>
          <p:sp>
            <p:nvSpPr>
              <p:cNvPr id="375"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7"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5" name="Group 364"/>
            <p:cNvGrpSpPr/>
            <p:nvPr/>
          </p:nvGrpSpPr>
          <p:grpSpPr>
            <a:xfrm>
              <a:off x="3582872" y="6818591"/>
              <a:ext cx="468000" cy="432933"/>
              <a:chOff x="3605314" y="6801213"/>
              <a:chExt cx="468000" cy="432933"/>
            </a:xfrm>
          </p:grpSpPr>
          <p:sp>
            <p:nvSpPr>
              <p:cNvPr id="373" name="Rectangle 372"/>
              <p:cNvSpPr/>
              <p:nvPr>
                <p:custDataLst>
                  <p:tags r:id="rId13"/>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4" name="TextBox 373"/>
              <p:cNvSpPr txBox="1"/>
              <p:nvPr>
                <p:custDataLst>
                  <p:tags r:id="rId14"/>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6" name="Group 365"/>
            <p:cNvGrpSpPr/>
            <p:nvPr/>
          </p:nvGrpSpPr>
          <p:grpSpPr>
            <a:xfrm>
              <a:off x="4277236" y="6818591"/>
              <a:ext cx="468000" cy="432933"/>
              <a:chOff x="4217406" y="6801213"/>
              <a:chExt cx="468000" cy="432933"/>
            </a:xfrm>
          </p:grpSpPr>
          <p:sp>
            <p:nvSpPr>
              <p:cNvPr id="371" name="Rectangle 370"/>
              <p:cNvSpPr/>
              <p:nvPr>
                <p:custDataLst>
                  <p:tags r:id="rId11"/>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2"/>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7" name="Group 366"/>
            <p:cNvGrpSpPr/>
            <p:nvPr/>
          </p:nvGrpSpPr>
          <p:grpSpPr>
            <a:xfrm>
              <a:off x="4971600" y="6818591"/>
              <a:ext cx="468000" cy="432933"/>
              <a:chOff x="4829498" y="6801213"/>
              <a:chExt cx="468000" cy="432933"/>
            </a:xfrm>
          </p:grpSpPr>
          <p:sp>
            <p:nvSpPr>
              <p:cNvPr id="369" name="Rectangle 368"/>
              <p:cNvSpPr/>
              <p:nvPr>
                <p:custDataLst>
                  <p:tags r:id="rId9"/>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0"/>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8" name="Freeform 368"/>
            <p:cNvSpPr>
              <a:spLocks noEditPoints="1"/>
            </p:cNvSpPr>
            <p:nvPr/>
          </p:nvSpPr>
          <p:spPr bwMode="auto">
            <a:xfrm>
              <a:off x="4424914"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79" name="Rectangle 378"/>
          <p:cNvSpPr/>
          <p:nvPr/>
        </p:nvSpPr>
        <p:spPr>
          <a:xfrm>
            <a:off x="3375340" y="6443378"/>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0" name="Table 379"/>
          <p:cNvGraphicFramePr>
            <a:graphicFrameLocks noGrp="1"/>
          </p:cNvGraphicFramePr>
          <p:nvPr>
            <p:extLst/>
          </p:nvPr>
        </p:nvGraphicFramePr>
        <p:xfrm>
          <a:off x="3375340" y="6873220"/>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34" name="Group 33"/>
          <p:cNvGrpSpPr/>
          <p:nvPr/>
        </p:nvGrpSpPr>
        <p:grpSpPr>
          <a:xfrm>
            <a:off x="3417417" y="6485819"/>
            <a:ext cx="256421" cy="252000"/>
            <a:chOff x="3417417" y="6485819"/>
            <a:chExt cx="256421" cy="252000"/>
          </a:xfrm>
        </p:grpSpPr>
        <p:sp>
          <p:nvSpPr>
            <p:cNvPr id="386"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7"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8"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2" name="Rectangle 314"/>
          <p:cNvSpPr/>
          <p:nvPr>
            <p:custDataLst>
              <p:tags r:id="rId7"/>
            </p:custDataLst>
          </p:nvPr>
        </p:nvSpPr>
        <p:spPr>
          <a:xfrm>
            <a:off x="205458" y="2374826"/>
            <a:ext cx="7018280" cy="3462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900" b="1" dirty="0" smtClean="0">
                <a:solidFill>
                  <a:srgbClr val="002776"/>
                </a:solidFill>
              </a:rPr>
              <a:t>Responsables                                                              Actores Involucrados</a:t>
            </a:r>
            <a:endParaRPr lang="es-CL" sz="900" b="1" dirty="0">
              <a:solidFill>
                <a:srgbClr val="002776"/>
              </a:solidFill>
            </a:endParaRPr>
          </a:p>
        </p:txBody>
      </p:sp>
      <p:grpSp>
        <p:nvGrpSpPr>
          <p:cNvPr id="393" name="Group 315"/>
          <p:cNvGrpSpPr/>
          <p:nvPr>
            <p:custDataLst>
              <p:tags r:id="rId8"/>
            </p:custDataLst>
          </p:nvPr>
        </p:nvGrpSpPr>
        <p:grpSpPr>
          <a:xfrm>
            <a:off x="316674" y="2414871"/>
            <a:ext cx="216000" cy="277022"/>
            <a:chOff x="391339" y="1340959"/>
            <a:chExt cx="382588" cy="609600"/>
          </a:xfrm>
        </p:grpSpPr>
        <p:sp>
          <p:nvSpPr>
            <p:cNvPr id="396"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sp>
          <p:nvSpPr>
            <p:cNvPr id="397"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grpSp>
      <p:sp>
        <p:nvSpPr>
          <p:cNvPr id="394" name="Rectangle 393"/>
          <p:cNvSpPr/>
          <p:nvPr/>
        </p:nvSpPr>
        <p:spPr>
          <a:xfrm>
            <a:off x="3631554" y="2726891"/>
            <a:ext cx="1830472"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800" dirty="0" smtClean="0">
                <a:solidFill>
                  <a:srgbClr val="002776"/>
                </a:solidFill>
              </a:rPr>
              <a:t>Profesionales de diversos sectores</a:t>
            </a:r>
            <a:endParaRPr lang="es-ES" sz="800" dirty="0">
              <a:solidFill>
                <a:srgbClr val="002776"/>
              </a:solidFill>
            </a:endParaRPr>
          </a:p>
        </p:txBody>
      </p:sp>
      <p:sp>
        <p:nvSpPr>
          <p:cNvPr id="395" name="Rectangle 394"/>
          <p:cNvSpPr/>
          <p:nvPr/>
        </p:nvSpPr>
        <p:spPr>
          <a:xfrm>
            <a:off x="187198" y="2738070"/>
            <a:ext cx="3418116"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800" b="1" dirty="0">
                <a:solidFill>
                  <a:srgbClr val="002776"/>
                </a:solidFill>
              </a:rPr>
              <a:t>Líder de Proyecto: </a:t>
            </a:r>
            <a:r>
              <a:rPr lang="es-ES_tradnl" sz="800" dirty="0" smtClean="0">
                <a:solidFill>
                  <a:srgbClr val="002776"/>
                </a:solidFill>
              </a:rPr>
              <a:t>UEN</a:t>
            </a:r>
            <a:endParaRPr lang="es-ES_tradnl" sz="800" dirty="0">
              <a:solidFill>
                <a:srgbClr val="002776"/>
              </a:solidFill>
            </a:endParaRPr>
          </a:p>
          <a:p>
            <a:r>
              <a:rPr lang="es-ES_tradnl" sz="800" b="1" dirty="0">
                <a:solidFill>
                  <a:srgbClr val="002776"/>
                </a:solidFill>
              </a:rPr>
              <a:t>Equipo de Proyecto</a:t>
            </a:r>
            <a:r>
              <a:rPr lang="es-ES_tradnl" sz="800" b="1" dirty="0" smtClean="0">
                <a:solidFill>
                  <a:srgbClr val="002776"/>
                </a:solidFill>
              </a:rPr>
              <a:t>: </a:t>
            </a:r>
            <a:r>
              <a:rPr lang="es-ES_tradnl" sz="800" dirty="0" smtClean="0">
                <a:solidFill>
                  <a:srgbClr val="002776"/>
                </a:solidFill>
              </a:rPr>
              <a:t> Miembros de la UEN constituida</a:t>
            </a:r>
            <a:endParaRPr lang="es-ES" sz="800" dirty="0">
              <a:solidFill>
                <a:srgbClr val="002776"/>
              </a:solidFill>
            </a:endParaRPr>
          </a:p>
        </p:txBody>
      </p:sp>
      <p:grpSp>
        <p:nvGrpSpPr>
          <p:cNvPr id="399" name="Group 398"/>
          <p:cNvGrpSpPr/>
          <p:nvPr/>
        </p:nvGrpSpPr>
        <p:grpSpPr>
          <a:xfrm>
            <a:off x="205458" y="6443378"/>
            <a:ext cx="3169298" cy="942946"/>
            <a:chOff x="205458" y="6443378"/>
            <a:chExt cx="3273816" cy="942946"/>
          </a:xfrm>
        </p:grpSpPr>
        <p:sp>
          <p:nvSpPr>
            <p:cNvPr id="400" name="Rectangle 39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01" name="Rectangle 400"/>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0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3" name="Rectangle 40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04"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5" name="Rectangle 404"/>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Es  </a:t>
              </a:r>
              <a:r>
                <a:rPr lang="es-CL" sz="1000" dirty="0">
                  <a:solidFill>
                    <a:schemeClr val="tx2"/>
                  </a:solidFill>
                </a:rPr>
                <a:t>un proyecto de gestión interna en general. </a:t>
              </a:r>
              <a:endParaRPr lang="es-CL" sz="800" i="1" dirty="0">
                <a:solidFill>
                  <a:schemeClr val="tx2"/>
                </a:solidFill>
              </a:endParaRPr>
            </a:p>
          </p:txBody>
        </p:sp>
      </p:grpSp>
      <p:sp>
        <p:nvSpPr>
          <p:cNvPr id="406" name="Rectangle 405"/>
          <p:cNvSpPr/>
          <p:nvPr/>
        </p:nvSpPr>
        <p:spPr>
          <a:xfrm>
            <a:off x="5390034" y="2727730"/>
            <a:ext cx="1807278"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s-CL" sz="800" dirty="0" smtClean="0">
              <a:solidFill>
                <a:srgbClr val="FF0000"/>
              </a:solidFill>
            </a:endParaRPr>
          </a:p>
        </p:txBody>
      </p:sp>
      <p:sp>
        <p:nvSpPr>
          <p:cNvPr id="408" name="Freeform 368"/>
          <p:cNvSpPr>
            <a:spLocks noEditPoints="1"/>
          </p:cNvSpPr>
          <p:nvPr/>
        </p:nvSpPr>
        <p:spPr bwMode="auto">
          <a:xfrm>
            <a:off x="3805858"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9" name="TextBox 408"/>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sp>
        <p:nvSpPr>
          <p:cNvPr id="410" name="Rectangle 409"/>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sp>
        <p:nvSpPr>
          <p:cNvPr id="183" name="Rounded Rectangle 182"/>
          <p:cNvSpPr/>
          <p:nvPr/>
        </p:nvSpPr>
        <p:spPr>
          <a:xfrm>
            <a:off x="265456" y="1006674"/>
            <a:ext cx="393100" cy="249154"/>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E1</a:t>
            </a:r>
            <a:endParaRPr lang="es-ES" sz="1100" b="1" dirty="0">
              <a:solidFill>
                <a:srgbClr val="002060"/>
              </a:solidFill>
            </a:endParaRPr>
          </a:p>
        </p:txBody>
      </p:sp>
      <p:grpSp>
        <p:nvGrpSpPr>
          <p:cNvPr id="165" name="Group 164"/>
          <p:cNvGrpSpPr/>
          <p:nvPr/>
        </p:nvGrpSpPr>
        <p:grpSpPr>
          <a:xfrm>
            <a:off x="785170" y="376650"/>
            <a:ext cx="428400" cy="414000"/>
            <a:chOff x="703656" y="247711"/>
            <a:chExt cx="515504" cy="495053"/>
          </a:xfrm>
        </p:grpSpPr>
        <p:sp>
          <p:nvSpPr>
            <p:cNvPr id="166" name="Rounded Rectangle 165"/>
            <p:cNvSpPr/>
            <p:nvPr/>
          </p:nvSpPr>
          <p:spPr>
            <a:xfrm>
              <a:off x="703656" y="247711"/>
              <a:ext cx="515504" cy="495053"/>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167" name="Freeform 49"/>
            <p:cNvSpPr>
              <a:spLocks noEditPoints="1"/>
            </p:cNvSpPr>
            <p:nvPr/>
          </p:nvSpPr>
          <p:spPr bwMode="auto">
            <a:xfrm>
              <a:off x="860301" y="333414"/>
              <a:ext cx="197869" cy="195001"/>
            </a:xfrm>
            <a:custGeom>
              <a:avLst/>
              <a:gdLst>
                <a:gd name="T0" fmla="*/ 125 w 138"/>
                <a:gd name="T1" fmla="*/ 0 h 136"/>
                <a:gd name="T2" fmla="*/ 130 w 138"/>
                <a:gd name="T3" fmla="*/ 0 h 136"/>
                <a:gd name="T4" fmla="*/ 136 w 138"/>
                <a:gd name="T5" fmla="*/ 6 h 136"/>
                <a:gd name="T6" fmla="*/ 138 w 138"/>
                <a:gd name="T7" fmla="*/ 34 h 136"/>
                <a:gd name="T8" fmla="*/ 136 w 138"/>
                <a:gd name="T9" fmla="*/ 39 h 136"/>
                <a:gd name="T10" fmla="*/ 130 w 138"/>
                <a:gd name="T11" fmla="*/ 45 h 136"/>
                <a:gd name="T12" fmla="*/ 91 w 138"/>
                <a:gd name="T13" fmla="*/ 46 h 136"/>
                <a:gd name="T14" fmla="*/ 80 w 138"/>
                <a:gd name="T15" fmla="*/ 46 h 136"/>
                <a:gd name="T16" fmla="*/ 79 w 138"/>
                <a:gd name="T17" fmla="*/ 46 h 136"/>
                <a:gd name="T18" fmla="*/ 71 w 138"/>
                <a:gd name="T19" fmla="*/ 42 h 136"/>
                <a:gd name="T20" fmla="*/ 66 w 138"/>
                <a:gd name="T21" fmla="*/ 34 h 136"/>
                <a:gd name="T22" fmla="*/ 66 w 138"/>
                <a:gd name="T23" fmla="*/ 11 h 136"/>
                <a:gd name="T24" fmla="*/ 71 w 138"/>
                <a:gd name="T25" fmla="*/ 3 h 136"/>
                <a:gd name="T26" fmla="*/ 79 w 138"/>
                <a:gd name="T27" fmla="*/ 0 h 136"/>
                <a:gd name="T28" fmla="*/ 71 w 138"/>
                <a:gd name="T29" fmla="*/ 85 h 136"/>
                <a:gd name="T30" fmla="*/ 88 w 138"/>
                <a:gd name="T31" fmla="*/ 69 h 136"/>
                <a:gd name="T32" fmla="*/ 68 w 138"/>
                <a:gd name="T33" fmla="*/ 62 h 136"/>
                <a:gd name="T34" fmla="*/ 66 w 138"/>
                <a:gd name="T35" fmla="*/ 54 h 136"/>
                <a:gd name="T36" fmla="*/ 62 w 138"/>
                <a:gd name="T37" fmla="*/ 48 h 136"/>
                <a:gd name="T38" fmla="*/ 57 w 138"/>
                <a:gd name="T39" fmla="*/ 48 h 136"/>
                <a:gd name="T40" fmla="*/ 54 w 138"/>
                <a:gd name="T41" fmla="*/ 48 h 136"/>
                <a:gd name="T42" fmla="*/ 53 w 138"/>
                <a:gd name="T43" fmla="*/ 43 h 136"/>
                <a:gd name="T44" fmla="*/ 54 w 138"/>
                <a:gd name="T45" fmla="*/ 39 h 136"/>
                <a:gd name="T46" fmla="*/ 57 w 138"/>
                <a:gd name="T47" fmla="*/ 35 h 136"/>
                <a:gd name="T48" fmla="*/ 57 w 138"/>
                <a:gd name="T49" fmla="*/ 32 h 136"/>
                <a:gd name="T50" fmla="*/ 57 w 138"/>
                <a:gd name="T51" fmla="*/ 31 h 136"/>
                <a:gd name="T52" fmla="*/ 56 w 138"/>
                <a:gd name="T53" fmla="*/ 31 h 136"/>
                <a:gd name="T54" fmla="*/ 54 w 138"/>
                <a:gd name="T55" fmla="*/ 21 h 136"/>
                <a:gd name="T56" fmla="*/ 53 w 138"/>
                <a:gd name="T57" fmla="*/ 18 h 136"/>
                <a:gd name="T58" fmla="*/ 45 w 138"/>
                <a:gd name="T59" fmla="*/ 17 h 136"/>
                <a:gd name="T60" fmla="*/ 36 w 138"/>
                <a:gd name="T61" fmla="*/ 20 h 136"/>
                <a:gd name="T62" fmla="*/ 34 w 138"/>
                <a:gd name="T63" fmla="*/ 21 h 136"/>
                <a:gd name="T64" fmla="*/ 32 w 138"/>
                <a:gd name="T65" fmla="*/ 31 h 136"/>
                <a:gd name="T66" fmla="*/ 32 w 138"/>
                <a:gd name="T67" fmla="*/ 31 h 136"/>
                <a:gd name="T68" fmla="*/ 32 w 138"/>
                <a:gd name="T69" fmla="*/ 32 h 136"/>
                <a:gd name="T70" fmla="*/ 32 w 138"/>
                <a:gd name="T71" fmla="*/ 35 h 136"/>
                <a:gd name="T72" fmla="*/ 34 w 138"/>
                <a:gd name="T73" fmla="*/ 39 h 136"/>
                <a:gd name="T74" fmla="*/ 37 w 138"/>
                <a:gd name="T75" fmla="*/ 43 h 136"/>
                <a:gd name="T76" fmla="*/ 36 w 138"/>
                <a:gd name="T77" fmla="*/ 46 h 136"/>
                <a:gd name="T78" fmla="*/ 34 w 138"/>
                <a:gd name="T79" fmla="*/ 48 h 136"/>
                <a:gd name="T80" fmla="*/ 32 w 138"/>
                <a:gd name="T81" fmla="*/ 48 h 136"/>
                <a:gd name="T82" fmla="*/ 28 w 138"/>
                <a:gd name="T83" fmla="*/ 48 h 136"/>
                <a:gd name="T84" fmla="*/ 22 w 138"/>
                <a:gd name="T85" fmla="*/ 62 h 136"/>
                <a:gd name="T86" fmla="*/ 0 w 138"/>
                <a:gd name="T87" fmla="*/ 69 h 136"/>
                <a:gd name="T88" fmla="*/ 17 w 138"/>
                <a:gd name="T89" fmla="*/ 85 h 136"/>
                <a:gd name="T90" fmla="*/ 71 w 138"/>
                <a:gd name="T91" fmla="*/ 136 h 136"/>
                <a:gd name="T92" fmla="*/ 71 w 138"/>
                <a:gd name="T93" fmla="*/ 85 h 136"/>
                <a:gd name="T94" fmla="*/ 45 w 138"/>
                <a:gd name="T95" fmla="*/ 52 h 136"/>
                <a:gd name="T96" fmla="*/ 43 w 138"/>
                <a:gd name="T97" fmla="*/ 48 h 136"/>
                <a:gd name="T98" fmla="*/ 46 w 138"/>
                <a:gd name="T99" fmla="*/ 48 h 136"/>
                <a:gd name="T100" fmla="*/ 46 w 138"/>
                <a:gd name="T101" fmla="*/ 52 h 136"/>
                <a:gd name="T102" fmla="*/ 42 w 138"/>
                <a:gd name="T103" fmla="*/ 62 h 136"/>
                <a:gd name="T104" fmla="*/ 82 w 138"/>
                <a:gd name="T105" fmla="*/ 9 h 136"/>
                <a:gd name="T106" fmla="*/ 125 w 138"/>
                <a:gd name="T107" fmla="*/ 12 h 136"/>
                <a:gd name="T108" fmla="*/ 82 w 138"/>
                <a:gd name="T109" fmla="*/ 9 h 136"/>
                <a:gd name="T110" fmla="*/ 82 w 138"/>
                <a:gd name="T111" fmla="*/ 31 h 136"/>
                <a:gd name="T112" fmla="*/ 125 w 138"/>
                <a:gd name="T113" fmla="*/ 34 h 136"/>
                <a:gd name="T114" fmla="*/ 82 w 138"/>
                <a:gd name="T115" fmla="*/ 31 h 136"/>
                <a:gd name="T116" fmla="*/ 82 w 138"/>
                <a:gd name="T117" fmla="*/ 20 h 136"/>
                <a:gd name="T118" fmla="*/ 125 w 138"/>
                <a:gd name="T119" fmla="*/ 23 h 136"/>
                <a:gd name="T120" fmla="*/ 82 w 138"/>
                <a:gd name="T121" fmla="*/ 2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6">
                  <a:moveTo>
                    <a:pt x="79" y="0"/>
                  </a:moveTo>
                  <a:lnTo>
                    <a:pt x="125" y="0"/>
                  </a:lnTo>
                  <a:lnTo>
                    <a:pt x="125" y="0"/>
                  </a:lnTo>
                  <a:lnTo>
                    <a:pt x="130" y="0"/>
                  </a:lnTo>
                  <a:lnTo>
                    <a:pt x="135" y="3"/>
                  </a:lnTo>
                  <a:lnTo>
                    <a:pt x="136" y="6"/>
                  </a:lnTo>
                  <a:lnTo>
                    <a:pt x="138" y="11"/>
                  </a:lnTo>
                  <a:lnTo>
                    <a:pt x="138" y="34"/>
                  </a:lnTo>
                  <a:lnTo>
                    <a:pt x="138" y="34"/>
                  </a:lnTo>
                  <a:lnTo>
                    <a:pt x="136" y="39"/>
                  </a:lnTo>
                  <a:lnTo>
                    <a:pt x="135" y="42"/>
                  </a:lnTo>
                  <a:lnTo>
                    <a:pt x="130" y="45"/>
                  </a:lnTo>
                  <a:lnTo>
                    <a:pt x="125" y="46"/>
                  </a:lnTo>
                  <a:lnTo>
                    <a:pt x="91" y="46"/>
                  </a:lnTo>
                  <a:lnTo>
                    <a:pt x="80" y="56"/>
                  </a:lnTo>
                  <a:lnTo>
                    <a:pt x="80" y="46"/>
                  </a:lnTo>
                  <a:lnTo>
                    <a:pt x="79" y="46"/>
                  </a:lnTo>
                  <a:lnTo>
                    <a:pt x="79" y="46"/>
                  </a:lnTo>
                  <a:lnTo>
                    <a:pt x="74" y="45"/>
                  </a:lnTo>
                  <a:lnTo>
                    <a:pt x="71" y="42"/>
                  </a:lnTo>
                  <a:lnTo>
                    <a:pt x="68" y="39"/>
                  </a:lnTo>
                  <a:lnTo>
                    <a:pt x="66" y="34"/>
                  </a:lnTo>
                  <a:lnTo>
                    <a:pt x="66" y="11"/>
                  </a:lnTo>
                  <a:lnTo>
                    <a:pt x="66" y="11"/>
                  </a:lnTo>
                  <a:lnTo>
                    <a:pt x="68" y="6"/>
                  </a:lnTo>
                  <a:lnTo>
                    <a:pt x="71" y="3"/>
                  </a:lnTo>
                  <a:lnTo>
                    <a:pt x="74" y="0"/>
                  </a:lnTo>
                  <a:lnTo>
                    <a:pt x="79" y="0"/>
                  </a:lnTo>
                  <a:lnTo>
                    <a:pt x="79" y="0"/>
                  </a:lnTo>
                  <a:close/>
                  <a:moveTo>
                    <a:pt x="71" y="85"/>
                  </a:moveTo>
                  <a:lnTo>
                    <a:pt x="80" y="85"/>
                  </a:lnTo>
                  <a:lnTo>
                    <a:pt x="88" y="69"/>
                  </a:lnTo>
                  <a:lnTo>
                    <a:pt x="88" y="62"/>
                  </a:lnTo>
                  <a:lnTo>
                    <a:pt x="68" y="62"/>
                  </a:lnTo>
                  <a:lnTo>
                    <a:pt x="68" y="62"/>
                  </a:lnTo>
                  <a:lnTo>
                    <a:pt x="66" y="54"/>
                  </a:lnTo>
                  <a:lnTo>
                    <a:pt x="62" y="48"/>
                  </a:lnTo>
                  <a:lnTo>
                    <a:pt x="62" y="48"/>
                  </a:lnTo>
                  <a:lnTo>
                    <a:pt x="57" y="48"/>
                  </a:lnTo>
                  <a:lnTo>
                    <a:pt x="57" y="48"/>
                  </a:lnTo>
                  <a:lnTo>
                    <a:pt x="54" y="48"/>
                  </a:lnTo>
                  <a:lnTo>
                    <a:pt x="54" y="48"/>
                  </a:lnTo>
                  <a:lnTo>
                    <a:pt x="53" y="43"/>
                  </a:lnTo>
                  <a:lnTo>
                    <a:pt x="53" y="43"/>
                  </a:lnTo>
                  <a:lnTo>
                    <a:pt x="54" y="39"/>
                  </a:lnTo>
                  <a:lnTo>
                    <a:pt x="54" y="39"/>
                  </a:lnTo>
                  <a:lnTo>
                    <a:pt x="57" y="35"/>
                  </a:lnTo>
                  <a:lnTo>
                    <a:pt x="57" y="35"/>
                  </a:lnTo>
                  <a:lnTo>
                    <a:pt x="57" y="32"/>
                  </a:lnTo>
                  <a:lnTo>
                    <a:pt x="57" y="32"/>
                  </a:lnTo>
                  <a:lnTo>
                    <a:pt x="57" y="31"/>
                  </a:lnTo>
                  <a:lnTo>
                    <a:pt x="57" y="31"/>
                  </a:lnTo>
                  <a:lnTo>
                    <a:pt x="56" y="31"/>
                  </a:lnTo>
                  <a:lnTo>
                    <a:pt x="56" y="31"/>
                  </a:lnTo>
                  <a:lnTo>
                    <a:pt x="56" y="23"/>
                  </a:lnTo>
                  <a:lnTo>
                    <a:pt x="54" y="21"/>
                  </a:lnTo>
                  <a:lnTo>
                    <a:pt x="53" y="18"/>
                  </a:lnTo>
                  <a:lnTo>
                    <a:pt x="53" y="18"/>
                  </a:lnTo>
                  <a:lnTo>
                    <a:pt x="49" y="17"/>
                  </a:lnTo>
                  <a:lnTo>
                    <a:pt x="45" y="17"/>
                  </a:lnTo>
                  <a:lnTo>
                    <a:pt x="40" y="17"/>
                  </a:lnTo>
                  <a:lnTo>
                    <a:pt x="36" y="20"/>
                  </a:lnTo>
                  <a:lnTo>
                    <a:pt x="36" y="20"/>
                  </a:lnTo>
                  <a:lnTo>
                    <a:pt x="34" y="21"/>
                  </a:lnTo>
                  <a:lnTo>
                    <a:pt x="32" y="23"/>
                  </a:lnTo>
                  <a:lnTo>
                    <a:pt x="32" y="31"/>
                  </a:lnTo>
                  <a:lnTo>
                    <a:pt x="32" y="31"/>
                  </a:lnTo>
                  <a:lnTo>
                    <a:pt x="32" y="31"/>
                  </a:lnTo>
                  <a:lnTo>
                    <a:pt x="32" y="32"/>
                  </a:lnTo>
                  <a:lnTo>
                    <a:pt x="32" y="32"/>
                  </a:lnTo>
                  <a:lnTo>
                    <a:pt x="32" y="32"/>
                  </a:lnTo>
                  <a:lnTo>
                    <a:pt x="32" y="35"/>
                  </a:lnTo>
                  <a:lnTo>
                    <a:pt x="32" y="35"/>
                  </a:lnTo>
                  <a:lnTo>
                    <a:pt x="34" y="39"/>
                  </a:lnTo>
                  <a:lnTo>
                    <a:pt x="34" y="39"/>
                  </a:lnTo>
                  <a:lnTo>
                    <a:pt x="37" y="43"/>
                  </a:lnTo>
                  <a:lnTo>
                    <a:pt x="37" y="43"/>
                  </a:lnTo>
                  <a:lnTo>
                    <a:pt x="36" y="46"/>
                  </a:lnTo>
                  <a:lnTo>
                    <a:pt x="36" y="46"/>
                  </a:lnTo>
                  <a:lnTo>
                    <a:pt x="34" y="48"/>
                  </a:lnTo>
                  <a:lnTo>
                    <a:pt x="32" y="48"/>
                  </a:lnTo>
                  <a:lnTo>
                    <a:pt x="32" y="48"/>
                  </a:lnTo>
                  <a:lnTo>
                    <a:pt x="28" y="48"/>
                  </a:lnTo>
                  <a:lnTo>
                    <a:pt x="28" y="48"/>
                  </a:lnTo>
                  <a:lnTo>
                    <a:pt x="23" y="54"/>
                  </a:lnTo>
                  <a:lnTo>
                    <a:pt x="22" y="62"/>
                  </a:lnTo>
                  <a:lnTo>
                    <a:pt x="0" y="62"/>
                  </a:lnTo>
                  <a:lnTo>
                    <a:pt x="0" y="69"/>
                  </a:lnTo>
                  <a:lnTo>
                    <a:pt x="9" y="85"/>
                  </a:lnTo>
                  <a:lnTo>
                    <a:pt x="17" y="85"/>
                  </a:lnTo>
                  <a:lnTo>
                    <a:pt x="17" y="136"/>
                  </a:lnTo>
                  <a:lnTo>
                    <a:pt x="71" y="136"/>
                  </a:lnTo>
                  <a:lnTo>
                    <a:pt x="71" y="85"/>
                  </a:lnTo>
                  <a:lnTo>
                    <a:pt x="71" y="85"/>
                  </a:lnTo>
                  <a:close/>
                  <a:moveTo>
                    <a:pt x="42" y="62"/>
                  </a:moveTo>
                  <a:lnTo>
                    <a:pt x="45" y="52"/>
                  </a:lnTo>
                  <a:lnTo>
                    <a:pt x="43" y="51"/>
                  </a:lnTo>
                  <a:lnTo>
                    <a:pt x="43" y="48"/>
                  </a:lnTo>
                  <a:lnTo>
                    <a:pt x="45" y="48"/>
                  </a:lnTo>
                  <a:lnTo>
                    <a:pt x="46" y="48"/>
                  </a:lnTo>
                  <a:lnTo>
                    <a:pt x="48" y="51"/>
                  </a:lnTo>
                  <a:lnTo>
                    <a:pt x="46" y="52"/>
                  </a:lnTo>
                  <a:lnTo>
                    <a:pt x="49" y="62"/>
                  </a:lnTo>
                  <a:lnTo>
                    <a:pt x="42" y="62"/>
                  </a:lnTo>
                  <a:lnTo>
                    <a:pt x="42" y="62"/>
                  </a:lnTo>
                  <a:close/>
                  <a:moveTo>
                    <a:pt x="82" y="9"/>
                  </a:moveTo>
                  <a:lnTo>
                    <a:pt x="82" y="12"/>
                  </a:lnTo>
                  <a:lnTo>
                    <a:pt x="125" y="12"/>
                  </a:lnTo>
                  <a:lnTo>
                    <a:pt x="125" y="9"/>
                  </a:lnTo>
                  <a:lnTo>
                    <a:pt x="82" y="9"/>
                  </a:lnTo>
                  <a:lnTo>
                    <a:pt x="82" y="9"/>
                  </a:lnTo>
                  <a:close/>
                  <a:moveTo>
                    <a:pt x="82" y="31"/>
                  </a:moveTo>
                  <a:lnTo>
                    <a:pt x="82" y="34"/>
                  </a:lnTo>
                  <a:lnTo>
                    <a:pt x="125" y="34"/>
                  </a:lnTo>
                  <a:lnTo>
                    <a:pt x="125" y="31"/>
                  </a:lnTo>
                  <a:lnTo>
                    <a:pt x="82" y="31"/>
                  </a:lnTo>
                  <a:lnTo>
                    <a:pt x="82" y="31"/>
                  </a:lnTo>
                  <a:close/>
                  <a:moveTo>
                    <a:pt x="82" y="20"/>
                  </a:moveTo>
                  <a:lnTo>
                    <a:pt x="82" y="23"/>
                  </a:lnTo>
                  <a:lnTo>
                    <a:pt x="125" y="23"/>
                  </a:lnTo>
                  <a:lnTo>
                    <a:pt x="125" y="20"/>
                  </a:lnTo>
                  <a:lnTo>
                    <a:pt x="82" y="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sp>
        <p:nvSpPr>
          <p:cNvPr id="168" name="Freeform 368"/>
          <p:cNvSpPr>
            <a:spLocks noEditPoints="1"/>
          </p:cNvSpPr>
          <p:nvPr/>
        </p:nvSpPr>
        <p:spPr bwMode="auto">
          <a:xfrm>
            <a:off x="4165898"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9" name="Freeform 368"/>
          <p:cNvSpPr>
            <a:spLocks noEditPoints="1"/>
          </p:cNvSpPr>
          <p:nvPr/>
        </p:nvSpPr>
        <p:spPr bwMode="auto">
          <a:xfrm>
            <a:off x="459796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 name="TextBox 2"/>
          <p:cNvSpPr txBox="1"/>
          <p:nvPr/>
        </p:nvSpPr>
        <p:spPr>
          <a:xfrm>
            <a:off x="3301802" y="7251625"/>
            <a:ext cx="2311562" cy="307777"/>
          </a:xfrm>
          <a:prstGeom prst="rect">
            <a:avLst/>
          </a:prstGeom>
          <a:noFill/>
        </p:spPr>
        <p:txBody>
          <a:bodyPr wrap="square" rtlCol="0">
            <a:spAutoFit/>
          </a:bodyPr>
          <a:lstStyle/>
          <a:p>
            <a:r>
              <a:rPr lang="es-ES_tradnl" sz="700" i="1" dirty="0" smtClean="0">
                <a:solidFill>
                  <a:srgbClr val="002776"/>
                </a:solidFill>
              </a:rPr>
              <a:t>Duración 3 años para evaluar resultados y valorar su continuidad</a:t>
            </a:r>
            <a:endParaRPr lang="es-ES" sz="700" i="1" dirty="0">
              <a:solidFill>
                <a:srgbClr val="002776"/>
              </a:solidFill>
            </a:endParaRPr>
          </a:p>
        </p:txBody>
      </p:sp>
    </p:spTree>
    <p:extLst>
      <p:ext uri="{BB962C8B-B14F-4D97-AF65-F5344CB8AC3E}">
        <p14:creationId xmlns:p14="http://schemas.microsoft.com/office/powerpoint/2010/main" val="23678538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90894"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 altLang="es-CL" sz="1000" b="1" dirty="0" smtClean="0">
                <a:solidFill>
                  <a:schemeClr val="tx2"/>
                </a:solidFill>
              </a:rPr>
              <a:t>2.1. Fomento a la creación de </a:t>
            </a:r>
            <a:r>
              <a:rPr lang="es-ES" altLang="es-CL" sz="1000" b="1" dirty="0" err="1" smtClean="0">
                <a:solidFill>
                  <a:schemeClr val="tx2"/>
                </a:solidFill>
              </a:rPr>
              <a:t>OPCs</a:t>
            </a:r>
            <a:r>
              <a:rPr lang="es-ES" altLang="es-CL" sz="1000" b="1" dirty="0" smtClean="0">
                <a:solidFill>
                  <a:schemeClr val="tx2"/>
                </a:solidFill>
              </a:rPr>
              <a:t> y </a:t>
            </a:r>
            <a:r>
              <a:rPr lang="es-ES" altLang="es-CL" sz="1000" b="1" dirty="0" err="1" smtClean="0">
                <a:solidFill>
                  <a:schemeClr val="tx2"/>
                </a:solidFill>
              </a:rPr>
              <a:t>DMCs</a:t>
            </a:r>
            <a:endParaRPr lang="es-CL" sz="1000" b="1" dirty="0">
              <a:solidFill>
                <a:schemeClr val="tx2"/>
              </a:solidFill>
            </a:endParaRPr>
          </a:p>
        </p:txBody>
      </p:sp>
      <p:sp>
        <p:nvSpPr>
          <p:cNvPr id="257" name="Rectangle 256"/>
          <p:cNvSpPr/>
          <p:nvPr/>
        </p:nvSpPr>
        <p:spPr>
          <a:xfrm>
            <a:off x="7264146" y="2748063"/>
            <a:ext cx="2625312" cy="16351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Puesta en valor de rol y salidas profesionales de los profesionales formados y especializados en </a:t>
            </a:r>
            <a:r>
              <a:rPr lang="es-CL" sz="900" dirty="0" err="1" smtClean="0">
                <a:solidFill>
                  <a:srgbClr val="002776"/>
                </a:solidFill>
              </a:rPr>
              <a:t>OPCs</a:t>
            </a:r>
            <a:r>
              <a:rPr lang="es-CL" sz="900" dirty="0" smtClean="0">
                <a:solidFill>
                  <a:srgbClr val="002776"/>
                </a:solidFill>
              </a:rPr>
              <a:t> y </a:t>
            </a:r>
            <a:r>
              <a:rPr lang="es-CL" sz="900" dirty="0" err="1" smtClean="0">
                <a:solidFill>
                  <a:srgbClr val="002776"/>
                </a:solidFill>
              </a:rPr>
              <a:t>DMCs</a:t>
            </a:r>
            <a:r>
              <a:rPr lang="es-CL" sz="900" dirty="0" smtClean="0">
                <a:solidFill>
                  <a:srgbClr val="002776"/>
                </a:solidFill>
              </a:rPr>
              <a:t>.</a:t>
            </a:r>
            <a:endParaRPr lang="es-CL" sz="900" dirty="0">
              <a:solidFill>
                <a:srgbClr val="002776"/>
              </a:solidFill>
            </a:endParaRPr>
          </a:p>
          <a:p>
            <a:pPr marL="228600" lvl="0" indent="-228600">
              <a:buFont typeface="+mj-lt"/>
              <a:buAutoNum type="arabicPeriod"/>
            </a:pPr>
            <a:r>
              <a:rPr lang="es-CL" sz="900" dirty="0" smtClean="0">
                <a:solidFill>
                  <a:srgbClr val="002776"/>
                </a:solidFill>
              </a:rPr>
              <a:t>Apoyo de experto en capacitación esta tipología de profesionales especializados.</a:t>
            </a:r>
            <a:endParaRPr lang="es-CL" sz="900" dirty="0">
              <a:solidFill>
                <a:srgbClr val="002776"/>
              </a:solidFill>
            </a:endParaRPr>
          </a:p>
        </p:txBody>
      </p:sp>
      <p:sp>
        <p:nvSpPr>
          <p:cNvPr id="212" name="Rectangle 211"/>
          <p:cNvSpPr/>
          <p:nvPr/>
        </p:nvSpPr>
        <p:spPr>
          <a:xfrm>
            <a:off x="205200" y="179872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a:solidFill>
                  <a:srgbClr val="002776"/>
                </a:solidFill>
              </a:rPr>
              <a:t>Disponer de normas que definan claramente los role de </a:t>
            </a:r>
            <a:r>
              <a:rPr lang="es-CL" sz="900" dirty="0" err="1">
                <a:solidFill>
                  <a:srgbClr val="002776"/>
                </a:solidFill>
              </a:rPr>
              <a:t>OPCs</a:t>
            </a:r>
            <a:r>
              <a:rPr lang="es-CL" sz="900" dirty="0">
                <a:solidFill>
                  <a:srgbClr val="002776"/>
                </a:solidFill>
              </a:rPr>
              <a:t> y </a:t>
            </a:r>
            <a:r>
              <a:rPr lang="es-CL" sz="900" dirty="0" err="1">
                <a:solidFill>
                  <a:srgbClr val="002776"/>
                </a:solidFill>
              </a:rPr>
              <a:t>DMCs</a:t>
            </a:r>
            <a:r>
              <a:rPr lang="es-CL" sz="900" dirty="0" smtClean="0">
                <a:solidFill>
                  <a:srgbClr val="002776"/>
                </a:solidFill>
              </a:rPr>
              <a:t>.</a:t>
            </a:r>
            <a:endParaRPr lang="es-CL" sz="900" dirty="0">
              <a:solidFill>
                <a:srgbClr val="002776"/>
              </a:solidFill>
            </a:endParaRPr>
          </a:p>
          <a:p>
            <a:pPr marL="171450" lvl="0" indent="-171450">
              <a:buFont typeface="Arial" panose="020B0604020202020204" pitchFamily="34" charset="0"/>
              <a:buChar char="•"/>
            </a:pPr>
            <a:r>
              <a:rPr lang="es-CL" sz="900" dirty="0" smtClean="0">
                <a:solidFill>
                  <a:srgbClr val="002776"/>
                </a:solidFill>
              </a:rPr>
              <a:t>Contar con un programa de introducción al rol profesional de </a:t>
            </a:r>
            <a:r>
              <a:rPr lang="es-CL" sz="900" dirty="0" err="1" smtClean="0">
                <a:solidFill>
                  <a:srgbClr val="002776"/>
                </a:solidFill>
              </a:rPr>
              <a:t>OPCs</a:t>
            </a:r>
            <a:r>
              <a:rPr lang="es-CL" sz="900" dirty="0" smtClean="0">
                <a:solidFill>
                  <a:srgbClr val="002776"/>
                </a:solidFill>
              </a:rPr>
              <a:t> y </a:t>
            </a:r>
            <a:r>
              <a:rPr lang="es-CL" sz="900" dirty="0" err="1" smtClean="0">
                <a:solidFill>
                  <a:srgbClr val="002776"/>
                </a:solidFill>
              </a:rPr>
              <a:t>DMCs</a:t>
            </a:r>
            <a:r>
              <a:rPr lang="es-CL" sz="900" dirty="0" smtClean="0">
                <a:solidFill>
                  <a:srgbClr val="002776"/>
                </a:solidFill>
              </a:rPr>
              <a:t>.</a:t>
            </a:r>
            <a:endParaRPr lang="es-CL" sz="900" dirty="0">
              <a:solidFill>
                <a:srgbClr val="002776"/>
              </a:solidFill>
            </a:endParaRPr>
          </a:p>
        </p:txBody>
      </p:sp>
      <p:sp>
        <p:nvSpPr>
          <p:cNvPr id="256" name="Rectangle 255"/>
          <p:cNvSpPr/>
          <p:nvPr/>
        </p:nvSpPr>
        <p:spPr>
          <a:xfrm>
            <a:off x="7264146" y="238436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893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4835975"/>
            <a:ext cx="2637113" cy="15268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800" dirty="0" smtClean="0">
                <a:solidFill>
                  <a:srgbClr val="002776"/>
                </a:solidFill>
              </a:rPr>
              <a:t>Norma técnica o marco legal creado para </a:t>
            </a:r>
            <a:r>
              <a:rPr lang="es-CL" sz="800" dirty="0" err="1" smtClean="0">
                <a:solidFill>
                  <a:srgbClr val="002776"/>
                </a:solidFill>
              </a:rPr>
              <a:t>OPCs</a:t>
            </a:r>
            <a:r>
              <a:rPr lang="es-CL" sz="800" dirty="0" smtClean="0">
                <a:solidFill>
                  <a:srgbClr val="002776"/>
                </a:solidFill>
              </a:rPr>
              <a:t> y </a:t>
            </a:r>
            <a:r>
              <a:rPr lang="es-CL" sz="800" dirty="0" err="1" smtClean="0">
                <a:solidFill>
                  <a:srgbClr val="002776"/>
                </a:solidFill>
              </a:rPr>
              <a:t>DMCs</a:t>
            </a:r>
            <a:r>
              <a:rPr lang="es-CL" sz="800" dirty="0" smtClean="0">
                <a:solidFill>
                  <a:srgbClr val="002776"/>
                </a:solidFill>
              </a:rPr>
              <a:t>.</a:t>
            </a:r>
          </a:p>
          <a:p>
            <a:pPr marL="228600" indent="-228600">
              <a:spcBef>
                <a:spcPts val="300"/>
              </a:spcBef>
              <a:buFont typeface="+mj-lt"/>
              <a:buAutoNum type="arabicPeriod"/>
            </a:pPr>
            <a:r>
              <a:rPr lang="es-CL" sz="800" dirty="0" smtClean="0">
                <a:solidFill>
                  <a:srgbClr val="002776"/>
                </a:solidFill>
              </a:rPr>
              <a:t>Número de empresas (</a:t>
            </a:r>
            <a:r>
              <a:rPr lang="es-CL" sz="800" dirty="0" err="1" smtClean="0">
                <a:solidFill>
                  <a:srgbClr val="002776"/>
                </a:solidFill>
              </a:rPr>
              <a:t>DMCs</a:t>
            </a:r>
            <a:r>
              <a:rPr lang="es-CL" sz="800" dirty="0" smtClean="0">
                <a:solidFill>
                  <a:srgbClr val="002776"/>
                </a:solidFill>
              </a:rPr>
              <a:t> y </a:t>
            </a:r>
            <a:r>
              <a:rPr lang="es-CL" sz="800" dirty="0" err="1" smtClean="0">
                <a:solidFill>
                  <a:srgbClr val="002776"/>
                </a:solidFill>
              </a:rPr>
              <a:t>OPCs</a:t>
            </a:r>
            <a:r>
              <a:rPr lang="es-CL" sz="800" dirty="0" smtClean="0">
                <a:solidFill>
                  <a:srgbClr val="002776"/>
                </a:solidFill>
              </a:rPr>
              <a:t>) especializadas en reuniones creadas.</a:t>
            </a:r>
          </a:p>
          <a:p>
            <a:pPr marL="228600" indent="-228600">
              <a:spcBef>
                <a:spcPts val="300"/>
              </a:spcBef>
              <a:buFont typeface="+mj-lt"/>
              <a:buAutoNum type="arabicPeriod"/>
            </a:pPr>
            <a:r>
              <a:rPr lang="es-CL" sz="800" dirty="0" smtClean="0">
                <a:solidFill>
                  <a:srgbClr val="002776"/>
                </a:solidFill>
              </a:rPr>
              <a:t>Registro especializado de empresas de reuniones e incentivos creado</a:t>
            </a:r>
          </a:p>
          <a:p>
            <a:pPr marL="228600" indent="-228600">
              <a:spcBef>
                <a:spcPts val="300"/>
              </a:spcBef>
              <a:buFont typeface="+mj-lt"/>
              <a:buAutoNum type="arabicPeriod"/>
            </a:pPr>
            <a:r>
              <a:rPr lang="es-CL" sz="800" dirty="0" smtClean="0">
                <a:solidFill>
                  <a:srgbClr val="002776"/>
                </a:solidFill>
              </a:rPr>
              <a:t>Número de inscritos al programa de capacitación de base.</a:t>
            </a:r>
          </a:p>
          <a:p>
            <a:pPr marL="228600" indent="-228600">
              <a:spcBef>
                <a:spcPts val="300"/>
              </a:spcBef>
              <a:buFont typeface="+mj-lt"/>
              <a:buAutoNum type="arabicPeriod"/>
            </a:pPr>
            <a:r>
              <a:rPr lang="es-CL" sz="800" dirty="0" smtClean="0">
                <a:solidFill>
                  <a:srgbClr val="002776"/>
                </a:solidFill>
              </a:rPr>
              <a:t>Nivel de satisfacción con el programa de capacitación básico.</a:t>
            </a:r>
          </a:p>
          <a:p>
            <a:pPr>
              <a:spcBef>
                <a:spcPts val="300"/>
              </a:spcBef>
            </a:pPr>
            <a:endParaRPr lang="es-CL" sz="800" dirty="0">
              <a:solidFill>
                <a:srgbClr val="002776"/>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4268066750"/>
              </p:ext>
            </p:extLst>
          </p:nvPr>
        </p:nvGraphicFramePr>
        <p:xfrm>
          <a:off x="205200" y="3748435"/>
          <a:ext cx="7020000" cy="2661277"/>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570607">
                <a:tc>
                  <a:txBody>
                    <a:bodyPr/>
                    <a:lstStyle/>
                    <a:p>
                      <a:pPr marL="0" marR="0" lvl="0" indent="0" algn="l" defTabSz="913399" rtl="0" eaLnBrk="1" fontAlgn="auto" latinLnBrk="0" hangingPunct="1">
                        <a:lnSpc>
                          <a:spcPct val="100000"/>
                        </a:lnSpc>
                        <a:spcBef>
                          <a:spcPts val="0"/>
                        </a:spcBef>
                        <a:spcAft>
                          <a:spcPts val="0"/>
                        </a:spcAft>
                        <a:buClrTx/>
                        <a:buSzTx/>
                        <a:buFont typeface="+mj-lt"/>
                        <a:buAutoNum type="arabicPeriod"/>
                        <a:tabLst/>
                        <a:defRPr/>
                      </a:pPr>
                      <a:r>
                        <a:rPr lang="es-ES" sz="900" kern="1200" baseline="0" noProof="0" dirty="0" smtClean="0">
                          <a:solidFill>
                            <a:srgbClr val="002776"/>
                          </a:solidFill>
                          <a:latin typeface="+mn-lt"/>
                          <a:ea typeface="+mn-ea"/>
                          <a:cs typeface="+mn-cs"/>
                        </a:rPr>
                        <a:t>  Desarrollar un marco legal o norma técnica que defina el rol y principales funciones del los </a:t>
                      </a:r>
                      <a:r>
                        <a:rPr lang="es-ES" sz="900" kern="1200" baseline="0" noProof="0" dirty="0" err="1" smtClean="0">
                          <a:solidFill>
                            <a:srgbClr val="002776"/>
                          </a:solidFill>
                          <a:latin typeface="+mn-lt"/>
                          <a:ea typeface="+mn-ea"/>
                          <a:cs typeface="+mn-cs"/>
                        </a:rPr>
                        <a:t>OPCs</a:t>
                      </a:r>
                      <a:r>
                        <a:rPr lang="es-ES" sz="900" kern="1200" baseline="0" noProof="0" dirty="0" smtClean="0">
                          <a:solidFill>
                            <a:srgbClr val="002776"/>
                          </a:solidFill>
                          <a:latin typeface="+mn-lt"/>
                          <a:ea typeface="+mn-ea"/>
                          <a:cs typeface="+mn-cs"/>
                        </a:rPr>
                        <a:t> (Organizadores Profesionales de Congresos) y </a:t>
                      </a:r>
                      <a:r>
                        <a:rPr lang="es-ES" sz="900" kern="1200" baseline="0" noProof="0" dirty="0" err="1" smtClean="0">
                          <a:solidFill>
                            <a:srgbClr val="002776"/>
                          </a:solidFill>
                          <a:latin typeface="+mn-lt"/>
                          <a:ea typeface="+mn-ea"/>
                          <a:cs typeface="+mn-cs"/>
                        </a:rPr>
                        <a:t>DMCs</a:t>
                      </a:r>
                      <a:r>
                        <a:rPr lang="es-ES" sz="900" kern="1200" baseline="0" noProof="0" dirty="0" smtClean="0">
                          <a:solidFill>
                            <a:srgbClr val="002776"/>
                          </a:solidFill>
                          <a:latin typeface="+mn-lt"/>
                          <a:ea typeface="+mn-ea"/>
                          <a:cs typeface="+mn-cs"/>
                        </a:rPr>
                        <a:t> (</a:t>
                      </a:r>
                      <a:r>
                        <a:rPr lang="es-ES" sz="900" i="1" kern="1200" baseline="0" noProof="0" dirty="0" err="1" smtClean="0">
                          <a:solidFill>
                            <a:srgbClr val="002776"/>
                          </a:solidFill>
                          <a:latin typeface="+mn-lt"/>
                          <a:ea typeface="+mn-ea"/>
                          <a:cs typeface="+mn-cs"/>
                        </a:rPr>
                        <a:t>Destination</a:t>
                      </a:r>
                      <a:r>
                        <a:rPr lang="es-ES" sz="900" i="1" kern="1200" baseline="0" noProof="0" dirty="0" smtClean="0">
                          <a:solidFill>
                            <a:srgbClr val="002776"/>
                          </a:solidFill>
                          <a:latin typeface="+mn-lt"/>
                          <a:ea typeface="+mn-ea"/>
                          <a:cs typeface="+mn-cs"/>
                        </a:rPr>
                        <a:t> Management </a:t>
                      </a:r>
                      <a:r>
                        <a:rPr lang="es-ES" sz="900" i="1" kern="1200" baseline="0" noProof="0" dirty="0" err="1" smtClean="0">
                          <a:solidFill>
                            <a:srgbClr val="002776"/>
                          </a:solidFill>
                          <a:latin typeface="+mn-lt"/>
                          <a:ea typeface="+mn-ea"/>
                          <a:cs typeface="+mn-cs"/>
                        </a:rPr>
                        <a:t>Companies</a:t>
                      </a:r>
                      <a:r>
                        <a:rPr lang="es-ES" sz="900" i="1" kern="1200" baseline="0" noProof="0" dirty="0" smtClean="0">
                          <a:solidFill>
                            <a:srgbClr val="002776"/>
                          </a:solidFill>
                          <a:latin typeface="+mn-lt"/>
                          <a:ea typeface="+mn-ea"/>
                          <a:cs typeface="+mn-cs"/>
                        </a:rPr>
                        <a:t>)</a:t>
                      </a:r>
                      <a:r>
                        <a:rPr lang="es-ES" sz="900" i="0" kern="1200" baseline="0" noProof="0" dirty="0" smtClean="0">
                          <a:solidFill>
                            <a:srgbClr val="002776"/>
                          </a:solidFill>
                          <a:latin typeface="+mn-lt"/>
                          <a:ea typeface="+mn-ea"/>
                          <a:cs typeface="+mn-cs"/>
                        </a:rPr>
                        <a:t>, así como la necesidad de estar certificado por entes internacionales para poder desarrollar esta actividad en Quito. </a:t>
                      </a: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529250">
                <a:tc>
                  <a:txBody>
                    <a:bodyPr/>
                    <a:lstStyle/>
                    <a:p>
                      <a:pPr marL="0" marR="0" lvl="0" indent="0" algn="l" defTabSz="913399" rtl="0" eaLnBrk="1" fontAlgn="auto" latinLnBrk="0" hangingPunct="1">
                        <a:lnSpc>
                          <a:spcPct val="100000"/>
                        </a:lnSpc>
                        <a:spcBef>
                          <a:spcPts val="0"/>
                        </a:spcBef>
                        <a:spcAft>
                          <a:spcPts val="0"/>
                        </a:spcAft>
                        <a:buClrTx/>
                        <a:buSzTx/>
                        <a:buFont typeface="+mj-lt"/>
                        <a:buAutoNum type="arabicPeriod" startAt="2"/>
                        <a:tabLst/>
                        <a:defRPr/>
                      </a:pPr>
                      <a:r>
                        <a:rPr lang="es-ES" sz="900" kern="1200" baseline="0" noProof="0" dirty="0" smtClean="0">
                          <a:solidFill>
                            <a:srgbClr val="002776"/>
                          </a:solidFill>
                          <a:latin typeface="+mn-lt"/>
                          <a:ea typeface="+mn-ea"/>
                          <a:cs typeface="+mn-cs"/>
                        </a:rPr>
                        <a:t>Firmar un acuerdo de colaboración entre </a:t>
                      </a:r>
                      <a:r>
                        <a:rPr lang="es-ES" sz="900" kern="1200" baseline="0" noProof="0" dirty="0" err="1" smtClean="0">
                          <a:solidFill>
                            <a:srgbClr val="002776"/>
                          </a:solidFill>
                          <a:latin typeface="+mn-lt"/>
                          <a:ea typeface="+mn-ea"/>
                          <a:cs typeface="+mn-cs"/>
                        </a:rPr>
                        <a:t>Qualitur</a:t>
                      </a:r>
                      <a:r>
                        <a:rPr lang="es-ES" sz="900" kern="1200" baseline="0" noProof="0" dirty="0" smtClean="0">
                          <a:solidFill>
                            <a:srgbClr val="002776"/>
                          </a:solidFill>
                          <a:latin typeface="+mn-lt"/>
                          <a:ea typeface="+mn-ea"/>
                          <a:cs typeface="+mn-cs"/>
                        </a:rPr>
                        <a:t>, </a:t>
                      </a:r>
                      <a:r>
                        <a:rPr lang="es-ES" sz="900" kern="1200" baseline="0" noProof="0" dirty="0" err="1" smtClean="0">
                          <a:solidFill>
                            <a:srgbClr val="002776"/>
                          </a:solidFill>
                          <a:latin typeface="+mn-lt"/>
                          <a:ea typeface="+mn-ea"/>
                          <a:cs typeface="+mn-cs"/>
                        </a:rPr>
                        <a:t>Capacitur</a:t>
                      </a:r>
                      <a:r>
                        <a:rPr lang="es-ES" sz="900" kern="1200" baseline="0" noProof="0" dirty="0" smtClean="0">
                          <a:solidFill>
                            <a:srgbClr val="002776"/>
                          </a:solidFill>
                          <a:latin typeface="+mn-lt"/>
                          <a:ea typeface="+mn-ea"/>
                          <a:cs typeface="+mn-cs"/>
                        </a:rPr>
                        <a:t> y </a:t>
                      </a:r>
                      <a:r>
                        <a:rPr lang="es-ES" sz="900" kern="1200" baseline="0" noProof="0" dirty="0" err="1" smtClean="0">
                          <a:solidFill>
                            <a:srgbClr val="002776"/>
                          </a:solidFill>
                          <a:latin typeface="+mn-lt"/>
                          <a:ea typeface="+mn-ea"/>
                          <a:cs typeface="+mn-cs"/>
                        </a:rPr>
                        <a:t>OPCs</a:t>
                      </a:r>
                      <a:r>
                        <a:rPr lang="es-ES" sz="900" kern="1200" baseline="0" noProof="0" dirty="0" smtClean="0">
                          <a:solidFill>
                            <a:srgbClr val="002776"/>
                          </a:solidFill>
                          <a:latin typeface="+mn-lt"/>
                          <a:ea typeface="+mn-ea"/>
                          <a:cs typeface="+mn-cs"/>
                        </a:rPr>
                        <a:t> y </a:t>
                      </a:r>
                      <a:r>
                        <a:rPr lang="es-ES" sz="900" kern="1200" baseline="0" noProof="0" dirty="0" err="1" smtClean="0">
                          <a:solidFill>
                            <a:srgbClr val="002776"/>
                          </a:solidFill>
                          <a:latin typeface="+mn-lt"/>
                          <a:ea typeface="+mn-ea"/>
                          <a:cs typeface="+mn-cs"/>
                        </a:rPr>
                        <a:t>DMCs</a:t>
                      </a:r>
                      <a:r>
                        <a:rPr lang="es-ES" sz="900" kern="1200" baseline="0" noProof="0" dirty="0" smtClean="0">
                          <a:solidFill>
                            <a:srgbClr val="002776"/>
                          </a:solidFill>
                          <a:latin typeface="+mn-lt"/>
                          <a:ea typeface="+mn-ea"/>
                          <a:cs typeface="+mn-cs"/>
                        </a:rPr>
                        <a:t> que quieran colaborar en el desarrollo del Programa de capacitación. Se contará con la colaboración durante el programa de capacitación de empresas especializadas en la preparación de profesionales para estos roles.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34846">
                <a:tc>
                  <a:txBody>
                    <a:bodyPr/>
                    <a:lstStyle/>
                    <a:p>
                      <a:pPr marL="0" marR="0" lvl="0" indent="0" algn="l"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i="0" kern="1200" baseline="0" noProof="0" dirty="0" smtClean="0">
                          <a:solidFill>
                            <a:srgbClr val="002776"/>
                          </a:solidFill>
                          <a:latin typeface="+mn-lt"/>
                          <a:ea typeface="+mn-ea"/>
                          <a:cs typeface="+mn-cs"/>
                        </a:rPr>
                        <a:t> Posibilidad de activar a QT como entidad reguladora y certificadora de </a:t>
                      </a:r>
                      <a:r>
                        <a:rPr lang="es-ES_tradnl" sz="900" i="0" kern="1200" baseline="0" noProof="0" dirty="0" err="1" smtClean="0">
                          <a:solidFill>
                            <a:srgbClr val="002776"/>
                          </a:solidFill>
                          <a:latin typeface="+mn-lt"/>
                          <a:ea typeface="+mn-ea"/>
                          <a:cs typeface="+mn-cs"/>
                        </a:rPr>
                        <a:t>OPCs</a:t>
                      </a:r>
                      <a:r>
                        <a:rPr lang="es-ES_tradnl" sz="900" i="0" kern="1200" baseline="0" noProof="0" dirty="0" smtClean="0">
                          <a:solidFill>
                            <a:srgbClr val="002776"/>
                          </a:solidFill>
                          <a:latin typeface="+mn-lt"/>
                          <a:ea typeface="+mn-ea"/>
                          <a:cs typeface="+mn-cs"/>
                        </a:rPr>
                        <a:t> y </a:t>
                      </a:r>
                      <a:r>
                        <a:rPr lang="es-ES_tradnl" sz="900" i="0" kern="1200" baseline="0" noProof="0" dirty="0" err="1" smtClean="0">
                          <a:solidFill>
                            <a:srgbClr val="002776"/>
                          </a:solidFill>
                          <a:latin typeface="+mn-lt"/>
                          <a:ea typeface="+mn-ea"/>
                          <a:cs typeface="+mn-cs"/>
                        </a:rPr>
                        <a:t>DMCs</a:t>
                      </a:r>
                      <a:r>
                        <a:rPr lang="es-ES_tradnl" sz="900" i="0" kern="1200" baseline="0" noProof="0" dirty="0" smtClean="0">
                          <a:solidFill>
                            <a:srgbClr val="002776"/>
                          </a:solidFill>
                          <a:latin typeface="+mn-lt"/>
                          <a:ea typeface="+mn-ea"/>
                          <a:cs typeface="+mn-cs"/>
                        </a:rPr>
                        <a:t> mediante la que se certificará la calidad y legalidad de los servicios. Asimismo, esta certificación podrá ser una fuente de ingresos para QT, a pesar de que pueda ser subvencionable, entre otras opciones a valorar.</a:t>
                      </a:r>
                      <a:endParaRPr lang="es-ES" sz="900" i="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19729863"/>
                  </a:ext>
                </a:extLst>
              </a:tr>
              <a:tr h="529250">
                <a:tc>
                  <a:txBody>
                    <a:bodyPr/>
                    <a:lstStyle/>
                    <a:p>
                      <a:pPr marL="0" marR="0" lvl="0" indent="0" algn="l" defTabSz="913399" rtl="0" eaLnBrk="1" fontAlgn="auto" latinLnBrk="0" hangingPunct="1">
                        <a:lnSpc>
                          <a:spcPct val="100000"/>
                        </a:lnSpc>
                        <a:spcBef>
                          <a:spcPts val="0"/>
                        </a:spcBef>
                        <a:spcAft>
                          <a:spcPts val="0"/>
                        </a:spcAft>
                        <a:buClrTx/>
                        <a:buSzTx/>
                        <a:buFont typeface="+mj-lt"/>
                        <a:buAutoNum type="arabicPeriod" startAt="4"/>
                        <a:tabLst/>
                        <a:defRPr/>
                      </a:pPr>
                      <a:r>
                        <a:rPr lang="es-ES" sz="900" kern="1200" baseline="0" noProof="0" dirty="0" smtClean="0">
                          <a:solidFill>
                            <a:srgbClr val="002776"/>
                          </a:solidFill>
                          <a:latin typeface="+mn-lt"/>
                          <a:ea typeface="+mn-ea"/>
                          <a:cs typeface="+mn-cs"/>
                        </a:rPr>
                        <a:t>Crear un programa de capacitación básico que permita empezar a generar profesionales: </a:t>
                      </a:r>
                      <a:r>
                        <a:rPr lang="es-ES" sz="900" kern="1200" baseline="0" noProof="0" dirty="0" err="1" smtClean="0">
                          <a:solidFill>
                            <a:srgbClr val="002776"/>
                          </a:solidFill>
                          <a:latin typeface="+mn-lt"/>
                          <a:ea typeface="+mn-ea"/>
                          <a:cs typeface="+mn-cs"/>
                        </a:rPr>
                        <a:t>OPCs</a:t>
                      </a:r>
                      <a:r>
                        <a:rPr lang="es-ES" sz="900" kern="1200" baseline="0" noProof="0" dirty="0" smtClean="0">
                          <a:solidFill>
                            <a:srgbClr val="002776"/>
                          </a:solidFill>
                          <a:latin typeface="+mn-lt"/>
                          <a:ea typeface="+mn-ea"/>
                          <a:cs typeface="+mn-cs"/>
                        </a:rPr>
                        <a:t> y </a:t>
                      </a:r>
                      <a:r>
                        <a:rPr lang="es-ES" sz="900" kern="1200" baseline="0" noProof="0" dirty="0" err="1" smtClean="0">
                          <a:solidFill>
                            <a:srgbClr val="002776"/>
                          </a:solidFill>
                          <a:latin typeface="+mn-lt"/>
                          <a:ea typeface="+mn-ea"/>
                          <a:cs typeface="+mn-cs"/>
                        </a:rPr>
                        <a:t>DMCs</a:t>
                      </a:r>
                      <a:r>
                        <a:rPr lang="es-ES" sz="900" kern="1200" baseline="0" noProof="0" dirty="0" smtClean="0">
                          <a:solidFill>
                            <a:srgbClr val="002776"/>
                          </a:solidFill>
                          <a:latin typeface="+mn-lt"/>
                          <a:ea typeface="+mn-ea"/>
                          <a:cs typeface="+mn-cs"/>
                        </a:rPr>
                        <a:t> con capacidad de desarrollo como profesionales de la industria de reuniones. Este curso será exigido para aquellos interesados en seguir formándose en estadio más avanzado, como certificaciones internacionales.</a:t>
                      </a:r>
                      <a:endParaRPr lang="es-ES" sz="900" i="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587433527"/>
                  </a:ext>
                </a:extLst>
              </a:tr>
              <a:tr h="529250">
                <a:tc>
                  <a:txBody>
                    <a:bodyPr/>
                    <a:lstStyle/>
                    <a:p>
                      <a:pPr marL="0" marR="0" lvl="0" indent="0" algn="l" defTabSz="913399" rtl="0" eaLnBrk="1" fontAlgn="auto" latinLnBrk="0" hangingPunct="1">
                        <a:lnSpc>
                          <a:spcPct val="100000"/>
                        </a:lnSpc>
                        <a:spcBef>
                          <a:spcPts val="0"/>
                        </a:spcBef>
                        <a:spcAft>
                          <a:spcPts val="0"/>
                        </a:spcAft>
                        <a:buClrTx/>
                        <a:buSzTx/>
                        <a:buFont typeface="+mj-lt"/>
                        <a:buAutoNum type="arabicPeriod" startAt="5"/>
                        <a:tabLst/>
                        <a:defRPr/>
                      </a:pPr>
                      <a:r>
                        <a:rPr lang="es-ES_tradnl" sz="900" i="0" kern="1200" baseline="0" noProof="0" dirty="0" smtClean="0">
                          <a:solidFill>
                            <a:srgbClr val="002776"/>
                          </a:solidFill>
                          <a:latin typeface="+mn-lt"/>
                          <a:ea typeface="+mn-ea"/>
                          <a:cs typeface="+mn-cs"/>
                        </a:rPr>
                        <a:t>Activar un programa de soporte y acompañamiento a las personas/compañías que decidan especializarse y constituirse como </a:t>
                      </a:r>
                      <a:r>
                        <a:rPr lang="es-ES_tradnl" sz="900" i="0" kern="1200" baseline="0" noProof="0" dirty="0" err="1" smtClean="0">
                          <a:solidFill>
                            <a:srgbClr val="002776"/>
                          </a:solidFill>
                          <a:latin typeface="+mn-lt"/>
                          <a:ea typeface="+mn-ea"/>
                          <a:cs typeface="+mn-cs"/>
                        </a:rPr>
                        <a:t>OPCs</a:t>
                      </a:r>
                      <a:r>
                        <a:rPr lang="es-ES_tradnl" sz="900" i="0" kern="1200" baseline="0" noProof="0" dirty="0" smtClean="0">
                          <a:solidFill>
                            <a:srgbClr val="002776"/>
                          </a:solidFill>
                          <a:latin typeface="+mn-lt"/>
                          <a:ea typeface="+mn-ea"/>
                          <a:cs typeface="+mn-cs"/>
                        </a:rPr>
                        <a:t> y </a:t>
                      </a:r>
                      <a:r>
                        <a:rPr lang="es-ES_tradnl" sz="900" i="0" kern="1200" baseline="0" noProof="0" dirty="0" err="1" smtClean="0">
                          <a:solidFill>
                            <a:srgbClr val="002776"/>
                          </a:solidFill>
                          <a:latin typeface="+mn-lt"/>
                          <a:ea typeface="+mn-ea"/>
                          <a:cs typeface="+mn-cs"/>
                        </a:rPr>
                        <a:t>DMCs</a:t>
                      </a:r>
                      <a:r>
                        <a:rPr lang="es-ES_tradnl" sz="900" i="0" kern="1200" baseline="0" noProof="0" dirty="0" smtClean="0">
                          <a:solidFill>
                            <a:srgbClr val="002776"/>
                          </a:solidFill>
                          <a:latin typeface="+mn-lt"/>
                          <a:ea typeface="+mn-ea"/>
                          <a:cs typeface="+mn-cs"/>
                        </a:rPr>
                        <a:t> tanto en términos de facilitación de tramites burocráticos, como una ventaja fiscal durante un periodo concreto.</a:t>
                      </a:r>
                      <a:endParaRPr lang="es-ES" sz="900" i="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4000710810"/>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33</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86202"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46305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489127"/>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274638" indent="-92075" algn="ctr"/>
            <a:r>
              <a:rPr lang="es-ES" sz="800" b="1" dirty="0" smtClean="0"/>
              <a:t>Generación de capacidades del Sistema de RICE Quito</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420837"/>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472194"/>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479466"/>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14" name="Group 213"/>
          <p:cNvGrpSpPr/>
          <p:nvPr/>
        </p:nvGrpSpPr>
        <p:grpSpPr>
          <a:xfrm>
            <a:off x="4761313" y="7487394"/>
            <a:ext cx="4332885" cy="188648"/>
            <a:chOff x="565498" y="7511262"/>
            <a:chExt cx="4332885" cy="188648"/>
          </a:xfrm>
        </p:grpSpPr>
        <p:grpSp>
          <p:nvGrpSpPr>
            <p:cNvPr id="216" name="Group 215"/>
            <p:cNvGrpSpPr/>
            <p:nvPr/>
          </p:nvGrpSpPr>
          <p:grpSpPr>
            <a:xfrm>
              <a:off x="565498" y="7511262"/>
              <a:ext cx="3104467" cy="184666"/>
              <a:chOff x="615275" y="7511262"/>
              <a:chExt cx="3104467" cy="184666"/>
            </a:xfrm>
          </p:grpSpPr>
          <p:sp>
            <p:nvSpPr>
              <p:cNvPr id="236" name="TextBox 235"/>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43" name="Rectangle 242"/>
              <p:cNvSpPr/>
              <p:nvPr>
                <p:custDataLst>
                  <p:tags r:id="rId15"/>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329" name="Rectangle 328"/>
              <p:cNvSpPr/>
              <p:nvPr>
                <p:custDataLst>
                  <p:tags r:id="rId16"/>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330" name="Rectangle 329"/>
              <p:cNvSpPr/>
              <p:nvPr>
                <p:custDataLst>
                  <p:tags r:id="rId17"/>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17" name="TextBox 216"/>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19" name="TextBox 21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361" name="Group 360"/>
          <p:cNvGrpSpPr/>
          <p:nvPr/>
        </p:nvGrpSpPr>
        <p:grpSpPr>
          <a:xfrm>
            <a:off x="7256357" y="1440165"/>
            <a:ext cx="2633101" cy="836705"/>
            <a:chOff x="3462357" y="6443378"/>
            <a:chExt cx="2082316" cy="900000"/>
          </a:xfrm>
        </p:grpSpPr>
        <p:sp>
          <p:nvSpPr>
            <p:cNvPr id="362" name="Rectangle 361"/>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63" name="Rectangle 362"/>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4" name="Group 363"/>
            <p:cNvGrpSpPr/>
            <p:nvPr/>
          </p:nvGrpSpPr>
          <p:grpSpPr>
            <a:xfrm>
              <a:off x="3561117" y="6479378"/>
              <a:ext cx="295181" cy="288000"/>
              <a:chOff x="1738313" y="3406776"/>
              <a:chExt cx="644727" cy="615950"/>
            </a:xfrm>
            <a:solidFill>
              <a:srgbClr val="FFFF00"/>
            </a:solidFill>
          </p:grpSpPr>
          <p:sp>
            <p:nvSpPr>
              <p:cNvPr id="375"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7"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5" name="Group 364"/>
            <p:cNvGrpSpPr/>
            <p:nvPr/>
          </p:nvGrpSpPr>
          <p:grpSpPr>
            <a:xfrm>
              <a:off x="3582872" y="6818591"/>
              <a:ext cx="468000" cy="432933"/>
              <a:chOff x="3605314" y="6801213"/>
              <a:chExt cx="468000" cy="432933"/>
            </a:xfrm>
          </p:grpSpPr>
          <p:sp>
            <p:nvSpPr>
              <p:cNvPr id="373" name="Rectangle 372"/>
              <p:cNvSpPr/>
              <p:nvPr>
                <p:custDataLst>
                  <p:tags r:id="rId13"/>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4" name="TextBox 373"/>
              <p:cNvSpPr txBox="1"/>
              <p:nvPr>
                <p:custDataLst>
                  <p:tags r:id="rId14"/>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6" name="Group 365"/>
            <p:cNvGrpSpPr/>
            <p:nvPr/>
          </p:nvGrpSpPr>
          <p:grpSpPr>
            <a:xfrm>
              <a:off x="4277236" y="6818591"/>
              <a:ext cx="468000" cy="432933"/>
              <a:chOff x="4217406" y="6801213"/>
              <a:chExt cx="468000" cy="432933"/>
            </a:xfrm>
          </p:grpSpPr>
          <p:sp>
            <p:nvSpPr>
              <p:cNvPr id="371" name="Rectangle 370"/>
              <p:cNvSpPr/>
              <p:nvPr>
                <p:custDataLst>
                  <p:tags r:id="rId11"/>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2"/>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7" name="Group 366"/>
            <p:cNvGrpSpPr/>
            <p:nvPr/>
          </p:nvGrpSpPr>
          <p:grpSpPr>
            <a:xfrm>
              <a:off x="4971600" y="6818591"/>
              <a:ext cx="468000" cy="432933"/>
              <a:chOff x="4829498" y="6801213"/>
              <a:chExt cx="468000" cy="432933"/>
            </a:xfrm>
          </p:grpSpPr>
          <p:sp>
            <p:nvSpPr>
              <p:cNvPr id="369" name="Rectangle 368"/>
              <p:cNvSpPr/>
              <p:nvPr>
                <p:custDataLst>
                  <p:tags r:id="rId9"/>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0"/>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8" name="Freeform 368"/>
            <p:cNvSpPr>
              <a:spLocks noEditPoints="1"/>
            </p:cNvSpPr>
            <p:nvPr/>
          </p:nvSpPr>
          <p:spPr bwMode="auto">
            <a:xfrm>
              <a:off x="4424914"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79" name="Rectangle 378"/>
          <p:cNvSpPr/>
          <p:nvPr/>
        </p:nvSpPr>
        <p:spPr>
          <a:xfrm>
            <a:off x="3375340" y="6443378"/>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0" name="Table 379"/>
          <p:cNvGraphicFramePr>
            <a:graphicFrameLocks noGrp="1"/>
          </p:cNvGraphicFramePr>
          <p:nvPr>
            <p:extLst/>
          </p:nvPr>
        </p:nvGraphicFramePr>
        <p:xfrm>
          <a:off x="3375340" y="6873220"/>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34" name="Group 33"/>
          <p:cNvGrpSpPr/>
          <p:nvPr/>
        </p:nvGrpSpPr>
        <p:grpSpPr>
          <a:xfrm>
            <a:off x="3417417" y="6485819"/>
            <a:ext cx="256421" cy="252000"/>
            <a:chOff x="3417417" y="6485819"/>
            <a:chExt cx="256421" cy="252000"/>
          </a:xfrm>
        </p:grpSpPr>
        <p:sp>
          <p:nvSpPr>
            <p:cNvPr id="386"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7"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8"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2" name="Rectangle 314"/>
          <p:cNvSpPr/>
          <p:nvPr>
            <p:custDataLst>
              <p:tags r:id="rId7"/>
            </p:custDataLst>
          </p:nvPr>
        </p:nvSpPr>
        <p:spPr>
          <a:xfrm>
            <a:off x="205458" y="2374826"/>
            <a:ext cx="7018280" cy="3462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900" b="1" dirty="0" smtClean="0">
                <a:solidFill>
                  <a:srgbClr val="002776"/>
                </a:solidFill>
              </a:rPr>
              <a:t>Responsables                                                              Actores Involucrados</a:t>
            </a:r>
            <a:endParaRPr lang="es-CL" sz="900" b="1" dirty="0">
              <a:solidFill>
                <a:srgbClr val="002776"/>
              </a:solidFill>
            </a:endParaRPr>
          </a:p>
        </p:txBody>
      </p:sp>
      <p:grpSp>
        <p:nvGrpSpPr>
          <p:cNvPr id="393" name="Group 315"/>
          <p:cNvGrpSpPr/>
          <p:nvPr>
            <p:custDataLst>
              <p:tags r:id="rId8"/>
            </p:custDataLst>
          </p:nvPr>
        </p:nvGrpSpPr>
        <p:grpSpPr>
          <a:xfrm>
            <a:off x="316674" y="2414871"/>
            <a:ext cx="216000" cy="277022"/>
            <a:chOff x="391339" y="1340959"/>
            <a:chExt cx="382588" cy="609600"/>
          </a:xfrm>
        </p:grpSpPr>
        <p:sp>
          <p:nvSpPr>
            <p:cNvPr id="396"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sp>
          <p:nvSpPr>
            <p:cNvPr id="397"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grpSp>
      <p:sp>
        <p:nvSpPr>
          <p:cNvPr id="394" name="Rectangle 393"/>
          <p:cNvSpPr/>
          <p:nvPr/>
        </p:nvSpPr>
        <p:spPr>
          <a:xfrm>
            <a:off x="3631553" y="2726891"/>
            <a:ext cx="2075405"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800" dirty="0" smtClean="0">
                <a:solidFill>
                  <a:srgbClr val="002776"/>
                </a:solidFill>
              </a:rPr>
              <a:t>QT</a:t>
            </a:r>
          </a:p>
          <a:p>
            <a:r>
              <a:rPr lang="es-CL" sz="800" dirty="0" err="1" smtClean="0">
                <a:solidFill>
                  <a:srgbClr val="002776"/>
                </a:solidFill>
              </a:rPr>
              <a:t>Captur</a:t>
            </a:r>
            <a:endParaRPr lang="es-CL" sz="800" dirty="0" smtClean="0">
              <a:solidFill>
                <a:srgbClr val="002776"/>
              </a:solidFill>
            </a:endParaRPr>
          </a:p>
          <a:p>
            <a:r>
              <a:rPr lang="es-CL" sz="800" dirty="0" err="1" smtClean="0">
                <a:solidFill>
                  <a:srgbClr val="002776"/>
                </a:solidFill>
              </a:rPr>
              <a:t>Optur</a:t>
            </a:r>
            <a:endParaRPr lang="es-CL" sz="800" dirty="0" smtClean="0">
              <a:solidFill>
                <a:srgbClr val="002776"/>
              </a:solidFill>
            </a:endParaRPr>
          </a:p>
          <a:p>
            <a:r>
              <a:rPr lang="es-ES_tradnl" sz="800" dirty="0" smtClean="0">
                <a:solidFill>
                  <a:srgbClr val="002776"/>
                </a:solidFill>
              </a:rPr>
              <a:t>Empresa externa</a:t>
            </a:r>
            <a:endParaRPr lang="es-ES_tradnl" sz="800" dirty="0">
              <a:solidFill>
                <a:srgbClr val="002776"/>
              </a:solidFill>
            </a:endParaRPr>
          </a:p>
        </p:txBody>
      </p:sp>
      <p:sp>
        <p:nvSpPr>
          <p:cNvPr id="395" name="Rectangle 394"/>
          <p:cNvSpPr/>
          <p:nvPr/>
        </p:nvSpPr>
        <p:spPr>
          <a:xfrm>
            <a:off x="187198" y="2738070"/>
            <a:ext cx="3418116"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800" b="1" dirty="0">
                <a:solidFill>
                  <a:srgbClr val="002776"/>
                </a:solidFill>
              </a:rPr>
              <a:t>Líder de Proyecto: </a:t>
            </a:r>
            <a:r>
              <a:rPr lang="es-ES_tradnl" sz="800" dirty="0" err="1" smtClean="0">
                <a:solidFill>
                  <a:srgbClr val="002776"/>
                </a:solidFill>
              </a:rPr>
              <a:t>Capacitur</a:t>
            </a:r>
            <a:r>
              <a:rPr lang="es-ES_tradnl" sz="800" dirty="0" smtClean="0">
                <a:solidFill>
                  <a:srgbClr val="002776"/>
                </a:solidFill>
              </a:rPr>
              <a:t> y </a:t>
            </a:r>
            <a:r>
              <a:rPr lang="es-ES_tradnl" sz="800" dirty="0" err="1" smtClean="0">
                <a:solidFill>
                  <a:srgbClr val="002776"/>
                </a:solidFill>
              </a:rPr>
              <a:t>Qualitur</a:t>
            </a:r>
            <a:r>
              <a:rPr lang="es-ES_tradnl" sz="800" dirty="0" smtClean="0">
                <a:solidFill>
                  <a:srgbClr val="002776"/>
                </a:solidFill>
              </a:rPr>
              <a:t> </a:t>
            </a:r>
          </a:p>
          <a:p>
            <a:r>
              <a:rPr lang="es-ES_tradnl" sz="800" b="1" dirty="0" smtClean="0">
                <a:solidFill>
                  <a:srgbClr val="002776"/>
                </a:solidFill>
              </a:rPr>
              <a:t>Equipo </a:t>
            </a:r>
            <a:r>
              <a:rPr lang="es-ES_tradnl" sz="800" b="1" dirty="0">
                <a:solidFill>
                  <a:srgbClr val="002776"/>
                </a:solidFill>
              </a:rPr>
              <a:t>de Proyecto</a:t>
            </a:r>
            <a:r>
              <a:rPr lang="es-ES_tradnl" sz="800" b="1" dirty="0" smtClean="0">
                <a:solidFill>
                  <a:srgbClr val="002776"/>
                </a:solidFill>
              </a:rPr>
              <a:t>: </a:t>
            </a:r>
            <a:r>
              <a:rPr lang="es-ES_tradnl" sz="800" dirty="0" smtClean="0">
                <a:solidFill>
                  <a:srgbClr val="002776"/>
                </a:solidFill>
              </a:rPr>
              <a:t> NA</a:t>
            </a:r>
            <a:endParaRPr lang="es-ES" sz="800" dirty="0">
              <a:solidFill>
                <a:srgbClr val="002776"/>
              </a:solidFill>
            </a:endParaRPr>
          </a:p>
        </p:txBody>
      </p:sp>
      <p:grpSp>
        <p:nvGrpSpPr>
          <p:cNvPr id="399" name="Group 398"/>
          <p:cNvGrpSpPr/>
          <p:nvPr/>
        </p:nvGrpSpPr>
        <p:grpSpPr>
          <a:xfrm>
            <a:off x="205458" y="6443378"/>
            <a:ext cx="3169298" cy="942946"/>
            <a:chOff x="205458" y="6443378"/>
            <a:chExt cx="3273816" cy="942946"/>
          </a:xfrm>
        </p:grpSpPr>
        <p:sp>
          <p:nvSpPr>
            <p:cNvPr id="400" name="Rectangle 39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01" name="Rectangle 400"/>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0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3" name="Rectangle 40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04"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5" name="Rectangle 404"/>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$ 150.000 USD – Programa capacitación </a:t>
              </a:r>
            </a:p>
            <a:p>
              <a:pPr algn="ctr"/>
              <a:r>
                <a:rPr lang="es-CL" sz="1000" dirty="0" smtClean="0">
                  <a:solidFill>
                    <a:schemeClr val="tx2"/>
                  </a:solidFill>
                </a:rPr>
                <a:t>$ 30.000 UD – Experto externo</a:t>
              </a:r>
              <a:endParaRPr lang="es-CL" sz="800" i="1" dirty="0">
                <a:solidFill>
                  <a:schemeClr val="tx2"/>
                </a:solidFill>
              </a:endParaRPr>
            </a:p>
          </p:txBody>
        </p:sp>
      </p:grpSp>
      <p:sp>
        <p:nvSpPr>
          <p:cNvPr id="406" name="Rectangle 405"/>
          <p:cNvSpPr/>
          <p:nvPr/>
        </p:nvSpPr>
        <p:spPr>
          <a:xfrm>
            <a:off x="5162502" y="2727730"/>
            <a:ext cx="2034810"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800" i="1" dirty="0">
                <a:solidFill>
                  <a:srgbClr val="002776"/>
                </a:solidFill>
              </a:rPr>
              <a:t>Proceso de capacitación: Dirigido por compañías como </a:t>
            </a:r>
            <a:r>
              <a:rPr lang="es-CL" sz="800" i="1" dirty="0" err="1">
                <a:solidFill>
                  <a:srgbClr val="002776"/>
                </a:solidFill>
              </a:rPr>
              <a:t>Site</a:t>
            </a:r>
            <a:r>
              <a:rPr lang="es-CL" sz="800" i="1" dirty="0">
                <a:solidFill>
                  <a:srgbClr val="002776"/>
                </a:solidFill>
              </a:rPr>
              <a:t> </a:t>
            </a:r>
            <a:r>
              <a:rPr lang="es-CL" sz="800" i="1" dirty="0" err="1">
                <a:solidFill>
                  <a:srgbClr val="002776"/>
                </a:solidFill>
              </a:rPr>
              <a:t>Latam</a:t>
            </a:r>
            <a:r>
              <a:rPr lang="es-CL" sz="800" i="1" dirty="0">
                <a:solidFill>
                  <a:srgbClr val="002776"/>
                </a:solidFill>
              </a:rPr>
              <a:t>, </a:t>
            </a:r>
            <a:r>
              <a:rPr lang="es-CL" sz="800" i="1" dirty="0" smtClean="0">
                <a:solidFill>
                  <a:srgbClr val="002776"/>
                </a:solidFill>
              </a:rPr>
              <a:t>que </a:t>
            </a:r>
            <a:r>
              <a:rPr lang="es-CL" sz="800" i="1" dirty="0">
                <a:solidFill>
                  <a:srgbClr val="002776"/>
                </a:solidFill>
              </a:rPr>
              <a:t>realizan un proceso de “</a:t>
            </a:r>
            <a:r>
              <a:rPr lang="es-CL" sz="800" i="1" dirty="0" err="1">
                <a:solidFill>
                  <a:srgbClr val="002776"/>
                </a:solidFill>
              </a:rPr>
              <a:t>mystery</a:t>
            </a:r>
            <a:r>
              <a:rPr lang="es-CL" sz="800" i="1" dirty="0">
                <a:solidFill>
                  <a:srgbClr val="002776"/>
                </a:solidFill>
              </a:rPr>
              <a:t> shopping” para congresos y según los “gaps” capacitan</a:t>
            </a:r>
            <a:endParaRPr lang="es-ES" sz="800" i="1" dirty="0">
              <a:solidFill>
                <a:srgbClr val="002776"/>
              </a:solidFill>
            </a:endParaRPr>
          </a:p>
        </p:txBody>
      </p:sp>
      <p:sp>
        <p:nvSpPr>
          <p:cNvPr id="408" name="Freeform 368"/>
          <p:cNvSpPr>
            <a:spLocks noEditPoints="1"/>
          </p:cNvSpPr>
          <p:nvPr/>
        </p:nvSpPr>
        <p:spPr bwMode="auto">
          <a:xfrm>
            <a:off x="387788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9" name="TextBox 408"/>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sp>
        <p:nvSpPr>
          <p:cNvPr id="410" name="Rectangle 409"/>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sp>
        <p:nvSpPr>
          <p:cNvPr id="162" name="Freeform 368"/>
          <p:cNvSpPr>
            <a:spLocks noEditPoints="1"/>
          </p:cNvSpPr>
          <p:nvPr/>
        </p:nvSpPr>
        <p:spPr bwMode="auto">
          <a:xfrm>
            <a:off x="4165914"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3" name="Freeform 368"/>
          <p:cNvSpPr>
            <a:spLocks noEditPoints="1"/>
          </p:cNvSpPr>
          <p:nvPr/>
        </p:nvSpPr>
        <p:spPr bwMode="auto">
          <a:xfrm>
            <a:off x="4525954"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7" name="Rounded Rectangle 166"/>
          <p:cNvSpPr/>
          <p:nvPr/>
        </p:nvSpPr>
        <p:spPr>
          <a:xfrm>
            <a:off x="265456" y="1006674"/>
            <a:ext cx="393100" cy="249154"/>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E2</a:t>
            </a:r>
            <a:endParaRPr lang="es-ES" sz="1100" b="1" dirty="0">
              <a:solidFill>
                <a:srgbClr val="002060"/>
              </a:solidFill>
            </a:endParaRPr>
          </a:p>
        </p:txBody>
      </p:sp>
      <p:grpSp>
        <p:nvGrpSpPr>
          <p:cNvPr id="171" name="Group 170"/>
          <p:cNvGrpSpPr/>
          <p:nvPr/>
        </p:nvGrpSpPr>
        <p:grpSpPr>
          <a:xfrm>
            <a:off x="785170" y="376650"/>
            <a:ext cx="428400" cy="414000"/>
            <a:chOff x="703656" y="247711"/>
            <a:chExt cx="515504" cy="495053"/>
          </a:xfrm>
        </p:grpSpPr>
        <p:sp>
          <p:nvSpPr>
            <p:cNvPr id="172" name="Rounded Rectangle 171"/>
            <p:cNvSpPr/>
            <p:nvPr/>
          </p:nvSpPr>
          <p:spPr>
            <a:xfrm>
              <a:off x="703656" y="247711"/>
              <a:ext cx="515504" cy="495053"/>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173" name="Freeform 49"/>
            <p:cNvSpPr>
              <a:spLocks noEditPoints="1"/>
            </p:cNvSpPr>
            <p:nvPr/>
          </p:nvSpPr>
          <p:spPr bwMode="auto">
            <a:xfrm>
              <a:off x="860301" y="333414"/>
              <a:ext cx="197869" cy="195001"/>
            </a:xfrm>
            <a:custGeom>
              <a:avLst/>
              <a:gdLst>
                <a:gd name="T0" fmla="*/ 125 w 138"/>
                <a:gd name="T1" fmla="*/ 0 h 136"/>
                <a:gd name="T2" fmla="*/ 130 w 138"/>
                <a:gd name="T3" fmla="*/ 0 h 136"/>
                <a:gd name="T4" fmla="*/ 136 w 138"/>
                <a:gd name="T5" fmla="*/ 6 h 136"/>
                <a:gd name="T6" fmla="*/ 138 w 138"/>
                <a:gd name="T7" fmla="*/ 34 h 136"/>
                <a:gd name="T8" fmla="*/ 136 w 138"/>
                <a:gd name="T9" fmla="*/ 39 h 136"/>
                <a:gd name="T10" fmla="*/ 130 w 138"/>
                <a:gd name="T11" fmla="*/ 45 h 136"/>
                <a:gd name="T12" fmla="*/ 91 w 138"/>
                <a:gd name="T13" fmla="*/ 46 h 136"/>
                <a:gd name="T14" fmla="*/ 80 w 138"/>
                <a:gd name="T15" fmla="*/ 46 h 136"/>
                <a:gd name="T16" fmla="*/ 79 w 138"/>
                <a:gd name="T17" fmla="*/ 46 h 136"/>
                <a:gd name="T18" fmla="*/ 71 w 138"/>
                <a:gd name="T19" fmla="*/ 42 h 136"/>
                <a:gd name="T20" fmla="*/ 66 w 138"/>
                <a:gd name="T21" fmla="*/ 34 h 136"/>
                <a:gd name="T22" fmla="*/ 66 w 138"/>
                <a:gd name="T23" fmla="*/ 11 h 136"/>
                <a:gd name="T24" fmla="*/ 71 w 138"/>
                <a:gd name="T25" fmla="*/ 3 h 136"/>
                <a:gd name="T26" fmla="*/ 79 w 138"/>
                <a:gd name="T27" fmla="*/ 0 h 136"/>
                <a:gd name="T28" fmla="*/ 71 w 138"/>
                <a:gd name="T29" fmla="*/ 85 h 136"/>
                <a:gd name="T30" fmla="*/ 88 w 138"/>
                <a:gd name="T31" fmla="*/ 69 h 136"/>
                <a:gd name="T32" fmla="*/ 68 w 138"/>
                <a:gd name="T33" fmla="*/ 62 h 136"/>
                <a:gd name="T34" fmla="*/ 66 w 138"/>
                <a:gd name="T35" fmla="*/ 54 h 136"/>
                <a:gd name="T36" fmla="*/ 62 w 138"/>
                <a:gd name="T37" fmla="*/ 48 h 136"/>
                <a:gd name="T38" fmla="*/ 57 w 138"/>
                <a:gd name="T39" fmla="*/ 48 h 136"/>
                <a:gd name="T40" fmla="*/ 54 w 138"/>
                <a:gd name="T41" fmla="*/ 48 h 136"/>
                <a:gd name="T42" fmla="*/ 53 w 138"/>
                <a:gd name="T43" fmla="*/ 43 h 136"/>
                <a:gd name="T44" fmla="*/ 54 w 138"/>
                <a:gd name="T45" fmla="*/ 39 h 136"/>
                <a:gd name="T46" fmla="*/ 57 w 138"/>
                <a:gd name="T47" fmla="*/ 35 h 136"/>
                <a:gd name="T48" fmla="*/ 57 w 138"/>
                <a:gd name="T49" fmla="*/ 32 h 136"/>
                <a:gd name="T50" fmla="*/ 57 w 138"/>
                <a:gd name="T51" fmla="*/ 31 h 136"/>
                <a:gd name="T52" fmla="*/ 56 w 138"/>
                <a:gd name="T53" fmla="*/ 31 h 136"/>
                <a:gd name="T54" fmla="*/ 54 w 138"/>
                <a:gd name="T55" fmla="*/ 21 h 136"/>
                <a:gd name="T56" fmla="*/ 53 w 138"/>
                <a:gd name="T57" fmla="*/ 18 h 136"/>
                <a:gd name="T58" fmla="*/ 45 w 138"/>
                <a:gd name="T59" fmla="*/ 17 h 136"/>
                <a:gd name="T60" fmla="*/ 36 w 138"/>
                <a:gd name="T61" fmla="*/ 20 h 136"/>
                <a:gd name="T62" fmla="*/ 34 w 138"/>
                <a:gd name="T63" fmla="*/ 21 h 136"/>
                <a:gd name="T64" fmla="*/ 32 w 138"/>
                <a:gd name="T65" fmla="*/ 31 h 136"/>
                <a:gd name="T66" fmla="*/ 32 w 138"/>
                <a:gd name="T67" fmla="*/ 31 h 136"/>
                <a:gd name="T68" fmla="*/ 32 w 138"/>
                <a:gd name="T69" fmla="*/ 32 h 136"/>
                <a:gd name="T70" fmla="*/ 32 w 138"/>
                <a:gd name="T71" fmla="*/ 35 h 136"/>
                <a:gd name="T72" fmla="*/ 34 w 138"/>
                <a:gd name="T73" fmla="*/ 39 h 136"/>
                <a:gd name="T74" fmla="*/ 37 w 138"/>
                <a:gd name="T75" fmla="*/ 43 h 136"/>
                <a:gd name="T76" fmla="*/ 36 w 138"/>
                <a:gd name="T77" fmla="*/ 46 h 136"/>
                <a:gd name="T78" fmla="*/ 34 w 138"/>
                <a:gd name="T79" fmla="*/ 48 h 136"/>
                <a:gd name="T80" fmla="*/ 32 w 138"/>
                <a:gd name="T81" fmla="*/ 48 h 136"/>
                <a:gd name="T82" fmla="*/ 28 w 138"/>
                <a:gd name="T83" fmla="*/ 48 h 136"/>
                <a:gd name="T84" fmla="*/ 22 w 138"/>
                <a:gd name="T85" fmla="*/ 62 h 136"/>
                <a:gd name="T86" fmla="*/ 0 w 138"/>
                <a:gd name="T87" fmla="*/ 69 h 136"/>
                <a:gd name="T88" fmla="*/ 17 w 138"/>
                <a:gd name="T89" fmla="*/ 85 h 136"/>
                <a:gd name="T90" fmla="*/ 71 w 138"/>
                <a:gd name="T91" fmla="*/ 136 h 136"/>
                <a:gd name="T92" fmla="*/ 71 w 138"/>
                <a:gd name="T93" fmla="*/ 85 h 136"/>
                <a:gd name="T94" fmla="*/ 45 w 138"/>
                <a:gd name="T95" fmla="*/ 52 h 136"/>
                <a:gd name="T96" fmla="*/ 43 w 138"/>
                <a:gd name="T97" fmla="*/ 48 h 136"/>
                <a:gd name="T98" fmla="*/ 46 w 138"/>
                <a:gd name="T99" fmla="*/ 48 h 136"/>
                <a:gd name="T100" fmla="*/ 46 w 138"/>
                <a:gd name="T101" fmla="*/ 52 h 136"/>
                <a:gd name="T102" fmla="*/ 42 w 138"/>
                <a:gd name="T103" fmla="*/ 62 h 136"/>
                <a:gd name="T104" fmla="*/ 82 w 138"/>
                <a:gd name="T105" fmla="*/ 9 h 136"/>
                <a:gd name="T106" fmla="*/ 125 w 138"/>
                <a:gd name="T107" fmla="*/ 12 h 136"/>
                <a:gd name="T108" fmla="*/ 82 w 138"/>
                <a:gd name="T109" fmla="*/ 9 h 136"/>
                <a:gd name="T110" fmla="*/ 82 w 138"/>
                <a:gd name="T111" fmla="*/ 31 h 136"/>
                <a:gd name="T112" fmla="*/ 125 w 138"/>
                <a:gd name="T113" fmla="*/ 34 h 136"/>
                <a:gd name="T114" fmla="*/ 82 w 138"/>
                <a:gd name="T115" fmla="*/ 31 h 136"/>
                <a:gd name="T116" fmla="*/ 82 w 138"/>
                <a:gd name="T117" fmla="*/ 20 h 136"/>
                <a:gd name="T118" fmla="*/ 125 w 138"/>
                <a:gd name="T119" fmla="*/ 23 h 136"/>
                <a:gd name="T120" fmla="*/ 82 w 138"/>
                <a:gd name="T121" fmla="*/ 2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6">
                  <a:moveTo>
                    <a:pt x="79" y="0"/>
                  </a:moveTo>
                  <a:lnTo>
                    <a:pt x="125" y="0"/>
                  </a:lnTo>
                  <a:lnTo>
                    <a:pt x="125" y="0"/>
                  </a:lnTo>
                  <a:lnTo>
                    <a:pt x="130" y="0"/>
                  </a:lnTo>
                  <a:lnTo>
                    <a:pt x="135" y="3"/>
                  </a:lnTo>
                  <a:lnTo>
                    <a:pt x="136" y="6"/>
                  </a:lnTo>
                  <a:lnTo>
                    <a:pt x="138" y="11"/>
                  </a:lnTo>
                  <a:lnTo>
                    <a:pt x="138" y="34"/>
                  </a:lnTo>
                  <a:lnTo>
                    <a:pt x="138" y="34"/>
                  </a:lnTo>
                  <a:lnTo>
                    <a:pt x="136" y="39"/>
                  </a:lnTo>
                  <a:lnTo>
                    <a:pt x="135" y="42"/>
                  </a:lnTo>
                  <a:lnTo>
                    <a:pt x="130" y="45"/>
                  </a:lnTo>
                  <a:lnTo>
                    <a:pt x="125" y="46"/>
                  </a:lnTo>
                  <a:lnTo>
                    <a:pt x="91" y="46"/>
                  </a:lnTo>
                  <a:lnTo>
                    <a:pt x="80" y="56"/>
                  </a:lnTo>
                  <a:lnTo>
                    <a:pt x="80" y="46"/>
                  </a:lnTo>
                  <a:lnTo>
                    <a:pt x="79" y="46"/>
                  </a:lnTo>
                  <a:lnTo>
                    <a:pt x="79" y="46"/>
                  </a:lnTo>
                  <a:lnTo>
                    <a:pt x="74" y="45"/>
                  </a:lnTo>
                  <a:lnTo>
                    <a:pt x="71" y="42"/>
                  </a:lnTo>
                  <a:lnTo>
                    <a:pt x="68" y="39"/>
                  </a:lnTo>
                  <a:lnTo>
                    <a:pt x="66" y="34"/>
                  </a:lnTo>
                  <a:lnTo>
                    <a:pt x="66" y="11"/>
                  </a:lnTo>
                  <a:lnTo>
                    <a:pt x="66" y="11"/>
                  </a:lnTo>
                  <a:lnTo>
                    <a:pt x="68" y="6"/>
                  </a:lnTo>
                  <a:lnTo>
                    <a:pt x="71" y="3"/>
                  </a:lnTo>
                  <a:lnTo>
                    <a:pt x="74" y="0"/>
                  </a:lnTo>
                  <a:lnTo>
                    <a:pt x="79" y="0"/>
                  </a:lnTo>
                  <a:lnTo>
                    <a:pt x="79" y="0"/>
                  </a:lnTo>
                  <a:close/>
                  <a:moveTo>
                    <a:pt x="71" y="85"/>
                  </a:moveTo>
                  <a:lnTo>
                    <a:pt x="80" y="85"/>
                  </a:lnTo>
                  <a:lnTo>
                    <a:pt x="88" y="69"/>
                  </a:lnTo>
                  <a:lnTo>
                    <a:pt x="88" y="62"/>
                  </a:lnTo>
                  <a:lnTo>
                    <a:pt x="68" y="62"/>
                  </a:lnTo>
                  <a:lnTo>
                    <a:pt x="68" y="62"/>
                  </a:lnTo>
                  <a:lnTo>
                    <a:pt x="66" y="54"/>
                  </a:lnTo>
                  <a:lnTo>
                    <a:pt x="62" y="48"/>
                  </a:lnTo>
                  <a:lnTo>
                    <a:pt x="62" y="48"/>
                  </a:lnTo>
                  <a:lnTo>
                    <a:pt x="57" y="48"/>
                  </a:lnTo>
                  <a:lnTo>
                    <a:pt x="57" y="48"/>
                  </a:lnTo>
                  <a:lnTo>
                    <a:pt x="54" y="48"/>
                  </a:lnTo>
                  <a:lnTo>
                    <a:pt x="54" y="48"/>
                  </a:lnTo>
                  <a:lnTo>
                    <a:pt x="53" y="43"/>
                  </a:lnTo>
                  <a:lnTo>
                    <a:pt x="53" y="43"/>
                  </a:lnTo>
                  <a:lnTo>
                    <a:pt x="54" y="39"/>
                  </a:lnTo>
                  <a:lnTo>
                    <a:pt x="54" y="39"/>
                  </a:lnTo>
                  <a:lnTo>
                    <a:pt x="57" y="35"/>
                  </a:lnTo>
                  <a:lnTo>
                    <a:pt x="57" y="35"/>
                  </a:lnTo>
                  <a:lnTo>
                    <a:pt x="57" y="32"/>
                  </a:lnTo>
                  <a:lnTo>
                    <a:pt x="57" y="32"/>
                  </a:lnTo>
                  <a:lnTo>
                    <a:pt x="57" y="31"/>
                  </a:lnTo>
                  <a:lnTo>
                    <a:pt x="57" y="31"/>
                  </a:lnTo>
                  <a:lnTo>
                    <a:pt x="56" y="31"/>
                  </a:lnTo>
                  <a:lnTo>
                    <a:pt x="56" y="31"/>
                  </a:lnTo>
                  <a:lnTo>
                    <a:pt x="56" y="23"/>
                  </a:lnTo>
                  <a:lnTo>
                    <a:pt x="54" y="21"/>
                  </a:lnTo>
                  <a:lnTo>
                    <a:pt x="53" y="18"/>
                  </a:lnTo>
                  <a:lnTo>
                    <a:pt x="53" y="18"/>
                  </a:lnTo>
                  <a:lnTo>
                    <a:pt x="49" y="17"/>
                  </a:lnTo>
                  <a:lnTo>
                    <a:pt x="45" y="17"/>
                  </a:lnTo>
                  <a:lnTo>
                    <a:pt x="40" y="17"/>
                  </a:lnTo>
                  <a:lnTo>
                    <a:pt x="36" y="20"/>
                  </a:lnTo>
                  <a:lnTo>
                    <a:pt x="36" y="20"/>
                  </a:lnTo>
                  <a:lnTo>
                    <a:pt x="34" y="21"/>
                  </a:lnTo>
                  <a:lnTo>
                    <a:pt x="32" y="23"/>
                  </a:lnTo>
                  <a:lnTo>
                    <a:pt x="32" y="31"/>
                  </a:lnTo>
                  <a:lnTo>
                    <a:pt x="32" y="31"/>
                  </a:lnTo>
                  <a:lnTo>
                    <a:pt x="32" y="31"/>
                  </a:lnTo>
                  <a:lnTo>
                    <a:pt x="32" y="32"/>
                  </a:lnTo>
                  <a:lnTo>
                    <a:pt x="32" y="32"/>
                  </a:lnTo>
                  <a:lnTo>
                    <a:pt x="32" y="32"/>
                  </a:lnTo>
                  <a:lnTo>
                    <a:pt x="32" y="35"/>
                  </a:lnTo>
                  <a:lnTo>
                    <a:pt x="32" y="35"/>
                  </a:lnTo>
                  <a:lnTo>
                    <a:pt x="34" y="39"/>
                  </a:lnTo>
                  <a:lnTo>
                    <a:pt x="34" y="39"/>
                  </a:lnTo>
                  <a:lnTo>
                    <a:pt x="37" y="43"/>
                  </a:lnTo>
                  <a:lnTo>
                    <a:pt x="37" y="43"/>
                  </a:lnTo>
                  <a:lnTo>
                    <a:pt x="36" y="46"/>
                  </a:lnTo>
                  <a:lnTo>
                    <a:pt x="36" y="46"/>
                  </a:lnTo>
                  <a:lnTo>
                    <a:pt x="34" y="48"/>
                  </a:lnTo>
                  <a:lnTo>
                    <a:pt x="32" y="48"/>
                  </a:lnTo>
                  <a:lnTo>
                    <a:pt x="32" y="48"/>
                  </a:lnTo>
                  <a:lnTo>
                    <a:pt x="28" y="48"/>
                  </a:lnTo>
                  <a:lnTo>
                    <a:pt x="28" y="48"/>
                  </a:lnTo>
                  <a:lnTo>
                    <a:pt x="23" y="54"/>
                  </a:lnTo>
                  <a:lnTo>
                    <a:pt x="22" y="62"/>
                  </a:lnTo>
                  <a:lnTo>
                    <a:pt x="0" y="62"/>
                  </a:lnTo>
                  <a:lnTo>
                    <a:pt x="0" y="69"/>
                  </a:lnTo>
                  <a:lnTo>
                    <a:pt x="9" y="85"/>
                  </a:lnTo>
                  <a:lnTo>
                    <a:pt x="17" y="85"/>
                  </a:lnTo>
                  <a:lnTo>
                    <a:pt x="17" y="136"/>
                  </a:lnTo>
                  <a:lnTo>
                    <a:pt x="71" y="136"/>
                  </a:lnTo>
                  <a:lnTo>
                    <a:pt x="71" y="85"/>
                  </a:lnTo>
                  <a:lnTo>
                    <a:pt x="71" y="85"/>
                  </a:lnTo>
                  <a:close/>
                  <a:moveTo>
                    <a:pt x="42" y="62"/>
                  </a:moveTo>
                  <a:lnTo>
                    <a:pt x="45" y="52"/>
                  </a:lnTo>
                  <a:lnTo>
                    <a:pt x="43" y="51"/>
                  </a:lnTo>
                  <a:lnTo>
                    <a:pt x="43" y="48"/>
                  </a:lnTo>
                  <a:lnTo>
                    <a:pt x="45" y="48"/>
                  </a:lnTo>
                  <a:lnTo>
                    <a:pt x="46" y="48"/>
                  </a:lnTo>
                  <a:lnTo>
                    <a:pt x="48" y="51"/>
                  </a:lnTo>
                  <a:lnTo>
                    <a:pt x="46" y="52"/>
                  </a:lnTo>
                  <a:lnTo>
                    <a:pt x="49" y="62"/>
                  </a:lnTo>
                  <a:lnTo>
                    <a:pt x="42" y="62"/>
                  </a:lnTo>
                  <a:lnTo>
                    <a:pt x="42" y="62"/>
                  </a:lnTo>
                  <a:close/>
                  <a:moveTo>
                    <a:pt x="82" y="9"/>
                  </a:moveTo>
                  <a:lnTo>
                    <a:pt x="82" y="12"/>
                  </a:lnTo>
                  <a:lnTo>
                    <a:pt x="125" y="12"/>
                  </a:lnTo>
                  <a:lnTo>
                    <a:pt x="125" y="9"/>
                  </a:lnTo>
                  <a:lnTo>
                    <a:pt x="82" y="9"/>
                  </a:lnTo>
                  <a:lnTo>
                    <a:pt x="82" y="9"/>
                  </a:lnTo>
                  <a:close/>
                  <a:moveTo>
                    <a:pt x="82" y="31"/>
                  </a:moveTo>
                  <a:lnTo>
                    <a:pt x="82" y="34"/>
                  </a:lnTo>
                  <a:lnTo>
                    <a:pt x="125" y="34"/>
                  </a:lnTo>
                  <a:lnTo>
                    <a:pt x="125" y="31"/>
                  </a:lnTo>
                  <a:lnTo>
                    <a:pt x="82" y="31"/>
                  </a:lnTo>
                  <a:lnTo>
                    <a:pt x="82" y="31"/>
                  </a:lnTo>
                  <a:close/>
                  <a:moveTo>
                    <a:pt x="82" y="20"/>
                  </a:moveTo>
                  <a:lnTo>
                    <a:pt x="82" y="23"/>
                  </a:lnTo>
                  <a:lnTo>
                    <a:pt x="125" y="23"/>
                  </a:lnTo>
                  <a:lnTo>
                    <a:pt x="125" y="20"/>
                  </a:lnTo>
                  <a:lnTo>
                    <a:pt x="82" y="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sp>
        <p:nvSpPr>
          <p:cNvPr id="168" name="TextBox 167"/>
          <p:cNvSpPr txBox="1"/>
          <p:nvPr/>
        </p:nvSpPr>
        <p:spPr>
          <a:xfrm>
            <a:off x="3301802" y="7251625"/>
            <a:ext cx="2311562" cy="307777"/>
          </a:xfrm>
          <a:prstGeom prst="rect">
            <a:avLst/>
          </a:prstGeom>
          <a:noFill/>
        </p:spPr>
        <p:txBody>
          <a:bodyPr wrap="square" rtlCol="0">
            <a:spAutoFit/>
          </a:bodyPr>
          <a:lstStyle/>
          <a:p>
            <a:r>
              <a:rPr lang="es-ES_tradnl" sz="700" i="1" dirty="0" smtClean="0">
                <a:solidFill>
                  <a:srgbClr val="002776"/>
                </a:solidFill>
              </a:rPr>
              <a:t>Duración 3 años para evaluar resultados y valorar su continuidad</a:t>
            </a:r>
            <a:endParaRPr lang="es-ES" sz="700" i="1" dirty="0">
              <a:solidFill>
                <a:srgbClr val="002776"/>
              </a:solidFill>
            </a:endParaRPr>
          </a:p>
        </p:txBody>
      </p:sp>
    </p:spTree>
    <p:extLst>
      <p:ext uri="{BB962C8B-B14F-4D97-AF65-F5344CB8AC3E}">
        <p14:creationId xmlns:p14="http://schemas.microsoft.com/office/powerpoint/2010/main" val="25166332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77806"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 altLang="es-CL" sz="1000" b="1" dirty="0" smtClean="0">
                <a:solidFill>
                  <a:schemeClr val="tx2"/>
                </a:solidFill>
              </a:rPr>
              <a:t>2.2. Certificación internacional de profesionales del sector</a:t>
            </a:r>
            <a:endParaRPr lang="es-CL" sz="1000" b="1" dirty="0">
              <a:solidFill>
                <a:schemeClr val="tx2"/>
              </a:solidFill>
            </a:endParaRPr>
          </a:p>
        </p:txBody>
      </p:sp>
      <p:sp>
        <p:nvSpPr>
          <p:cNvPr id="257" name="Rectangle 256"/>
          <p:cNvSpPr/>
          <p:nvPr/>
        </p:nvSpPr>
        <p:spPr>
          <a:xfrm>
            <a:off x="7264146" y="2748063"/>
            <a:ext cx="2625312" cy="19100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Seleccionar las certificaciones internacionales adecuadas para el desarrollo de </a:t>
            </a:r>
            <a:r>
              <a:rPr lang="es-CL" sz="900" dirty="0" err="1">
                <a:solidFill>
                  <a:srgbClr val="002776"/>
                </a:solidFill>
              </a:rPr>
              <a:t>OPCs</a:t>
            </a:r>
            <a:r>
              <a:rPr lang="es-CL" sz="900" dirty="0">
                <a:solidFill>
                  <a:srgbClr val="002776"/>
                </a:solidFill>
              </a:rPr>
              <a:t> y </a:t>
            </a:r>
            <a:r>
              <a:rPr lang="es-CL" sz="900" dirty="0" err="1">
                <a:solidFill>
                  <a:srgbClr val="002776"/>
                </a:solidFill>
              </a:rPr>
              <a:t>DMCs</a:t>
            </a:r>
            <a:r>
              <a:rPr lang="es-CL" sz="900" dirty="0" smtClean="0">
                <a:solidFill>
                  <a:srgbClr val="002776"/>
                </a:solidFill>
              </a:rPr>
              <a:t> profesionales.</a:t>
            </a:r>
            <a:endParaRPr lang="es-CL" sz="900" dirty="0">
              <a:solidFill>
                <a:srgbClr val="002776"/>
              </a:solidFill>
            </a:endParaRPr>
          </a:p>
          <a:p>
            <a:pPr marL="228600" lvl="0" indent="-228600">
              <a:buFont typeface="+mj-lt"/>
              <a:buAutoNum type="arabicPeriod"/>
            </a:pPr>
            <a:endParaRPr lang="es-CL" sz="900" dirty="0">
              <a:solidFill>
                <a:srgbClr val="002776"/>
              </a:solidFill>
            </a:endParaRPr>
          </a:p>
        </p:txBody>
      </p:sp>
      <p:sp>
        <p:nvSpPr>
          <p:cNvPr id="212" name="Rectangle 211"/>
          <p:cNvSpPr/>
          <p:nvPr/>
        </p:nvSpPr>
        <p:spPr>
          <a:xfrm>
            <a:off x="205200" y="179872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Contar con profesionales capacitados según los estándares internacionales gracias al programa de capacitación creada para QT.</a:t>
            </a:r>
          </a:p>
        </p:txBody>
      </p:sp>
      <p:sp>
        <p:nvSpPr>
          <p:cNvPr id="256" name="Rectangle 255"/>
          <p:cNvSpPr/>
          <p:nvPr/>
        </p:nvSpPr>
        <p:spPr>
          <a:xfrm>
            <a:off x="7264146" y="238436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893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095330"/>
            <a:ext cx="2637113" cy="12675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800" dirty="0" smtClean="0">
                <a:solidFill>
                  <a:srgbClr val="002776"/>
                </a:solidFill>
              </a:rPr>
              <a:t>Número de inscritos en los cursos especializados.</a:t>
            </a:r>
          </a:p>
          <a:p>
            <a:pPr marL="228600" indent="-228600">
              <a:spcBef>
                <a:spcPts val="300"/>
              </a:spcBef>
              <a:buFont typeface="+mj-lt"/>
              <a:buAutoNum type="arabicPeriod"/>
            </a:pPr>
            <a:r>
              <a:rPr lang="es-CL" sz="800" dirty="0" smtClean="0">
                <a:solidFill>
                  <a:srgbClr val="002776"/>
                </a:solidFill>
              </a:rPr>
              <a:t>Número de personas que terminaron los cursos.</a:t>
            </a:r>
          </a:p>
          <a:p>
            <a:pPr marL="228600" indent="-228600">
              <a:spcBef>
                <a:spcPts val="300"/>
              </a:spcBef>
              <a:buFont typeface="+mj-lt"/>
              <a:buAutoNum type="arabicPeriod"/>
            </a:pPr>
            <a:r>
              <a:rPr lang="es-CL" sz="800" dirty="0" smtClean="0">
                <a:solidFill>
                  <a:srgbClr val="002776"/>
                </a:solidFill>
              </a:rPr>
              <a:t>Número de personas que se incorporan al mercado laboral (cuenta propia o ajena)a realizar el rol según el que se certificaron.</a:t>
            </a:r>
          </a:p>
          <a:p>
            <a:pPr marL="228600" indent="-228600">
              <a:spcBef>
                <a:spcPts val="300"/>
              </a:spcBef>
              <a:buFont typeface="+mj-lt"/>
              <a:buAutoNum type="arabicPeriod"/>
            </a:pPr>
            <a:r>
              <a:rPr lang="es-CL" sz="800" dirty="0" smtClean="0">
                <a:solidFill>
                  <a:srgbClr val="002776"/>
                </a:solidFill>
              </a:rPr>
              <a:t>Número de profesionales certificados con credenciales: CMP, CEM, CIS y CMM.</a:t>
            </a:r>
            <a:endParaRPr lang="es-CL" sz="800" dirty="0">
              <a:solidFill>
                <a:srgbClr val="002776"/>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1830917712"/>
              </p:ext>
            </p:extLst>
          </p:nvPr>
        </p:nvGraphicFramePr>
        <p:xfrm>
          <a:off x="205200" y="3748435"/>
          <a:ext cx="7020000" cy="2334825"/>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570607">
                <a:tc>
                  <a:txBody>
                    <a:bodyPr/>
                    <a:lstStyle/>
                    <a:p>
                      <a:pPr marL="0" marR="0" lvl="0" indent="0" algn="l" defTabSz="913399" rtl="0" eaLnBrk="1" fontAlgn="auto" latinLnBrk="0" hangingPunct="1">
                        <a:lnSpc>
                          <a:spcPct val="100000"/>
                        </a:lnSpc>
                        <a:spcBef>
                          <a:spcPts val="0"/>
                        </a:spcBef>
                        <a:spcAft>
                          <a:spcPts val="0"/>
                        </a:spcAft>
                        <a:buClrTx/>
                        <a:buSzTx/>
                        <a:buFont typeface="+mj-lt"/>
                        <a:buAutoNum type="arabicPeriod"/>
                        <a:tabLst/>
                        <a:defRPr/>
                      </a:pPr>
                      <a:r>
                        <a:rPr lang="es-ES" sz="900" kern="1200" baseline="0" noProof="0" dirty="0" smtClean="0">
                          <a:solidFill>
                            <a:srgbClr val="002776"/>
                          </a:solidFill>
                          <a:latin typeface="+mn-lt"/>
                          <a:ea typeface="+mn-ea"/>
                          <a:cs typeface="+mn-cs"/>
                        </a:rPr>
                        <a:t>  Firmar un acuerdo de colaboración con firmas internacionales certificadores de profesionales </a:t>
                      </a:r>
                      <a:r>
                        <a:rPr lang="es-ES" sz="900" kern="1200" baseline="0" noProof="0" dirty="0" err="1" smtClean="0">
                          <a:solidFill>
                            <a:srgbClr val="002776"/>
                          </a:solidFill>
                          <a:latin typeface="+mn-lt"/>
                          <a:ea typeface="+mn-ea"/>
                          <a:cs typeface="+mn-cs"/>
                        </a:rPr>
                        <a:t>OPCs</a:t>
                      </a:r>
                      <a:r>
                        <a:rPr lang="es-ES" sz="900" kern="1200" baseline="0" noProof="0" dirty="0" smtClean="0">
                          <a:solidFill>
                            <a:srgbClr val="002776"/>
                          </a:solidFill>
                          <a:latin typeface="+mn-lt"/>
                          <a:ea typeface="+mn-ea"/>
                          <a:cs typeface="+mn-cs"/>
                        </a:rPr>
                        <a:t> y </a:t>
                      </a:r>
                      <a:r>
                        <a:rPr lang="es-ES" sz="900" kern="1200" baseline="0" noProof="0" dirty="0" err="1" smtClean="0">
                          <a:solidFill>
                            <a:srgbClr val="002776"/>
                          </a:solidFill>
                          <a:latin typeface="+mn-lt"/>
                          <a:ea typeface="+mn-ea"/>
                          <a:cs typeface="+mn-cs"/>
                        </a:rPr>
                        <a:t>DMCs</a:t>
                      </a:r>
                      <a:r>
                        <a:rPr lang="es-ES" sz="900" kern="1200" baseline="0" noProof="0" dirty="0" smtClean="0">
                          <a:solidFill>
                            <a:srgbClr val="002776"/>
                          </a:solidFill>
                          <a:latin typeface="+mn-lt"/>
                          <a:ea typeface="+mn-ea"/>
                          <a:cs typeface="+mn-cs"/>
                        </a:rPr>
                        <a:t>, respectivamente, para que desarrollen un programa específico de capacitación para Quito y los profesionales que se deseen certificar en como “OPC o DMC de Quito”.</a:t>
                      </a:r>
                      <a:r>
                        <a:rPr lang="es-ES_tradnl" sz="900" i="0" kern="1200" baseline="0" noProof="0" dirty="0" smtClean="0">
                          <a:solidFill>
                            <a:srgbClr val="002776"/>
                          </a:solidFill>
                          <a:latin typeface="+mn-lt"/>
                          <a:ea typeface="+mn-ea"/>
                          <a:cs typeface="+mn-cs"/>
                        </a:rPr>
                        <a:t> QT podría actuar como entidad reguladora y certificadora de </a:t>
                      </a:r>
                      <a:r>
                        <a:rPr lang="es-ES_tradnl" sz="900" i="0" kern="1200" baseline="0" noProof="0" dirty="0" err="1" smtClean="0">
                          <a:solidFill>
                            <a:srgbClr val="002776"/>
                          </a:solidFill>
                          <a:latin typeface="+mn-lt"/>
                          <a:ea typeface="+mn-ea"/>
                          <a:cs typeface="+mn-cs"/>
                        </a:rPr>
                        <a:t>OPCs</a:t>
                      </a:r>
                      <a:r>
                        <a:rPr lang="es-ES_tradnl" sz="900" i="0" kern="1200" baseline="0" noProof="0" dirty="0" smtClean="0">
                          <a:solidFill>
                            <a:srgbClr val="002776"/>
                          </a:solidFill>
                          <a:latin typeface="+mn-lt"/>
                          <a:ea typeface="+mn-ea"/>
                          <a:cs typeface="+mn-cs"/>
                        </a:rPr>
                        <a:t> y </a:t>
                      </a:r>
                      <a:r>
                        <a:rPr lang="es-ES_tradnl" sz="900" i="0" kern="1200" baseline="0" noProof="0" dirty="0" err="1" smtClean="0">
                          <a:solidFill>
                            <a:srgbClr val="002776"/>
                          </a:solidFill>
                          <a:latin typeface="+mn-lt"/>
                          <a:ea typeface="+mn-ea"/>
                          <a:cs typeface="+mn-cs"/>
                        </a:rPr>
                        <a:t>DMCs</a:t>
                      </a:r>
                      <a:r>
                        <a:rPr lang="es-ES_tradnl" sz="900" i="0" kern="1200" baseline="0" noProof="0" dirty="0" smtClean="0">
                          <a:solidFill>
                            <a:srgbClr val="002776"/>
                          </a:solidFill>
                          <a:latin typeface="+mn-lt"/>
                          <a:ea typeface="+mn-ea"/>
                          <a:cs typeface="+mn-cs"/>
                        </a:rPr>
                        <a:t>, bajo el programa creado en el que se certificará la calidad y legalidad de los servicios. Asimismo, esta certificación podrá ser una fuente de ingresos para QT, a pesar de que pueda ser subvencionable, entre otras opciones a considerar.</a:t>
                      </a:r>
                      <a:endParaRPr lang="es-ES" sz="900" i="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529250">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2. </a:t>
                      </a:r>
                      <a:r>
                        <a:rPr lang="es-ES" sz="900" kern="1200" baseline="0" noProof="0" dirty="0" smtClean="0">
                          <a:solidFill>
                            <a:srgbClr val="002776"/>
                          </a:solidFill>
                          <a:latin typeface="+mn-lt"/>
                          <a:ea typeface="+mn-ea"/>
                          <a:cs typeface="+mn-cs"/>
                        </a:rPr>
                        <a:t>Establecer con compañías existentes en Quito que estén desarrollando funciones de </a:t>
                      </a:r>
                      <a:r>
                        <a:rPr lang="es-ES" sz="900" kern="1200" baseline="0" noProof="0" dirty="0" err="1" smtClean="0">
                          <a:solidFill>
                            <a:srgbClr val="002776"/>
                          </a:solidFill>
                          <a:latin typeface="+mn-lt"/>
                          <a:ea typeface="+mn-ea"/>
                          <a:cs typeface="+mn-cs"/>
                        </a:rPr>
                        <a:t>OPCs</a:t>
                      </a:r>
                      <a:r>
                        <a:rPr lang="es-ES" sz="900" kern="1200" baseline="0" noProof="0" dirty="0" smtClean="0">
                          <a:solidFill>
                            <a:srgbClr val="002776"/>
                          </a:solidFill>
                          <a:latin typeface="+mn-lt"/>
                          <a:ea typeface="+mn-ea"/>
                          <a:cs typeface="+mn-cs"/>
                        </a:rPr>
                        <a:t> y/o </a:t>
                      </a:r>
                      <a:r>
                        <a:rPr lang="es-ES" sz="900" kern="1200" baseline="0" noProof="0" dirty="0" err="1" smtClean="0">
                          <a:solidFill>
                            <a:srgbClr val="002776"/>
                          </a:solidFill>
                          <a:latin typeface="+mn-lt"/>
                          <a:ea typeface="+mn-ea"/>
                          <a:cs typeface="+mn-cs"/>
                        </a:rPr>
                        <a:t>DMCs</a:t>
                      </a:r>
                      <a:r>
                        <a:rPr lang="es-ES" sz="900" kern="1200" baseline="0" noProof="0" dirty="0" smtClean="0">
                          <a:solidFill>
                            <a:srgbClr val="002776"/>
                          </a:solidFill>
                          <a:latin typeface="+mn-lt"/>
                          <a:ea typeface="+mn-ea"/>
                          <a:cs typeface="+mn-cs"/>
                        </a:rPr>
                        <a:t> un </a:t>
                      </a:r>
                      <a:r>
                        <a:rPr lang="es-ES" sz="900" kern="1200" baseline="0" noProof="0" dirty="0" err="1" smtClean="0">
                          <a:solidFill>
                            <a:srgbClr val="002776"/>
                          </a:solidFill>
                          <a:latin typeface="+mn-lt"/>
                          <a:ea typeface="+mn-ea"/>
                          <a:cs typeface="+mn-cs"/>
                        </a:rPr>
                        <a:t>porgrama</a:t>
                      </a:r>
                      <a:r>
                        <a:rPr lang="es-ES" sz="900" kern="1200" baseline="0" noProof="0" dirty="0" smtClean="0">
                          <a:solidFill>
                            <a:srgbClr val="002776"/>
                          </a:solidFill>
                          <a:latin typeface="+mn-lt"/>
                          <a:ea typeface="+mn-ea"/>
                          <a:cs typeface="+mn-cs"/>
                        </a:rPr>
                        <a:t> de “prácticas o pasantía” en la compañía para que los futuros certificados dispongan de una visión íntegra del rol en cada caso. Se exigirán unas horas determinadas que se podrá compatibilizar con un trabajo.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34846">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3. </a:t>
                      </a:r>
                      <a:r>
                        <a:rPr lang="es-ES" sz="900" kern="1200" baseline="0" noProof="0" dirty="0" smtClean="0">
                          <a:solidFill>
                            <a:srgbClr val="002776"/>
                          </a:solidFill>
                          <a:latin typeface="+mn-lt"/>
                          <a:ea typeface="+mn-ea"/>
                          <a:cs typeface="+mn-cs"/>
                        </a:rPr>
                        <a:t>Diseñar un paquete de incentivos para dar apoyo financiero (becas parciales o créditos blandos), pero no subvencionar totalmente, a los profesionales que deseen participar en la certificación internacional como </a:t>
                      </a:r>
                      <a:r>
                        <a:rPr lang="es-ES" sz="900" kern="1200" baseline="0" noProof="0" dirty="0" err="1" smtClean="0">
                          <a:solidFill>
                            <a:srgbClr val="002776"/>
                          </a:solidFill>
                          <a:latin typeface="+mn-lt"/>
                          <a:ea typeface="+mn-ea"/>
                          <a:cs typeface="+mn-cs"/>
                        </a:rPr>
                        <a:t>OPCs</a:t>
                      </a:r>
                      <a:r>
                        <a:rPr lang="es-ES" sz="900" kern="1200" baseline="0" noProof="0" dirty="0" smtClean="0">
                          <a:solidFill>
                            <a:srgbClr val="002776"/>
                          </a:solidFill>
                          <a:latin typeface="+mn-lt"/>
                          <a:ea typeface="+mn-ea"/>
                          <a:cs typeface="+mn-cs"/>
                        </a:rPr>
                        <a:t> y </a:t>
                      </a:r>
                      <a:r>
                        <a:rPr lang="es-ES" sz="900" kern="1200" baseline="0" noProof="0" dirty="0" err="1" smtClean="0">
                          <a:solidFill>
                            <a:srgbClr val="002776"/>
                          </a:solidFill>
                          <a:latin typeface="+mn-lt"/>
                          <a:ea typeface="+mn-ea"/>
                          <a:cs typeface="+mn-cs"/>
                        </a:rPr>
                        <a:t>DMCs</a:t>
                      </a:r>
                      <a:r>
                        <a:rPr lang="es-ES" sz="900" kern="1200" baseline="0" noProof="0" dirty="0" smtClean="0">
                          <a:solidFill>
                            <a:srgbClr val="002776"/>
                          </a:solidFill>
                          <a:latin typeface="+mn-lt"/>
                          <a:ea typeface="+mn-ea"/>
                          <a:cs typeface="+mn-cs"/>
                        </a:rPr>
                        <a:t>. </a:t>
                      </a:r>
                      <a:endParaRPr lang="es-ES" sz="900" kern="1200" noProof="0" dirty="0" smtClean="0">
                        <a:solidFill>
                          <a:srgbClr val="002776"/>
                        </a:solidFill>
                        <a:latin typeface="+mn-lt"/>
                        <a:ea typeface="+mn-ea"/>
                        <a:cs typeface="+mn-cs"/>
                      </a:endParaRPr>
                    </a:p>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baseline="0" noProof="0" dirty="0" smtClean="0">
                          <a:solidFill>
                            <a:srgbClr val="002776"/>
                          </a:solidFill>
                          <a:latin typeface="+mn-lt"/>
                          <a:ea typeface="+mn-ea"/>
                          <a:cs typeface="+mn-cs"/>
                        </a:rPr>
                        <a:t>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525415">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noProof="0" dirty="0" smtClean="0">
                          <a:solidFill>
                            <a:srgbClr val="002776"/>
                          </a:solidFill>
                          <a:latin typeface="+mn-lt"/>
                          <a:ea typeface="+mn-ea"/>
                          <a:cs typeface="+mn-cs"/>
                        </a:rPr>
                        <a:t>4. Acordar</a:t>
                      </a:r>
                      <a:r>
                        <a:rPr lang="es-ES_tradnl" sz="900" kern="1200" baseline="0" noProof="0" dirty="0" smtClean="0">
                          <a:solidFill>
                            <a:srgbClr val="002776"/>
                          </a:solidFill>
                          <a:latin typeface="+mn-lt"/>
                          <a:ea typeface="+mn-ea"/>
                          <a:cs typeface="+mn-cs"/>
                        </a:rPr>
                        <a:t> con UEN RICE que todos aquéllos participantes certificados bajo el programa de QT pasarán a estar en el directorio oficial de la UEN como </a:t>
                      </a:r>
                      <a:r>
                        <a:rPr lang="es-ES_tradnl" sz="900" kern="1200" baseline="0" noProof="0" dirty="0" err="1" smtClean="0">
                          <a:solidFill>
                            <a:srgbClr val="002776"/>
                          </a:solidFill>
                          <a:latin typeface="+mn-lt"/>
                          <a:ea typeface="+mn-ea"/>
                          <a:cs typeface="+mn-cs"/>
                        </a:rPr>
                        <a:t>OPCs</a:t>
                      </a:r>
                      <a:r>
                        <a:rPr lang="es-ES_tradnl" sz="900" kern="1200" baseline="0" noProof="0" dirty="0" smtClean="0">
                          <a:solidFill>
                            <a:srgbClr val="002776"/>
                          </a:solidFill>
                          <a:latin typeface="+mn-lt"/>
                          <a:ea typeface="+mn-ea"/>
                          <a:cs typeface="+mn-cs"/>
                        </a:rPr>
                        <a:t> y </a:t>
                      </a:r>
                      <a:r>
                        <a:rPr lang="es-ES_tradnl" sz="900" kern="1200" baseline="0" noProof="0" dirty="0" err="1" smtClean="0">
                          <a:solidFill>
                            <a:srgbClr val="002776"/>
                          </a:solidFill>
                          <a:latin typeface="+mn-lt"/>
                          <a:ea typeface="+mn-ea"/>
                          <a:cs typeface="+mn-cs"/>
                        </a:rPr>
                        <a:t>DMCs</a:t>
                      </a:r>
                      <a:r>
                        <a:rPr lang="es-ES_tradnl" sz="900" kern="1200" baseline="0" noProof="0" dirty="0" smtClean="0">
                          <a:solidFill>
                            <a:srgbClr val="002776"/>
                          </a:solidFill>
                          <a:latin typeface="+mn-lt"/>
                          <a:ea typeface="+mn-ea"/>
                          <a:cs typeface="+mn-cs"/>
                        </a:rPr>
                        <a:t>. Esto les permitirá estar visibles y accesible a los organizadores internacionales o nacionales de reuniones y eventos que quieran contactar con ellos.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305695434"/>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34</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86202"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751130"/>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777199"/>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 sz="800" b="1" dirty="0" smtClean="0"/>
              <a:t>Generación de capacidades del Sistema de RICE Quito</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420837"/>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472194"/>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479466"/>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14" name="Group 213"/>
          <p:cNvGrpSpPr/>
          <p:nvPr/>
        </p:nvGrpSpPr>
        <p:grpSpPr>
          <a:xfrm>
            <a:off x="4761313" y="7487394"/>
            <a:ext cx="4332885" cy="188648"/>
            <a:chOff x="565498" y="7511262"/>
            <a:chExt cx="4332885" cy="188648"/>
          </a:xfrm>
        </p:grpSpPr>
        <p:grpSp>
          <p:nvGrpSpPr>
            <p:cNvPr id="216" name="Group 215"/>
            <p:cNvGrpSpPr/>
            <p:nvPr/>
          </p:nvGrpSpPr>
          <p:grpSpPr>
            <a:xfrm>
              <a:off x="565498" y="7511262"/>
              <a:ext cx="3104467" cy="184666"/>
              <a:chOff x="615275" y="7511262"/>
              <a:chExt cx="3104467" cy="184666"/>
            </a:xfrm>
          </p:grpSpPr>
          <p:sp>
            <p:nvSpPr>
              <p:cNvPr id="236" name="TextBox 235"/>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43" name="Rectangle 242"/>
              <p:cNvSpPr/>
              <p:nvPr>
                <p:custDataLst>
                  <p:tags r:id="rId15"/>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329" name="Rectangle 328"/>
              <p:cNvSpPr/>
              <p:nvPr>
                <p:custDataLst>
                  <p:tags r:id="rId16"/>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330" name="Rectangle 329"/>
              <p:cNvSpPr/>
              <p:nvPr>
                <p:custDataLst>
                  <p:tags r:id="rId17"/>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17" name="TextBox 216"/>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19" name="TextBox 21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361" name="Group 360"/>
          <p:cNvGrpSpPr/>
          <p:nvPr/>
        </p:nvGrpSpPr>
        <p:grpSpPr>
          <a:xfrm>
            <a:off x="7256357" y="1440165"/>
            <a:ext cx="2633101" cy="836705"/>
            <a:chOff x="3462357" y="6443378"/>
            <a:chExt cx="2082316" cy="900000"/>
          </a:xfrm>
        </p:grpSpPr>
        <p:sp>
          <p:nvSpPr>
            <p:cNvPr id="362" name="Rectangle 361"/>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63" name="Rectangle 362"/>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4" name="Group 363"/>
            <p:cNvGrpSpPr/>
            <p:nvPr/>
          </p:nvGrpSpPr>
          <p:grpSpPr>
            <a:xfrm>
              <a:off x="3561117" y="6479378"/>
              <a:ext cx="295181" cy="288000"/>
              <a:chOff x="1738313" y="3406776"/>
              <a:chExt cx="644727" cy="615950"/>
            </a:xfrm>
            <a:solidFill>
              <a:srgbClr val="FFFF00"/>
            </a:solidFill>
          </p:grpSpPr>
          <p:sp>
            <p:nvSpPr>
              <p:cNvPr id="375"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7"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5" name="Group 364"/>
            <p:cNvGrpSpPr/>
            <p:nvPr/>
          </p:nvGrpSpPr>
          <p:grpSpPr>
            <a:xfrm>
              <a:off x="3582872" y="6818591"/>
              <a:ext cx="468000" cy="432933"/>
              <a:chOff x="3605314" y="6801213"/>
              <a:chExt cx="468000" cy="432933"/>
            </a:xfrm>
          </p:grpSpPr>
          <p:sp>
            <p:nvSpPr>
              <p:cNvPr id="373" name="Rectangle 372"/>
              <p:cNvSpPr/>
              <p:nvPr>
                <p:custDataLst>
                  <p:tags r:id="rId13"/>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4" name="TextBox 373"/>
              <p:cNvSpPr txBox="1"/>
              <p:nvPr>
                <p:custDataLst>
                  <p:tags r:id="rId14"/>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6" name="Group 365"/>
            <p:cNvGrpSpPr/>
            <p:nvPr/>
          </p:nvGrpSpPr>
          <p:grpSpPr>
            <a:xfrm>
              <a:off x="4277236" y="6818591"/>
              <a:ext cx="468000" cy="432933"/>
              <a:chOff x="4217406" y="6801213"/>
              <a:chExt cx="468000" cy="432933"/>
            </a:xfrm>
          </p:grpSpPr>
          <p:sp>
            <p:nvSpPr>
              <p:cNvPr id="371" name="Rectangle 370"/>
              <p:cNvSpPr/>
              <p:nvPr>
                <p:custDataLst>
                  <p:tags r:id="rId11"/>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2"/>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7" name="Group 366"/>
            <p:cNvGrpSpPr/>
            <p:nvPr/>
          </p:nvGrpSpPr>
          <p:grpSpPr>
            <a:xfrm>
              <a:off x="4971600" y="6818591"/>
              <a:ext cx="468000" cy="432933"/>
              <a:chOff x="4829498" y="6801213"/>
              <a:chExt cx="468000" cy="432933"/>
            </a:xfrm>
          </p:grpSpPr>
          <p:sp>
            <p:nvSpPr>
              <p:cNvPr id="369" name="Rectangle 368"/>
              <p:cNvSpPr/>
              <p:nvPr>
                <p:custDataLst>
                  <p:tags r:id="rId9"/>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0"/>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8" name="Freeform 368"/>
            <p:cNvSpPr>
              <a:spLocks noEditPoints="1"/>
            </p:cNvSpPr>
            <p:nvPr/>
          </p:nvSpPr>
          <p:spPr bwMode="auto">
            <a:xfrm>
              <a:off x="4424914"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79" name="Rectangle 378"/>
          <p:cNvSpPr/>
          <p:nvPr/>
        </p:nvSpPr>
        <p:spPr>
          <a:xfrm>
            <a:off x="3375340" y="6443378"/>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0" name="Table 379"/>
          <p:cNvGraphicFramePr>
            <a:graphicFrameLocks noGrp="1"/>
          </p:cNvGraphicFramePr>
          <p:nvPr>
            <p:extLst/>
          </p:nvPr>
        </p:nvGraphicFramePr>
        <p:xfrm>
          <a:off x="3375340" y="6873220"/>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34" name="Group 33"/>
          <p:cNvGrpSpPr/>
          <p:nvPr/>
        </p:nvGrpSpPr>
        <p:grpSpPr>
          <a:xfrm>
            <a:off x="3417417" y="6485819"/>
            <a:ext cx="256421" cy="252000"/>
            <a:chOff x="3417417" y="6485819"/>
            <a:chExt cx="256421" cy="252000"/>
          </a:xfrm>
        </p:grpSpPr>
        <p:sp>
          <p:nvSpPr>
            <p:cNvPr id="386"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7"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8"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2" name="Rectangle 314"/>
          <p:cNvSpPr/>
          <p:nvPr>
            <p:custDataLst>
              <p:tags r:id="rId7"/>
            </p:custDataLst>
          </p:nvPr>
        </p:nvSpPr>
        <p:spPr>
          <a:xfrm>
            <a:off x="205458" y="2374826"/>
            <a:ext cx="7018280" cy="3462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900" b="1" dirty="0" smtClean="0">
                <a:solidFill>
                  <a:srgbClr val="002776"/>
                </a:solidFill>
              </a:rPr>
              <a:t>Responsables                                                              Actores Involucrados</a:t>
            </a:r>
            <a:endParaRPr lang="es-CL" sz="900" b="1" dirty="0">
              <a:solidFill>
                <a:srgbClr val="002776"/>
              </a:solidFill>
            </a:endParaRPr>
          </a:p>
        </p:txBody>
      </p:sp>
      <p:grpSp>
        <p:nvGrpSpPr>
          <p:cNvPr id="393" name="Group 315"/>
          <p:cNvGrpSpPr/>
          <p:nvPr>
            <p:custDataLst>
              <p:tags r:id="rId8"/>
            </p:custDataLst>
          </p:nvPr>
        </p:nvGrpSpPr>
        <p:grpSpPr>
          <a:xfrm>
            <a:off x="316674" y="2414871"/>
            <a:ext cx="216000" cy="277022"/>
            <a:chOff x="391339" y="1340959"/>
            <a:chExt cx="382588" cy="609600"/>
          </a:xfrm>
        </p:grpSpPr>
        <p:sp>
          <p:nvSpPr>
            <p:cNvPr id="396"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sp>
          <p:nvSpPr>
            <p:cNvPr id="397"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grpSp>
      <p:sp>
        <p:nvSpPr>
          <p:cNvPr id="394" name="Rectangle 393"/>
          <p:cNvSpPr/>
          <p:nvPr/>
        </p:nvSpPr>
        <p:spPr>
          <a:xfrm>
            <a:off x="3631553" y="2726891"/>
            <a:ext cx="3558681"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800" dirty="0" smtClean="0">
                <a:solidFill>
                  <a:srgbClr val="002776"/>
                </a:solidFill>
              </a:rPr>
              <a:t>QT</a:t>
            </a:r>
          </a:p>
          <a:p>
            <a:r>
              <a:rPr lang="es-CL" sz="800" dirty="0" err="1" smtClean="0">
                <a:solidFill>
                  <a:srgbClr val="002776"/>
                </a:solidFill>
              </a:rPr>
              <a:t>Captur</a:t>
            </a:r>
            <a:endParaRPr lang="es-CL" sz="800" dirty="0" smtClean="0">
              <a:solidFill>
                <a:srgbClr val="002776"/>
              </a:solidFill>
            </a:endParaRPr>
          </a:p>
          <a:p>
            <a:r>
              <a:rPr lang="es-CL" sz="800" dirty="0" err="1" smtClean="0">
                <a:solidFill>
                  <a:srgbClr val="002776"/>
                </a:solidFill>
              </a:rPr>
              <a:t>Qualitur</a:t>
            </a:r>
            <a:endParaRPr lang="es-CL" sz="800" dirty="0" smtClean="0">
              <a:solidFill>
                <a:srgbClr val="002776"/>
              </a:solidFill>
            </a:endParaRPr>
          </a:p>
          <a:p>
            <a:r>
              <a:rPr lang="es-CL" sz="800" dirty="0" err="1" smtClean="0">
                <a:solidFill>
                  <a:srgbClr val="002776"/>
                </a:solidFill>
              </a:rPr>
              <a:t>Optur</a:t>
            </a:r>
            <a:endParaRPr lang="es-ES" sz="800" dirty="0">
              <a:solidFill>
                <a:srgbClr val="002776"/>
              </a:solidFill>
            </a:endParaRPr>
          </a:p>
        </p:txBody>
      </p:sp>
      <p:sp>
        <p:nvSpPr>
          <p:cNvPr id="395" name="Rectangle 394"/>
          <p:cNvSpPr/>
          <p:nvPr/>
        </p:nvSpPr>
        <p:spPr>
          <a:xfrm>
            <a:off x="187198" y="2738070"/>
            <a:ext cx="3418116"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800" b="1" dirty="0">
                <a:solidFill>
                  <a:srgbClr val="002776"/>
                </a:solidFill>
              </a:rPr>
              <a:t>Líder de Proyecto: </a:t>
            </a:r>
            <a:r>
              <a:rPr lang="es-ES_tradnl" sz="800" dirty="0" err="1" smtClean="0">
                <a:solidFill>
                  <a:srgbClr val="002776"/>
                </a:solidFill>
              </a:rPr>
              <a:t>Capacitur</a:t>
            </a:r>
            <a:r>
              <a:rPr lang="es-ES_tradnl" sz="800" dirty="0" smtClean="0">
                <a:solidFill>
                  <a:srgbClr val="002776"/>
                </a:solidFill>
              </a:rPr>
              <a:t>, UEN RICE, Empresa externa</a:t>
            </a:r>
            <a:endParaRPr lang="es-ES_tradnl" sz="800" dirty="0">
              <a:solidFill>
                <a:srgbClr val="002776"/>
              </a:solidFill>
            </a:endParaRPr>
          </a:p>
          <a:p>
            <a:r>
              <a:rPr lang="es-ES_tradnl" sz="800" b="1" dirty="0">
                <a:solidFill>
                  <a:srgbClr val="002776"/>
                </a:solidFill>
              </a:rPr>
              <a:t>Equipo de Proyecto</a:t>
            </a:r>
            <a:r>
              <a:rPr lang="es-ES_tradnl" sz="800" b="1" dirty="0" smtClean="0">
                <a:solidFill>
                  <a:srgbClr val="002776"/>
                </a:solidFill>
              </a:rPr>
              <a:t>: </a:t>
            </a:r>
            <a:r>
              <a:rPr lang="es-ES_tradnl" sz="800" dirty="0" smtClean="0">
                <a:solidFill>
                  <a:srgbClr val="002776"/>
                </a:solidFill>
              </a:rPr>
              <a:t> NA</a:t>
            </a:r>
            <a:endParaRPr lang="es-ES" sz="800" dirty="0">
              <a:solidFill>
                <a:srgbClr val="002776"/>
              </a:solidFill>
            </a:endParaRPr>
          </a:p>
        </p:txBody>
      </p:sp>
      <p:grpSp>
        <p:nvGrpSpPr>
          <p:cNvPr id="399" name="Group 398"/>
          <p:cNvGrpSpPr/>
          <p:nvPr/>
        </p:nvGrpSpPr>
        <p:grpSpPr>
          <a:xfrm>
            <a:off x="205458" y="6443378"/>
            <a:ext cx="3169298" cy="942946"/>
            <a:chOff x="205458" y="6443378"/>
            <a:chExt cx="3273816" cy="942946"/>
          </a:xfrm>
        </p:grpSpPr>
        <p:sp>
          <p:nvSpPr>
            <p:cNvPr id="400" name="Rectangle 39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01" name="Rectangle 400"/>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0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3" name="Rectangle 40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04"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5" name="Rectangle 404"/>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$ 90.000 USD </a:t>
              </a:r>
            </a:p>
            <a:p>
              <a:pPr algn="ctr"/>
              <a:r>
                <a:rPr lang="es-CL" sz="1000" i="1" dirty="0" smtClean="0">
                  <a:solidFill>
                    <a:schemeClr val="tx2"/>
                  </a:solidFill>
                </a:rPr>
                <a:t>Diseño del programa de capacitación. El curso será financiado con la matrícula de los alumnos.</a:t>
              </a:r>
              <a:endParaRPr lang="es-CL" sz="800" i="1" dirty="0">
                <a:solidFill>
                  <a:schemeClr val="tx2"/>
                </a:solidFill>
              </a:endParaRPr>
            </a:p>
          </p:txBody>
        </p:sp>
      </p:grpSp>
      <p:sp>
        <p:nvSpPr>
          <p:cNvPr id="408" name="Freeform 368"/>
          <p:cNvSpPr>
            <a:spLocks noEditPoints="1"/>
          </p:cNvSpPr>
          <p:nvPr/>
        </p:nvSpPr>
        <p:spPr bwMode="auto">
          <a:xfrm>
            <a:off x="3805858"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9" name="TextBox 408"/>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sp>
        <p:nvSpPr>
          <p:cNvPr id="410" name="Rectangle 409"/>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sp>
        <p:nvSpPr>
          <p:cNvPr id="162" name="Freeform 368"/>
          <p:cNvSpPr>
            <a:spLocks noEditPoints="1"/>
          </p:cNvSpPr>
          <p:nvPr/>
        </p:nvSpPr>
        <p:spPr bwMode="auto">
          <a:xfrm>
            <a:off x="4165898"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3" name="Freeform 368"/>
          <p:cNvSpPr>
            <a:spLocks noEditPoints="1"/>
          </p:cNvSpPr>
          <p:nvPr/>
        </p:nvSpPr>
        <p:spPr bwMode="auto">
          <a:xfrm>
            <a:off x="4525938"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7" name="Rounded Rectangle 166"/>
          <p:cNvSpPr/>
          <p:nvPr/>
        </p:nvSpPr>
        <p:spPr>
          <a:xfrm>
            <a:off x="265456" y="1006674"/>
            <a:ext cx="393100" cy="249154"/>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E2</a:t>
            </a:r>
            <a:endParaRPr lang="es-ES" sz="1100" b="1" dirty="0">
              <a:solidFill>
                <a:srgbClr val="002060"/>
              </a:solidFill>
            </a:endParaRPr>
          </a:p>
        </p:txBody>
      </p:sp>
      <p:grpSp>
        <p:nvGrpSpPr>
          <p:cNvPr id="166" name="Group 165"/>
          <p:cNvGrpSpPr/>
          <p:nvPr/>
        </p:nvGrpSpPr>
        <p:grpSpPr>
          <a:xfrm>
            <a:off x="785170" y="376650"/>
            <a:ext cx="428400" cy="414000"/>
            <a:chOff x="703656" y="247711"/>
            <a:chExt cx="515504" cy="495053"/>
          </a:xfrm>
        </p:grpSpPr>
        <p:sp>
          <p:nvSpPr>
            <p:cNvPr id="171" name="Rounded Rectangle 170"/>
            <p:cNvSpPr/>
            <p:nvPr/>
          </p:nvSpPr>
          <p:spPr>
            <a:xfrm>
              <a:off x="703656" y="247711"/>
              <a:ext cx="515504" cy="495053"/>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172" name="Freeform 49"/>
            <p:cNvSpPr>
              <a:spLocks noEditPoints="1"/>
            </p:cNvSpPr>
            <p:nvPr/>
          </p:nvSpPr>
          <p:spPr bwMode="auto">
            <a:xfrm>
              <a:off x="860301" y="333414"/>
              <a:ext cx="197869" cy="195001"/>
            </a:xfrm>
            <a:custGeom>
              <a:avLst/>
              <a:gdLst>
                <a:gd name="T0" fmla="*/ 125 w 138"/>
                <a:gd name="T1" fmla="*/ 0 h 136"/>
                <a:gd name="T2" fmla="*/ 130 w 138"/>
                <a:gd name="T3" fmla="*/ 0 h 136"/>
                <a:gd name="T4" fmla="*/ 136 w 138"/>
                <a:gd name="T5" fmla="*/ 6 h 136"/>
                <a:gd name="T6" fmla="*/ 138 w 138"/>
                <a:gd name="T7" fmla="*/ 34 h 136"/>
                <a:gd name="T8" fmla="*/ 136 w 138"/>
                <a:gd name="T9" fmla="*/ 39 h 136"/>
                <a:gd name="T10" fmla="*/ 130 w 138"/>
                <a:gd name="T11" fmla="*/ 45 h 136"/>
                <a:gd name="T12" fmla="*/ 91 w 138"/>
                <a:gd name="T13" fmla="*/ 46 h 136"/>
                <a:gd name="T14" fmla="*/ 80 w 138"/>
                <a:gd name="T15" fmla="*/ 46 h 136"/>
                <a:gd name="T16" fmla="*/ 79 w 138"/>
                <a:gd name="T17" fmla="*/ 46 h 136"/>
                <a:gd name="T18" fmla="*/ 71 w 138"/>
                <a:gd name="T19" fmla="*/ 42 h 136"/>
                <a:gd name="T20" fmla="*/ 66 w 138"/>
                <a:gd name="T21" fmla="*/ 34 h 136"/>
                <a:gd name="T22" fmla="*/ 66 w 138"/>
                <a:gd name="T23" fmla="*/ 11 h 136"/>
                <a:gd name="T24" fmla="*/ 71 w 138"/>
                <a:gd name="T25" fmla="*/ 3 h 136"/>
                <a:gd name="T26" fmla="*/ 79 w 138"/>
                <a:gd name="T27" fmla="*/ 0 h 136"/>
                <a:gd name="T28" fmla="*/ 71 w 138"/>
                <a:gd name="T29" fmla="*/ 85 h 136"/>
                <a:gd name="T30" fmla="*/ 88 w 138"/>
                <a:gd name="T31" fmla="*/ 69 h 136"/>
                <a:gd name="T32" fmla="*/ 68 w 138"/>
                <a:gd name="T33" fmla="*/ 62 h 136"/>
                <a:gd name="T34" fmla="*/ 66 w 138"/>
                <a:gd name="T35" fmla="*/ 54 h 136"/>
                <a:gd name="T36" fmla="*/ 62 w 138"/>
                <a:gd name="T37" fmla="*/ 48 h 136"/>
                <a:gd name="T38" fmla="*/ 57 w 138"/>
                <a:gd name="T39" fmla="*/ 48 h 136"/>
                <a:gd name="T40" fmla="*/ 54 w 138"/>
                <a:gd name="T41" fmla="*/ 48 h 136"/>
                <a:gd name="T42" fmla="*/ 53 w 138"/>
                <a:gd name="T43" fmla="*/ 43 h 136"/>
                <a:gd name="T44" fmla="*/ 54 w 138"/>
                <a:gd name="T45" fmla="*/ 39 h 136"/>
                <a:gd name="T46" fmla="*/ 57 w 138"/>
                <a:gd name="T47" fmla="*/ 35 h 136"/>
                <a:gd name="T48" fmla="*/ 57 w 138"/>
                <a:gd name="T49" fmla="*/ 32 h 136"/>
                <a:gd name="T50" fmla="*/ 57 w 138"/>
                <a:gd name="T51" fmla="*/ 31 h 136"/>
                <a:gd name="T52" fmla="*/ 56 w 138"/>
                <a:gd name="T53" fmla="*/ 31 h 136"/>
                <a:gd name="T54" fmla="*/ 54 w 138"/>
                <a:gd name="T55" fmla="*/ 21 h 136"/>
                <a:gd name="T56" fmla="*/ 53 w 138"/>
                <a:gd name="T57" fmla="*/ 18 h 136"/>
                <a:gd name="T58" fmla="*/ 45 w 138"/>
                <a:gd name="T59" fmla="*/ 17 h 136"/>
                <a:gd name="T60" fmla="*/ 36 w 138"/>
                <a:gd name="T61" fmla="*/ 20 h 136"/>
                <a:gd name="T62" fmla="*/ 34 w 138"/>
                <a:gd name="T63" fmla="*/ 21 h 136"/>
                <a:gd name="T64" fmla="*/ 32 w 138"/>
                <a:gd name="T65" fmla="*/ 31 h 136"/>
                <a:gd name="T66" fmla="*/ 32 w 138"/>
                <a:gd name="T67" fmla="*/ 31 h 136"/>
                <a:gd name="T68" fmla="*/ 32 w 138"/>
                <a:gd name="T69" fmla="*/ 32 h 136"/>
                <a:gd name="T70" fmla="*/ 32 w 138"/>
                <a:gd name="T71" fmla="*/ 35 h 136"/>
                <a:gd name="T72" fmla="*/ 34 w 138"/>
                <a:gd name="T73" fmla="*/ 39 h 136"/>
                <a:gd name="T74" fmla="*/ 37 w 138"/>
                <a:gd name="T75" fmla="*/ 43 h 136"/>
                <a:gd name="T76" fmla="*/ 36 w 138"/>
                <a:gd name="T77" fmla="*/ 46 h 136"/>
                <a:gd name="T78" fmla="*/ 34 w 138"/>
                <a:gd name="T79" fmla="*/ 48 h 136"/>
                <a:gd name="T80" fmla="*/ 32 w 138"/>
                <a:gd name="T81" fmla="*/ 48 h 136"/>
                <a:gd name="T82" fmla="*/ 28 w 138"/>
                <a:gd name="T83" fmla="*/ 48 h 136"/>
                <a:gd name="T84" fmla="*/ 22 w 138"/>
                <a:gd name="T85" fmla="*/ 62 h 136"/>
                <a:gd name="T86" fmla="*/ 0 w 138"/>
                <a:gd name="T87" fmla="*/ 69 h 136"/>
                <a:gd name="T88" fmla="*/ 17 w 138"/>
                <a:gd name="T89" fmla="*/ 85 h 136"/>
                <a:gd name="T90" fmla="*/ 71 w 138"/>
                <a:gd name="T91" fmla="*/ 136 h 136"/>
                <a:gd name="T92" fmla="*/ 71 w 138"/>
                <a:gd name="T93" fmla="*/ 85 h 136"/>
                <a:gd name="T94" fmla="*/ 45 w 138"/>
                <a:gd name="T95" fmla="*/ 52 h 136"/>
                <a:gd name="T96" fmla="*/ 43 w 138"/>
                <a:gd name="T97" fmla="*/ 48 h 136"/>
                <a:gd name="T98" fmla="*/ 46 w 138"/>
                <a:gd name="T99" fmla="*/ 48 h 136"/>
                <a:gd name="T100" fmla="*/ 46 w 138"/>
                <a:gd name="T101" fmla="*/ 52 h 136"/>
                <a:gd name="T102" fmla="*/ 42 w 138"/>
                <a:gd name="T103" fmla="*/ 62 h 136"/>
                <a:gd name="T104" fmla="*/ 82 w 138"/>
                <a:gd name="T105" fmla="*/ 9 h 136"/>
                <a:gd name="T106" fmla="*/ 125 w 138"/>
                <a:gd name="T107" fmla="*/ 12 h 136"/>
                <a:gd name="T108" fmla="*/ 82 w 138"/>
                <a:gd name="T109" fmla="*/ 9 h 136"/>
                <a:gd name="T110" fmla="*/ 82 w 138"/>
                <a:gd name="T111" fmla="*/ 31 h 136"/>
                <a:gd name="T112" fmla="*/ 125 w 138"/>
                <a:gd name="T113" fmla="*/ 34 h 136"/>
                <a:gd name="T114" fmla="*/ 82 w 138"/>
                <a:gd name="T115" fmla="*/ 31 h 136"/>
                <a:gd name="T116" fmla="*/ 82 w 138"/>
                <a:gd name="T117" fmla="*/ 20 h 136"/>
                <a:gd name="T118" fmla="*/ 125 w 138"/>
                <a:gd name="T119" fmla="*/ 23 h 136"/>
                <a:gd name="T120" fmla="*/ 82 w 138"/>
                <a:gd name="T121" fmla="*/ 2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6">
                  <a:moveTo>
                    <a:pt x="79" y="0"/>
                  </a:moveTo>
                  <a:lnTo>
                    <a:pt x="125" y="0"/>
                  </a:lnTo>
                  <a:lnTo>
                    <a:pt x="125" y="0"/>
                  </a:lnTo>
                  <a:lnTo>
                    <a:pt x="130" y="0"/>
                  </a:lnTo>
                  <a:lnTo>
                    <a:pt x="135" y="3"/>
                  </a:lnTo>
                  <a:lnTo>
                    <a:pt x="136" y="6"/>
                  </a:lnTo>
                  <a:lnTo>
                    <a:pt x="138" y="11"/>
                  </a:lnTo>
                  <a:lnTo>
                    <a:pt x="138" y="34"/>
                  </a:lnTo>
                  <a:lnTo>
                    <a:pt x="138" y="34"/>
                  </a:lnTo>
                  <a:lnTo>
                    <a:pt x="136" y="39"/>
                  </a:lnTo>
                  <a:lnTo>
                    <a:pt x="135" y="42"/>
                  </a:lnTo>
                  <a:lnTo>
                    <a:pt x="130" y="45"/>
                  </a:lnTo>
                  <a:lnTo>
                    <a:pt x="125" y="46"/>
                  </a:lnTo>
                  <a:lnTo>
                    <a:pt x="91" y="46"/>
                  </a:lnTo>
                  <a:lnTo>
                    <a:pt x="80" y="56"/>
                  </a:lnTo>
                  <a:lnTo>
                    <a:pt x="80" y="46"/>
                  </a:lnTo>
                  <a:lnTo>
                    <a:pt x="79" y="46"/>
                  </a:lnTo>
                  <a:lnTo>
                    <a:pt x="79" y="46"/>
                  </a:lnTo>
                  <a:lnTo>
                    <a:pt x="74" y="45"/>
                  </a:lnTo>
                  <a:lnTo>
                    <a:pt x="71" y="42"/>
                  </a:lnTo>
                  <a:lnTo>
                    <a:pt x="68" y="39"/>
                  </a:lnTo>
                  <a:lnTo>
                    <a:pt x="66" y="34"/>
                  </a:lnTo>
                  <a:lnTo>
                    <a:pt x="66" y="11"/>
                  </a:lnTo>
                  <a:lnTo>
                    <a:pt x="66" y="11"/>
                  </a:lnTo>
                  <a:lnTo>
                    <a:pt x="68" y="6"/>
                  </a:lnTo>
                  <a:lnTo>
                    <a:pt x="71" y="3"/>
                  </a:lnTo>
                  <a:lnTo>
                    <a:pt x="74" y="0"/>
                  </a:lnTo>
                  <a:lnTo>
                    <a:pt x="79" y="0"/>
                  </a:lnTo>
                  <a:lnTo>
                    <a:pt x="79" y="0"/>
                  </a:lnTo>
                  <a:close/>
                  <a:moveTo>
                    <a:pt x="71" y="85"/>
                  </a:moveTo>
                  <a:lnTo>
                    <a:pt x="80" y="85"/>
                  </a:lnTo>
                  <a:lnTo>
                    <a:pt x="88" y="69"/>
                  </a:lnTo>
                  <a:lnTo>
                    <a:pt x="88" y="62"/>
                  </a:lnTo>
                  <a:lnTo>
                    <a:pt x="68" y="62"/>
                  </a:lnTo>
                  <a:lnTo>
                    <a:pt x="68" y="62"/>
                  </a:lnTo>
                  <a:lnTo>
                    <a:pt x="66" y="54"/>
                  </a:lnTo>
                  <a:lnTo>
                    <a:pt x="62" y="48"/>
                  </a:lnTo>
                  <a:lnTo>
                    <a:pt x="62" y="48"/>
                  </a:lnTo>
                  <a:lnTo>
                    <a:pt x="57" y="48"/>
                  </a:lnTo>
                  <a:lnTo>
                    <a:pt x="57" y="48"/>
                  </a:lnTo>
                  <a:lnTo>
                    <a:pt x="54" y="48"/>
                  </a:lnTo>
                  <a:lnTo>
                    <a:pt x="54" y="48"/>
                  </a:lnTo>
                  <a:lnTo>
                    <a:pt x="53" y="43"/>
                  </a:lnTo>
                  <a:lnTo>
                    <a:pt x="53" y="43"/>
                  </a:lnTo>
                  <a:lnTo>
                    <a:pt x="54" y="39"/>
                  </a:lnTo>
                  <a:lnTo>
                    <a:pt x="54" y="39"/>
                  </a:lnTo>
                  <a:lnTo>
                    <a:pt x="57" y="35"/>
                  </a:lnTo>
                  <a:lnTo>
                    <a:pt x="57" y="35"/>
                  </a:lnTo>
                  <a:lnTo>
                    <a:pt x="57" y="32"/>
                  </a:lnTo>
                  <a:lnTo>
                    <a:pt x="57" y="32"/>
                  </a:lnTo>
                  <a:lnTo>
                    <a:pt x="57" y="31"/>
                  </a:lnTo>
                  <a:lnTo>
                    <a:pt x="57" y="31"/>
                  </a:lnTo>
                  <a:lnTo>
                    <a:pt x="56" y="31"/>
                  </a:lnTo>
                  <a:lnTo>
                    <a:pt x="56" y="31"/>
                  </a:lnTo>
                  <a:lnTo>
                    <a:pt x="56" y="23"/>
                  </a:lnTo>
                  <a:lnTo>
                    <a:pt x="54" y="21"/>
                  </a:lnTo>
                  <a:lnTo>
                    <a:pt x="53" y="18"/>
                  </a:lnTo>
                  <a:lnTo>
                    <a:pt x="53" y="18"/>
                  </a:lnTo>
                  <a:lnTo>
                    <a:pt x="49" y="17"/>
                  </a:lnTo>
                  <a:lnTo>
                    <a:pt x="45" y="17"/>
                  </a:lnTo>
                  <a:lnTo>
                    <a:pt x="40" y="17"/>
                  </a:lnTo>
                  <a:lnTo>
                    <a:pt x="36" y="20"/>
                  </a:lnTo>
                  <a:lnTo>
                    <a:pt x="36" y="20"/>
                  </a:lnTo>
                  <a:lnTo>
                    <a:pt x="34" y="21"/>
                  </a:lnTo>
                  <a:lnTo>
                    <a:pt x="32" y="23"/>
                  </a:lnTo>
                  <a:lnTo>
                    <a:pt x="32" y="31"/>
                  </a:lnTo>
                  <a:lnTo>
                    <a:pt x="32" y="31"/>
                  </a:lnTo>
                  <a:lnTo>
                    <a:pt x="32" y="31"/>
                  </a:lnTo>
                  <a:lnTo>
                    <a:pt x="32" y="32"/>
                  </a:lnTo>
                  <a:lnTo>
                    <a:pt x="32" y="32"/>
                  </a:lnTo>
                  <a:lnTo>
                    <a:pt x="32" y="32"/>
                  </a:lnTo>
                  <a:lnTo>
                    <a:pt x="32" y="35"/>
                  </a:lnTo>
                  <a:lnTo>
                    <a:pt x="32" y="35"/>
                  </a:lnTo>
                  <a:lnTo>
                    <a:pt x="34" y="39"/>
                  </a:lnTo>
                  <a:lnTo>
                    <a:pt x="34" y="39"/>
                  </a:lnTo>
                  <a:lnTo>
                    <a:pt x="37" y="43"/>
                  </a:lnTo>
                  <a:lnTo>
                    <a:pt x="37" y="43"/>
                  </a:lnTo>
                  <a:lnTo>
                    <a:pt x="36" y="46"/>
                  </a:lnTo>
                  <a:lnTo>
                    <a:pt x="36" y="46"/>
                  </a:lnTo>
                  <a:lnTo>
                    <a:pt x="34" y="48"/>
                  </a:lnTo>
                  <a:lnTo>
                    <a:pt x="32" y="48"/>
                  </a:lnTo>
                  <a:lnTo>
                    <a:pt x="32" y="48"/>
                  </a:lnTo>
                  <a:lnTo>
                    <a:pt x="28" y="48"/>
                  </a:lnTo>
                  <a:lnTo>
                    <a:pt x="28" y="48"/>
                  </a:lnTo>
                  <a:lnTo>
                    <a:pt x="23" y="54"/>
                  </a:lnTo>
                  <a:lnTo>
                    <a:pt x="22" y="62"/>
                  </a:lnTo>
                  <a:lnTo>
                    <a:pt x="0" y="62"/>
                  </a:lnTo>
                  <a:lnTo>
                    <a:pt x="0" y="69"/>
                  </a:lnTo>
                  <a:lnTo>
                    <a:pt x="9" y="85"/>
                  </a:lnTo>
                  <a:lnTo>
                    <a:pt x="17" y="85"/>
                  </a:lnTo>
                  <a:lnTo>
                    <a:pt x="17" y="136"/>
                  </a:lnTo>
                  <a:lnTo>
                    <a:pt x="71" y="136"/>
                  </a:lnTo>
                  <a:lnTo>
                    <a:pt x="71" y="85"/>
                  </a:lnTo>
                  <a:lnTo>
                    <a:pt x="71" y="85"/>
                  </a:lnTo>
                  <a:close/>
                  <a:moveTo>
                    <a:pt x="42" y="62"/>
                  </a:moveTo>
                  <a:lnTo>
                    <a:pt x="45" y="52"/>
                  </a:lnTo>
                  <a:lnTo>
                    <a:pt x="43" y="51"/>
                  </a:lnTo>
                  <a:lnTo>
                    <a:pt x="43" y="48"/>
                  </a:lnTo>
                  <a:lnTo>
                    <a:pt x="45" y="48"/>
                  </a:lnTo>
                  <a:lnTo>
                    <a:pt x="46" y="48"/>
                  </a:lnTo>
                  <a:lnTo>
                    <a:pt x="48" y="51"/>
                  </a:lnTo>
                  <a:lnTo>
                    <a:pt x="46" y="52"/>
                  </a:lnTo>
                  <a:lnTo>
                    <a:pt x="49" y="62"/>
                  </a:lnTo>
                  <a:lnTo>
                    <a:pt x="42" y="62"/>
                  </a:lnTo>
                  <a:lnTo>
                    <a:pt x="42" y="62"/>
                  </a:lnTo>
                  <a:close/>
                  <a:moveTo>
                    <a:pt x="82" y="9"/>
                  </a:moveTo>
                  <a:lnTo>
                    <a:pt x="82" y="12"/>
                  </a:lnTo>
                  <a:lnTo>
                    <a:pt x="125" y="12"/>
                  </a:lnTo>
                  <a:lnTo>
                    <a:pt x="125" y="9"/>
                  </a:lnTo>
                  <a:lnTo>
                    <a:pt x="82" y="9"/>
                  </a:lnTo>
                  <a:lnTo>
                    <a:pt x="82" y="9"/>
                  </a:lnTo>
                  <a:close/>
                  <a:moveTo>
                    <a:pt x="82" y="31"/>
                  </a:moveTo>
                  <a:lnTo>
                    <a:pt x="82" y="34"/>
                  </a:lnTo>
                  <a:lnTo>
                    <a:pt x="125" y="34"/>
                  </a:lnTo>
                  <a:lnTo>
                    <a:pt x="125" y="31"/>
                  </a:lnTo>
                  <a:lnTo>
                    <a:pt x="82" y="31"/>
                  </a:lnTo>
                  <a:lnTo>
                    <a:pt x="82" y="31"/>
                  </a:lnTo>
                  <a:close/>
                  <a:moveTo>
                    <a:pt x="82" y="20"/>
                  </a:moveTo>
                  <a:lnTo>
                    <a:pt x="82" y="23"/>
                  </a:lnTo>
                  <a:lnTo>
                    <a:pt x="125" y="23"/>
                  </a:lnTo>
                  <a:lnTo>
                    <a:pt x="125" y="20"/>
                  </a:lnTo>
                  <a:lnTo>
                    <a:pt x="82" y="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sp>
        <p:nvSpPr>
          <p:cNvPr id="168" name="TextBox 167"/>
          <p:cNvSpPr txBox="1"/>
          <p:nvPr/>
        </p:nvSpPr>
        <p:spPr>
          <a:xfrm>
            <a:off x="3301802" y="7251625"/>
            <a:ext cx="2311562" cy="307777"/>
          </a:xfrm>
          <a:prstGeom prst="rect">
            <a:avLst/>
          </a:prstGeom>
          <a:noFill/>
        </p:spPr>
        <p:txBody>
          <a:bodyPr wrap="square" rtlCol="0">
            <a:spAutoFit/>
          </a:bodyPr>
          <a:lstStyle/>
          <a:p>
            <a:r>
              <a:rPr lang="es-ES_tradnl" sz="700" i="1" dirty="0" smtClean="0">
                <a:solidFill>
                  <a:srgbClr val="002776"/>
                </a:solidFill>
              </a:rPr>
              <a:t>Duración 3 años para evaluar resultados y valorar su continuidad</a:t>
            </a:r>
            <a:endParaRPr lang="es-ES" sz="700" i="1" dirty="0">
              <a:solidFill>
                <a:srgbClr val="002776"/>
              </a:solidFill>
            </a:endParaRPr>
          </a:p>
        </p:txBody>
      </p:sp>
    </p:spTree>
    <p:extLst>
      <p:ext uri="{BB962C8B-B14F-4D97-AF65-F5344CB8AC3E}">
        <p14:creationId xmlns:p14="http://schemas.microsoft.com/office/powerpoint/2010/main" val="4459017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86882"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 sz="1000" b="1" dirty="0" smtClean="0">
                <a:solidFill>
                  <a:schemeClr val="tx2"/>
                </a:solidFill>
              </a:rPr>
              <a:t>2.3. Acompañar </a:t>
            </a:r>
            <a:r>
              <a:rPr lang="es-ES" sz="1000" b="1" dirty="0">
                <a:solidFill>
                  <a:schemeClr val="tx2"/>
                </a:solidFill>
              </a:rPr>
              <a:t>el proceso de licitación de la operación del CC</a:t>
            </a:r>
            <a:endParaRPr lang="es-CL" sz="1000" b="1" dirty="0">
              <a:solidFill>
                <a:schemeClr val="tx2"/>
              </a:solidFill>
            </a:endParaRPr>
          </a:p>
        </p:txBody>
      </p:sp>
      <p:sp>
        <p:nvSpPr>
          <p:cNvPr id="257" name="Rectangle 256"/>
          <p:cNvSpPr/>
          <p:nvPr/>
        </p:nvSpPr>
        <p:spPr>
          <a:xfrm>
            <a:off x="7264146" y="2748063"/>
            <a:ext cx="2625312" cy="19100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Selección de a una empresa que comprenda las necesidades de la industria de reuniones.</a:t>
            </a:r>
          </a:p>
          <a:p>
            <a:pPr marL="228600" lvl="0" indent="-228600">
              <a:buFont typeface="+mj-lt"/>
              <a:buAutoNum type="arabicPeriod"/>
            </a:pPr>
            <a:r>
              <a:rPr lang="es-CL" sz="900" dirty="0" smtClean="0">
                <a:solidFill>
                  <a:srgbClr val="002776"/>
                </a:solidFill>
              </a:rPr>
              <a:t>Identificación de un </a:t>
            </a:r>
            <a:r>
              <a:rPr lang="es-CL" sz="900" i="1" dirty="0" err="1" smtClean="0">
                <a:solidFill>
                  <a:srgbClr val="002776"/>
                </a:solidFill>
              </a:rPr>
              <a:t>partner</a:t>
            </a:r>
            <a:r>
              <a:rPr lang="es-CL" sz="900" dirty="0" smtClean="0">
                <a:solidFill>
                  <a:srgbClr val="002776"/>
                </a:solidFill>
              </a:rPr>
              <a:t> que se coordine con la UEN RICE y trabajen alineados para el posicionamiento de Quito.</a:t>
            </a:r>
          </a:p>
          <a:p>
            <a:pPr marL="228600" lvl="0" indent="-228600">
              <a:buFont typeface="+mj-lt"/>
              <a:buAutoNum type="arabicPeriod"/>
            </a:pPr>
            <a:endParaRPr lang="es-CL" sz="900" dirty="0">
              <a:solidFill>
                <a:srgbClr val="002776"/>
              </a:solidFill>
            </a:endParaRPr>
          </a:p>
        </p:txBody>
      </p:sp>
      <p:sp>
        <p:nvSpPr>
          <p:cNvPr id="212" name="Rectangle 211"/>
          <p:cNvSpPr/>
          <p:nvPr/>
        </p:nvSpPr>
        <p:spPr>
          <a:xfrm>
            <a:off x="205200" y="179872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Contar con </a:t>
            </a:r>
            <a:r>
              <a:rPr lang="es-MX" sz="900" dirty="0" smtClean="0">
                <a:solidFill>
                  <a:srgbClr val="002776"/>
                </a:solidFill>
              </a:rPr>
              <a:t>un </a:t>
            </a:r>
            <a:r>
              <a:rPr lang="es-MX" sz="900" dirty="0">
                <a:solidFill>
                  <a:srgbClr val="002776"/>
                </a:solidFill>
              </a:rPr>
              <a:t>estrecho</a:t>
            </a:r>
            <a:r>
              <a:rPr lang="es-CL" sz="900" dirty="0">
                <a:solidFill>
                  <a:srgbClr val="002776"/>
                </a:solidFill>
              </a:rPr>
              <a:t> </a:t>
            </a:r>
            <a:r>
              <a:rPr lang="es-CL" sz="900" dirty="0" smtClean="0">
                <a:solidFill>
                  <a:srgbClr val="002776"/>
                </a:solidFill>
              </a:rPr>
              <a:t>colaborador y socio: la </a:t>
            </a:r>
            <a:r>
              <a:rPr lang="es-MX" sz="900" dirty="0">
                <a:solidFill>
                  <a:srgbClr val="002776"/>
                </a:solidFill>
              </a:rPr>
              <a:t>empresa administradora del Centro de </a:t>
            </a:r>
            <a:r>
              <a:rPr lang="es-MX" sz="900" dirty="0" smtClean="0">
                <a:solidFill>
                  <a:srgbClr val="002776"/>
                </a:solidFill>
              </a:rPr>
              <a:t>Convenciones</a:t>
            </a:r>
            <a:r>
              <a:rPr lang="es-CL" sz="900" dirty="0" smtClean="0">
                <a:solidFill>
                  <a:srgbClr val="002776"/>
                </a:solidFill>
              </a:rPr>
              <a:t>.</a:t>
            </a:r>
          </a:p>
        </p:txBody>
      </p:sp>
      <p:sp>
        <p:nvSpPr>
          <p:cNvPr id="256" name="Rectangle 255"/>
          <p:cNvSpPr/>
          <p:nvPr/>
        </p:nvSpPr>
        <p:spPr>
          <a:xfrm>
            <a:off x="7264146" y="238436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893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095330"/>
            <a:ext cx="2637113" cy="12675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rgbClr val="002776"/>
                </a:solidFill>
              </a:rPr>
              <a:t>Términos de referencia publicados.</a:t>
            </a:r>
          </a:p>
          <a:p>
            <a:pPr marL="228600" indent="-228600">
              <a:spcBef>
                <a:spcPts val="300"/>
              </a:spcBef>
              <a:buFont typeface="+mj-lt"/>
              <a:buAutoNum type="arabicPeriod"/>
            </a:pPr>
            <a:r>
              <a:rPr lang="es-CL" sz="900" dirty="0" smtClean="0">
                <a:solidFill>
                  <a:srgbClr val="002776"/>
                </a:solidFill>
              </a:rPr>
              <a:t>Operación del CC asignado.</a:t>
            </a:r>
            <a:endParaRPr lang="es-CL" sz="900" dirty="0">
              <a:solidFill>
                <a:srgbClr val="002776"/>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3893173777"/>
              </p:ext>
            </p:extLst>
          </p:nvPr>
        </p:nvGraphicFramePr>
        <p:xfrm>
          <a:off x="205200" y="3748434"/>
          <a:ext cx="7020000" cy="1816533"/>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578772">
                <a:tc>
                  <a:txBody>
                    <a:bodyPr/>
                    <a:lstStyle/>
                    <a:p>
                      <a:pPr marL="0" marR="0" lvl="0" indent="0" algn="l" defTabSz="913399" rtl="0" eaLnBrk="1" fontAlgn="auto" latinLnBrk="0" hangingPunct="1">
                        <a:lnSpc>
                          <a:spcPct val="100000"/>
                        </a:lnSpc>
                        <a:spcBef>
                          <a:spcPts val="0"/>
                        </a:spcBef>
                        <a:spcAft>
                          <a:spcPts val="0"/>
                        </a:spcAft>
                        <a:buClrTx/>
                        <a:buSzTx/>
                        <a:buFont typeface="+mj-lt"/>
                        <a:buAutoNum type="arabicPeriod"/>
                        <a:tabLst/>
                        <a:defRPr/>
                      </a:pPr>
                      <a:r>
                        <a:rPr lang="es-ES" sz="900" kern="1200" baseline="0" noProof="0" dirty="0" smtClean="0">
                          <a:solidFill>
                            <a:srgbClr val="002776"/>
                          </a:solidFill>
                          <a:latin typeface="+mn-lt"/>
                          <a:ea typeface="+mn-ea"/>
                          <a:cs typeface="+mn-cs"/>
                        </a:rPr>
                        <a:t>Encargar a un experto en RICE y operación de Centros de Convenciones (CC) el contenido mínimo (“</a:t>
                      </a:r>
                      <a:r>
                        <a:rPr lang="es-ES" sz="900" kern="1200" baseline="0" noProof="0" dirty="0" err="1" smtClean="0">
                          <a:solidFill>
                            <a:srgbClr val="002776"/>
                          </a:solidFill>
                          <a:latin typeface="+mn-lt"/>
                          <a:ea typeface="+mn-ea"/>
                          <a:cs typeface="+mn-cs"/>
                        </a:rPr>
                        <a:t>must</a:t>
                      </a:r>
                      <a:r>
                        <a:rPr lang="es-ES" sz="900" kern="1200" baseline="0" noProof="0" dirty="0" smtClean="0">
                          <a:solidFill>
                            <a:srgbClr val="002776"/>
                          </a:solidFill>
                          <a:latin typeface="+mn-lt"/>
                          <a:ea typeface="+mn-ea"/>
                          <a:cs typeface="+mn-cs"/>
                        </a:rPr>
                        <a:t>”) que se debe incluir en los términos de referencia para licitar el proyecto. Valorar las condiciones del contenido mínimo con otros expertos para que validen esos mínimos. Identificar también los requisitos deseables que adicionalmente puede cumplir el responsable de la explotación del CC.</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65191">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2. </a:t>
                      </a:r>
                      <a:r>
                        <a:rPr lang="es-ES" sz="900" kern="1200" baseline="0" noProof="0" dirty="0" smtClean="0">
                          <a:solidFill>
                            <a:srgbClr val="002776"/>
                          </a:solidFill>
                          <a:latin typeface="+mn-lt"/>
                          <a:ea typeface="+mn-ea"/>
                          <a:cs typeface="+mn-cs"/>
                        </a:rPr>
                        <a:t>Crear con un equipo interno, del área RICE que sea el punto de contacto e interlocutor oficial de los potencial operadores del CC.</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39637">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3. </a:t>
                      </a:r>
                      <a:r>
                        <a:rPr lang="es-ES" sz="900" kern="1200" baseline="0" noProof="0" dirty="0" smtClean="0">
                          <a:solidFill>
                            <a:srgbClr val="002776"/>
                          </a:solidFill>
                          <a:latin typeface="+mn-lt"/>
                          <a:ea typeface="+mn-ea"/>
                          <a:cs typeface="+mn-cs"/>
                        </a:rPr>
                        <a:t>Valorar la red internacional de contactos y experiencia en la operación de CC de la que dispongan los candidatos.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532933">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noProof="0" dirty="0" smtClean="0">
                          <a:solidFill>
                            <a:srgbClr val="002776"/>
                          </a:solidFill>
                          <a:latin typeface="+mn-lt"/>
                          <a:ea typeface="+mn-ea"/>
                          <a:cs typeface="+mn-cs"/>
                        </a:rPr>
                        <a:t>4. Compartir</a:t>
                      </a:r>
                      <a:r>
                        <a:rPr lang="es-ES_tradnl" sz="900" kern="1200" baseline="0" noProof="0" dirty="0" smtClean="0">
                          <a:solidFill>
                            <a:srgbClr val="002776"/>
                          </a:solidFill>
                          <a:latin typeface="+mn-lt"/>
                          <a:ea typeface="+mn-ea"/>
                          <a:cs typeface="+mn-cs"/>
                        </a:rPr>
                        <a:t> con la UEN los términos de referencia a aprobar así como incluir a miembros de la UEN en un consejo consultivo/ asesor (Consejo Calificador) del contrato de explotación del CC a adjudicar. Su opinión no será vinculante, simplemente informativa y de seguimiento durante el proceso, es decir que los miembros tendrán voz pero no voto.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305695434"/>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35</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05435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589409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751130"/>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777199"/>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420837"/>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472194"/>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479466"/>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14" name="Group 213"/>
          <p:cNvGrpSpPr/>
          <p:nvPr/>
        </p:nvGrpSpPr>
        <p:grpSpPr>
          <a:xfrm>
            <a:off x="4761313" y="7487394"/>
            <a:ext cx="4332885" cy="188648"/>
            <a:chOff x="565498" y="7511262"/>
            <a:chExt cx="4332885" cy="188648"/>
          </a:xfrm>
        </p:grpSpPr>
        <p:grpSp>
          <p:nvGrpSpPr>
            <p:cNvPr id="216" name="Group 215"/>
            <p:cNvGrpSpPr/>
            <p:nvPr/>
          </p:nvGrpSpPr>
          <p:grpSpPr>
            <a:xfrm>
              <a:off x="565498" y="7511262"/>
              <a:ext cx="3104467" cy="184666"/>
              <a:chOff x="615275" y="7511262"/>
              <a:chExt cx="3104467" cy="184666"/>
            </a:xfrm>
          </p:grpSpPr>
          <p:sp>
            <p:nvSpPr>
              <p:cNvPr id="236" name="TextBox 235"/>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43" name="Rectangle 242"/>
              <p:cNvSpPr/>
              <p:nvPr>
                <p:custDataLst>
                  <p:tags r:id="rId15"/>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329" name="Rectangle 328"/>
              <p:cNvSpPr/>
              <p:nvPr>
                <p:custDataLst>
                  <p:tags r:id="rId16"/>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330" name="Rectangle 329"/>
              <p:cNvSpPr/>
              <p:nvPr>
                <p:custDataLst>
                  <p:tags r:id="rId17"/>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17" name="TextBox 216"/>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19" name="TextBox 21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361" name="Group 360"/>
          <p:cNvGrpSpPr/>
          <p:nvPr/>
        </p:nvGrpSpPr>
        <p:grpSpPr>
          <a:xfrm>
            <a:off x="7256357" y="1440165"/>
            <a:ext cx="2633101" cy="836705"/>
            <a:chOff x="3462357" y="6443378"/>
            <a:chExt cx="2082316" cy="900000"/>
          </a:xfrm>
        </p:grpSpPr>
        <p:sp>
          <p:nvSpPr>
            <p:cNvPr id="362" name="Rectangle 361"/>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63" name="Rectangle 362"/>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4" name="Group 363"/>
            <p:cNvGrpSpPr/>
            <p:nvPr/>
          </p:nvGrpSpPr>
          <p:grpSpPr>
            <a:xfrm>
              <a:off x="3561117" y="6479378"/>
              <a:ext cx="295181" cy="288000"/>
              <a:chOff x="1738313" y="3406776"/>
              <a:chExt cx="644727" cy="615950"/>
            </a:xfrm>
            <a:solidFill>
              <a:srgbClr val="FFFF00"/>
            </a:solidFill>
          </p:grpSpPr>
          <p:sp>
            <p:nvSpPr>
              <p:cNvPr id="375"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7"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5" name="Group 364"/>
            <p:cNvGrpSpPr/>
            <p:nvPr/>
          </p:nvGrpSpPr>
          <p:grpSpPr>
            <a:xfrm>
              <a:off x="3582872" y="6818591"/>
              <a:ext cx="468000" cy="432933"/>
              <a:chOff x="3605314" y="6801213"/>
              <a:chExt cx="468000" cy="432933"/>
            </a:xfrm>
          </p:grpSpPr>
          <p:sp>
            <p:nvSpPr>
              <p:cNvPr id="373" name="Rectangle 372"/>
              <p:cNvSpPr/>
              <p:nvPr>
                <p:custDataLst>
                  <p:tags r:id="rId13"/>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4" name="TextBox 373"/>
              <p:cNvSpPr txBox="1"/>
              <p:nvPr>
                <p:custDataLst>
                  <p:tags r:id="rId14"/>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6" name="Group 365"/>
            <p:cNvGrpSpPr/>
            <p:nvPr/>
          </p:nvGrpSpPr>
          <p:grpSpPr>
            <a:xfrm>
              <a:off x="4277236" y="6818591"/>
              <a:ext cx="468000" cy="432933"/>
              <a:chOff x="4217406" y="6801213"/>
              <a:chExt cx="468000" cy="432933"/>
            </a:xfrm>
          </p:grpSpPr>
          <p:sp>
            <p:nvSpPr>
              <p:cNvPr id="371" name="Rectangle 370"/>
              <p:cNvSpPr/>
              <p:nvPr>
                <p:custDataLst>
                  <p:tags r:id="rId11"/>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2"/>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7" name="Group 366"/>
            <p:cNvGrpSpPr/>
            <p:nvPr/>
          </p:nvGrpSpPr>
          <p:grpSpPr>
            <a:xfrm>
              <a:off x="4971600" y="6818591"/>
              <a:ext cx="468000" cy="432933"/>
              <a:chOff x="4829498" y="6801213"/>
              <a:chExt cx="468000" cy="432933"/>
            </a:xfrm>
          </p:grpSpPr>
          <p:sp>
            <p:nvSpPr>
              <p:cNvPr id="369" name="Rectangle 368"/>
              <p:cNvSpPr/>
              <p:nvPr>
                <p:custDataLst>
                  <p:tags r:id="rId9"/>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0"/>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8" name="Freeform 368"/>
            <p:cNvSpPr>
              <a:spLocks noEditPoints="1"/>
            </p:cNvSpPr>
            <p:nvPr/>
          </p:nvSpPr>
          <p:spPr bwMode="auto">
            <a:xfrm>
              <a:off x="4424914"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79" name="Rectangle 378"/>
          <p:cNvSpPr/>
          <p:nvPr/>
        </p:nvSpPr>
        <p:spPr>
          <a:xfrm>
            <a:off x="3375340" y="6443378"/>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0" name="Table 379"/>
          <p:cNvGraphicFramePr>
            <a:graphicFrameLocks noGrp="1"/>
          </p:cNvGraphicFramePr>
          <p:nvPr>
            <p:extLst/>
          </p:nvPr>
        </p:nvGraphicFramePr>
        <p:xfrm>
          <a:off x="3375340" y="6873220"/>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34" name="Group 33"/>
          <p:cNvGrpSpPr/>
          <p:nvPr/>
        </p:nvGrpSpPr>
        <p:grpSpPr>
          <a:xfrm>
            <a:off x="3417417" y="6485819"/>
            <a:ext cx="256421" cy="252000"/>
            <a:chOff x="3417417" y="6485819"/>
            <a:chExt cx="256421" cy="252000"/>
          </a:xfrm>
        </p:grpSpPr>
        <p:sp>
          <p:nvSpPr>
            <p:cNvPr id="386"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7"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8"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2" name="Rectangle 314"/>
          <p:cNvSpPr/>
          <p:nvPr>
            <p:custDataLst>
              <p:tags r:id="rId6"/>
            </p:custDataLst>
          </p:nvPr>
        </p:nvSpPr>
        <p:spPr>
          <a:xfrm>
            <a:off x="205458" y="2374826"/>
            <a:ext cx="7018280" cy="3462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900" b="1" dirty="0" smtClean="0">
                <a:solidFill>
                  <a:srgbClr val="002776"/>
                </a:solidFill>
              </a:rPr>
              <a:t>Responsables                                                              Actores Involucrados</a:t>
            </a:r>
            <a:endParaRPr lang="es-CL" sz="900" b="1" dirty="0">
              <a:solidFill>
                <a:srgbClr val="002776"/>
              </a:solidFill>
            </a:endParaRPr>
          </a:p>
        </p:txBody>
      </p:sp>
      <p:grpSp>
        <p:nvGrpSpPr>
          <p:cNvPr id="393" name="Group 315"/>
          <p:cNvGrpSpPr/>
          <p:nvPr>
            <p:custDataLst>
              <p:tags r:id="rId7"/>
            </p:custDataLst>
          </p:nvPr>
        </p:nvGrpSpPr>
        <p:grpSpPr>
          <a:xfrm>
            <a:off x="316674" y="2414871"/>
            <a:ext cx="216000" cy="277022"/>
            <a:chOff x="391339" y="1340959"/>
            <a:chExt cx="382588" cy="609600"/>
          </a:xfrm>
        </p:grpSpPr>
        <p:sp>
          <p:nvSpPr>
            <p:cNvPr id="396"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sp>
          <p:nvSpPr>
            <p:cNvPr id="397"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grpSp>
      <p:sp>
        <p:nvSpPr>
          <p:cNvPr id="394" name="Rectangle 393"/>
          <p:cNvSpPr/>
          <p:nvPr/>
        </p:nvSpPr>
        <p:spPr>
          <a:xfrm>
            <a:off x="3631553" y="2726891"/>
            <a:ext cx="3558681"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800" dirty="0" smtClean="0">
                <a:solidFill>
                  <a:srgbClr val="002776"/>
                </a:solidFill>
              </a:rPr>
              <a:t>QT</a:t>
            </a:r>
          </a:p>
          <a:p>
            <a:r>
              <a:rPr lang="es-CL" sz="800" dirty="0" smtClean="0">
                <a:solidFill>
                  <a:srgbClr val="002776"/>
                </a:solidFill>
              </a:rPr>
              <a:t>Municipalidad</a:t>
            </a:r>
          </a:p>
          <a:p>
            <a:r>
              <a:rPr lang="es-CL" sz="800" dirty="0" err="1" smtClean="0">
                <a:solidFill>
                  <a:srgbClr val="002776"/>
                </a:solidFill>
              </a:rPr>
              <a:t>Conquito</a:t>
            </a:r>
            <a:endParaRPr lang="es-CL" sz="800" dirty="0" smtClean="0">
              <a:solidFill>
                <a:srgbClr val="002776"/>
              </a:solidFill>
            </a:endParaRPr>
          </a:p>
          <a:p>
            <a:r>
              <a:rPr lang="es-CL" sz="800" dirty="0" smtClean="0">
                <a:solidFill>
                  <a:srgbClr val="002776"/>
                </a:solidFill>
              </a:rPr>
              <a:t>Expertos en explotación de CC</a:t>
            </a:r>
            <a:endParaRPr lang="es-ES" sz="800" dirty="0">
              <a:solidFill>
                <a:srgbClr val="002776"/>
              </a:solidFill>
            </a:endParaRPr>
          </a:p>
        </p:txBody>
      </p:sp>
      <p:sp>
        <p:nvSpPr>
          <p:cNvPr id="395" name="Rectangle 394"/>
          <p:cNvSpPr/>
          <p:nvPr/>
        </p:nvSpPr>
        <p:spPr>
          <a:xfrm>
            <a:off x="187198" y="2738070"/>
            <a:ext cx="3418116"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800" b="1" dirty="0">
                <a:solidFill>
                  <a:srgbClr val="002776"/>
                </a:solidFill>
              </a:rPr>
              <a:t>Líder de Proyecto: </a:t>
            </a:r>
            <a:r>
              <a:rPr lang="es-ES_tradnl" sz="800" dirty="0" smtClean="0">
                <a:solidFill>
                  <a:srgbClr val="002776"/>
                </a:solidFill>
              </a:rPr>
              <a:t>UEN - RICE</a:t>
            </a:r>
            <a:endParaRPr lang="es-ES_tradnl" sz="800" dirty="0">
              <a:solidFill>
                <a:srgbClr val="002776"/>
              </a:solidFill>
            </a:endParaRPr>
          </a:p>
          <a:p>
            <a:r>
              <a:rPr lang="es-ES_tradnl" sz="800" b="1" dirty="0">
                <a:solidFill>
                  <a:srgbClr val="002776"/>
                </a:solidFill>
              </a:rPr>
              <a:t>Equipo de Proyecto</a:t>
            </a:r>
            <a:r>
              <a:rPr lang="es-ES_tradnl" sz="800" b="1" dirty="0" smtClean="0">
                <a:solidFill>
                  <a:srgbClr val="002776"/>
                </a:solidFill>
              </a:rPr>
              <a:t>: </a:t>
            </a:r>
            <a:r>
              <a:rPr lang="es-ES_tradnl" sz="800" dirty="0" smtClean="0">
                <a:solidFill>
                  <a:srgbClr val="002776"/>
                </a:solidFill>
              </a:rPr>
              <a:t> NA</a:t>
            </a:r>
            <a:endParaRPr lang="es-ES" sz="800" dirty="0">
              <a:solidFill>
                <a:srgbClr val="002776"/>
              </a:solidFill>
            </a:endParaRPr>
          </a:p>
        </p:txBody>
      </p:sp>
      <p:grpSp>
        <p:nvGrpSpPr>
          <p:cNvPr id="399" name="Group 398"/>
          <p:cNvGrpSpPr/>
          <p:nvPr/>
        </p:nvGrpSpPr>
        <p:grpSpPr>
          <a:xfrm>
            <a:off x="205458" y="6443378"/>
            <a:ext cx="3169298" cy="942946"/>
            <a:chOff x="205458" y="6443378"/>
            <a:chExt cx="3273816" cy="942946"/>
          </a:xfrm>
        </p:grpSpPr>
        <p:sp>
          <p:nvSpPr>
            <p:cNvPr id="400" name="Rectangle 39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01" name="Rectangle 400"/>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0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3" name="Rectangle 40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04"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5" name="Rectangle 404"/>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$ 6.000 USD </a:t>
              </a:r>
            </a:p>
            <a:p>
              <a:pPr algn="ctr"/>
              <a:r>
                <a:rPr lang="es-CL" sz="1000" i="1" dirty="0" smtClean="0">
                  <a:solidFill>
                    <a:schemeClr val="tx2"/>
                  </a:solidFill>
                </a:rPr>
                <a:t>Preparación de los términos de referencia.</a:t>
              </a:r>
            </a:p>
            <a:p>
              <a:pPr algn="ctr"/>
              <a:r>
                <a:rPr lang="es-CL" sz="1000" i="1" dirty="0" smtClean="0">
                  <a:solidFill>
                    <a:schemeClr val="tx2"/>
                  </a:solidFill>
                </a:rPr>
                <a:t>Gestión interna, el resto</a:t>
              </a:r>
              <a:endParaRPr lang="es-CL" sz="800" i="1" dirty="0">
                <a:solidFill>
                  <a:schemeClr val="tx2"/>
                </a:solidFill>
              </a:endParaRPr>
            </a:p>
          </p:txBody>
        </p:sp>
      </p:grpSp>
      <p:sp>
        <p:nvSpPr>
          <p:cNvPr id="408" name="Freeform 368"/>
          <p:cNvSpPr>
            <a:spLocks noEditPoints="1"/>
          </p:cNvSpPr>
          <p:nvPr/>
        </p:nvSpPr>
        <p:spPr bwMode="auto">
          <a:xfrm>
            <a:off x="3805858"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9" name="TextBox 408"/>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sp>
        <p:nvSpPr>
          <p:cNvPr id="410" name="Rectangle 409"/>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sp>
        <p:nvSpPr>
          <p:cNvPr id="163" name="Freeform 368"/>
          <p:cNvSpPr>
            <a:spLocks noEditPoints="1"/>
          </p:cNvSpPr>
          <p:nvPr/>
        </p:nvSpPr>
        <p:spPr bwMode="auto">
          <a:xfrm>
            <a:off x="351782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8" name="Rectangle 167"/>
          <p:cNvSpPr/>
          <p:nvPr>
            <p:custDataLst>
              <p:tags r:id="rId8"/>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 sz="800" b="1" dirty="0" smtClean="0"/>
              <a:t>Generación de capacidades del Sistema de RICE Quito</a:t>
            </a:r>
            <a:endParaRPr lang="es-CL" sz="800" b="1" dirty="0">
              <a:solidFill>
                <a:srgbClr val="FFFFFF"/>
              </a:solidFill>
            </a:endParaRPr>
          </a:p>
        </p:txBody>
      </p:sp>
      <p:sp>
        <p:nvSpPr>
          <p:cNvPr id="169" name="Rounded Rectangle 168"/>
          <p:cNvSpPr/>
          <p:nvPr/>
        </p:nvSpPr>
        <p:spPr>
          <a:xfrm>
            <a:off x="265456" y="1006674"/>
            <a:ext cx="393100" cy="249154"/>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E2</a:t>
            </a:r>
            <a:endParaRPr lang="es-ES" sz="1100" b="1" dirty="0">
              <a:solidFill>
                <a:srgbClr val="002060"/>
              </a:solidFill>
            </a:endParaRPr>
          </a:p>
        </p:txBody>
      </p:sp>
      <p:grpSp>
        <p:nvGrpSpPr>
          <p:cNvPr id="165" name="Group 164"/>
          <p:cNvGrpSpPr/>
          <p:nvPr/>
        </p:nvGrpSpPr>
        <p:grpSpPr>
          <a:xfrm>
            <a:off x="785170" y="376650"/>
            <a:ext cx="428400" cy="414000"/>
            <a:chOff x="703656" y="247711"/>
            <a:chExt cx="515504" cy="495053"/>
          </a:xfrm>
        </p:grpSpPr>
        <p:sp>
          <p:nvSpPr>
            <p:cNvPr id="166" name="Rounded Rectangle 165"/>
            <p:cNvSpPr/>
            <p:nvPr/>
          </p:nvSpPr>
          <p:spPr>
            <a:xfrm>
              <a:off x="703656" y="247711"/>
              <a:ext cx="515504" cy="495053"/>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172" name="Freeform 49"/>
            <p:cNvSpPr>
              <a:spLocks noEditPoints="1"/>
            </p:cNvSpPr>
            <p:nvPr/>
          </p:nvSpPr>
          <p:spPr bwMode="auto">
            <a:xfrm>
              <a:off x="860301" y="333414"/>
              <a:ext cx="197869" cy="195001"/>
            </a:xfrm>
            <a:custGeom>
              <a:avLst/>
              <a:gdLst>
                <a:gd name="T0" fmla="*/ 125 w 138"/>
                <a:gd name="T1" fmla="*/ 0 h 136"/>
                <a:gd name="T2" fmla="*/ 130 w 138"/>
                <a:gd name="T3" fmla="*/ 0 h 136"/>
                <a:gd name="T4" fmla="*/ 136 w 138"/>
                <a:gd name="T5" fmla="*/ 6 h 136"/>
                <a:gd name="T6" fmla="*/ 138 w 138"/>
                <a:gd name="T7" fmla="*/ 34 h 136"/>
                <a:gd name="T8" fmla="*/ 136 w 138"/>
                <a:gd name="T9" fmla="*/ 39 h 136"/>
                <a:gd name="T10" fmla="*/ 130 w 138"/>
                <a:gd name="T11" fmla="*/ 45 h 136"/>
                <a:gd name="T12" fmla="*/ 91 w 138"/>
                <a:gd name="T13" fmla="*/ 46 h 136"/>
                <a:gd name="T14" fmla="*/ 80 w 138"/>
                <a:gd name="T15" fmla="*/ 46 h 136"/>
                <a:gd name="T16" fmla="*/ 79 w 138"/>
                <a:gd name="T17" fmla="*/ 46 h 136"/>
                <a:gd name="T18" fmla="*/ 71 w 138"/>
                <a:gd name="T19" fmla="*/ 42 h 136"/>
                <a:gd name="T20" fmla="*/ 66 w 138"/>
                <a:gd name="T21" fmla="*/ 34 h 136"/>
                <a:gd name="T22" fmla="*/ 66 w 138"/>
                <a:gd name="T23" fmla="*/ 11 h 136"/>
                <a:gd name="T24" fmla="*/ 71 w 138"/>
                <a:gd name="T25" fmla="*/ 3 h 136"/>
                <a:gd name="T26" fmla="*/ 79 w 138"/>
                <a:gd name="T27" fmla="*/ 0 h 136"/>
                <a:gd name="T28" fmla="*/ 71 w 138"/>
                <a:gd name="T29" fmla="*/ 85 h 136"/>
                <a:gd name="T30" fmla="*/ 88 w 138"/>
                <a:gd name="T31" fmla="*/ 69 h 136"/>
                <a:gd name="T32" fmla="*/ 68 w 138"/>
                <a:gd name="T33" fmla="*/ 62 h 136"/>
                <a:gd name="T34" fmla="*/ 66 w 138"/>
                <a:gd name="T35" fmla="*/ 54 h 136"/>
                <a:gd name="T36" fmla="*/ 62 w 138"/>
                <a:gd name="T37" fmla="*/ 48 h 136"/>
                <a:gd name="T38" fmla="*/ 57 w 138"/>
                <a:gd name="T39" fmla="*/ 48 h 136"/>
                <a:gd name="T40" fmla="*/ 54 w 138"/>
                <a:gd name="T41" fmla="*/ 48 h 136"/>
                <a:gd name="T42" fmla="*/ 53 w 138"/>
                <a:gd name="T43" fmla="*/ 43 h 136"/>
                <a:gd name="T44" fmla="*/ 54 w 138"/>
                <a:gd name="T45" fmla="*/ 39 h 136"/>
                <a:gd name="T46" fmla="*/ 57 w 138"/>
                <a:gd name="T47" fmla="*/ 35 h 136"/>
                <a:gd name="T48" fmla="*/ 57 w 138"/>
                <a:gd name="T49" fmla="*/ 32 h 136"/>
                <a:gd name="T50" fmla="*/ 57 w 138"/>
                <a:gd name="T51" fmla="*/ 31 h 136"/>
                <a:gd name="T52" fmla="*/ 56 w 138"/>
                <a:gd name="T53" fmla="*/ 31 h 136"/>
                <a:gd name="T54" fmla="*/ 54 w 138"/>
                <a:gd name="T55" fmla="*/ 21 h 136"/>
                <a:gd name="T56" fmla="*/ 53 w 138"/>
                <a:gd name="T57" fmla="*/ 18 h 136"/>
                <a:gd name="T58" fmla="*/ 45 w 138"/>
                <a:gd name="T59" fmla="*/ 17 h 136"/>
                <a:gd name="T60" fmla="*/ 36 w 138"/>
                <a:gd name="T61" fmla="*/ 20 h 136"/>
                <a:gd name="T62" fmla="*/ 34 w 138"/>
                <a:gd name="T63" fmla="*/ 21 h 136"/>
                <a:gd name="T64" fmla="*/ 32 w 138"/>
                <a:gd name="T65" fmla="*/ 31 h 136"/>
                <a:gd name="T66" fmla="*/ 32 w 138"/>
                <a:gd name="T67" fmla="*/ 31 h 136"/>
                <a:gd name="T68" fmla="*/ 32 w 138"/>
                <a:gd name="T69" fmla="*/ 32 h 136"/>
                <a:gd name="T70" fmla="*/ 32 w 138"/>
                <a:gd name="T71" fmla="*/ 35 h 136"/>
                <a:gd name="T72" fmla="*/ 34 w 138"/>
                <a:gd name="T73" fmla="*/ 39 h 136"/>
                <a:gd name="T74" fmla="*/ 37 w 138"/>
                <a:gd name="T75" fmla="*/ 43 h 136"/>
                <a:gd name="T76" fmla="*/ 36 w 138"/>
                <a:gd name="T77" fmla="*/ 46 h 136"/>
                <a:gd name="T78" fmla="*/ 34 w 138"/>
                <a:gd name="T79" fmla="*/ 48 h 136"/>
                <a:gd name="T80" fmla="*/ 32 w 138"/>
                <a:gd name="T81" fmla="*/ 48 h 136"/>
                <a:gd name="T82" fmla="*/ 28 w 138"/>
                <a:gd name="T83" fmla="*/ 48 h 136"/>
                <a:gd name="T84" fmla="*/ 22 w 138"/>
                <a:gd name="T85" fmla="*/ 62 h 136"/>
                <a:gd name="T86" fmla="*/ 0 w 138"/>
                <a:gd name="T87" fmla="*/ 69 h 136"/>
                <a:gd name="T88" fmla="*/ 17 w 138"/>
                <a:gd name="T89" fmla="*/ 85 h 136"/>
                <a:gd name="T90" fmla="*/ 71 w 138"/>
                <a:gd name="T91" fmla="*/ 136 h 136"/>
                <a:gd name="T92" fmla="*/ 71 w 138"/>
                <a:gd name="T93" fmla="*/ 85 h 136"/>
                <a:gd name="T94" fmla="*/ 45 w 138"/>
                <a:gd name="T95" fmla="*/ 52 h 136"/>
                <a:gd name="T96" fmla="*/ 43 w 138"/>
                <a:gd name="T97" fmla="*/ 48 h 136"/>
                <a:gd name="T98" fmla="*/ 46 w 138"/>
                <a:gd name="T99" fmla="*/ 48 h 136"/>
                <a:gd name="T100" fmla="*/ 46 w 138"/>
                <a:gd name="T101" fmla="*/ 52 h 136"/>
                <a:gd name="T102" fmla="*/ 42 w 138"/>
                <a:gd name="T103" fmla="*/ 62 h 136"/>
                <a:gd name="T104" fmla="*/ 82 w 138"/>
                <a:gd name="T105" fmla="*/ 9 h 136"/>
                <a:gd name="T106" fmla="*/ 125 w 138"/>
                <a:gd name="T107" fmla="*/ 12 h 136"/>
                <a:gd name="T108" fmla="*/ 82 w 138"/>
                <a:gd name="T109" fmla="*/ 9 h 136"/>
                <a:gd name="T110" fmla="*/ 82 w 138"/>
                <a:gd name="T111" fmla="*/ 31 h 136"/>
                <a:gd name="T112" fmla="*/ 125 w 138"/>
                <a:gd name="T113" fmla="*/ 34 h 136"/>
                <a:gd name="T114" fmla="*/ 82 w 138"/>
                <a:gd name="T115" fmla="*/ 31 h 136"/>
                <a:gd name="T116" fmla="*/ 82 w 138"/>
                <a:gd name="T117" fmla="*/ 20 h 136"/>
                <a:gd name="T118" fmla="*/ 125 w 138"/>
                <a:gd name="T119" fmla="*/ 23 h 136"/>
                <a:gd name="T120" fmla="*/ 82 w 138"/>
                <a:gd name="T121" fmla="*/ 2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6">
                  <a:moveTo>
                    <a:pt x="79" y="0"/>
                  </a:moveTo>
                  <a:lnTo>
                    <a:pt x="125" y="0"/>
                  </a:lnTo>
                  <a:lnTo>
                    <a:pt x="125" y="0"/>
                  </a:lnTo>
                  <a:lnTo>
                    <a:pt x="130" y="0"/>
                  </a:lnTo>
                  <a:lnTo>
                    <a:pt x="135" y="3"/>
                  </a:lnTo>
                  <a:lnTo>
                    <a:pt x="136" y="6"/>
                  </a:lnTo>
                  <a:lnTo>
                    <a:pt x="138" y="11"/>
                  </a:lnTo>
                  <a:lnTo>
                    <a:pt x="138" y="34"/>
                  </a:lnTo>
                  <a:lnTo>
                    <a:pt x="138" y="34"/>
                  </a:lnTo>
                  <a:lnTo>
                    <a:pt x="136" y="39"/>
                  </a:lnTo>
                  <a:lnTo>
                    <a:pt x="135" y="42"/>
                  </a:lnTo>
                  <a:lnTo>
                    <a:pt x="130" y="45"/>
                  </a:lnTo>
                  <a:lnTo>
                    <a:pt x="125" y="46"/>
                  </a:lnTo>
                  <a:lnTo>
                    <a:pt x="91" y="46"/>
                  </a:lnTo>
                  <a:lnTo>
                    <a:pt x="80" y="56"/>
                  </a:lnTo>
                  <a:lnTo>
                    <a:pt x="80" y="46"/>
                  </a:lnTo>
                  <a:lnTo>
                    <a:pt x="79" y="46"/>
                  </a:lnTo>
                  <a:lnTo>
                    <a:pt x="79" y="46"/>
                  </a:lnTo>
                  <a:lnTo>
                    <a:pt x="74" y="45"/>
                  </a:lnTo>
                  <a:lnTo>
                    <a:pt x="71" y="42"/>
                  </a:lnTo>
                  <a:lnTo>
                    <a:pt x="68" y="39"/>
                  </a:lnTo>
                  <a:lnTo>
                    <a:pt x="66" y="34"/>
                  </a:lnTo>
                  <a:lnTo>
                    <a:pt x="66" y="11"/>
                  </a:lnTo>
                  <a:lnTo>
                    <a:pt x="66" y="11"/>
                  </a:lnTo>
                  <a:lnTo>
                    <a:pt x="68" y="6"/>
                  </a:lnTo>
                  <a:lnTo>
                    <a:pt x="71" y="3"/>
                  </a:lnTo>
                  <a:lnTo>
                    <a:pt x="74" y="0"/>
                  </a:lnTo>
                  <a:lnTo>
                    <a:pt x="79" y="0"/>
                  </a:lnTo>
                  <a:lnTo>
                    <a:pt x="79" y="0"/>
                  </a:lnTo>
                  <a:close/>
                  <a:moveTo>
                    <a:pt x="71" y="85"/>
                  </a:moveTo>
                  <a:lnTo>
                    <a:pt x="80" y="85"/>
                  </a:lnTo>
                  <a:lnTo>
                    <a:pt x="88" y="69"/>
                  </a:lnTo>
                  <a:lnTo>
                    <a:pt x="88" y="62"/>
                  </a:lnTo>
                  <a:lnTo>
                    <a:pt x="68" y="62"/>
                  </a:lnTo>
                  <a:lnTo>
                    <a:pt x="68" y="62"/>
                  </a:lnTo>
                  <a:lnTo>
                    <a:pt x="66" y="54"/>
                  </a:lnTo>
                  <a:lnTo>
                    <a:pt x="62" y="48"/>
                  </a:lnTo>
                  <a:lnTo>
                    <a:pt x="62" y="48"/>
                  </a:lnTo>
                  <a:lnTo>
                    <a:pt x="57" y="48"/>
                  </a:lnTo>
                  <a:lnTo>
                    <a:pt x="57" y="48"/>
                  </a:lnTo>
                  <a:lnTo>
                    <a:pt x="54" y="48"/>
                  </a:lnTo>
                  <a:lnTo>
                    <a:pt x="54" y="48"/>
                  </a:lnTo>
                  <a:lnTo>
                    <a:pt x="53" y="43"/>
                  </a:lnTo>
                  <a:lnTo>
                    <a:pt x="53" y="43"/>
                  </a:lnTo>
                  <a:lnTo>
                    <a:pt x="54" y="39"/>
                  </a:lnTo>
                  <a:lnTo>
                    <a:pt x="54" y="39"/>
                  </a:lnTo>
                  <a:lnTo>
                    <a:pt x="57" y="35"/>
                  </a:lnTo>
                  <a:lnTo>
                    <a:pt x="57" y="35"/>
                  </a:lnTo>
                  <a:lnTo>
                    <a:pt x="57" y="32"/>
                  </a:lnTo>
                  <a:lnTo>
                    <a:pt x="57" y="32"/>
                  </a:lnTo>
                  <a:lnTo>
                    <a:pt x="57" y="31"/>
                  </a:lnTo>
                  <a:lnTo>
                    <a:pt x="57" y="31"/>
                  </a:lnTo>
                  <a:lnTo>
                    <a:pt x="56" y="31"/>
                  </a:lnTo>
                  <a:lnTo>
                    <a:pt x="56" y="31"/>
                  </a:lnTo>
                  <a:lnTo>
                    <a:pt x="56" y="23"/>
                  </a:lnTo>
                  <a:lnTo>
                    <a:pt x="54" y="21"/>
                  </a:lnTo>
                  <a:lnTo>
                    <a:pt x="53" y="18"/>
                  </a:lnTo>
                  <a:lnTo>
                    <a:pt x="53" y="18"/>
                  </a:lnTo>
                  <a:lnTo>
                    <a:pt x="49" y="17"/>
                  </a:lnTo>
                  <a:lnTo>
                    <a:pt x="45" y="17"/>
                  </a:lnTo>
                  <a:lnTo>
                    <a:pt x="40" y="17"/>
                  </a:lnTo>
                  <a:lnTo>
                    <a:pt x="36" y="20"/>
                  </a:lnTo>
                  <a:lnTo>
                    <a:pt x="36" y="20"/>
                  </a:lnTo>
                  <a:lnTo>
                    <a:pt x="34" y="21"/>
                  </a:lnTo>
                  <a:lnTo>
                    <a:pt x="32" y="23"/>
                  </a:lnTo>
                  <a:lnTo>
                    <a:pt x="32" y="31"/>
                  </a:lnTo>
                  <a:lnTo>
                    <a:pt x="32" y="31"/>
                  </a:lnTo>
                  <a:lnTo>
                    <a:pt x="32" y="31"/>
                  </a:lnTo>
                  <a:lnTo>
                    <a:pt x="32" y="32"/>
                  </a:lnTo>
                  <a:lnTo>
                    <a:pt x="32" y="32"/>
                  </a:lnTo>
                  <a:lnTo>
                    <a:pt x="32" y="32"/>
                  </a:lnTo>
                  <a:lnTo>
                    <a:pt x="32" y="35"/>
                  </a:lnTo>
                  <a:lnTo>
                    <a:pt x="32" y="35"/>
                  </a:lnTo>
                  <a:lnTo>
                    <a:pt x="34" y="39"/>
                  </a:lnTo>
                  <a:lnTo>
                    <a:pt x="34" y="39"/>
                  </a:lnTo>
                  <a:lnTo>
                    <a:pt x="37" y="43"/>
                  </a:lnTo>
                  <a:lnTo>
                    <a:pt x="37" y="43"/>
                  </a:lnTo>
                  <a:lnTo>
                    <a:pt x="36" y="46"/>
                  </a:lnTo>
                  <a:lnTo>
                    <a:pt x="36" y="46"/>
                  </a:lnTo>
                  <a:lnTo>
                    <a:pt x="34" y="48"/>
                  </a:lnTo>
                  <a:lnTo>
                    <a:pt x="32" y="48"/>
                  </a:lnTo>
                  <a:lnTo>
                    <a:pt x="32" y="48"/>
                  </a:lnTo>
                  <a:lnTo>
                    <a:pt x="28" y="48"/>
                  </a:lnTo>
                  <a:lnTo>
                    <a:pt x="28" y="48"/>
                  </a:lnTo>
                  <a:lnTo>
                    <a:pt x="23" y="54"/>
                  </a:lnTo>
                  <a:lnTo>
                    <a:pt x="22" y="62"/>
                  </a:lnTo>
                  <a:lnTo>
                    <a:pt x="0" y="62"/>
                  </a:lnTo>
                  <a:lnTo>
                    <a:pt x="0" y="69"/>
                  </a:lnTo>
                  <a:lnTo>
                    <a:pt x="9" y="85"/>
                  </a:lnTo>
                  <a:lnTo>
                    <a:pt x="17" y="85"/>
                  </a:lnTo>
                  <a:lnTo>
                    <a:pt x="17" y="136"/>
                  </a:lnTo>
                  <a:lnTo>
                    <a:pt x="71" y="136"/>
                  </a:lnTo>
                  <a:lnTo>
                    <a:pt x="71" y="85"/>
                  </a:lnTo>
                  <a:lnTo>
                    <a:pt x="71" y="85"/>
                  </a:lnTo>
                  <a:close/>
                  <a:moveTo>
                    <a:pt x="42" y="62"/>
                  </a:moveTo>
                  <a:lnTo>
                    <a:pt x="45" y="52"/>
                  </a:lnTo>
                  <a:lnTo>
                    <a:pt x="43" y="51"/>
                  </a:lnTo>
                  <a:lnTo>
                    <a:pt x="43" y="48"/>
                  </a:lnTo>
                  <a:lnTo>
                    <a:pt x="45" y="48"/>
                  </a:lnTo>
                  <a:lnTo>
                    <a:pt x="46" y="48"/>
                  </a:lnTo>
                  <a:lnTo>
                    <a:pt x="48" y="51"/>
                  </a:lnTo>
                  <a:lnTo>
                    <a:pt x="46" y="52"/>
                  </a:lnTo>
                  <a:lnTo>
                    <a:pt x="49" y="62"/>
                  </a:lnTo>
                  <a:lnTo>
                    <a:pt x="42" y="62"/>
                  </a:lnTo>
                  <a:lnTo>
                    <a:pt x="42" y="62"/>
                  </a:lnTo>
                  <a:close/>
                  <a:moveTo>
                    <a:pt x="82" y="9"/>
                  </a:moveTo>
                  <a:lnTo>
                    <a:pt x="82" y="12"/>
                  </a:lnTo>
                  <a:lnTo>
                    <a:pt x="125" y="12"/>
                  </a:lnTo>
                  <a:lnTo>
                    <a:pt x="125" y="9"/>
                  </a:lnTo>
                  <a:lnTo>
                    <a:pt x="82" y="9"/>
                  </a:lnTo>
                  <a:lnTo>
                    <a:pt x="82" y="9"/>
                  </a:lnTo>
                  <a:close/>
                  <a:moveTo>
                    <a:pt x="82" y="31"/>
                  </a:moveTo>
                  <a:lnTo>
                    <a:pt x="82" y="34"/>
                  </a:lnTo>
                  <a:lnTo>
                    <a:pt x="125" y="34"/>
                  </a:lnTo>
                  <a:lnTo>
                    <a:pt x="125" y="31"/>
                  </a:lnTo>
                  <a:lnTo>
                    <a:pt x="82" y="31"/>
                  </a:lnTo>
                  <a:lnTo>
                    <a:pt x="82" y="31"/>
                  </a:lnTo>
                  <a:close/>
                  <a:moveTo>
                    <a:pt x="82" y="20"/>
                  </a:moveTo>
                  <a:lnTo>
                    <a:pt x="82" y="23"/>
                  </a:lnTo>
                  <a:lnTo>
                    <a:pt x="125" y="23"/>
                  </a:lnTo>
                  <a:lnTo>
                    <a:pt x="125" y="20"/>
                  </a:lnTo>
                  <a:lnTo>
                    <a:pt x="82" y="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sp>
        <p:nvSpPr>
          <p:cNvPr id="167" name="TextBox 166"/>
          <p:cNvSpPr txBox="1"/>
          <p:nvPr/>
        </p:nvSpPr>
        <p:spPr>
          <a:xfrm>
            <a:off x="3301802" y="7251625"/>
            <a:ext cx="2311562" cy="307777"/>
          </a:xfrm>
          <a:prstGeom prst="rect">
            <a:avLst/>
          </a:prstGeom>
          <a:noFill/>
        </p:spPr>
        <p:txBody>
          <a:bodyPr wrap="square" rtlCol="0">
            <a:spAutoFit/>
          </a:bodyPr>
          <a:lstStyle/>
          <a:p>
            <a:r>
              <a:rPr lang="es-ES_tradnl" sz="700" i="1" dirty="0" smtClean="0">
                <a:solidFill>
                  <a:srgbClr val="002776"/>
                </a:solidFill>
              </a:rPr>
              <a:t>2 años dependiendo de la necesidad de acompañamiento</a:t>
            </a:r>
            <a:endParaRPr lang="es-ES" sz="700" i="1" dirty="0">
              <a:solidFill>
                <a:srgbClr val="002776"/>
              </a:solidFill>
            </a:endParaRPr>
          </a:p>
        </p:txBody>
      </p:sp>
    </p:spTree>
    <p:extLst>
      <p:ext uri="{BB962C8B-B14F-4D97-AF65-F5344CB8AC3E}">
        <p14:creationId xmlns:p14="http://schemas.microsoft.com/office/powerpoint/2010/main" val="29641701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78814"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000" b="1" dirty="0" smtClean="0">
                <a:solidFill>
                  <a:schemeClr val="tx2"/>
                </a:solidFill>
              </a:rPr>
              <a:t>3.1. Plan de Marketing RICE de Quito</a:t>
            </a:r>
            <a:endParaRPr lang="es-CL" sz="1000" b="1" dirty="0">
              <a:solidFill>
                <a:schemeClr val="tx2"/>
              </a:solidFill>
            </a:endParaRPr>
          </a:p>
        </p:txBody>
      </p:sp>
      <p:sp>
        <p:nvSpPr>
          <p:cNvPr id="257" name="Rectangle 256"/>
          <p:cNvSpPr/>
          <p:nvPr/>
        </p:nvSpPr>
        <p:spPr>
          <a:xfrm>
            <a:off x="7264146" y="2748063"/>
            <a:ext cx="2625312" cy="1677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Desarrollo de un plan de marketing específico para el público específico de la industria de reuniones.</a:t>
            </a:r>
          </a:p>
          <a:p>
            <a:pPr marL="228600" lvl="0" indent="-228600">
              <a:buFont typeface="+mj-lt"/>
              <a:buAutoNum type="arabicPeriod"/>
            </a:pPr>
            <a:r>
              <a:rPr lang="es-CL" sz="900" dirty="0" smtClean="0">
                <a:solidFill>
                  <a:srgbClr val="002776"/>
                </a:solidFill>
              </a:rPr>
              <a:t>Creación de herramientas de marketing que aunque sean las mismas que del Plan de marketing de turismo vacacional van dirigidas a un público distinto.</a:t>
            </a:r>
          </a:p>
          <a:p>
            <a:pPr marL="228600" lvl="0" indent="-228600">
              <a:buFont typeface="+mj-lt"/>
              <a:buAutoNum type="arabicPeriod"/>
            </a:pPr>
            <a:endParaRPr lang="es-CL" sz="900" dirty="0">
              <a:solidFill>
                <a:srgbClr val="002776"/>
              </a:solidFill>
            </a:endParaRPr>
          </a:p>
        </p:txBody>
      </p:sp>
      <p:sp>
        <p:nvSpPr>
          <p:cNvPr id="212" name="Rectangle 211"/>
          <p:cNvSpPr/>
          <p:nvPr/>
        </p:nvSpPr>
        <p:spPr>
          <a:xfrm>
            <a:off x="205200" y="179872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Disponer de un plan de marketing enfocado específicamente a RICE que sea activado por el equipo RICE de QT.</a:t>
            </a:r>
          </a:p>
        </p:txBody>
      </p:sp>
      <p:sp>
        <p:nvSpPr>
          <p:cNvPr id="256" name="Rectangle 255"/>
          <p:cNvSpPr/>
          <p:nvPr/>
        </p:nvSpPr>
        <p:spPr>
          <a:xfrm>
            <a:off x="7264146" y="238436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893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4907983"/>
            <a:ext cx="2637113" cy="14548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800" dirty="0" smtClean="0">
                <a:solidFill>
                  <a:srgbClr val="002776"/>
                </a:solidFill>
              </a:rPr>
              <a:t>Plan de marketing RICE creado y posicionamiento determinado.</a:t>
            </a:r>
          </a:p>
          <a:p>
            <a:pPr marL="228600" indent="-228600">
              <a:spcBef>
                <a:spcPts val="300"/>
              </a:spcBef>
              <a:buFont typeface="+mj-lt"/>
              <a:buAutoNum type="arabicPeriod"/>
            </a:pPr>
            <a:r>
              <a:rPr lang="es-CL" sz="800" dirty="0" smtClean="0">
                <a:solidFill>
                  <a:srgbClr val="002776"/>
                </a:solidFill>
              </a:rPr>
              <a:t>Marca desarrollada.</a:t>
            </a:r>
          </a:p>
          <a:p>
            <a:pPr marL="228600" indent="-228600">
              <a:spcBef>
                <a:spcPts val="300"/>
              </a:spcBef>
              <a:buFont typeface="+mj-lt"/>
              <a:buAutoNum type="arabicPeriod"/>
            </a:pPr>
            <a:r>
              <a:rPr lang="es-CL" sz="800" dirty="0" smtClean="0">
                <a:solidFill>
                  <a:srgbClr val="002776"/>
                </a:solidFill>
              </a:rPr>
              <a:t>ROI del equipo – departamento de  marketing RICE.</a:t>
            </a:r>
          </a:p>
          <a:p>
            <a:pPr marL="228600" indent="-228600">
              <a:spcBef>
                <a:spcPts val="300"/>
              </a:spcBef>
              <a:buFont typeface="+mj-lt"/>
              <a:buAutoNum type="arabicPeriod"/>
            </a:pPr>
            <a:r>
              <a:rPr lang="es-CL" sz="800" dirty="0" smtClean="0">
                <a:solidFill>
                  <a:srgbClr val="002776"/>
                </a:solidFill>
              </a:rPr>
              <a:t>Línea de producto RSC creada y número de productos RSC creados.</a:t>
            </a:r>
          </a:p>
          <a:p>
            <a:pPr marL="228600" indent="-228600">
              <a:spcBef>
                <a:spcPts val="300"/>
              </a:spcBef>
              <a:buFont typeface="+mj-lt"/>
              <a:buAutoNum type="arabicPeriod"/>
            </a:pPr>
            <a:r>
              <a:rPr lang="es-CL" sz="800" dirty="0" smtClean="0">
                <a:solidFill>
                  <a:schemeClr val="tx2"/>
                </a:solidFill>
              </a:rPr>
              <a:t>Número de establecimientos que ofrezcan promociones/ descuentos para asistentes a Congresos “City – Wide”.</a:t>
            </a:r>
          </a:p>
          <a:p>
            <a:pPr>
              <a:spcBef>
                <a:spcPts val="300"/>
              </a:spcBef>
            </a:pPr>
            <a:endParaRPr lang="es-CL" sz="800" dirty="0" smtClean="0">
              <a:solidFill>
                <a:schemeClr val="tx2"/>
              </a:solidFill>
            </a:endParaRPr>
          </a:p>
        </p:txBody>
      </p:sp>
      <p:sp>
        <p:nvSpPr>
          <p:cNvPr id="180" name="Rectangle 179"/>
          <p:cNvSpPr/>
          <p:nvPr/>
        </p:nvSpPr>
        <p:spPr>
          <a:xfrm>
            <a:off x="5644800" y="6587394"/>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928078"/>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606875"/>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587394"/>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928078"/>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641394"/>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990243359"/>
              </p:ext>
            </p:extLst>
          </p:nvPr>
        </p:nvGraphicFramePr>
        <p:xfrm>
          <a:off x="205200" y="3539277"/>
          <a:ext cx="7020000" cy="301752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570607">
                <a:tc>
                  <a:txBody>
                    <a:bodyPr/>
                    <a:lstStyle/>
                    <a:p>
                      <a:pPr marL="0" marR="0" lvl="0" indent="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i="0" kern="1200" baseline="0" noProof="0" dirty="0" smtClean="0">
                          <a:solidFill>
                            <a:srgbClr val="002776"/>
                          </a:solidFill>
                          <a:latin typeface="+mn-lt"/>
                          <a:ea typeface="+mn-ea"/>
                          <a:cs typeface="+mn-cs"/>
                        </a:rPr>
                        <a:t>  Diseñar el Plan de Marketing RICE y definir el posicionamiento de Quito como destino de la industria de reuniones. Definir la estrategia STP (segmentación, </a:t>
                      </a:r>
                      <a:r>
                        <a:rPr lang="es-ES_tradnl" sz="900" i="1" kern="1200" baseline="0" noProof="0" dirty="0" err="1" smtClean="0">
                          <a:solidFill>
                            <a:srgbClr val="002776"/>
                          </a:solidFill>
                          <a:latin typeface="+mn-lt"/>
                          <a:ea typeface="+mn-ea"/>
                          <a:cs typeface="+mn-cs"/>
                        </a:rPr>
                        <a:t>targeting</a:t>
                      </a:r>
                      <a:r>
                        <a:rPr lang="es-ES_tradnl" sz="900" i="1" kern="1200" baseline="0" noProof="0" dirty="0" smtClean="0">
                          <a:solidFill>
                            <a:srgbClr val="002776"/>
                          </a:solidFill>
                          <a:latin typeface="+mn-lt"/>
                          <a:ea typeface="+mn-ea"/>
                          <a:cs typeface="+mn-cs"/>
                        </a:rPr>
                        <a:t> </a:t>
                      </a:r>
                      <a:r>
                        <a:rPr lang="es-ES_tradnl" sz="900" i="0" kern="1200" baseline="0" noProof="0" dirty="0" smtClean="0">
                          <a:solidFill>
                            <a:srgbClr val="002776"/>
                          </a:solidFill>
                          <a:latin typeface="+mn-lt"/>
                          <a:ea typeface="+mn-ea"/>
                          <a:cs typeface="+mn-cs"/>
                        </a:rPr>
                        <a:t>y posicionamiento) de Quito RICE. Identificar los targets específicos del RICE diversos para reuniones, incentivos, congresos y exhibiciones. La estrategia de “</a:t>
                      </a:r>
                      <a:r>
                        <a:rPr lang="es-ES_tradnl" sz="900" i="0" kern="1200" baseline="0" noProof="0" dirty="0" err="1" smtClean="0">
                          <a:solidFill>
                            <a:srgbClr val="002776"/>
                          </a:solidFill>
                          <a:latin typeface="+mn-lt"/>
                          <a:ea typeface="+mn-ea"/>
                          <a:cs typeface="+mn-cs"/>
                        </a:rPr>
                        <a:t>go</a:t>
                      </a:r>
                      <a:r>
                        <a:rPr lang="es-ES_tradnl" sz="900" i="0" kern="1200" baseline="0" noProof="0" dirty="0" smtClean="0">
                          <a:solidFill>
                            <a:srgbClr val="002776"/>
                          </a:solidFill>
                          <a:latin typeface="+mn-lt"/>
                          <a:ea typeface="+mn-ea"/>
                          <a:cs typeface="+mn-cs"/>
                        </a:rPr>
                        <a:t> to </a:t>
                      </a:r>
                      <a:r>
                        <a:rPr lang="es-ES_tradnl" sz="900" i="0" kern="1200" baseline="0" noProof="0" dirty="0" err="1" smtClean="0">
                          <a:solidFill>
                            <a:srgbClr val="002776"/>
                          </a:solidFill>
                          <a:latin typeface="+mn-lt"/>
                          <a:ea typeface="+mn-ea"/>
                          <a:cs typeface="+mn-cs"/>
                        </a:rPr>
                        <a:t>market</a:t>
                      </a:r>
                      <a:r>
                        <a:rPr lang="es-ES_tradnl" sz="900" i="0" kern="1200" baseline="0" noProof="0" dirty="0" smtClean="0">
                          <a:solidFill>
                            <a:srgbClr val="002776"/>
                          </a:solidFill>
                          <a:latin typeface="+mn-lt"/>
                          <a:ea typeface="+mn-ea"/>
                          <a:cs typeface="+mn-cs"/>
                        </a:rPr>
                        <a:t>” para cada uno de ellos será diferente. Se adaptará el portfolio de productos para cada segmento de RICE, los canales de comunicación y comercialización también.</a:t>
                      </a:r>
                      <a:endParaRPr lang="es-ES" sz="900" i="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461826">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2. </a:t>
                      </a:r>
                      <a:r>
                        <a:rPr lang="es-ES" sz="900" kern="1200" baseline="0" noProof="0" dirty="0" smtClean="0">
                          <a:solidFill>
                            <a:srgbClr val="002776"/>
                          </a:solidFill>
                          <a:latin typeface="+mn-lt"/>
                          <a:ea typeface="+mn-ea"/>
                          <a:cs typeface="+mn-cs"/>
                        </a:rPr>
                        <a:t>Desarrollar la marca de Quito RICE, diferente de la marca turística (vacacional). Asimismo, la marca RICE a desarrollar estará bajo la marca Quito ciudad que actuará de “marca paraguas” en la arquitectura de marca. Se deberá desarrollar también un Manual de Uso de la marca.</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34846">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3. </a:t>
                      </a:r>
                      <a:r>
                        <a:rPr lang="es-ES" sz="900" kern="1200" baseline="0" noProof="0" dirty="0" smtClean="0">
                          <a:solidFill>
                            <a:srgbClr val="002776"/>
                          </a:solidFill>
                          <a:latin typeface="+mn-lt"/>
                          <a:ea typeface="+mn-ea"/>
                          <a:cs typeface="+mn-cs"/>
                        </a:rPr>
                        <a:t>Crear un micro – ecosistema digital específico para RICE que incluya su dominio vinculado como micro – </a:t>
                      </a:r>
                      <a:r>
                        <a:rPr lang="es-ES" sz="900" kern="1200" baseline="0" noProof="0" dirty="0" err="1" smtClean="0">
                          <a:solidFill>
                            <a:srgbClr val="002776"/>
                          </a:solidFill>
                          <a:latin typeface="+mn-lt"/>
                          <a:ea typeface="+mn-ea"/>
                          <a:cs typeface="+mn-cs"/>
                        </a:rPr>
                        <a:t>site</a:t>
                      </a:r>
                      <a:r>
                        <a:rPr lang="es-ES" sz="900" kern="1200" baseline="0" noProof="0" dirty="0" smtClean="0">
                          <a:solidFill>
                            <a:srgbClr val="002776"/>
                          </a:solidFill>
                          <a:latin typeface="+mn-lt"/>
                          <a:ea typeface="+mn-ea"/>
                          <a:cs typeface="+mn-cs"/>
                        </a:rPr>
                        <a:t> a la pagina genérica de Quito, así como redes sociales más alineadas con el target </a:t>
                      </a:r>
                      <a:r>
                        <a:rPr lang="es-ES" sz="900" kern="1200" baseline="0" noProof="0" dirty="0" err="1" smtClean="0">
                          <a:solidFill>
                            <a:srgbClr val="002776"/>
                          </a:solidFill>
                          <a:latin typeface="+mn-lt"/>
                          <a:ea typeface="+mn-ea"/>
                          <a:cs typeface="+mn-cs"/>
                        </a:rPr>
                        <a:t>trade</a:t>
                      </a:r>
                      <a:r>
                        <a:rPr lang="es-ES" sz="900" kern="1200" baseline="0" noProof="0" dirty="0" smtClean="0">
                          <a:solidFill>
                            <a:srgbClr val="002776"/>
                          </a:solidFill>
                          <a:latin typeface="+mn-lt"/>
                          <a:ea typeface="+mn-ea"/>
                          <a:cs typeface="+mn-cs"/>
                        </a:rPr>
                        <a:t> (i.e. </a:t>
                      </a:r>
                      <a:r>
                        <a:rPr lang="es-ES" sz="900" kern="1200" baseline="0" noProof="0" dirty="0" err="1" smtClean="0">
                          <a:solidFill>
                            <a:srgbClr val="002776"/>
                          </a:solidFill>
                          <a:latin typeface="+mn-lt"/>
                          <a:ea typeface="+mn-ea"/>
                          <a:cs typeface="+mn-cs"/>
                        </a:rPr>
                        <a:t>Linkedin</a:t>
                      </a:r>
                      <a:r>
                        <a:rPr lang="es-ES" sz="900" kern="1200" baseline="0" noProof="0" dirty="0" smtClean="0">
                          <a:solidFill>
                            <a:srgbClr val="002776"/>
                          </a:solidFill>
                          <a:latin typeface="+mn-lt"/>
                          <a:ea typeface="+mn-ea"/>
                          <a:cs typeface="+mn-cs"/>
                        </a:rPr>
                        <a:t>). En este espacio digital estará disponible todo tipo de información para clientes B2B y prensa, entre otros. Será también un punto de contacto para potenciales clientes.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20082">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noProof="0" dirty="0" smtClean="0">
                          <a:solidFill>
                            <a:srgbClr val="002776"/>
                          </a:solidFill>
                          <a:latin typeface="+mn-lt"/>
                          <a:ea typeface="+mn-ea"/>
                          <a:cs typeface="+mn-cs"/>
                        </a:rPr>
                        <a:t>4. Definir</a:t>
                      </a:r>
                      <a:r>
                        <a:rPr lang="es-ES_tradnl" sz="900" kern="1200" baseline="0" noProof="0" dirty="0" smtClean="0">
                          <a:solidFill>
                            <a:srgbClr val="002776"/>
                          </a:solidFill>
                          <a:latin typeface="+mn-lt"/>
                          <a:ea typeface="+mn-ea"/>
                          <a:cs typeface="+mn-cs"/>
                        </a:rPr>
                        <a:t> como eje clave del plan una campaña de comunicación offline dirigida a la generación de leads y venta inmediata. Por ejemplo, estar presente en la feria IMEX </a:t>
                      </a:r>
                      <a:r>
                        <a:rPr lang="es-ES_tradnl" sz="900" kern="1200" baseline="0" noProof="0" dirty="0" err="1" smtClean="0">
                          <a:solidFill>
                            <a:srgbClr val="002776"/>
                          </a:solidFill>
                          <a:latin typeface="+mn-lt"/>
                          <a:ea typeface="+mn-ea"/>
                          <a:cs typeface="+mn-cs"/>
                        </a:rPr>
                        <a:t>Latam</a:t>
                      </a:r>
                      <a:r>
                        <a:rPr lang="es-ES_tradnl" sz="900" kern="1200" baseline="0" noProof="0" dirty="0" smtClean="0">
                          <a:solidFill>
                            <a:srgbClr val="002776"/>
                          </a:solidFill>
                          <a:latin typeface="+mn-lt"/>
                          <a:ea typeface="+mn-ea"/>
                          <a:cs typeface="+mn-cs"/>
                        </a:rPr>
                        <a:t>, realizar “</a:t>
                      </a:r>
                      <a:r>
                        <a:rPr lang="es-ES_tradnl" sz="900" kern="1200" baseline="0" noProof="0" dirty="0" err="1" smtClean="0">
                          <a:solidFill>
                            <a:srgbClr val="002776"/>
                          </a:solidFill>
                          <a:latin typeface="+mn-lt"/>
                          <a:ea typeface="+mn-ea"/>
                          <a:cs typeface="+mn-cs"/>
                        </a:rPr>
                        <a:t>road</a:t>
                      </a:r>
                      <a:r>
                        <a:rPr lang="es-ES_tradnl" sz="900" kern="1200" baseline="0" noProof="0" dirty="0" smtClean="0">
                          <a:solidFill>
                            <a:srgbClr val="002776"/>
                          </a:solidFill>
                          <a:latin typeface="+mn-lt"/>
                          <a:ea typeface="+mn-ea"/>
                          <a:cs typeface="+mn-cs"/>
                        </a:rPr>
                        <a:t> –shows” específicos para el </a:t>
                      </a:r>
                      <a:r>
                        <a:rPr lang="es-ES_tradnl" sz="900" kern="1200" baseline="0" noProof="0" dirty="0" err="1" smtClean="0">
                          <a:solidFill>
                            <a:srgbClr val="002776"/>
                          </a:solidFill>
                          <a:latin typeface="+mn-lt"/>
                          <a:ea typeface="+mn-ea"/>
                          <a:cs typeface="+mn-cs"/>
                        </a:rPr>
                        <a:t>trade</a:t>
                      </a:r>
                      <a:r>
                        <a:rPr lang="es-ES_tradnl" sz="900" kern="1200" baseline="0" noProof="0" dirty="0" smtClean="0">
                          <a:solidFill>
                            <a:srgbClr val="002776"/>
                          </a:solidFill>
                          <a:latin typeface="+mn-lt"/>
                          <a:ea typeface="+mn-ea"/>
                          <a:cs typeface="+mn-cs"/>
                        </a:rPr>
                        <a:t> RICE y especialmente </a:t>
                      </a:r>
                      <a:r>
                        <a:rPr lang="es-ES_tradnl" sz="900" kern="1200" baseline="0" noProof="0" dirty="0" err="1" smtClean="0">
                          <a:solidFill>
                            <a:srgbClr val="002776"/>
                          </a:solidFill>
                          <a:latin typeface="+mn-lt"/>
                          <a:ea typeface="+mn-ea"/>
                          <a:cs typeface="+mn-cs"/>
                        </a:rPr>
                        <a:t>fam</a:t>
                      </a:r>
                      <a:r>
                        <a:rPr lang="es-ES_tradnl" sz="900" kern="1200" baseline="0" noProof="0" dirty="0" smtClean="0">
                          <a:solidFill>
                            <a:srgbClr val="002776"/>
                          </a:solidFill>
                          <a:latin typeface="+mn-lt"/>
                          <a:ea typeface="+mn-ea"/>
                          <a:cs typeface="+mn-cs"/>
                        </a:rPr>
                        <a:t> – </a:t>
                      </a:r>
                      <a:r>
                        <a:rPr lang="es-ES_tradnl" sz="900" kern="1200" baseline="0" noProof="0" dirty="0" err="1" smtClean="0">
                          <a:solidFill>
                            <a:srgbClr val="002776"/>
                          </a:solidFill>
                          <a:latin typeface="+mn-lt"/>
                          <a:ea typeface="+mn-ea"/>
                          <a:cs typeface="+mn-cs"/>
                        </a:rPr>
                        <a:t>trips</a:t>
                      </a:r>
                      <a:r>
                        <a:rPr lang="es-ES_tradnl" sz="900" kern="1200" baseline="0" noProof="0" dirty="0" smtClean="0">
                          <a:solidFill>
                            <a:srgbClr val="002776"/>
                          </a:solidFill>
                          <a:latin typeface="+mn-lt"/>
                          <a:ea typeface="+mn-ea"/>
                          <a:cs typeface="+mn-cs"/>
                        </a:rPr>
                        <a:t> especializados. </a:t>
                      </a:r>
                      <a:r>
                        <a:rPr lang="es-ES_tradnl" sz="900" i="1" kern="1200" baseline="0" noProof="0" dirty="0" smtClean="0">
                          <a:solidFill>
                            <a:srgbClr val="002776"/>
                          </a:solidFill>
                          <a:latin typeface="+mn-lt"/>
                          <a:ea typeface="+mn-ea"/>
                          <a:cs typeface="+mn-cs"/>
                        </a:rPr>
                        <a:t>(Ver el documento anexo relativo al desarrollo de RICE para mayor información)</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305695434"/>
                  </a:ext>
                </a:extLst>
              </a:tr>
              <a:tr h="338517">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noProof="0" dirty="0" smtClean="0">
                          <a:solidFill>
                            <a:srgbClr val="002776"/>
                          </a:solidFill>
                          <a:latin typeface="+mn-lt"/>
                          <a:ea typeface="+mn-ea"/>
                          <a:cs typeface="+mn-cs"/>
                        </a:rPr>
                        <a:t>5. Instaurar</a:t>
                      </a:r>
                      <a:r>
                        <a:rPr lang="es-ES_tradnl" sz="900" kern="1200" baseline="0" noProof="0" dirty="0" smtClean="0">
                          <a:solidFill>
                            <a:srgbClr val="002776"/>
                          </a:solidFill>
                          <a:latin typeface="+mn-lt"/>
                          <a:ea typeface="+mn-ea"/>
                          <a:cs typeface="+mn-cs"/>
                        </a:rPr>
                        <a:t> un observatorio RICE que permita dar seguimiento y evaluar a Quito en la industria de reuniones y estar al día de las tendencias del mercado. La información procederá de diversas fuentes: primarias y secundarias y se compartirá con los miembros. Este observatorio formará parte del área de investigación y monitoreo.</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754748421"/>
                  </a:ext>
                </a:extLst>
              </a:tr>
              <a:tr h="338517">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baseline="0" noProof="0" dirty="0" smtClean="0">
                          <a:solidFill>
                            <a:srgbClr val="002776"/>
                          </a:solidFill>
                          <a:latin typeface="+mn-lt"/>
                          <a:ea typeface="+mn-ea"/>
                          <a:cs typeface="+mn-cs"/>
                        </a:rPr>
                        <a:t>6. Activar una línea de producto de RSC (</a:t>
                      </a:r>
                      <a:r>
                        <a:rPr lang="es-ES_tradnl" sz="900" i="1" kern="1200" baseline="0" noProof="0" dirty="0" smtClean="0">
                          <a:solidFill>
                            <a:srgbClr val="002776"/>
                          </a:solidFill>
                          <a:latin typeface="+mn-lt"/>
                          <a:ea typeface="+mn-ea"/>
                          <a:cs typeface="+mn-cs"/>
                        </a:rPr>
                        <a:t>White </a:t>
                      </a:r>
                      <a:r>
                        <a:rPr lang="es-ES_tradnl" sz="900" i="1" kern="1200" baseline="0" noProof="0" dirty="0" err="1" smtClean="0">
                          <a:solidFill>
                            <a:srgbClr val="002776"/>
                          </a:solidFill>
                          <a:latin typeface="+mn-lt"/>
                          <a:ea typeface="+mn-ea"/>
                          <a:cs typeface="+mn-cs"/>
                        </a:rPr>
                        <a:t>cities</a:t>
                      </a:r>
                      <a:r>
                        <a:rPr lang="es-ES_tradnl" sz="900" kern="1200" baseline="0" noProof="0" dirty="0" smtClean="0">
                          <a:solidFill>
                            <a:srgbClr val="002776"/>
                          </a:solidFill>
                          <a:latin typeface="+mn-lt"/>
                          <a:ea typeface="+mn-ea"/>
                          <a:cs typeface="+mn-cs"/>
                        </a:rPr>
                        <a:t>), una nueva tendencia de mercado en RICE de la que Quito se puede beneficiar si desarrolla este nicho de producto específico al ser una diferenciación respecto de otros destinos RICE. </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297969223"/>
                  </a:ext>
                </a:extLst>
              </a:tr>
            </a:tbl>
          </a:graphicData>
        </a:graphic>
      </p:graphicFrame>
      <p:grpSp>
        <p:nvGrpSpPr>
          <p:cNvPr id="251" name="Group 250"/>
          <p:cNvGrpSpPr/>
          <p:nvPr/>
        </p:nvGrpSpPr>
        <p:grpSpPr>
          <a:xfrm>
            <a:off x="5765554" y="6964704"/>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964704"/>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964704"/>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964704"/>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964704"/>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964704"/>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36</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199422"/>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86202" y="7199422"/>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535066"/>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561135"/>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smtClean="0"/>
              <a:t>Marketing especializado RICE e Involucramiento comunitario</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238922"/>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290279"/>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297551"/>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14" name="Group 213"/>
          <p:cNvGrpSpPr/>
          <p:nvPr/>
        </p:nvGrpSpPr>
        <p:grpSpPr>
          <a:xfrm>
            <a:off x="4761313" y="7487394"/>
            <a:ext cx="4332885" cy="188648"/>
            <a:chOff x="565498" y="7511262"/>
            <a:chExt cx="4332885" cy="188648"/>
          </a:xfrm>
        </p:grpSpPr>
        <p:grpSp>
          <p:nvGrpSpPr>
            <p:cNvPr id="216" name="Group 215"/>
            <p:cNvGrpSpPr/>
            <p:nvPr/>
          </p:nvGrpSpPr>
          <p:grpSpPr>
            <a:xfrm>
              <a:off x="565498" y="7511262"/>
              <a:ext cx="3104467" cy="184666"/>
              <a:chOff x="615275" y="7511262"/>
              <a:chExt cx="3104467" cy="184666"/>
            </a:xfrm>
          </p:grpSpPr>
          <p:sp>
            <p:nvSpPr>
              <p:cNvPr id="236" name="TextBox 235"/>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43" name="Rectangle 242"/>
              <p:cNvSpPr/>
              <p:nvPr>
                <p:custDataLst>
                  <p:tags r:id="rId15"/>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329" name="Rectangle 328"/>
              <p:cNvSpPr/>
              <p:nvPr>
                <p:custDataLst>
                  <p:tags r:id="rId16"/>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330" name="Rectangle 329"/>
              <p:cNvSpPr/>
              <p:nvPr>
                <p:custDataLst>
                  <p:tags r:id="rId17"/>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17" name="TextBox 216"/>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19" name="TextBox 21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361" name="Group 360"/>
          <p:cNvGrpSpPr/>
          <p:nvPr/>
        </p:nvGrpSpPr>
        <p:grpSpPr>
          <a:xfrm>
            <a:off x="7256357" y="1440165"/>
            <a:ext cx="2633101" cy="836705"/>
            <a:chOff x="3462357" y="6443378"/>
            <a:chExt cx="2082316" cy="900000"/>
          </a:xfrm>
        </p:grpSpPr>
        <p:sp>
          <p:nvSpPr>
            <p:cNvPr id="362" name="Rectangle 361"/>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63" name="Rectangle 362"/>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4" name="Group 363"/>
            <p:cNvGrpSpPr/>
            <p:nvPr/>
          </p:nvGrpSpPr>
          <p:grpSpPr>
            <a:xfrm>
              <a:off x="3561117" y="6479378"/>
              <a:ext cx="295181" cy="288000"/>
              <a:chOff x="1738313" y="3406776"/>
              <a:chExt cx="644727" cy="615950"/>
            </a:xfrm>
            <a:solidFill>
              <a:srgbClr val="FFFF00"/>
            </a:solidFill>
          </p:grpSpPr>
          <p:sp>
            <p:nvSpPr>
              <p:cNvPr id="375"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7"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5" name="Group 364"/>
            <p:cNvGrpSpPr/>
            <p:nvPr/>
          </p:nvGrpSpPr>
          <p:grpSpPr>
            <a:xfrm>
              <a:off x="3582872" y="6818591"/>
              <a:ext cx="468000" cy="432933"/>
              <a:chOff x="3605314" y="6801213"/>
              <a:chExt cx="468000" cy="432933"/>
            </a:xfrm>
          </p:grpSpPr>
          <p:sp>
            <p:nvSpPr>
              <p:cNvPr id="373" name="Rectangle 372"/>
              <p:cNvSpPr/>
              <p:nvPr>
                <p:custDataLst>
                  <p:tags r:id="rId13"/>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4" name="TextBox 373"/>
              <p:cNvSpPr txBox="1"/>
              <p:nvPr>
                <p:custDataLst>
                  <p:tags r:id="rId14"/>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6" name="Group 365"/>
            <p:cNvGrpSpPr/>
            <p:nvPr/>
          </p:nvGrpSpPr>
          <p:grpSpPr>
            <a:xfrm>
              <a:off x="4277236" y="6818591"/>
              <a:ext cx="468000" cy="432933"/>
              <a:chOff x="4217406" y="6801213"/>
              <a:chExt cx="468000" cy="432933"/>
            </a:xfrm>
          </p:grpSpPr>
          <p:sp>
            <p:nvSpPr>
              <p:cNvPr id="371" name="Rectangle 370"/>
              <p:cNvSpPr/>
              <p:nvPr>
                <p:custDataLst>
                  <p:tags r:id="rId11"/>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2"/>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7" name="Group 366"/>
            <p:cNvGrpSpPr/>
            <p:nvPr/>
          </p:nvGrpSpPr>
          <p:grpSpPr>
            <a:xfrm>
              <a:off x="4971600" y="6818591"/>
              <a:ext cx="468000" cy="432933"/>
              <a:chOff x="4829498" y="6801213"/>
              <a:chExt cx="468000" cy="432933"/>
            </a:xfrm>
          </p:grpSpPr>
          <p:sp>
            <p:nvSpPr>
              <p:cNvPr id="369" name="Rectangle 368"/>
              <p:cNvSpPr/>
              <p:nvPr>
                <p:custDataLst>
                  <p:tags r:id="rId9"/>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0"/>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8" name="Freeform 368"/>
            <p:cNvSpPr>
              <a:spLocks noEditPoints="1"/>
            </p:cNvSpPr>
            <p:nvPr/>
          </p:nvSpPr>
          <p:spPr bwMode="auto">
            <a:xfrm>
              <a:off x="3751739"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79" name="Rectangle 378"/>
          <p:cNvSpPr/>
          <p:nvPr/>
        </p:nvSpPr>
        <p:spPr>
          <a:xfrm>
            <a:off x="3375340" y="6587394"/>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0" name="Table 379"/>
          <p:cNvGraphicFramePr>
            <a:graphicFrameLocks noGrp="1"/>
          </p:cNvGraphicFramePr>
          <p:nvPr>
            <p:extLst>
              <p:ext uri="{D42A27DB-BD31-4B8C-83A1-F6EECF244321}">
                <p14:modId xmlns:p14="http://schemas.microsoft.com/office/powerpoint/2010/main" val="2991833335"/>
              </p:ext>
            </p:extLst>
          </p:nvPr>
        </p:nvGraphicFramePr>
        <p:xfrm>
          <a:off x="3375340" y="7017236"/>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34" name="Group 33"/>
          <p:cNvGrpSpPr/>
          <p:nvPr/>
        </p:nvGrpSpPr>
        <p:grpSpPr>
          <a:xfrm>
            <a:off x="3417417" y="6629835"/>
            <a:ext cx="256421" cy="252000"/>
            <a:chOff x="3417417" y="6485819"/>
            <a:chExt cx="256421" cy="252000"/>
          </a:xfrm>
        </p:grpSpPr>
        <p:sp>
          <p:nvSpPr>
            <p:cNvPr id="386"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7"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8"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2" name="Rectangle 314"/>
          <p:cNvSpPr/>
          <p:nvPr>
            <p:custDataLst>
              <p:tags r:id="rId7"/>
            </p:custDataLst>
          </p:nvPr>
        </p:nvSpPr>
        <p:spPr>
          <a:xfrm>
            <a:off x="205458" y="2374826"/>
            <a:ext cx="7018280" cy="3462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900" b="1" dirty="0" smtClean="0">
                <a:solidFill>
                  <a:srgbClr val="002776"/>
                </a:solidFill>
              </a:rPr>
              <a:t>Responsables                                                              Actores Involucrados</a:t>
            </a:r>
            <a:endParaRPr lang="es-CL" sz="900" b="1" dirty="0">
              <a:solidFill>
                <a:srgbClr val="002776"/>
              </a:solidFill>
            </a:endParaRPr>
          </a:p>
        </p:txBody>
      </p:sp>
      <p:grpSp>
        <p:nvGrpSpPr>
          <p:cNvPr id="393" name="Group 315"/>
          <p:cNvGrpSpPr/>
          <p:nvPr>
            <p:custDataLst>
              <p:tags r:id="rId8"/>
            </p:custDataLst>
          </p:nvPr>
        </p:nvGrpSpPr>
        <p:grpSpPr>
          <a:xfrm>
            <a:off x="316674" y="2414871"/>
            <a:ext cx="216000" cy="277022"/>
            <a:chOff x="391339" y="1340959"/>
            <a:chExt cx="382588" cy="609600"/>
          </a:xfrm>
        </p:grpSpPr>
        <p:sp>
          <p:nvSpPr>
            <p:cNvPr id="396"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sp>
          <p:nvSpPr>
            <p:cNvPr id="397"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sz="1800">
                <a:solidFill>
                  <a:srgbClr val="002776"/>
                </a:solidFill>
              </a:endParaRPr>
            </a:p>
          </p:txBody>
        </p:sp>
      </p:grpSp>
      <p:sp>
        <p:nvSpPr>
          <p:cNvPr id="394" name="Rectangle 393"/>
          <p:cNvSpPr/>
          <p:nvPr/>
        </p:nvSpPr>
        <p:spPr>
          <a:xfrm>
            <a:off x="3597819" y="2726892"/>
            <a:ext cx="1792215" cy="50063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800" dirty="0" err="1" smtClean="0">
                <a:solidFill>
                  <a:srgbClr val="002776"/>
                </a:solidFill>
              </a:rPr>
              <a:t>Conquito</a:t>
            </a:r>
            <a:endParaRPr lang="es-CL" sz="800" dirty="0" smtClean="0">
              <a:solidFill>
                <a:srgbClr val="002776"/>
              </a:solidFill>
            </a:endParaRPr>
          </a:p>
          <a:p>
            <a:r>
              <a:rPr lang="es-CL" sz="800" dirty="0" smtClean="0">
                <a:solidFill>
                  <a:srgbClr val="002776"/>
                </a:solidFill>
              </a:rPr>
              <a:t>Diseñadores páginas web </a:t>
            </a:r>
          </a:p>
          <a:p>
            <a:r>
              <a:rPr lang="es-CL" sz="800" dirty="0" smtClean="0">
                <a:solidFill>
                  <a:srgbClr val="002776"/>
                </a:solidFill>
              </a:rPr>
              <a:t>Técnicos de sistemas</a:t>
            </a:r>
          </a:p>
          <a:p>
            <a:r>
              <a:rPr lang="es-ES" sz="800" dirty="0" smtClean="0">
                <a:solidFill>
                  <a:srgbClr val="002776"/>
                </a:solidFill>
              </a:rPr>
              <a:t>De</a:t>
            </a:r>
            <a:r>
              <a:rPr lang="es-CL" sz="800" dirty="0" err="1" smtClean="0">
                <a:solidFill>
                  <a:srgbClr val="002776"/>
                </a:solidFill>
              </a:rPr>
              <a:t>sarrolladores</a:t>
            </a:r>
            <a:r>
              <a:rPr lang="es-CL" sz="800" dirty="0" smtClean="0">
                <a:solidFill>
                  <a:srgbClr val="002776"/>
                </a:solidFill>
              </a:rPr>
              <a:t> externos</a:t>
            </a:r>
            <a:endParaRPr lang="es-CL" sz="800" dirty="0">
              <a:solidFill>
                <a:srgbClr val="002776"/>
              </a:solidFill>
            </a:endParaRPr>
          </a:p>
        </p:txBody>
      </p:sp>
      <p:sp>
        <p:nvSpPr>
          <p:cNvPr id="395" name="Rectangle 394"/>
          <p:cNvSpPr/>
          <p:nvPr/>
        </p:nvSpPr>
        <p:spPr>
          <a:xfrm>
            <a:off x="205200" y="2738070"/>
            <a:ext cx="3400114" cy="49465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800" b="1" dirty="0">
                <a:solidFill>
                  <a:srgbClr val="002776"/>
                </a:solidFill>
              </a:rPr>
              <a:t>Líder de Proyecto: </a:t>
            </a:r>
            <a:r>
              <a:rPr lang="es-ES_tradnl" sz="800" dirty="0" smtClean="0">
                <a:solidFill>
                  <a:srgbClr val="002776"/>
                </a:solidFill>
              </a:rPr>
              <a:t>Equipo RICE QT</a:t>
            </a:r>
            <a:endParaRPr lang="es-ES_tradnl" sz="800" dirty="0">
              <a:solidFill>
                <a:srgbClr val="002776"/>
              </a:solidFill>
            </a:endParaRPr>
          </a:p>
          <a:p>
            <a:r>
              <a:rPr lang="es-ES_tradnl" sz="800" b="1" dirty="0">
                <a:solidFill>
                  <a:srgbClr val="002776"/>
                </a:solidFill>
              </a:rPr>
              <a:t>Equipo de Proyecto</a:t>
            </a:r>
            <a:r>
              <a:rPr lang="es-ES_tradnl" sz="800" b="1" dirty="0" smtClean="0">
                <a:solidFill>
                  <a:srgbClr val="002776"/>
                </a:solidFill>
              </a:rPr>
              <a:t>: </a:t>
            </a:r>
            <a:r>
              <a:rPr lang="es-ES_tradnl" sz="800" dirty="0" smtClean="0">
                <a:solidFill>
                  <a:srgbClr val="002776"/>
                </a:solidFill>
              </a:rPr>
              <a:t> Equipo de marketing RICE</a:t>
            </a:r>
            <a:endParaRPr lang="es-ES" sz="800" dirty="0">
              <a:solidFill>
                <a:srgbClr val="002776"/>
              </a:solidFill>
            </a:endParaRPr>
          </a:p>
        </p:txBody>
      </p:sp>
      <p:grpSp>
        <p:nvGrpSpPr>
          <p:cNvPr id="399" name="Group 398"/>
          <p:cNvGrpSpPr/>
          <p:nvPr/>
        </p:nvGrpSpPr>
        <p:grpSpPr>
          <a:xfrm>
            <a:off x="205458" y="6587394"/>
            <a:ext cx="3102186" cy="838872"/>
            <a:chOff x="205458" y="6443378"/>
            <a:chExt cx="3204491" cy="900000"/>
          </a:xfrm>
        </p:grpSpPr>
        <p:sp>
          <p:nvSpPr>
            <p:cNvPr id="400" name="Rectangle 39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01" name="Rectangle 400"/>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0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3" name="Rectangle 40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04"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5" name="Rectangle 404"/>
            <p:cNvSpPr/>
            <p:nvPr/>
          </p:nvSpPr>
          <p:spPr>
            <a:xfrm>
              <a:off x="274783" y="6803418"/>
              <a:ext cx="3083177" cy="46771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$ 225.000 USD + $ 1.000.000 USD*</a:t>
              </a:r>
            </a:p>
            <a:p>
              <a:pPr algn="ctr"/>
              <a:r>
                <a:rPr lang="es-CL" sz="900" i="1" dirty="0" smtClean="0">
                  <a:solidFill>
                    <a:schemeClr val="tx2"/>
                  </a:solidFill>
                </a:rPr>
                <a:t>Incluye el desarrollo de la marca, diseño y activación de la micro-</a:t>
              </a:r>
              <a:r>
                <a:rPr lang="es-CL" sz="900" i="1" dirty="0" err="1" smtClean="0">
                  <a:solidFill>
                    <a:schemeClr val="tx2"/>
                  </a:solidFill>
                </a:rPr>
                <a:t>website</a:t>
              </a:r>
              <a:r>
                <a:rPr lang="es-CL" sz="900" i="1" dirty="0" smtClean="0">
                  <a:solidFill>
                    <a:schemeClr val="tx2"/>
                  </a:solidFill>
                </a:rPr>
                <a:t> e innovación RSC. Gestión el resto</a:t>
              </a:r>
              <a:endParaRPr lang="es-CL" sz="700" i="1" dirty="0">
                <a:solidFill>
                  <a:schemeClr val="tx2"/>
                </a:solidFill>
              </a:endParaRPr>
            </a:p>
          </p:txBody>
        </p:sp>
      </p:grpSp>
      <p:sp>
        <p:nvSpPr>
          <p:cNvPr id="408" name="Freeform 368"/>
          <p:cNvSpPr>
            <a:spLocks noEditPoints="1"/>
          </p:cNvSpPr>
          <p:nvPr/>
        </p:nvSpPr>
        <p:spPr bwMode="auto">
          <a:xfrm>
            <a:off x="3805858" y="723537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9" name="TextBox 408"/>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sp>
        <p:nvSpPr>
          <p:cNvPr id="410" name="Rectangle 409"/>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sp>
        <p:nvSpPr>
          <p:cNvPr id="162" name="Freeform 368"/>
          <p:cNvSpPr>
            <a:spLocks noEditPoints="1"/>
          </p:cNvSpPr>
          <p:nvPr/>
        </p:nvSpPr>
        <p:spPr bwMode="auto">
          <a:xfrm>
            <a:off x="4165898" y="723537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3" name="Freeform 368"/>
          <p:cNvSpPr>
            <a:spLocks noEditPoints="1"/>
          </p:cNvSpPr>
          <p:nvPr/>
        </p:nvSpPr>
        <p:spPr bwMode="auto">
          <a:xfrm>
            <a:off x="4525938" y="723537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5" name="Freeform 368"/>
          <p:cNvSpPr>
            <a:spLocks noEditPoints="1"/>
          </p:cNvSpPr>
          <p:nvPr/>
        </p:nvSpPr>
        <p:spPr bwMode="auto">
          <a:xfrm>
            <a:off x="4885994" y="723537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6" name="Freeform 368"/>
          <p:cNvSpPr>
            <a:spLocks noEditPoints="1"/>
          </p:cNvSpPr>
          <p:nvPr/>
        </p:nvSpPr>
        <p:spPr bwMode="auto">
          <a:xfrm>
            <a:off x="5246034" y="723537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 name="TextBox 2"/>
          <p:cNvSpPr txBox="1"/>
          <p:nvPr/>
        </p:nvSpPr>
        <p:spPr>
          <a:xfrm>
            <a:off x="136961" y="7541807"/>
            <a:ext cx="4576894" cy="230832"/>
          </a:xfrm>
          <a:prstGeom prst="rect">
            <a:avLst/>
          </a:prstGeom>
          <a:noFill/>
        </p:spPr>
        <p:txBody>
          <a:bodyPr wrap="none" rtlCol="0">
            <a:spAutoFit/>
          </a:bodyPr>
          <a:lstStyle/>
          <a:p>
            <a:r>
              <a:rPr lang="es-ES_tradnl" sz="900" i="1" dirty="0">
                <a:solidFill>
                  <a:schemeClr val="tx2"/>
                </a:solidFill>
                <a:latin typeface="+mn-lt"/>
                <a:cs typeface="+mn-cs"/>
              </a:rPr>
              <a:t>* Presupuesto para las campañas de marketing RICE de los próximos 5 </a:t>
            </a:r>
            <a:r>
              <a:rPr lang="es-ES_tradnl" sz="900" i="1" dirty="0" smtClean="0">
                <a:solidFill>
                  <a:schemeClr val="tx2"/>
                </a:solidFill>
                <a:latin typeface="+mn-lt"/>
                <a:cs typeface="+mn-cs"/>
              </a:rPr>
              <a:t>años de UEN.</a:t>
            </a:r>
            <a:endParaRPr lang="es-ES" sz="900" i="1" dirty="0">
              <a:solidFill>
                <a:schemeClr val="tx2"/>
              </a:solidFill>
              <a:latin typeface="+mn-lt"/>
              <a:cs typeface="+mn-cs"/>
            </a:endParaRPr>
          </a:p>
        </p:txBody>
      </p:sp>
      <p:sp>
        <p:nvSpPr>
          <p:cNvPr id="167" name="Rectangle 166"/>
          <p:cNvSpPr/>
          <p:nvPr/>
        </p:nvSpPr>
        <p:spPr>
          <a:xfrm>
            <a:off x="5390035" y="2735871"/>
            <a:ext cx="1800200" cy="5089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800" dirty="0" smtClean="0">
                <a:solidFill>
                  <a:srgbClr val="002776"/>
                </a:solidFill>
              </a:rPr>
              <a:t>Meeting </a:t>
            </a:r>
            <a:r>
              <a:rPr lang="es-ES_tradnl" sz="800" dirty="0" err="1" smtClean="0">
                <a:solidFill>
                  <a:srgbClr val="002776"/>
                </a:solidFill>
              </a:rPr>
              <a:t>planners</a:t>
            </a:r>
            <a:endParaRPr lang="es-ES_tradnl" sz="800" dirty="0" smtClean="0">
              <a:solidFill>
                <a:srgbClr val="002776"/>
              </a:solidFill>
            </a:endParaRPr>
          </a:p>
          <a:p>
            <a:r>
              <a:rPr lang="es-ES_tradnl" sz="800" dirty="0" err="1" smtClean="0">
                <a:solidFill>
                  <a:srgbClr val="002776"/>
                </a:solidFill>
              </a:rPr>
              <a:t>OPCs</a:t>
            </a:r>
            <a:endParaRPr lang="es-ES_tradnl" sz="800" dirty="0" smtClean="0">
              <a:solidFill>
                <a:srgbClr val="002776"/>
              </a:solidFill>
            </a:endParaRPr>
          </a:p>
          <a:p>
            <a:r>
              <a:rPr lang="es-ES_tradnl" sz="800" dirty="0" err="1" smtClean="0">
                <a:solidFill>
                  <a:srgbClr val="002776"/>
                </a:solidFill>
              </a:rPr>
              <a:t>DMCs</a:t>
            </a:r>
            <a:endParaRPr lang="es-ES_tradnl" sz="800" dirty="0" smtClean="0">
              <a:solidFill>
                <a:srgbClr val="002776"/>
              </a:solidFill>
            </a:endParaRPr>
          </a:p>
          <a:p>
            <a:r>
              <a:rPr lang="es-ES_tradnl" sz="800" dirty="0" smtClean="0">
                <a:solidFill>
                  <a:srgbClr val="002776"/>
                </a:solidFill>
              </a:rPr>
              <a:t>Etc.</a:t>
            </a:r>
            <a:endParaRPr lang="es-CL" sz="800" dirty="0">
              <a:solidFill>
                <a:srgbClr val="002776"/>
              </a:solidFill>
            </a:endParaRPr>
          </a:p>
        </p:txBody>
      </p:sp>
      <p:sp>
        <p:nvSpPr>
          <p:cNvPr id="173" name="Rounded Rectangle 172"/>
          <p:cNvSpPr/>
          <p:nvPr/>
        </p:nvSpPr>
        <p:spPr>
          <a:xfrm>
            <a:off x="265456" y="1006674"/>
            <a:ext cx="393100" cy="249154"/>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100" b="1" dirty="0" smtClean="0">
                <a:solidFill>
                  <a:srgbClr val="002060"/>
                </a:solidFill>
              </a:rPr>
              <a:t>E3</a:t>
            </a:r>
            <a:endParaRPr lang="es-ES" sz="1100" b="1" dirty="0">
              <a:solidFill>
                <a:srgbClr val="002060"/>
              </a:solidFill>
            </a:endParaRPr>
          </a:p>
        </p:txBody>
      </p:sp>
      <p:grpSp>
        <p:nvGrpSpPr>
          <p:cNvPr id="170" name="Group 169"/>
          <p:cNvGrpSpPr/>
          <p:nvPr/>
        </p:nvGrpSpPr>
        <p:grpSpPr>
          <a:xfrm>
            <a:off x="785170" y="376650"/>
            <a:ext cx="428400" cy="414000"/>
            <a:chOff x="703656" y="247711"/>
            <a:chExt cx="515504" cy="495053"/>
          </a:xfrm>
        </p:grpSpPr>
        <p:sp>
          <p:nvSpPr>
            <p:cNvPr id="175" name="Rounded Rectangle 174"/>
            <p:cNvSpPr/>
            <p:nvPr/>
          </p:nvSpPr>
          <p:spPr>
            <a:xfrm>
              <a:off x="703656" y="247711"/>
              <a:ext cx="515504" cy="495053"/>
            </a:xfrm>
            <a:prstGeom prst="round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sp>
          <p:nvSpPr>
            <p:cNvPr id="176" name="Freeform 49"/>
            <p:cNvSpPr>
              <a:spLocks noEditPoints="1"/>
            </p:cNvSpPr>
            <p:nvPr/>
          </p:nvSpPr>
          <p:spPr bwMode="auto">
            <a:xfrm>
              <a:off x="860301" y="333414"/>
              <a:ext cx="197869" cy="195001"/>
            </a:xfrm>
            <a:custGeom>
              <a:avLst/>
              <a:gdLst>
                <a:gd name="T0" fmla="*/ 125 w 138"/>
                <a:gd name="T1" fmla="*/ 0 h 136"/>
                <a:gd name="T2" fmla="*/ 130 w 138"/>
                <a:gd name="T3" fmla="*/ 0 h 136"/>
                <a:gd name="T4" fmla="*/ 136 w 138"/>
                <a:gd name="T5" fmla="*/ 6 h 136"/>
                <a:gd name="T6" fmla="*/ 138 w 138"/>
                <a:gd name="T7" fmla="*/ 34 h 136"/>
                <a:gd name="T8" fmla="*/ 136 w 138"/>
                <a:gd name="T9" fmla="*/ 39 h 136"/>
                <a:gd name="T10" fmla="*/ 130 w 138"/>
                <a:gd name="T11" fmla="*/ 45 h 136"/>
                <a:gd name="T12" fmla="*/ 91 w 138"/>
                <a:gd name="T13" fmla="*/ 46 h 136"/>
                <a:gd name="T14" fmla="*/ 80 w 138"/>
                <a:gd name="T15" fmla="*/ 46 h 136"/>
                <a:gd name="T16" fmla="*/ 79 w 138"/>
                <a:gd name="T17" fmla="*/ 46 h 136"/>
                <a:gd name="T18" fmla="*/ 71 w 138"/>
                <a:gd name="T19" fmla="*/ 42 h 136"/>
                <a:gd name="T20" fmla="*/ 66 w 138"/>
                <a:gd name="T21" fmla="*/ 34 h 136"/>
                <a:gd name="T22" fmla="*/ 66 w 138"/>
                <a:gd name="T23" fmla="*/ 11 h 136"/>
                <a:gd name="T24" fmla="*/ 71 w 138"/>
                <a:gd name="T25" fmla="*/ 3 h 136"/>
                <a:gd name="T26" fmla="*/ 79 w 138"/>
                <a:gd name="T27" fmla="*/ 0 h 136"/>
                <a:gd name="T28" fmla="*/ 71 w 138"/>
                <a:gd name="T29" fmla="*/ 85 h 136"/>
                <a:gd name="T30" fmla="*/ 88 w 138"/>
                <a:gd name="T31" fmla="*/ 69 h 136"/>
                <a:gd name="T32" fmla="*/ 68 w 138"/>
                <a:gd name="T33" fmla="*/ 62 h 136"/>
                <a:gd name="T34" fmla="*/ 66 w 138"/>
                <a:gd name="T35" fmla="*/ 54 h 136"/>
                <a:gd name="T36" fmla="*/ 62 w 138"/>
                <a:gd name="T37" fmla="*/ 48 h 136"/>
                <a:gd name="T38" fmla="*/ 57 w 138"/>
                <a:gd name="T39" fmla="*/ 48 h 136"/>
                <a:gd name="T40" fmla="*/ 54 w 138"/>
                <a:gd name="T41" fmla="*/ 48 h 136"/>
                <a:gd name="T42" fmla="*/ 53 w 138"/>
                <a:gd name="T43" fmla="*/ 43 h 136"/>
                <a:gd name="T44" fmla="*/ 54 w 138"/>
                <a:gd name="T45" fmla="*/ 39 h 136"/>
                <a:gd name="T46" fmla="*/ 57 w 138"/>
                <a:gd name="T47" fmla="*/ 35 h 136"/>
                <a:gd name="T48" fmla="*/ 57 w 138"/>
                <a:gd name="T49" fmla="*/ 32 h 136"/>
                <a:gd name="T50" fmla="*/ 57 w 138"/>
                <a:gd name="T51" fmla="*/ 31 h 136"/>
                <a:gd name="T52" fmla="*/ 56 w 138"/>
                <a:gd name="T53" fmla="*/ 31 h 136"/>
                <a:gd name="T54" fmla="*/ 54 w 138"/>
                <a:gd name="T55" fmla="*/ 21 h 136"/>
                <a:gd name="T56" fmla="*/ 53 w 138"/>
                <a:gd name="T57" fmla="*/ 18 h 136"/>
                <a:gd name="T58" fmla="*/ 45 w 138"/>
                <a:gd name="T59" fmla="*/ 17 h 136"/>
                <a:gd name="T60" fmla="*/ 36 w 138"/>
                <a:gd name="T61" fmla="*/ 20 h 136"/>
                <a:gd name="T62" fmla="*/ 34 w 138"/>
                <a:gd name="T63" fmla="*/ 21 h 136"/>
                <a:gd name="T64" fmla="*/ 32 w 138"/>
                <a:gd name="T65" fmla="*/ 31 h 136"/>
                <a:gd name="T66" fmla="*/ 32 w 138"/>
                <a:gd name="T67" fmla="*/ 31 h 136"/>
                <a:gd name="T68" fmla="*/ 32 w 138"/>
                <a:gd name="T69" fmla="*/ 32 h 136"/>
                <a:gd name="T70" fmla="*/ 32 w 138"/>
                <a:gd name="T71" fmla="*/ 35 h 136"/>
                <a:gd name="T72" fmla="*/ 34 w 138"/>
                <a:gd name="T73" fmla="*/ 39 h 136"/>
                <a:gd name="T74" fmla="*/ 37 w 138"/>
                <a:gd name="T75" fmla="*/ 43 h 136"/>
                <a:gd name="T76" fmla="*/ 36 w 138"/>
                <a:gd name="T77" fmla="*/ 46 h 136"/>
                <a:gd name="T78" fmla="*/ 34 w 138"/>
                <a:gd name="T79" fmla="*/ 48 h 136"/>
                <a:gd name="T80" fmla="*/ 32 w 138"/>
                <a:gd name="T81" fmla="*/ 48 h 136"/>
                <a:gd name="T82" fmla="*/ 28 w 138"/>
                <a:gd name="T83" fmla="*/ 48 h 136"/>
                <a:gd name="T84" fmla="*/ 22 w 138"/>
                <a:gd name="T85" fmla="*/ 62 h 136"/>
                <a:gd name="T86" fmla="*/ 0 w 138"/>
                <a:gd name="T87" fmla="*/ 69 h 136"/>
                <a:gd name="T88" fmla="*/ 17 w 138"/>
                <a:gd name="T89" fmla="*/ 85 h 136"/>
                <a:gd name="T90" fmla="*/ 71 w 138"/>
                <a:gd name="T91" fmla="*/ 136 h 136"/>
                <a:gd name="T92" fmla="*/ 71 w 138"/>
                <a:gd name="T93" fmla="*/ 85 h 136"/>
                <a:gd name="T94" fmla="*/ 45 w 138"/>
                <a:gd name="T95" fmla="*/ 52 h 136"/>
                <a:gd name="T96" fmla="*/ 43 w 138"/>
                <a:gd name="T97" fmla="*/ 48 h 136"/>
                <a:gd name="T98" fmla="*/ 46 w 138"/>
                <a:gd name="T99" fmla="*/ 48 h 136"/>
                <a:gd name="T100" fmla="*/ 46 w 138"/>
                <a:gd name="T101" fmla="*/ 52 h 136"/>
                <a:gd name="T102" fmla="*/ 42 w 138"/>
                <a:gd name="T103" fmla="*/ 62 h 136"/>
                <a:gd name="T104" fmla="*/ 82 w 138"/>
                <a:gd name="T105" fmla="*/ 9 h 136"/>
                <a:gd name="T106" fmla="*/ 125 w 138"/>
                <a:gd name="T107" fmla="*/ 12 h 136"/>
                <a:gd name="T108" fmla="*/ 82 w 138"/>
                <a:gd name="T109" fmla="*/ 9 h 136"/>
                <a:gd name="T110" fmla="*/ 82 w 138"/>
                <a:gd name="T111" fmla="*/ 31 h 136"/>
                <a:gd name="T112" fmla="*/ 125 w 138"/>
                <a:gd name="T113" fmla="*/ 34 h 136"/>
                <a:gd name="T114" fmla="*/ 82 w 138"/>
                <a:gd name="T115" fmla="*/ 31 h 136"/>
                <a:gd name="T116" fmla="*/ 82 w 138"/>
                <a:gd name="T117" fmla="*/ 20 h 136"/>
                <a:gd name="T118" fmla="*/ 125 w 138"/>
                <a:gd name="T119" fmla="*/ 23 h 136"/>
                <a:gd name="T120" fmla="*/ 82 w 138"/>
                <a:gd name="T121" fmla="*/ 2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6">
                  <a:moveTo>
                    <a:pt x="79" y="0"/>
                  </a:moveTo>
                  <a:lnTo>
                    <a:pt x="125" y="0"/>
                  </a:lnTo>
                  <a:lnTo>
                    <a:pt x="125" y="0"/>
                  </a:lnTo>
                  <a:lnTo>
                    <a:pt x="130" y="0"/>
                  </a:lnTo>
                  <a:lnTo>
                    <a:pt x="135" y="3"/>
                  </a:lnTo>
                  <a:lnTo>
                    <a:pt x="136" y="6"/>
                  </a:lnTo>
                  <a:lnTo>
                    <a:pt x="138" y="11"/>
                  </a:lnTo>
                  <a:lnTo>
                    <a:pt x="138" y="34"/>
                  </a:lnTo>
                  <a:lnTo>
                    <a:pt x="138" y="34"/>
                  </a:lnTo>
                  <a:lnTo>
                    <a:pt x="136" y="39"/>
                  </a:lnTo>
                  <a:lnTo>
                    <a:pt x="135" y="42"/>
                  </a:lnTo>
                  <a:lnTo>
                    <a:pt x="130" y="45"/>
                  </a:lnTo>
                  <a:lnTo>
                    <a:pt x="125" y="46"/>
                  </a:lnTo>
                  <a:lnTo>
                    <a:pt x="91" y="46"/>
                  </a:lnTo>
                  <a:lnTo>
                    <a:pt x="80" y="56"/>
                  </a:lnTo>
                  <a:lnTo>
                    <a:pt x="80" y="46"/>
                  </a:lnTo>
                  <a:lnTo>
                    <a:pt x="79" y="46"/>
                  </a:lnTo>
                  <a:lnTo>
                    <a:pt x="79" y="46"/>
                  </a:lnTo>
                  <a:lnTo>
                    <a:pt x="74" y="45"/>
                  </a:lnTo>
                  <a:lnTo>
                    <a:pt x="71" y="42"/>
                  </a:lnTo>
                  <a:lnTo>
                    <a:pt x="68" y="39"/>
                  </a:lnTo>
                  <a:lnTo>
                    <a:pt x="66" y="34"/>
                  </a:lnTo>
                  <a:lnTo>
                    <a:pt x="66" y="11"/>
                  </a:lnTo>
                  <a:lnTo>
                    <a:pt x="66" y="11"/>
                  </a:lnTo>
                  <a:lnTo>
                    <a:pt x="68" y="6"/>
                  </a:lnTo>
                  <a:lnTo>
                    <a:pt x="71" y="3"/>
                  </a:lnTo>
                  <a:lnTo>
                    <a:pt x="74" y="0"/>
                  </a:lnTo>
                  <a:lnTo>
                    <a:pt x="79" y="0"/>
                  </a:lnTo>
                  <a:lnTo>
                    <a:pt x="79" y="0"/>
                  </a:lnTo>
                  <a:close/>
                  <a:moveTo>
                    <a:pt x="71" y="85"/>
                  </a:moveTo>
                  <a:lnTo>
                    <a:pt x="80" y="85"/>
                  </a:lnTo>
                  <a:lnTo>
                    <a:pt x="88" y="69"/>
                  </a:lnTo>
                  <a:lnTo>
                    <a:pt x="88" y="62"/>
                  </a:lnTo>
                  <a:lnTo>
                    <a:pt x="68" y="62"/>
                  </a:lnTo>
                  <a:lnTo>
                    <a:pt x="68" y="62"/>
                  </a:lnTo>
                  <a:lnTo>
                    <a:pt x="66" y="54"/>
                  </a:lnTo>
                  <a:lnTo>
                    <a:pt x="62" y="48"/>
                  </a:lnTo>
                  <a:lnTo>
                    <a:pt x="62" y="48"/>
                  </a:lnTo>
                  <a:lnTo>
                    <a:pt x="57" y="48"/>
                  </a:lnTo>
                  <a:lnTo>
                    <a:pt x="57" y="48"/>
                  </a:lnTo>
                  <a:lnTo>
                    <a:pt x="54" y="48"/>
                  </a:lnTo>
                  <a:lnTo>
                    <a:pt x="54" y="48"/>
                  </a:lnTo>
                  <a:lnTo>
                    <a:pt x="53" y="43"/>
                  </a:lnTo>
                  <a:lnTo>
                    <a:pt x="53" y="43"/>
                  </a:lnTo>
                  <a:lnTo>
                    <a:pt x="54" y="39"/>
                  </a:lnTo>
                  <a:lnTo>
                    <a:pt x="54" y="39"/>
                  </a:lnTo>
                  <a:lnTo>
                    <a:pt x="57" y="35"/>
                  </a:lnTo>
                  <a:lnTo>
                    <a:pt x="57" y="35"/>
                  </a:lnTo>
                  <a:lnTo>
                    <a:pt x="57" y="32"/>
                  </a:lnTo>
                  <a:lnTo>
                    <a:pt x="57" y="32"/>
                  </a:lnTo>
                  <a:lnTo>
                    <a:pt x="57" y="31"/>
                  </a:lnTo>
                  <a:lnTo>
                    <a:pt x="57" y="31"/>
                  </a:lnTo>
                  <a:lnTo>
                    <a:pt x="56" y="31"/>
                  </a:lnTo>
                  <a:lnTo>
                    <a:pt x="56" y="31"/>
                  </a:lnTo>
                  <a:lnTo>
                    <a:pt x="56" y="23"/>
                  </a:lnTo>
                  <a:lnTo>
                    <a:pt x="54" y="21"/>
                  </a:lnTo>
                  <a:lnTo>
                    <a:pt x="53" y="18"/>
                  </a:lnTo>
                  <a:lnTo>
                    <a:pt x="53" y="18"/>
                  </a:lnTo>
                  <a:lnTo>
                    <a:pt x="49" y="17"/>
                  </a:lnTo>
                  <a:lnTo>
                    <a:pt x="45" y="17"/>
                  </a:lnTo>
                  <a:lnTo>
                    <a:pt x="40" y="17"/>
                  </a:lnTo>
                  <a:lnTo>
                    <a:pt x="36" y="20"/>
                  </a:lnTo>
                  <a:lnTo>
                    <a:pt x="36" y="20"/>
                  </a:lnTo>
                  <a:lnTo>
                    <a:pt x="34" y="21"/>
                  </a:lnTo>
                  <a:lnTo>
                    <a:pt x="32" y="23"/>
                  </a:lnTo>
                  <a:lnTo>
                    <a:pt x="32" y="31"/>
                  </a:lnTo>
                  <a:lnTo>
                    <a:pt x="32" y="31"/>
                  </a:lnTo>
                  <a:lnTo>
                    <a:pt x="32" y="31"/>
                  </a:lnTo>
                  <a:lnTo>
                    <a:pt x="32" y="32"/>
                  </a:lnTo>
                  <a:lnTo>
                    <a:pt x="32" y="32"/>
                  </a:lnTo>
                  <a:lnTo>
                    <a:pt x="32" y="32"/>
                  </a:lnTo>
                  <a:lnTo>
                    <a:pt x="32" y="35"/>
                  </a:lnTo>
                  <a:lnTo>
                    <a:pt x="32" y="35"/>
                  </a:lnTo>
                  <a:lnTo>
                    <a:pt x="34" y="39"/>
                  </a:lnTo>
                  <a:lnTo>
                    <a:pt x="34" y="39"/>
                  </a:lnTo>
                  <a:lnTo>
                    <a:pt x="37" y="43"/>
                  </a:lnTo>
                  <a:lnTo>
                    <a:pt x="37" y="43"/>
                  </a:lnTo>
                  <a:lnTo>
                    <a:pt x="36" y="46"/>
                  </a:lnTo>
                  <a:lnTo>
                    <a:pt x="36" y="46"/>
                  </a:lnTo>
                  <a:lnTo>
                    <a:pt x="34" y="48"/>
                  </a:lnTo>
                  <a:lnTo>
                    <a:pt x="32" y="48"/>
                  </a:lnTo>
                  <a:lnTo>
                    <a:pt x="32" y="48"/>
                  </a:lnTo>
                  <a:lnTo>
                    <a:pt x="28" y="48"/>
                  </a:lnTo>
                  <a:lnTo>
                    <a:pt x="28" y="48"/>
                  </a:lnTo>
                  <a:lnTo>
                    <a:pt x="23" y="54"/>
                  </a:lnTo>
                  <a:lnTo>
                    <a:pt x="22" y="62"/>
                  </a:lnTo>
                  <a:lnTo>
                    <a:pt x="0" y="62"/>
                  </a:lnTo>
                  <a:lnTo>
                    <a:pt x="0" y="69"/>
                  </a:lnTo>
                  <a:lnTo>
                    <a:pt x="9" y="85"/>
                  </a:lnTo>
                  <a:lnTo>
                    <a:pt x="17" y="85"/>
                  </a:lnTo>
                  <a:lnTo>
                    <a:pt x="17" y="136"/>
                  </a:lnTo>
                  <a:lnTo>
                    <a:pt x="71" y="136"/>
                  </a:lnTo>
                  <a:lnTo>
                    <a:pt x="71" y="85"/>
                  </a:lnTo>
                  <a:lnTo>
                    <a:pt x="71" y="85"/>
                  </a:lnTo>
                  <a:close/>
                  <a:moveTo>
                    <a:pt x="42" y="62"/>
                  </a:moveTo>
                  <a:lnTo>
                    <a:pt x="45" y="52"/>
                  </a:lnTo>
                  <a:lnTo>
                    <a:pt x="43" y="51"/>
                  </a:lnTo>
                  <a:lnTo>
                    <a:pt x="43" y="48"/>
                  </a:lnTo>
                  <a:lnTo>
                    <a:pt x="45" y="48"/>
                  </a:lnTo>
                  <a:lnTo>
                    <a:pt x="46" y="48"/>
                  </a:lnTo>
                  <a:lnTo>
                    <a:pt x="48" y="51"/>
                  </a:lnTo>
                  <a:lnTo>
                    <a:pt x="46" y="52"/>
                  </a:lnTo>
                  <a:lnTo>
                    <a:pt x="49" y="62"/>
                  </a:lnTo>
                  <a:lnTo>
                    <a:pt x="42" y="62"/>
                  </a:lnTo>
                  <a:lnTo>
                    <a:pt x="42" y="62"/>
                  </a:lnTo>
                  <a:close/>
                  <a:moveTo>
                    <a:pt x="82" y="9"/>
                  </a:moveTo>
                  <a:lnTo>
                    <a:pt x="82" y="12"/>
                  </a:lnTo>
                  <a:lnTo>
                    <a:pt x="125" y="12"/>
                  </a:lnTo>
                  <a:lnTo>
                    <a:pt x="125" y="9"/>
                  </a:lnTo>
                  <a:lnTo>
                    <a:pt x="82" y="9"/>
                  </a:lnTo>
                  <a:lnTo>
                    <a:pt x="82" y="9"/>
                  </a:lnTo>
                  <a:close/>
                  <a:moveTo>
                    <a:pt x="82" y="31"/>
                  </a:moveTo>
                  <a:lnTo>
                    <a:pt x="82" y="34"/>
                  </a:lnTo>
                  <a:lnTo>
                    <a:pt x="125" y="34"/>
                  </a:lnTo>
                  <a:lnTo>
                    <a:pt x="125" y="31"/>
                  </a:lnTo>
                  <a:lnTo>
                    <a:pt x="82" y="31"/>
                  </a:lnTo>
                  <a:lnTo>
                    <a:pt x="82" y="31"/>
                  </a:lnTo>
                  <a:close/>
                  <a:moveTo>
                    <a:pt x="82" y="20"/>
                  </a:moveTo>
                  <a:lnTo>
                    <a:pt x="82" y="23"/>
                  </a:lnTo>
                  <a:lnTo>
                    <a:pt x="125" y="23"/>
                  </a:lnTo>
                  <a:lnTo>
                    <a:pt x="125" y="20"/>
                  </a:lnTo>
                  <a:lnTo>
                    <a:pt x="82" y="2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solidFill>
                  <a:srgbClr val="002776"/>
                </a:solidFill>
              </a:endParaRPr>
            </a:p>
          </p:txBody>
        </p:sp>
      </p:grpSp>
    </p:spTree>
    <p:extLst>
      <p:ext uri="{BB962C8B-B14F-4D97-AF65-F5344CB8AC3E}">
        <p14:creationId xmlns:p14="http://schemas.microsoft.com/office/powerpoint/2010/main" val="3440963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chor="t"/>
          <a:lstStyle/>
          <a:p>
            <a:pPr marL="0" indent="0"/>
            <a:r>
              <a:rPr lang="es-ES_tradnl" sz="2843" dirty="0">
                <a:solidFill>
                  <a:schemeClr val="bg1"/>
                </a:solidFill>
              </a:rPr>
              <a:t>3.1. Objetivos Estratégicos Específicos</a:t>
            </a:r>
          </a:p>
        </p:txBody>
      </p:sp>
      <p:sp>
        <p:nvSpPr>
          <p:cNvPr id="3" name="Rectangle 2"/>
          <p:cNvSpPr/>
          <p:nvPr/>
        </p:nvSpPr>
        <p:spPr>
          <a:xfrm>
            <a:off x="0" y="0"/>
            <a:ext cx="10059988" cy="7773988"/>
          </a:xfrm>
          <a:prstGeom prst="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4" name="Text Placeholder 1"/>
          <p:cNvSpPr txBox="1">
            <a:spLocks/>
          </p:cNvSpPr>
          <p:nvPr/>
        </p:nvSpPr>
        <p:spPr bwMode="auto">
          <a:xfrm>
            <a:off x="1238252" y="3092944"/>
            <a:ext cx="7429500" cy="1344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380643" indent="-380643" algn="l" defTabSz="1016636" rtl="0" eaLnBrk="0" fontAlgn="base" hangingPunct="0">
              <a:spcBef>
                <a:spcPts val="203"/>
              </a:spcBef>
              <a:spcAft>
                <a:spcPts val="300"/>
              </a:spcAft>
              <a:buFont typeface="Arial" charset="0"/>
              <a:defRPr sz="2437">
                <a:solidFill>
                  <a:schemeClr val="tx2"/>
                </a:solidFill>
                <a:latin typeface="+mn-lt"/>
                <a:ea typeface="+mn-ea"/>
                <a:cs typeface="+mn-cs"/>
              </a:defRPr>
            </a:lvl1pPr>
            <a:lvl2pPr marL="201423" indent="-201423" algn="l" defTabSz="1016636" rtl="0" eaLnBrk="0" fontAlgn="base" hangingPunct="0">
              <a:spcBef>
                <a:spcPct val="0"/>
              </a:spcBef>
              <a:spcAft>
                <a:spcPts val="300"/>
              </a:spcAft>
              <a:buFont typeface="Arial" charset="0"/>
              <a:buChar char="•"/>
              <a:defRPr sz="2500">
                <a:solidFill>
                  <a:schemeClr val="tx2"/>
                </a:solidFill>
                <a:latin typeface="+mn-lt"/>
              </a:defRPr>
            </a:lvl2pPr>
            <a:lvl3pPr marL="396502" indent="-193493" algn="l" defTabSz="1016636" rtl="0" eaLnBrk="0" fontAlgn="base" hangingPunct="0">
              <a:spcBef>
                <a:spcPct val="0"/>
              </a:spcBef>
              <a:spcAft>
                <a:spcPts val="300"/>
              </a:spcAft>
              <a:buFont typeface="Arial" charset="0"/>
              <a:buChar char="‒"/>
              <a:defRPr sz="2500">
                <a:solidFill>
                  <a:schemeClr val="tx2"/>
                </a:solidFill>
                <a:latin typeface="+mn-lt"/>
              </a:defRPr>
            </a:lvl3pPr>
            <a:lvl4pPr marL="599510" indent="-201423" algn="l" defTabSz="1016636" rtl="0" eaLnBrk="0" fontAlgn="base" hangingPunct="0">
              <a:spcBef>
                <a:spcPct val="0"/>
              </a:spcBef>
              <a:spcAft>
                <a:spcPts val="600"/>
              </a:spcAft>
              <a:buFont typeface="Arial" charset="0"/>
              <a:buChar char="•"/>
              <a:defRPr sz="2000">
                <a:solidFill>
                  <a:schemeClr val="tx2"/>
                </a:solidFill>
                <a:latin typeface="+mn-lt"/>
              </a:defRPr>
            </a:lvl4pPr>
            <a:lvl5pPr marL="791420" indent="-190322" algn="l" defTabSz="1016636" rtl="0" eaLnBrk="0" fontAlgn="base" hangingPunct="0">
              <a:spcBef>
                <a:spcPct val="0"/>
              </a:spcBef>
              <a:spcAft>
                <a:spcPts val="600"/>
              </a:spcAft>
              <a:buFont typeface="Arial" charset="0"/>
              <a:buChar char="‒"/>
              <a:defRPr sz="2000">
                <a:solidFill>
                  <a:schemeClr val="tx2"/>
                </a:solidFill>
                <a:latin typeface="+mn-lt"/>
              </a:defRPr>
            </a:lvl5pPr>
            <a:lvl6pPr marL="1249577" indent="-191879" algn="l" defTabSz="1018056" rtl="0" eaLnBrk="0" fontAlgn="base" hangingPunct="0">
              <a:spcBef>
                <a:spcPct val="0"/>
              </a:spcBef>
              <a:spcAft>
                <a:spcPts val="600"/>
              </a:spcAft>
              <a:buFont typeface="Arial" charset="0"/>
              <a:buChar char="‒"/>
              <a:defRPr sz="2000">
                <a:solidFill>
                  <a:schemeClr val="tx2"/>
                </a:solidFill>
                <a:latin typeface="+mn-lt"/>
              </a:defRPr>
            </a:lvl6pPr>
            <a:lvl7pPr marL="1706277" indent="-191879" algn="l" defTabSz="1018056" rtl="0" eaLnBrk="0" fontAlgn="base" hangingPunct="0">
              <a:spcBef>
                <a:spcPct val="0"/>
              </a:spcBef>
              <a:spcAft>
                <a:spcPts val="600"/>
              </a:spcAft>
              <a:buFont typeface="Arial" charset="0"/>
              <a:buChar char="‒"/>
              <a:defRPr sz="2000">
                <a:solidFill>
                  <a:schemeClr val="tx2"/>
                </a:solidFill>
                <a:latin typeface="+mn-lt"/>
              </a:defRPr>
            </a:lvl7pPr>
            <a:lvl8pPr marL="2162975" indent="-191879" algn="l" defTabSz="1018056" rtl="0" eaLnBrk="0" fontAlgn="base" hangingPunct="0">
              <a:spcBef>
                <a:spcPct val="0"/>
              </a:spcBef>
              <a:spcAft>
                <a:spcPts val="600"/>
              </a:spcAft>
              <a:buFont typeface="Arial" charset="0"/>
              <a:buChar char="‒"/>
              <a:defRPr sz="2000">
                <a:solidFill>
                  <a:schemeClr val="tx2"/>
                </a:solidFill>
                <a:latin typeface="+mn-lt"/>
              </a:defRPr>
            </a:lvl8pPr>
            <a:lvl9pPr marL="2619674" indent="-191879" algn="l" defTabSz="1018056" rtl="0" eaLnBrk="0" fontAlgn="base" hangingPunct="0">
              <a:spcBef>
                <a:spcPct val="0"/>
              </a:spcBef>
              <a:spcAft>
                <a:spcPts val="600"/>
              </a:spcAft>
              <a:buFont typeface="Arial" charset="0"/>
              <a:buChar char="‒"/>
              <a:defRPr sz="2000">
                <a:solidFill>
                  <a:schemeClr val="tx2"/>
                </a:solidFill>
                <a:latin typeface="+mn-lt"/>
              </a:defRPr>
            </a:lvl9pPr>
          </a:lstStyle>
          <a:p>
            <a:pPr marL="0" indent="0"/>
            <a:r>
              <a:rPr lang="es-ES_tradnl" sz="2800" kern="0" dirty="0" smtClean="0">
                <a:solidFill>
                  <a:schemeClr val="bg1"/>
                </a:solidFill>
              </a:rPr>
              <a:t>4.3. Proyectos de Marketing</a:t>
            </a:r>
            <a:endParaRPr lang="es-ES_tradnl" sz="2800" kern="0" dirty="0">
              <a:solidFill>
                <a:schemeClr val="bg1"/>
              </a:solidFill>
            </a:endParaRPr>
          </a:p>
        </p:txBody>
      </p:sp>
    </p:spTree>
    <p:extLst>
      <p:ext uri="{BB962C8B-B14F-4D97-AF65-F5344CB8AC3E}">
        <p14:creationId xmlns:p14="http://schemas.microsoft.com/office/powerpoint/2010/main" val="2362409196"/>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14880" name="think-cell Slide" r:id="rId32" imgW="270" imgH="270" progId="TCLayout.ActiveDocument.1">
                  <p:embed/>
                </p:oleObj>
              </mc:Choice>
              <mc:Fallback>
                <p:oleObj name="think-cell Slide" r:id="rId32" imgW="270" imgH="270" progId="TCLayout.ActiveDocument.1">
                  <p:embed/>
                  <p:pic>
                    <p:nvPicPr>
                      <p:cNvPr id="0" name=""/>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33450" y="591510"/>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 altLang="es-CL" sz="1100" b="1" dirty="0" smtClean="0">
                <a:solidFill>
                  <a:schemeClr val="tx2"/>
                </a:solidFill>
              </a:rPr>
              <a:t>1.1. Reorganización </a:t>
            </a:r>
            <a:r>
              <a:rPr lang="es-ES" altLang="es-CL" sz="1100" b="1" dirty="0">
                <a:solidFill>
                  <a:schemeClr val="tx2"/>
                </a:solidFill>
              </a:rPr>
              <a:t>de organigrama de QT para el marketing turístico integral</a:t>
            </a:r>
            <a:endParaRPr lang="es-CL" sz="1100" b="1" dirty="0">
              <a:solidFill>
                <a:schemeClr val="tx2"/>
              </a:solidFill>
            </a:endParaRPr>
          </a:p>
        </p:txBody>
      </p:sp>
      <p:sp>
        <p:nvSpPr>
          <p:cNvPr id="257" name="Rectangle 256"/>
          <p:cNvSpPr/>
          <p:nvPr/>
        </p:nvSpPr>
        <p:spPr>
          <a:xfrm>
            <a:off x="7264146" y="2748063"/>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buFont typeface="+mj-lt"/>
              <a:buAutoNum type="arabicPeriod"/>
            </a:pPr>
            <a:r>
              <a:rPr lang="es-CL" sz="900" dirty="0">
                <a:solidFill>
                  <a:srgbClr val="002776"/>
                </a:solidFill>
              </a:rPr>
              <a:t>Diferenciación de objetivos y equipos de QT </a:t>
            </a:r>
            <a:r>
              <a:rPr lang="es-ES" sz="900" dirty="0">
                <a:solidFill>
                  <a:srgbClr val="002776"/>
                </a:solidFill>
              </a:rPr>
              <a:t>comunicación corporativa y QT marketing turístico. </a:t>
            </a:r>
            <a:r>
              <a:rPr lang="es-CL" sz="900" dirty="0">
                <a:solidFill>
                  <a:srgbClr val="002776"/>
                </a:solidFill>
              </a:rPr>
              <a:t> </a:t>
            </a:r>
          </a:p>
          <a:p>
            <a:pPr marL="228600" lvl="0" indent="-228600">
              <a:buFont typeface="+mj-lt"/>
              <a:buAutoNum type="arabicPeriod"/>
            </a:pPr>
            <a:r>
              <a:rPr lang="es-CL" sz="900" dirty="0" smtClean="0">
                <a:solidFill>
                  <a:srgbClr val="002776"/>
                </a:solidFill>
              </a:rPr>
              <a:t>Estructuración </a:t>
            </a:r>
            <a:r>
              <a:rPr lang="es-CL" sz="900" dirty="0">
                <a:solidFill>
                  <a:srgbClr val="002776"/>
                </a:solidFill>
              </a:rPr>
              <a:t>del equipo de QT marketing turístico por área de especialidad.</a:t>
            </a:r>
          </a:p>
          <a:p>
            <a:pPr marL="228600" lvl="0" indent="-228600">
              <a:buFont typeface="+mj-lt"/>
              <a:buAutoNum type="arabicPeriod"/>
            </a:pPr>
            <a:r>
              <a:rPr lang="es-CL" sz="900" dirty="0">
                <a:solidFill>
                  <a:srgbClr val="002776"/>
                </a:solidFill>
              </a:rPr>
              <a:t>Selección de los equipos por especialidad de marketing.</a:t>
            </a:r>
          </a:p>
          <a:p>
            <a:pPr marL="228600" lvl="0" indent="-228600">
              <a:buFont typeface="+mj-lt"/>
              <a:buAutoNum type="arabicPeriod"/>
            </a:pPr>
            <a:r>
              <a:rPr lang="es-CL" sz="900" dirty="0">
                <a:solidFill>
                  <a:srgbClr val="002776"/>
                </a:solidFill>
              </a:rPr>
              <a:t>Sistema de comunicación interno eficiente y eficaz, para estar al día de lo realizado en cada área de QT</a:t>
            </a:r>
            <a:r>
              <a:rPr lang="es-CL" sz="900" dirty="0" smtClean="0">
                <a:solidFill>
                  <a:srgbClr val="002776"/>
                </a:solidFill>
              </a:rPr>
              <a:t>.</a:t>
            </a:r>
          </a:p>
          <a:p>
            <a:pPr marL="228600" lvl="0" indent="-228600">
              <a:buFont typeface="+mj-lt"/>
              <a:buAutoNum type="arabicPeriod"/>
            </a:pPr>
            <a:r>
              <a:rPr lang="es-CL" sz="900" dirty="0" smtClean="0">
                <a:solidFill>
                  <a:srgbClr val="002776"/>
                </a:solidFill>
              </a:rPr>
              <a:t>Creación del comité de promoción y marketing de Quito</a:t>
            </a:r>
          </a:p>
        </p:txBody>
      </p:sp>
      <p:sp>
        <p:nvSpPr>
          <p:cNvPr id="212" name="Rectangle 211"/>
          <p:cNvSpPr/>
          <p:nvPr/>
        </p:nvSpPr>
        <p:spPr>
          <a:xfrm>
            <a:off x="205200" y="179872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Alinear objetivos y acciones de marketing entre los departamentos de Quito Turismo (QT) de un modo coordinado. </a:t>
            </a:r>
          </a:p>
          <a:p>
            <a:pPr marL="171450" lvl="0" indent="-171450">
              <a:buFont typeface="Arial" panose="020B0604020202020204" pitchFamily="34" charset="0"/>
              <a:buChar char="•"/>
            </a:pPr>
            <a:r>
              <a:rPr lang="es-CL" sz="900" dirty="0" smtClean="0">
                <a:solidFill>
                  <a:srgbClr val="002776"/>
                </a:solidFill>
              </a:rPr>
              <a:t>Contar con un equipo de marketing y ventas especializado que pueda implementar el plan de marketing turístico integral.</a:t>
            </a:r>
          </a:p>
          <a:p>
            <a:pPr marL="171450" indent="-171450">
              <a:buFont typeface="Arial" panose="020B0604020202020204" pitchFamily="34" charset="0"/>
              <a:buChar char="•"/>
            </a:pPr>
            <a:r>
              <a:rPr lang="es-CL" sz="900" dirty="0">
                <a:solidFill>
                  <a:srgbClr val="002776"/>
                </a:solidFill>
              </a:rPr>
              <a:t>Construir desde QT junto con la iniciativa privada y un comité de promoción y mercadeo para </a:t>
            </a:r>
            <a:r>
              <a:rPr lang="es-CL" sz="900" dirty="0" smtClean="0">
                <a:solidFill>
                  <a:srgbClr val="002776"/>
                </a:solidFill>
              </a:rPr>
              <a:t>Quito.</a:t>
            </a:r>
            <a:endParaRPr lang="es-CL" sz="900" dirty="0">
              <a:solidFill>
                <a:srgbClr val="002776"/>
              </a:solidFill>
            </a:endParaRPr>
          </a:p>
          <a:p>
            <a:pPr marL="171450" indent="-171450">
              <a:buFont typeface="Arial" panose="020B0604020202020204" pitchFamily="34" charset="0"/>
              <a:buChar char="•"/>
            </a:pPr>
            <a:endParaRPr lang="es-CL" sz="900" dirty="0">
              <a:solidFill>
                <a:srgbClr val="002776"/>
              </a:solidFill>
            </a:endParaRPr>
          </a:p>
        </p:txBody>
      </p:sp>
      <p:sp>
        <p:nvSpPr>
          <p:cNvPr id="256" name="Rectangle 255"/>
          <p:cNvSpPr/>
          <p:nvPr/>
        </p:nvSpPr>
        <p:spPr>
          <a:xfrm>
            <a:off x="7264146" y="238436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893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4867135"/>
            <a:ext cx="2637113" cy="13119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800" dirty="0" smtClean="0">
                <a:solidFill>
                  <a:srgbClr val="002776"/>
                </a:solidFill>
              </a:rPr>
              <a:t>ROI </a:t>
            </a:r>
            <a:r>
              <a:rPr lang="es-CL" sz="800" dirty="0">
                <a:solidFill>
                  <a:srgbClr val="002776"/>
                </a:solidFill>
              </a:rPr>
              <a:t>medio trimestral y anual </a:t>
            </a:r>
            <a:r>
              <a:rPr lang="es-CL" sz="800" dirty="0" smtClean="0">
                <a:solidFill>
                  <a:srgbClr val="002776"/>
                </a:solidFill>
              </a:rPr>
              <a:t>de las acciones de marketing por área especializada y por posición.</a:t>
            </a:r>
          </a:p>
          <a:p>
            <a:pPr marL="228600" indent="-228600">
              <a:spcBef>
                <a:spcPts val="300"/>
              </a:spcBef>
              <a:buFont typeface="+mj-lt"/>
              <a:buAutoNum type="arabicPeriod"/>
            </a:pPr>
            <a:r>
              <a:rPr lang="es-CL" sz="800" dirty="0" smtClean="0">
                <a:solidFill>
                  <a:srgbClr val="002776"/>
                </a:solidFill>
              </a:rPr>
              <a:t>Número de reuniones internas para coordinar esfuerzos entre áreas en un año.</a:t>
            </a:r>
          </a:p>
          <a:p>
            <a:pPr marL="228600" indent="-228600">
              <a:spcBef>
                <a:spcPts val="300"/>
              </a:spcBef>
              <a:buFont typeface="+mj-lt"/>
              <a:buAutoNum type="arabicPeriod"/>
            </a:pPr>
            <a:r>
              <a:rPr lang="es-CL" sz="800" dirty="0" smtClean="0">
                <a:solidFill>
                  <a:srgbClr val="002776"/>
                </a:solidFill>
              </a:rPr>
              <a:t>Nivel de satisfacción (</a:t>
            </a:r>
            <a:r>
              <a:rPr lang="es-CL" sz="800" i="1" dirty="0" smtClean="0">
                <a:solidFill>
                  <a:srgbClr val="002776"/>
                </a:solidFill>
              </a:rPr>
              <a:t>NPS – Net </a:t>
            </a:r>
            <a:r>
              <a:rPr lang="es-CL" sz="800" i="1" dirty="0" err="1" smtClean="0">
                <a:solidFill>
                  <a:srgbClr val="002776"/>
                </a:solidFill>
              </a:rPr>
              <a:t>Promoter</a:t>
            </a:r>
            <a:r>
              <a:rPr lang="es-CL" sz="800" i="1" dirty="0" smtClean="0">
                <a:solidFill>
                  <a:srgbClr val="002776"/>
                </a:solidFill>
              </a:rPr>
              <a:t> Score</a:t>
            </a:r>
            <a:r>
              <a:rPr lang="es-CL" sz="800" dirty="0" smtClean="0">
                <a:solidFill>
                  <a:srgbClr val="002776"/>
                </a:solidFill>
              </a:rPr>
              <a:t>) de los miembros de QT con el equipo y servicios prestados marketing turístico</a:t>
            </a:r>
          </a:p>
          <a:p>
            <a:pPr marL="228600" indent="-228600">
              <a:spcBef>
                <a:spcPts val="300"/>
              </a:spcBef>
              <a:buFont typeface="+mj-lt"/>
              <a:buAutoNum type="arabicPeriod"/>
            </a:pPr>
            <a:r>
              <a:rPr lang="es-CL" sz="800" dirty="0" smtClean="0">
                <a:solidFill>
                  <a:srgbClr val="002776"/>
                </a:solidFill>
              </a:rPr>
              <a:t>Numero de reuniones al años del comité</a:t>
            </a:r>
            <a:endParaRPr lang="es-CL" sz="800" dirty="0">
              <a:solidFill>
                <a:srgbClr val="002776"/>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2559639921"/>
              </p:ext>
            </p:extLst>
          </p:nvPr>
        </p:nvGraphicFramePr>
        <p:xfrm>
          <a:off x="205200" y="3598962"/>
          <a:ext cx="7020000" cy="2794175"/>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282421">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1.  Establecer objetivos diferenciados para los equipos de: QT comunicación corporativa y QT marketing turístico. </a:t>
                      </a: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557784">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2. </a:t>
                      </a:r>
                      <a:r>
                        <a:rPr lang="es-ES" sz="900" kern="1200" baseline="0" noProof="0" dirty="0" smtClean="0">
                          <a:solidFill>
                            <a:srgbClr val="002776"/>
                          </a:solidFill>
                          <a:latin typeface="+mn-lt"/>
                          <a:ea typeface="+mn-ea"/>
                          <a:cs typeface="+mn-cs"/>
                        </a:rPr>
                        <a:t> Estructurar al equipo de QT marketing turístico según áreas de especialización: (i) marketing integral (coordinación del marketing turístico con una visión 360º), (ii) marketing online B2C, (iii) mercadeo y promoción internacional offline B2B, (iv) mercadeo y promoción nacional y (v) producto, desarrollo e inversiones.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405661">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3. Definir los objetivos de marketing</a:t>
                      </a:r>
                      <a:r>
                        <a:rPr lang="es-ES" sz="900" kern="1200" baseline="0" noProof="0" dirty="0" smtClean="0">
                          <a:solidFill>
                            <a:srgbClr val="002776"/>
                          </a:solidFill>
                          <a:latin typeface="+mn-lt"/>
                          <a:ea typeface="+mn-ea"/>
                          <a:cs typeface="+mn-cs"/>
                        </a:rPr>
                        <a:t> y las </a:t>
                      </a:r>
                      <a:r>
                        <a:rPr lang="es-ES" sz="900" kern="1200" noProof="0" dirty="0" smtClean="0">
                          <a:solidFill>
                            <a:srgbClr val="002776"/>
                          </a:solidFill>
                          <a:latin typeface="+mn-lt"/>
                          <a:ea typeface="+mn-ea"/>
                          <a:cs typeface="+mn-cs"/>
                        </a:rPr>
                        <a:t>funciones a desarrollar por parte de los líderes  y equipos</a:t>
                      </a:r>
                      <a:r>
                        <a:rPr lang="es-ES" sz="900" kern="1200" baseline="0" noProof="0" dirty="0" smtClean="0">
                          <a:solidFill>
                            <a:srgbClr val="002776"/>
                          </a:solidFill>
                          <a:latin typeface="+mn-lt"/>
                          <a:ea typeface="+mn-ea"/>
                          <a:cs typeface="+mn-cs"/>
                        </a:rPr>
                        <a:t> en cada una de las 5 áreas especializadas de QT marketing turístico.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405661">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4. Establecer un sistema de comunicación interna (reuniones internas) y de procesos activo entre las principales áreas de QT (inversiones,</a:t>
                      </a:r>
                      <a:r>
                        <a:rPr lang="es-ES" sz="900" kern="1200" baseline="0" noProof="0" dirty="0" smtClean="0">
                          <a:solidFill>
                            <a:srgbClr val="002776"/>
                          </a:solidFill>
                          <a:latin typeface="+mn-lt"/>
                          <a:ea typeface="+mn-ea"/>
                          <a:cs typeface="+mn-cs"/>
                        </a:rPr>
                        <a:t> producto, Convenciones y Marketing) para establecer objetivos y acciones conjuntas, trabajar en sinergia y  de forma coordinada, maximizando esfuerzos, recursos y tiempo. </a:t>
                      </a:r>
                      <a:endParaRPr lang="es-ES_tradnl"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405661">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5. </a:t>
                      </a:r>
                      <a:r>
                        <a:rPr lang="es-ES" sz="900" kern="1200" baseline="0" noProof="0" dirty="0" smtClean="0">
                          <a:solidFill>
                            <a:srgbClr val="002776"/>
                          </a:solidFill>
                          <a:latin typeface="+mn-lt"/>
                          <a:ea typeface="+mn-ea"/>
                          <a:cs typeface="+mn-cs"/>
                        </a:rPr>
                        <a:t>Seleccionar los equipos de profesionales responsables para cada área entre: personal interno de QT y equipos externalizados especializados (i.e. marketing online).</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273968">
                <a:tc>
                  <a:txBody>
                    <a:bodyPr/>
                    <a:lstStyle/>
                    <a:p>
                      <a:pPr algn="just"/>
                      <a:r>
                        <a:rPr lang="es-ES" sz="900" kern="1200" noProof="0" dirty="0" smtClean="0">
                          <a:solidFill>
                            <a:srgbClr val="002776"/>
                          </a:solidFill>
                          <a:latin typeface="+mn-lt"/>
                          <a:ea typeface="+mn-ea"/>
                          <a:cs typeface="+mn-cs"/>
                        </a:rPr>
                        <a:t>6. Dar a conocer a</a:t>
                      </a:r>
                      <a:r>
                        <a:rPr lang="es-ES" sz="900" kern="1200" baseline="0" noProof="0" dirty="0" smtClean="0">
                          <a:solidFill>
                            <a:srgbClr val="002776"/>
                          </a:solidFill>
                          <a:latin typeface="+mn-lt"/>
                          <a:ea typeface="+mn-ea"/>
                          <a:cs typeface="+mn-cs"/>
                        </a:rPr>
                        <a:t> los actores claves de sectores público y privado la nueva organización, los beneficios y su papel en ella.</a:t>
                      </a:r>
                      <a:endParaRPr lang="es-ES" sz="900" kern="1200" noProof="0" dirty="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273968">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_tradnl" sz="900" kern="1200" noProof="0" dirty="0" smtClean="0">
                          <a:solidFill>
                            <a:srgbClr val="002776"/>
                          </a:solidFill>
                          <a:latin typeface="+mn-lt"/>
                          <a:ea typeface="+mn-ea"/>
                          <a:cs typeface="+mn-cs"/>
                        </a:rPr>
                        <a:t>7. Preparar</a:t>
                      </a:r>
                      <a:r>
                        <a:rPr lang="es-ES_tradnl" sz="900" kern="1200" baseline="0" noProof="0" dirty="0" smtClean="0">
                          <a:solidFill>
                            <a:srgbClr val="002776"/>
                          </a:solidFill>
                          <a:latin typeface="+mn-lt"/>
                          <a:ea typeface="+mn-ea"/>
                          <a:cs typeface="+mn-cs"/>
                        </a:rPr>
                        <a:t> y desarrollar </a:t>
                      </a:r>
                      <a:r>
                        <a:rPr lang="es-ES" sz="900" kern="1200" baseline="0" noProof="0" dirty="0" smtClean="0">
                          <a:solidFill>
                            <a:srgbClr val="002776"/>
                          </a:solidFill>
                          <a:latin typeface="+mn-lt"/>
                          <a:ea typeface="+mn-ea"/>
                          <a:cs typeface="+mn-cs"/>
                        </a:rPr>
                        <a:t>una campaña </a:t>
                      </a:r>
                      <a:r>
                        <a:rPr lang="es-ES_tradnl" sz="900" kern="1200" baseline="0" noProof="0" dirty="0" smtClean="0">
                          <a:solidFill>
                            <a:srgbClr val="002776"/>
                          </a:solidFill>
                          <a:latin typeface="+mn-lt"/>
                          <a:ea typeface="+mn-ea"/>
                          <a:cs typeface="+mn-cs"/>
                        </a:rPr>
                        <a:t>a activar en caso de que fuera necesario, para difundir en situaciones de desastre natural o crisis, emergencia o similares en términos de seguridad la situación real del destino Quito.</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853594789"/>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38</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05433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589409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507135"/>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561135"/>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smtClean="0"/>
              <a:t>Marketing como un proceso integrado, continuo y focalizado desde el producto hasta la venta y fidelización del cliente</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238962"/>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290319"/>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297591"/>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14" name="Group 213"/>
          <p:cNvGrpSpPr/>
          <p:nvPr/>
        </p:nvGrpSpPr>
        <p:grpSpPr>
          <a:xfrm>
            <a:off x="4761313" y="7487394"/>
            <a:ext cx="4332885" cy="188648"/>
            <a:chOff x="565498" y="7511262"/>
            <a:chExt cx="4332885" cy="188648"/>
          </a:xfrm>
        </p:grpSpPr>
        <p:grpSp>
          <p:nvGrpSpPr>
            <p:cNvPr id="216" name="Group 215"/>
            <p:cNvGrpSpPr/>
            <p:nvPr/>
          </p:nvGrpSpPr>
          <p:grpSpPr>
            <a:xfrm>
              <a:off x="565498" y="7511262"/>
              <a:ext cx="3104467" cy="184666"/>
              <a:chOff x="615275" y="7511262"/>
              <a:chExt cx="3104467" cy="184666"/>
            </a:xfrm>
          </p:grpSpPr>
          <p:sp>
            <p:nvSpPr>
              <p:cNvPr id="236" name="TextBox 235"/>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43" name="Rectangle 242"/>
              <p:cNvSpPr/>
              <p:nvPr>
                <p:custDataLst>
                  <p:tags r:id="rId15"/>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329" name="Rectangle 328"/>
              <p:cNvSpPr/>
              <p:nvPr>
                <p:custDataLst>
                  <p:tags r:id="rId16"/>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330" name="Rectangle 329"/>
              <p:cNvSpPr/>
              <p:nvPr>
                <p:custDataLst>
                  <p:tags r:id="rId17"/>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17" name="TextBox 216"/>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19" name="TextBox 21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361" name="Group 360"/>
          <p:cNvGrpSpPr/>
          <p:nvPr/>
        </p:nvGrpSpPr>
        <p:grpSpPr>
          <a:xfrm>
            <a:off x="7256357" y="1440165"/>
            <a:ext cx="2633101" cy="836705"/>
            <a:chOff x="3462357" y="6443378"/>
            <a:chExt cx="2082316" cy="900000"/>
          </a:xfrm>
        </p:grpSpPr>
        <p:sp>
          <p:nvSpPr>
            <p:cNvPr id="362" name="Rectangle 361"/>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63" name="Rectangle 362"/>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4" name="Group 363"/>
            <p:cNvGrpSpPr/>
            <p:nvPr/>
          </p:nvGrpSpPr>
          <p:grpSpPr>
            <a:xfrm>
              <a:off x="3561117" y="6479378"/>
              <a:ext cx="295181" cy="288000"/>
              <a:chOff x="1738313" y="3406776"/>
              <a:chExt cx="644727" cy="615950"/>
            </a:xfrm>
            <a:solidFill>
              <a:srgbClr val="FFFF00"/>
            </a:solidFill>
          </p:grpSpPr>
          <p:sp>
            <p:nvSpPr>
              <p:cNvPr id="375"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7"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5" name="Group 364"/>
            <p:cNvGrpSpPr/>
            <p:nvPr/>
          </p:nvGrpSpPr>
          <p:grpSpPr>
            <a:xfrm>
              <a:off x="3582872" y="6818591"/>
              <a:ext cx="468000" cy="432933"/>
              <a:chOff x="3605314" y="6801213"/>
              <a:chExt cx="468000" cy="432933"/>
            </a:xfrm>
          </p:grpSpPr>
          <p:sp>
            <p:nvSpPr>
              <p:cNvPr id="373" name="Rectangle 372"/>
              <p:cNvSpPr/>
              <p:nvPr>
                <p:custDataLst>
                  <p:tags r:id="rId13"/>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4" name="TextBox 373"/>
              <p:cNvSpPr txBox="1"/>
              <p:nvPr>
                <p:custDataLst>
                  <p:tags r:id="rId14"/>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6" name="Group 365"/>
            <p:cNvGrpSpPr/>
            <p:nvPr/>
          </p:nvGrpSpPr>
          <p:grpSpPr>
            <a:xfrm>
              <a:off x="4277236" y="6818591"/>
              <a:ext cx="468000" cy="432933"/>
              <a:chOff x="4217406" y="6801213"/>
              <a:chExt cx="468000" cy="432933"/>
            </a:xfrm>
          </p:grpSpPr>
          <p:sp>
            <p:nvSpPr>
              <p:cNvPr id="371" name="Rectangle 370"/>
              <p:cNvSpPr/>
              <p:nvPr>
                <p:custDataLst>
                  <p:tags r:id="rId11"/>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2"/>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7" name="Group 366"/>
            <p:cNvGrpSpPr/>
            <p:nvPr/>
          </p:nvGrpSpPr>
          <p:grpSpPr>
            <a:xfrm>
              <a:off x="4971600" y="6818591"/>
              <a:ext cx="468000" cy="432933"/>
              <a:chOff x="4829498" y="6801213"/>
              <a:chExt cx="468000" cy="432933"/>
            </a:xfrm>
          </p:grpSpPr>
          <p:sp>
            <p:nvSpPr>
              <p:cNvPr id="369" name="Rectangle 368"/>
              <p:cNvSpPr/>
              <p:nvPr>
                <p:custDataLst>
                  <p:tags r:id="rId9"/>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0"/>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8"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79" name="Rectangle 378"/>
          <p:cNvSpPr/>
          <p:nvPr/>
        </p:nvSpPr>
        <p:spPr>
          <a:xfrm>
            <a:off x="3375340" y="6443378"/>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0" name="Table 379"/>
          <p:cNvGraphicFramePr>
            <a:graphicFrameLocks noGrp="1"/>
          </p:cNvGraphicFramePr>
          <p:nvPr>
            <p:extLst>
              <p:ext uri="{D42A27DB-BD31-4B8C-83A1-F6EECF244321}">
                <p14:modId xmlns:p14="http://schemas.microsoft.com/office/powerpoint/2010/main" val="3269458476"/>
              </p:ext>
            </p:extLst>
          </p:nvPr>
        </p:nvGraphicFramePr>
        <p:xfrm>
          <a:off x="3375340" y="6873220"/>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34" name="Group 33"/>
          <p:cNvGrpSpPr/>
          <p:nvPr/>
        </p:nvGrpSpPr>
        <p:grpSpPr>
          <a:xfrm>
            <a:off x="3417417" y="6485819"/>
            <a:ext cx="256421" cy="252000"/>
            <a:chOff x="3417417" y="6485819"/>
            <a:chExt cx="256421" cy="252000"/>
          </a:xfrm>
        </p:grpSpPr>
        <p:sp>
          <p:nvSpPr>
            <p:cNvPr id="386"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7"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8"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0" name="Freeform 368"/>
          <p:cNvSpPr>
            <a:spLocks noEditPoints="1"/>
          </p:cNvSpPr>
          <p:nvPr/>
        </p:nvSpPr>
        <p:spPr bwMode="auto">
          <a:xfrm>
            <a:off x="387786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2" name="Rectangle 314"/>
          <p:cNvSpPr/>
          <p:nvPr>
            <p:custDataLst>
              <p:tags r:id="rId7"/>
            </p:custDataLst>
          </p:nvPr>
        </p:nvSpPr>
        <p:spPr>
          <a:xfrm>
            <a:off x="205458" y="2374826"/>
            <a:ext cx="7018280" cy="3047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393" name="Group 315"/>
          <p:cNvGrpSpPr/>
          <p:nvPr>
            <p:custDataLst>
              <p:tags r:id="rId8"/>
            </p:custDataLst>
          </p:nvPr>
        </p:nvGrpSpPr>
        <p:grpSpPr>
          <a:xfrm>
            <a:off x="316674" y="2410072"/>
            <a:ext cx="216000" cy="243826"/>
            <a:chOff x="391339" y="1340959"/>
            <a:chExt cx="382588" cy="609600"/>
          </a:xfrm>
        </p:grpSpPr>
        <p:sp>
          <p:nvSpPr>
            <p:cNvPr id="396"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397"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394" name="Rectangle 393"/>
          <p:cNvSpPr/>
          <p:nvPr/>
        </p:nvSpPr>
        <p:spPr>
          <a:xfrm>
            <a:off x="3589834" y="2662858"/>
            <a:ext cx="1830472" cy="5189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err="1" smtClean="0">
                <a:solidFill>
                  <a:srgbClr val="002776"/>
                </a:solidFill>
              </a:rPr>
              <a:t>Fenacaptur</a:t>
            </a:r>
            <a:endParaRPr lang="es-CL" sz="900" dirty="0">
              <a:solidFill>
                <a:srgbClr val="002776"/>
              </a:solidFill>
            </a:endParaRPr>
          </a:p>
          <a:p>
            <a:r>
              <a:rPr lang="es-CL" sz="900" dirty="0" err="1" smtClean="0">
                <a:solidFill>
                  <a:srgbClr val="002776"/>
                </a:solidFill>
              </a:rPr>
              <a:t>Optur</a:t>
            </a:r>
            <a:endParaRPr lang="es-CL" sz="900" dirty="0" smtClean="0">
              <a:solidFill>
                <a:srgbClr val="002776"/>
              </a:solidFill>
            </a:endParaRPr>
          </a:p>
          <a:p>
            <a:r>
              <a:rPr lang="es-CL" sz="900" dirty="0" err="1">
                <a:solidFill>
                  <a:srgbClr val="002776"/>
                </a:solidFill>
              </a:rPr>
              <a:t>Captur</a:t>
            </a:r>
            <a:endParaRPr lang="es-CL" sz="900" dirty="0">
              <a:solidFill>
                <a:srgbClr val="002776"/>
              </a:solidFill>
            </a:endParaRPr>
          </a:p>
        </p:txBody>
      </p:sp>
      <p:sp>
        <p:nvSpPr>
          <p:cNvPr id="395" name="Rectangle 394"/>
          <p:cNvSpPr/>
          <p:nvPr/>
        </p:nvSpPr>
        <p:spPr>
          <a:xfrm>
            <a:off x="187198" y="2662858"/>
            <a:ext cx="3418116" cy="5189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ES_tradnl" sz="900" dirty="0" smtClean="0">
                <a:solidFill>
                  <a:srgbClr val="002776"/>
                </a:solidFill>
              </a:rPr>
              <a:t>Quito Turismo (QT)</a:t>
            </a:r>
            <a:endParaRPr lang="es-ES_tradnl" sz="900" dirty="0">
              <a:solidFill>
                <a:srgbClr val="002776"/>
              </a:solidFill>
            </a:endParaRPr>
          </a:p>
          <a:p>
            <a:r>
              <a:rPr lang="es-ES_tradnl" sz="900" b="1" dirty="0">
                <a:solidFill>
                  <a:srgbClr val="002776"/>
                </a:solidFill>
              </a:rPr>
              <a:t>Equipo de Proyecto: </a:t>
            </a:r>
            <a:r>
              <a:rPr lang="es-ES_tradnl" sz="900" dirty="0" smtClean="0">
                <a:solidFill>
                  <a:srgbClr val="002776"/>
                </a:solidFill>
              </a:rPr>
              <a:t>Gerencia Técnica y Dirección de Mercadeo</a:t>
            </a:r>
            <a:endParaRPr lang="es-ES" sz="900" dirty="0">
              <a:solidFill>
                <a:srgbClr val="002776"/>
              </a:solidFill>
            </a:endParaRPr>
          </a:p>
        </p:txBody>
      </p:sp>
      <p:grpSp>
        <p:nvGrpSpPr>
          <p:cNvPr id="399" name="Group 398"/>
          <p:cNvGrpSpPr/>
          <p:nvPr/>
        </p:nvGrpSpPr>
        <p:grpSpPr>
          <a:xfrm>
            <a:off x="205458" y="6443378"/>
            <a:ext cx="3169298" cy="942946"/>
            <a:chOff x="205458" y="6443378"/>
            <a:chExt cx="3273816" cy="942946"/>
          </a:xfrm>
        </p:grpSpPr>
        <p:sp>
          <p:nvSpPr>
            <p:cNvPr id="400" name="Rectangle 39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01" name="Rectangle 400"/>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0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3" name="Rectangle 40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04"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5" name="Rectangle 404"/>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NA* (es un proyecto de gestión interna) </a:t>
              </a:r>
            </a:p>
            <a:p>
              <a:pPr algn="ctr"/>
              <a:r>
                <a:rPr lang="es-CL" sz="1000" i="1" dirty="0" smtClean="0">
                  <a:solidFill>
                    <a:schemeClr val="tx2"/>
                  </a:solidFill>
                </a:rPr>
                <a:t>No se incluyen salario</a:t>
              </a:r>
              <a:endParaRPr lang="es-CL" sz="800" i="1" dirty="0">
                <a:solidFill>
                  <a:schemeClr val="tx2"/>
                </a:solidFill>
              </a:endParaRPr>
            </a:p>
          </p:txBody>
        </p:sp>
      </p:grpSp>
      <p:sp>
        <p:nvSpPr>
          <p:cNvPr id="406" name="Rectangle 405"/>
          <p:cNvSpPr/>
          <p:nvPr/>
        </p:nvSpPr>
        <p:spPr>
          <a:xfrm>
            <a:off x="5407434" y="2662858"/>
            <a:ext cx="1807278" cy="514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smtClean="0">
                <a:solidFill>
                  <a:srgbClr val="002776"/>
                </a:solidFill>
              </a:rPr>
              <a:t>Opus</a:t>
            </a:r>
          </a:p>
          <a:p>
            <a:r>
              <a:rPr lang="es-CL" sz="900" dirty="0" smtClean="0">
                <a:solidFill>
                  <a:srgbClr val="002776"/>
                </a:solidFill>
              </a:rPr>
              <a:t>Sector privado</a:t>
            </a:r>
            <a:endParaRPr lang="es-ES" sz="900" dirty="0">
              <a:solidFill>
                <a:srgbClr val="002776"/>
              </a:solidFill>
            </a:endParaRPr>
          </a:p>
        </p:txBody>
      </p:sp>
      <p:sp>
        <p:nvSpPr>
          <p:cNvPr id="408" name="Freeform 368"/>
          <p:cNvSpPr>
            <a:spLocks noEditPoints="1"/>
          </p:cNvSpPr>
          <p:nvPr/>
        </p:nvSpPr>
        <p:spPr bwMode="auto">
          <a:xfrm>
            <a:off x="351784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5" name="TextBox 34"/>
          <p:cNvSpPr txBox="1"/>
          <p:nvPr/>
        </p:nvSpPr>
        <p:spPr>
          <a:xfrm>
            <a:off x="675735" y="7343378"/>
            <a:ext cx="865943" cy="215444"/>
          </a:xfrm>
          <a:prstGeom prst="rect">
            <a:avLst/>
          </a:prstGeom>
          <a:noFill/>
        </p:spPr>
        <p:txBody>
          <a:bodyPr wrap="none" rtlCol="0">
            <a:spAutoFit/>
          </a:bodyPr>
          <a:lstStyle/>
          <a:p>
            <a:r>
              <a:rPr lang="es-ES_tradnl" sz="800" i="1" dirty="0" smtClean="0">
                <a:solidFill>
                  <a:schemeClr val="tx2"/>
                </a:solidFill>
                <a:latin typeface="+mn-lt"/>
                <a:cs typeface="+mn-cs"/>
              </a:rPr>
              <a:t>*NA</a:t>
            </a:r>
            <a:r>
              <a:rPr lang="es-ES_tradnl" sz="800" i="1" dirty="0">
                <a:solidFill>
                  <a:schemeClr val="tx2"/>
                </a:solidFill>
                <a:latin typeface="+mn-lt"/>
                <a:cs typeface="+mn-cs"/>
              </a:rPr>
              <a:t>: No Aplica</a:t>
            </a:r>
            <a:endParaRPr lang="es-ES" sz="800" i="1" dirty="0">
              <a:solidFill>
                <a:schemeClr val="tx2"/>
              </a:solidFill>
              <a:latin typeface="+mn-lt"/>
              <a:cs typeface="+mn-cs"/>
            </a:endParaRPr>
          </a:p>
        </p:txBody>
      </p:sp>
      <p:sp>
        <p:nvSpPr>
          <p:cNvPr id="409" name="TextBox 408"/>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sp>
        <p:nvSpPr>
          <p:cNvPr id="410" name="Rectangle 409"/>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sp>
        <p:nvSpPr>
          <p:cNvPr id="173" name="Rounded Rectangle 172"/>
          <p:cNvSpPr/>
          <p:nvPr/>
        </p:nvSpPr>
        <p:spPr>
          <a:xfrm>
            <a:off x="205200" y="1006673"/>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grpSp>
        <p:nvGrpSpPr>
          <p:cNvPr id="174" name="Group 173"/>
          <p:cNvGrpSpPr/>
          <p:nvPr/>
        </p:nvGrpSpPr>
        <p:grpSpPr>
          <a:xfrm>
            <a:off x="1202122" y="380250"/>
            <a:ext cx="428400" cy="410400"/>
            <a:chOff x="1157616" y="202415"/>
            <a:chExt cx="515504" cy="495053"/>
          </a:xfrm>
        </p:grpSpPr>
        <p:sp>
          <p:nvSpPr>
            <p:cNvPr id="175" name="Rounded Rectangle 174"/>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6" name="Group 282"/>
            <p:cNvGrpSpPr/>
            <p:nvPr/>
          </p:nvGrpSpPr>
          <p:grpSpPr>
            <a:xfrm>
              <a:off x="1311621" y="288473"/>
              <a:ext cx="207495" cy="194290"/>
              <a:chOff x="644491" y="4719572"/>
              <a:chExt cx="226243" cy="211846"/>
            </a:xfrm>
            <a:solidFill>
              <a:schemeClr val="bg1"/>
            </a:solidFill>
          </p:grpSpPr>
          <p:sp>
            <p:nvSpPr>
              <p:cNvPr id="177"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8"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30057594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39</a:t>
            </a:fld>
            <a:endParaRPr lang="en-US" dirty="0"/>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2802596336"/>
              </p:ext>
            </p:extLst>
          </p:nvPr>
        </p:nvGraphicFramePr>
        <p:xfrm>
          <a:off x="276950" y="1910339"/>
          <a:ext cx="9577322" cy="3129959"/>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752519">
                <a:tc>
                  <a:txBody>
                    <a:bodyPr/>
                    <a:lstStyle/>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 sz="900" kern="1200" noProof="0" dirty="0" smtClean="0">
                          <a:solidFill>
                            <a:srgbClr val="002776"/>
                          </a:solidFill>
                          <a:latin typeface="+mn-lt"/>
                          <a:ea typeface="+mn-ea"/>
                          <a:cs typeface="+mn-cs"/>
                        </a:rPr>
                        <a:t>Estructurar el equipo de</a:t>
                      </a:r>
                      <a:r>
                        <a:rPr lang="es-ES" sz="900" kern="1200" baseline="0" noProof="0" dirty="0" smtClean="0">
                          <a:solidFill>
                            <a:srgbClr val="002776"/>
                          </a:solidFill>
                          <a:latin typeface="+mn-lt"/>
                          <a:ea typeface="+mn-ea"/>
                          <a:cs typeface="+mn-cs"/>
                        </a:rPr>
                        <a:t> Marketing Integral para la coordinación del marketing turístico con una visión 360º enfocada en el marketing del destino Quito:</a:t>
                      </a: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noProof="0" dirty="0" smtClean="0">
                          <a:solidFill>
                            <a:srgbClr val="002776"/>
                          </a:solidFill>
                          <a:latin typeface="+mn-lt"/>
                          <a:ea typeface="+mn-ea"/>
                          <a:cs typeface="+mn-cs"/>
                        </a:rPr>
                        <a:t>Crear una figura de Dirección</a:t>
                      </a:r>
                      <a:r>
                        <a:rPr lang="es-ES_tradnl" sz="900" kern="1200" baseline="0" noProof="0" dirty="0" smtClean="0">
                          <a:solidFill>
                            <a:srgbClr val="002776"/>
                          </a:solidFill>
                          <a:latin typeface="+mn-lt"/>
                          <a:ea typeface="+mn-ea"/>
                          <a:cs typeface="+mn-cs"/>
                        </a:rPr>
                        <a:t> del equipo con una visión estratégica dirigida a coordinar las diversas áreas especializadas de marketing turístico para lograr los objetivos de cada departamento y en conjunto de QT como unidad de marketing turístico.</a:t>
                      </a: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Diferenciar objetivos de marketing turístico a lograr entre públicos objetivo: B2B y B2C y en consecuencia, coordinar y supervisar cada público.</a:t>
                      </a: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0"/>
                  </a:ext>
                </a:extLst>
              </a:tr>
              <a:tr h="936104">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2. Estructurar</a:t>
                      </a:r>
                      <a:r>
                        <a:rPr lang="es-ES" sz="900" kern="1200" baseline="0" noProof="0" dirty="0" smtClean="0">
                          <a:solidFill>
                            <a:srgbClr val="002776"/>
                          </a:solidFill>
                          <a:latin typeface="+mn-lt"/>
                          <a:ea typeface="+mn-ea"/>
                          <a:cs typeface="+mn-cs"/>
                        </a:rPr>
                        <a:t> el área de marketing online basada en 3 áreas de comunicación y 1 área técnica informática para el desarrollo e integración de contenidos y páginas web vinculadas: </a:t>
                      </a:r>
                    </a:p>
                    <a:p>
                      <a:pPr marL="685297" marR="0" lvl="1"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baseline="0" noProof="0" dirty="0" smtClean="0">
                          <a:solidFill>
                            <a:srgbClr val="002776"/>
                          </a:solidFill>
                          <a:latin typeface="+mn-lt"/>
                          <a:ea typeface="+mn-ea"/>
                          <a:cs typeface="+mn-cs"/>
                        </a:rPr>
                        <a:t>Comunicación en medios pagados (i.e. realización de campañas de PPC, </a:t>
                      </a:r>
                      <a:r>
                        <a:rPr lang="es-ES_tradnl" sz="900" kern="1200" baseline="0" noProof="0" dirty="0" err="1" smtClean="0">
                          <a:solidFill>
                            <a:srgbClr val="002776"/>
                          </a:solidFill>
                          <a:latin typeface="+mn-lt"/>
                          <a:ea typeface="+mn-ea"/>
                          <a:cs typeface="+mn-cs"/>
                        </a:rPr>
                        <a:t>Adwords</a:t>
                      </a:r>
                      <a:r>
                        <a:rPr lang="es-ES_tradnl" sz="900" kern="1200" baseline="0" noProof="0" dirty="0" smtClean="0">
                          <a:solidFill>
                            <a:srgbClr val="002776"/>
                          </a:solidFill>
                          <a:latin typeface="+mn-lt"/>
                          <a:ea typeface="+mn-ea"/>
                          <a:cs typeface="+mn-cs"/>
                        </a:rPr>
                        <a:t>, banners, etc.) dirigidos al segmento B2C.</a:t>
                      </a:r>
                    </a:p>
                    <a:p>
                      <a:pPr marL="685297" marR="0" lvl="1"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baseline="0" noProof="0" dirty="0" smtClean="0">
                          <a:solidFill>
                            <a:srgbClr val="002776"/>
                          </a:solidFill>
                          <a:latin typeface="+mn-lt"/>
                          <a:ea typeface="+mn-ea"/>
                          <a:cs typeface="+mn-cs"/>
                        </a:rPr>
                        <a:t>Comunicación en medios propios: página web (segmento B2C) y redes sociales a determinar.</a:t>
                      </a:r>
                    </a:p>
                    <a:p>
                      <a:pPr marL="1141999" marR="0" lvl="2"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baseline="0" noProof="0" dirty="0" smtClean="0">
                          <a:solidFill>
                            <a:srgbClr val="002776"/>
                          </a:solidFill>
                          <a:latin typeface="+mn-lt"/>
                          <a:ea typeface="+mn-ea"/>
                          <a:cs typeface="+mn-cs"/>
                        </a:rPr>
                        <a:t>Preparar al equipo para comunicar e informar sobre situaciones de crisis o desastres naturales, emergencias, entre otros, para mantener al turista continuamente informado.</a:t>
                      </a:r>
                    </a:p>
                    <a:p>
                      <a:pPr marL="685297" marR="0" lvl="1"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baseline="0" noProof="0" dirty="0" smtClean="0">
                          <a:solidFill>
                            <a:srgbClr val="002776"/>
                          </a:solidFill>
                          <a:latin typeface="+mn-lt"/>
                          <a:ea typeface="+mn-ea"/>
                          <a:cs typeface="+mn-cs"/>
                        </a:rPr>
                        <a:t>Comunicación en medios “obtenidos” (</a:t>
                      </a:r>
                      <a:r>
                        <a:rPr lang="es-ES_tradnl" sz="900" i="1" kern="1200" baseline="0" noProof="0" dirty="0" err="1" smtClean="0">
                          <a:solidFill>
                            <a:srgbClr val="002776"/>
                          </a:solidFill>
                          <a:latin typeface="+mn-lt"/>
                          <a:ea typeface="+mn-ea"/>
                          <a:cs typeface="+mn-cs"/>
                        </a:rPr>
                        <a:t>earned</a:t>
                      </a:r>
                      <a:r>
                        <a:rPr lang="es-ES_tradnl" sz="900" i="1" kern="1200" baseline="0" noProof="0" dirty="0" smtClean="0">
                          <a:solidFill>
                            <a:srgbClr val="002776"/>
                          </a:solidFill>
                          <a:latin typeface="+mn-lt"/>
                          <a:ea typeface="+mn-ea"/>
                          <a:cs typeface="+mn-cs"/>
                        </a:rPr>
                        <a:t> media</a:t>
                      </a:r>
                      <a:r>
                        <a:rPr lang="es-ES_tradnl" sz="900" kern="1200" baseline="0" noProof="0" dirty="0" smtClean="0">
                          <a:solidFill>
                            <a:srgbClr val="002776"/>
                          </a:solidFill>
                          <a:latin typeface="+mn-lt"/>
                          <a:ea typeface="+mn-ea"/>
                          <a:cs typeface="+mn-cs"/>
                        </a:rPr>
                        <a:t>): lograr que otros medios den a conocer y hagan uso de los contenidos (i.e. </a:t>
                      </a:r>
                      <a:r>
                        <a:rPr lang="es-ES_tradnl" sz="900" kern="1200" baseline="0" noProof="0" dirty="0" err="1" smtClean="0">
                          <a:solidFill>
                            <a:srgbClr val="002776"/>
                          </a:solidFill>
                          <a:latin typeface="+mn-lt"/>
                          <a:ea typeface="+mn-ea"/>
                          <a:cs typeface="+mn-cs"/>
                        </a:rPr>
                        <a:t>influencers</a:t>
                      </a:r>
                      <a:r>
                        <a:rPr lang="es-ES_tradnl" sz="900" kern="1200" baseline="0" noProof="0" dirty="0" smtClean="0">
                          <a:solidFill>
                            <a:srgbClr val="002776"/>
                          </a:solidFill>
                          <a:latin typeface="+mn-lt"/>
                          <a:ea typeface="+mn-ea"/>
                          <a:cs typeface="+mn-cs"/>
                        </a:rPr>
                        <a:t>/ </a:t>
                      </a:r>
                      <a:r>
                        <a:rPr lang="es-ES_tradnl" sz="900" kern="1200" baseline="0" noProof="0" dirty="0" err="1" smtClean="0">
                          <a:solidFill>
                            <a:srgbClr val="002776"/>
                          </a:solidFill>
                          <a:latin typeface="+mn-lt"/>
                          <a:ea typeface="+mn-ea"/>
                          <a:cs typeface="+mn-cs"/>
                        </a:rPr>
                        <a:t>bloggers</a:t>
                      </a:r>
                      <a:r>
                        <a:rPr lang="es-ES_tradnl" sz="900" kern="1200" baseline="0" noProof="0" dirty="0" smtClean="0">
                          <a:solidFill>
                            <a:srgbClr val="002776"/>
                          </a:solidFill>
                          <a:latin typeface="+mn-lt"/>
                          <a:ea typeface="+mn-ea"/>
                          <a:cs typeface="+mn-cs"/>
                        </a:rPr>
                        <a:t>)</a:t>
                      </a:r>
                    </a:p>
                    <a:p>
                      <a:pPr marL="685297" marR="0" lvl="1"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baseline="0" noProof="0" dirty="0" smtClean="0">
                          <a:solidFill>
                            <a:srgbClr val="002776"/>
                          </a:solidFill>
                          <a:latin typeface="+mn-lt"/>
                          <a:ea typeface="+mn-ea"/>
                          <a:cs typeface="+mn-cs"/>
                        </a:rPr>
                        <a:t>Técnico informático y desarrollador de herramientas en la página web a crear y capaz de crear vínculos con otras páginas web de comercialización.</a:t>
                      </a:r>
                    </a:p>
                    <a:p>
                      <a:pPr marL="456697" marR="0" lvl="1" indent="0" algn="l" defTabSz="913399" rtl="0" eaLnBrk="1" fontAlgn="auto" latinLnBrk="0" hangingPunct="1">
                        <a:lnSpc>
                          <a:spcPct val="100000"/>
                        </a:lnSpc>
                        <a:spcBef>
                          <a:spcPts val="0"/>
                        </a:spcBef>
                        <a:spcAft>
                          <a:spcPts val="0"/>
                        </a:spcAft>
                        <a:buClrTx/>
                        <a:buSzTx/>
                        <a:buFont typeface="+mj-lt"/>
                        <a:buNone/>
                        <a:tabLst/>
                        <a:defRPr/>
                      </a:pPr>
                      <a:endParaRPr lang="es-ES_tradnl"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1"/>
                  </a:ext>
                </a:extLst>
              </a:tr>
              <a:tr h="981566">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3.</a:t>
                      </a:r>
                      <a:r>
                        <a:rPr lang="es-ES" sz="900" kern="1200" baseline="0" noProof="0" dirty="0" smtClean="0">
                          <a:solidFill>
                            <a:srgbClr val="002776"/>
                          </a:solidFill>
                          <a:latin typeface="+mn-lt"/>
                          <a:ea typeface="+mn-ea"/>
                          <a:cs typeface="+mn-cs"/>
                        </a:rPr>
                        <a:t> Valorar las diversas opciones para la selección de los profesionales que formarán parte del nuevo equipo de QT entre internos, externos, firmas especializadas en selección de personal o determinar la externalización de equipos.</a:t>
                      </a:r>
                    </a:p>
                    <a:p>
                      <a:pPr marL="0" marR="0" lvl="0" indent="0" algn="l" defTabSz="913399" rtl="0" eaLnBrk="1" fontAlgn="auto" latinLnBrk="0" hangingPunct="1">
                        <a:lnSpc>
                          <a:spcPct val="100000"/>
                        </a:lnSpc>
                        <a:spcBef>
                          <a:spcPts val="0"/>
                        </a:spcBef>
                        <a:spcAft>
                          <a:spcPts val="0"/>
                        </a:spcAft>
                        <a:buClrTx/>
                        <a:buSzTx/>
                        <a:buFontTx/>
                        <a:buNone/>
                        <a:tabLst/>
                        <a:defRPr/>
                      </a:pPr>
                      <a:endParaRPr lang="es-ES" sz="900" kern="1200" baseline="0" noProof="0" dirty="0" smtClean="0">
                        <a:solidFill>
                          <a:srgbClr val="002776"/>
                        </a:solidFill>
                        <a:latin typeface="+mn-lt"/>
                        <a:ea typeface="+mn-ea"/>
                        <a:cs typeface="+mn-cs"/>
                      </a:endParaRPr>
                    </a:p>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baseline="0" noProof="0" dirty="0" smtClean="0">
                          <a:solidFill>
                            <a:srgbClr val="002776"/>
                          </a:solidFill>
                          <a:latin typeface="+mn-lt"/>
                          <a:ea typeface="+mn-ea"/>
                          <a:cs typeface="+mn-cs"/>
                        </a:rPr>
                        <a:t>4. Crear un sistema de reuniones interdepartamentales o entre áreas de QT, al menos 4 al año. Se busca hacer esfuerzos conjuntos para el logro de un fin común. Por ejemplo se Busca aprovechar los esfuerzos de producto e inversiones en marketing y viceversa</a:t>
                      </a:r>
                    </a:p>
                    <a:p>
                      <a:pPr marL="0" marR="0" lvl="0" indent="0" algn="l" defTabSz="913399" rtl="0" eaLnBrk="1" fontAlgn="auto" latinLnBrk="0" hangingPunct="1">
                        <a:lnSpc>
                          <a:spcPct val="100000"/>
                        </a:lnSpc>
                        <a:spcBef>
                          <a:spcPts val="0"/>
                        </a:spcBef>
                        <a:spcAft>
                          <a:spcPts val="0"/>
                        </a:spcAft>
                        <a:buClrTx/>
                        <a:buSzTx/>
                        <a:buFontTx/>
                        <a:buNone/>
                        <a:tabLst/>
                        <a:defRPr/>
                      </a:pPr>
                      <a:endParaRPr lang="es-ES" sz="900" kern="1200" baseline="0" noProof="0" dirty="0" smtClean="0">
                        <a:solidFill>
                          <a:srgbClr val="002776"/>
                        </a:solidFill>
                        <a:latin typeface="+mn-lt"/>
                        <a:ea typeface="+mn-ea"/>
                        <a:cs typeface="+mn-cs"/>
                      </a:endParaRPr>
                    </a:p>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baseline="0" noProof="0" dirty="0" smtClean="0">
                          <a:solidFill>
                            <a:srgbClr val="002776"/>
                          </a:solidFill>
                          <a:latin typeface="+mn-lt"/>
                          <a:ea typeface="+mn-ea"/>
                          <a:cs typeface="+mn-cs"/>
                        </a:rPr>
                        <a:t>5. Generar un sistema de trabajo de QT con la iniciativa privada, para que participen de las decisiones de marketing que se tomen en la institución y puedan apoyar en la media de sus posibilidades a ellas.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2"/>
                  </a:ext>
                </a:extLst>
              </a:tr>
            </a:tbl>
          </a:graphicData>
        </a:graphic>
      </p:graphicFrame>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sugerencia para la reorganización del organigrama de QT para marketing turístico integral</a:t>
            </a:r>
            <a:endParaRPr lang="es-CL" sz="1000" b="1" dirty="0">
              <a:solidFill>
                <a:schemeClr val="bg2"/>
              </a:solidFill>
              <a:latin typeface="+mn-lt"/>
            </a:endParaRPr>
          </a:p>
        </p:txBody>
      </p:sp>
      <p:sp>
        <p:nvSpPr>
          <p:cNvPr id="34" name="Rectangle 33"/>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 altLang="es-CL" sz="1100" b="1" dirty="0">
                <a:solidFill>
                  <a:schemeClr val="tx2"/>
                </a:solidFill>
              </a:rPr>
              <a:t>1.1. Reorganización de organigrama de QT para el marketing turístico integral</a:t>
            </a:r>
            <a:endParaRPr lang="es-CL" sz="1100" b="1" dirty="0">
              <a:solidFill>
                <a:schemeClr val="tx2"/>
              </a:solidFill>
            </a:endParaRPr>
          </a:p>
        </p:txBody>
      </p:sp>
      <p:sp>
        <p:nvSpPr>
          <p:cNvPr id="35" name="Rectangle 34"/>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smtClean="0"/>
              <a:t>Marketing como un proceso integrado, continuo y focalizado desde el producto hasta la venta y fidelización del cliente</a:t>
            </a:r>
            <a:endParaRPr lang="es-CL" sz="800" b="1" dirty="0">
              <a:solidFill>
                <a:srgbClr val="FFFFFF"/>
              </a:solidFill>
            </a:endParaRPr>
          </a:p>
        </p:txBody>
      </p:sp>
      <p:sp>
        <p:nvSpPr>
          <p:cNvPr id="23" name="Rounded Rectangle 22"/>
          <p:cNvSpPr/>
          <p:nvPr/>
        </p:nvSpPr>
        <p:spPr>
          <a:xfrm>
            <a:off x="205200" y="1006673"/>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sp>
        <p:nvSpPr>
          <p:cNvPr id="24" name="TextBox 23"/>
          <p:cNvSpPr txBox="1"/>
          <p:nvPr/>
        </p:nvSpPr>
        <p:spPr>
          <a:xfrm>
            <a:off x="194340" y="1351906"/>
            <a:ext cx="9659932" cy="230832"/>
          </a:xfrm>
          <a:prstGeom prst="rect">
            <a:avLst/>
          </a:prstGeom>
          <a:noFill/>
        </p:spPr>
        <p:txBody>
          <a:bodyPr wrap="square" rtlCol="0">
            <a:spAutoFit/>
          </a:bodyPr>
          <a:lstStyle/>
          <a:p>
            <a:r>
              <a:rPr lang="es-ES_tradnl" sz="900" b="1" i="1" dirty="0" smtClean="0">
                <a:solidFill>
                  <a:schemeClr val="tx2"/>
                </a:solidFill>
              </a:rPr>
              <a:t>Las </a:t>
            </a:r>
            <a:r>
              <a:rPr lang="es-ES_tradnl" sz="900" b="1" i="1" dirty="0">
                <a:solidFill>
                  <a:schemeClr val="tx2"/>
                </a:solidFill>
              </a:rPr>
              <a:t>ideas que se presentan a continuación son sugerencias que se añaden, pero que en ningún caso suponen un desarrollo vinculante</a:t>
            </a:r>
            <a:r>
              <a:rPr lang="es-ES_tradnl" sz="900" b="1" i="1" dirty="0" smtClean="0">
                <a:solidFill>
                  <a:schemeClr val="tx2"/>
                </a:solidFill>
              </a:rPr>
              <a:t>.</a:t>
            </a:r>
            <a:endParaRPr lang="es-CL" sz="900" b="1" dirty="0">
              <a:solidFill>
                <a:schemeClr val="tx2"/>
              </a:solidFill>
              <a:latin typeface="+mn-lt"/>
            </a:endParaRPr>
          </a:p>
        </p:txBody>
      </p:sp>
      <p:grpSp>
        <p:nvGrpSpPr>
          <p:cNvPr id="25" name="Group 24"/>
          <p:cNvGrpSpPr/>
          <p:nvPr/>
        </p:nvGrpSpPr>
        <p:grpSpPr>
          <a:xfrm>
            <a:off x="1202122" y="380250"/>
            <a:ext cx="428400" cy="410400"/>
            <a:chOff x="1157616" y="202415"/>
            <a:chExt cx="515504" cy="495053"/>
          </a:xfrm>
        </p:grpSpPr>
        <p:sp>
          <p:nvSpPr>
            <p:cNvPr id="31" name="Rounded Rectangle 30"/>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2" name="Group 282"/>
            <p:cNvGrpSpPr/>
            <p:nvPr/>
          </p:nvGrpSpPr>
          <p:grpSpPr>
            <a:xfrm>
              <a:off x="1311621" y="288473"/>
              <a:ext cx="207495" cy="194290"/>
              <a:chOff x="644491" y="4719572"/>
              <a:chExt cx="226243" cy="211846"/>
            </a:xfrm>
            <a:solidFill>
              <a:schemeClr val="bg1"/>
            </a:solidFill>
          </p:grpSpPr>
          <p:sp>
            <p:nvSpPr>
              <p:cNvPr id="33"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6"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3779277449"/>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9844" y="669390"/>
            <a:ext cx="8702154" cy="640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sz="1625" b="1" dirty="0">
                <a:solidFill>
                  <a:srgbClr val="002060"/>
                </a:solidFill>
              </a:rPr>
              <a:t>El proceso para la realización del Plan Estratégico de Desarrollo de Turismo Sostenible de Quito al 2021, se compone de 5 productos más la transferencia de conocimiento</a:t>
            </a:r>
            <a:endParaRPr lang="es-ES" sz="1066" i="1" dirty="0">
              <a:solidFill>
                <a:srgbClr val="00B0F0"/>
              </a:solidFill>
            </a:endParaRPr>
          </a:p>
        </p:txBody>
      </p:sp>
      <p:sp>
        <p:nvSpPr>
          <p:cNvPr id="3" name="Slide Number Placeholder 2"/>
          <p:cNvSpPr>
            <a:spLocks noGrp="1"/>
          </p:cNvSpPr>
          <p:nvPr>
            <p:ph type="sldNum" sz="quarter" idx="10"/>
          </p:nvPr>
        </p:nvSpPr>
        <p:spPr/>
        <p:txBody>
          <a:bodyPr/>
          <a:lstStyle/>
          <a:p>
            <a:fld id="{20A7A354-C5FB-4D1E-BE75-5A939ED93F75}" type="slidenum">
              <a:rPr lang="es-ES" smtClean="0">
                <a:solidFill>
                  <a:srgbClr val="002776"/>
                </a:solidFill>
              </a:rPr>
              <a:pPr/>
              <a:t>4</a:t>
            </a:fld>
            <a:endParaRPr lang="es-ES" dirty="0">
              <a:solidFill>
                <a:srgbClr val="002776"/>
              </a:solidFill>
            </a:endParaRPr>
          </a:p>
        </p:txBody>
      </p:sp>
      <p:grpSp>
        <p:nvGrpSpPr>
          <p:cNvPr id="58" name="Group 57"/>
          <p:cNvGrpSpPr/>
          <p:nvPr/>
        </p:nvGrpSpPr>
        <p:grpSpPr>
          <a:xfrm>
            <a:off x="1925160" y="5127945"/>
            <a:ext cx="6209670" cy="150680"/>
            <a:chOff x="4738795" y="5201672"/>
            <a:chExt cx="4064069" cy="148374"/>
          </a:xfrm>
        </p:grpSpPr>
        <p:cxnSp>
          <p:nvCxnSpPr>
            <p:cNvPr id="59" name="Straight Connector 58"/>
            <p:cNvCxnSpPr/>
            <p:nvPr/>
          </p:nvCxnSpPr>
          <p:spPr bwMode="auto">
            <a:xfrm flipV="1">
              <a:off x="4738795" y="5268089"/>
              <a:ext cx="4064069" cy="17720"/>
            </a:xfrm>
            <a:prstGeom prst="line">
              <a:avLst/>
            </a:prstGeom>
            <a:noFill/>
            <a:ln w="12700" cap="rnd">
              <a:solidFill>
                <a:srgbClr val="002060"/>
              </a:solidFill>
              <a:round/>
              <a:headEnd/>
              <a:tailEnd/>
            </a:ln>
          </p:spPr>
        </p:cxnSp>
        <p:sp>
          <p:nvSpPr>
            <p:cNvPr id="60" name="Rectangle 117"/>
            <p:cNvSpPr>
              <a:spLocks noChangeArrowheads="1"/>
            </p:cNvSpPr>
            <p:nvPr/>
          </p:nvSpPr>
          <p:spPr bwMode="gray">
            <a:xfrm>
              <a:off x="6205183" y="5201672"/>
              <a:ext cx="1131292" cy="148374"/>
            </a:xfrm>
            <a:prstGeom prst="rect">
              <a:avLst/>
            </a:prstGeom>
            <a:solidFill>
              <a:schemeClr val="bg1"/>
            </a:solidFill>
            <a:ln w="12700" cap="rnd" algn="ctr">
              <a:noFill/>
              <a:miter lim="800000"/>
              <a:headEnd/>
              <a:tailEnd/>
            </a:ln>
          </p:spPr>
          <p:txBody>
            <a:bodyPr wrap="square" lIns="73055" tIns="0" rIns="73055" bIns="0" anchor="b" anchorCtr="1">
              <a:spAutoFit/>
            </a:bodyPr>
            <a:lstStyle/>
            <a:p>
              <a:pPr algn="ctr" defTabSz="928573" eaLnBrk="0" hangingPunct="0">
                <a:lnSpc>
                  <a:spcPct val="95000"/>
                </a:lnSpc>
                <a:defRPr/>
              </a:pPr>
              <a:r>
                <a:rPr lang="es-ES" sz="1015" b="1" dirty="0">
                  <a:solidFill>
                    <a:srgbClr val="002060"/>
                  </a:solidFill>
                  <a:cs typeface="Arial" pitchFamily="34" charset="0"/>
                </a:rPr>
                <a:t>Metodología</a:t>
              </a:r>
            </a:p>
          </p:txBody>
        </p:sp>
      </p:grpSp>
      <p:sp>
        <p:nvSpPr>
          <p:cNvPr id="61" name="TextBox 53"/>
          <p:cNvSpPr txBox="1">
            <a:spLocks noChangeArrowheads="1"/>
          </p:cNvSpPr>
          <p:nvPr/>
        </p:nvSpPr>
        <p:spPr bwMode="auto">
          <a:xfrm>
            <a:off x="2083908" y="5433617"/>
            <a:ext cx="5981873" cy="1569808"/>
          </a:xfrm>
          <a:prstGeom prst="rect">
            <a:avLst/>
          </a:prstGeom>
          <a:noFill/>
          <a:ln w="9525">
            <a:noFill/>
            <a:miter lim="800000"/>
            <a:headEnd/>
            <a:tailEnd/>
          </a:ln>
        </p:spPr>
        <p:txBody>
          <a:bodyPr wrap="square" lIns="7312" tIns="7312" rIns="7312" bIns="7312">
            <a:spAutoFit/>
          </a:bodyPr>
          <a:lstStyle/>
          <a:p>
            <a:pPr marL="174107" indent="-174107" defTabSz="928573">
              <a:spcAft>
                <a:spcPts val="609"/>
              </a:spcAft>
              <a:buFont typeface="Arial" panose="020B0604020202020204" pitchFamily="34" charset="0"/>
              <a:buChar char="•"/>
              <a:defRPr/>
            </a:pPr>
            <a:r>
              <a:rPr lang="es-ES" sz="1015" kern="0" dirty="0">
                <a:solidFill>
                  <a:srgbClr val="002776"/>
                </a:solidFill>
                <a:cs typeface="Arial" pitchFamily="34" charset="0"/>
              </a:rPr>
              <a:t>Entrevistas continuadas a lo largo del proyecto a actores clave de la industria (TTOO, hoteleros, etc.)</a:t>
            </a:r>
          </a:p>
          <a:p>
            <a:pPr marL="174107" indent="-174107" defTabSz="928573">
              <a:spcAft>
                <a:spcPts val="609"/>
              </a:spcAft>
              <a:buFont typeface="Arial" panose="020B0604020202020204" pitchFamily="34" charset="0"/>
              <a:buChar char="•"/>
              <a:defRPr/>
            </a:pPr>
            <a:r>
              <a:rPr lang="es-ES" sz="1015" kern="0" dirty="0">
                <a:solidFill>
                  <a:srgbClr val="002776"/>
                </a:solidFill>
                <a:cs typeface="Arial" pitchFamily="34" charset="0"/>
              </a:rPr>
              <a:t>Visitas de campo</a:t>
            </a:r>
          </a:p>
          <a:p>
            <a:pPr marL="174107" indent="-174107" defTabSz="928573">
              <a:spcAft>
                <a:spcPts val="609"/>
              </a:spcAft>
              <a:buFont typeface="Arial" panose="020B0604020202020204" pitchFamily="34" charset="0"/>
              <a:buChar char="•"/>
              <a:defRPr/>
            </a:pPr>
            <a:r>
              <a:rPr lang="es-ES" sz="1015" kern="0" dirty="0">
                <a:solidFill>
                  <a:srgbClr val="002776"/>
                </a:solidFill>
                <a:cs typeface="Arial" pitchFamily="34" charset="0"/>
              </a:rPr>
              <a:t>Análisis matriciales (productos, mercados, socios estratégicos)</a:t>
            </a:r>
          </a:p>
          <a:p>
            <a:pPr marL="174107" indent="-174107" defTabSz="928573">
              <a:spcAft>
                <a:spcPts val="609"/>
              </a:spcAft>
              <a:buFont typeface="Arial" panose="020B0604020202020204" pitchFamily="34" charset="0"/>
              <a:buChar char="•"/>
              <a:defRPr/>
            </a:pPr>
            <a:r>
              <a:rPr lang="es-ES" sz="1015" kern="0" dirty="0">
                <a:solidFill>
                  <a:srgbClr val="002776"/>
                </a:solidFill>
                <a:cs typeface="Arial" pitchFamily="34" charset="0"/>
              </a:rPr>
              <a:t>FODA/DAFO</a:t>
            </a:r>
          </a:p>
          <a:p>
            <a:pPr marL="174107" indent="-174107" defTabSz="928573">
              <a:spcAft>
                <a:spcPts val="609"/>
              </a:spcAft>
              <a:buFont typeface="Arial" panose="020B0604020202020204" pitchFamily="34" charset="0"/>
              <a:buChar char="•"/>
              <a:defRPr/>
            </a:pPr>
            <a:r>
              <a:rPr lang="es-ES" sz="1015" kern="0" dirty="0">
                <a:solidFill>
                  <a:srgbClr val="002776"/>
                </a:solidFill>
                <a:cs typeface="Arial" pitchFamily="34" charset="0"/>
              </a:rPr>
              <a:t>Talleres</a:t>
            </a:r>
          </a:p>
          <a:p>
            <a:pPr marL="174107" indent="-174107" defTabSz="928573">
              <a:spcAft>
                <a:spcPts val="609"/>
              </a:spcAft>
              <a:buFont typeface="Arial" panose="020B0604020202020204" pitchFamily="34" charset="0"/>
              <a:buChar char="•"/>
              <a:defRPr/>
            </a:pPr>
            <a:r>
              <a:rPr lang="es-ES" sz="1015" kern="0" dirty="0" err="1">
                <a:solidFill>
                  <a:srgbClr val="002776"/>
                </a:solidFill>
                <a:cs typeface="Arial" pitchFamily="34" charset="0"/>
              </a:rPr>
              <a:t>Benchmark</a:t>
            </a:r>
            <a:r>
              <a:rPr lang="es-ES" sz="1015" kern="0" dirty="0">
                <a:solidFill>
                  <a:srgbClr val="002776"/>
                </a:solidFill>
                <a:cs typeface="Arial" pitchFamily="34" charset="0"/>
              </a:rPr>
              <a:t> de buenas </a:t>
            </a:r>
            <a:r>
              <a:rPr lang="es-ES" sz="1015" kern="0" dirty="0" smtClean="0">
                <a:solidFill>
                  <a:srgbClr val="002776"/>
                </a:solidFill>
                <a:cs typeface="Arial" pitchFamily="34" charset="0"/>
              </a:rPr>
              <a:t>prácticas</a:t>
            </a:r>
          </a:p>
          <a:p>
            <a:pPr marL="174107" indent="-174107" defTabSz="928573">
              <a:spcAft>
                <a:spcPts val="609"/>
              </a:spcAft>
              <a:buFont typeface="Arial" panose="020B0604020202020204" pitchFamily="34" charset="0"/>
              <a:buChar char="•"/>
              <a:defRPr/>
            </a:pPr>
            <a:r>
              <a:rPr lang="es-ES" sz="1015" kern="0" dirty="0">
                <a:solidFill>
                  <a:srgbClr val="002776"/>
                </a:solidFill>
                <a:cs typeface="Arial" pitchFamily="34" charset="0"/>
              </a:rPr>
              <a:t>Herramientas de </a:t>
            </a:r>
            <a:r>
              <a:rPr lang="es-ES" sz="1015" kern="0" dirty="0" smtClean="0">
                <a:solidFill>
                  <a:srgbClr val="002776"/>
                </a:solidFill>
                <a:cs typeface="Arial" pitchFamily="34" charset="0"/>
              </a:rPr>
              <a:t>gestión</a:t>
            </a:r>
            <a:endParaRPr lang="es-ES" sz="1015" kern="0" dirty="0">
              <a:solidFill>
                <a:srgbClr val="002776"/>
              </a:solidFill>
              <a:cs typeface="Arial" pitchFamily="34" charset="0"/>
            </a:endParaRPr>
          </a:p>
        </p:txBody>
      </p:sp>
      <p:grpSp>
        <p:nvGrpSpPr>
          <p:cNvPr id="62" name="Group 61"/>
          <p:cNvGrpSpPr/>
          <p:nvPr/>
        </p:nvGrpSpPr>
        <p:grpSpPr>
          <a:xfrm>
            <a:off x="470173" y="1285686"/>
            <a:ext cx="9313100" cy="3371363"/>
            <a:chOff x="479902" y="617820"/>
            <a:chExt cx="10480782" cy="3319758"/>
          </a:xfrm>
        </p:grpSpPr>
        <p:sp>
          <p:nvSpPr>
            <p:cNvPr id="63" name="AutoShape 182"/>
            <p:cNvSpPr>
              <a:spLocks noChangeArrowheads="1"/>
            </p:cNvSpPr>
            <p:nvPr/>
          </p:nvSpPr>
          <p:spPr bwMode="auto">
            <a:xfrm>
              <a:off x="6720490" y="882056"/>
              <a:ext cx="2160000" cy="471739"/>
            </a:xfrm>
            <a:prstGeom prst="chevron">
              <a:avLst>
                <a:gd name="adj" fmla="val 35536"/>
              </a:avLst>
            </a:prstGeom>
            <a:solidFill>
              <a:schemeClr val="tx2">
                <a:lumMod val="40000"/>
                <a:lumOff val="60000"/>
              </a:schemeClr>
            </a:solidFill>
            <a:ln w="12700" algn="ctr">
              <a:noFill/>
              <a:prstDash val="dash"/>
              <a:miter lim="800000"/>
              <a:headEnd/>
              <a:tailEnd/>
            </a:ln>
          </p:spPr>
          <p:txBody>
            <a:bodyPr lIns="36560" tIns="46400" rIns="36560" bIns="46400" anchor="ctr"/>
            <a:lstStyle/>
            <a:p>
              <a:pPr algn="ctr" defTabSz="1003521"/>
              <a:r>
                <a:rPr lang="es-ES" sz="1015" kern="0" dirty="0">
                  <a:solidFill>
                    <a:srgbClr val="FFFFFF"/>
                  </a:solidFill>
                  <a:cs typeface="Arial" pitchFamily="34" charset="0"/>
                </a:rPr>
                <a:t>PRODUCTO 4</a:t>
              </a:r>
            </a:p>
          </p:txBody>
        </p:sp>
        <p:sp>
          <p:nvSpPr>
            <p:cNvPr id="64" name="AutoShape 183"/>
            <p:cNvSpPr>
              <a:spLocks noChangeArrowheads="1"/>
            </p:cNvSpPr>
            <p:nvPr/>
          </p:nvSpPr>
          <p:spPr bwMode="auto">
            <a:xfrm>
              <a:off x="4640294" y="882056"/>
              <a:ext cx="2160000" cy="471739"/>
            </a:xfrm>
            <a:prstGeom prst="chevron">
              <a:avLst>
                <a:gd name="adj" fmla="val 38001"/>
              </a:avLst>
            </a:prstGeom>
            <a:solidFill>
              <a:schemeClr val="accent2"/>
            </a:solidFill>
            <a:ln w="12700" algn="ctr">
              <a:noFill/>
              <a:miter lim="800000"/>
              <a:headEnd/>
              <a:tailEnd/>
            </a:ln>
          </p:spPr>
          <p:txBody>
            <a:bodyPr lIns="36560" tIns="46400" rIns="36560" bIns="46400" anchor="ctr"/>
            <a:lstStyle/>
            <a:p>
              <a:pPr algn="ctr" defTabSz="928573">
                <a:lnSpc>
                  <a:spcPct val="95000"/>
                </a:lnSpc>
              </a:pPr>
              <a:r>
                <a:rPr lang="es-ES" sz="1015" b="1" kern="0" dirty="0">
                  <a:solidFill>
                    <a:srgbClr val="FFFFFF"/>
                  </a:solidFill>
                  <a:cs typeface="Arial" pitchFamily="34" charset="0"/>
                </a:rPr>
                <a:t>PRODUCTO 3</a:t>
              </a:r>
            </a:p>
          </p:txBody>
        </p:sp>
        <p:sp>
          <p:nvSpPr>
            <p:cNvPr id="65" name="AutoShape 186"/>
            <p:cNvSpPr>
              <a:spLocks noChangeArrowheads="1"/>
            </p:cNvSpPr>
            <p:nvPr/>
          </p:nvSpPr>
          <p:spPr bwMode="auto">
            <a:xfrm>
              <a:off x="479902" y="882056"/>
              <a:ext cx="2160000" cy="471739"/>
            </a:xfrm>
            <a:prstGeom prst="chevron">
              <a:avLst>
                <a:gd name="adj" fmla="val 38032"/>
              </a:avLst>
            </a:prstGeom>
            <a:solidFill>
              <a:schemeClr val="tx2">
                <a:lumMod val="40000"/>
                <a:lumOff val="60000"/>
              </a:schemeClr>
            </a:solidFill>
            <a:ln w="12700" algn="ctr">
              <a:noFill/>
              <a:prstDash val="dash"/>
              <a:miter lim="800000"/>
              <a:headEnd/>
              <a:tailEnd/>
            </a:ln>
          </p:spPr>
          <p:txBody>
            <a:bodyPr lIns="36560" tIns="46400" rIns="36560" bIns="46400" anchor="ctr"/>
            <a:lstStyle/>
            <a:p>
              <a:pPr algn="ctr" defTabSz="1003521"/>
              <a:r>
                <a:rPr lang="es-ES" sz="1015" kern="0" dirty="0">
                  <a:solidFill>
                    <a:srgbClr val="FFFFFF"/>
                  </a:solidFill>
                  <a:cs typeface="Arial" pitchFamily="34" charset="0"/>
                </a:rPr>
                <a:t>PRODUCTO 1</a:t>
              </a:r>
            </a:p>
          </p:txBody>
        </p:sp>
        <p:sp>
          <p:nvSpPr>
            <p:cNvPr id="66" name="AutoShape 186"/>
            <p:cNvSpPr>
              <a:spLocks noChangeArrowheads="1"/>
            </p:cNvSpPr>
            <p:nvPr/>
          </p:nvSpPr>
          <p:spPr bwMode="auto">
            <a:xfrm>
              <a:off x="2560098" y="882056"/>
              <a:ext cx="2160000" cy="471739"/>
            </a:xfrm>
            <a:prstGeom prst="chevron">
              <a:avLst>
                <a:gd name="adj" fmla="val 38032"/>
              </a:avLst>
            </a:prstGeom>
            <a:solidFill>
              <a:schemeClr val="tx2">
                <a:lumMod val="40000"/>
                <a:lumOff val="60000"/>
              </a:schemeClr>
            </a:solidFill>
            <a:ln w="12700" algn="ctr">
              <a:noFill/>
              <a:prstDash val="dash"/>
              <a:miter lim="800000"/>
              <a:headEnd/>
              <a:tailEnd/>
            </a:ln>
          </p:spPr>
          <p:txBody>
            <a:bodyPr lIns="36560" tIns="46400" rIns="36560" bIns="46400" anchor="ctr"/>
            <a:lstStyle/>
            <a:p>
              <a:pPr algn="ctr" defTabSz="1003521"/>
              <a:r>
                <a:rPr lang="es-ES" sz="1015" kern="0" dirty="0">
                  <a:solidFill>
                    <a:srgbClr val="FFFFFF"/>
                  </a:solidFill>
                  <a:cs typeface="Arial" pitchFamily="34" charset="0"/>
                </a:rPr>
                <a:t>PRODUCTO 2</a:t>
              </a:r>
            </a:p>
          </p:txBody>
        </p:sp>
        <p:sp>
          <p:nvSpPr>
            <p:cNvPr id="67" name="TextBox 53"/>
            <p:cNvSpPr txBox="1">
              <a:spLocks noChangeArrowheads="1"/>
            </p:cNvSpPr>
            <p:nvPr/>
          </p:nvSpPr>
          <p:spPr bwMode="auto">
            <a:xfrm>
              <a:off x="500119" y="1467062"/>
              <a:ext cx="2020193" cy="1805031"/>
            </a:xfrm>
            <a:prstGeom prst="rect">
              <a:avLst/>
            </a:prstGeom>
            <a:noFill/>
            <a:ln w="9525">
              <a:noFill/>
              <a:miter lim="800000"/>
              <a:headEnd/>
              <a:tailEnd/>
            </a:ln>
          </p:spPr>
          <p:txBody>
            <a:bodyPr wrap="square" lIns="7312" tIns="7312" rIns="7312" bIns="7312">
              <a:spAutoFit/>
            </a:bodyPr>
            <a:lstStyle/>
            <a:p>
              <a:pPr defTabSz="928573">
                <a:spcAft>
                  <a:spcPts val="609"/>
                </a:spcAft>
                <a:defRPr/>
              </a:pPr>
              <a:r>
                <a:rPr lang="es-ES" sz="1015" kern="0" dirty="0">
                  <a:solidFill>
                    <a:srgbClr val="002776"/>
                  </a:solidFill>
                  <a:cs typeface="Arial" pitchFamily="34" charset="0"/>
                </a:rPr>
                <a:t>Análisis de la situación actual y contexto:</a:t>
              </a:r>
            </a:p>
            <a:p>
              <a:pPr marL="98339" indent="-98339" defTabSz="928573">
                <a:spcAft>
                  <a:spcPts val="609"/>
                </a:spcAft>
                <a:buFont typeface="Wingdings" pitchFamily="2" charset="2"/>
                <a:buChar char="§"/>
                <a:defRPr/>
              </a:pPr>
              <a:r>
                <a:rPr lang="es-ES" sz="1015" kern="0" dirty="0">
                  <a:solidFill>
                    <a:srgbClr val="002776"/>
                  </a:solidFill>
                  <a:cs typeface="Arial" pitchFamily="34" charset="0"/>
                </a:rPr>
                <a:t>Plan de trabajo</a:t>
              </a:r>
            </a:p>
            <a:p>
              <a:pPr marL="98339" indent="-98339" defTabSz="928573">
                <a:spcAft>
                  <a:spcPts val="609"/>
                </a:spcAft>
                <a:buFont typeface="Wingdings" pitchFamily="2" charset="2"/>
                <a:buChar char="§"/>
                <a:defRPr/>
              </a:pPr>
              <a:r>
                <a:rPr lang="es-ES" sz="1015" kern="0" dirty="0">
                  <a:solidFill>
                    <a:srgbClr val="002776"/>
                  </a:solidFill>
                  <a:cs typeface="Arial" pitchFamily="34" charset="0"/>
                </a:rPr>
                <a:t>Análisis histórico 2010-15</a:t>
              </a:r>
            </a:p>
            <a:p>
              <a:pPr marL="98339" indent="-98339" defTabSz="928573">
                <a:spcAft>
                  <a:spcPts val="609"/>
                </a:spcAft>
                <a:buFont typeface="Wingdings" pitchFamily="2" charset="2"/>
                <a:buChar char="§"/>
                <a:defRPr/>
              </a:pPr>
              <a:r>
                <a:rPr lang="es-ES" sz="1015" kern="0" dirty="0">
                  <a:solidFill>
                    <a:srgbClr val="002776"/>
                  </a:solidFill>
                  <a:cs typeface="Arial" pitchFamily="34" charset="0"/>
                </a:rPr>
                <a:t>Tendencias 2021</a:t>
              </a:r>
            </a:p>
            <a:p>
              <a:pPr marL="98339" indent="-98339" defTabSz="928573">
                <a:spcAft>
                  <a:spcPts val="609"/>
                </a:spcAft>
                <a:buFont typeface="Wingdings" pitchFamily="2" charset="2"/>
                <a:buChar char="§"/>
                <a:defRPr/>
              </a:pPr>
              <a:r>
                <a:rPr lang="es-ES" sz="1015" kern="0" dirty="0">
                  <a:solidFill>
                    <a:srgbClr val="002776"/>
                  </a:solidFill>
                  <a:cs typeface="Arial" pitchFamily="34" charset="0"/>
                </a:rPr>
                <a:t>Diagnóstico integral del </a:t>
              </a:r>
              <a:r>
                <a:rPr lang="es-ES" sz="1015" kern="0" dirty="0" err="1">
                  <a:solidFill>
                    <a:srgbClr val="002776"/>
                  </a:solidFill>
                  <a:cs typeface="Arial" pitchFamily="34" charset="0"/>
                </a:rPr>
                <a:t>cluster</a:t>
              </a:r>
              <a:r>
                <a:rPr lang="es-ES" sz="1015" kern="0" dirty="0">
                  <a:solidFill>
                    <a:srgbClr val="002776"/>
                  </a:solidFill>
                  <a:cs typeface="Arial" pitchFamily="34" charset="0"/>
                </a:rPr>
                <a:t> turístico de Quito</a:t>
              </a:r>
            </a:p>
            <a:p>
              <a:pPr marL="98339" indent="-98339" defTabSz="928573">
                <a:spcAft>
                  <a:spcPts val="609"/>
                </a:spcAft>
                <a:buFont typeface="Wingdings" pitchFamily="2" charset="2"/>
                <a:buChar char="§"/>
                <a:defRPr/>
              </a:pPr>
              <a:r>
                <a:rPr lang="es-ES" sz="1015" kern="0" dirty="0">
                  <a:solidFill>
                    <a:srgbClr val="002776"/>
                  </a:solidFill>
                  <a:cs typeface="Arial" pitchFamily="34" charset="0"/>
                </a:rPr>
                <a:t>Revisión de la gestión de Quito Turismo</a:t>
              </a:r>
            </a:p>
          </p:txBody>
        </p:sp>
        <p:sp>
          <p:nvSpPr>
            <p:cNvPr id="68" name="Rectangle 67"/>
            <p:cNvSpPr>
              <a:spLocks noChangeArrowheads="1"/>
            </p:cNvSpPr>
            <p:nvPr/>
          </p:nvSpPr>
          <p:spPr bwMode="auto">
            <a:xfrm>
              <a:off x="757392" y="617820"/>
              <a:ext cx="8432647" cy="1372117"/>
            </a:xfrm>
            <a:prstGeom prst="rect">
              <a:avLst/>
            </a:prstGeom>
            <a:noFill/>
            <a:ln w="6350" algn="ctr">
              <a:noFill/>
              <a:miter lim="800000"/>
              <a:headEnd type="none" w="sm" len="sm"/>
              <a:tailEnd type="none" w="sm" len="sm"/>
            </a:ln>
          </p:spPr>
          <p:txBody>
            <a:bodyPr lIns="46356" tIns="46356" rIns="46356" bIns="46356" anchor="ctr"/>
            <a:lstStyle/>
            <a:p>
              <a:pPr marL="180345" indent="-180345" defTabSz="928573">
                <a:spcBef>
                  <a:spcPts val="609"/>
                </a:spcBef>
                <a:buSzPct val="100000"/>
                <a:buFont typeface="Wingdings" pitchFamily="2" charset="2"/>
                <a:buChar char="§"/>
                <a:defRPr/>
              </a:pPr>
              <a:endParaRPr lang="es-CL" sz="1117" b="1" dirty="0">
                <a:solidFill>
                  <a:srgbClr val="000000"/>
                </a:solidFill>
                <a:cs typeface="Arial" pitchFamily="34" charset="0"/>
              </a:endParaRPr>
            </a:p>
          </p:txBody>
        </p:sp>
        <p:sp>
          <p:nvSpPr>
            <p:cNvPr id="69" name="TextBox 53"/>
            <p:cNvSpPr txBox="1">
              <a:spLocks noChangeArrowheads="1"/>
            </p:cNvSpPr>
            <p:nvPr/>
          </p:nvSpPr>
          <p:spPr bwMode="auto">
            <a:xfrm>
              <a:off x="2566719" y="1467062"/>
              <a:ext cx="2086815" cy="870159"/>
            </a:xfrm>
            <a:prstGeom prst="rect">
              <a:avLst/>
            </a:prstGeom>
            <a:noFill/>
            <a:ln w="9525">
              <a:noFill/>
              <a:miter lim="800000"/>
              <a:headEnd/>
              <a:tailEnd/>
            </a:ln>
          </p:spPr>
          <p:txBody>
            <a:bodyPr wrap="square" lIns="7312" tIns="7312" rIns="7312" bIns="7312">
              <a:spAutoFit/>
            </a:bodyPr>
            <a:lstStyle/>
            <a:p>
              <a:pPr marL="174107" indent="-174107" defTabSz="928573">
                <a:spcAft>
                  <a:spcPts val="609"/>
                </a:spcAft>
                <a:buFont typeface="Wingdings" panose="05000000000000000000" pitchFamily="2" charset="2"/>
                <a:buChar char="§"/>
                <a:defRPr/>
              </a:pPr>
              <a:r>
                <a:rPr lang="es-ES" sz="1015" kern="0" dirty="0">
                  <a:solidFill>
                    <a:srgbClr val="002776"/>
                  </a:solidFill>
                  <a:cs typeface="Arial" pitchFamily="34" charset="0"/>
                </a:rPr>
                <a:t>Misión, visión y objetivos</a:t>
              </a:r>
            </a:p>
            <a:p>
              <a:pPr marL="174107" indent="-174107" defTabSz="928573">
                <a:spcAft>
                  <a:spcPts val="609"/>
                </a:spcAft>
                <a:buFont typeface="Wingdings" panose="05000000000000000000" pitchFamily="2" charset="2"/>
                <a:buChar char="§"/>
                <a:defRPr/>
              </a:pPr>
              <a:r>
                <a:rPr lang="es-ES" sz="1015" kern="0" dirty="0">
                  <a:solidFill>
                    <a:srgbClr val="002776"/>
                  </a:solidFill>
                  <a:cs typeface="Arial" pitchFamily="34" charset="0"/>
                </a:rPr>
                <a:t>PUV, posicionamiento</a:t>
              </a:r>
            </a:p>
            <a:p>
              <a:pPr marL="174107" indent="-174107" defTabSz="928573">
                <a:spcAft>
                  <a:spcPts val="609"/>
                </a:spcAft>
                <a:buFont typeface="Wingdings" panose="05000000000000000000" pitchFamily="2" charset="2"/>
                <a:buChar char="§"/>
                <a:defRPr/>
              </a:pPr>
              <a:r>
                <a:rPr lang="es-ES" sz="1015" kern="0" dirty="0">
                  <a:solidFill>
                    <a:srgbClr val="002776"/>
                  </a:solidFill>
                  <a:cs typeface="Arial" pitchFamily="34" charset="0"/>
                </a:rPr>
                <a:t>Estrategias</a:t>
              </a:r>
            </a:p>
            <a:p>
              <a:pPr marL="174107" indent="-174107" defTabSz="928573">
                <a:spcAft>
                  <a:spcPts val="609"/>
                </a:spcAft>
                <a:buFont typeface="Wingdings" panose="05000000000000000000" pitchFamily="2" charset="2"/>
                <a:buChar char="§"/>
                <a:defRPr/>
              </a:pPr>
              <a:r>
                <a:rPr lang="es-ES" sz="1015" kern="0" dirty="0">
                  <a:solidFill>
                    <a:srgbClr val="002776"/>
                  </a:solidFill>
                  <a:cs typeface="Arial" pitchFamily="34" charset="0"/>
                </a:rPr>
                <a:t>Metas</a:t>
              </a:r>
            </a:p>
          </p:txBody>
        </p:sp>
        <p:sp>
          <p:nvSpPr>
            <p:cNvPr id="70" name="TextBox 53"/>
            <p:cNvSpPr txBox="1">
              <a:spLocks noChangeArrowheads="1"/>
            </p:cNvSpPr>
            <p:nvPr/>
          </p:nvSpPr>
          <p:spPr bwMode="auto">
            <a:xfrm>
              <a:off x="4719364" y="1467063"/>
              <a:ext cx="2028336" cy="168346"/>
            </a:xfrm>
            <a:prstGeom prst="rect">
              <a:avLst/>
            </a:prstGeom>
            <a:noFill/>
            <a:ln w="9525">
              <a:noFill/>
              <a:miter lim="800000"/>
              <a:headEnd/>
              <a:tailEnd/>
            </a:ln>
          </p:spPr>
          <p:txBody>
            <a:bodyPr wrap="square" lIns="7312" tIns="7312" rIns="7312" bIns="7312">
              <a:spAutoFit/>
            </a:bodyPr>
            <a:lstStyle/>
            <a:p>
              <a:pPr marL="98339" indent="-98339" defTabSz="928573">
                <a:spcAft>
                  <a:spcPts val="609"/>
                </a:spcAft>
                <a:buFont typeface="Arial" panose="020B0604020202020204" pitchFamily="34" charset="0"/>
                <a:buChar char="•"/>
                <a:defRPr/>
              </a:pPr>
              <a:r>
                <a:rPr lang="es-ES" sz="1015" kern="0" dirty="0">
                  <a:solidFill>
                    <a:srgbClr val="002776"/>
                  </a:solidFill>
                  <a:cs typeface="Arial" pitchFamily="34" charset="0"/>
                </a:rPr>
                <a:t>Planes de acción </a:t>
              </a:r>
            </a:p>
          </p:txBody>
        </p:sp>
        <p:sp>
          <p:nvSpPr>
            <p:cNvPr id="71" name="TextBox 53"/>
            <p:cNvSpPr txBox="1">
              <a:spLocks noChangeArrowheads="1"/>
            </p:cNvSpPr>
            <p:nvPr/>
          </p:nvSpPr>
          <p:spPr bwMode="auto">
            <a:xfrm>
              <a:off x="6848574" y="1467063"/>
              <a:ext cx="2028337" cy="170737"/>
            </a:xfrm>
            <a:prstGeom prst="rect">
              <a:avLst/>
            </a:prstGeom>
            <a:noFill/>
            <a:ln w="9525">
              <a:noFill/>
              <a:miter lim="800000"/>
              <a:headEnd/>
              <a:tailEnd/>
            </a:ln>
          </p:spPr>
          <p:txBody>
            <a:bodyPr wrap="square" lIns="7312" tIns="7312" rIns="7312" bIns="7312">
              <a:spAutoFit/>
            </a:bodyPr>
            <a:lstStyle/>
            <a:p>
              <a:pPr marL="85442" indent="-85442" defTabSz="928573">
                <a:spcAft>
                  <a:spcPts val="609"/>
                </a:spcAft>
                <a:buFont typeface="Arial" panose="020B0604020202020204" pitchFamily="34" charset="0"/>
                <a:buChar char="•"/>
                <a:defRPr/>
              </a:pPr>
              <a:r>
                <a:rPr lang="es-ES" sz="1015" kern="0" dirty="0" err="1">
                  <a:solidFill>
                    <a:srgbClr val="002776"/>
                  </a:solidFill>
                  <a:cs typeface="Arial" pitchFamily="34" charset="0"/>
                </a:rPr>
                <a:t>POA’s</a:t>
              </a:r>
              <a:endParaRPr lang="es-ES" sz="1015" kern="0" dirty="0">
                <a:solidFill>
                  <a:srgbClr val="002776"/>
                </a:solidFill>
                <a:cs typeface="Arial" pitchFamily="34" charset="0"/>
              </a:endParaRPr>
            </a:p>
          </p:txBody>
        </p:sp>
        <p:sp>
          <p:nvSpPr>
            <p:cNvPr id="72" name="Rectangle 71"/>
            <p:cNvSpPr/>
            <p:nvPr/>
          </p:nvSpPr>
          <p:spPr bwMode="auto">
            <a:xfrm>
              <a:off x="4728556" y="802258"/>
              <a:ext cx="2098426" cy="2563998"/>
            </a:xfrm>
            <a:prstGeom prst="rect">
              <a:avLst/>
            </a:prstGeom>
            <a:noFill/>
            <a:ln w="38100" cap="flat" cmpd="sng" algn="ctr">
              <a:solidFill>
                <a:schemeClr val="accent2">
                  <a:lumMod val="60000"/>
                  <a:lumOff val="40000"/>
                </a:schemeClr>
              </a:solidFill>
              <a:prstDash val="sysDash"/>
              <a:round/>
              <a:headEnd type="none" w="med" len="med"/>
              <a:tailEnd type="none" w="med" len="med"/>
            </a:ln>
            <a:effectLst/>
          </p:spPr>
          <p:txBody>
            <a:bodyPr vert="horz" wrap="square" lIns="0" tIns="0" rIns="0" bIns="0" numCol="1" rtlCol="0" anchor="t" anchorCtr="0" compatLnSpc="1">
              <a:prstTxWarp prst="textNoShape">
                <a:avLst/>
              </a:prstTxWarp>
            </a:bodyPr>
            <a:lstStyle/>
            <a:p>
              <a:pPr marL="235368" indent="-235368" defTabSz="928573">
                <a:lnSpc>
                  <a:spcPct val="106000"/>
                </a:lnSpc>
              </a:pPr>
              <a:endParaRPr lang="es-CL" sz="2437">
                <a:solidFill>
                  <a:srgbClr val="000000"/>
                </a:solidFill>
                <a:cs typeface="Arial" pitchFamily="34" charset="0"/>
              </a:endParaRPr>
            </a:p>
          </p:txBody>
        </p:sp>
        <p:sp>
          <p:nvSpPr>
            <p:cNvPr id="73" name="TextBox 72"/>
            <p:cNvSpPr txBox="1"/>
            <p:nvPr/>
          </p:nvSpPr>
          <p:spPr bwMode="auto">
            <a:xfrm>
              <a:off x="7224836" y="3028549"/>
              <a:ext cx="2681530" cy="342579"/>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wrap="square" lIns="7312" tIns="7312" rIns="7312" bIns="7312">
              <a:spAutoFit/>
            </a:bodyPr>
            <a:lstStyle>
              <a:defPPr>
                <a:defRPr lang="en-US"/>
              </a:defPPr>
              <a:lvl1pPr marL="96838" indent="-96838" fontAlgn="auto">
                <a:spcBef>
                  <a:spcPts val="0"/>
                </a:spcBef>
                <a:spcAft>
                  <a:spcPts val="300"/>
                </a:spcAft>
                <a:buFont typeface="Arial" panose="020B0604020202020204" pitchFamily="34" charset="0"/>
                <a:buChar char="•"/>
                <a:defRPr sz="900" kern="0">
                  <a:solidFill>
                    <a:schemeClr val="accent1"/>
                  </a:solidFill>
                </a:defRPr>
              </a:lvl1pPr>
            </a:lstStyle>
            <a:p>
              <a:pPr marL="0" indent="0" algn="ctr" defTabSz="928573">
                <a:buNone/>
              </a:pPr>
              <a:r>
                <a:rPr lang="es-ES" sz="1066" dirty="0">
                  <a:solidFill>
                    <a:srgbClr val="002776"/>
                  </a:solidFill>
                </a:rPr>
                <a:t>Avances realizados hasta el presente informe</a:t>
              </a:r>
            </a:p>
          </p:txBody>
        </p:sp>
        <p:cxnSp>
          <p:nvCxnSpPr>
            <p:cNvPr id="74" name="Straight Arrow Connector 73"/>
            <p:cNvCxnSpPr>
              <a:stCxn id="73" idx="1"/>
            </p:cNvCxnSpPr>
            <p:nvPr/>
          </p:nvCxnSpPr>
          <p:spPr bwMode="auto">
            <a:xfrm flipH="1">
              <a:off x="6795694" y="3197402"/>
              <a:ext cx="429140" cy="0"/>
            </a:xfrm>
            <a:prstGeom prst="straightConnector1">
              <a:avLst/>
            </a:prstGeom>
            <a:solidFill>
              <a:schemeClr val="accent1"/>
            </a:solidFill>
            <a:ln w="34925" cap="flat" cmpd="sng" algn="ctr">
              <a:solidFill>
                <a:schemeClr val="accent2"/>
              </a:solidFill>
              <a:prstDash val="solid"/>
              <a:round/>
              <a:headEnd type="none" w="med" len="med"/>
              <a:tailEnd type="triangle"/>
            </a:ln>
            <a:effectLst/>
          </p:spPr>
        </p:cxnSp>
        <p:sp>
          <p:nvSpPr>
            <p:cNvPr id="75" name="AutoShape 182"/>
            <p:cNvSpPr>
              <a:spLocks noChangeArrowheads="1"/>
            </p:cNvSpPr>
            <p:nvPr/>
          </p:nvSpPr>
          <p:spPr bwMode="auto">
            <a:xfrm>
              <a:off x="8800684" y="882056"/>
              <a:ext cx="2160000" cy="471739"/>
            </a:xfrm>
            <a:prstGeom prst="chevron">
              <a:avLst>
                <a:gd name="adj" fmla="val 35536"/>
              </a:avLst>
            </a:prstGeom>
            <a:solidFill>
              <a:schemeClr val="tx2">
                <a:lumMod val="40000"/>
                <a:lumOff val="60000"/>
              </a:schemeClr>
            </a:solidFill>
            <a:ln w="12700" algn="ctr">
              <a:noFill/>
              <a:prstDash val="dash"/>
              <a:miter lim="800000"/>
              <a:headEnd/>
              <a:tailEnd/>
            </a:ln>
          </p:spPr>
          <p:txBody>
            <a:bodyPr lIns="36560" tIns="46400" rIns="36560" bIns="46400" anchor="ctr"/>
            <a:lstStyle/>
            <a:p>
              <a:pPr algn="ctr" defTabSz="1003521"/>
              <a:r>
                <a:rPr lang="es-ES" sz="1015" kern="0" dirty="0">
                  <a:solidFill>
                    <a:srgbClr val="FFFFFF"/>
                  </a:solidFill>
                  <a:cs typeface="Arial" pitchFamily="34" charset="0"/>
                </a:rPr>
                <a:t>PRODUCTO 5</a:t>
              </a:r>
            </a:p>
          </p:txBody>
        </p:sp>
        <p:sp>
          <p:nvSpPr>
            <p:cNvPr id="76" name="TextBox 53"/>
            <p:cNvSpPr txBox="1">
              <a:spLocks noChangeArrowheads="1"/>
            </p:cNvSpPr>
            <p:nvPr/>
          </p:nvSpPr>
          <p:spPr bwMode="auto">
            <a:xfrm>
              <a:off x="8908910" y="1467063"/>
              <a:ext cx="2028337" cy="403878"/>
            </a:xfrm>
            <a:prstGeom prst="rect">
              <a:avLst/>
            </a:prstGeom>
            <a:noFill/>
            <a:ln w="9525">
              <a:noFill/>
              <a:miter lim="800000"/>
              <a:headEnd/>
              <a:tailEnd/>
            </a:ln>
          </p:spPr>
          <p:txBody>
            <a:bodyPr wrap="square" lIns="7312" tIns="7312" rIns="7312" bIns="7312">
              <a:spAutoFit/>
            </a:bodyPr>
            <a:lstStyle/>
            <a:p>
              <a:pPr marL="85442" indent="-85442" defTabSz="928573">
                <a:spcAft>
                  <a:spcPts val="609"/>
                </a:spcAft>
                <a:buFont typeface="Arial" panose="020B0604020202020204" pitchFamily="34" charset="0"/>
                <a:buChar char="•"/>
                <a:defRPr/>
              </a:pPr>
              <a:r>
                <a:rPr lang="es-ES" sz="1015" kern="0" dirty="0">
                  <a:solidFill>
                    <a:srgbClr val="002776"/>
                  </a:solidFill>
                  <a:cs typeface="Arial" pitchFamily="34" charset="0"/>
                </a:rPr>
                <a:t>Herramientas de gestión</a:t>
              </a:r>
            </a:p>
            <a:p>
              <a:pPr marL="85442" indent="-85442" defTabSz="928573">
                <a:spcAft>
                  <a:spcPts val="609"/>
                </a:spcAft>
                <a:buFont typeface="Arial" panose="020B0604020202020204" pitchFamily="34" charset="0"/>
                <a:buChar char="•"/>
                <a:defRPr/>
              </a:pPr>
              <a:r>
                <a:rPr lang="es-ES" sz="1015" kern="0" dirty="0" err="1">
                  <a:solidFill>
                    <a:srgbClr val="002776"/>
                  </a:solidFill>
                  <a:cs typeface="Arial" pitchFamily="34" charset="0"/>
                </a:rPr>
                <a:t>Canvas</a:t>
              </a:r>
              <a:endParaRPr lang="es-ES" sz="1015" kern="0" dirty="0">
                <a:solidFill>
                  <a:srgbClr val="002776"/>
                </a:solidFill>
                <a:cs typeface="Arial" pitchFamily="34" charset="0"/>
              </a:endParaRPr>
            </a:p>
          </p:txBody>
        </p:sp>
        <p:sp>
          <p:nvSpPr>
            <p:cNvPr id="77" name="AutoShape 186"/>
            <p:cNvSpPr>
              <a:spLocks noChangeArrowheads="1"/>
            </p:cNvSpPr>
            <p:nvPr/>
          </p:nvSpPr>
          <p:spPr bwMode="auto">
            <a:xfrm>
              <a:off x="479902" y="3506247"/>
              <a:ext cx="10316843" cy="431331"/>
            </a:xfrm>
            <a:prstGeom prst="chevron">
              <a:avLst>
                <a:gd name="adj" fmla="val 38032"/>
              </a:avLst>
            </a:prstGeom>
            <a:solidFill>
              <a:schemeClr val="accent2">
                <a:lumMod val="40000"/>
                <a:lumOff val="60000"/>
              </a:schemeClr>
            </a:solidFill>
            <a:ln w="12700" algn="ctr">
              <a:noFill/>
              <a:miter lim="800000"/>
              <a:headEnd/>
              <a:tailEnd/>
            </a:ln>
          </p:spPr>
          <p:txBody>
            <a:bodyPr lIns="36560" tIns="46400" rIns="36560" bIns="46400" anchor="ctr"/>
            <a:lstStyle/>
            <a:p>
              <a:pPr algn="ctr" defTabSz="928573">
                <a:lnSpc>
                  <a:spcPct val="95000"/>
                </a:lnSpc>
                <a:defRPr/>
              </a:pPr>
              <a:r>
                <a:rPr lang="es-ES" sz="1015" b="1" kern="0" dirty="0">
                  <a:solidFill>
                    <a:srgbClr val="002060"/>
                  </a:solidFill>
                  <a:cs typeface="Arial" pitchFamily="34" charset="0"/>
                </a:rPr>
                <a:t>PRODUCTO 6</a:t>
              </a:r>
            </a:p>
            <a:p>
              <a:pPr algn="ctr" defTabSz="928573">
                <a:lnSpc>
                  <a:spcPct val="95000"/>
                </a:lnSpc>
                <a:defRPr/>
              </a:pPr>
              <a:r>
                <a:rPr lang="es-ES" sz="1015" kern="0" dirty="0">
                  <a:solidFill>
                    <a:srgbClr val="002060"/>
                  </a:solidFill>
                  <a:cs typeface="Arial" pitchFamily="34" charset="0"/>
                </a:rPr>
                <a:t>Transferencia de conocimiento / Mecanismos de acompañamiento</a:t>
              </a:r>
            </a:p>
          </p:txBody>
        </p:sp>
      </p:grpSp>
    </p:spTree>
    <p:extLst>
      <p:ext uri="{BB962C8B-B14F-4D97-AF65-F5344CB8AC3E}">
        <p14:creationId xmlns:p14="http://schemas.microsoft.com/office/powerpoint/2010/main" val="1559725815"/>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15754" name="think-cell Slide" r:id="rId33" imgW="270" imgH="270" progId="TCLayout.ActiveDocument.1">
                  <p:embed/>
                </p:oleObj>
              </mc:Choice>
              <mc:Fallback>
                <p:oleObj name="think-cell Slide" r:id="rId33" imgW="270" imgH="270" progId="TCLayout.ActiveDocument.1">
                  <p:embed/>
                  <p:pic>
                    <p:nvPicPr>
                      <p:cNvPr id="14" name="Object 13" hidden="1"/>
                      <p:cNvPicPr/>
                      <p:nvPr/>
                    </p:nvPicPr>
                    <p:blipFill>
                      <a:blip r:embed="rId34"/>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 altLang="es-CL" sz="1100" b="1" dirty="0">
                <a:solidFill>
                  <a:schemeClr val="tx2"/>
                </a:solidFill>
              </a:rPr>
              <a:t>1.2. Desarrollo de la marca y posicionamiento </a:t>
            </a:r>
            <a:r>
              <a:rPr lang="es-ES" altLang="es-CL" sz="1100" b="1" dirty="0" smtClean="0">
                <a:solidFill>
                  <a:schemeClr val="tx2"/>
                </a:solidFill>
              </a:rPr>
              <a:t>turístico </a:t>
            </a:r>
            <a:r>
              <a:rPr lang="es-ES" altLang="es-CL" sz="1100" b="1" dirty="0">
                <a:solidFill>
                  <a:schemeClr val="tx2"/>
                </a:solidFill>
              </a:rPr>
              <a:t>de Quito</a:t>
            </a:r>
            <a:endParaRPr lang="es-CL" sz="1100" b="1" dirty="0">
              <a:solidFill>
                <a:schemeClr val="tx2"/>
              </a:solidFill>
            </a:endParaRPr>
          </a:p>
        </p:txBody>
      </p:sp>
      <p:sp>
        <p:nvSpPr>
          <p:cNvPr id="257" name="Rectangle 256"/>
          <p:cNvSpPr/>
          <p:nvPr/>
        </p:nvSpPr>
        <p:spPr>
          <a:xfrm>
            <a:off x="7264146" y="3064026"/>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lgn="just">
              <a:buFont typeface="+mj-lt"/>
              <a:buAutoNum type="arabicPeriod"/>
            </a:pPr>
            <a:r>
              <a:rPr lang="es-ES_tradnl" sz="900" dirty="0" smtClean="0">
                <a:solidFill>
                  <a:srgbClr val="002776"/>
                </a:solidFill>
              </a:rPr>
              <a:t>Realización de una investigación de mercado que determine el posicionamiento actual de Quito y los principales atributos asociados.</a:t>
            </a:r>
          </a:p>
          <a:p>
            <a:pPr marL="228600" lvl="0" indent="-228600" algn="just">
              <a:buFont typeface="+mj-lt"/>
              <a:buAutoNum type="arabicPeriod"/>
            </a:pPr>
            <a:r>
              <a:rPr lang="es-ES_tradnl" sz="900" dirty="0" smtClean="0">
                <a:solidFill>
                  <a:srgbClr val="002776"/>
                </a:solidFill>
              </a:rPr>
              <a:t>Identificación elementos diferenciadores y únicos para los mercados clave que describan a Quito como destino turístico.</a:t>
            </a:r>
          </a:p>
          <a:p>
            <a:pPr marL="228600" lvl="0" indent="-228600" algn="just">
              <a:buFont typeface="+mj-lt"/>
              <a:buAutoNum type="arabicPeriod"/>
            </a:pPr>
            <a:r>
              <a:rPr lang="es-ES_tradnl" sz="900" dirty="0" smtClean="0">
                <a:solidFill>
                  <a:srgbClr val="002776"/>
                </a:solidFill>
              </a:rPr>
              <a:t>Testeo y verificación en el mercado de los atributos seleccionados.</a:t>
            </a:r>
          </a:p>
          <a:p>
            <a:pPr marL="228600" lvl="0" indent="-228600" algn="just">
              <a:buFont typeface="+mj-lt"/>
              <a:buAutoNum type="arabicPeriod"/>
            </a:pPr>
            <a:r>
              <a:rPr lang="es-ES_tradnl" sz="900" dirty="0" smtClean="0">
                <a:solidFill>
                  <a:srgbClr val="002776"/>
                </a:solidFill>
              </a:rPr>
              <a:t>Inversión en el Branding del destino (Cómo se construye y vende la marca)</a:t>
            </a:r>
            <a:endParaRPr lang="es-CL" sz="900" dirty="0" smtClean="0">
              <a:solidFill>
                <a:srgbClr val="002776"/>
              </a:solidFill>
            </a:endParaRPr>
          </a:p>
        </p:txBody>
      </p:sp>
      <p:sp>
        <p:nvSpPr>
          <p:cNvPr id="212" name="Rectangle 211"/>
          <p:cNvSpPr/>
          <p:nvPr/>
        </p:nvSpPr>
        <p:spPr>
          <a:xfrm>
            <a:off x="205200" y="1739452"/>
            <a:ext cx="7020000" cy="5956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Posicionar a Quito en la mente del consumidor según la propuesta única de valor establecida.</a:t>
            </a:r>
          </a:p>
          <a:p>
            <a:pPr marL="626636" lvl="1" indent="-171450">
              <a:buFont typeface="Arial" panose="020B0604020202020204" pitchFamily="34" charset="0"/>
              <a:buChar char="•"/>
            </a:pPr>
            <a:r>
              <a:rPr lang="es-CL" sz="900" dirty="0" smtClean="0">
                <a:solidFill>
                  <a:srgbClr val="002776"/>
                </a:solidFill>
              </a:rPr>
              <a:t>Para el turista internacional, posicionamiento deseado: Quito, la Mitad del Mundo.</a:t>
            </a:r>
          </a:p>
          <a:p>
            <a:pPr marL="626636" lvl="1" indent="-171450">
              <a:buFont typeface="Arial" panose="020B0604020202020204" pitchFamily="34" charset="0"/>
              <a:buChar char="•"/>
            </a:pPr>
            <a:r>
              <a:rPr lang="es-CL" sz="900" dirty="0" smtClean="0">
                <a:solidFill>
                  <a:srgbClr val="002776"/>
                </a:solidFill>
              </a:rPr>
              <a:t>Para el turista nacional, posicionamiento deseado enfocados en diversos productos turísticos.</a:t>
            </a:r>
          </a:p>
          <a:p>
            <a:pPr marL="626636" lvl="1" indent="-171450">
              <a:buFont typeface="Arial" panose="020B0604020202020204" pitchFamily="34" charset="0"/>
              <a:buChar char="•"/>
            </a:pPr>
            <a:r>
              <a:rPr lang="es-CL" sz="900" dirty="0" smtClean="0">
                <a:solidFill>
                  <a:srgbClr val="002776"/>
                </a:solidFill>
              </a:rPr>
              <a:t>Para el propio residente de Quito</a:t>
            </a:r>
          </a:p>
          <a:p>
            <a:pPr lvl="1" indent="0"/>
            <a:endParaRPr lang="es-CL" sz="900" dirty="0" smtClean="0">
              <a:solidFill>
                <a:srgbClr val="002776"/>
              </a:solidFill>
            </a:endParaRPr>
          </a:p>
        </p:txBody>
      </p:sp>
      <p:sp>
        <p:nvSpPr>
          <p:cNvPr id="256" name="Rectangle 255"/>
          <p:cNvSpPr/>
          <p:nvPr/>
        </p:nvSpPr>
        <p:spPr>
          <a:xfrm>
            <a:off x="7264146" y="2700331"/>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734898"/>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Posicionamiento y asociación de ideas a Quito como destino turístico:</a:t>
            </a:r>
          </a:p>
          <a:p>
            <a:pPr marL="444500" lvl="1" indent="-174625">
              <a:spcBef>
                <a:spcPts val="300"/>
              </a:spcBef>
              <a:buFont typeface="Arial" panose="020B0604020202020204" pitchFamily="34" charset="0"/>
              <a:buChar char="•"/>
            </a:pPr>
            <a:r>
              <a:rPr lang="es-CL" sz="900" dirty="0" smtClean="0">
                <a:solidFill>
                  <a:schemeClr val="tx2"/>
                </a:solidFill>
              </a:rPr>
              <a:t>En la mente del consumidor nacional y por mercados internacionales</a:t>
            </a:r>
          </a:p>
          <a:p>
            <a:pPr marL="444500" lvl="1" indent="-174625">
              <a:spcBef>
                <a:spcPts val="300"/>
              </a:spcBef>
              <a:buFont typeface="Arial" panose="020B0604020202020204" pitchFamily="34" charset="0"/>
              <a:buChar char="•"/>
            </a:pPr>
            <a:r>
              <a:rPr lang="es-CL" sz="900" dirty="0" smtClean="0">
                <a:solidFill>
                  <a:schemeClr val="tx2"/>
                </a:solidFill>
              </a:rPr>
              <a:t>Entre los operadores turísticos, especialmente TTOO (turoperadores).</a:t>
            </a:r>
          </a:p>
          <a:p>
            <a:pPr marL="444500" lvl="1" indent="-174625">
              <a:spcBef>
                <a:spcPts val="300"/>
              </a:spcBef>
              <a:buFont typeface="Arial" panose="020B0604020202020204" pitchFamily="34" charset="0"/>
              <a:buChar char="•"/>
            </a:pPr>
            <a:r>
              <a:rPr lang="es-CL" sz="900" dirty="0" smtClean="0">
                <a:solidFill>
                  <a:srgbClr val="002776"/>
                </a:solidFill>
              </a:rPr>
              <a:t>Entre la población local</a:t>
            </a:r>
            <a:endParaRPr lang="es-CL" sz="900" dirty="0">
              <a:solidFill>
                <a:srgbClr val="002776"/>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3490456879"/>
              </p:ext>
            </p:extLst>
          </p:nvPr>
        </p:nvGraphicFramePr>
        <p:xfrm>
          <a:off x="205200" y="3970942"/>
          <a:ext cx="7020000" cy="2455899"/>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48335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baseline="0" noProof="0" dirty="0" smtClean="0">
                          <a:solidFill>
                            <a:srgbClr val="002776"/>
                          </a:solidFill>
                          <a:latin typeface="+mn-lt"/>
                          <a:ea typeface="+mn-ea"/>
                          <a:cs typeface="+mn-cs"/>
                        </a:rPr>
                        <a:t>1. Definir la identidad y posicionamiento de la marca Quito como destino turístico y establecer sus elementos de diferenciación y  definición por públicos (internacional y nacional). Éste se basará en la propuesta única de valor sugerida en el plan y hará uso de 3 atributos únicos de Quito e incluirá temas culturales patrimoniales.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solidFill>
                      <a:schemeClr val="bg1"/>
                    </a:solidFill>
                  </a:tcPr>
                </a:tc>
                <a:extLst>
                  <a:ext uri="{0D108BD9-81ED-4DB2-BD59-A6C34878D82A}">
                    <a16:rowId xmlns="" xmlns:a16="http://schemas.microsoft.com/office/drawing/2014/main" val="10000"/>
                  </a:ext>
                </a:extLst>
              </a:tr>
              <a:tr h="48335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2.</a:t>
                      </a:r>
                      <a:r>
                        <a:rPr lang="es-ES" sz="900" kern="1200" baseline="0" noProof="0" dirty="0" smtClean="0">
                          <a:solidFill>
                            <a:srgbClr val="002776"/>
                          </a:solidFill>
                          <a:latin typeface="+mn-lt"/>
                          <a:ea typeface="+mn-ea"/>
                          <a:cs typeface="+mn-cs"/>
                        </a:rPr>
                        <a:t> </a:t>
                      </a:r>
                      <a:r>
                        <a:rPr lang="es-ES" sz="900" kern="1200" noProof="0" dirty="0" smtClean="0">
                          <a:solidFill>
                            <a:srgbClr val="002776"/>
                          </a:solidFill>
                          <a:latin typeface="+mn-lt"/>
                          <a:ea typeface="+mn-ea"/>
                          <a:cs typeface="+mn-cs"/>
                        </a:rPr>
                        <a:t> Definir la arquitectura de la marca turística Quito (teniendo en cuenta la marca paraguas de la ciudad Quito</a:t>
                      </a:r>
                      <a:r>
                        <a:rPr lang="es-ES" sz="900" kern="1200" baseline="0" noProof="0" dirty="0" smtClean="0">
                          <a:solidFill>
                            <a:srgbClr val="002776"/>
                          </a:solidFill>
                          <a:latin typeface="+mn-lt"/>
                          <a:ea typeface="+mn-ea"/>
                          <a:cs typeface="+mn-cs"/>
                        </a:rPr>
                        <a:t> y también la turística de ocio, RICE así como la versión turística para la captación de inversiones)</a:t>
                      </a:r>
                      <a:r>
                        <a:rPr lang="es-ES" sz="900" kern="1200" noProof="0" dirty="0" smtClean="0">
                          <a:solidFill>
                            <a:srgbClr val="002776"/>
                          </a:solidFill>
                          <a:latin typeface="+mn-lt"/>
                          <a:ea typeface="+mn-ea"/>
                          <a:cs typeface="+mn-cs"/>
                        </a:rPr>
                        <a:t> y </a:t>
                      </a:r>
                      <a:r>
                        <a:rPr lang="es-ES" sz="900" i="0" kern="1200" noProof="0" dirty="0" smtClean="0">
                          <a:solidFill>
                            <a:srgbClr val="002776"/>
                          </a:solidFill>
                          <a:latin typeface="+mn-lt"/>
                          <a:ea typeface="+mn-ea"/>
                          <a:cs typeface="+mn-cs"/>
                        </a:rPr>
                        <a:t>v</a:t>
                      </a:r>
                      <a:r>
                        <a:rPr lang="es-ES" sz="900" i="0" kern="1200" baseline="0" noProof="0" dirty="0" smtClean="0">
                          <a:solidFill>
                            <a:srgbClr val="002776"/>
                          </a:solidFill>
                          <a:latin typeface="+mn-lt"/>
                          <a:ea typeface="+mn-ea"/>
                          <a:cs typeface="+mn-cs"/>
                        </a:rPr>
                        <a:t>alorar la necesidad de modificar o crear una nueva marca turística alineada con el posicionamiento y los atributos propuestos. </a:t>
                      </a:r>
                      <a:endParaRPr lang="es-ES" sz="900" i="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solidFill>
                      <a:schemeClr val="bg1"/>
                    </a:solidFill>
                  </a:tcPr>
                </a:tc>
                <a:extLst>
                  <a:ext uri="{0D108BD9-81ED-4DB2-BD59-A6C34878D82A}">
                    <a16:rowId xmlns="" xmlns:a16="http://schemas.microsoft.com/office/drawing/2014/main" val="10001"/>
                  </a:ext>
                </a:extLst>
              </a:tr>
              <a:tr h="48335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3. </a:t>
                      </a:r>
                      <a:r>
                        <a:rPr lang="es-ES" sz="900" kern="1200" baseline="0" noProof="0" dirty="0" smtClean="0">
                          <a:solidFill>
                            <a:srgbClr val="002776"/>
                          </a:solidFill>
                          <a:latin typeface="+mn-lt"/>
                          <a:ea typeface="+mn-ea"/>
                          <a:cs typeface="+mn-cs"/>
                        </a:rPr>
                        <a:t>Identificar y dar a conocer productos turísticos únicos que sustenten la identidad de la marca Quito, destino turístico, y que sirvan de base descriptiva del posicionamiento deseado de Quito.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solidFill>
                      <a:schemeClr val="bg1"/>
                    </a:solidFill>
                  </a:tcPr>
                </a:tc>
                <a:extLst>
                  <a:ext uri="{0D108BD9-81ED-4DB2-BD59-A6C34878D82A}">
                    <a16:rowId xmlns="" xmlns:a16="http://schemas.microsoft.com/office/drawing/2014/main" val="10002"/>
                  </a:ext>
                </a:extLst>
              </a:tr>
              <a:tr h="48335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4. </a:t>
                      </a:r>
                      <a:r>
                        <a:rPr lang="es-ES" sz="900" kern="1200" baseline="0" noProof="0" dirty="0" smtClean="0">
                          <a:solidFill>
                            <a:srgbClr val="002776"/>
                          </a:solidFill>
                          <a:latin typeface="+mn-lt"/>
                          <a:ea typeface="+mn-ea"/>
                          <a:cs typeface="+mn-cs"/>
                        </a:rPr>
                        <a:t>Testear con la comunidad local y  los operadores turísticos: TTOO relevantes en Quito y Ecuador los atractivos únicos y los temas culturales clave seleccionados para ver el encaje con el mercado y demanda actual, así como los productos únicos seleccionados.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solidFill>
                      <a:schemeClr val="bg1"/>
                    </a:solidFill>
                  </a:tcPr>
                </a:tc>
                <a:extLst>
                  <a:ext uri="{0D108BD9-81ED-4DB2-BD59-A6C34878D82A}">
                    <a16:rowId xmlns="" xmlns:a16="http://schemas.microsoft.com/office/drawing/2014/main" val="10003"/>
                  </a:ext>
                </a:extLst>
              </a:tr>
              <a:tr h="48335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5.</a:t>
                      </a:r>
                      <a:r>
                        <a:rPr lang="es-ES" sz="900" kern="1200" baseline="0" noProof="0" dirty="0" smtClean="0">
                          <a:solidFill>
                            <a:srgbClr val="002776"/>
                          </a:solidFill>
                          <a:latin typeface="+mn-lt"/>
                          <a:ea typeface="+mn-ea"/>
                          <a:cs typeface="+mn-cs"/>
                        </a:rPr>
                        <a:t> Identificar  “el gap” entre el posicionamiento actual de Quito y el deseado para la definición de mensajes clave a desarrollar en la comunicación del destino.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9"/>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30"/>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7"/>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8"/>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5"/>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6"/>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3"/>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4"/>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1"/>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2"/>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9"/>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0"/>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40</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03631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589409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smtClean="0"/>
              <a:t>Marketing como un proceso integrado, continuo y focalizado desde el producto hasta la venta y fidelización del cliente</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38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16" name="Group 315"/>
          <p:cNvGrpSpPr/>
          <p:nvPr>
            <p:custDataLst>
              <p:tags r:id="rId7"/>
            </p:custDataLst>
          </p:nvPr>
        </p:nvGrpSpPr>
        <p:grpSpPr>
          <a:xfrm>
            <a:off x="316674" y="2734898"/>
            <a:ext cx="216000" cy="288000"/>
            <a:chOff x="391339" y="1340959"/>
            <a:chExt cx="382588" cy="609600"/>
          </a:xfrm>
        </p:grpSpPr>
        <p:sp>
          <p:nvSpPr>
            <p:cNvPr id="317"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18"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19" name="Rectangle 318"/>
          <p:cNvSpPr/>
          <p:nvPr/>
        </p:nvSpPr>
        <p:spPr>
          <a:xfrm>
            <a:off x="205458" y="3643344"/>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788157"/>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795429"/>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59" name="Group 358"/>
          <p:cNvGrpSpPr/>
          <p:nvPr/>
        </p:nvGrpSpPr>
        <p:grpSpPr>
          <a:xfrm>
            <a:off x="7256357" y="1440165"/>
            <a:ext cx="2633101" cy="974706"/>
            <a:chOff x="3462357" y="6443378"/>
            <a:chExt cx="2082316" cy="900000"/>
          </a:xfrm>
        </p:grpSpPr>
        <p:sp>
          <p:nvSpPr>
            <p:cNvPr id="360" name="Rectangle 359"/>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61" name="Rectangle 360"/>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2" name="Group 361"/>
            <p:cNvGrpSpPr/>
            <p:nvPr/>
          </p:nvGrpSpPr>
          <p:grpSpPr>
            <a:xfrm>
              <a:off x="3561117" y="6479378"/>
              <a:ext cx="295181" cy="288000"/>
              <a:chOff x="1738313" y="3406776"/>
              <a:chExt cx="644727" cy="615950"/>
            </a:xfrm>
            <a:solidFill>
              <a:srgbClr val="FFFF00"/>
            </a:solidFill>
          </p:grpSpPr>
          <p:sp>
            <p:nvSpPr>
              <p:cNvPr id="373"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4"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5"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3" name="Group 362"/>
            <p:cNvGrpSpPr/>
            <p:nvPr/>
          </p:nvGrpSpPr>
          <p:grpSpPr>
            <a:xfrm>
              <a:off x="3582872" y="6818591"/>
              <a:ext cx="468000" cy="432933"/>
              <a:chOff x="3605314" y="6801213"/>
              <a:chExt cx="468000" cy="432933"/>
            </a:xfrm>
          </p:grpSpPr>
          <p:sp>
            <p:nvSpPr>
              <p:cNvPr id="371" name="Rectangle 370"/>
              <p:cNvSpPr/>
              <p:nvPr>
                <p:custDataLst>
                  <p:tags r:id="rId17"/>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2" name="TextBox 371"/>
              <p:cNvSpPr txBox="1"/>
              <p:nvPr>
                <p:custDataLst>
                  <p:tags r:id="rId18"/>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4" name="Group 363"/>
            <p:cNvGrpSpPr/>
            <p:nvPr/>
          </p:nvGrpSpPr>
          <p:grpSpPr>
            <a:xfrm>
              <a:off x="4277236" y="6818591"/>
              <a:ext cx="468000" cy="432933"/>
              <a:chOff x="4217406" y="6801213"/>
              <a:chExt cx="468000" cy="432933"/>
            </a:xfrm>
          </p:grpSpPr>
          <p:sp>
            <p:nvSpPr>
              <p:cNvPr id="369" name="Rectangle 368"/>
              <p:cNvSpPr/>
              <p:nvPr>
                <p:custDataLst>
                  <p:tags r:id="rId15"/>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6"/>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5" name="Group 364"/>
            <p:cNvGrpSpPr/>
            <p:nvPr/>
          </p:nvGrpSpPr>
          <p:grpSpPr>
            <a:xfrm>
              <a:off x="4971600" y="6818591"/>
              <a:ext cx="468000" cy="432933"/>
              <a:chOff x="4829498" y="6801213"/>
              <a:chExt cx="468000" cy="432933"/>
            </a:xfrm>
          </p:grpSpPr>
          <p:sp>
            <p:nvSpPr>
              <p:cNvPr id="367" name="Rectangle 366"/>
              <p:cNvSpPr/>
              <p:nvPr>
                <p:custDataLst>
                  <p:tags r:id="rId13"/>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68" name="TextBox 367"/>
              <p:cNvSpPr txBox="1"/>
              <p:nvPr>
                <p:custDataLst>
                  <p:tags r:id="rId14"/>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6"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77" name="Rectangle 376"/>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78" name="Table 377"/>
          <p:cNvGraphicFramePr>
            <a:graphicFrameLocks noGrp="1"/>
          </p:cNvGraphicFramePr>
          <p:nvPr>
            <p:extLst>
              <p:ext uri="{D42A27DB-BD31-4B8C-83A1-F6EECF244321}">
                <p14:modId xmlns:p14="http://schemas.microsoft.com/office/powerpoint/2010/main" val="1976552850"/>
              </p:ext>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383" name="Group 382"/>
          <p:cNvGrpSpPr/>
          <p:nvPr/>
        </p:nvGrpSpPr>
        <p:grpSpPr>
          <a:xfrm>
            <a:off x="3415891" y="6485819"/>
            <a:ext cx="256421" cy="252000"/>
            <a:chOff x="3417417" y="6485819"/>
            <a:chExt cx="256421" cy="252000"/>
          </a:xfrm>
        </p:grpSpPr>
        <p:sp>
          <p:nvSpPr>
            <p:cNvPr id="384"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5"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6"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87"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88" name="Group 387"/>
          <p:cNvGrpSpPr/>
          <p:nvPr/>
        </p:nvGrpSpPr>
        <p:grpSpPr>
          <a:xfrm>
            <a:off x="205458" y="6443378"/>
            <a:ext cx="3169298" cy="942946"/>
            <a:chOff x="205458" y="6443378"/>
            <a:chExt cx="3273816" cy="942946"/>
          </a:xfrm>
        </p:grpSpPr>
        <p:sp>
          <p:nvSpPr>
            <p:cNvPr id="389" name="Rectangle 388"/>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390" name="Rectangle 389"/>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391"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2" name="Rectangle 391"/>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93"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4" name="Rectangle 393"/>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$ 30.000 USD</a:t>
              </a:r>
            </a:p>
            <a:p>
              <a:pPr algn="ctr"/>
              <a:r>
                <a:rPr lang="es-CL" sz="800" i="1" dirty="0" smtClean="0">
                  <a:solidFill>
                    <a:schemeClr val="tx2"/>
                  </a:solidFill>
                </a:rPr>
                <a:t>(Si existe la posibilidad de ampliar recursos para este fin, se propone aumentarlo según QT considere conveniente).</a:t>
              </a:r>
              <a:endParaRPr lang="es-CL" sz="600" i="1" dirty="0">
                <a:solidFill>
                  <a:schemeClr val="tx2"/>
                </a:solidFill>
              </a:endParaRPr>
            </a:p>
          </p:txBody>
        </p:sp>
      </p:grpSp>
      <p:grpSp>
        <p:nvGrpSpPr>
          <p:cNvPr id="395" name="Group 394"/>
          <p:cNvGrpSpPr/>
          <p:nvPr/>
        </p:nvGrpSpPr>
        <p:grpSpPr>
          <a:xfrm>
            <a:off x="187198" y="2374826"/>
            <a:ext cx="7036540" cy="1046361"/>
            <a:chOff x="187198" y="2693266"/>
            <a:chExt cx="7036540" cy="1087825"/>
          </a:xfrm>
        </p:grpSpPr>
        <p:sp>
          <p:nvSpPr>
            <p:cNvPr id="396" name="Rectangle 314"/>
            <p:cNvSpPr/>
            <p:nvPr>
              <p:custDataLst>
                <p:tags r:id="rId11"/>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397" name="Group 315"/>
            <p:cNvGrpSpPr/>
            <p:nvPr>
              <p:custDataLst>
                <p:tags r:id="rId12"/>
              </p:custDataLst>
            </p:nvPr>
          </p:nvGrpSpPr>
          <p:grpSpPr>
            <a:xfrm>
              <a:off x="316674" y="2734898"/>
              <a:ext cx="216000" cy="288000"/>
              <a:chOff x="391339" y="1340959"/>
              <a:chExt cx="382588" cy="609600"/>
            </a:xfrm>
          </p:grpSpPr>
          <p:sp>
            <p:nvSpPr>
              <p:cNvPr id="400"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401"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398" name="Rectangle 397"/>
            <p:cNvSpPr/>
            <p:nvPr/>
          </p:nvSpPr>
          <p:spPr>
            <a:xfrm>
              <a:off x="3631554" y="3059282"/>
              <a:ext cx="1830472"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err="1" smtClean="0">
                  <a:solidFill>
                    <a:srgbClr val="002776"/>
                  </a:solidFill>
                </a:rPr>
                <a:t>Conquito</a:t>
              </a:r>
              <a:endParaRPr lang="es-CL" sz="900" dirty="0" smtClean="0">
                <a:solidFill>
                  <a:srgbClr val="002776"/>
                </a:solidFill>
              </a:endParaRPr>
            </a:p>
            <a:p>
              <a:r>
                <a:rPr lang="es-CL" sz="900" dirty="0" err="1" smtClean="0">
                  <a:solidFill>
                    <a:srgbClr val="002776"/>
                  </a:solidFill>
                </a:rPr>
                <a:t>Captur</a:t>
              </a:r>
              <a:r>
                <a:rPr lang="es-CL" sz="900" dirty="0" smtClean="0">
                  <a:solidFill>
                    <a:srgbClr val="002776"/>
                  </a:solidFill>
                </a:rPr>
                <a:t>, Cámara de Comercio y Cámara de Industria</a:t>
              </a:r>
            </a:p>
            <a:p>
              <a:r>
                <a:rPr lang="es-CL" sz="900" dirty="0" smtClean="0">
                  <a:solidFill>
                    <a:srgbClr val="002776"/>
                  </a:solidFill>
                </a:rPr>
                <a:t>Operadores turísticos</a:t>
              </a:r>
              <a:endParaRPr lang="es-ES" sz="900" dirty="0">
                <a:solidFill>
                  <a:srgbClr val="002776"/>
                </a:solidFill>
              </a:endParaRPr>
            </a:p>
          </p:txBody>
        </p:sp>
        <p:sp>
          <p:nvSpPr>
            <p:cNvPr id="399" name="Rectangle 398"/>
            <p:cNvSpPr/>
            <p:nvPr/>
          </p:nvSpPr>
          <p:spPr>
            <a:xfrm>
              <a:off x="187198" y="3070904"/>
              <a:ext cx="3418116"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ES_tradnl" sz="900" dirty="0" smtClean="0">
                  <a:solidFill>
                    <a:srgbClr val="002776"/>
                  </a:solidFill>
                </a:rPr>
                <a:t>Quito  Turismo</a:t>
              </a:r>
              <a:endParaRPr lang="es-ES_tradnl" sz="900" dirty="0">
                <a:solidFill>
                  <a:srgbClr val="002776"/>
                </a:solidFill>
              </a:endParaRPr>
            </a:p>
            <a:p>
              <a:r>
                <a:rPr lang="es-ES_tradnl" sz="900" b="1" dirty="0">
                  <a:solidFill>
                    <a:srgbClr val="002776"/>
                  </a:solidFill>
                </a:rPr>
                <a:t>Equipo de Proyecto: </a:t>
              </a:r>
              <a:r>
                <a:rPr lang="es-ES_tradnl" sz="900" dirty="0" smtClean="0">
                  <a:solidFill>
                    <a:srgbClr val="002776"/>
                  </a:solidFill>
                </a:rPr>
                <a:t>Dirección de Comunicación y Dirección de Mercadeo</a:t>
              </a:r>
              <a:endParaRPr lang="es-ES" sz="900" dirty="0">
                <a:solidFill>
                  <a:srgbClr val="002776"/>
                </a:solidFill>
              </a:endParaRPr>
            </a:p>
          </p:txBody>
        </p:sp>
      </p:grpSp>
      <p:sp>
        <p:nvSpPr>
          <p:cNvPr id="402" name="Rectangle 401"/>
          <p:cNvSpPr/>
          <p:nvPr/>
        </p:nvSpPr>
        <p:spPr>
          <a:xfrm>
            <a:off x="5407434" y="2727730"/>
            <a:ext cx="1807278"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smtClean="0">
                <a:solidFill>
                  <a:srgbClr val="002776"/>
                </a:solidFill>
              </a:rPr>
              <a:t>Población local – residentes</a:t>
            </a:r>
          </a:p>
          <a:p>
            <a:r>
              <a:rPr lang="es-CL" sz="900" dirty="0" smtClean="0">
                <a:solidFill>
                  <a:srgbClr val="002776"/>
                </a:solidFill>
              </a:rPr>
              <a:t>Otros sectores productivos de Quito</a:t>
            </a:r>
            <a:endParaRPr lang="es-ES" sz="900" dirty="0">
              <a:solidFill>
                <a:srgbClr val="002776"/>
              </a:solidFill>
            </a:endParaRPr>
          </a:p>
        </p:txBody>
      </p:sp>
      <p:grpSp>
        <p:nvGrpSpPr>
          <p:cNvPr id="403" name="Group 402"/>
          <p:cNvGrpSpPr/>
          <p:nvPr/>
        </p:nvGrpSpPr>
        <p:grpSpPr>
          <a:xfrm>
            <a:off x="4761313" y="7487394"/>
            <a:ext cx="4332885" cy="188648"/>
            <a:chOff x="565498" y="7511262"/>
            <a:chExt cx="4332885" cy="188648"/>
          </a:xfrm>
        </p:grpSpPr>
        <p:grpSp>
          <p:nvGrpSpPr>
            <p:cNvPr id="404" name="Group 403"/>
            <p:cNvGrpSpPr/>
            <p:nvPr/>
          </p:nvGrpSpPr>
          <p:grpSpPr>
            <a:xfrm>
              <a:off x="565498" y="7511262"/>
              <a:ext cx="3104467" cy="184666"/>
              <a:chOff x="615275" y="7511262"/>
              <a:chExt cx="3104467" cy="184666"/>
            </a:xfrm>
          </p:grpSpPr>
          <p:sp>
            <p:nvSpPr>
              <p:cNvPr id="407" name="TextBox 406"/>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08" name="Rectangle 407"/>
              <p:cNvSpPr/>
              <p:nvPr>
                <p:custDataLst>
                  <p:tags r:id="rId8"/>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09" name="Rectangle 408"/>
              <p:cNvSpPr/>
              <p:nvPr>
                <p:custDataLst>
                  <p:tags r:id="rId9"/>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10" name="Rectangle 409"/>
              <p:cNvSpPr/>
              <p:nvPr>
                <p:custDataLst>
                  <p:tags r:id="rId10"/>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05" name="TextBox 404"/>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06" name="TextBox 405"/>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411" name="Freeform 368"/>
          <p:cNvSpPr>
            <a:spLocks noEditPoints="1"/>
          </p:cNvSpPr>
          <p:nvPr/>
        </p:nvSpPr>
        <p:spPr bwMode="auto">
          <a:xfrm>
            <a:off x="351784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2" name="TextBox 411"/>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sp>
        <p:nvSpPr>
          <p:cNvPr id="413" name="Rectangle 412"/>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sp>
        <p:nvSpPr>
          <p:cNvPr id="171" name="Rounded Rectangle 170"/>
          <p:cNvSpPr/>
          <p:nvPr/>
        </p:nvSpPr>
        <p:spPr>
          <a:xfrm>
            <a:off x="205200" y="1006673"/>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grpSp>
        <p:nvGrpSpPr>
          <p:cNvPr id="177" name="Group 176"/>
          <p:cNvGrpSpPr/>
          <p:nvPr/>
        </p:nvGrpSpPr>
        <p:grpSpPr>
          <a:xfrm>
            <a:off x="1202122" y="380250"/>
            <a:ext cx="428400" cy="410400"/>
            <a:chOff x="1157616" y="202415"/>
            <a:chExt cx="515504" cy="495053"/>
          </a:xfrm>
        </p:grpSpPr>
        <p:sp>
          <p:nvSpPr>
            <p:cNvPr id="178" name="Rounded Rectangle 177"/>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9" name="Group 282"/>
            <p:cNvGrpSpPr/>
            <p:nvPr/>
          </p:nvGrpSpPr>
          <p:grpSpPr>
            <a:xfrm>
              <a:off x="1311621" y="288473"/>
              <a:ext cx="207495" cy="194290"/>
              <a:chOff x="644491" y="4719572"/>
              <a:chExt cx="226243" cy="211846"/>
            </a:xfrm>
            <a:solidFill>
              <a:schemeClr val="bg1"/>
            </a:solidFill>
          </p:grpSpPr>
          <p:sp>
            <p:nvSpPr>
              <p:cNvPr id="181"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82"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4780288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16776"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 altLang="es-CL" sz="1100" b="1" dirty="0" smtClean="0">
                <a:solidFill>
                  <a:schemeClr val="tx2"/>
                </a:solidFill>
              </a:rPr>
              <a:t>1.3. Plan Integral de Marketing Turístico de Quito</a:t>
            </a:r>
            <a:endParaRPr lang="es-CL" sz="1100" b="1" dirty="0">
              <a:solidFill>
                <a:schemeClr val="tx2"/>
              </a:solidFill>
            </a:endParaRPr>
          </a:p>
        </p:txBody>
      </p:sp>
      <p:sp>
        <p:nvSpPr>
          <p:cNvPr id="257" name="Rectangle 256"/>
          <p:cNvSpPr/>
          <p:nvPr/>
        </p:nvSpPr>
        <p:spPr>
          <a:xfrm>
            <a:off x="7264146" y="2738521"/>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lgn="just">
              <a:buFont typeface="+mj-lt"/>
              <a:buAutoNum type="arabicPeriod"/>
            </a:pPr>
            <a:r>
              <a:rPr lang="es-ES_tradnl" sz="900" dirty="0" smtClean="0">
                <a:solidFill>
                  <a:srgbClr val="002776"/>
                </a:solidFill>
              </a:rPr>
              <a:t>Encargo de un plan de marketing turístico estratégico y operativo para Quito.</a:t>
            </a:r>
          </a:p>
          <a:p>
            <a:pPr marL="228600" lvl="0" indent="-228600" algn="just">
              <a:buFont typeface="+mj-lt"/>
              <a:buAutoNum type="arabicPeriod"/>
            </a:pPr>
            <a:r>
              <a:rPr lang="es-ES_tradnl" sz="900" dirty="0" smtClean="0">
                <a:solidFill>
                  <a:srgbClr val="002776"/>
                </a:solidFill>
              </a:rPr>
              <a:t>Establecimiento de responsables para cada área del plan de marketing.</a:t>
            </a:r>
          </a:p>
          <a:p>
            <a:pPr marL="228600" lvl="0" indent="-228600" algn="just">
              <a:buFont typeface="+mj-lt"/>
              <a:buAutoNum type="arabicPeriod"/>
            </a:pPr>
            <a:r>
              <a:rPr lang="es-ES_tradnl" sz="900" dirty="0" smtClean="0">
                <a:solidFill>
                  <a:srgbClr val="002776"/>
                </a:solidFill>
              </a:rPr>
              <a:t>Definición de la estrategia de marketing STP, con un buen conocimiento del perfil del turista objetivo (vinculado con Producto 2).</a:t>
            </a:r>
          </a:p>
          <a:p>
            <a:pPr marL="228600" lvl="0" indent="-228600" algn="just">
              <a:buFont typeface="+mj-lt"/>
              <a:buAutoNum type="arabicPeriod"/>
            </a:pPr>
            <a:r>
              <a:rPr lang="es-ES_tradnl" sz="900" dirty="0" smtClean="0">
                <a:solidFill>
                  <a:srgbClr val="002776"/>
                </a:solidFill>
              </a:rPr>
              <a:t>Definición de acciones por mix de marketing (producto/mercado/segmento).</a:t>
            </a:r>
          </a:p>
          <a:p>
            <a:pPr marL="228600" lvl="0" indent="-228600" algn="just">
              <a:buFont typeface="+mj-lt"/>
              <a:buAutoNum type="arabicPeriod"/>
            </a:pPr>
            <a:r>
              <a:rPr lang="es-ES_tradnl" sz="900" dirty="0" smtClean="0">
                <a:solidFill>
                  <a:srgbClr val="002776"/>
                </a:solidFill>
              </a:rPr>
              <a:t>Introducción de un sistema de monitoreo y evaluación de fácil uso que facilite la toma de decisiones.</a:t>
            </a:r>
            <a:endParaRPr lang="es-CL" sz="900" dirty="0" smtClean="0">
              <a:solidFill>
                <a:srgbClr val="002776"/>
              </a:solidFill>
            </a:endParaRPr>
          </a:p>
        </p:txBody>
      </p:sp>
      <p:sp>
        <p:nvSpPr>
          <p:cNvPr id="212" name="Rectangle 211"/>
          <p:cNvSpPr/>
          <p:nvPr/>
        </p:nvSpPr>
        <p:spPr>
          <a:xfrm>
            <a:off x="205200" y="1798762"/>
            <a:ext cx="7020000" cy="3696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Posicionar a Quito como destino turístico local, regional, nacional e internacional a visitar en el corto plazo en la mente del visitante objetivo (B2C) y operador turístico (</a:t>
            </a:r>
            <a:r>
              <a:rPr lang="es-CL" sz="900" i="1" dirty="0" smtClean="0">
                <a:solidFill>
                  <a:srgbClr val="002776"/>
                </a:solidFill>
              </a:rPr>
              <a:t>trade</a:t>
            </a:r>
            <a:r>
              <a:rPr lang="es-CL" sz="900" dirty="0" smtClean="0">
                <a:solidFill>
                  <a:srgbClr val="002776"/>
                </a:solidFill>
              </a:rPr>
              <a:t> o B2B) principalmente en el caso internacional.</a:t>
            </a:r>
          </a:p>
        </p:txBody>
      </p:sp>
      <p:sp>
        <p:nvSpPr>
          <p:cNvPr id="256" name="Rectangle 255"/>
          <p:cNvSpPr/>
          <p:nvPr/>
        </p:nvSpPr>
        <p:spPr>
          <a:xfrm>
            <a:off x="7264146" y="2374826"/>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09393"/>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4763885"/>
            <a:ext cx="2637113" cy="17874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800" dirty="0" smtClean="0">
                <a:solidFill>
                  <a:schemeClr val="tx2"/>
                </a:solidFill>
              </a:rPr>
              <a:t>Sistema de monitoreo y planificación común creado.</a:t>
            </a:r>
          </a:p>
          <a:p>
            <a:pPr marL="228600" indent="-228600">
              <a:spcBef>
                <a:spcPts val="300"/>
              </a:spcBef>
              <a:buFont typeface="+mj-lt"/>
              <a:buAutoNum type="arabicPeriod"/>
            </a:pPr>
            <a:r>
              <a:rPr lang="es-CL" sz="800" dirty="0" smtClean="0">
                <a:solidFill>
                  <a:schemeClr val="tx2"/>
                </a:solidFill>
              </a:rPr>
              <a:t>ROI del equipo de marketing turístico de QT.</a:t>
            </a:r>
          </a:p>
          <a:p>
            <a:pPr marL="228600" indent="-228600">
              <a:spcBef>
                <a:spcPts val="300"/>
              </a:spcBef>
              <a:buFont typeface="+mj-lt"/>
              <a:buAutoNum type="arabicPeriod"/>
            </a:pPr>
            <a:r>
              <a:rPr lang="es-CL" sz="800" dirty="0" smtClean="0">
                <a:solidFill>
                  <a:schemeClr val="tx2"/>
                </a:solidFill>
              </a:rPr>
              <a:t>Ecosistema digital institucional creado para QT.</a:t>
            </a:r>
          </a:p>
          <a:p>
            <a:pPr marL="228600" indent="-228600">
              <a:spcBef>
                <a:spcPts val="300"/>
              </a:spcBef>
              <a:buFont typeface="+mj-lt"/>
              <a:buAutoNum type="arabicPeriod"/>
            </a:pPr>
            <a:r>
              <a:rPr lang="es-CL" sz="800" dirty="0" smtClean="0">
                <a:solidFill>
                  <a:schemeClr val="tx2"/>
                </a:solidFill>
              </a:rPr>
              <a:t>Ecosistema digital de Quito destino turístico creado.</a:t>
            </a:r>
          </a:p>
          <a:p>
            <a:pPr marL="228600" indent="-228600">
              <a:spcBef>
                <a:spcPts val="300"/>
              </a:spcBef>
              <a:buFont typeface="+mj-lt"/>
              <a:buAutoNum type="arabicPeriod"/>
            </a:pPr>
            <a:r>
              <a:rPr lang="es-CL" sz="800" dirty="0" smtClean="0">
                <a:solidFill>
                  <a:schemeClr val="tx2"/>
                </a:solidFill>
              </a:rPr>
              <a:t>Variación de:</a:t>
            </a:r>
          </a:p>
          <a:p>
            <a:pPr marL="683786" lvl="1" indent="-228600">
              <a:spcBef>
                <a:spcPts val="300"/>
              </a:spcBef>
              <a:buFont typeface="+mj-lt"/>
              <a:buAutoNum type="arabicPeriod"/>
            </a:pPr>
            <a:r>
              <a:rPr lang="es-CL" sz="800" dirty="0" smtClean="0">
                <a:solidFill>
                  <a:schemeClr val="tx2"/>
                </a:solidFill>
              </a:rPr>
              <a:t>Llegadas de turista nacionales e internacionales</a:t>
            </a:r>
          </a:p>
          <a:p>
            <a:pPr marL="683786" lvl="1" indent="-228600">
              <a:spcBef>
                <a:spcPts val="300"/>
              </a:spcBef>
              <a:buFont typeface="+mj-lt"/>
              <a:buAutoNum type="arabicPeriod"/>
            </a:pPr>
            <a:r>
              <a:rPr lang="es-CL" sz="800" dirty="0" smtClean="0">
                <a:solidFill>
                  <a:schemeClr val="tx2"/>
                </a:solidFill>
              </a:rPr>
              <a:t>Gasto medio diría por mercados o (</a:t>
            </a:r>
            <a:r>
              <a:rPr lang="es-CL" sz="800" dirty="0" err="1" smtClean="0">
                <a:solidFill>
                  <a:schemeClr val="tx2"/>
                </a:solidFill>
              </a:rPr>
              <a:t>nac</a:t>
            </a:r>
            <a:r>
              <a:rPr lang="es-CL" sz="800" dirty="0" smtClean="0">
                <a:solidFill>
                  <a:schemeClr val="tx2"/>
                </a:solidFill>
              </a:rPr>
              <a:t>. vs </a:t>
            </a:r>
            <a:r>
              <a:rPr lang="es-CL" sz="800" dirty="0" err="1" smtClean="0">
                <a:solidFill>
                  <a:schemeClr val="tx2"/>
                </a:solidFill>
              </a:rPr>
              <a:t>internal</a:t>
            </a:r>
            <a:r>
              <a:rPr lang="es-CL" sz="800" dirty="0" smtClean="0">
                <a:solidFill>
                  <a:schemeClr val="tx2"/>
                </a:solidFill>
              </a:rPr>
              <a:t>.)</a:t>
            </a:r>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2910062723"/>
              </p:ext>
            </p:extLst>
          </p:nvPr>
        </p:nvGraphicFramePr>
        <p:xfrm>
          <a:off x="205200" y="3422503"/>
          <a:ext cx="7020000" cy="297180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46504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1. Realizar un estudio</a:t>
                      </a:r>
                      <a:r>
                        <a:rPr lang="es-ES" sz="900" kern="1200" baseline="0" noProof="0" dirty="0" smtClean="0">
                          <a:solidFill>
                            <a:srgbClr val="002776"/>
                          </a:solidFill>
                          <a:latin typeface="+mn-lt"/>
                          <a:ea typeface="+mn-ea"/>
                          <a:cs typeface="+mn-cs"/>
                        </a:rPr>
                        <a:t> de mercado que permita identificar los principales “gaps” de marketing en: marca turística, producto turístico, comunicación, comercialización, monitoreo y evaluación de las acciones de marketing y su planificación, para los segmentos B2B y B2C Internacional y Nacional respectivamente. </a:t>
                      </a:r>
                      <a:endParaRPr lang="es-ES" sz="900" i="1"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46504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2. </a:t>
                      </a:r>
                      <a:r>
                        <a:rPr lang="es-ES" sz="900" kern="1200" baseline="0" noProof="0" dirty="0" smtClean="0">
                          <a:solidFill>
                            <a:srgbClr val="002776"/>
                          </a:solidFill>
                          <a:latin typeface="+mn-lt"/>
                          <a:ea typeface="+mn-ea"/>
                          <a:cs typeface="+mn-cs"/>
                        </a:rPr>
                        <a:t>Definir la estrategia de marketing: STP (segmentación, </a:t>
                      </a:r>
                      <a:r>
                        <a:rPr lang="es-ES" sz="900" i="1" kern="1200" baseline="0" noProof="0" dirty="0" err="1" smtClean="0">
                          <a:solidFill>
                            <a:srgbClr val="002776"/>
                          </a:solidFill>
                          <a:latin typeface="+mn-lt"/>
                          <a:ea typeface="+mn-ea"/>
                          <a:cs typeface="+mn-cs"/>
                        </a:rPr>
                        <a:t>targeting</a:t>
                      </a:r>
                      <a:r>
                        <a:rPr lang="es-ES" sz="900" kern="1200" baseline="0" noProof="0" dirty="0" smtClean="0">
                          <a:solidFill>
                            <a:srgbClr val="002776"/>
                          </a:solidFill>
                          <a:latin typeface="+mn-lt"/>
                          <a:ea typeface="+mn-ea"/>
                          <a:cs typeface="+mn-cs"/>
                        </a:rPr>
                        <a:t> y posicionamiento) con el objetivo de seleccionar: mercados y segmentos de consumidores (B2C) y clientes (B2B) objetivos a partir de los mercados target definidos en el Producto 2 del Plan de Desarrollo Turístico Sostenible de Quito 2021. Se tendrá en cuenta el posicionamiento definido y diferenciado de Quito en cada caso. Los perfiles objetivos del Plan de Marketing: segmento B2C mediante acciones online y B2B (</a:t>
                      </a:r>
                      <a:r>
                        <a:rPr lang="es-ES" sz="900" kern="1200" baseline="0" noProof="0" dirty="0" err="1" smtClean="0">
                          <a:solidFill>
                            <a:srgbClr val="002776"/>
                          </a:solidFill>
                          <a:latin typeface="+mn-lt"/>
                          <a:ea typeface="+mn-ea"/>
                          <a:cs typeface="+mn-cs"/>
                        </a:rPr>
                        <a:t>trade</a:t>
                      </a:r>
                      <a:r>
                        <a:rPr lang="es-ES" sz="900" kern="1200" baseline="0" noProof="0" dirty="0" smtClean="0">
                          <a:solidFill>
                            <a:srgbClr val="002776"/>
                          </a:solidFill>
                          <a:latin typeface="+mn-lt"/>
                          <a:ea typeface="+mn-ea"/>
                          <a:cs typeface="+mn-cs"/>
                        </a:rPr>
                        <a:t>) a través de acciones offline.</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47997">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3. </a:t>
                      </a:r>
                      <a:r>
                        <a:rPr lang="es-ES" sz="900" kern="1200" baseline="0" noProof="0" dirty="0" smtClean="0">
                          <a:solidFill>
                            <a:srgbClr val="002776"/>
                          </a:solidFill>
                          <a:latin typeface="+mn-lt"/>
                          <a:ea typeface="+mn-ea"/>
                          <a:cs typeface="+mn-cs"/>
                        </a:rPr>
                        <a:t>Seleccionar los productos turísticos “Emblemáticos” y complementarios para cada segmento de consumidores y mercado emisor internacional y nacional. Esta selección se basará en estudios de demanda y en tendencias y benchmarking de destinos urbanos.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3821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4. </a:t>
                      </a:r>
                      <a:r>
                        <a:rPr lang="es-ES" sz="900" kern="1200" baseline="0" noProof="0" dirty="0" smtClean="0">
                          <a:solidFill>
                            <a:srgbClr val="002776"/>
                          </a:solidFill>
                          <a:latin typeface="+mn-lt"/>
                          <a:ea typeface="+mn-ea"/>
                          <a:cs typeface="+mn-cs"/>
                        </a:rPr>
                        <a:t>Desarrollar una plan de comunicación integrada de marketing online y offline dirigido a generar deseo de visita, estimular la conversión a la visita/compra y fidelizar al turista, en colaboración con una agencia de comunicación especializada.</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33821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5. </a:t>
                      </a:r>
                      <a:r>
                        <a:rPr lang="es-ES" sz="900" kern="1200" baseline="0" noProof="0" dirty="0" smtClean="0">
                          <a:solidFill>
                            <a:srgbClr val="002776"/>
                          </a:solidFill>
                          <a:latin typeface="+mn-lt"/>
                          <a:ea typeface="+mn-ea"/>
                          <a:cs typeface="+mn-cs"/>
                        </a:rPr>
                        <a:t>Identificar los operadores turísticos B2C (canal directo) y B2B (canal indirecto) y hoteles con los que colaborar en la distribución de: productos propios generados por QT y definir su política de precios, así como seleccionar otros productos turísticos de 3os a distribuir.</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33821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6.</a:t>
                      </a:r>
                      <a:r>
                        <a:rPr lang="es-ES" sz="900" kern="1200" baseline="0" noProof="0" dirty="0" smtClean="0">
                          <a:solidFill>
                            <a:srgbClr val="002776"/>
                          </a:solidFill>
                          <a:latin typeface="+mn-lt"/>
                          <a:ea typeface="+mn-ea"/>
                          <a:cs typeface="+mn-cs"/>
                        </a:rPr>
                        <a:t> Crear una plataforma de inteligencia de mercado que permita al destino dar seguimiento, incluso en tiempo real, a indicadores hoteleros, de transporte (aéreo) y niveles de satisfacción de los turistas que visitan Quito.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325054">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_tradnl" sz="900" kern="1200" noProof="0" dirty="0" smtClean="0">
                          <a:solidFill>
                            <a:srgbClr val="002776"/>
                          </a:solidFill>
                          <a:latin typeface="+mn-lt"/>
                          <a:ea typeface="+mn-ea"/>
                          <a:cs typeface="+mn-cs"/>
                        </a:rPr>
                        <a:t>7. Preparar</a:t>
                      </a:r>
                      <a:r>
                        <a:rPr lang="es-ES_tradnl" sz="900" kern="1200" baseline="0" noProof="0" dirty="0" smtClean="0">
                          <a:solidFill>
                            <a:srgbClr val="002776"/>
                          </a:solidFill>
                          <a:latin typeface="+mn-lt"/>
                          <a:ea typeface="+mn-ea"/>
                          <a:cs typeface="+mn-cs"/>
                        </a:rPr>
                        <a:t> y desarrollar </a:t>
                      </a:r>
                      <a:r>
                        <a:rPr lang="es-ES" sz="900" kern="1200" baseline="0" noProof="0" dirty="0" smtClean="0">
                          <a:solidFill>
                            <a:srgbClr val="002776"/>
                          </a:solidFill>
                          <a:latin typeface="+mn-lt"/>
                          <a:ea typeface="+mn-ea"/>
                          <a:cs typeface="+mn-cs"/>
                        </a:rPr>
                        <a:t>una campaña </a:t>
                      </a:r>
                      <a:r>
                        <a:rPr lang="es-ES_tradnl" sz="900" kern="1200" baseline="0" noProof="0" dirty="0" smtClean="0">
                          <a:solidFill>
                            <a:srgbClr val="002776"/>
                          </a:solidFill>
                          <a:latin typeface="+mn-lt"/>
                          <a:ea typeface="+mn-ea"/>
                          <a:cs typeface="+mn-cs"/>
                        </a:rPr>
                        <a:t>a activar en caso de que fuera necesario, a difundir en situaciones de desastre natural o crisis, emergencia o similares. La campaña informará de la situación actual y evolución prevista, en tiempo real del destino Quito.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364545821"/>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41</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03631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589409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425585"/>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499090"/>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smtClean="0"/>
              <a:t>Marketing como un proceso integrado, continuo y focalizado desde el producto hasta la venta y fidelización del cliente</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094905"/>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146262"/>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153534"/>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85" name="Group 384"/>
          <p:cNvGrpSpPr/>
          <p:nvPr/>
        </p:nvGrpSpPr>
        <p:grpSpPr>
          <a:xfrm>
            <a:off x="205458" y="6443378"/>
            <a:ext cx="3169298" cy="942946"/>
            <a:chOff x="205458" y="6443378"/>
            <a:chExt cx="3273816" cy="942946"/>
          </a:xfrm>
        </p:grpSpPr>
        <p:sp>
          <p:nvSpPr>
            <p:cNvPr id="386" name="Rectangle 385"/>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387" name="Rectangle 386"/>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388"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9" name="Rectangle 388"/>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90"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1" name="Rectangle 390"/>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$ 50.000 USD</a:t>
              </a:r>
            </a:p>
            <a:p>
              <a:pPr algn="ctr"/>
              <a:r>
                <a:rPr lang="es-CL" sz="1000" i="1" dirty="0" smtClean="0">
                  <a:solidFill>
                    <a:schemeClr val="tx2"/>
                  </a:solidFill>
                </a:rPr>
                <a:t>Desarrollo del plan</a:t>
              </a:r>
              <a:endParaRPr lang="es-CL" sz="800" i="1" dirty="0">
                <a:solidFill>
                  <a:schemeClr val="tx2"/>
                </a:solidFill>
              </a:endParaRPr>
            </a:p>
          </p:txBody>
        </p:sp>
      </p:grpSp>
      <p:grpSp>
        <p:nvGrpSpPr>
          <p:cNvPr id="392" name="Group 391"/>
          <p:cNvGrpSpPr/>
          <p:nvPr/>
        </p:nvGrpSpPr>
        <p:grpSpPr>
          <a:xfrm>
            <a:off x="187198" y="2230809"/>
            <a:ext cx="7036540" cy="862175"/>
            <a:chOff x="187198" y="2693266"/>
            <a:chExt cx="7036540" cy="1076203"/>
          </a:xfrm>
        </p:grpSpPr>
        <p:sp>
          <p:nvSpPr>
            <p:cNvPr id="393" name="Rectangle 314"/>
            <p:cNvSpPr/>
            <p:nvPr>
              <p:custDataLst>
                <p:tags r:id="rId16"/>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394" name="Group 315"/>
            <p:cNvGrpSpPr/>
            <p:nvPr>
              <p:custDataLst>
                <p:tags r:id="rId17"/>
              </p:custDataLst>
            </p:nvPr>
          </p:nvGrpSpPr>
          <p:grpSpPr>
            <a:xfrm>
              <a:off x="316674" y="2734898"/>
              <a:ext cx="216000" cy="288000"/>
              <a:chOff x="391339" y="1340959"/>
              <a:chExt cx="382588" cy="609600"/>
            </a:xfrm>
          </p:grpSpPr>
          <p:sp>
            <p:nvSpPr>
              <p:cNvPr id="397"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398"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395" name="Rectangle 394"/>
            <p:cNvSpPr/>
            <p:nvPr/>
          </p:nvSpPr>
          <p:spPr>
            <a:xfrm>
              <a:off x="3631554" y="3059282"/>
              <a:ext cx="1830472"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err="1" smtClean="0">
                  <a:solidFill>
                    <a:srgbClr val="002776"/>
                  </a:solidFill>
                </a:rPr>
                <a:t>Conquito</a:t>
              </a:r>
              <a:endParaRPr lang="es-CL" sz="900" dirty="0" smtClean="0">
                <a:solidFill>
                  <a:srgbClr val="002776"/>
                </a:solidFill>
              </a:endParaRPr>
            </a:p>
            <a:p>
              <a:r>
                <a:rPr lang="es-CL" sz="900" dirty="0" err="1" smtClean="0">
                  <a:solidFill>
                    <a:srgbClr val="002776"/>
                  </a:solidFill>
                </a:rPr>
                <a:t>Captur</a:t>
              </a:r>
              <a:r>
                <a:rPr lang="es-CL" sz="900" dirty="0" smtClean="0">
                  <a:solidFill>
                    <a:srgbClr val="002776"/>
                  </a:solidFill>
                </a:rPr>
                <a:t>, </a:t>
              </a:r>
              <a:r>
                <a:rPr lang="es-CL" sz="900" dirty="0">
                  <a:solidFill>
                    <a:srgbClr val="002776"/>
                  </a:solidFill>
                </a:rPr>
                <a:t>Cámara de Comercio y Cámara de Industria</a:t>
              </a:r>
            </a:p>
            <a:p>
              <a:r>
                <a:rPr lang="es-CL" sz="900" dirty="0">
                  <a:solidFill>
                    <a:srgbClr val="002776"/>
                  </a:solidFill>
                </a:rPr>
                <a:t>Operadores turísticos</a:t>
              </a:r>
              <a:endParaRPr lang="es-ES" sz="900" dirty="0">
                <a:solidFill>
                  <a:srgbClr val="002776"/>
                </a:solidFill>
              </a:endParaRPr>
            </a:p>
          </p:txBody>
        </p:sp>
        <p:sp>
          <p:nvSpPr>
            <p:cNvPr id="396" name="Rectangle 395"/>
            <p:cNvSpPr/>
            <p:nvPr/>
          </p:nvSpPr>
          <p:spPr>
            <a:xfrm>
              <a:off x="187198" y="3070904"/>
              <a:ext cx="3418116" cy="66419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ES_tradnl" sz="900" dirty="0" smtClean="0">
                  <a:solidFill>
                    <a:srgbClr val="002776"/>
                  </a:solidFill>
                </a:rPr>
                <a:t>Quito Turismo</a:t>
              </a:r>
              <a:endParaRPr lang="es-ES_tradnl" sz="900" dirty="0">
                <a:solidFill>
                  <a:srgbClr val="002776"/>
                </a:solidFill>
              </a:endParaRPr>
            </a:p>
            <a:p>
              <a:r>
                <a:rPr lang="es-ES_tradnl" sz="900" b="1" dirty="0">
                  <a:solidFill>
                    <a:srgbClr val="002776"/>
                  </a:solidFill>
                </a:rPr>
                <a:t>Equipo de Proyecto: </a:t>
              </a:r>
              <a:r>
                <a:rPr lang="es-ES_tradnl" sz="900" dirty="0" smtClean="0">
                  <a:solidFill>
                    <a:srgbClr val="002776"/>
                  </a:solidFill>
                </a:rPr>
                <a:t>Dirección de Comunicación y Dirección de Mercadeo</a:t>
              </a:r>
              <a:endParaRPr lang="es-ES" sz="900" dirty="0">
                <a:solidFill>
                  <a:srgbClr val="002776"/>
                </a:solidFill>
              </a:endParaRPr>
            </a:p>
          </p:txBody>
        </p:sp>
      </p:grpSp>
      <p:sp>
        <p:nvSpPr>
          <p:cNvPr id="399" name="Rectangle 398"/>
          <p:cNvSpPr/>
          <p:nvPr/>
        </p:nvSpPr>
        <p:spPr>
          <a:xfrm>
            <a:off x="5407434" y="2518841"/>
            <a:ext cx="1807278" cy="543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smtClean="0">
                <a:solidFill>
                  <a:srgbClr val="002776"/>
                </a:solidFill>
              </a:rPr>
              <a:t>Coordinación con MINTUR</a:t>
            </a:r>
          </a:p>
          <a:p>
            <a:r>
              <a:rPr lang="es-CL" sz="900" dirty="0" smtClean="0">
                <a:solidFill>
                  <a:srgbClr val="002776"/>
                </a:solidFill>
              </a:rPr>
              <a:t>Asociación de hoteleros</a:t>
            </a:r>
          </a:p>
          <a:p>
            <a:r>
              <a:rPr lang="es-CL" sz="900" dirty="0" err="1" smtClean="0">
                <a:solidFill>
                  <a:srgbClr val="002776"/>
                </a:solidFill>
              </a:rPr>
              <a:t>Optur</a:t>
            </a:r>
            <a:endParaRPr lang="es-ES" sz="900" dirty="0">
              <a:solidFill>
                <a:srgbClr val="002776"/>
              </a:solidFill>
            </a:endParaRPr>
          </a:p>
        </p:txBody>
      </p:sp>
      <p:sp>
        <p:nvSpPr>
          <p:cNvPr id="400" name="Rectangle 399"/>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401" name="Table 400"/>
          <p:cNvGraphicFramePr>
            <a:graphicFrameLocks noGrp="1"/>
          </p:cNvGraphicFramePr>
          <p:nvPr>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406" name="Group 405"/>
          <p:cNvGrpSpPr/>
          <p:nvPr/>
        </p:nvGrpSpPr>
        <p:grpSpPr>
          <a:xfrm>
            <a:off x="3415891" y="6485819"/>
            <a:ext cx="256421" cy="252000"/>
            <a:chOff x="3417417" y="6485819"/>
            <a:chExt cx="256421" cy="252000"/>
          </a:xfrm>
        </p:grpSpPr>
        <p:sp>
          <p:nvSpPr>
            <p:cNvPr id="407"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8"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9"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10"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11" name="Group 410"/>
          <p:cNvGrpSpPr/>
          <p:nvPr/>
        </p:nvGrpSpPr>
        <p:grpSpPr>
          <a:xfrm>
            <a:off x="4761313" y="7487394"/>
            <a:ext cx="4332885" cy="188648"/>
            <a:chOff x="565498" y="7511262"/>
            <a:chExt cx="4332885" cy="188648"/>
          </a:xfrm>
        </p:grpSpPr>
        <p:grpSp>
          <p:nvGrpSpPr>
            <p:cNvPr id="412" name="Group 411"/>
            <p:cNvGrpSpPr/>
            <p:nvPr/>
          </p:nvGrpSpPr>
          <p:grpSpPr>
            <a:xfrm>
              <a:off x="565498" y="7511262"/>
              <a:ext cx="3104467" cy="184666"/>
              <a:chOff x="615275" y="7511262"/>
              <a:chExt cx="3104467" cy="184666"/>
            </a:xfrm>
          </p:grpSpPr>
          <p:sp>
            <p:nvSpPr>
              <p:cNvPr id="415" name="TextBox 414"/>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16" name="Rectangle 415"/>
              <p:cNvSpPr/>
              <p:nvPr>
                <p:custDataLst>
                  <p:tags r:id="rId13"/>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17" name="Rectangle 416"/>
              <p:cNvSpPr/>
              <p:nvPr>
                <p:custDataLst>
                  <p:tags r:id="rId14"/>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18" name="Rectangle 417"/>
              <p:cNvSpPr/>
              <p:nvPr>
                <p:custDataLst>
                  <p:tags r:id="rId15"/>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13" name="TextBox 412"/>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14" name="TextBox 413"/>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419" name="Group 418"/>
          <p:cNvGrpSpPr/>
          <p:nvPr/>
        </p:nvGrpSpPr>
        <p:grpSpPr>
          <a:xfrm>
            <a:off x="7256357" y="1440165"/>
            <a:ext cx="2633101" cy="836705"/>
            <a:chOff x="3462357" y="6443378"/>
            <a:chExt cx="2082316" cy="900000"/>
          </a:xfrm>
        </p:grpSpPr>
        <p:sp>
          <p:nvSpPr>
            <p:cNvPr id="420" name="Rectangle 419"/>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421" name="Rectangle 420"/>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422" name="Group 421"/>
            <p:cNvGrpSpPr/>
            <p:nvPr/>
          </p:nvGrpSpPr>
          <p:grpSpPr>
            <a:xfrm>
              <a:off x="3561117" y="6479378"/>
              <a:ext cx="295181" cy="288000"/>
              <a:chOff x="1738313" y="3406776"/>
              <a:chExt cx="644727" cy="615950"/>
            </a:xfrm>
            <a:solidFill>
              <a:srgbClr val="FFFF00"/>
            </a:solidFill>
          </p:grpSpPr>
          <p:sp>
            <p:nvSpPr>
              <p:cNvPr id="433"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34"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35"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36"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423" name="Group 422"/>
            <p:cNvGrpSpPr/>
            <p:nvPr/>
          </p:nvGrpSpPr>
          <p:grpSpPr>
            <a:xfrm>
              <a:off x="3582872" y="6818591"/>
              <a:ext cx="468000" cy="432933"/>
              <a:chOff x="3605314" y="6801213"/>
              <a:chExt cx="468000" cy="432933"/>
            </a:xfrm>
          </p:grpSpPr>
          <p:sp>
            <p:nvSpPr>
              <p:cNvPr id="431" name="Rectangle 430"/>
              <p:cNvSpPr/>
              <p:nvPr>
                <p:custDataLst>
                  <p:tags r:id="rId11"/>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432" name="TextBox 431"/>
              <p:cNvSpPr txBox="1"/>
              <p:nvPr>
                <p:custDataLst>
                  <p:tags r:id="rId12"/>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424" name="Group 423"/>
            <p:cNvGrpSpPr/>
            <p:nvPr/>
          </p:nvGrpSpPr>
          <p:grpSpPr>
            <a:xfrm>
              <a:off x="4277236" y="6818591"/>
              <a:ext cx="468000" cy="432933"/>
              <a:chOff x="4217406" y="6801213"/>
              <a:chExt cx="468000" cy="432933"/>
            </a:xfrm>
          </p:grpSpPr>
          <p:sp>
            <p:nvSpPr>
              <p:cNvPr id="429" name="Rectangle 428"/>
              <p:cNvSpPr/>
              <p:nvPr>
                <p:custDataLst>
                  <p:tags r:id="rId9"/>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430" name="TextBox 429"/>
              <p:cNvSpPr txBox="1"/>
              <p:nvPr>
                <p:custDataLst>
                  <p:tags r:id="rId10"/>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425" name="Group 424"/>
            <p:cNvGrpSpPr/>
            <p:nvPr/>
          </p:nvGrpSpPr>
          <p:grpSpPr>
            <a:xfrm>
              <a:off x="4971600" y="6818591"/>
              <a:ext cx="468000" cy="432933"/>
              <a:chOff x="4829498" y="6801213"/>
              <a:chExt cx="468000" cy="432933"/>
            </a:xfrm>
          </p:grpSpPr>
          <p:sp>
            <p:nvSpPr>
              <p:cNvPr id="427" name="Rectangle 426"/>
              <p:cNvSpPr/>
              <p:nvPr>
                <p:custDataLst>
                  <p:tags r:id="rId7"/>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428" name="TextBox 427"/>
              <p:cNvSpPr txBox="1"/>
              <p:nvPr>
                <p:custDataLst>
                  <p:tags r:id="rId8"/>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426"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437" name="TextBox 436"/>
          <p:cNvSpPr txBox="1"/>
          <p:nvPr/>
        </p:nvSpPr>
        <p:spPr>
          <a:xfrm>
            <a:off x="4354903" y="2272620"/>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438" name="Rectangle 437"/>
          <p:cNvSpPr/>
          <p:nvPr/>
        </p:nvSpPr>
        <p:spPr>
          <a:xfrm>
            <a:off x="776088" y="2272620"/>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sp>
        <p:nvSpPr>
          <p:cNvPr id="439" name="Freeform 368"/>
          <p:cNvSpPr>
            <a:spLocks noEditPoints="1"/>
          </p:cNvSpPr>
          <p:nvPr/>
        </p:nvSpPr>
        <p:spPr bwMode="auto">
          <a:xfrm>
            <a:off x="351782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8" name="Rounded Rectangle 167"/>
          <p:cNvSpPr/>
          <p:nvPr/>
        </p:nvSpPr>
        <p:spPr>
          <a:xfrm>
            <a:off x="205200" y="1006673"/>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grpSp>
        <p:nvGrpSpPr>
          <p:cNvPr id="174" name="Group 173"/>
          <p:cNvGrpSpPr/>
          <p:nvPr/>
        </p:nvGrpSpPr>
        <p:grpSpPr>
          <a:xfrm>
            <a:off x="1202122" y="380250"/>
            <a:ext cx="428400" cy="410400"/>
            <a:chOff x="1157616" y="202415"/>
            <a:chExt cx="515504" cy="495053"/>
          </a:xfrm>
        </p:grpSpPr>
        <p:sp>
          <p:nvSpPr>
            <p:cNvPr id="175" name="Rounded Rectangle 174"/>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6" name="Group 282"/>
            <p:cNvGrpSpPr/>
            <p:nvPr/>
          </p:nvGrpSpPr>
          <p:grpSpPr>
            <a:xfrm>
              <a:off x="1311621" y="288473"/>
              <a:ext cx="207495" cy="194290"/>
              <a:chOff x="644491" y="4719572"/>
              <a:chExt cx="226243" cy="211846"/>
            </a:xfrm>
            <a:solidFill>
              <a:schemeClr val="bg1"/>
            </a:solidFill>
          </p:grpSpPr>
          <p:sp>
            <p:nvSpPr>
              <p:cNvPr id="177"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8"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25861384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42</a:t>
            </a:fld>
            <a:endParaRPr lang="en-US" dirty="0"/>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2655964892"/>
              </p:ext>
            </p:extLst>
          </p:nvPr>
        </p:nvGraphicFramePr>
        <p:xfrm>
          <a:off x="276950" y="1910339"/>
          <a:ext cx="9577322" cy="5486400"/>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752519">
                <a:tc>
                  <a:txBody>
                    <a:bodyPr/>
                    <a:lstStyle/>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 sz="900" kern="1200" noProof="0" dirty="0" smtClean="0">
                          <a:solidFill>
                            <a:srgbClr val="002776"/>
                          </a:solidFill>
                          <a:latin typeface="+mn-lt"/>
                          <a:ea typeface="+mn-ea"/>
                          <a:cs typeface="+mn-cs"/>
                        </a:rPr>
                        <a:t>El</a:t>
                      </a:r>
                      <a:r>
                        <a:rPr lang="es-ES" sz="900" kern="1200" baseline="0" noProof="0" dirty="0" smtClean="0">
                          <a:solidFill>
                            <a:srgbClr val="002776"/>
                          </a:solidFill>
                          <a:latin typeface="+mn-lt"/>
                          <a:ea typeface="+mn-ea"/>
                          <a:cs typeface="+mn-cs"/>
                        </a:rPr>
                        <a:t> Plan Integral de Marketing Turístico de Quito se dirige a distintos públicos objetivo: segmento turista o consumidor final (B2C) y el segmento profesional o </a:t>
                      </a:r>
                      <a:r>
                        <a:rPr lang="es-ES" sz="900" i="1" kern="1200" baseline="0" noProof="0" dirty="0" smtClean="0">
                          <a:solidFill>
                            <a:srgbClr val="002776"/>
                          </a:solidFill>
                          <a:latin typeface="+mn-lt"/>
                          <a:ea typeface="+mn-ea"/>
                          <a:cs typeface="+mn-cs"/>
                        </a:rPr>
                        <a:t> </a:t>
                      </a:r>
                      <a:r>
                        <a:rPr lang="es-ES" sz="900" i="1" kern="1200" baseline="0" noProof="0" dirty="0" err="1" smtClean="0">
                          <a:solidFill>
                            <a:srgbClr val="002776"/>
                          </a:solidFill>
                          <a:latin typeface="+mn-lt"/>
                          <a:ea typeface="+mn-ea"/>
                          <a:cs typeface="+mn-cs"/>
                        </a:rPr>
                        <a:t>trade</a:t>
                      </a:r>
                      <a:r>
                        <a:rPr lang="es-ES" sz="900" i="1" kern="1200" baseline="0" noProof="0" dirty="0" smtClean="0">
                          <a:solidFill>
                            <a:srgbClr val="002776"/>
                          </a:solidFill>
                          <a:latin typeface="+mn-lt"/>
                          <a:ea typeface="+mn-ea"/>
                          <a:cs typeface="+mn-cs"/>
                        </a:rPr>
                        <a:t> </a:t>
                      </a:r>
                      <a:r>
                        <a:rPr lang="es-ES" sz="900" i="0" kern="1200" baseline="0" noProof="0" dirty="0" smtClean="0">
                          <a:solidFill>
                            <a:srgbClr val="002776"/>
                          </a:solidFill>
                          <a:latin typeface="+mn-lt"/>
                          <a:ea typeface="+mn-ea"/>
                          <a:cs typeface="+mn-cs"/>
                        </a:rPr>
                        <a:t>(B2B) ya que desea posicionar al destino Quito en la mente de estos 2 públicos.</a:t>
                      </a:r>
                    </a:p>
                    <a:p>
                      <a:pPr marL="0" marR="0" lvl="0" indent="0" algn="l" defTabSz="913399" rtl="0" eaLnBrk="1" fontAlgn="base" latinLnBrk="0" hangingPunct="1">
                        <a:lnSpc>
                          <a:spcPct val="100000"/>
                        </a:lnSpc>
                        <a:spcBef>
                          <a:spcPct val="0"/>
                        </a:spcBef>
                        <a:spcAft>
                          <a:spcPct val="0"/>
                        </a:spcAft>
                        <a:buClrTx/>
                        <a:buSzTx/>
                        <a:buFontTx/>
                        <a:buNone/>
                        <a:tabLst/>
                        <a:defRPr/>
                      </a:pPr>
                      <a:endParaRPr lang="es-ES" sz="600" i="0" kern="1200" baseline="0" noProof="0" dirty="0" smtClean="0">
                        <a:solidFill>
                          <a:srgbClr val="002776"/>
                        </a:solidFill>
                        <a:latin typeface="+mn-lt"/>
                        <a:ea typeface="+mn-ea"/>
                        <a:cs typeface="+mn-cs"/>
                      </a:endParaRP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Para lograr el objetivo mencionado se recomienda realizarlo por canales diferenciados para la optimización del presupuesto, para lograr mejores resultados y obtener más información de los turistas potenciales. En este sentido, en el Programa de marketing hay grupos de proyectos diferenciados por públicos: B2C internacional y nacional que se capturan activando marketing digital, B2B o </a:t>
                      </a:r>
                      <a:r>
                        <a:rPr lang="es-ES_tradnl" sz="900" i="1" kern="1200" baseline="0" noProof="0" dirty="0" err="1" smtClean="0">
                          <a:solidFill>
                            <a:srgbClr val="002776"/>
                          </a:solidFill>
                          <a:latin typeface="+mn-lt"/>
                          <a:ea typeface="+mn-ea"/>
                          <a:cs typeface="+mn-cs"/>
                        </a:rPr>
                        <a:t>trade</a:t>
                      </a:r>
                      <a:r>
                        <a:rPr lang="es-ES_tradnl" sz="900" i="1" kern="1200" baseline="0" noProof="0" dirty="0" smtClean="0">
                          <a:solidFill>
                            <a:srgbClr val="002776"/>
                          </a:solidFill>
                          <a:latin typeface="+mn-lt"/>
                          <a:ea typeface="+mn-ea"/>
                          <a:cs typeface="+mn-cs"/>
                        </a:rPr>
                        <a:t> </a:t>
                      </a:r>
                      <a:r>
                        <a:rPr lang="es-ES_tradnl" sz="900" kern="1200" baseline="0" noProof="0" dirty="0" smtClean="0">
                          <a:solidFill>
                            <a:srgbClr val="002776"/>
                          </a:solidFill>
                          <a:latin typeface="+mn-lt"/>
                          <a:ea typeface="+mn-ea"/>
                          <a:cs typeface="+mn-cs"/>
                        </a:rPr>
                        <a:t>internacional se ataca mediante el proyecto de Marketing offline dirigido al </a:t>
                      </a:r>
                      <a:r>
                        <a:rPr lang="es-ES_tradnl" sz="900" i="1" kern="1200" baseline="0" noProof="0" dirty="0" err="1" smtClean="0">
                          <a:solidFill>
                            <a:srgbClr val="002776"/>
                          </a:solidFill>
                          <a:latin typeface="+mn-lt"/>
                          <a:ea typeface="+mn-ea"/>
                          <a:cs typeface="+mn-cs"/>
                        </a:rPr>
                        <a:t>trade</a:t>
                      </a:r>
                      <a:r>
                        <a:rPr lang="es-ES_tradnl" sz="900" kern="1200" baseline="0" noProof="0" dirty="0" smtClean="0">
                          <a:solidFill>
                            <a:srgbClr val="002776"/>
                          </a:solidFill>
                          <a:latin typeface="+mn-lt"/>
                          <a:ea typeface="+mn-ea"/>
                          <a:cs typeface="+mn-cs"/>
                        </a:rPr>
                        <a:t> y el proyecto de Marketing para el mercado nacional: B2B offline y B2C online. Aunque se desglosa en grupos, forman parte de un “todo” que coordina y aúna el Plan de Marketing Integral.</a:t>
                      </a: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En este sentido </a:t>
                      </a:r>
                      <a:r>
                        <a:rPr lang="es-ES_tradnl" sz="900" b="1" kern="1200" baseline="0" noProof="0" dirty="0" smtClean="0">
                          <a:solidFill>
                            <a:srgbClr val="002776"/>
                          </a:solidFill>
                          <a:latin typeface="+mn-lt"/>
                          <a:ea typeface="+mn-ea"/>
                          <a:cs typeface="+mn-cs"/>
                        </a:rPr>
                        <a:t>para atraer y captar al segmento B2C es preferible hacer uso de los medios digitales/online </a:t>
                      </a:r>
                      <a:r>
                        <a:rPr lang="es-ES_tradnl" sz="900" kern="1200" baseline="0" noProof="0" dirty="0" smtClean="0">
                          <a:solidFill>
                            <a:srgbClr val="002776"/>
                          </a:solidFill>
                          <a:latin typeface="+mn-lt"/>
                          <a:ea typeface="+mn-ea"/>
                          <a:cs typeface="+mn-cs"/>
                        </a:rPr>
                        <a:t>que permiten obtener mucha información y poder evaluar las acciones de marketing, sobre todo de comunicación y comercialización y evaluarlas</a:t>
                      </a: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Para el segmento de </a:t>
                      </a:r>
                      <a:r>
                        <a:rPr lang="es-ES_tradnl" sz="900" b="1" kern="1200" baseline="0" noProof="0" dirty="0" smtClean="0">
                          <a:solidFill>
                            <a:srgbClr val="002776"/>
                          </a:solidFill>
                          <a:latin typeface="+mn-lt"/>
                          <a:ea typeface="+mn-ea"/>
                          <a:cs typeface="+mn-cs"/>
                        </a:rPr>
                        <a:t>profesionales o </a:t>
                      </a:r>
                      <a:r>
                        <a:rPr lang="es-ES_tradnl" sz="900" b="1" i="1" kern="1200" baseline="0" noProof="0" dirty="0" smtClean="0">
                          <a:solidFill>
                            <a:srgbClr val="002776"/>
                          </a:solidFill>
                          <a:latin typeface="+mn-lt"/>
                          <a:ea typeface="+mn-ea"/>
                          <a:cs typeface="+mn-cs"/>
                        </a:rPr>
                        <a:t> </a:t>
                      </a:r>
                      <a:r>
                        <a:rPr lang="es-ES_tradnl" sz="900" b="1" i="1" kern="1200" baseline="0" noProof="0" dirty="0" err="1" smtClean="0">
                          <a:solidFill>
                            <a:srgbClr val="002776"/>
                          </a:solidFill>
                          <a:latin typeface="+mn-lt"/>
                          <a:ea typeface="+mn-ea"/>
                          <a:cs typeface="+mn-cs"/>
                        </a:rPr>
                        <a:t>trade</a:t>
                      </a:r>
                      <a:r>
                        <a:rPr lang="es-ES_tradnl" sz="900" b="1" i="1" kern="1200" baseline="0" noProof="0" dirty="0" smtClean="0">
                          <a:solidFill>
                            <a:srgbClr val="002776"/>
                          </a:solidFill>
                          <a:latin typeface="+mn-lt"/>
                          <a:ea typeface="+mn-ea"/>
                          <a:cs typeface="+mn-cs"/>
                        </a:rPr>
                        <a:t> </a:t>
                      </a:r>
                      <a:r>
                        <a:rPr lang="es-ES_tradnl" sz="900" b="1" i="0" kern="1200" baseline="0" noProof="0" dirty="0" smtClean="0">
                          <a:solidFill>
                            <a:srgbClr val="002776"/>
                          </a:solidFill>
                          <a:latin typeface="+mn-lt"/>
                          <a:ea typeface="+mn-ea"/>
                          <a:cs typeface="+mn-cs"/>
                        </a:rPr>
                        <a:t> en cambio se recomienda el uso del canal offline </a:t>
                      </a:r>
                      <a:r>
                        <a:rPr lang="es-ES_tradnl" sz="900" i="0" kern="1200" baseline="0" noProof="0" dirty="0" smtClean="0">
                          <a:solidFill>
                            <a:srgbClr val="002776"/>
                          </a:solidFill>
                          <a:latin typeface="+mn-lt"/>
                          <a:ea typeface="+mn-ea"/>
                          <a:cs typeface="+mn-cs"/>
                        </a:rPr>
                        <a:t>el cual suele conceder mejores resultados ya que los actores involucrados son menos y sigue siendo relevante la relación personal para al conclusión de los negocios.</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i="0" kern="1200" baseline="0" noProof="0" dirty="0" smtClean="0">
                          <a:solidFill>
                            <a:srgbClr val="002776"/>
                          </a:solidFill>
                          <a:latin typeface="+mn-lt"/>
                          <a:ea typeface="+mn-ea"/>
                          <a:cs typeface="+mn-cs"/>
                        </a:rPr>
                        <a:t>En las acciones de marketing a desarrollar para el </a:t>
                      </a:r>
                      <a:r>
                        <a:rPr lang="es-ES_tradnl" sz="900" i="1" kern="1200" baseline="0" noProof="0" dirty="0" smtClean="0">
                          <a:solidFill>
                            <a:srgbClr val="002776"/>
                          </a:solidFill>
                          <a:latin typeface="+mn-lt"/>
                          <a:ea typeface="+mn-ea"/>
                          <a:cs typeface="+mn-cs"/>
                        </a:rPr>
                        <a:t> </a:t>
                      </a:r>
                      <a:r>
                        <a:rPr lang="es-ES_tradnl" sz="900" i="1" kern="1200" baseline="0" noProof="0" dirty="0" err="1" smtClean="0">
                          <a:solidFill>
                            <a:srgbClr val="002776"/>
                          </a:solidFill>
                          <a:latin typeface="+mn-lt"/>
                          <a:ea typeface="+mn-ea"/>
                          <a:cs typeface="+mn-cs"/>
                        </a:rPr>
                        <a:t>trade</a:t>
                      </a:r>
                      <a:r>
                        <a:rPr lang="es-ES_tradnl" sz="900" i="0" kern="1200" baseline="0" noProof="0" dirty="0" smtClean="0">
                          <a:solidFill>
                            <a:srgbClr val="002776"/>
                          </a:solidFill>
                          <a:latin typeface="+mn-lt"/>
                          <a:ea typeface="+mn-ea"/>
                          <a:cs typeface="+mn-cs"/>
                        </a:rPr>
                        <a:t> se plantea el mercado internacional como objetivo. Además, el presupuesto se enfocará únicamente a los mercados definidos como objetivo en el Producto 2 – Definición estratégica del presente Plan.</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i="0" kern="1200" baseline="0" noProof="0" dirty="0" smtClean="0">
                          <a:solidFill>
                            <a:srgbClr val="002776"/>
                          </a:solidFill>
                          <a:latin typeface="+mn-lt"/>
                          <a:ea typeface="+mn-ea"/>
                          <a:cs typeface="+mn-cs"/>
                        </a:rPr>
                        <a:t>Se propone hacer acciones de RR.PP. e influencia a nivel mundial gracias a la red de oficinas internacionales ya que generan alto impacto con bajo coste. Los impactos generados en “medios obtenidos – </a:t>
                      </a:r>
                      <a:r>
                        <a:rPr lang="es-ES_tradnl" sz="900" i="1" kern="1200" baseline="0" noProof="0" dirty="0" err="1" smtClean="0">
                          <a:solidFill>
                            <a:srgbClr val="002776"/>
                          </a:solidFill>
                          <a:latin typeface="+mn-lt"/>
                          <a:ea typeface="+mn-ea"/>
                          <a:cs typeface="+mn-cs"/>
                        </a:rPr>
                        <a:t>earned</a:t>
                      </a:r>
                      <a:r>
                        <a:rPr lang="es-ES_tradnl" sz="900" i="1" kern="1200" baseline="0" noProof="0" dirty="0" smtClean="0">
                          <a:solidFill>
                            <a:srgbClr val="002776"/>
                          </a:solidFill>
                          <a:latin typeface="+mn-lt"/>
                          <a:ea typeface="+mn-ea"/>
                          <a:cs typeface="+mn-cs"/>
                        </a:rPr>
                        <a:t> media</a:t>
                      </a:r>
                      <a:r>
                        <a:rPr lang="es-ES_tradnl" sz="900" i="0" kern="1200" baseline="0" noProof="0" dirty="0" smtClean="0">
                          <a:solidFill>
                            <a:srgbClr val="002776"/>
                          </a:solidFill>
                          <a:latin typeface="+mn-lt"/>
                          <a:ea typeface="+mn-ea"/>
                          <a:cs typeface="+mn-cs"/>
                        </a:rPr>
                        <a:t>” se publicarán en los medios digitales</a:t>
                      </a: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i="0" kern="1200" baseline="0" noProof="0" dirty="0" smtClean="0">
                          <a:solidFill>
                            <a:srgbClr val="002776"/>
                          </a:solidFill>
                          <a:latin typeface="+mn-lt"/>
                          <a:ea typeface="+mn-ea"/>
                          <a:cs typeface="+mn-cs"/>
                        </a:rPr>
                        <a:t>Asimismo, para el </a:t>
                      </a:r>
                      <a:r>
                        <a:rPr lang="es-ES_tradnl" sz="900" b="1" i="0" kern="1200" baseline="0" noProof="0" dirty="0" smtClean="0">
                          <a:solidFill>
                            <a:srgbClr val="002776"/>
                          </a:solidFill>
                          <a:latin typeface="+mn-lt"/>
                          <a:ea typeface="+mn-ea"/>
                          <a:cs typeface="+mn-cs"/>
                        </a:rPr>
                        <a:t>segmento B2C diferenciaremos público nacional e internacional </a:t>
                      </a:r>
                      <a:r>
                        <a:rPr lang="es-ES_tradnl" sz="900" i="0" kern="1200" baseline="0" noProof="0" dirty="0" smtClean="0">
                          <a:solidFill>
                            <a:srgbClr val="002776"/>
                          </a:solidFill>
                          <a:latin typeface="+mn-lt"/>
                          <a:ea typeface="+mn-ea"/>
                          <a:cs typeface="+mn-cs"/>
                        </a:rPr>
                        <a:t>ya que sus necesidades son distintas y sus expectativas de Quito como destino turístico, también.</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En este sentido, se elaborará un plan de marketing que contenga campañas a implementar en:</a:t>
                      </a:r>
                    </a:p>
                    <a:p>
                      <a:pPr marL="1598696" marR="0" lvl="3"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Mercados internacionales objetivo (definidos en el Producto 2). Estas campañas a realizar online harán uso del posicionamiento internacional de Quito como marca turística.</a:t>
                      </a:r>
                    </a:p>
                    <a:p>
                      <a:pPr marL="1598696" marR="0" lvl="3"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Mercado nacional y geo – localizaciones objetivo (definidas también en el Producto 2). Las campañas para este segmento se realizarán también online pero se fundamentarán en un posicionamiento de la marca turística diferenciado, ya que el posicionamiento para el público nacional es distinto.</a:t>
                      </a: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0"/>
                  </a:ext>
                </a:extLst>
              </a:tr>
              <a:tr h="936104">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2. Ejemplos</a:t>
                      </a:r>
                      <a:r>
                        <a:rPr lang="es-ES" sz="900" kern="1200" baseline="0" noProof="0" dirty="0" smtClean="0">
                          <a:solidFill>
                            <a:srgbClr val="002776"/>
                          </a:solidFill>
                          <a:latin typeface="+mn-lt"/>
                          <a:ea typeface="+mn-ea"/>
                          <a:cs typeface="+mn-cs"/>
                        </a:rPr>
                        <a:t> de acciones de marketing, en concreto de comunicación y comercialización para los distintos públicos objetivos y en distintos mercados:</a:t>
                      </a:r>
                    </a:p>
                    <a:p>
                      <a:pPr marL="685297" marR="0" lvl="1"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baseline="0" noProof="0" dirty="0" smtClean="0">
                          <a:solidFill>
                            <a:srgbClr val="002776"/>
                          </a:solidFill>
                          <a:latin typeface="+mn-lt"/>
                          <a:ea typeface="+mn-ea"/>
                          <a:cs typeface="+mn-cs"/>
                        </a:rPr>
                        <a:t>B2B mercados internacionales</a:t>
                      </a:r>
                    </a:p>
                    <a:p>
                      <a:pPr marL="1084849" marR="0" lvl="2"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kern="1200" baseline="0" noProof="0" dirty="0" smtClean="0">
                          <a:solidFill>
                            <a:srgbClr val="002776"/>
                          </a:solidFill>
                          <a:latin typeface="+mn-lt"/>
                          <a:ea typeface="+mn-ea"/>
                          <a:cs typeface="+mn-cs"/>
                        </a:rPr>
                        <a:t>Ferias especializadas</a:t>
                      </a:r>
                    </a:p>
                    <a:p>
                      <a:pPr marL="1084849" marR="0" lvl="2"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kern="1200" baseline="0" noProof="0" dirty="0" err="1" smtClean="0">
                          <a:solidFill>
                            <a:srgbClr val="002776"/>
                          </a:solidFill>
                          <a:latin typeface="+mn-lt"/>
                          <a:ea typeface="+mn-ea"/>
                          <a:cs typeface="+mn-cs"/>
                        </a:rPr>
                        <a:t>Roadshows</a:t>
                      </a:r>
                      <a:r>
                        <a:rPr lang="es-ES" sz="900" kern="1200" baseline="0" noProof="0" dirty="0" smtClean="0">
                          <a:solidFill>
                            <a:srgbClr val="002776"/>
                          </a:solidFill>
                          <a:latin typeface="+mn-lt"/>
                          <a:ea typeface="+mn-ea"/>
                          <a:cs typeface="+mn-cs"/>
                        </a:rPr>
                        <a:t>, workshops, presentaciones, e-</a:t>
                      </a:r>
                      <a:r>
                        <a:rPr lang="es-ES" sz="900" kern="1200" baseline="0" noProof="0" dirty="0" err="1" smtClean="0">
                          <a:solidFill>
                            <a:srgbClr val="002776"/>
                          </a:solidFill>
                          <a:latin typeface="+mn-lt"/>
                          <a:ea typeface="+mn-ea"/>
                          <a:cs typeface="+mn-cs"/>
                        </a:rPr>
                        <a:t>learning</a:t>
                      </a:r>
                      <a:endParaRPr lang="es-ES" sz="900" kern="1200" baseline="0" noProof="0" dirty="0" smtClean="0">
                        <a:solidFill>
                          <a:srgbClr val="002776"/>
                        </a:solidFill>
                        <a:latin typeface="+mn-lt"/>
                        <a:ea typeface="+mn-ea"/>
                        <a:cs typeface="+mn-cs"/>
                      </a:endParaRPr>
                    </a:p>
                    <a:p>
                      <a:pPr marL="1084849" marR="0" lvl="2"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kern="1200" baseline="0" noProof="0" dirty="0" err="1" smtClean="0">
                          <a:solidFill>
                            <a:srgbClr val="002776"/>
                          </a:solidFill>
                          <a:latin typeface="+mn-lt"/>
                          <a:ea typeface="+mn-ea"/>
                          <a:cs typeface="+mn-cs"/>
                        </a:rPr>
                        <a:t>Fam</a:t>
                      </a:r>
                      <a:r>
                        <a:rPr lang="es-ES" sz="900" kern="1200" baseline="0" noProof="0" dirty="0" smtClean="0">
                          <a:solidFill>
                            <a:srgbClr val="002776"/>
                          </a:solidFill>
                          <a:latin typeface="+mn-lt"/>
                          <a:ea typeface="+mn-ea"/>
                          <a:cs typeface="+mn-cs"/>
                        </a:rPr>
                        <a:t>  y </a:t>
                      </a:r>
                      <a:r>
                        <a:rPr lang="es-ES" sz="900" kern="1200" baseline="0" noProof="0" dirty="0" err="1" smtClean="0">
                          <a:solidFill>
                            <a:srgbClr val="002776"/>
                          </a:solidFill>
                          <a:latin typeface="+mn-lt"/>
                          <a:ea typeface="+mn-ea"/>
                          <a:cs typeface="+mn-cs"/>
                        </a:rPr>
                        <a:t>Press</a:t>
                      </a:r>
                      <a:r>
                        <a:rPr lang="es-ES" sz="900" kern="1200" baseline="0" noProof="0" dirty="0" smtClean="0">
                          <a:solidFill>
                            <a:srgbClr val="002776"/>
                          </a:solidFill>
                          <a:latin typeface="+mn-lt"/>
                          <a:ea typeface="+mn-ea"/>
                          <a:cs typeface="+mn-cs"/>
                        </a:rPr>
                        <a:t> </a:t>
                      </a:r>
                      <a:r>
                        <a:rPr lang="es-ES" sz="900" kern="1200" baseline="0" noProof="0" dirty="0" err="1" smtClean="0">
                          <a:solidFill>
                            <a:srgbClr val="002776"/>
                          </a:solidFill>
                          <a:latin typeface="+mn-lt"/>
                          <a:ea typeface="+mn-ea"/>
                          <a:cs typeface="+mn-cs"/>
                        </a:rPr>
                        <a:t>Trips</a:t>
                      </a:r>
                      <a:endParaRPr lang="es-ES" sz="900" kern="1200" baseline="0" noProof="0" dirty="0" smtClean="0">
                        <a:solidFill>
                          <a:srgbClr val="002776"/>
                        </a:solidFill>
                        <a:latin typeface="+mn-lt"/>
                        <a:ea typeface="+mn-ea"/>
                        <a:cs typeface="+mn-cs"/>
                      </a:endParaRPr>
                    </a:p>
                    <a:p>
                      <a:pPr marL="1084849" marR="0" lvl="2"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kern="1200" baseline="0" noProof="0" dirty="0" smtClean="0">
                          <a:solidFill>
                            <a:srgbClr val="002776"/>
                          </a:solidFill>
                          <a:latin typeface="+mn-lt"/>
                          <a:ea typeface="+mn-ea"/>
                          <a:cs typeface="+mn-cs"/>
                        </a:rPr>
                        <a:t>Acciones cooperadas entre compañías del sector privado y QT</a:t>
                      </a:r>
                    </a:p>
                    <a:p>
                      <a:pPr marL="1084849" marR="0" lvl="2"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900" kern="1200" baseline="0" noProof="0" dirty="0" smtClean="0">
                          <a:solidFill>
                            <a:srgbClr val="002776"/>
                          </a:solidFill>
                          <a:latin typeface="+mn-lt"/>
                          <a:ea typeface="+mn-ea"/>
                          <a:cs typeface="+mn-cs"/>
                        </a:rPr>
                        <a:t>Embajadas y Embajadores de Quito </a:t>
                      </a:r>
                    </a:p>
                    <a:p>
                      <a:pPr marL="1084849" marR="0" lvl="2"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Etc.</a:t>
                      </a:r>
                      <a:endParaRPr lang="es-ES" sz="900" kern="1200" noProof="0" dirty="0" smtClean="0">
                        <a:solidFill>
                          <a:srgbClr val="002776"/>
                        </a:solidFill>
                        <a:latin typeface="+mn-lt"/>
                        <a:ea typeface="+mn-ea"/>
                        <a:cs typeface="+mn-cs"/>
                      </a:endParaRPr>
                    </a:p>
                    <a:p>
                      <a:pPr marL="685297" marR="0" lvl="1"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baseline="0" noProof="0" dirty="0" smtClean="0">
                          <a:solidFill>
                            <a:srgbClr val="002776"/>
                          </a:solidFill>
                          <a:latin typeface="+mn-lt"/>
                          <a:ea typeface="+mn-ea"/>
                          <a:cs typeface="+mn-cs"/>
                        </a:rPr>
                        <a:t>B2C en mercados internacionales</a:t>
                      </a:r>
                    </a:p>
                    <a:p>
                      <a:pPr marL="1079500" marR="0" lvl="2" indent="-166688"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Campañas de PPC – </a:t>
                      </a:r>
                      <a:r>
                        <a:rPr lang="es-ES_tradnl" sz="900" i="1" kern="1200" baseline="0" noProof="0" dirty="0" err="1" smtClean="0">
                          <a:solidFill>
                            <a:srgbClr val="002776"/>
                          </a:solidFill>
                          <a:latin typeface="+mn-lt"/>
                          <a:ea typeface="+mn-ea"/>
                          <a:cs typeface="+mn-cs"/>
                        </a:rPr>
                        <a:t>Pay</a:t>
                      </a:r>
                      <a:r>
                        <a:rPr lang="es-ES_tradnl" sz="900" i="1" kern="1200" baseline="0" noProof="0" dirty="0" smtClean="0">
                          <a:solidFill>
                            <a:srgbClr val="002776"/>
                          </a:solidFill>
                          <a:latin typeface="+mn-lt"/>
                          <a:ea typeface="+mn-ea"/>
                          <a:cs typeface="+mn-cs"/>
                        </a:rPr>
                        <a:t> Per </a:t>
                      </a:r>
                      <a:r>
                        <a:rPr lang="es-ES_tradnl" sz="900" i="1" kern="1200" baseline="0" noProof="0" dirty="0" err="1" smtClean="0">
                          <a:solidFill>
                            <a:srgbClr val="002776"/>
                          </a:solidFill>
                          <a:latin typeface="+mn-lt"/>
                          <a:ea typeface="+mn-ea"/>
                          <a:cs typeface="+mn-cs"/>
                        </a:rPr>
                        <a:t>Click</a:t>
                      </a:r>
                      <a:r>
                        <a:rPr lang="es-ES_tradnl" sz="900" i="1" kern="1200" baseline="0" noProof="0" dirty="0" smtClean="0">
                          <a:solidFill>
                            <a:srgbClr val="002776"/>
                          </a:solidFill>
                          <a:latin typeface="+mn-lt"/>
                          <a:ea typeface="+mn-ea"/>
                          <a:cs typeface="+mn-cs"/>
                        </a:rPr>
                        <a:t> </a:t>
                      </a:r>
                      <a:r>
                        <a:rPr lang="es-ES_tradnl" sz="900" i="0" kern="1200" baseline="0" noProof="0" dirty="0" smtClean="0">
                          <a:solidFill>
                            <a:srgbClr val="002776"/>
                          </a:solidFill>
                          <a:latin typeface="+mn-lt"/>
                          <a:ea typeface="+mn-ea"/>
                          <a:cs typeface="+mn-cs"/>
                        </a:rPr>
                        <a:t>de Google </a:t>
                      </a:r>
                      <a:r>
                        <a:rPr lang="es-ES_tradnl" sz="900" i="0" kern="1200" baseline="0" noProof="0" dirty="0" err="1" smtClean="0">
                          <a:solidFill>
                            <a:srgbClr val="002776"/>
                          </a:solidFill>
                          <a:latin typeface="+mn-lt"/>
                          <a:ea typeface="+mn-ea"/>
                          <a:cs typeface="+mn-cs"/>
                        </a:rPr>
                        <a:t>Ads</a:t>
                      </a:r>
                      <a:r>
                        <a:rPr lang="es-ES_tradnl" sz="900" i="0" kern="1200" baseline="0" noProof="0" dirty="0" smtClean="0">
                          <a:solidFill>
                            <a:srgbClr val="002776"/>
                          </a:solidFill>
                          <a:latin typeface="+mn-lt"/>
                          <a:ea typeface="+mn-ea"/>
                          <a:cs typeface="+mn-cs"/>
                        </a:rPr>
                        <a:t> con términos clave vinculados a Quito.</a:t>
                      </a:r>
                    </a:p>
                    <a:p>
                      <a:pPr marL="1079500" marR="0" lvl="2" indent="-166688"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i="0" kern="1200" baseline="0" noProof="0" dirty="0" smtClean="0">
                          <a:solidFill>
                            <a:srgbClr val="002776"/>
                          </a:solidFill>
                          <a:latin typeface="+mn-lt"/>
                          <a:ea typeface="+mn-ea"/>
                          <a:cs typeface="+mn-cs"/>
                        </a:rPr>
                        <a:t>Campañas de publicidad en Facebook, en los mercados y geo-localizaciones objetivo.</a:t>
                      </a:r>
                    </a:p>
                    <a:p>
                      <a:pPr marL="1079500" marR="0" lvl="2" indent="-166688"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i="0" kern="1200" baseline="0" noProof="0" dirty="0" smtClean="0">
                          <a:solidFill>
                            <a:srgbClr val="002776"/>
                          </a:solidFill>
                          <a:latin typeface="+mn-lt"/>
                          <a:ea typeface="+mn-ea"/>
                          <a:cs typeface="+mn-cs"/>
                        </a:rPr>
                        <a:t>Creación de vídeos de YouTube, incluso desarrollo del Canal YouTube Quito Turismo como medio propio de inspiración y que pueda tener impacto en redes sociales (gracias a ser compartido) y medios “obtenidos” (</a:t>
                      </a:r>
                      <a:r>
                        <a:rPr lang="es-ES_tradnl" sz="900" i="0" kern="1200" baseline="0" noProof="0" dirty="0" err="1" smtClean="0">
                          <a:solidFill>
                            <a:srgbClr val="002776"/>
                          </a:solidFill>
                          <a:latin typeface="+mn-lt"/>
                          <a:ea typeface="+mn-ea"/>
                          <a:cs typeface="+mn-cs"/>
                        </a:rPr>
                        <a:t>earned</a:t>
                      </a:r>
                      <a:r>
                        <a:rPr lang="es-ES_tradnl" sz="900" i="0" kern="1200" baseline="0" noProof="0" dirty="0" smtClean="0">
                          <a:solidFill>
                            <a:srgbClr val="002776"/>
                          </a:solidFill>
                          <a:latin typeface="+mn-lt"/>
                          <a:ea typeface="+mn-ea"/>
                          <a:cs typeface="+mn-cs"/>
                        </a:rPr>
                        <a:t>). </a:t>
                      </a:r>
                      <a:endParaRPr lang="es-ES_tradnl" sz="900" kern="1200" baseline="0" noProof="0" dirty="0" smtClean="0">
                        <a:solidFill>
                          <a:srgbClr val="002776"/>
                        </a:solidFill>
                        <a:latin typeface="+mn-lt"/>
                        <a:ea typeface="+mn-ea"/>
                        <a:cs typeface="+mn-cs"/>
                      </a:endParaRPr>
                    </a:p>
                    <a:p>
                      <a:pPr marL="685297" marR="0" lvl="1"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baseline="0" noProof="0" dirty="0" smtClean="0">
                          <a:solidFill>
                            <a:srgbClr val="002776"/>
                          </a:solidFill>
                          <a:latin typeface="+mn-lt"/>
                          <a:ea typeface="+mn-ea"/>
                          <a:cs typeface="+mn-cs"/>
                        </a:rPr>
                        <a:t>B2C en mercados nacionales</a:t>
                      </a:r>
                    </a:p>
                    <a:p>
                      <a:pPr marL="1079500" marR="0" lvl="2" indent="-166688"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Campañas de influencia con la colaboración de “</a:t>
                      </a:r>
                      <a:r>
                        <a:rPr lang="es-ES_tradnl" sz="900" kern="1200" baseline="0" noProof="0" dirty="0" err="1" smtClean="0">
                          <a:solidFill>
                            <a:srgbClr val="002776"/>
                          </a:solidFill>
                          <a:latin typeface="+mn-lt"/>
                          <a:ea typeface="+mn-ea"/>
                          <a:cs typeface="+mn-cs"/>
                        </a:rPr>
                        <a:t>influencers</a:t>
                      </a:r>
                      <a:r>
                        <a:rPr lang="es-ES_tradnl" sz="900" kern="1200" baseline="0" noProof="0" dirty="0" smtClean="0">
                          <a:solidFill>
                            <a:srgbClr val="002776"/>
                          </a:solidFill>
                          <a:latin typeface="+mn-lt"/>
                          <a:ea typeface="+mn-ea"/>
                          <a:cs typeface="+mn-cs"/>
                        </a:rPr>
                        <a:t>” de los segmentos objetivos en mercados nacionales</a:t>
                      </a:r>
                    </a:p>
                    <a:p>
                      <a:pPr marL="1079500" marR="0" lvl="2" indent="-166688"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Campañas también de Facebook, pero con un contenido distinto del mercado internacional</a:t>
                      </a:r>
                    </a:p>
                    <a:p>
                      <a:pPr marL="1079500" marR="0" lvl="2" indent="-166688"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Etc.</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1"/>
                  </a:ext>
                </a:extLst>
              </a:tr>
            </a:tbl>
          </a:graphicData>
        </a:graphic>
      </p:graphicFrame>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sugerencia para el Plan Integral de Marketing Turístico de Quito</a:t>
            </a:r>
            <a:endParaRPr lang="es-CL" sz="1000" b="1" dirty="0">
              <a:solidFill>
                <a:schemeClr val="bg2"/>
              </a:solidFill>
              <a:latin typeface="+mn-lt"/>
            </a:endParaRPr>
          </a:p>
        </p:txBody>
      </p:sp>
      <p:sp>
        <p:nvSpPr>
          <p:cNvPr id="24" name="TextBox 23"/>
          <p:cNvSpPr txBox="1"/>
          <p:nvPr/>
        </p:nvSpPr>
        <p:spPr>
          <a:xfrm>
            <a:off x="194340" y="1351906"/>
            <a:ext cx="9659932" cy="230832"/>
          </a:xfrm>
          <a:prstGeom prst="rect">
            <a:avLst/>
          </a:prstGeom>
          <a:noFill/>
        </p:spPr>
        <p:txBody>
          <a:bodyPr wrap="square" rtlCol="0">
            <a:spAutoFit/>
          </a:bodyPr>
          <a:lstStyle/>
          <a:p>
            <a:r>
              <a:rPr lang="es-ES_tradnl" sz="900" b="1" i="1" dirty="0" smtClean="0">
                <a:solidFill>
                  <a:schemeClr val="tx2"/>
                </a:solidFill>
              </a:rPr>
              <a:t>Las </a:t>
            </a:r>
            <a:r>
              <a:rPr lang="es-ES_tradnl" sz="900" b="1" i="1" dirty="0">
                <a:solidFill>
                  <a:schemeClr val="tx2"/>
                </a:solidFill>
              </a:rPr>
              <a:t>ideas que se presentan a continuación son sugerencias que se añaden, pero que en ningún caso suponen un desarrollo vinculante</a:t>
            </a:r>
            <a:r>
              <a:rPr lang="es-ES_tradnl" sz="900" b="1" i="1" dirty="0" smtClean="0">
                <a:solidFill>
                  <a:schemeClr val="tx2"/>
                </a:solidFill>
              </a:rPr>
              <a:t>.</a:t>
            </a:r>
            <a:endParaRPr lang="es-CL" sz="900" b="1" dirty="0">
              <a:solidFill>
                <a:schemeClr val="tx2"/>
              </a:solidFill>
              <a:latin typeface="+mn-lt"/>
            </a:endParaRPr>
          </a:p>
        </p:txBody>
      </p:sp>
      <p:grpSp>
        <p:nvGrpSpPr>
          <p:cNvPr id="25" name="Group 24"/>
          <p:cNvGrpSpPr/>
          <p:nvPr/>
        </p:nvGrpSpPr>
        <p:grpSpPr>
          <a:xfrm>
            <a:off x="1202122" y="380250"/>
            <a:ext cx="428400" cy="410400"/>
            <a:chOff x="1157616" y="202415"/>
            <a:chExt cx="515504" cy="495053"/>
          </a:xfrm>
        </p:grpSpPr>
        <p:sp>
          <p:nvSpPr>
            <p:cNvPr id="31" name="Rounded Rectangle 30"/>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2" name="Group 282"/>
            <p:cNvGrpSpPr/>
            <p:nvPr/>
          </p:nvGrpSpPr>
          <p:grpSpPr>
            <a:xfrm>
              <a:off x="1311621" y="288473"/>
              <a:ext cx="207495" cy="194290"/>
              <a:chOff x="644491" y="4719572"/>
              <a:chExt cx="226243" cy="211846"/>
            </a:xfrm>
            <a:solidFill>
              <a:schemeClr val="bg1"/>
            </a:solidFill>
          </p:grpSpPr>
          <p:sp>
            <p:nvSpPr>
              <p:cNvPr id="33"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6"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
        <p:nvSpPr>
          <p:cNvPr id="26" name="Rectangle 25"/>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 altLang="es-CL" sz="1100" b="1" dirty="0">
                <a:solidFill>
                  <a:schemeClr val="tx2"/>
                </a:solidFill>
              </a:rPr>
              <a:t>1.3. Plan Integral de Marketing Turístico de Quito</a:t>
            </a:r>
            <a:endParaRPr lang="es-CL" sz="1100" b="1" dirty="0">
              <a:solidFill>
                <a:schemeClr val="tx2"/>
              </a:solidFill>
            </a:endParaRPr>
          </a:p>
        </p:txBody>
      </p:sp>
      <p:sp>
        <p:nvSpPr>
          <p:cNvPr id="27" name="Rectangle 26"/>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smtClean="0"/>
              <a:t>Marketing como un proceso integrado, continuo y focalizado desde el producto hasta la venta y fidelización del cliente</a:t>
            </a:r>
            <a:endParaRPr lang="es-CL" sz="800" b="1" dirty="0">
              <a:solidFill>
                <a:srgbClr val="FFFFFF"/>
              </a:solidFill>
            </a:endParaRPr>
          </a:p>
        </p:txBody>
      </p:sp>
      <p:sp>
        <p:nvSpPr>
          <p:cNvPr id="28" name="Rounded Rectangle 27"/>
          <p:cNvSpPr/>
          <p:nvPr/>
        </p:nvSpPr>
        <p:spPr>
          <a:xfrm>
            <a:off x="205200" y="1006673"/>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spTree>
    <p:extLst>
      <p:ext uri="{BB962C8B-B14F-4D97-AF65-F5344CB8AC3E}">
        <p14:creationId xmlns:p14="http://schemas.microsoft.com/office/powerpoint/2010/main" val="4216451732"/>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52409"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1.1. Desarrollo de un ecosistema digital de marketing turístico</a:t>
            </a:r>
            <a:endParaRPr lang="es-CL" sz="1100" b="1" dirty="0">
              <a:solidFill>
                <a:schemeClr val="tx2"/>
              </a:solidFill>
            </a:endParaRPr>
          </a:p>
        </p:txBody>
      </p:sp>
      <p:sp>
        <p:nvSpPr>
          <p:cNvPr id="257" name="Rectangle 256"/>
          <p:cNvSpPr/>
          <p:nvPr/>
        </p:nvSpPr>
        <p:spPr>
          <a:xfrm>
            <a:off x="7264146" y="3064026"/>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ES_tradnl" sz="900" dirty="0">
                <a:solidFill>
                  <a:srgbClr val="002776"/>
                </a:solidFill>
              </a:rPr>
              <a:t>Definición clara de los </a:t>
            </a:r>
            <a:r>
              <a:rPr lang="es-ES_tradnl" sz="900" dirty="0" smtClean="0">
                <a:solidFill>
                  <a:srgbClr val="002776"/>
                </a:solidFill>
              </a:rPr>
              <a:t>objetivos específicos </a:t>
            </a:r>
            <a:r>
              <a:rPr lang="es-ES_tradnl" sz="900" dirty="0">
                <a:solidFill>
                  <a:srgbClr val="002776"/>
                </a:solidFill>
              </a:rPr>
              <a:t>para cada uno de los públicos digitales</a:t>
            </a:r>
          </a:p>
          <a:p>
            <a:pPr marL="228600" lvl="0" indent="-228600">
              <a:buFont typeface="+mj-lt"/>
              <a:buAutoNum type="arabicPeriod"/>
            </a:pPr>
            <a:r>
              <a:rPr lang="es-ES_tradnl" sz="900" dirty="0">
                <a:solidFill>
                  <a:srgbClr val="002776"/>
                </a:solidFill>
              </a:rPr>
              <a:t>Determinación clara de los roles y áreas de influencia </a:t>
            </a:r>
            <a:r>
              <a:rPr lang="es-ES_tradnl" sz="900" dirty="0" smtClean="0">
                <a:solidFill>
                  <a:srgbClr val="002776"/>
                </a:solidFill>
              </a:rPr>
              <a:t>del equipo de gestión del ecosistema digital</a:t>
            </a:r>
          </a:p>
          <a:p>
            <a:pPr marL="228600" lvl="0" indent="-228600">
              <a:buFont typeface="+mj-lt"/>
              <a:buAutoNum type="arabicPeriod"/>
            </a:pPr>
            <a:r>
              <a:rPr lang="es-CL" sz="900" dirty="0" smtClean="0">
                <a:solidFill>
                  <a:srgbClr val="002776"/>
                </a:solidFill>
              </a:rPr>
              <a:t>Comunicación </a:t>
            </a:r>
            <a:r>
              <a:rPr lang="es-CL" sz="900" dirty="0">
                <a:solidFill>
                  <a:srgbClr val="002776"/>
                </a:solidFill>
              </a:rPr>
              <a:t>y difusión de la estrategia, para el alineamiento de la organización</a:t>
            </a:r>
          </a:p>
          <a:p>
            <a:pPr marL="228600" indent="-228600">
              <a:buFont typeface="+mj-lt"/>
              <a:buAutoNum type="arabicPeriod"/>
            </a:pPr>
            <a:r>
              <a:rPr lang="es-CL" sz="900" dirty="0">
                <a:solidFill>
                  <a:srgbClr val="002776"/>
                </a:solidFill>
              </a:rPr>
              <a:t>Existencia de una estructura de metas cruzadas que vincule a a ambos </a:t>
            </a:r>
            <a:r>
              <a:rPr lang="es-CL" sz="900" dirty="0" smtClean="0">
                <a:solidFill>
                  <a:srgbClr val="002776"/>
                </a:solidFill>
              </a:rPr>
              <a:t>departamentos</a:t>
            </a:r>
            <a:endParaRPr lang="es-CL" sz="900" dirty="0">
              <a:solidFill>
                <a:srgbClr val="002776"/>
              </a:solidFill>
            </a:endParaRPr>
          </a:p>
        </p:txBody>
      </p:sp>
      <p:sp>
        <p:nvSpPr>
          <p:cNvPr id="212" name="Rectangle 211"/>
          <p:cNvSpPr/>
          <p:nvPr/>
        </p:nvSpPr>
        <p:spPr>
          <a:xfrm>
            <a:off x="205200" y="179872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ES_tradnl" sz="900" dirty="0" smtClean="0">
                <a:solidFill>
                  <a:srgbClr val="002776"/>
                </a:solidFill>
              </a:rPr>
              <a:t>Desarrollar un ecosistema digital de marketing turístico por públicos que tenga en cuenta todas las etapas de su “viaje digital” </a:t>
            </a:r>
            <a:r>
              <a:rPr lang="es-ES_tradnl" sz="900" dirty="0">
                <a:solidFill>
                  <a:srgbClr val="002776"/>
                </a:solidFill>
              </a:rPr>
              <a:t>con una </a:t>
            </a:r>
            <a:r>
              <a:rPr lang="es-ES_tradnl" sz="900" dirty="0" smtClean="0">
                <a:solidFill>
                  <a:srgbClr val="002776"/>
                </a:solidFill>
              </a:rPr>
              <a:t>gestión orientada a resultados y alineada </a:t>
            </a:r>
            <a:r>
              <a:rPr lang="es-ES_tradnl" sz="900" dirty="0">
                <a:solidFill>
                  <a:srgbClr val="002776"/>
                </a:solidFill>
              </a:rPr>
              <a:t>a los objetivos del Plan y sus mercados </a:t>
            </a:r>
            <a:r>
              <a:rPr lang="es-ES_tradnl" sz="900" dirty="0" smtClean="0">
                <a:solidFill>
                  <a:srgbClr val="002776"/>
                </a:solidFill>
              </a:rPr>
              <a:t>prioritarios</a:t>
            </a:r>
          </a:p>
        </p:txBody>
      </p:sp>
      <p:sp>
        <p:nvSpPr>
          <p:cNvPr id="256" name="Rectangle 255"/>
          <p:cNvSpPr/>
          <p:nvPr/>
        </p:nvSpPr>
        <p:spPr>
          <a:xfrm>
            <a:off x="7264146" y="2700331"/>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734898"/>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Visitas únicas de mercados prioritarios.</a:t>
            </a:r>
          </a:p>
          <a:p>
            <a:pPr marL="228600" indent="-228600">
              <a:spcBef>
                <a:spcPts val="300"/>
              </a:spcBef>
              <a:buFont typeface="+mj-lt"/>
              <a:buAutoNum type="arabicPeriod"/>
            </a:pPr>
            <a:r>
              <a:rPr lang="es-CL" sz="900" dirty="0" smtClean="0">
                <a:solidFill>
                  <a:schemeClr val="tx2"/>
                </a:solidFill>
              </a:rPr>
              <a:t>Crecimiento de la interacción con el público objetivo </a:t>
            </a:r>
          </a:p>
          <a:p>
            <a:pPr marL="228600" indent="-228600">
              <a:spcBef>
                <a:spcPts val="300"/>
              </a:spcBef>
              <a:buFont typeface="+mj-lt"/>
              <a:buAutoNum type="arabicPeriod"/>
            </a:pPr>
            <a:r>
              <a:rPr lang="es-CL" sz="900" dirty="0" smtClean="0">
                <a:solidFill>
                  <a:schemeClr val="tx2"/>
                </a:solidFill>
              </a:rPr>
              <a:t>Tasa de rebote de la página</a:t>
            </a: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2097192866"/>
              </p:ext>
            </p:extLst>
          </p:nvPr>
        </p:nvGraphicFramePr>
        <p:xfrm>
          <a:off x="205200" y="3598922"/>
          <a:ext cx="7029088" cy="2834640"/>
        </p:xfrm>
        <a:graphic>
          <a:graphicData uri="http://schemas.openxmlformats.org/drawingml/2006/table">
            <a:tbl>
              <a:tblPr firstRow="1" bandRow="1">
                <a:tableStyleId>{2D5ABB26-0587-4C30-8999-92F81FD0307C}</a:tableStyleId>
              </a:tblPr>
              <a:tblGrid>
                <a:gridCol w="7029088">
                  <a:extLst>
                    <a:ext uri="{9D8B030D-6E8A-4147-A177-3AD203B41FA5}">
                      <a16:colId xmlns="" xmlns:a16="http://schemas.microsoft.com/office/drawing/2014/main" val="20000"/>
                    </a:ext>
                  </a:extLst>
                </a:gridCol>
              </a:tblGrid>
              <a:tr h="347833">
                <a:tc>
                  <a:txBody>
                    <a:bodyPr/>
                    <a:lstStyle/>
                    <a:p>
                      <a:pPr marL="0" marR="0" lvl="0" indent="0" algn="just" defTabSz="913399" rtl="0" eaLnBrk="1" fontAlgn="auto" latinLnBrk="0" hangingPunct="1">
                        <a:lnSpc>
                          <a:spcPct val="100000"/>
                        </a:lnSpc>
                        <a:spcBef>
                          <a:spcPts val="0"/>
                        </a:spcBef>
                        <a:spcAft>
                          <a:spcPts val="0"/>
                        </a:spcAft>
                        <a:buClrTx/>
                        <a:buSzTx/>
                        <a:buFontTx/>
                        <a:buAutoNum type="arabicPeriod"/>
                        <a:tabLst/>
                        <a:defRPr/>
                      </a:pPr>
                      <a:r>
                        <a:rPr lang="es-CL" sz="900" kern="1200" dirty="0" smtClean="0">
                          <a:solidFill>
                            <a:srgbClr val="002776"/>
                          </a:solidFill>
                          <a:latin typeface="+mn-lt"/>
                          <a:ea typeface="+mn-ea"/>
                          <a:cs typeface="+mn-cs"/>
                        </a:rPr>
                        <a:t> Identificar</a:t>
                      </a:r>
                      <a:r>
                        <a:rPr lang="es-CL" sz="900" kern="1200" baseline="0" dirty="0" smtClean="0">
                          <a:solidFill>
                            <a:srgbClr val="002776"/>
                          </a:solidFill>
                          <a:latin typeface="+mn-lt"/>
                          <a:ea typeface="+mn-ea"/>
                          <a:cs typeface="+mn-cs"/>
                        </a:rPr>
                        <a:t> las necesidades de comunicación de QT corporativo y QT destino turístico y separar los ecosistemas digitales. QT destino turístico tendrá su propio ecosistema digital diferenciado.</a:t>
                      </a:r>
                      <a:endParaRPr lang="es-CL" sz="900" kern="120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904851222"/>
                  </a:ext>
                </a:extLst>
              </a:tr>
              <a:tr h="347833">
                <a:tc>
                  <a:txBody>
                    <a:bodyPr/>
                    <a:lstStyle/>
                    <a:p>
                      <a:pPr marL="0" marR="0" lvl="0" indent="0" algn="just" defTabSz="913399" rtl="0" eaLnBrk="1" fontAlgn="auto" latinLnBrk="0" hangingPunct="1">
                        <a:lnSpc>
                          <a:spcPct val="100000"/>
                        </a:lnSpc>
                        <a:spcBef>
                          <a:spcPts val="0"/>
                        </a:spcBef>
                        <a:spcAft>
                          <a:spcPts val="0"/>
                        </a:spcAft>
                        <a:buClrTx/>
                        <a:buSzTx/>
                        <a:buFontTx/>
                        <a:buNone/>
                        <a:tabLst/>
                        <a:defRPr/>
                      </a:pPr>
                      <a:r>
                        <a:rPr lang="es-ES" sz="900" kern="1200" baseline="0" noProof="0" dirty="0" smtClean="0">
                          <a:solidFill>
                            <a:srgbClr val="002776"/>
                          </a:solidFill>
                          <a:latin typeface="+mn-lt"/>
                          <a:ea typeface="+mn-ea"/>
                          <a:cs typeface="+mn-cs"/>
                        </a:rPr>
                        <a:t>2. </a:t>
                      </a:r>
                      <a:r>
                        <a:rPr lang="es-ES_tradnl" sz="900" kern="1200" dirty="0" smtClean="0">
                          <a:solidFill>
                            <a:srgbClr val="002776"/>
                          </a:solidFill>
                          <a:latin typeface="+mn-lt"/>
                          <a:ea typeface="+mn-ea"/>
                          <a:cs typeface="+mn-cs"/>
                        </a:rPr>
                        <a:t>Análisis de las</a:t>
                      </a:r>
                      <a:r>
                        <a:rPr lang="es-ES_tradnl" sz="900" kern="1200" baseline="0" dirty="0" smtClean="0">
                          <a:solidFill>
                            <a:srgbClr val="002776"/>
                          </a:solidFill>
                          <a:latin typeface="+mn-lt"/>
                          <a:ea typeface="+mn-ea"/>
                          <a:cs typeface="+mn-cs"/>
                        </a:rPr>
                        <a:t> necesidades comunicacionales para cada público: </a:t>
                      </a:r>
                      <a:r>
                        <a:rPr lang="es-ES_tradnl" sz="900" kern="1200" dirty="0" smtClean="0">
                          <a:solidFill>
                            <a:srgbClr val="002776"/>
                          </a:solidFill>
                          <a:latin typeface="+mn-lt"/>
                          <a:ea typeface="+mn-ea"/>
                          <a:cs typeface="+mn-cs"/>
                        </a:rPr>
                        <a:t>turistas vacacionales</a:t>
                      </a:r>
                      <a:r>
                        <a:rPr lang="es-ES_tradnl" sz="900" kern="1200" baseline="0" dirty="0" smtClean="0">
                          <a:solidFill>
                            <a:srgbClr val="002776"/>
                          </a:solidFill>
                          <a:latin typeface="+mn-lt"/>
                          <a:ea typeface="+mn-ea"/>
                          <a:cs typeface="+mn-cs"/>
                        </a:rPr>
                        <a:t> (</a:t>
                      </a:r>
                      <a:r>
                        <a:rPr lang="es-ES_tradnl" sz="900" kern="1200" dirty="0" smtClean="0">
                          <a:solidFill>
                            <a:srgbClr val="002776"/>
                          </a:solidFill>
                          <a:latin typeface="+mn-lt"/>
                          <a:ea typeface="+mn-ea"/>
                          <a:cs typeface="+mn-cs"/>
                        </a:rPr>
                        <a:t>ocio), inversores, organizadores</a:t>
                      </a:r>
                      <a:r>
                        <a:rPr lang="es-ES_tradnl" sz="900" kern="1200" baseline="0" dirty="0" smtClean="0">
                          <a:solidFill>
                            <a:srgbClr val="002776"/>
                          </a:solidFill>
                          <a:latin typeface="+mn-lt"/>
                          <a:ea typeface="+mn-ea"/>
                          <a:cs typeface="+mn-cs"/>
                        </a:rPr>
                        <a:t> reuniones, estudiantes, medios de comunicación, etc. y d</a:t>
                      </a:r>
                      <a:r>
                        <a:rPr lang="es-ES_tradnl" sz="900" kern="1200" dirty="0" smtClean="0">
                          <a:solidFill>
                            <a:srgbClr val="002776"/>
                          </a:solidFill>
                          <a:latin typeface="+mn-lt"/>
                          <a:ea typeface="+mn-ea"/>
                          <a:cs typeface="+mn-cs"/>
                        </a:rPr>
                        <a:t>eterminación de sus objetivos digitales específicos y su</a:t>
                      </a:r>
                      <a:r>
                        <a:rPr lang="es-ES_tradnl" sz="900" kern="1200" baseline="0" dirty="0" smtClean="0">
                          <a:solidFill>
                            <a:srgbClr val="002776"/>
                          </a:solidFill>
                          <a:latin typeface="+mn-lt"/>
                          <a:ea typeface="+mn-ea"/>
                          <a:cs typeface="+mn-cs"/>
                        </a:rPr>
                        <a:t> </a:t>
                      </a:r>
                      <a:r>
                        <a:rPr lang="es-ES_tradnl" sz="900" kern="1200" dirty="0" smtClean="0">
                          <a:solidFill>
                            <a:srgbClr val="002776"/>
                          </a:solidFill>
                          <a:latin typeface="+mn-lt"/>
                          <a:ea typeface="+mn-ea"/>
                          <a:cs typeface="+mn-cs"/>
                        </a:rPr>
                        <a:t>interrelación</a:t>
                      </a:r>
                      <a:r>
                        <a:rPr lang="es-ES_tradnl" sz="900" kern="1200" baseline="0" dirty="0" smtClean="0">
                          <a:solidFill>
                            <a:srgbClr val="002776"/>
                          </a:solidFill>
                          <a:latin typeface="+mn-lt"/>
                          <a:ea typeface="+mn-ea"/>
                          <a:cs typeface="+mn-cs"/>
                        </a:rPr>
                        <a:t> para con los públicos diferenciados.</a:t>
                      </a:r>
                      <a:endParaRPr lang="es-CL" sz="900" kern="120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17396">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3. </a:t>
                      </a:r>
                      <a:r>
                        <a:rPr lang="es-ES_tradnl" sz="900" kern="1200" dirty="0" smtClean="0">
                          <a:solidFill>
                            <a:srgbClr val="002776"/>
                          </a:solidFill>
                          <a:latin typeface="+mn-lt"/>
                          <a:ea typeface="+mn-ea"/>
                          <a:cs typeface="+mn-cs"/>
                        </a:rPr>
                        <a:t>Definir</a:t>
                      </a:r>
                      <a:r>
                        <a:rPr lang="es-ES_tradnl" sz="900" kern="1200" baseline="0" dirty="0" smtClean="0">
                          <a:solidFill>
                            <a:srgbClr val="002776"/>
                          </a:solidFill>
                          <a:latin typeface="+mn-lt"/>
                          <a:ea typeface="+mn-ea"/>
                          <a:cs typeface="+mn-cs"/>
                        </a:rPr>
                        <a:t> las</a:t>
                      </a:r>
                      <a:r>
                        <a:rPr lang="es-ES_tradnl" sz="900" kern="1200" dirty="0" smtClean="0">
                          <a:solidFill>
                            <a:srgbClr val="002776"/>
                          </a:solidFill>
                          <a:latin typeface="+mn-lt"/>
                          <a:ea typeface="+mn-ea"/>
                          <a:cs typeface="+mn-cs"/>
                        </a:rPr>
                        <a:t> áreas de influencia para el equipo de gestión del ecosistema digital por </a:t>
                      </a:r>
                      <a:r>
                        <a:rPr lang="es-ES_tradnl" sz="900" kern="1200" baseline="0" dirty="0" smtClean="0">
                          <a:solidFill>
                            <a:srgbClr val="002776"/>
                          </a:solidFill>
                          <a:latin typeface="+mn-lt"/>
                          <a:ea typeface="+mn-ea"/>
                          <a:cs typeface="+mn-cs"/>
                        </a:rPr>
                        <a:t>públicos, temáticas y segmentación.</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47833">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4. </a:t>
                      </a:r>
                      <a:r>
                        <a:rPr lang="es-ES" sz="900" kern="1200" baseline="0" noProof="0" dirty="0" smtClean="0">
                          <a:solidFill>
                            <a:srgbClr val="002776"/>
                          </a:solidFill>
                          <a:latin typeface="+mn-lt"/>
                          <a:ea typeface="+mn-ea"/>
                          <a:cs typeface="+mn-cs"/>
                        </a:rPr>
                        <a:t>Trabajar con un equipo de informáticos y desarrolladores especializados para definir: el “viaje digital del usuario” </a:t>
                      </a:r>
                      <a:r>
                        <a:rPr lang="es-ES" sz="900" kern="1200" baseline="0" noProof="0" dirty="0" err="1" smtClean="0">
                          <a:solidFill>
                            <a:srgbClr val="002776"/>
                          </a:solidFill>
                          <a:latin typeface="+mn-lt"/>
                          <a:ea typeface="+mn-ea"/>
                          <a:cs typeface="+mn-cs"/>
                        </a:rPr>
                        <a:t>multi</a:t>
                      </a:r>
                      <a:r>
                        <a:rPr lang="es-ES" sz="900" kern="1200" baseline="0" noProof="0" dirty="0" smtClean="0">
                          <a:solidFill>
                            <a:srgbClr val="002776"/>
                          </a:solidFill>
                          <a:latin typeface="+mn-lt"/>
                          <a:ea typeface="+mn-ea"/>
                          <a:cs typeface="+mn-cs"/>
                        </a:rPr>
                        <a:t>-pantalla (dispositivos: </a:t>
                      </a:r>
                      <a:r>
                        <a:rPr lang="es-ES" sz="900" kern="1200" baseline="0" noProof="0" dirty="0" err="1" smtClean="0">
                          <a:solidFill>
                            <a:srgbClr val="002776"/>
                          </a:solidFill>
                          <a:latin typeface="+mn-lt"/>
                          <a:ea typeface="+mn-ea"/>
                          <a:cs typeface="+mn-cs"/>
                        </a:rPr>
                        <a:t>smartphones</a:t>
                      </a:r>
                      <a:r>
                        <a:rPr lang="es-ES" sz="900" kern="1200" baseline="0" noProof="0" dirty="0" smtClean="0">
                          <a:solidFill>
                            <a:srgbClr val="002776"/>
                          </a:solidFill>
                          <a:latin typeface="+mn-lt"/>
                          <a:ea typeface="+mn-ea"/>
                          <a:cs typeface="+mn-cs"/>
                        </a:rPr>
                        <a:t>, </a:t>
                      </a:r>
                      <a:r>
                        <a:rPr lang="es-ES" sz="900" kern="1200" baseline="0" noProof="0" dirty="0" err="1" smtClean="0">
                          <a:solidFill>
                            <a:srgbClr val="002776"/>
                          </a:solidFill>
                          <a:latin typeface="+mn-lt"/>
                          <a:ea typeface="+mn-ea"/>
                          <a:cs typeface="+mn-cs"/>
                        </a:rPr>
                        <a:t>tablets</a:t>
                      </a:r>
                      <a:r>
                        <a:rPr lang="es-ES" sz="900" kern="1200" baseline="0" noProof="0" dirty="0" smtClean="0">
                          <a:solidFill>
                            <a:srgbClr val="002776"/>
                          </a:solidFill>
                          <a:latin typeface="+mn-lt"/>
                          <a:ea typeface="+mn-ea"/>
                          <a:cs typeface="+mn-cs"/>
                        </a:rPr>
                        <a:t>, </a:t>
                      </a:r>
                      <a:r>
                        <a:rPr lang="es-ES" sz="900" kern="1200" baseline="0" noProof="0" dirty="0" err="1" smtClean="0">
                          <a:solidFill>
                            <a:srgbClr val="002776"/>
                          </a:solidFill>
                          <a:latin typeface="+mn-lt"/>
                          <a:ea typeface="+mn-ea"/>
                          <a:cs typeface="+mn-cs"/>
                        </a:rPr>
                        <a:t>PCs</a:t>
                      </a:r>
                      <a:r>
                        <a:rPr lang="es-ES" sz="900" kern="1200" baseline="0" noProof="0" dirty="0" smtClean="0">
                          <a:solidFill>
                            <a:srgbClr val="002776"/>
                          </a:solidFill>
                          <a:latin typeface="+mn-lt"/>
                          <a:ea typeface="+mn-ea"/>
                          <a:cs typeface="+mn-cs"/>
                        </a:rPr>
                        <a:t>, wearables, etc.) sus puntos clave de contacto y la forma óptima de integrar contenido.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47833">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5. Definir</a:t>
                      </a:r>
                      <a:r>
                        <a:rPr lang="es-ES" sz="900" kern="1200" baseline="0" noProof="0" dirty="0" smtClean="0">
                          <a:solidFill>
                            <a:srgbClr val="002776"/>
                          </a:solidFill>
                          <a:latin typeface="+mn-lt"/>
                          <a:ea typeface="+mn-ea"/>
                          <a:cs typeface="+mn-cs"/>
                        </a:rPr>
                        <a:t> las funcionalidades del ecosistema digital de QT para facilitar la inspiración, conversión y monitoreo de cada una de las acciones marketing digital realizadas. (i.e. hacer que el usuario pueda registrarse rápidamente, </a:t>
                      </a:r>
                      <a:r>
                        <a:rPr lang="es-ES" sz="900" kern="1200" baseline="0" noProof="0" dirty="0" err="1" smtClean="0">
                          <a:solidFill>
                            <a:srgbClr val="002776"/>
                          </a:solidFill>
                          <a:latin typeface="+mn-lt"/>
                          <a:ea typeface="+mn-ea"/>
                          <a:cs typeface="+mn-cs"/>
                        </a:rPr>
                        <a:t>login</a:t>
                      </a:r>
                      <a:r>
                        <a:rPr lang="es-ES" sz="900" kern="1200" baseline="0" noProof="0" dirty="0" smtClean="0">
                          <a:solidFill>
                            <a:srgbClr val="002776"/>
                          </a:solidFill>
                          <a:latin typeface="+mn-lt"/>
                          <a:ea typeface="+mn-ea"/>
                          <a:cs typeface="+mn-cs"/>
                        </a:rPr>
                        <a:t> social).</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608708">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chemeClr val="accent1"/>
                          </a:solidFill>
                          <a:latin typeface="+mn-lt"/>
                          <a:ea typeface="+mn-ea"/>
                          <a:cs typeface="+mn-cs"/>
                        </a:rPr>
                        <a:t>6. Diseñar una página web</a:t>
                      </a:r>
                      <a:r>
                        <a:rPr lang="es-ES" sz="900" kern="1200" baseline="0" noProof="0" dirty="0" smtClean="0">
                          <a:solidFill>
                            <a:schemeClr val="accent1"/>
                          </a:solidFill>
                          <a:latin typeface="+mn-lt"/>
                          <a:ea typeface="+mn-ea"/>
                          <a:cs typeface="+mn-cs"/>
                        </a:rPr>
                        <a:t> que facilite al usuario el viaje digital deseado (</a:t>
                      </a:r>
                      <a:r>
                        <a:rPr lang="es-ES" sz="900" i="1" kern="1200" baseline="0" noProof="0" dirty="0" err="1" smtClean="0">
                          <a:solidFill>
                            <a:schemeClr val="accent1"/>
                          </a:solidFill>
                          <a:latin typeface="+mn-lt"/>
                          <a:ea typeface="+mn-ea"/>
                          <a:cs typeface="+mn-cs"/>
                        </a:rPr>
                        <a:t>user-friendly</a:t>
                      </a:r>
                      <a:r>
                        <a:rPr lang="es-ES" sz="900" kern="1200" baseline="0" noProof="0" dirty="0" smtClean="0">
                          <a:solidFill>
                            <a:schemeClr val="accent1"/>
                          </a:solidFill>
                          <a:latin typeface="+mn-lt"/>
                          <a:ea typeface="+mn-ea"/>
                          <a:cs typeface="+mn-cs"/>
                        </a:rPr>
                        <a:t>) y que integre contenido diversos de medios propios, pagados u “obtenidos” (i.e. integración de mapas, vídeos o fotos UGC generadas por usuarios en redes sociales de QT). La página web a diseñar será una única y dentro se integrarán diversas micro – </a:t>
                      </a:r>
                      <a:r>
                        <a:rPr lang="es-ES" sz="900" kern="1200" baseline="0" noProof="0" dirty="0" err="1" smtClean="0">
                          <a:solidFill>
                            <a:schemeClr val="accent1"/>
                          </a:solidFill>
                          <a:latin typeface="+mn-lt"/>
                          <a:ea typeface="+mn-ea"/>
                          <a:cs typeface="+mn-cs"/>
                        </a:rPr>
                        <a:t>sites</a:t>
                      </a:r>
                      <a:r>
                        <a:rPr lang="es-ES" sz="900" kern="1200" baseline="0" noProof="0" dirty="0" smtClean="0">
                          <a:solidFill>
                            <a:schemeClr val="accent1"/>
                          </a:solidFill>
                          <a:latin typeface="+mn-lt"/>
                          <a:ea typeface="+mn-ea"/>
                          <a:cs typeface="+mn-cs"/>
                        </a:rPr>
                        <a:t> (RICE, Web Turismo venta, etc.) para optimizar costes de generación de tráfico y posicionamiento SEO.</a:t>
                      </a:r>
                      <a:endParaRPr lang="es-ES" sz="900" kern="1200" noProof="0" dirty="0" smtClean="0">
                        <a:solidFill>
                          <a:schemeClr val="accent1"/>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347833">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chemeClr val="accent1"/>
                          </a:solidFill>
                          <a:latin typeface="+mn-lt"/>
                          <a:ea typeface="+mn-ea"/>
                          <a:cs typeface="+mn-cs"/>
                        </a:rPr>
                        <a:t>7. </a:t>
                      </a:r>
                      <a:r>
                        <a:rPr lang="es-ES" sz="900" kern="1200" baseline="0" noProof="0" dirty="0" smtClean="0">
                          <a:solidFill>
                            <a:schemeClr val="accent1"/>
                          </a:solidFill>
                          <a:latin typeface="+mn-lt"/>
                          <a:ea typeface="+mn-ea"/>
                          <a:cs typeface="+mn-cs"/>
                        </a:rPr>
                        <a:t>Definir qué enlaces serán necesarios para vincular y monitorear a los socios potenciales de QT en la distribución de productos turísticos.</a:t>
                      </a:r>
                      <a:endParaRPr lang="es-ES" sz="900" kern="1200" noProof="0" dirty="0" smtClean="0">
                        <a:solidFill>
                          <a:schemeClr val="accent1"/>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43</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589409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smtClean="0"/>
              <a:t>Especialización de la gestión digital por</a:t>
            </a:r>
          </a:p>
          <a:p>
            <a:pPr algn="ctr"/>
            <a:r>
              <a:rPr lang="es-ES_tradnl" sz="800" b="1" dirty="0" smtClean="0">
                <a:solidFill>
                  <a:srgbClr val="FFFFFF"/>
                </a:solidFill>
              </a:rPr>
              <a:t>públicos diferenciados</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238922"/>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290279"/>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297551"/>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sp>
        <p:nvSpPr>
          <p:cNvPr id="359" name="Rectangle 314"/>
          <p:cNvSpPr/>
          <p:nvPr>
            <p:custDataLst>
              <p:tags r:id="rId7"/>
            </p:custDataLst>
          </p:nvPr>
        </p:nvSpPr>
        <p:spPr>
          <a:xfrm>
            <a:off x="205458" y="237482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16" name="Group 315"/>
          <p:cNvGrpSpPr/>
          <p:nvPr>
            <p:custDataLst>
              <p:tags r:id="rId8"/>
            </p:custDataLst>
          </p:nvPr>
        </p:nvGrpSpPr>
        <p:grpSpPr>
          <a:xfrm>
            <a:off x="316674" y="2416458"/>
            <a:ext cx="216000" cy="288000"/>
            <a:chOff x="391339" y="1340959"/>
            <a:chExt cx="382588" cy="609600"/>
          </a:xfrm>
        </p:grpSpPr>
        <p:sp>
          <p:nvSpPr>
            <p:cNvPr id="317"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18"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grpSp>
        <p:nvGrpSpPr>
          <p:cNvPr id="226" name="Group 225"/>
          <p:cNvGrpSpPr/>
          <p:nvPr/>
        </p:nvGrpSpPr>
        <p:grpSpPr>
          <a:xfrm>
            <a:off x="7256357" y="1440165"/>
            <a:ext cx="2633101" cy="836705"/>
            <a:chOff x="3462357" y="6443378"/>
            <a:chExt cx="2082316" cy="900000"/>
          </a:xfrm>
        </p:grpSpPr>
        <p:sp>
          <p:nvSpPr>
            <p:cNvPr id="227" name="Rectangle 226"/>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228" name="Rectangle 227"/>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229" name="Group 228"/>
            <p:cNvGrpSpPr/>
            <p:nvPr/>
          </p:nvGrpSpPr>
          <p:grpSpPr>
            <a:xfrm>
              <a:off x="3561117" y="6479378"/>
              <a:ext cx="295181" cy="288000"/>
              <a:chOff x="1738313" y="3406776"/>
              <a:chExt cx="644727" cy="615950"/>
            </a:xfrm>
            <a:solidFill>
              <a:srgbClr val="FFFF00"/>
            </a:solidFill>
          </p:grpSpPr>
          <p:sp>
            <p:nvSpPr>
              <p:cNvPr id="383"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4"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5"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6"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230" name="Group 229"/>
            <p:cNvGrpSpPr/>
            <p:nvPr/>
          </p:nvGrpSpPr>
          <p:grpSpPr>
            <a:xfrm>
              <a:off x="3582872" y="6818591"/>
              <a:ext cx="468000" cy="432933"/>
              <a:chOff x="3605314" y="6801213"/>
              <a:chExt cx="468000" cy="432933"/>
            </a:xfrm>
          </p:grpSpPr>
          <p:sp>
            <p:nvSpPr>
              <p:cNvPr id="381" name="Rectangle 380"/>
              <p:cNvSpPr/>
              <p:nvPr>
                <p:custDataLst>
                  <p:tags r:id="rId16"/>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82" name="TextBox 381"/>
              <p:cNvSpPr txBox="1"/>
              <p:nvPr>
                <p:custDataLst>
                  <p:tags r:id="rId17"/>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231" name="Group 230"/>
            <p:cNvGrpSpPr/>
            <p:nvPr/>
          </p:nvGrpSpPr>
          <p:grpSpPr>
            <a:xfrm>
              <a:off x="4277236" y="6818591"/>
              <a:ext cx="468000" cy="432933"/>
              <a:chOff x="4217406" y="6801213"/>
              <a:chExt cx="468000" cy="432933"/>
            </a:xfrm>
          </p:grpSpPr>
          <p:sp>
            <p:nvSpPr>
              <p:cNvPr id="315" name="Rectangle 314"/>
              <p:cNvSpPr/>
              <p:nvPr>
                <p:custDataLst>
                  <p:tags r:id="rId14"/>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42" name="TextBox 341"/>
              <p:cNvSpPr txBox="1"/>
              <p:nvPr>
                <p:custDataLst>
                  <p:tags r:id="rId15"/>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232" name="Group 231"/>
            <p:cNvGrpSpPr/>
            <p:nvPr/>
          </p:nvGrpSpPr>
          <p:grpSpPr>
            <a:xfrm>
              <a:off x="4971600" y="6818591"/>
              <a:ext cx="468000" cy="432933"/>
              <a:chOff x="4829498" y="6801213"/>
              <a:chExt cx="468000" cy="432933"/>
            </a:xfrm>
          </p:grpSpPr>
          <p:sp>
            <p:nvSpPr>
              <p:cNvPr id="234" name="Rectangle 233"/>
              <p:cNvSpPr/>
              <p:nvPr>
                <p:custDataLst>
                  <p:tags r:id="rId12"/>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35" name="TextBox 234"/>
              <p:cNvSpPr txBox="1"/>
              <p:nvPr>
                <p:custDataLst>
                  <p:tags r:id="rId13"/>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233"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87" name="Group 386"/>
          <p:cNvGrpSpPr/>
          <p:nvPr/>
        </p:nvGrpSpPr>
        <p:grpSpPr>
          <a:xfrm>
            <a:off x="205458" y="6443378"/>
            <a:ext cx="3169298" cy="942946"/>
            <a:chOff x="205458" y="6443378"/>
            <a:chExt cx="3273816" cy="942946"/>
          </a:xfrm>
        </p:grpSpPr>
        <p:sp>
          <p:nvSpPr>
            <p:cNvPr id="388" name="Rectangle 387"/>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389" name="Rectangle 388"/>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390"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1" name="Rectangle 390"/>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9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3" name="Rectangle 392"/>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$ 30.000 USD</a:t>
              </a:r>
              <a:endParaRPr lang="es-CL" sz="800" i="1" dirty="0">
                <a:solidFill>
                  <a:schemeClr val="tx2"/>
                </a:solidFill>
              </a:endParaRPr>
            </a:p>
          </p:txBody>
        </p:sp>
      </p:grpSp>
      <p:sp>
        <p:nvSpPr>
          <p:cNvPr id="401" name="Rectangle 400"/>
          <p:cNvSpPr/>
          <p:nvPr/>
        </p:nvSpPr>
        <p:spPr>
          <a:xfrm>
            <a:off x="3672312" y="2734826"/>
            <a:ext cx="3459551" cy="4726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i="1" dirty="0">
                <a:solidFill>
                  <a:srgbClr val="002776"/>
                </a:solidFill>
              </a:rPr>
              <a:t>Técnicos de sistemas</a:t>
            </a:r>
          </a:p>
          <a:p>
            <a:r>
              <a:rPr lang="es-ES" sz="900" i="1" dirty="0">
                <a:solidFill>
                  <a:srgbClr val="002776"/>
                </a:solidFill>
              </a:rPr>
              <a:t>De</a:t>
            </a:r>
            <a:r>
              <a:rPr lang="es-CL" sz="900" i="1" dirty="0" err="1">
                <a:solidFill>
                  <a:srgbClr val="002776"/>
                </a:solidFill>
              </a:rPr>
              <a:t>sarrolladores</a:t>
            </a:r>
            <a:r>
              <a:rPr lang="es-CL" sz="900" i="1" dirty="0">
                <a:solidFill>
                  <a:srgbClr val="002776"/>
                </a:solidFill>
              </a:rPr>
              <a:t> externos</a:t>
            </a:r>
          </a:p>
          <a:p>
            <a:r>
              <a:rPr lang="es-CL" sz="900" i="1" dirty="0">
                <a:solidFill>
                  <a:srgbClr val="002776"/>
                </a:solidFill>
              </a:rPr>
              <a:t>Pro Ecuador – red internacional de </a:t>
            </a:r>
            <a:r>
              <a:rPr lang="es-CL" sz="900" i="1" dirty="0" smtClean="0">
                <a:solidFill>
                  <a:srgbClr val="002776"/>
                </a:solidFill>
              </a:rPr>
              <a:t>medios objetivo</a:t>
            </a:r>
            <a:endParaRPr lang="es-CL" sz="900" i="1" dirty="0">
              <a:solidFill>
                <a:srgbClr val="002776"/>
              </a:solidFill>
            </a:endParaRPr>
          </a:p>
        </p:txBody>
      </p:sp>
      <p:sp>
        <p:nvSpPr>
          <p:cNvPr id="402" name="Rectangle 401"/>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403" name="Table 402"/>
          <p:cNvGraphicFramePr>
            <a:graphicFrameLocks noGrp="1"/>
          </p:cNvGraphicFramePr>
          <p:nvPr>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408" name="Group 407"/>
          <p:cNvGrpSpPr/>
          <p:nvPr/>
        </p:nvGrpSpPr>
        <p:grpSpPr>
          <a:xfrm>
            <a:off x="3415891" y="6485819"/>
            <a:ext cx="256421" cy="252000"/>
            <a:chOff x="3417417" y="6485819"/>
            <a:chExt cx="256421" cy="252000"/>
          </a:xfrm>
        </p:grpSpPr>
        <p:sp>
          <p:nvSpPr>
            <p:cNvPr id="409"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0"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1"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12"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13" name="Group 412"/>
          <p:cNvGrpSpPr/>
          <p:nvPr/>
        </p:nvGrpSpPr>
        <p:grpSpPr>
          <a:xfrm>
            <a:off x="4761313" y="7487394"/>
            <a:ext cx="4332885" cy="188648"/>
            <a:chOff x="565498" y="7511262"/>
            <a:chExt cx="4332885" cy="188648"/>
          </a:xfrm>
        </p:grpSpPr>
        <p:grpSp>
          <p:nvGrpSpPr>
            <p:cNvPr id="414" name="Group 413"/>
            <p:cNvGrpSpPr/>
            <p:nvPr/>
          </p:nvGrpSpPr>
          <p:grpSpPr>
            <a:xfrm>
              <a:off x="565498" y="7511262"/>
              <a:ext cx="3104467" cy="184666"/>
              <a:chOff x="615275" y="7511262"/>
              <a:chExt cx="3104467" cy="184666"/>
            </a:xfrm>
          </p:grpSpPr>
          <p:sp>
            <p:nvSpPr>
              <p:cNvPr id="417" name="TextBox 416"/>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18" name="Rectangle 417"/>
              <p:cNvSpPr/>
              <p:nvPr>
                <p:custDataLst>
                  <p:tags r:id="rId9"/>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19" name="Rectangle 418"/>
              <p:cNvSpPr/>
              <p:nvPr>
                <p:custDataLst>
                  <p:tags r:id="rId10"/>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20" name="Rectangle 419"/>
              <p:cNvSpPr/>
              <p:nvPr>
                <p:custDataLst>
                  <p:tags r:id="rId11"/>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15" name="TextBox 414"/>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16" name="TextBox 415"/>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163" name="Rounded Rectangle 162"/>
          <p:cNvSpPr/>
          <p:nvPr/>
        </p:nvSpPr>
        <p:spPr>
          <a:xfrm>
            <a:off x="205200" y="1006673"/>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grpSp>
        <p:nvGrpSpPr>
          <p:cNvPr id="169" name="Group 168"/>
          <p:cNvGrpSpPr/>
          <p:nvPr/>
        </p:nvGrpSpPr>
        <p:grpSpPr>
          <a:xfrm>
            <a:off x="1202122" y="380250"/>
            <a:ext cx="428400" cy="410400"/>
            <a:chOff x="1157616" y="202415"/>
            <a:chExt cx="515504" cy="495053"/>
          </a:xfrm>
        </p:grpSpPr>
        <p:sp>
          <p:nvSpPr>
            <p:cNvPr id="170" name="Rounded Rectangle 169"/>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1" name="Group 282"/>
            <p:cNvGrpSpPr/>
            <p:nvPr/>
          </p:nvGrpSpPr>
          <p:grpSpPr>
            <a:xfrm>
              <a:off x="1311621" y="288473"/>
              <a:ext cx="207495" cy="194290"/>
              <a:chOff x="644491" y="4719572"/>
              <a:chExt cx="226243" cy="211846"/>
            </a:xfrm>
            <a:solidFill>
              <a:schemeClr val="bg1"/>
            </a:solidFill>
          </p:grpSpPr>
          <p:sp>
            <p:nvSpPr>
              <p:cNvPr id="172"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3"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
        <p:nvSpPr>
          <p:cNvPr id="4" name="Rectangle 3"/>
          <p:cNvSpPr/>
          <p:nvPr/>
        </p:nvSpPr>
        <p:spPr>
          <a:xfrm>
            <a:off x="205200" y="2734826"/>
            <a:ext cx="3467112" cy="5040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b="1" dirty="0">
                <a:solidFill>
                  <a:srgbClr val="002776"/>
                </a:solidFill>
              </a:rPr>
              <a:t>Líder de Proyecto</a:t>
            </a:r>
            <a:r>
              <a:rPr lang="es-CL" sz="900" b="1" dirty="0" smtClean="0">
                <a:solidFill>
                  <a:srgbClr val="002776"/>
                </a:solidFill>
              </a:rPr>
              <a:t>: </a:t>
            </a:r>
            <a:r>
              <a:rPr lang="es-CL" sz="900" dirty="0" smtClean="0">
                <a:solidFill>
                  <a:srgbClr val="002776"/>
                </a:solidFill>
              </a:rPr>
              <a:t>Quito Turismo</a:t>
            </a:r>
          </a:p>
          <a:p>
            <a:r>
              <a:rPr lang="es-CL" sz="900" b="1" dirty="0" smtClean="0">
                <a:solidFill>
                  <a:srgbClr val="002776"/>
                </a:solidFill>
              </a:rPr>
              <a:t>Equipo de Proyecto: </a:t>
            </a:r>
            <a:r>
              <a:rPr lang="es-CL" sz="900" dirty="0" smtClean="0">
                <a:solidFill>
                  <a:srgbClr val="002776"/>
                </a:solidFill>
              </a:rPr>
              <a:t>Departamento de Comunicación</a:t>
            </a:r>
            <a:endParaRPr lang="es-ES" sz="900" dirty="0"/>
          </a:p>
        </p:txBody>
      </p:sp>
    </p:spTree>
    <p:extLst>
      <p:ext uri="{BB962C8B-B14F-4D97-AF65-F5344CB8AC3E}">
        <p14:creationId xmlns:p14="http://schemas.microsoft.com/office/powerpoint/2010/main" val="28140599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43" name="Table 5"/>
          <p:cNvGraphicFramePr>
            <a:graphicFrameLocks noGrp="1"/>
          </p:cNvGraphicFramePr>
          <p:nvPr>
            <p:extLst>
              <p:ext uri="{D42A27DB-BD31-4B8C-83A1-F6EECF244321}">
                <p14:modId xmlns:p14="http://schemas.microsoft.com/office/powerpoint/2010/main" val="3536082242"/>
              </p:ext>
            </p:extLst>
          </p:nvPr>
        </p:nvGraphicFramePr>
        <p:xfrm>
          <a:off x="349474" y="1654744"/>
          <a:ext cx="9505056" cy="5688634"/>
        </p:xfrm>
        <a:graphic>
          <a:graphicData uri="http://schemas.openxmlformats.org/drawingml/2006/table">
            <a:tbl>
              <a:tblPr firstRow="1" bandRow="1">
                <a:tableStyleId>{2D5ABB26-0587-4C30-8999-92F81FD0307C}</a:tableStyleId>
              </a:tblPr>
              <a:tblGrid>
                <a:gridCol w="9505056">
                  <a:extLst>
                    <a:ext uri="{9D8B030D-6E8A-4147-A177-3AD203B41FA5}">
                      <a16:colId xmlns="" xmlns:a16="http://schemas.microsoft.com/office/drawing/2014/main" val="20000"/>
                    </a:ext>
                  </a:extLst>
                </a:gridCol>
              </a:tblGrid>
              <a:tr h="2844317">
                <a:tc>
                  <a:txBody>
                    <a:bodyPr/>
                    <a:lstStyle/>
                    <a:p>
                      <a:pPr>
                        <a:spcAft>
                          <a:spcPts val="300"/>
                        </a:spcAft>
                      </a:pPr>
                      <a:endParaRPr lang="es-ES_tradnl"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0000"/>
                  </a:ext>
                </a:extLst>
              </a:tr>
              <a:tr h="2844317">
                <a:tc>
                  <a:txBody>
                    <a:bodyPr/>
                    <a:lstStyle/>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endParaRPr lang="es-ES_tradnl"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610565745"/>
                  </a:ext>
                </a:extLst>
              </a:tr>
            </a:tbl>
          </a:graphicData>
        </a:graphic>
      </p:graphicFrame>
      <p:sp>
        <p:nvSpPr>
          <p:cNvPr id="3" name="Slide Number Placeholder 2"/>
          <p:cNvSpPr>
            <a:spLocks noGrp="1"/>
          </p:cNvSpPr>
          <p:nvPr>
            <p:ph type="sldNum" sz="quarter" idx="10"/>
          </p:nvPr>
        </p:nvSpPr>
        <p:spPr>
          <a:xfrm>
            <a:off x="457203" y="7285489"/>
            <a:ext cx="311150" cy="163513"/>
          </a:xfrm>
        </p:spPr>
        <p:txBody>
          <a:bodyPr/>
          <a:lstStyle/>
          <a:p>
            <a:pPr>
              <a:defRPr/>
            </a:pPr>
            <a:fld id="{86812F57-7A5F-4E8D-A60F-218CCB32CE6C}" type="slidenum">
              <a:rPr lang="en-US" smtClean="0"/>
              <a:pPr>
                <a:defRPr/>
              </a:pPr>
              <a:t>44</a:t>
            </a:fld>
            <a:endParaRPr lang="en-US" dirty="0"/>
          </a:p>
        </p:txBody>
      </p:sp>
      <p:graphicFrame>
        <p:nvGraphicFramePr>
          <p:cNvPr id="6" name="Table 5"/>
          <p:cNvGraphicFramePr>
            <a:graphicFrameLocks noGrp="1"/>
          </p:cNvGraphicFramePr>
          <p:nvPr>
            <p:extLst>
              <p:ext uri="{D42A27DB-BD31-4B8C-83A1-F6EECF244321}">
                <p14:modId xmlns:p14="http://schemas.microsoft.com/office/powerpoint/2010/main" val="2457506511"/>
              </p:ext>
            </p:extLst>
          </p:nvPr>
        </p:nvGraphicFramePr>
        <p:xfrm>
          <a:off x="298800" y="1798761"/>
          <a:ext cx="6747418" cy="5509260"/>
        </p:xfrm>
        <a:graphic>
          <a:graphicData uri="http://schemas.openxmlformats.org/drawingml/2006/table">
            <a:tbl>
              <a:tblPr firstRow="1" bandRow="1">
                <a:tableStyleId>{2D5ABB26-0587-4C30-8999-92F81FD0307C}</a:tableStyleId>
              </a:tblPr>
              <a:tblGrid>
                <a:gridCol w="6747418">
                  <a:extLst>
                    <a:ext uri="{9D8B030D-6E8A-4147-A177-3AD203B41FA5}">
                      <a16:colId xmlns="" xmlns:a16="http://schemas.microsoft.com/office/drawing/2014/main" val="20000"/>
                    </a:ext>
                  </a:extLst>
                </a:gridCol>
              </a:tblGrid>
              <a:tr h="5486728">
                <a:tc>
                  <a:txBody>
                    <a:bodyPr/>
                    <a:lstStyle/>
                    <a:p>
                      <a:pPr>
                        <a:spcAft>
                          <a:spcPts val="300"/>
                        </a:spcAft>
                      </a:pPr>
                      <a:r>
                        <a:rPr lang="es-ES_tradnl" sz="900" b="1" dirty="0" smtClean="0">
                          <a:solidFill>
                            <a:srgbClr val="002776"/>
                          </a:solidFill>
                        </a:rPr>
                        <a:t>La</a:t>
                      </a:r>
                      <a:r>
                        <a:rPr lang="es-ES_tradnl" sz="900" b="1" baseline="0" dirty="0" smtClean="0">
                          <a:solidFill>
                            <a:srgbClr val="002776"/>
                          </a:solidFill>
                        </a:rPr>
                        <a:t> tecnología ha transformado al turista y sus</a:t>
                      </a:r>
                      <a:r>
                        <a:rPr lang="es-ES_tradnl" sz="900" b="1" dirty="0" smtClean="0">
                          <a:solidFill>
                            <a:srgbClr val="002776"/>
                          </a:solidFill>
                        </a:rPr>
                        <a:t> hábitos de viaje</a:t>
                      </a:r>
                      <a:r>
                        <a:rPr lang="es-ES_tradnl" sz="900" dirty="0" smtClean="0">
                          <a:solidFill>
                            <a:srgbClr val="002776"/>
                          </a:solidFill>
                        </a:rPr>
                        <a:t>:</a:t>
                      </a:r>
                    </a:p>
                    <a:p>
                      <a:pPr marL="285750" indent="-285750">
                        <a:spcAft>
                          <a:spcPts val="300"/>
                        </a:spcAft>
                        <a:buFont typeface="Arial" panose="020B0604020202020204" pitchFamily="34" charset="0"/>
                        <a:buChar char="•"/>
                      </a:pPr>
                      <a:r>
                        <a:rPr lang="es-ES" sz="900" dirty="0" smtClean="0">
                          <a:solidFill>
                            <a:srgbClr val="002776"/>
                          </a:solidFill>
                        </a:rPr>
                        <a:t>Influencia de</a:t>
                      </a:r>
                      <a:r>
                        <a:rPr lang="es-ES" sz="900" baseline="0" dirty="0" smtClean="0">
                          <a:solidFill>
                            <a:srgbClr val="002776"/>
                          </a:solidFill>
                        </a:rPr>
                        <a:t> lo digital </a:t>
                      </a:r>
                      <a:r>
                        <a:rPr lang="es-ES" sz="900" dirty="0" smtClean="0">
                          <a:solidFill>
                            <a:srgbClr val="002776"/>
                          </a:solidFill>
                        </a:rPr>
                        <a:t>en todas las etapas del ciclo del viaje</a:t>
                      </a:r>
                    </a:p>
                    <a:p>
                      <a:pPr marL="285750" indent="-285750">
                        <a:spcAft>
                          <a:spcPts val="300"/>
                        </a:spcAft>
                        <a:buFont typeface="Arial" panose="020B0604020202020204" pitchFamily="34" charset="0"/>
                        <a:buChar char="•"/>
                      </a:pPr>
                      <a:r>
                        <a:rPr lang="es-ES_tradnl" sz="900" dirty="0" smtClean="0">
                          <a:solidFill>
                            <a:srgbClr val="002776"/>
                          </a:solidFill>
                        </a:rPr>
                        <a:t>Viajeros actuales:</a:t>
                      </a:r>
                      <a:r>
                        <a:rPr lang="es-ES_tradnl" sz="900" baseline="0" dirty="0" smtClean="0">
                          <a:solidFill>
                            <a:srgbClr val="002776"/>
                          </a:solidFill>
                        </a:rPr>
                        <a:t> </a:t>
                      </a:r>
                      <a:r>
                        <a:rPr lang="es-ES_tradnl" sz="900" dirty="0" smtClean="0">
                          <a:solidFill>
                            <a:srgbClr val="002776"/>
                          </a:solidFill>
                        </a:rPr>
                        <a:t>independientes, conectados</a:t>
                      </a:r>
                      <a:r>
                        <a:rPr lang="es-ES_tradnl" sz="900" baseline="0" dirty="0" smtClean="0">
                          <a:solidFill>
                            <a:srgbClr val="002776"/>
                          </a:solidFill>
                        </a:rPr>
                        <a:t>, valoran la </a:t>
                      </a:r>
                      <a:r>
                        <a:rPr lang="es-ES_tradnl" sz="900" dirty="0" smtClean="0">
                          <a:solidFill>
                            <a:srgbClr val="002776"/>
                          </a:solidFill>
                        </a:rPr>
                        <a:t>personalización</a:t>
                      </a:r>
                    </a:p>
                    <a:p>
                      <a:pPr marL="0" indent="0">
                        <a:spcAft>
                          <a:spcPts val="300"/>
                        </a:spcAft>
                        <a:buFont typeface="Arial" panose="020B0604020202020204" pitchFamily="34" charset="0"/>
                        <a:buNone/>
                      </a:pPr>
                      <a:endParaRPr lang="es-ES_tradnl" sz="500" dirty="0" smtClean="0">
                        <a:solidFill>
                          <a:srgbClr val="002776"/>
                        </a:solidFill>
                      </a:endParaRPr>
                    </a:p>
                    <a:p>
                      <a:pPr marL="0" indent="0">
                        <a:spcAft>
                          <a:spcPts val="300"/>
                        </a:spcAft>
                        <a:buFont typeface="Arial" panose="020B0604020202020204" pitchFamily="34" charset="0"/>
                        <a:buNone/>
                      </a:pPr>
                      <a:r>
                        <a:rPr lang="es-ES_tradnl" sz="900" dirty="0" smtClean="0">
                          <a:solidFill>
                            <a:srgbClr val="002776"/>
                          </a:solidFill>
                        </a:rPr>
                        <a:t>Por ello una estrategia de gestión del ecosistema digital p</a:t>
                      </a:r>
                      <a:r>
                        <a:rPr lang="es-ES" sz="900" dirty="0" smtClean="0">
                          <a:solidFill>
                            <a:srgbClr val="002776"/>
                          </a:solidFill>
                        </a:rPr>
                        <a:t>a</a:t>
                      </a:r>
                      <a:r>
                        <a:rPr lang="es-ES_tradnl" sz="900" dirty="0" err="1" smtClean="0">
                          <a:solidFill>
                            <a:srgbClr val="002776"/>
                          </a:solidFill>
                        </a:rPr>
                        <a:t>ra</a:t>
                      </a:r>
                      <a:r>
                        <a:rPr lang="es-ES_tradnl" sz="900" dirty="0" smtClean="0">
                          <a:solidFill>
                            <a:srgbClr val="002776"/>
                          </a:solidFill>
                        </a:rPr>
                        <a:t> ser efectivo debe tener en</a:t>
                      </a:r>
                      <a:r>
                        <a:rPr lang="es-ES_tradnl" sz="900" baseline="0" dirty="0" smtClean="0">
                          <a:solidFill>
                            <a:srgbClr val="002776"/>
                          </a:solidFill>
                        </a:rPr>
                        <a:t> cuenta estos factores:</a:t>
                      </a:r>
                      <a:endParaRPr lang="es-ES" sz="900" kern="1200" noProof="0" dirty="0" smtClean="0">
                        <a:solidFill>
                          <a:srgbClr val="002776"/>
                        </a:solidFill>
                        <a:latin typeface="+mn-lt"/>
                        <a:ea typeface="+mn-ea"/>
                        <a:cs typeface="+mn-cs"/>
                      </a:endParaRP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 sz="900" kern="1200" noProof="0" dirty="0" smtClean="0">
                          <a:solidFill>
                            <a:srgbClr val="002776"/>
                          </a:solidFill>
                          <a:latin typeface="+mn-lt"/>
                          <a:ea typeface="+mn-ea"/>
                          <a:cs typeface="+mn-cs"/>
                        </a:rPr>
                        <a:t>Definición de</a:t>
                      </a:r>
                      <a:r>
                        <a:rPr lang="es-ES" sz="900" kern="1200" baseline="0" noProof="0" dirty="0" smtClean="0">
                          <a:solidFill>
                            <a:srgbClr val="002776"/>
                          </a:solidFill>
                          <a:latin typeface="+mn-lt"/>
                          <a:ea typeface="+mn-ea"/>
                          <a:cs typeface="+mn-cs"/>
                        </a:rPr>
                        <a:t> las funcionalidades, la interrelación entre éstas y su monitoreo, según objetivos de inspiración al viaje y compra/visita a Quito:</a:t>
                      </a: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Identificar los tipos de medios propios que se desean activar para posteriormente determinar las interacciones y funcionalidades a crear en el sistema (ver esquema adjunto tipos de medios de comunicación que convergen en el universo digital del viaje).</a:t>
                      </a: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endParaRPr lang="es-ES" sz="500" kern="1200" baseline="0" noProof="0" dirty="0" smtClean="0">
                        <a:solidFill>
                          <a:srgbClr val="002776"/>
                        </a:solidFill>
                        <a:latin typeface="+mn-lt"/>
                        <a:ea typeface="+mn-ea"/>
                        <a:cs typeface="+mn-cs"/>
                      </a:endParaRP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 sz="900" kern="1200" baseline="0" noProof="0" dirty="0" smtClean="0">
                          <a:solidFill>
                            <a:srgbClr val="002776"/>
                          </a:solidFill>
                          <a:latin typeface="+mn-lt"/>
                          <a:ea typeface="+mn-ea"/>
                          <a:cs typeface="+mn-cs"/>
                        </a:rPr>
                        <a:t>Trabajar con un equipo de informáticos y desarrolladores especializados para acordar qué momentos del “viaje digital del consumidor” son los clave para su medición y monitoreo.</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Ejemplos: </a:t>
                      </a:r>
                    </a:p>
                    <a:p>
                      <a:pPr marL="1598696" marR="0" lvl="3"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Introducción de cookies para seguir a los usuarios que llegaron hasta el paso previo a la compra o al pago.</a:t>
                      </a:r>
                    </a:p>
                    <a:p>
                      <a:pPr marL="1598696" marR="0" lvl="3"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Creación de </a:t>
                      </a:r>
                      <a:r>
                        <a:rPr lang="es-ES_tradnl" sz="900" i="1" kern="1200" baseline="0" noProof="0" dirty="0" err="1" smtClean="0">
                          <a:solidFill>
                            <a:srgbClr val="002776"/>
                          </a:solidFill>
                          <a:latin typeface="+mn-lt"/>
                          <a:ea typeface="+mn-ea"/>
                          <a:cs typeface="+mn-cs"/>
                        </a:rPr>
                        <a:t>landing</a:t>
                      </a:r>
                      <a:r>
                        <a:rPr lang="es-ES_tradnl" sz="900" i="1" kern="1200" baseline="0" noProof="0" dirty="0" smtClean="0">
                          <a:solidFill>
                            <a:srgbClr val="002776"/>
                          </a:solidFill>
                          <a:latin typeface="+mn-lt"/>
                          <a:ea typeface="+mn-ea"/>
                          <a:cs typeface="+mn-cs"/>
                        </a:rPr>
                        <a:t> </a:t>
                      </a:r>
                      <a:r>
                        <a:rPr lang="es-ES_tradnl" sz="900" i="1" kern="1200" baseline="0" noProof="0" dirty="0" err="1" smtClean="0">
                          <a:solidFill>
                            <a:srgbClr val="002776"/>
                          </a:solidFill>
                          <a:latin typeface="+mn-lt"/>
                          <a:ea typeface="+mn-ea"/>
                          <a:cs typeface="+mn-cs"/>
                        </a:rPr>
                        <a:t>pages</a:t>
                      </a:r>
                      <a:r>
                        <a:rPr lang="es-ES_tradnl" sz="900" i="1" kern="1200" baseline="0" noProof="0" dirty="0" smtClean="0">
                          <a:solidFill>
                            <a:srgbClr val="002776"/>
                          </a:solidFill>
                          <a:latin typeface="+mn-lt"/>
                          <a:ea typeface="+mn-ea"/>
                          <a:cs typeface="+mn-cs"/>
                        </a:rPr>
                        <a:t> </a:t>
                      </a:r>
                      <a:r>
                        <a:rPr lang="es-ES_tradnl" sz="900" kern="1200" baseline="0" noProof="0" dirty="0" smtClean="0">
                          <a:solidFill>
                            <a:srgbClr val="002776"/>
                          </a:solidFill>
                          <a:latin typeface="+mn-lt"/>
                          <a:ea typeface="+mn-ea"/>
                          <a:cs typeface="+mn-cs"/>
                        </a:rPr>
                        <a:t>para promociones propias específicas o realizadas con terceros colaboradores.</a:t>
                      </a:r>
                    </a:p>
                    <a:p>
                      <a:pPr marL="1370096" marR="0" lvl="3" indent="0" algn="l" defTabSz="913399" rtl="0" eaLnBrk="1" fontAlgn="base" latinLnBrk="0" hangingPunct="1">
                        <a:lnSpc>
                          <a:spcPct val="100000"/>
                        </a:lnSpc>
                        <a:spcBef>
                          <a:spcPct val="0"/>
                        </a:spcBef>
                        <a:spcAft>
                          <a:spcPct val="0"/>
                        </a:spcAft>
                        <a:buClrTx/>
                        <a:buSzTx/>
                        <a:buFontTx/>
                        <a:buNone/>
                        <a:tabLst/>
                        <a:defRPr/>
                      </a:pPr>
                      <a:endParaRPr lang="es-ES_tradnl" sz="900" kern="1200" baseline="0" noProof="0" dirty="0" smtClean="0">
                        <a:solidFill>
                          <a:srgbClr val="002776"/>
                        </a:solidFill>
                        <a:latin typeface="+mn-lt"/>
                        <a:ea typeface="+mn-ea"/>
                        <a:cs typeface="+mn-cs"/>
                      </a:endParaRP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b="0" kern="1200" baseline="0" noProof="0" dirty="0" smtClean="0">
                          <a:solidFill>
                            <a:srgbClr val="002776"/>
                          </a:solidFill>
                          <a:latin typeface="+mn-lt"/>
                          <a:ea typeface="+mn-ea"/>
                          <a:cs typeface="+mn-cs"/>
                        </a:rPr>
                        <a:t>Posibilitar la personalización de contenidos </a:t>
                      </a:r>
                      <a:r>
                        <a:rPr lang="es-CL" sz="900" b="0" i="1" kern="1200" baseline="0" noProof="0" dirty="0" smtClean="0">
                          <a:solidFill>
                            <a:srgbClr val="002776"/>
                          </a:solidFill>
                          <a:latin typeface="+mn-lt"/>
                          <a:ea typeface="+mn-ea"/>
                          <a:cs typeface="+mn-cs"/>
                        </a:rPr>
                        <a:t>a</a:t>
                      </a:r>
                      <a:r>
                        <a:rPr lang="es-CL" sz="900" b="0" i="1" dirty="0" smtClean="0">
                          <a:solidFill>
                            <a:srgbClr val="002776"/>
                          </a:solidFill>
                        </a:rPr>
                        <a:t>daptative content</a:t>
                      </a:r>
                      <a:r>
                        <a:rPr lang="es-CL" sz="900" b="0" i="1" baseline="0" dirty="0" smtClean="0">
                          <a:solidFill>
                            <a:srgbClr val="002776"/>
                          </a:solidFill>
                        </a:rPr>
                        <a:t> </a:t>
                      </a:r>
                      <a:r>
                        <a:rPr lang="es-CL" sz="900" b="0" dirty="0" smtClean="0">
                          <a:solidFill>
                            <a:srgbClr val="002776"/>
                          </a:solidFill>
                        </a:rPr>
                        <a:t>para adaptarse a las necesidades de sus usuarios en términos de contenido y contexto buscando una comunicación más directa y diferenciada</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CL" sz="900" b="0" dirty="0" smtClean="0">
                          <a:solidFill>
                            <a:srgbClr val="002776"/>
                          </a:solidFill>
                        </a:rPr>
                        <a:t>A través de cookies</a:t>
                      </a:r>
                      <a:r>
                        <a:rPr lang="es-CL" sz="900" b="0" baseline="0" dirty="0" smtClean="0">
                          <a:solidFill>
                            <a:srgbClr val="002776"/>
                          </a:solidFill>
                        </a:rPr>
                        <a:t> o social login</a:t>
                      </a:r>
                      <a:r>
                        <a:rPr lang="es-CL" sz="900" b="0" dirty="0" smtClean="0">
                          <a:solidFill>
                            <a:srgbClr val="002776"/>
                          </a:solidFill>
                        </a:rPr>
                        <a:t> presentar</a:t>
                      </a:r>
                      <a:r>
                        <a:rPr lang="es-CL" sz="900" b="0" baseline="0" dirty="0" smtClean="0">
                          <a:solidFill>
                            <a:srgbClr val="002776"/>
                          </a:solidFill>
                        </a:rPr>
                        <a:t> contenidos adaptados a perfiles de usuarios </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CL" sz="900" b="0" dirty="0" smtClean="0">
                          <a:solidFill>
                            <a:srgbClr val="002776"/>
                          </a:solidFill>
                        </a:rPr>
                        <a:t>Darle más protagonismo y utilidad </a:t>
                      </a:r>
                      <a:r>
                        <a:rPr lang="es-CL" sz="900" b="0" i="1" dirty="0" smtClean="0">
                          <a:solidFill>
                            <a:srgbClr val="002776"/>
                          </a:solidFill>
                        </a:rPr>
                        <a:t>a la App</a:t>
                      </a:r>
                      <a:r>
                        <a:rPr lang="es-CL" sz="900" b="0" dirty="0" smtClean="0">
                          <a:solidFill>
                            <a:srgbClr val="002776"/>
                          </a:solidFill>
                        </a:rPr>
                        <a:t> durante</a:t>
                      </a:r>
                      <a:r>
                        <a:rPr lang="es-CL" sz="900" b="0" baseline="0" dirty="0" smtClean="0">
                          <a:solidFill>
                            <a:srgbClr val="002776"/>
                          </a:solidFill>
                        </a:rPr>
                        <a:t> la etapa de estancia del usuario en Quito y a los datos derivados de geolocalización para el estudio de comportamiento del usuario (rutas,timing, etc)</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CL" sz="900" b="0" dirty="0" smtClean="0">
                          <a:solidFill>
                            <a:srgbClr val="002776"/>
                          </a:solidFill>
                        </a:rPr>
                        <a:t>Configurar</a:t>
                      </a:r>
                      <a:r>
                        <a:rPr lang="es-CL" sz="900" b="0" baseline="0" dirty="0" smtClean="0">
                          <a:solidFill>
                            <a:srgbClr val="002776"/>
                          </a:solidFill>
                        </a:rPr>
                        <a:t> la oferta de servicios del marketplace y el email marketing de acuerdo al perfil de usuario</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CL" sz="900" b="0" baseline="0" dirty="0" smtClean="0">
                          <a:solidFill>
                            <a:srgbClr val="002776"/>
                          </a:solidFill>
                        </a:rPr>
                        <a:t>Convertir el ecosistema digital de QT en un compañero de viaje de los usuarios</a:t>
                      </a:r>
                      <a:endParaRPr lang="es-ES" sz="900" kern="1200" noProof="0" dirty="0" smtClean="0">
                        <a:solidFill>
                          <a:srgbClr val="002776"/>
                        </a:solidFill>
                        <a:latin typeface="+mn-lt"/>
                        <a:ea typeface="+mn-ea"/>
                        <a:cs typeface="+mn-cs"/>
                      </a:endParaRP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endParaRPr lang="es-ES" sz="900" kern="1200" noProof="0" dirty="0" smtClean="0">
                        <a:solidFill>
                          <a:srgbClr val="002776"/>
                        </a:solidFill>
                        <a:latin typeface="+mn-lt"/>
                        <a:ea typeface="+mn-ea"/>
                        <a:cs typeface="+mn-cs"/>
                      </a:endParaRP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 sz="900" kern="1200" noProof="0" dirty="0" smtClean="0">
                          <a:solidFill>
                            <a:srgbClr val="002776"/>
                          </a:solidFill>
                          <a:latin typeface="+mn-lt"/>
                          <a:ea typeface="+mn-ea"/>
                          <a:cs typeface="+mn-cs"/>
                        </a:rPr>
                        <a:t>Favorecer la viralidad e</a:t>
                      </a:r>
                      <a:r>
                        <a:rPr lang="es-ES" sz="900" kern="1200" baseline="0" noProof="0" dirty="0" smtClean="0">
                          <a:solidFill>
                            <a:srgbClr val="002776"/>
                          </a:solidFill>
                          <a:latin typeface="+mn-lt"/>
                          <a:ea typeface="+mn-ea"/>
                          <a:cs typeface="+mn-cs"/>
                        </a:rPr>
                        <a:t> interacción de los usuarios como prescriptores y </a:t>
                      </a:r>
                      <a:r>
                        <a:rPr lang="es-ES" sz="900" kern="1200" baseline="0" noProof="0" dirty="0" err="1" smtClean="0">
                          <a:solidFill>
                            <a:srgbClr val="002776"/>
                          </a:solidFill>
                          <a:latin typeface="+mn-lt"/>
                          <a:ea typeface="+mn-ea"/>
                          <a:cs typeface="+mn-cs"/>
                        </a:rPr>
                        <a:t>co</a:t>
                      </a:r>
                      <a:r>
                        <a:rPr lang="es-ES" sz="900" kern="1200" baseline="0" noProof="0" dirty="0" smtClean="0">
                          <a:solidFill>
                            <a:srgbClr val="002776"/>
                          </a:solidFill>
                          <a:latin typeface="+mn-lt"/>
                          <a:ea typeface="+mn-ea"/>
                          <a:cs typeface="+mn-cs"/>
                        </a:rPr>
                        <a:t>-creadores de contenido y productos turísticos</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 sz="900" kern="1200" baseline="0" noProof="0" dirty="0" smtClean="0">
                          <a:solidFill>
                            <a:srgbClr val="002776"/>
                          </a:solidFill>
                          <a:latin typeface="+mn-lt"/>
                          <a:ea typeface="+mn-ea"/>
                          <a:cs typeface="+mn-cs"/>
                        </a:rPr>
                        <a:t>Adaptar los contenidos del ecosistema digital para ser fácilmente compartibles</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 sz="900" kern="1200" baseline="0" noProof="0" dirty="0" smtClean="0">
                          <a:solidFill>
                            <a:srgbClr val="002776"/>
                          </a:solidFill>
                          <a:latin typeface="+mn-lt"/>
                          <a:ea typeface="+mn-ea"/>
                          <a:cs typeface="+mn-cs"/>
                        </a:rPr>
                        <a:t>Incentivar y reconocer las aportaciones de usuarios (UGC) a través de menciones o créditos</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 sz="900" dirty="0" smtClean="0">
                          <a:solidFill>
                            <a:srgbClr val="002776"/>
                          </a:solidFill>
                          <a:latin typeface="Arial" charset="0"/>
                        </a:rPr>
                        <a:t>Acciones de </a:t>
                      </a:r>
                      <a:r>
                        <a:rPr lang="es-ES" sz="900" dirty="0" err="1" smtClean="0">
                          <a:solidFill>
                            <a:srgbClr val="002776"/>
                          </a:solidFill>
                          <a:latin typeface="Arial" charset="0"/>
                        </a:rPr>
                        <a:t>story-doing</a:t>
                      </a:r>
                      <a:r>
                        <a:rPr lang="es-ES" sz="900" dirty="0" smtClean="0">
                          <a:solidFill>
                            <a:srgbClr val="002776"/>
                          </a:solidFill>
                          <a:latin typeface="Arial" charset="0"/>
                        </a:rPr>
                        <a:t> facilitadoras de implicación de usuarios en la </a:t>
                      </a:r>
                      <a:r>
                        <a:rPr lang="es-ES" sz="900" dirty="0" err="1" smtClean="0">
                          <a:solidFill>
                            <a:srgbClr val="002776"/>
                          </a:solidFill>
                          <a:latin typeface="Arial" charset="0"/>
                        </a:rPr>
                        <a:t>co</a:t>
                      </a:r>
                      <a:r>
                        <a:rPr lang="es-ES" sz="900" dirty="0" smtClean="0">
                          <a:solidFill>
                            <a:srgbClr val="002776"/>
                          </a:solidFill>
                          <a:latin typeface="Arial" charset="0"/>
                        </a:rPr>
                        <a:t>-creación de contenidos, recomendación y personalización de recorridos y productos turísticos (concepto wiki)</a:t>
                      </a:r>
                      <a:endParaRPr lang="es-ES" sz="900" kern="1200" baseline="0" noProof="0" dirty="0" smtClean="0">
                        <a:solidFill>
                          <a:srgbClr val="002776"/>
                        </a:solidFill>
                        <a:latin typeface="+mn-lt"/>
                        <a:ea typeface="+mn-ea"/>
                        <a:cs typeface="+mn-cs"/>
                      </a:endParaRP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endParaRPr lang="es-ES" sz="900" kern="1200" noProof="0" dirty="0" smtClean="0">
                        <a:solidFill>
                          <a:srgbClr val="002776"/>
                        </a:solidFill>
                        <a:latin typeface="+mn-lt"/>
                        <a:ea typeface="+mn-ea"/>
                        <a:cs typeface="+mn-cs"/>
                      </a:endParaRPr>
                    </a:p>
                    <a:p>
                      <a:pPr marL="685297" marR="0" lvl="1"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Incorporar y coordinar las funcionalidades e interacciones con el “Marketplace”</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Incorporar un pasarela de pago con un socio externo especializado para los productos a distribuir directamente por QT</a:t>
                      </a:r>
                    </a:p>
                    <a:p>
                      <a:pPr marL="1141999" marR="0" lvl="2"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Establecer los vínculos para re-direccionar el tráfico a las páginas de colaboradores y distribuidores indirectos de QT y realizar el tracking.</a:t>
                      </a:r>
                    </a:p>
                  </a:txBody>
                  <a:tcP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0000"/>
                  </a:ext>
                </a:extLst>
              </a:tr>
            </a:tbl>
          </a:graphicData>
        </a:graphic>
      </p:graphicFrame>
      <p:sp>
        <p:nvSpPr>
          <p:cNvPr id="7" name="Rectangle 6"/>
          <p:cNvSpPr/>
          <p:nvPr/>
        </p:nvSpPr>
        <p:spPr>
          <a:xfrm>
            <a:off x="277208" y="1438722"/>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490079"/>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497351"/>
            <a:ext cx="9073266" cy="246221"/>
          </a:xfrm>
          <a:prstGeom prst="rect">
            <a:avLst/>
          </a:prstGeom>
          <a:noFill/>
        </p:spPr>
        <p:txBody>
          <a:bodyPr wrap="square" rtlCol="0">
            <a:spAutoFit/>
          </a:bodyPr>
          <a:lstStyle/>
          <a:p>
            <a:r>
              <a:rPr lang="es-CL" sz="1000" b="1" dirty="0" smtClean="0">
                <a:solidFill>
                  <a:schemeClr val="bg2"/>
                </a:solidFill>
                <a:latin typeface="+mn-lt"/>
              </a:rPr>
              <a:t>Anexo: sugerencia para la creación del Ciclo del “viaje digital”</a:t>
            </a:r>
            <a:endParaRPr lang="es-CL" sz="1000" b="1" dirty="0">
              <a:solidFill>
                <a:schemeClr val="bg2"/>
              </a:solidFill>
              <a:latin typeface="+mn-lt"/>
            </a:endParaRPr>
          </a:p>
        </p:txBody>
      </p:sp>
      <p:sp>
        <p:nvSpPr>
          <p:cNvPr id="38" name="Rectangle 37"/>
          <p:cNvSpPr/>
          <p:nvPr>
            <p:custDataLst>
              <p:tags r:id="rId2"/>
            </p:custDataLst>
          </p:nvPr>
        </p:nvSpPr>
        <p:spPr>
          <a:xfrm>
            <a:off x="2625278" y="934666"/>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000" b="1" dirty="0">
                <a:solidFill>
                  <a:schemeClr val="tx2"/>
                </a:solidFill>
              </a:rPr>
              <a:t>1.1. Desarrollo de un ecosistema digital de marketing turístico</a:t>
            </a:r>
            <a:endParaRPr lang="es-CL" sz="1000" b="1" dirty="0">
              <a:solidFill>
                <a:schemeClr val="tx2"/>
              </a:solidFill>
            </a:endParaRPr>
          </a:p>
        </p:txBody>
      </p:sp>
      <p:sp>
        <p:nvSpPr>
          <p:cNvPr id="39" name="Rectangle 38"/>
          <p:cNvSpPr/>
          <p:nvPr>
            <p:custDataLst>
              <p:tags r:id="rId3"/>
            </p:custDataLst>
          </p:nvPr>
        </p:nvSpPr>
        <p:spPr>
          <a:xfrm>
            <a:off x="205458" y="934666"/>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smtClean="0"/>
              <a:t>Especialización de la gestión digital por</a:t>
            </a:r>
          </a:p>
          <a:p>
            <a:pPr algn="ctr"/>
            <a:r>
              <a:rPr lang="es-ES_tradnl" sz="800" b="1" dirty="0" smtClean="0">
                <a:solidFill>
                  <a:srgbClr val="FFFFFF"/>
                </a:solidFill>
              </a:rPr>
              <a:t>públicos diferenciados</a:t>
            </a:r>
            <a:endParaRPr lang="es-CL" sz="800" b="1" dirty="0">
              <a:solidFill>
                <a:srgbClr val="FFFFFF"/>
              </a:solidFill>
            </a:endParaRPr>
          </a:p>
        </p:txBody>
      </p:sp>
      <p:pic>
        <p:nvPicPr>
          <p:cNvPr id="17" name="Imagen 16" descr="Captura de pantalla 2016-06-25 a la(s) 18.02.54.png"/>
          <p:cNvPicPr>
            <a:picLocks noChangeAspect="1"/>
          </p:cNvPicPr>
          <p:nvPr/>
        </p:nvPicPr>
        <p:blipFill rotWithShape="1">
          <a:blip r:embed="rId6">
            <a:extLst>
              <a:ext uri="{28A0092B-C50C-407E-A947-70E740481C1C}">
                <a14:useLocalDpi xmlns:a14="http://schemas.microsoft.com/office/drawing/2010/main" val="0"/>
              </a:ext>
            </a:extLst>
          </a:blip>
          <a:srcRect l="5323" t="4050" b="3282"/>
          <a:stretch/>
        </p:blipFill>
        <p:spPr>
          <a:xfrm>
            <a:off x="7046218" y="4679081"/>
            <a:ext cx="2727893" cy="2304256"/>
          </a:xfrm>
          <a:prstGeom prst="rect">
            <a:avLst/>
          </a:prstGeom>
        </p:spPr>
      </p:pic>
      <p:sp>
        <p:nvSpPr>
          <p:cNvPr id="4" name="Footer Placeholder 3"/>
          <p:cNvSpPr>
            <a:spLocks noGrp="1"/>
          </p:cNvSpPr>
          <p:nvPr>
            <p:ph type="ftr" sz="quarter" idx="11"/>
          </p:nvPr>
        </p:nvSpPr>
        <p:spPr>
          <a:xfrm>
            <a:off x="7190234" y="6983337"/>
            <a:ext cx="3528392" cy="144016"/>
          </a:xfrm>
        </p:spPr>
        <p:txBody>
          <a:bodyPr/>
          <a:lstStyle/>
          <a:p>
            <a:pPr>
              <a:defRPr/>
            </a:pPr>
            <a:r>
              <a:rPr lang="en-US" sz="800" dirty="0" err="1" smtClean="0"/>
              <a:t>Fuente</a:t>
            </a:r>
            <a:r>
              <a:rPr lang="en-US" sz="800" dirty="0" smtClean="0"/>
              <a:t>: </a:t>
            </a:r>
            <a:r>
              <a:rPr lang="en-US" sz="800" dirty="0" err="1" smtClean="0"/>
              <a:t>Reporte</a:t>
            </a:r>
            <a:r>
              <a:rPr lang="en-US" sz="800" dirty="0" smtClean="0"/>
              <a:t> de </a:t>
            </a:r>
            <a:r>
              <a:rPr lang="en-US" sz="800" dirty="0" err="1" smtClean="0"/>
              <a:t>Tendencias</a:t>
            </a:r>
            <a:r>
              <a:rPr lang="en-US" sz="800" dirty="0"/>
              <a:t> </a:t>
            </a:r>
            <a:r>
              <a:rPr lang="en-US" sz="800" dirty="0" smtClean="0"/>
              <a:t>2016, </a:t>
            </a:r>
            <a:br>
              <a:rPr lang="en-US" sz="800" dirty="0" smtClean="0"/>
            </a:br>
            <a:r>
              <a:rPr lang="en-US" sz="800" dirty="0" smtClean="0"/>
              <a:t>WTM Latin America + </a:t>
            </a:r>
            <a:r>
              <a:rPr lang="en-US" sz="800" dirty="0" err="1" smtClean="0"/>
              <a:t>Euromonitor</a:t>
            </a:r>
            <a:r>
              <a:rPr lang="en-US" sz="800" dirty="0" smtClean="0"/>
              <a:t> </a:t>
            </a:r>
            <a:endParaRPr lang="en-US" sz="800" dirty="0"/>
          </a:p>
        </p:txBody>
      </p:sp>
      <p:grpSp>
        <p:nvGrpSpPr>
          <p:cNvPr id="35" name="Agrupar 34"/>
          <p:cNvGrpSpPr/>
          <p:nvPr/>
        </p:nvGrpSpPr>
        <p:grpSpPr>
          <a:xfrm>
            <a:off x="7046218" y="1798761"/>
            <a:ext cx="2736304" cy="2880320"/>
            <a:chOff x="421482" y="4162819"/>
            <a:chExt cx="2921494" cy="2964535"/>
          </a:xfrm>
        </p:grpSpPr>
        <p:pic>
          <p:nvPicPr>
            <p:cNvPr id="34" name="Imagen 33"/>
            <p:cNvPicPr>
              <a:picLocks noChangeAspect="1"/>
            </p:cNvPicPr>
            <p:nvPr/>
          </p:nvPicPr>
          <p:blipFill>
            <a:blip r:embed="rId7"/>
            <a:stretch>
              <a:fillRect/>
            </a:stretch>
          </p:blipFill>
          <p:spPr>
            <a:xfrm>
              <a:off x="421482" y="4162819"/>
              <a:ext cx="2921494" cy="2748511"/>
            </a:xfrm>
            <a:prstGeom prst="rect">
              <a:avLst/>
            </a:prstGeom>
          </p:spPr>
        </p:pic>
        <p:sp>
          <p:nvSpPr>
            <p:cNvPr id="42" name="Title 1"/>
            <p:cNvSpPr txBox="1">
              <a:spLocks/>
            </p:cNvSpPr>
            <p:nvPr/>
          </p:nvSpPr>
          <p:spPr bwMode="auto">
            <a:xfrm>
              <a:off x="421482" y="6839322"/>
              <a:ext cx="2880320" cy="288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r>
                <a:rPr lang="es-ES_tradnl" sz="800" dirty="0" smtClean="0">
                  <a:solidFill>
                    <a:schemeClr val="tx2"/>
                  </a:solidFill>
                </a:rPr>
                <a:t>Fuente</a:t>
              </a:r>
              <a:r>
                <a:rPr lang="es-ES_tradnl" sz="800" dirty="0">
                  <a:solidFill>
                    <a:schemeClr val="tx2"/>
                  </a:solidFill>
                </a:rPr>
                <a:t>: Google </a:t>
              </a:r>
              <a:r>
                <a:rPr lang="es-ES_tradnl" sz="800" dirty="0" smtClean="0">
                  <a:solidFill>
                    <a:schemeClr val="tx2"/>
                  </a:solidFill>
                </a:rPr>
                <a:t>Travel </a:t>
              </a:r>
              <a:r>
                <a:rPr lang="es-ES_tradnl" sz="800" dirty="0" err="1" smtClean="0">
                  <a:solidFill>
                    <a:schemeClr val="tx2"/>
                  </a:solidFill>
                </a:rPr>
                <a:t>Insights</a:t>
              </a:r>
              <a:r>
                <a:rPr lang="es-ES_tradnl" sz="800" dirty="0" smtClean="0">
                  <a:solidFill>
                    <a:schemeClr val="tx2"/>
                  </a:solidFill>
                </a:rPr>
                <a:t> </a:t>
              </a:r>
              <a:r>
                <a:rPr lang="es-ES_tradnl" sz="800" dirty="0">
                  <a:solidFill>
                    <a:schemeClr val="tx2"/>
                  </a:solidFill>
                </a:rPr>
                <a:t>2013</a:t>
              </a:r>
              <a:endParaRPr lang="es-ES_tradnl" sz="800" dirty="0" smtClean="0">
                <a:solidFill>
                  <a:schemeClr val="tx2"/>
                </a:solidFill>
              </a:endParaRPr>
            </a:p>
          </p:txBody>
        </p:sp>
      </p:grpSp>
      <p:sp>
        <p:nvSpPr>
          <p:cNvPr id="28" name="Rounded Rectangle 27"/>
          <p:cNvSpPr/>
          <p:nvPr/>
        </p:nvSpPr>
        <p:spPr>
          <a:xfrm>
            <a:off x="205200" y="969339"/>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sp>
        <p:nvSpPr>
          <p:cNvPr id="29" name="TextBox 28"/>
          <p:cNvSpPr txBox="1"/>
          <p:nvPr/>
        </p:nvSpPr>
        <p:spPr>
          <a:xfrm>
            <a:off x="194340" y="1242564"/>
            <a:ext cx="9659932" cy="230832"/>
          </a:xfrm>
          <a:prstGeom prst="rect">
            <a:avLst/>
          </a:prstGeom>
          <a:noFill/>
        </p:spPr>
        <p:txBody>
          <a:bodyPr wrap="square" rtlCol="0">
            <a:spAutoFit/>
          </a:bodyPr>
          <a:lstStyle/>
          <a:p>
            <a:r>
              <a:rPr lang="es-ES_tradnl" sz="900" b="1" i="1" dirty="0" smtClean="0">
                <a:solidFill>
                  <a:schemeClr val="tx2"/>
                </a:solidFill>
              </a:rPr>
              <a:t>Las </a:t>
            </a:r>
            <a:r>
              <a:rPr lang="es-ES_tradnl" sz="900" b="1" i="1" dirty="0">
                <a:solidFill>
                  <a:schemeClr val="tx2"/>
                </a:solidFill>
              </a:rPr>
              <a:t>ideas que se presentan a continuación son sugerencias que se añaden, pero que en ningún caso suponen un desarrollo vinculante</a:t>
            </a:r>
            <a:r>
              <a:rPr lang="es-ES_tradnl" sz="900" b="1" i="1" dirty="0" smtClean="0">
                <a:solidFill>
                  <a:schemeClr val="tx2"/>
                </a:solidFill>
              </a:rPr>
              <a:t>.</a:t>
            </a:r>
            <a:endParaRPr lang="es-CL" sz="900" b="1" dirty="0">
              <a:solidFill>
                <a:schemeClr val="tx2"/>
              </a:solidFill>
              <a:latin typeface="+mn-lt"/>
            </a:endParaRPr>
          </a:p>
        </p:txBody>
      </p:sp>
      <p:grpSp>
        <p:nvGrpSpPr>
          <p:cNvPr id="37" name="Group 36"/>
          <p:cNvGrpSpPr/>
          <p:nvPr/>
        </p:nvGrpSpPr>
        <p:grpSpPr>
          <a:xfrm>
            <a:off x="1202122" y="380250"/>
            <a:ext cx="428400" cy="410400"/>
            <a:chOff x="1157616" y="202415"/>
            <a:chExt cx="515504" cy="495053"/>
          </a:xfrm>
        </p:grpSpPr>
        <p:sp>
          <p:nvSpPr>
            <p:cNvPr id="40" name="Rounded Rectangle 39"/>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41" name="Group 282"/>
            <p:cNvGrpSpPr/>
            <p:nvPr/>
          </p:nvGrpSpPr>
          <p:grpSpPr>
            <a:xfrm>
              <a:off x="1311621" y="288473"/>
              <a:ext cx="207495" cy="194290"/>
              <a:chOff x="644491" y="4719572"/>
              <a:chExt cx="226243" cy="211846"/>
            </a:xfrm>
            <a:solidFill>
              <a:schemeClr val="bg1"/>
            </a:solidFill>
          </p:grpSpPr>
          <p:sp>
            <p:nvSpPr>
              <p:cNvPr id="44"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45"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1653057455"/>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45</a:t>
            </a:fld>
            <a:endParaRPr lang="en-US" dirty="0"/>
          </a:p>
        </p:txBody>
      </p:sp>
      <p:sp>
        <p:nvSpPr>
          <p:cNvPr id="4" name="Footer Placeholder 3"/>
          <p:cNvSpPr>
            <a:spLocks noGrp="1"/>
          </p:cNvSpPr>
          <p:nvPr>
            <p:ph type="ftr" sz="quarter" idx="11"/>
          </p:nvPr>
        </p:nvSpPr>
        <p:spPr/>
        <p:txBody>
          <a:bodyPr/>
          <a:lstStyle/>
          <a:p>
            <a:pPr>
              <a:defRPr/>
            </a:pPr>
            <a:r>
              <a:rPr lang="en-US" sz="800" dirty="0" err="1" smtClean="0"/>
              <a:t>Fuente</a:t>
            </a:r>
            <a:r>
              <a:rPr lang="en-US" sz="800" dirty="0" smtClean="0"/>
              <a:t>: </a:t>
            </a:r>
            <a:r>
              <a:rPr lang="en-US" sz="800" dirty="0" err="1" smtClean="0"/>
              <a:t>Velentis</a:t>
            </a:r>
            <a:r>
              <a:rPr lang="en-US" sz="800" dirty="0" smtClean="0"/>
              <a:t> Technologies y </a:t>
            </a:r>
            <a:r>
              <a:rPr lang="en-US" sz="800" dirty="0" err="1" smtClean="0"/>
              <a:t>Ernst&amp;Young</a:t>
            </a:r>
            <a:r>
              <a:rPr lang="en-US" sz="800" dirty="0" smtClean="0"/>
              <a:t> 2014</a:t>
            </a:r>
            <a:endParaRPr lang="en-US" sz="800" dirty="0"/>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a:t>
            </a:r>
            <a:r>
              <a:rPr lang="es-CL" sz="1000" b="1" dirty="0">
                <a:solidFill>
                  <a:schemeClr val="bg2"/>
                </a:solidFill>
              </a:rPr>
              <a:t>sugerencia para </a:t>
            </a:r>
            <a:r>
              <a:rPr lang="es-CL" sz="1000" b="1" dirty="0" smtClean="0">
                <a:solidFill>
                  <a:schemeClr val="bg2"/>
                </a:solidFill>
              </a:rPr>
              <a:t>la creación del ecosistema digital del Quito; </a:t>
            </a:r>
            <a:r>
              <a:rPr lang="es-CL" sz="1000" b="1" dirty="0" smtClean="0">
                <a:solidFill>
                  <a:schemeClr val="bg2"/>
                </a:solidFill>
                <a:latin typeface="+mn-lt"/>
              </a:rPr>
              <a:t>Destino inteligente &gt; Matriz tecnológica del viaje del usuario </a:t>
            </a:r>
            <a:endParaRPr lang="es-CL" sz="1000" b="1" dirty="0">
              <a:solidFill>
                <a:schemeClr val="bg2"/>
              </a:solidFill>
              <a:latin typeface="+mn-lt"/>
            </a:endParaRPr>
          </a:p>
        </p:txBody>
      </p:sp>
      <p:sp>
        <p:nvSpPr>
          <p:cNvPr id="38" name="Rectangle 37"/>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1.1. Desarrollo de un ecosistema digital de marketing turístico</a:t>
            </a:r>
            <a:endParaRPr lang="es-CL" sz="1100" b="1" dirty="0">
              <a:solidFill>
                <a:schemeClr val="tx2"/>
              </a:solidFill>
            </a:endParaRPr>
          </a:p>
        </p:txBody>
      </p:sp>
      <p:sp>
        <p:nvSpPr>
          <p:cNvPr id="39" name="Rectangle 38"/>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 sz="800" b="1" dirty="0" smtClean="0"/>
              <a:t>Especialización de la gestión digital por</a:t>
            </a:r>
          </a:p>
          <a:p>
            <a:pPr algn="ctr"/>
            <a:r>
              <a:rPr lang="es-ES_tradnl" sz="800" b="1" dirty="0" smtClean="0">
                <a:solidFill>
                  <a:srgbClr val="FFFFFF"/>
                </a:solidFill>
              </a:rPr>
              <a:t>públicos diferenciados</a:t>
            </a:r>
            <a:endParaRPr lang="es-CL" sz="800" b="1" dirty="0">
              <a:solidFill>
                <a:srgbClr val="FFFFFF"/>
              </a:solidFill>
            </a:endParaRPr>
          </a:p>
        </p:txBody>
      </p:sp>
      <p:pic>
        <p:nvPicPr>
          <p:cNvPr id="2" name="Imagen 1" descr="ciclo viaje y tecnologia-1.jpg"/>
          <p:cNvPicPr>
            <a:picLocks noChangeAspect="1"/>
          </p:cNvPicPr>
          <p:nvPr/>
        </p:nvPicPr>
        <p:blipFill rotWithShape="1">
          <a:blip r:embed="rId6">
            <a:extLst>
              <a:ext uri="{28A0092B-C50C-407E-A947-70E740481C1C}">
                <a14:useLocalDpi xmlns:a14="http://schemas.microsoft.com/office/drawing/2010/main" val="0"/>
              </a:ext>
            </a:extLst>
          </a:blip>
          <a:srcRect t="12285" b="7761"/>
          <a:stretch/>
        </p:blipFill>
        <p:spPr>
          <a:xfrm>
            <a:off x="360040" y="1942778"/>
            <a:ext cx="8342362" cy="5427689"/>
          </a:xfrm>
          <a:prstGeom prst="rect">
            <a:avLst/>
          </a:prstGeom>
        </p:spPr>
      </p:pic>
      <p:sp>
        <p:nvSpPr>
          <p:cNvPr id="23" name="Rounded Rectangle 22"/>
          <p:cNvSpPr/>
          <p:nvPr/>
        </p:nvSpPr>
        <p:spPr>
          <a:xfrm>
            <a:off x="205200" y="1006673"/>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sp>
        <p:nvSpPr>
          <p:cNvPr id="24" name="TextBox 23"/>
          <p:cNvSpPr txBox="1"/>
          <p:nvPr/>
        </p:nvSpPr>
        <p:spPr>
          <a:xfrm>
            <a:off x="194340" y="1366714"/>
            <a:ext cx="9659932" cy="230832"/>
          </a:xfrm>
          <a:prstGeom prst="rect">
            <a:avLst/>
          </a:prstGeom>
          <a:noFill/>
        </p:spPr>
        <p:txBody>
          <a:bodyPr wrap="square" rtlCol="0">
            <a:spAutoFit/>
          </a:bodyPr>
          <a:lstStyle/>
          <a:p>
            <a:r>
              <a:rPr lang="es-ES_tradnl" sz="900" b="1" i="1" dirty="0" smtClean="0">
                <a:solidFill>
                  <a:schemeClr val="tx2"/>
                </a:solidFill>
              </a:rPr>
              <a:t>Las </a:t>
            </a:r>
            <a:r>
              <a:rPr lang="es-ES_tradnl" sz="900" b="1" i="1" dirty="0">
                <a:solidFill>
                  <a:schemeClr val="tx2"/>
                </a:solidFill>
              </a:rPr>
              <a:t>ideas que se presentan a continuación son sugerencias que se añaden, pero que en ningún caso suponen un desarrollo vinculante</a:t>
            </a:r>
            <a:r>
              <a:rPr lang="es-ES_tradnl" sz="900" b="1" i="1" dirty="0" smtClean="0">
                <a:solidFill>
                  <a:schemeClr val="tx2"/>
                </a:solidFill>
              </a:rPr>
              <a:t>.</a:t>
            </a:r>
            <a:endParaRPr lang="es-CL" sz="900" b="1" dirty="0">
              <a:solidFill>
                <a:schemeClr val="tx2"/>
              </a:solidFill>
              <a:latin typeface="+mn-lt"/>
            </a:endParaRPr>
          </a:p>
        </p:txBody>
      </p:sp>
      <p:grpSp>
        <p:nvGrpSpPr>
          <p:cNvPr id="30" name="Group 29"/>
          <p:cNvGrpSpPr/>
          <p:nvPr/>
        </p:nvGrpSpPr>
        <p:grpSpPr>
          <a:xfrm>
            <a:off x="1202122" y="380250"/>
            <a:ext cx="428400" cy="410400"/>
            <a:chOff x="1157616" y="202415"/>
            <a:chExt cx="515504" cy="495053"/>
          </a:xfrm>
        </p:grpSpPr>
        <p:sp>
          <p:nvSpPr>
            <p:cNvPr id="31" name="Rounded Rectangle 30"/>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2" name="Group 282"/>
            <p:cNvGrpSpPr/>
            <p:nvPr/>
          </p:nvGrpSpPr>
          <p:grpSpPr>
            <a:xfrm>
              <a:off x="1311621" y="288473"/>
              <a:ext cx="207495" cy="194290"/>
              <a:chOff x="644491" y="4719572"/>
              <a:chExt cx="226243" cy="211846"/>
            </a:xfrm>
            <a:solidFill>
              <a:schemeClr val="bg1"/>
            </a:solidFill>
          </p:grpSpPr>
          <p:sp>
            <p:nvSpPr>
              <p:cNvPr id="33"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4"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161368913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53433"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01464"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2.1. Creación de la Unidad de Marketing online</a:t>
            </a:r>
            <a:endParaRPr lang="es-CL" sz="1100" b="1" dirty="0">
              <a:solidFill>
                <a:schemeClr val="tx2"/>
              </a:solidFill>
            </a:endParaRPr>
          </a:p>
        </p:txBody>
      </p:sp>
      <p:sp>
        <p:nvSpPr>
          <p:cNvPr id="257" name="Rectangle 256"/>
          <p:cNvSpPr/>
          <p:nvPr/>
        </p:nvSpPr>
        <p:spPr>
          <a:xfrm>
            <a:off x="7264146" y="3064025"/>
            <a:ext cx="2625312" cy="19974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Incentivar </a:t>
            </a:r>
            <a:r>
              <a:rPr lang="es-CL" sz="900" dirty="0">
                <a:solidFill>
                  <a:srgbClr val="002776"/>
                </a:solidFill>
              </a:rPr>
              <a:t>el involucramiento del </a:t>
            </a:r>
            <a:r>
              <a:rPr lang="es-CL" sz="900" dirty="0" smtClean="0">
                <a:solidFill>
                  <a:srgbClr val="002776"/>
                </a:solidFill>
              </a:rPr>
              <a:t>equipo interno de gestión y su orientación a objetivos</a:t>
            </a:r>
          </a:p>
          <a:p>
            <a:pPr marL="228600" lvl="0" indent="-228600">
              <a:buFont typeface="+mj-lt"/>
              <a:buAutoNum type="arabicPeriod"/>
            </a:pPr>
            <a:r>
              <a:rPr lang="es-ES_tradnl" sz="900" dirty="0" smtClean="0">
                <a:solidFill>
                  <a:srgbClr val="002776"/>
                </a:solidFill>
              </a:rPr>
              <a:t>Dotar la unidad </a:t>
            </a:r>
            <a:r>
              <a:rPr lang="es-ES_tradnl" sz="900" dirty="0">
                <a:solidFill>
                  <a:srgbClr val="002776"/>
                </a:solidFill>
              </a:rPr>
              <a:t>de recursos humanos, técnicos y de contenido </a:t>
            </a:r>
            <a:r>
              <a:rPr lang="es-ES_tradnl" sz="900" dirty="0" smtClean="0">
                <a:solidFill>
                  <a:srgbClr val="002776"/>
                </a:solidFill>
              </a:rPr>
              <a:t>adecuados</a:t>
            </a:r>
          </a:p>
          <a:p>
            <a:pPr marL="228600" indent="-228600">
              <a:buFont typeface="+mj-lt"/>
              <a:buAutoNum type="arabicPeriod"/>
            </a:pPr>
            <a:r>
              <a:rPr lang="es-ES_tradnl" sz="900" dirty="0">
                <a:solidFill>
                  <a:srgbClr val="002776"/>
                </a:solidFill>
              </a:rPr>
              <a:t>Selección de </a:t>
            </a:r>
            <a:r>
              <a:rPr lang="es-ES_tradnl" sz="900" dirty="0" smtClean="0">
                <a:solidFill>
                  <a:srgbClr val="002776"/>
                </a:solidFill>
              </a:rPr>
              <a:t>especialista de las áreas mencionadas medios </a:t>
            </a:r>
            <a:r>
              <a:rPr lang="es-ES_tradnl" sz="900" dirty="0">
                <a:solidFill>
                  <a:srgbClr val="002776"/>
                </a:solidFill>
              </a:rPr>
              <a:t>propios (web y redes sociales), “obtenidos” y </a:t>
            </a:r>
            <a:r>
              <a:rPr lang="es-ES_tradnl" sz="900" dirty="0" smtClean="0">
                <a:solidFill>
                  <a:srgbClr val="002776"/>
                </a:solidFill>
              </a:rPr>
              <a:t>pagados, pudiendo ser externo a QT.</a:t>
            </a:r>
            <a:endParaRPr lang="es-ES_tradnl" sz="900" dirty="0">
              <a:solidFill>
                <a:srgbClr val="002776"/>
              </a:solidFill>
            </a:endParaRPr>
          </a:p>
          <a:p>
            <a:pPr marL="228600" lvl="0" indent="-228600">
              <a:buFont typeface="+mj-lt"/>
              <a:buAutoNum type="arabicPeriod"/>
            </a:pPr>
            <a:r>
              <a:rPr lang="es-ES_tradnl" sz="900" dirty="0">
                <a:solidFill>
                  <a:srgbClr val="002776"/>
                </a:solidFill>
              </a:rPr>
              <a:t>Establecer</a:t>
            </a:r>
            <a:r>
              <a:rPr lang="es-CL" sz="900" dirty="0">
                <a:solidFill>
                  <a:srgbClr val="002776"/>
                </a:solidFill>
              </a:rPr>
              <a:t> </a:t>
            </a:r>
            <a:r>
              <a:rPr lang="es-CL" sz="900" dirty="0" smtClean="0">
                <a:solidFill>
                  <a:srgbClr val="002776"/>
                </a:solidFill>
              </a:rPr>
              <a:t>un mecanismo de </a:t>
            </a:r>
            <a:r>
              <a:rPr lang="es-CL" sz="900" dirty="0">
                <a:solidFill>
                  <a:srgbClr val="002776"/>
                </a:solidFill>
              </a:rPr>
              <a:t>medición </a:t>
            </a:r>
            <a:r>
              <a:rPr lang="es-CL" sz="900" dirty="0" smtClean="0">
                <a:solidFill>
                  <a:srgbClr val="002776"/>
                </a:solidFill>
              </a:rPr>
              <a:t>claro del </a:t>
            </a:r>
            <a:r>
              <a:rPr lang="es-CL" sz="900" dirty="0">
                <a:solidFill>
                  <a:srgbClr val="002776"/>
                </a:solidFill>
              </a:rPr>
              <a:t>desempeño </a:t>
            </a:r>
            <a:r>
              <a:rPr lang="es-CL" sz="900" dirty="0" smtClean="0">
                <a:solidFill>
                  <a:srgbClr val="002776"/>
                </a:solidFill>
              </a:rPr>
              <a:t>de la unidad de marketing online en </a:t>
            </a:r>
            <a:r>
              <a:rPr lang="es-CL" sz="900" dirty="0">
                <a:solidFill>
                  <a:srgbClr val="002776"/>
                </a:solidFill>
              </a:rPr>
              <a:t>base a </a:t>
            </a:r>
            <a:r>
              <a:rPr lang="es-CL" sz="900" dirty="0" smtClean="0">
                <a:solidFill>
                  <a:srgbClr val="002776"/>
                </a:solidFill>
              </a:rPr>
              <a:t>resultados</a:t>
            </a:r>
            <a:endParaRPr lang="es-CL" sz="900" dirty="0">
              <a:solidFill>
                <a:srgbClr val="002776"/>
              </a:solidFill>
            </a:endParaRPr>
          </a:p>
          <a:p>
            <a:pPr marL="228600" lvl="0" indent="-228600">
              <a:buFont typeface="+mj-lt"/>
              <a:buAutoNum type="arabicPeriod"/>
            </a:pPr>
            <a:r>
              <a:rPr lang="es-ES_tradnl" sz="900" dirty="0" smtClean="0">
                <a:solidFill>
                  <a:srgbClr val="002776"/>
                </a:solidFill>
              </a:rPr>
              <a:t>Desarrollo de sus funciones como equipo interno o externo pero supervisado por el equipo de marketing integral.</a:t>
            </a:r>
            <a:endParaRPr lang="es-CL" sz="900" dirty="0" smtClean="0">
              <a:solidFill>
                <a:srgbClr val="002776"/>
              </a:solidFill>
            </a:endParaRPr>
          </a:p>
        </p:txBody>
      </p:sp>
      <p:sp>
        <p:nvSpPr>
          <p:cNvPr id="212" name="Rectangle 211"/>
          <p:cNvSpPr/>
          <p:nvPr/>
        </p:nvSpPr>
        <p:spPr>
          <a:xfrm>
            <a:off x="205200" y="1582738"/>
            <a:ext cx="7020000" cy="6152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Contar con un equipo dinamizador de Quito como destino turístico en el universo digital.</a:t>
            </a:r>
          </a:p>
          <a:p>
            <a:pPr marL="171450" lvl="0" indent="-171450">
              <a:buFont typeface="Arial" panose="020B0604020202020204" pitchFamily="34" charset="0"/>
              <a:buChar char="•"/>
            </a:pPr>
            <a:r>
              <a:rPr lang="es-CL" sz="900" dirty="0" smtClean="0">
                <a:solidFill>
                  <a:srgbClr val="002776"/>
                </a:solidFill>
              </a:rPr>
              <a:t>Impulsar a Quito, destino turístico, en el universo digital para estar presente y acompañar al usuario en todas las fases del viaje en el mundo digital como (i) ventana de inspiración y relación y (ii) punto de contacto, así como para la gestión de contenidos y campañas publicitarias a realizar</a:t>
            </a:r>
          </a:p>
        </p:txBody>
      </p:sp>
      <p:sp>
        <p:nvSpPr>
          <p:cNvPr id="256" name="Rectangle 255"/>
          <p:cNvSpPr/>
          <p:nvPr/>
        </p:nvSpPr>
        <p:spPr>
          <a:xfrm>
            <a:off x="7264146" y="2700331"/>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734898"/>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399162"/>
            <a:ext cx="2637113" cy="10779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buFont typeface="+mj-lt"/>
              <a:buAutoNum type="arabicPeriod"/>
            </a:pPr>
            <a:r>
              <a:rPr lang="es-CL" sz="900" dirty="0" smtClean="0">
                <a:solidFill>
                  <a:srgbClr val="002776"/>
                </a:solidFill>
              </a:rPr>
              <a:t>ROI del personal incorporado vs. </a:t>
            </a:r>
          </a:p>
          <a:p>
            <a:pPr marL="683786" lvl="1" indent="-228600">
              <a:buFont typeface="+mj-lt"/>
              <a:buAutoNum type="arabicPeriod"/>
            </a:pPr>
            <a:r>
              <a:rPr lang="es-CL" sz="900" dirty="0" smtClean="0">
                <a:solidFill>
                  <a:srgbClr val="002776"/>
                </a:solidFill>
              </a:rPr>
              <a:t>Tráfico generado</a:t>
            </a:r>
          </a:p>
          <a:p>
            <a:pPr marL="683786" lvl="1" indent="-228600">
              <a:buFont typeface="+mj-lt"/>
              <a:buAutoNum type="arabicPeriod"/>
            </a:pPr>
            <a:r>
              <a:rPr lang="es-CL" sz="900" dirty="0" smtClean="0">
                <a:solidFill>
                  <a:srgbClr val="002776"/>
                </a:solidFill>
              </a:rPr>
              <a:t>Contenido generado por usuarios</a:t>
            </a:r>
          </a:p>
          <a:p>
            <a:pPr marL="683786" lvl="1" indent="-228600">
              <a:buFont typeface="+mj-lt"/>
              <a:buAutoNum type="arabicPeriod"/>
            </a:pPr>
            <a:r>
              <a:rPr lang="es-CL" sz="900" dirty="0" smtClean="0">
                <a:solidFill>
                  <a:srgbClr val="002776"/>
                </a:solidFill>
              </a:rPr>
              <a:t>ROI por campañas</a:t>
            </a:r>
          </a:p>
          <a:p>
            <a:pPr marL="683786" lvl="1" indent="-228600">
              <a:buFont typeface="+mj-lt"/>
              <a:buAutoNum type="arabicPeriod"/>
            </a:pPr>
            <a:r>
              <a:rPr lang="es-CL" sz="900" dirty="0" smtClean="0">
                <a:solidFill>
                  <a:srgbClr val="002776"/>
                </a:solidFill>
              </a:rPr>
              <a:t>Etc.</a:t>
            </a:r>
          </a:p>
          <a:p>
            <a:pPr marL="228600" indent="-228600">
              <a:buFont typeface="+mj-lt"/>
              <a:buAutoNum type="arabicPeriod"/>
            </a:pPr>
            <a:r>
              <a:rPr lang="es-CL" sz="900" dirty="0" smtClean="0">
                <a:solidFill>
                  <a:srgbClr val="002776"/>
                </a:solidFill>
              </a:rPr>
              <a:t>Posicionamiento SEO mejorado</a:t>
            </a:r>
          </a:p>
          <a:p>
            <a:pPr marL="228600" indent="-228600">
              <a:buFont typeface="+mj-lt"/>
              <a:buAutoNum type="arabicPeriod"/>
            </a:pPr>
            <a:r>
              <a:rPr lang="es-CL" sz="900" dirty="0" smtClean="0">
                <a:solidFill>
                  <a:srgbClr val="002776"/>
                </a:solidFill>
              </a:rPr>
              <a:t>Tráfico generado – visitas por mercado target</a:t>
            </a:r>
          </a:p>
        </p:txBody>
      </p:sp>
      <p:sp>
        <p:nvSpPr>
          <p:cNvPr id="180" name="Rectangle 179"/>
          <p:cNvSpPr/>
          <p:nvPr/>
        </p:nvSpPr>
        <p:spPr>
          <a:xfrm>
            <a:off x="5644800" y="6695306"/>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7035990"/>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714787"/>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695306"/>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7035990"/>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749306"/>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4030441743"/>
              </p:ext>
            </p:extLst>
          </p:nvPr>
        </p:nvGraphicFramePr>
        <p:xfrm>
          <a:off x="158479" y="3094906"/>
          <a:ext cx="7020000" cy="360040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169113">
                <a:tc>
                  <a:txBody>
                    <a:bodyPr/>
                    <a:lstStyle/>
                    <a:p>
                      <a:pPr marL="84138" marR="0" lvl="0" indent="-84138" algn="l" defTabSz="913399" rtl="0" eaLnBrk="1" fontAlgn="auto" latinLnBrk="0" hangingPunct="1">
                        <a:lnSpc>
                          <a:spcPct val="100000"/>
                        </a:lnSpc>
                        <a:spcBef>
                          <a:spcPts val="0"/>
                        </a:spcBef>
                        <a:spcAft>
                          <a:spcPts val="0"/>
                        </a:spcAft>
                        <a:buClrTx/>
                        <a:buSzTx/>
                        <a:buFontTx/>
                        <a:buAutoNum type="arabicPeriod"/>
                        <a:tabLst/>
                        <a:defRPr/>
                      </a:pPr>
                      <a:r>
                        <a:rPr lang="es-ES_tradnl" sz="900" kern="1200" baseline="0" noProof="0" dirty="0" smtClean="0">
                          <a:solidFill>
                            <a:srgbClr val="002776"/>
                          </a:solidFill>
                          <a:latin typeface="+mn-lt"/>
                          <a:ea typeface="+mn-ea"/>
                          <a:cs typeface="+mn-cs"/>
                        </a:rPr>
                        <a:t>Generar contenidos propios de inspiración para todo el ecosistema digital: página web, redes sociales, app, etc. </a:t>
                      </a: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88032">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baseline="0" noProof="0" dirty="0" smtClean="0">
                          <a:solidFill>
                            <a:srgbClr val="002776"/>
                          </a:solidFill>
                          <a:latin typeface="+mn-lt"/>
                          <a:ea typeface="+mn-ea"/>
                          <a:cs typeface="+mn-cs"/>
                        </a:rPr>
                        <a:t>2. Seleccionar y gestionar colaboradores externos, </a:t>
                      </a:r>
                      <a:r>
                        <a:rPr lang="es-ES_tradnl" sz="900" kern="1200" baseline="0" noProof="0" dirty="0" err="1" smtClean="0">
                          <a:solidFill>
                            <a:srgbClr val="002776"/>
                          </a:solidFill>
                          <a:latin typeface="+mn-lt"/>
                          <a:ea typeface="+mn-ea"/>
                          <a:cs typeface="+mn-cs"/>
                        </a:rPr>
                        <a:t>influenciadores</a:t>
                      </a:r>
                      <a:r>
                        <a:rPr lang="es-ES_tradnl" sz="900" kern="1200" baseline="0" noProof="0" dirty="0" smtClean="0">
                          <a:solidFill>
                            <a:srgbClr val="002776"/>
                          </a:solidFill>
                          <a:latin typeface="+mn-lt"/>
                          <a:ea typeface="+mn-ea"/>
                          <a:cs typeface="+mn-cs"/>
                        </a:rPr>
                        <a:t> de segmentos objetivo y establecer alianzas de generación de contenidos originales.</a:t>
                      </a: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751892876"/>
                  </a:ext>
                </a:extLst>
              </a:tr>
              <a:tr h="288032">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3. Gestionar la comunidad</a:t>
                      </a:r>
                      <a:r>
                        <a:rPr lang="es-ES" sz="900" kern="1200" baseline="0" noProof="0" dirty="0" smtClean="0">
                          <a:solidFill>
                            <a:srgbClr val="002776"/>
                          </a:solidFill>
                          <a:latin typeface="+mn-lt"/>
                          <a:ea typeface="+mn-ea"/>
                          <a:cs typeface="+mn-cs"/>
                        </a:rPr>
                        <a:t> digital de Quito, destino turístico, a través del </a:t>
                      </a:r>
                      <a:r>
                        <a:rPr lang="es-ES" sz="900" kern="1200" baseline="0" noProof="0" dirty="0" err="1" smtClean="0">
                          <a:solidFill>
                            <a:srgbClr val="002776"/>
                          </a:solidFill>
                          <a:latin typeface="+mn-lt"/>
                          <a:ea typeface="+mn-ea"/>
                          <a:cs typeface="+mn-cs"/>
                        </a:rPr>
                        <a:t>Community</a:t>
                      </a:r>
                      <a:r>
                        <a:rPr lang="es-ES" sz="900" kern="1200" baseline="0" noProof="0" dirty="0" smtClean="0">
                          <a:solidFill>
                            <a:srgbClr val="002776"/>
                          </a:solidFill>
                          <a:latin typeface="+mn-lt"/>
                          <a:ea typeface="+mn-ea"/>
                          <a:cs typeface="+mn-cs"/>
                        </a:rPr>
                        <a:t> </a:t>
                      </a:r>
                      <a:r>
                        <a:rPr lang="es-ES" sz="900" kern="1200" baseline="0" noProof="0" dirty="0" err="1" smtClean="0">
                          <a:solidFill>
                            <a:srgbClr val="002776"/>
                          </a:solidFill>
                          <a:latin typeface="+mn-lt"/>
                          <a:ea typeface="+mn-ea"/>
                          <a:cs typeface="+mn-cs"/>
                        </a:rPr>
                        <a:t>management</a:t>
                      </a:r>
                      <a:r>
                        <a:rPr lang="es-ES" sz="900" kern="1200" baseline="0" noProof="0" dirty="0" smtClean="0">
                          <a:solidFill>
                            <a:srgbClr val="002776"/>
                          </a:solidFill>
                          <a:latin typeface="+mn-lt"/>
                          <a:ea typeface="+mn-ea"/>
                          <a:cs typeface="+mn-cs"/>
                        </a:rPr>
                        <a:t> que dinamizará el contenido propio y el de </a:t>
                      </a:r>
                      <a:r>
                        <a:rPr lang="es-ES_tradnl" sz="900" kern="1200" baseline="0" noProof="0" dirty="0" smtClean="0">
                          <a:solidFill>
                            <a:srgbClr val="002776"/>
                          </a:solidFill>
                          <a:latin typeface="+mn-lt"/>
                          <a:ea typeface="+mn-ea"/>
                          <a:cs typeface="+mn-cs"/>
                        </a:rPr>
                        <a:t>usuarios UGC (</a:t>
                      </a:r>
                      <a:r>
                        <a:rPr lang="es-ES_tradnl" sz="900" kern="1200" baseline="0" noProof="0" dirty="0" err="1" smtClean="0">
                          <a:solidFill>
                            <a:srgbClr val="002776"/>
                          </a:solidFill>
                          <a:latin typeface="+mn-lt"/>
                          <a:ea typeface="+mn-ea"/>
                          <a:cs typeface="+mn-cs"/>
                        </a:rPr>
                        <a:t>User</a:t>
                      </a:r>
                      <a:r>
                        <a:rPr lang="es-ES_tradnl" sz="900" kern="1200" baseline="0" noProof="0" dirty="0" smtClean="0">
                          <a:solidFill>
                            <a:srgbClr val="002776"/>
                          </a:solidFill>
                          <a:latin typeface="+mn-lt"/>
                          <a:ea typeface="+mn-ea"/>
                          <a:cs typeface="+mn-cs"/>
                        </a:rPr>
                        <a:t> </a:t>
                      </a:r>
                      <a:r>
                        <a:rPr lang="es-ES_tradnl" sz="900" kern="1200" baseline="0" noProof="0" dirty="0" err="1" smtClean="0">
                          <a:solidFill>
                            <a:srgbClr val="002776"/>
                          </a:solidFill>
                          <a:latin typeface="+mn-lt"/>
                          <a:ea typeface="+mn-ea"/>
                          <a:cs typeface="+mn-cs"/>
                        </a:rPr>
                        <a:t>Generated</a:t>
                      </a:r>
                      <a:r>
                        <a:rPr lang="es-ES_tradnl" sz="900" kern="1200" baseline="0" noProof="0" dirty="0" smtClean="0">
                          <a:solidFill>
                            <a:srgbClr val="002776"/>
                          </a:solidFill>
                          <a:latin typeface="+mn-lt"/>
                          <a:ea typeface="+mn-ea"/>
                          <a:cs typeface="+mn-cs"/>
                        </a:rPr>
                        <a:t> Content) </a:t>
                      </a:r>
                      <a:r>
                        <a:rPr lang="es-ES" sz="900" kern="1200" baseline="0" noProof="0" dirty="0" smtClean="0">
                          <a:solidFill>
                            <a:srgbClr val="002776"/>
                          </a:solidFill>
                          <a:latin typeface="+mn-lt"/>
                          <a:ea typeface="+mn-ea"/>
                          <a:cs typeface="+mn-cs"/>
                        </a:rPr>
                        <a:t>para el ecosistema digital de QT y </a:t>
                      </a:r>
                      <a:r>
                        <a:rPr lang="es-ES" sz="900" kern="1200" baseline="0" noProof="0" dirty="0" err="1" smtClean="0">
                          <a:solidFill>
                            <a:srgbClr val="002776"/>
                          </a:solidFill>
                          <a:latin typeface="+mn-lt"/>
                          <a:ea typeface="+mn-ea"/>
                          <a:cs typeface="+mn-cs"/>
                        </a:rPr>
                        <a:t>newsletters</a:t>
                      </a:r>
                      <a:r>
                        <a:rPr lang="es-ES" sz="900" kern="1200" baseline="0" noProof="0" dirty="0" smtClean="0">
                          <a:solidFill>
                            <a:srgbClr val="002776"/>
                          </a:solidFill>
                          <a:latin typeface="+mn-lt"/>
                          <a:ea typeface="+mn-ea"/>
                          <a:cs typeface="+mn-cs"/>
                        </a:rPr>
                        <a:t>. </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217105">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noProof="0" dirty="0" smtClean="0">
                          <a:solidFill>
                            <a:srgbClr val="002776"/>
                          </a:solidFill>
                          <a:latin typeface="+mn-lt"/>
                          <a:ea typeface="+mn-ea"/>
                          <a:cs typeface="+mn-cs"/>
                        </a:rPr>
                        <a:t>4. A</a:t>
                      </a:r>
                      <a:r>
                        <a:rPr lang="es-ES" sz="900" kern="1200" baseline="0" noProof="0" dirty="0" err="1" smtClean="0">
                          <a:solidFill>
                            <a:srgbClr val="002776"/>
                          </a:solidFill>
                          <a:latin typeface="+mn-lt"/>
                          <a:ea typeface="+mn-ea"/>
                          <a:cs typeface="+mn-cs"/>
                        </a:rPr>
                        <a:t>umentar</a:t>
                      </a:r>
                      <a:r>
                        <a:rPr lang="es-ES" sz="900" kern="1200" baseline="0" noProof="0" dirty="0" smtClean="0">
                          <a:solidFill>
                            <a:srgbClr val="002776"/>
                          </a:solidFill>
                          <a:latin typeface="+mn-lt"/>
                          <a:ea typeface="+mn-ea"/>
                          <a:cs typeface="+mn-cs"/>
                        </a:rPr>
                        <a:t> la interacción con los usuarios, la </a:t>
                      </a:r>
                      <a:r>
                        <a:rPr lang="es-ES" sz="900" kern="1200" baseline="0" noProof="0" dirty="0" err="1" smtClean="0">
                          <a:solidFill>
                            <a:srgbClr val="002776"/>
                          </a:solidFill>
                          <a:latin typeface="+mn-lt"/>
                          <a:ea typeface="+mn-ea"/>
                          <a:cs typeface="+mn-cs"/>
                        </a:rPr>
                        <a:t>viralización</a:t>
                      </a:r>
                      <a:r>
                        <a:rPr lang="es-ES" sz="900" kern="1200" baseline="0" noProof="0" dirty="0" smtClean="0">
                          <a:solidFill>
                            <a:srgbClr val="002776"/>
                          </a:solidFill>
                          <a:latin typeface="+mn-lt"/>
                          <a:ea typeface="+mn-ea"/>
                          <a:cs typeface="+mn-cs"/>
                        </a:rPr>
                        <a:t> de contenidos y la generación de links, y menciones online en otros medios</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733995059"/>
                  </a:ext>
                </a:extLst>
              </a:tr>
              <a:tr h="132521">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5. Coordinar el “</a:t>
                      </a:r>
                      <a:r>
                        <a:rPr lang="es-ES" sz="900" kern="1200" noProof="0" dirty="0" err="1" smtClean="0">
                          <a:solidFill>
                            <a:srgbClr val="002776"/>
                          </a:solidFill>
                          <a:latin typeface="+mn-lt"/>
                          <a:ea typeface="+mn-ea"/>
                          <a:cs typeface="+mn-cs"/>
                        </a:rPr>
                        <a:t>marketplace</a:t>
                      </a:r>
                      <a:r>
                        <a:rPr lang="es-ES" sz="900" kern="1200" noProof="0" dirty="0" smtClean="0">
                          <a:solidFill>
                            <a:srgbClr val="002776"/>
                          </a:solidFill>
                          <a:latin typeface="+mn-lt"/>
                          <a:ea typeface="+mn-ea"/>
                          <a:cs typeface="+mn-cs"/>
                        </a:rPr>
                        <a:t>”, gestionar</a:t>
                      </a:r>
                      <a:r>
                        <a:rPr lang="es-ES" sz="900" kern="1200" baseline="0" noProof="0" dirty="0" smtClean="0">
                          <a:solidFill>
                            <a:srgbClr val="002776"/>
                          </a:solidFill>
                          <a:latin typeface="+mn-lt"/>
                          <a:ea typeface="+mn-ea"/>
                          <a:cs typeface="+mn-cs"/>
                        </a:rPr>
                        <a:t> los miembros y la vigencia de los servicios ofertados.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19945">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baseline="0" noProof="0" dirty="0" smtClean="0">
                          <a:solidFill>
                            <a:srgbClr val="002776"/>
                          </a:solidFill>
                          <a:latin typeface="+mn-lt"/>
                          <a:ea typeface="+mn-ea"/>
                          <a:cs typeface="+mn-cs"/>
                        </a:rPr>
                        <a:t>6. Controlar el presupuesto destinado a las campañas de marketing online.</a:t>
                      </a: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809504679"/>
                  </a:ext>
                </a:extLst>
              </a:tr>
              <a:tr h="251385">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baseline="0" noProof="0" dirty="0" smtClean="0">
                          <a:solidFill>
                            <a:srgbClr val="002776"/>
                          </a:solidFill>
                          <a:latin typeface="+mn-lt"/>
                          <a:ea typeface="+mn-ea"/>
                          <a:cs typeface="+mn-cs"/>
                        </a:rPr>
                        <a:t>7. Definir los ingresos por comisiones de ventas y tarifas publicitarias.</a:t>
                      </a: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397702027"/>
                  </a:ext>
                </a:extLst>
              </a:tr>
              <a:tr h="351529">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8. </a:t>
                      </a:r>
                      <a:r>
                        <a:rPr lang="es-ES" sz="900" kern="1200" baseline="0" noProof="0" dirty="0" smtClean="0">
                          <a:solidFill>
                            <a:srgbClr val="002776"/>
                          </a:solidFill>
                          <a:latin typeface="+mn-lt"/>
                          <a:ea typeface="+mn-ea"/>
                          <a:cs typeface="+mn-cs"/>
                        </a:rPr>
                        <a:t>Gestionar el posicionamiento SEO que permita optimizar los contenidos de la web, </a:t>
                      </a:r>
                      <a:r>
                        <a:rPr lang="es-ES" sz="900" kern="1200" baseline="0" noProof="0" dirty="0" err="1" smtClean="0">
                          <a:solidFill>
                            <a:srgbClr val="002776"/>
                          </a:solidFill>
                          <a:latin typeface="+mn-lt"/>
                          <a:ea typeface="+mn-ea"/>
                          <a:cs typeface="+mn-cs"/>
                        </a:rPr>
                        <a:t>marketplace</a:t>
                      </a:r>
                      <a:r>
                        <a:rPr lang="es-ES" sz="900" kern="1200" baseline="0" noProof="0" dirty="0" smtClean="0">
                          <a:solidFill>
                            <a:srgbClr val="002776"/>
                          </a:solidFill>
                          <a:latin typeface="+mn-lt"/>
                          <a:ea typeface="+mn-ea"/>
                          <a:cs typeface="+mn-cs"/>
                        </a:rPr>
                        <a:t> para buscadores. Crear una guía o coaching de SEO para contenidos en redes sociales.</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351529">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noProof="0" dirty="0" smtClean="0">
                          <a:solidFill>
                            <a:srgbClr val="002776"/>
                          </a:solidFill>
                          <a:latin typeface="+mn-lt"/>
                          <a:ea typeface="+mn-ea"/>
                          <a:cs typeface="+mn-cs"/>
                        </a:rPr>
                        <a:t>9. </a:t>
                      </a:r>
                      <a:r>
                        <a:rPr lang="es-ES" sz="900" kern="1200" baseline="0" noProof="0" dirty="0" smtClean="0">
                          <a:solidFill>
                            <a:srgbClr val="002776"/>
                          </a:solidFill>
                          <a:latin typeface="+mn-lt"/>
                          <a:ea typeface="+mn-ea"/>
                          <a:cs typeface="+mn-cs"/>
                        </a:rPr>
                        <a:t>Diseñar campañas online (pagadas) tanto de red de búsqueda (SEM: </a:t>
                      </a:r>
                      <a:r>
                        <a:rPr lang="es-ES" sz="900" kern="1200" baseline="0" noProof="0" dirty="0" err="1" smtClean="0">
                          <a:solidFill>
                            <a:srgbClr val="002776"/>
                          </a:solidFill>
                          <a:latin typeface="+mn-lt"/>
                          <a:ea typeface="+mn-ea"/>
                          <a:cs typeface="+mn-cs"/>
                        </a:rPr>
                        <a:t>Adwords</a:t>
                      </a:r>
                      <a:r>
                        <a:rPr lang="es-ES" sz="900" kern="1200" baseline="0" noProof="0" dirty="0" smtClean="0">
                          <a:solidFill>
                            <a:srgbClr val="002776"/>
                          </a:solidFill>
                          <a:latin typeface="+mn-lt"/>
                          <a:ea typeface="+mn-ea"/>
                          <a:cs typeface="+mn-cs"/>
                        </a:rPr>
                        <a:t>, </a:t>
                      </a:r>
                      <a:r>
                        <a:rPr lang="es-ES" sz="900" i="1" kern="1200" baseline="0" noProof="0" dirty="0" smtClean="0">
                          <a:solidFill>
                            <a:srgbClr val="002776"/>
                          </a:solidFill>
                          <a:latin typeface="+mn-lt"/>
                          <a:ea typeface="+mn-ea"/>
                          <a:cs typeface="+mn-cs"/>
                        </a:rPr>
                        <a:t>Bing &amp; </a:t>
                      </a:r>
                      <a:r>
                        <a:rPr lang="es-ES" sz="900" i="1" kern="1200" baseline="0" noProof="0" dirty="0" err="1" smtClean="0">
                          <a:solidFill>
                            <a:srgbClr val="002776"/>
                          </a:solidFill>
                          <a:latin typeface="+mn-lt"/>
                          <a:ea typeface="+mn-ea"/>
                          <a:cs typeface="+mn-cs"/>
                        </a:rPr>
                        <a:t>Yahoo</a:t>
                      </a:r>
                      <a:r>
                        <a:rPr lang="es-ES" sz="900" i="1" kern="1200" baseline="0" noProof="0" dirty="0" smtClean="0">
                          <a:solidFill>
                            <a:srgbClr val="002776"/>
                          </a:solidFill>
                          <a:latin typeface="+mn-lt"/>
                          <a:ea typeface="+mn-ea"/>
                          <a:cs typeface="+mn-cs"/>
                        </a:rPr>
                        <a:t> </a:t>
                      </a:r>
                      <a:r>
                        <a:rPr lang="es-ES" sz="900" i="1" kern="1200" baseline="0" noProof="0" dirty="0" err="1" smtClean="0">
                          <a:solidFill>
                            <a:srgbClr val="002776"/>
                          </a:solidFill>
                          <a:latin typeface="+mn-lt"/>
                          <a:ea typeface="+mn-ea"/>
                          <a:cs typeface="+mn-cs"/>
                        </a:rPr>
                        <a:t>Ads</a:t>
                      </a:r>
                      <a:r>
                        <a:rPr lang="es-ES" sz="900" kern="1200" baseline="0" noProof="0" dirty="0" smtClean="0">
                          <a:solidFill>
                            <a:srgbClr val="002776"/>
                          </a:solidFill>
                          <a:latin typeface="+mn-lt"/>
                          <a:ea typeface="+mn-ea"/>
                          <a:cs typeface="+mn-cs"/>
                        </a:rPr>
                        <a:t>) como en red de </a:t>
                      </a:r>
                      <a:r>
                        <a:rPr lang="es-ES" sz="900" kern="1200" baseline="0" noProof="0" dirty="0" err="1" smtClean="0">
                          <a:solidFill>
                            <a:srgbClr val="002776"/>
                          </a:solidFill>
                          <a:latin typeface="+mn-lt"/>
                          <a:ea typeface="+mn-ea"/>
                          <a:cs typeface="+mn-cs"/>
                        </a:rPr>
                        <a:t>Display</a:t>
                      </a:r>
                      <a:r>
                        <a:rPr lang="es-ES" sz="900" kern="1200" baseline="0" noProof="0" dirty="0" smtClean="0">
                          <a:solidFill>
                            <a:srgbClr val="002776"/>
                          </a:solidFill>
                          <a:latin typeface="+mn-lt"/>
                          <a:ea typeface="+mn-ea"/>
                          <a:cs typeface="+mn-cs"/>
                        </a:rPr>
                        <a:t> y social </a:t>
                      </a:r>
                      <a:r>
                        <a:rPr lang="es-ES" sz="900" kern="1200" baseline="0" noProof="0" dirty="0" err="1" smtClean="0">
                          <a:solidFill>
                            <a:srgbClr val="002776"/>
                          </a:solidFill>
                          <a:latin typeface="+mn-lt"/>
                          <a:ea typeface="+mn-ea"/>
                          <a:cs typeface="+mn-cs"/>
                        </a:rPr>
                        <a:t>Ads</a:t>
                      </a:r>
                      <a:r>
                        <a:rPr lang="es-ES" sz="900" kern="1200" baseline="0" noProof="0" dirty="0" smtClean="0">
                          <a:solidFill>
                            <a:srgbClr val="002776"/>
                          </a:solidFill>
                          <a:latin typeface="+mn-lt"/>
                          <a:ea typeface="+mn-ea"/>
                          <a:cs typeface="+mn-cs"/>
                        </a:rPr>
                        <a:t>.</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68066433"/>
                  </a:ext>
                </a:extLst>
              </a:tr>
              <a:tr h="251495">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10. </a:t>
                      </a:r>
                      <a:r>
                        <a:rPr lang="es-ES_tradnl" sz="900" kern="1200" noProof="0" dirty="0" smtClean="0">
                          <a:solidFill>
                            <a:srgbClr val="002776"/>
                          </a:solidFill>
                          <a:latin typeface="+mn-lt"/>
                          <a:ea typeface="+mn-ea"/>
                          <a:cs typeface="+mn-cs"/>
                        </a:rPr>
                        <a:t>Analizar y monitorizar las acciones</a:t>
                      </a:r>
                      <a:r>
                        <a:rPr lang="es-ES_tradnl" sz="900" kern="1200" baseline="0" noProof="0" dirty="0" smtClean="0">
                          <a:solidFill>
                            <a:srgbClr val="002776"/>
                          </a:solidFill>
                          <a:latin typeface="+mn-lt"/>
                          <a:ea typeface="+mn-ea"/>
                          <a:cs typeface="+mn-cs"/>
                        </a:rPr>
                        <a:t> digitales realizadas para su análisis y evaluación, presentando recomendaciones de mejora continua y facilitando la toma de decisiones a la unidad de Marketing online.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351529">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noProof="0" dirty="0" smtClean="0">
                          <a:solidFill>
                            <a:srgbClr val="002776"/>
                          </a:solidFill>
                          <a:latin typeface="+mn-lt"/>
                          <a:ea typeface="+mn-ea"/>
                          <a:cs typeface="+mn-cs"/>
                        </a:rPr>
                        <a:t>11. </a:t>
                      </a:r>
                      <a:r>
                        <a:rPr lang="es-ES_tradnl" sz="900" kern="1200" baseline="0" dirty="0" smtClean="0">
                          <a:solidFill>
                            <a:srgbClr val="002776"/>
                          </a:solidFill>
                          <a:latin typeface="+mn-lt"/>
                          <a:ea typeface="+mn-ea"/>
                          <a:cs typeface="+mn-cs"/>
                        </a:rPr>
                        <a:t>Aprobar las campañas de marketing online en coordinación con el marketing integral, asignar un presupuesto de retribución y activar la contratación de la unidad de marketing online como equipo propio o subcontratado.</a:t>
                      </a:r>
                      <a:endParaRPr lang="es-ES_tradnl"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84701160"/>
                  </a:ext>
                </a:extLst>
              </a:tr>
              <a:tr h="240055">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_tradnl" sz="900" kern="1200" baseline="0" noProof="0" dirty="0" smtClean="0">
                          <a:solidFill>
                            <a:srgbClr val="002776"/>
                          </a:solidFill>
                          <a:latin typeface="+mn-lt"/>
                          <a:ea typeface="+mn-ea"/>
                          <a:cs typeface="+mn-cs"/>
                        </a:rPr>
                        <a:t>12. Seleccionar un equipo que realice las acciones de descritas arriba y las citadas en el Proyecto 2.2. Campañas de marketing online</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336194929"/>
                  </a:ext>
                </a:extLst>
              </a:tr>
            </a:tbl>
          </a:graphicData>
        </a:graphic>
      </p:graphicFrame>
      <p:grpSp>
        <p:nvGrpSpPr>
          <p:cNvPr id="251" name="Group 250"/>
          <p:cNvGrpSpPr/>
          <p:nvPr/>
        </p:nvGrpSpPr>
        <p:grpSpPr>
          <a:xfrm>
            <a:off x="5765554" y="7072616"/>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7072616"/>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7072616"/>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7072616"/>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7072616"/>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7072616"/>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46</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307334"/>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03894" y="7307334"/>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5049572"/>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5107246"/>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err="1" smtClean="0"/>
              <a:t>Inbound</a:t>
            </a:r>
            <a:r>
              <a:rPr lang="es-ES_tradnl" sz="800" b="1" dirty="0" smtClean="0"/>
              <a:t> marketing</a:t>
            </a:r>
            <a:endParaRPr lang="es-CL" sz="800" b="1" dirty="0">
              <a:solidFill>
                <a:srgbClr val="FFFFFF"/>
              </a:solidFill>
            </a:endParaRPr>
          </a:p>
        </p:txBody>
      </p:sp>
      <p:sp>
        <p:nvSpPr>
          <p:cNvPr id="293" name="Rectangle 292"/>
          <p:cNvSpPr/>
          <p:nvPr/>
        </p:nvSpPr>
        <p:spPr>
          <a:xfrm>
            <a:off x="205458" y="1361770"/>
            <a:ext cx="7020000" cy="25646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366714"/>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2830505"/>
            <a:ext cx="7020000" cy="249336"/>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2844577"/>
            <a:ext cx="293346" cy="250329"/>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2831997"/>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92" name="Group 291"/>
          <p:cNvGrpSpPr/>
          <p:nvPr/>
        </p:nvGrpSpPr>
        <p:grpSpPr>
          <a:xfrm>
            <a:off x="7256357" y="1368157"/>
            <a:ext cx="2633101" cy="836705"/>
            <a:chOff x="3462357" y="6443378"/>
            <a:chExt cx="2082316" cy="900000"/>
          </a:xfrm>
        </p:grpSpPr>
        <p:sp>
          <p:nvSpPr>
            <p:cNvPr id="315" name="Rectangle 314"/>
            <p:cNvSpPr/>
            <p:nvPr/>
          </p:nvSpPr>
          <p:spPr>
            <a:xfrm>
              <a:off x="3462950" y="6443378"/>
              <a:ext cx="2081723" cy="2738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16" name="Rectangle 315"/>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17" name="Group 316"/>
            <p:cNvGrpSpPr/>
            <p:nvPr/>
          </p:nvGrpSpPr>
          <p:grpSpPr>
            <a:xfrm>
              <a:off x="3561117" y="6479378"/>
              <a:ext cx="295181" cy="288000"/>
              <a:chOff x="1738313" y="3406776"/>
              <a:chExt cx="644727" cy="615950"/>
            </a:xfrm>
            <a:solidFill>
              <a:srgbClr val="FFFF00"/>
            </a:solidFill>
          </p:grpSpPr>
          <p:sp>
            <p:nvSpPr>
              <p:cNvPr id="375"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7"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101"/>
              <p:cNvSpPr>
                <a:spLocks noEditPoints="1"/>
              </p:cNvSpPr>
              <p:nvPr/>
            </p:nvSpPr>
            <p:spPr bwMode="auto">
              <a:xfrm>
                <a:off x="1738313" y="3492118"/>
                <a:ext cx="418916" cy="439741"/>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18" name="Group 317"/>
            <p:cNvGrpSpPr/>
            <p:nvPr/>
          </p:nvGrpSpPr>
          <p:grpSpPr>
            <a:xfrm>
              <a:off x="3582872" y="6818591"/>
              <a:ext cx="468000" cy="432933"/>
              <a:chOff x="3605314" y="6801213"/>
              <a:chExt cx="468000" cy="432933"/>
            </a:xfrm>
          </p:grpSpPr>
          <p:sp>
            <p:nvSpPr>
              <p:cNvPr id="373" name="Rectangle 372"/>
              <p:cNvSpPr/>
              <p:nvPr>
                <p:custDataLst>
                  <p:tags r:id="rId16"/>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4" name="TextBox 373"/>
              <p:cNvSpPr txBox="1"/>
              <p:nvPr>
                <p:custDataLst>
                  <p:tags r:id="rId17"/>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42" name="Group 341"/>
            <p:cNvGrpSpPr/>
            <p:nvPr/>
          </p:nvGrpSpPr>
          <p:grpSpPr>
            <a:xfrm>
              <a:off x="4277236" y="6818591"/>
              <a:ext cx="468000" cy="432933"/>
              <a:chOff x="4217406" y="6801213"/>
              <a:chExt cx="468000" cy="432933"/>
            </a:xfrm>
          </p:grpSpPr>
          <p:sp>
            <p:nvSpPr>
              <p:cNvPr id="371" name="Rectangle 370"/>
              <p:cNvSpPr/>
              <p:nvPr>
                <p:custDataLst>
                  <p:tags r:id="rId14"/>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5"/>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7" name="Group 366"/>
            <p:cNvGrpSpPr/>
            <p:nvPr/>
          </p:nvGrpSpPr>
          <p:grpSpPr>
            <a:xfrm>
              <a:off x="4971600" y="6818591"/>
              <a:ext cx="468000" cy="432933"/>
              <a:chOff x="4829498" y="6801213"/>
              <a:chExt cx="468000" cy="432933"/>
            </a:xfrm>
          </p:grpSpPr>
          <p:sp>
            <p:nvSpPr>
              <p:cNvPr id="369" name="Rectangle 368"/>
              <p:cNvSpPr/>
              <p:nvPr>
                <p:custDataLst>
                  <p:tags r:id="rId12"/>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3"/>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8"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79" name="Group 378"/>
          <p:cNvGrpSpPr/>
          <p:nvPr/>
        </p:nvGrpSpPr>
        <p:grpSpPr>
          <a:xfrm>
            <a:off x="187198" y="2158801"/>
            <a:ext cx="7036540" cy="672737"/>
            <a:chOff x="187198" y="2374824"/>
            <a:chExt cx="7036540" cy="725016"/>
          </a:xfrm>
        </p:grpSpPr>
        <p:grpSp>
          <p:nvGrpSpPr>
            <p:cNvPr id="380" name="Group 379"/>
            <p:cNvGrpSpPr/>
            <p:nvPr/>
          </p:nvGrpSpPr>
          <p:grpSpPr>
            <a:xfrm>
              <a:off x="187198" y="2374824"/>
              <a:ext cx="7036540" cy="725016"/>
              <a:chOff x="187198" y="2693267"/>
              <a:chExt cx="7036540" cy="753747"/>
            </a:xfrm>
          </p:grpSpPr>
          <p:sp>
            <p:nvSpPr>
              <p:cNvPr id="382" name="Rectangle 314"/>
              <p:cNvSpPr/>
              <p:nvPr>
                <p:custDataLst>
                  <p:tags r:id="rId10"/>
                </p:custDataLst>
              </p:nvPr>
            </p:nvSpPr>
            <p:spPr>
              <a:xfrm>
                <a:off x="205458" y="2693267"/>
                <a:ext cx="7018280" cy="28463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383" name="Group 315"/>
              <p:cNvGrpSpPr/>
              <p:nvPr>
                <p:custDataLst>
                  <p:tags r:id="rId11"/>
                </p:custDataLst>
              </p:nvPr>
            </p:nvGrpSpPr>
            <p:grpSpPr>
              <a:xfrm>
                <a:off x="316674" y="2734897"/>
                <a:ext cx="160538" cy="192484"/>
                <a:chOff x="391339" y="1340959"/>
                <a:chExt cx="284351" cy="407425"/>
              </a:xfrm>
            </p:grpSpPr>
            <p:sp>
              <p:nvSpPr>
                <p:cNvPr id="386" name="Freeform 148"/>
                <p:cNvSpPr>
                  <a:spLocks/>
                </p:cNvSpPr>
                <p:nvPr/>
              </p:nvSpPr>
              <p:spPr bwMode="auto">
                <a:xfrm>
                  <a:off x="391339" y="1340959"/>
                  <a:ext cx="284351" cy="407425"/>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387"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384" name="Rectangle 383"/>
              <p:cNvSpPr/>
              <p:nvPr/>
            </p:nvSpPr>
            <p:spPr>
              <a:xfrm>
                <a:off x="3631554" y="2935305"/>
                <a:ext cx="3592184" cy="5000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a:solidFill>
                      <a:srgbClr val="002776"/>
                    </a:solidFill>
                  </a:rPr>
                  <a:t>Técnicos de sistemas</a:t>
                </a:r>
              </a:p>
              <a:p>
                <a:r>
                  <a:rPr lang="es-ES" sz="900" dirty="0">
                    <a:solidFill>
                      <a:srgbClr val="002776"/>
                    </a:solidFill>
                  </a:rPr>
                  <a:t>D</a:t>
                </a:r>
                <a:r>
                  <a:rPr lang="es-CL" sz="900" dirty="0" err="1">
                    <a:solidFill>
                      <a:srgbClr val="002776"/>
                    </a:solidFill>
                  </a:rPr>
                  <a:t>esarrolladores</a:t>
                </a:r>
                <a:r>
                  <a:rPr lang="es-CL" sz="900" dirty="0">
                    <a:solidFill>
                      <a:srgbClr val="002776"/>
                    </a:solidFill>
                  </a:rPr>
                  <a:t> </a:t>
                </a:r>
                <a:r>
                  <a:rPr lang="es-CL" sz="900" dirty="0" smtClean="0">
                    <a:solidFill>
                      <a:srgbClr val="002776"/>
                    </a:solidFill>
                  </a:rPr>
                  <a:t>externos</a:t>
                </a:r>
              </a:p>
            </p:txBody>
          </p:sp>
          <p:sp>
            <p:nvSpPr>
              <p:cNvPr id="385" name="Rectangle 384"/>
              <p:cNvSpPr/>
              <p:nvPr/>
            </p:nvSpPr>
            <p:spPr>
              <a:xfrm>
                <a:off x="187198" y="2946929"/>
                <a:ext cx="3418116" cy="5000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ES_tradnl" sz="900" dirty="0" smtClean="0">
                    <a:solidFill>
                      <a:srgbClr val="002776"/>
                    </a:solidFill>
                  </a:rPr>
                  <a:t>Quito Turismo</a:t>
                </a:r>
                <a:endParaRPr lang="es-ES_tradnl" sz="900" dirty="0">
                  <a:solidFill>
                    <a:srgbClr val="002776"/>
                  </a:solidFill>
                </a:endParaRPr>
              </a:p>
              <a:p>
                <a:r>
                  <a:rPr lang="es-ES_tradnl" sz="900" b="1" dirty="0">
                    <a:solidFill>
                      <a:srgbClr val="002776"/>
                    </a:solidFill>
                  </a:rPr>
                  <a:t>Equipo de Proyecto: </a:t>
                </a:r>
                <a:r>
                  <a:rPr lang="es-ES_tradnl" sz="900" dirty="0" smtClean="0">
                    <a:solidFill>
                      <a:srgbClr val="002776"/>
                    </a:solidFill>
                  </a:rPr>
                  <a:t>Unidad de marketing online de QT - </a:t>
                </a:r>
                <a:r>
                  <a:rPr lang="es-ES_tradnl" sz="900" dirty="0">
                    <a:solidFill>
                      <a:srgbClr val="002776"/>
                    </a:solidFill>
                  </a:rPr>
                  <a:t>Especialista en marketing online </a:t>
                </a:r>
                <a:r>
                  <a:rPr lang="es-ES_tradnl" sz="900" dirty="0" smtClean="0">
                    <a:solidFill>
                      <a:srgbClr val="002776"/>
                    </a:solidFill>
                  </a:rPr>
                  <a:t>externo (o subcontratado)</a:t>
                </a:r>
                <a:endParaRPr lang="es-ES" sz="900" dirty="0">
                  <a:solidFill>
                    <a:srgbClr val="002776"/>
                  </a:solidFill>
                </a:endParaRPr>
              </a:p>
            </p:txBody>
          </p:sp>
        </p:grpSp>
        <p:sp>
          <p:nvSpPr>
            <p:cNvPr id="381" name="Rectangle 380"/>
            <p:cNvSpPr/>
            <p:nvPr/>
          </p:nvSpPr>
          <p:spPr>
            <a:xfrm>
              <a:off x="776088" y="2374825"/>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grpSp>
      <p:grpSp>
        <p:nvGrpSpPr>
          <p:cNvPr id="389" name="Group 388"/>
          <p:cNvGrpSpPr/>
          <p:nvPr/>
        </p:nvGrpSpPr>
        <p:grpSpPr>
          <a:xfrm>
            <a:off x="205458" y="6695306"/>
            <a:ext cx="3102186" cy="773777"/>
            <a:chOff x="205458" y="6443378"/>
            <a:chExt cx="3204491" cy="773777"/>
          </a:xfrm>
        </p:grpSpPr>
        <p:sp>
          <p:nvSpPr>
            <p:cNvPr id="390" name="Rectangle 38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391" name="Rectangle 390"/>
            <p:cNvSpPr/>
            <p:nvPr/>
          </p:nvSpPr>
          <p:spPr>
            <a:xfrm>
              <a:off x="205458" y="6784062"/>
              <a:ext cx="3204491" cy="3941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39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3" name="Rectangle 39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94"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5" name="Rectangle 394"/>
            <p:cNvSpPr/>
            <p:nvPr/>
          </p:nvSpPr>
          <p:spPr>
            <a:xfrm>
              <a:off x="258950" y="6827008"/>
              <a:ext cx="3146936" cy="39014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$ 120.000USD </a:t>
              </a:r>
              <a:endParaRPr lang="es-CL" sz="800" i="1" dirty="0">
                <a:solidFill>
                  <a:schemeClr val="tx2"/>
                </a:solidFill>
              </a:endParaRPr>
            </a:p>
          </p:txBody>
        </p:sp>
      </p:grpSp>
      <p:sp>
        <p:nvSpPr>
          <p:cNvPr id="396" name="Rectangle 395"/>
          <p:cNvSpPr/>
          <p:nvPr/>
        </p:nvSpPr>
        <p:spPr>
          <a:xfrm>
            <a:off x="3373814" y="6695306"/>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97" name="Table 396"/>
          <p:cNvGraphicFramePr>
            <a:graphicFrameLocks noGrp="1"/>
          </p:cNvGraphicFramePr>
          <p:nvPr>
            <p:extLst>
              <p:ext uri="{D42A27DB-BD31-4B8C-83A1-F6EECF244321}">
                <p14:modId xmlns:p14="http://schemas.microsoft.com/office/powerpoint/2010/main" val="1101211860"/>
              </p:ext>
            </p:extLst>
          </p:nvPr>
        </p:nvGraphicFramePr>
        <p:xfrm>
          <a:off x="3373810" y="7125148"/>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98" name="Freeform 368"/>
          <p:cNvSpPr>
            <a:spLocks noEditPoints="1"/>
          </p:cNvSpPr>
          <p:nvPr/>
        </p:nvSpPr>
        <p:spPr bwMode="auto">
          <a:xfrm>
            <a:off x="4236380" y="7343290"/>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9" name="Freeform 368"/>
          <p:cNvSpPr>
            <a:spLocks noEditPoints="1"/>
          </p:cNvSpPr>
          <p:nvPr/>
        </p:nvSpPr>
        <p:spPr bwMode="auto">
          <a:xfrm>
            <a:off x="4596436" y="7343290"/>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0" name="Freeform 368"/>
          <p:cNvSpPr>
            <a:spLocks noEditPoints="1"/>
          </p:cNvSpPr>
          <p:nvPr/>
        </p:nvSpPr>
        <p:spPr bwMode="auto">
          <a:xfrm>
            <a:off x="4956460" y="7343290"/>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1" name="Freeform 368"/>
          <p:cNvSpPr>
            <a:spLocks noEditPoints="1"/>
          </p:cNvSpPr>
          <p:nvPr/>
        </p:nvSpPr>
        <p:spPr bwMode="auto">
          <a:xfrm>
            <a:off x="5316500" y="7343290"/>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02" name="Group 401"/>
          <p:cNvGrpSpPr/>
          <p:nvPr/>
        </p:nvGrpSpPr>
        <p:grpSpPr>
          <a:xfrm>
            <a:off x="3415891" y="6737747"/>
            <a:ext cx="256421" cy="252000"/>
            <a:chOff x="3417417" y="6485819"/>
            <a:chExt cx="256421" cy="252000"/>
          </a:xfrm>
        </p:grpSpPr>
        <p:sp>
          <p:nvSpPr>
            <p:cNvPr id="403"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4"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5"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06" name="Freeform 368"/>
          <p:cNvSpPr>
            <a:spLocks noEditPoints="1"/>
          </p:cNvSpPr>
          <p:nvPr/>
        </p:nvSpPr>
        <p:spPr bwMode="auto">
          <a:xfrm>
            <a:off x="3876340" y="7343290"/>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07" name="Group 406"/>
          <p:cNvGrpSpPr/>
          <p:nvPr/>
        </p:nvGrpSpPr>
        <p:grpSpPr>
          <a:xfrm>
            <a:off x="4761313" y="7586778"/>
            <a:ext cx="4332885" cy="188648"/>
            <a:chOff x="565498" y="7511262"/>
            <a:chExt cx="4332885" cy="188648"/>
          </a:xfrm>
        </p:grpSpPr>
        <p:grpSp>
          <p:nvGrpSpPr>
            <p:cNvPr id="408" name="Group 407"/>
            <p:cNvGrpSpPr/>
            <p:nvPr/>
          </p:nvGrpSpPr>
          <p:grpSpPr>
            <a:xfrm>
              <a:off x="565498" y="7511262"/>
              <a:ext cx="3104467" cy="184666"/>
              <a:chOff x="615275" y="7511262"/>
              <a:chExt cx="3104467" cy="184666"/>
            </a:xfrm>
          </p:grpSpPr>
          <p:sp>
            <p:nvSpPr>
              <p:cNvPr id="411" name="TextBox 410"/>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12" name="Rectangle 411"/>
              <p:cNvSpPr/>
              <p:nvPr>
                <p:custDataLst>
                  <p:tags r:id="rId7"/>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13" name="Rectangle 412"/>
              <p:cNvSpPr/>
              <p:nvPr>
                <p:custDataLst>
                  <p:tags r:id="rId8"/>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14" name="Rectangle 413"/>
              <p:cNvSpPr/>
              <p:nvPr>
                <p:custDataLst>
                  <p:tags r:id="rId9"/>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09" name="TextBox 408"/>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10" name="TextBox 409"/>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415" name="Rectangle 414"/>
          <p:cNvSpPr/>
          <p:nvPr/>
        </p:nvSpPr>
        <p:spPr>
          <a:xfrm>
            <a:off x="3650755" y="2158802"/>
            <a:ext cx="1491114" cy="246221"/>
          </a:xfrm>
          <a:prstGeom prst="rect">
            <a:avLst/>
          </a:prstGeom>
        </p:spPr>
        <p:txBody>
          <a:bodyPr wrap="none">
            <a:spAutoFit/>
          </a:bodyPr>
          <a:lstStyle/>
          <a:p>
            <a:r>
              <a:rPr lang="es-CL" sz="1000" b="1" dirty="0">
                <a:solidFill>
                  <a:srgbClr val="FFFFFF"/>
                </a:solidFill>
              </a:rPr>
              <a:t>Actores Involucrados</a:t>
            </a:r>
          </a:p>
        </p:txBody>
      </p:sp>
      <p:sp>
        <p:nvSpPr>
          <p:cNvPr id="171" name="Rounded Rectangle 170"/>
          <p:cNvSpPr/>
          <p:nvPr/>
        </p:nvSpPr>
        <p:spPr>
          <a:xfrm>
            <a:off x="205200" y="1006673"/>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E2</a:t>
            </a:r>
            <a:endParaRPr lang="es-ES" sz="1000" b="1" dirty="0">
              <a:solidFill>
                <a:srgbClr val="002060"/>
              </a:solidFill>
            </a:endParaRPr>
          </a:p>
        </p:txBody>
      </p:sp>
      <p:grpSp>
        <p:nvGrpSpPr>
          <p:cNvPr id="177" name="Group 176"/>
          <p:cNvGrpSpPr/>
          <p:nvPr/>
        </p:nvGrpSpPr>
        <p:grpSpPr>
          <a:xfrm>
            <a:off x="1202122" y="380250"/>
            <a:ext cx="428400" cy="410400"/>
            <a:chOff x="1157616" y="202415"/>
            <a:chExt cx="515504" cy="495053"/>
          </a:xfrm>
        </p:grpSpPr>
        <p:sp>
          <p:nvSpPr>
            <p:cNvPr id="178" name="Rounded Rectangle 177"/>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9" name="Group 282"/>
            <p:cNvGrpSpPr/>
            <p:nvPr/>
          </p:nvGrpSpPr>
          <p:grpSpPr>
            <a:xfrm>
              <a:off x="1311621" y="288473"/>
              <a:ext cx="207495" cy="194290"/>
              <a:chOff x="644491" y="4719572"/>
              <a:chExt cx="226243" cy="211846"/>
            </a:xfrm>
            <a:solidFill>
              <a:schemeClr val="bg1"/>
            </a:solidFill>
          </p:grpSpPr>
          <p:sp>
            <p:nvSpPr>
              <p:cNvPr id="181"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82"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28209751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54457"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358602"/>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01464" y="862698"/>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2.2. Campañas </a:t>
            </a:r>
            <a:r>
              <a:rPr lang="es-ES_tradnl" sz="1100" b="1" dirty="0">
                <a:solidFill>
                  <a:schemeClr val="tx2"/>
                </a:solidFill>
              </a:rPr>
              <a:t>de marketing online</a:t>
            </a:r>
            <a:endParaRPr lang="es-CL" sz="1100" b="1" dirty="0">
              <a:solidFill>
                <a:schemeClr val="tx2"/>
              </a:solidFill>
            </a:endParaRPr>
          </a:p>
        </p:txBody>
      </p:sp>
      <p:sp>
        <p:nvSpPr>
          <p:cNvPr id="257" name="Rectangle 256"/>
          <p:cNvSpPr/>
          <p:nvPr/>
        </p:nvSpPr>
        <p:spPr>
          <a:xfrm>
            <a:off x="7264146" y="2775994"/>
            <a:ext cx="2625312" cy="1831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buFont typeface="+mj-lt"/>
              <a:buAutoNum type="arabicPeriod"/>
            </a:pPr>
            <a:r>
              <a:rPr lang="es-CL" sz="900" dirty="0">
                <a:solidFill>
                  <a:srgbClr val="002776"/>
                </a:solidFill>
              </a:rPr>
              <a:t>S</a:t>
            </a:r>
            <a:r>
              <a:rPr lang="es-CL" sz="900" dirty="0" smtClean="0">
                <a:solidFill>
                  <a:srgbClr val="002776"/>
                </a:solidFill>
              </a:rPr>
              <a:t>egmentación basada en </a:t>
            </a:r>
            <a:r>
              <a:rPr lang="es-CL" sz="900" dirty="0">
                <a:solidFill>
                  <a:srgbClr val="002776"/>
                </a:solidFill>
              </a:rPr>
              <a:t>buyer </a:t>
            </a:r>
            <a:r>
              <a:rPr lang="es-CL" sz="900" dirty="0" smtClean="0">
                <a:solidFill>
                  <a:srgbClr val="002776"/>
                </a:solidFill>
              </a:rPr>
              <a:t>personas </a:t>
            </a:r>
            <a:r>
              <a:rPr lang="es-CL" sz="900" dirty="0">
                <a:solidFill>
                  <a:srgbClr val="002776"/>
                </a:solidFill>
              </a:rPr>
              <a:t>alineada a los mercados prioritarios, necesidades y sus hábitos digitales</a:t>
            </a:r>
          </a:p>
          <a:p>
            <a:pPr marL="228600" lvl="0" indent="-228600">
              <a:buFont typeface="+mj-lt"/>
              <a:buAutoNum type="arabicPeriod"/>
            </a:pPr>
            <a:r>
              <a:rPr lang="es-ES_tradnl" sz="900" dirty="0" smtClean="0">
                <a:solidFill>
                  <a:srgbClr val="002776"/>
                </a:solidFill>
              </a:rPr>
              <a:t>Crear un relato integrado y relevante a comunicar a lo largo del tiempo en los diversos medios online.</a:t>
            </a:r>
          </a:p>
          <a:p>
            <a:pPr marL="228600" lvl="0" indent="-228600">
              <a:buFont typeface="+mj-lt"/>
              <a:buAutoNum type="arabicPeriod"/>
            </a:pPr>
            <a:r>
              <a:rPr lang="es-ES_tradnl" sz="900" dirty="0" smtClean="0">
                <a:solidFill>
                  <a:srgbClr val="002776"/>
                </a:solidFill>
              </a:rPr>
              <a:t>Diseño de un calendario de contenidos que interrelacione las campañas de marketing online para lograr el máximo impacto.</a:t>
            </a:r>
          </a:p>
          <a:p>
            <a:pPr marL="228600" lvl="0" indent="-228600">
              <a:buFont typeface="+mj-lt"/>
              <a:buAutoNum type="arabicPeriod"/>
            </a:pPr>
            <a:r>
              <a:rPr lang="es-ES" sz="900" dirty="0" smtClean="0">
                <a:solidFill>
                  <a:srgbClr val="002776"/>
                </a:solidFill>
              </a:rPr>
              <a:t>A</a:t>
            </a:r>
            <a:r>
              <a:rPr lang="es-ES_tradnl" sz="900" dirty="0" err="1" smtClean="0">
                <a:solidFill>
                  <a:srgbClr val="002776"/>
                </a:solidFill>
              </a:rPr>
              <a:t>daptarse</a:t>
            </a:r>
            <a:r>
              <a:rPr lang="es-ES_tradnl" sz="900" dirty="0" smtClean="0">
                <a:solidFill>
                  <a:srgbClr val="002776"/>
                </a:solidFill>
              </a:rPr>
              <a:t> a las distintas etapas del “viaje digital” de los usuarios y potenciar su conversión y fidelización como turista.</a:t>
            </a:r>
            <a:endParaRPr lang="es-CL" sz="900" dirty="0" smtClean="0">
              <a:solidFill>
                <a:srgbClr val="002776"/>
              </a:solidFill>
            </a:endParaRPr>
          </a:p>
        </p:txBody>
      </p:sp>
      <p:sp>
        <p:nvSpPr>
          <p:cNvPr id="212" name="Rectangle 211"/>
          <p:cNvSpPr/>
          <p:nvPr/>
        </p:nvSpPr>
        <p:spPr>
          <a:xfrm>
            <a:off x="205200" y="1726714"/>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Optimizar la página web actual de Quito en idiomas, mientras se prepara la nueva página web de comunicación del destino Quito.</a:t>
            </a:r>
            <a:endParaRPr lang="es-CL" sz="900" dirty="0">
              <a:solidFill>
                <a:srgbClr val="002776"/>
              </a:solidFill>
            </a:endParaRPr>
          </a:p>
          <a:p>
            <a:pPr marL="171450" indent="-171450">
              <a:buFont typeface="Arial" panose="020B0604020202020204" pitchFamily="34" charset="0"/>
              <a:buChar char="•"/>
            </a:pPr>
            <a:r>
              <a:rPr lang="es-ES_tradnl" sz="900" dirty="0" smtClean="0">
                <a:solidFill>
                  <a:srgbClr val="002776"/>
                </a:solidFill>
              </a:rPr>
              <a:t>Generar </a:t>
            </a:r>
            <a:r>
              <a:rPr lang="es-ES_tradnl" sz="900" dirty="0">
                <a:solidFill>
                  <a:srgbClr val="002776"/>
                </a:solidFill>
              </a:rPr>
              <a:t>contenidos originales, inspiradores de interés en el público objetivo orientados a considerar a Quito como destino </a:t>
            </a:r>
            <a:r>
              <a:rPr lang="es-ES_tradnl" sz="900" dirty="0" smtClean="0">
                <a:solidFill>
                  <a:srgbClr val="002776"/>
                </a:solidFill>
              </a:rPr>
              <a:t>turístico</a:t>
            </a:r>
          </a:p>
          <a:p>
            <a:pPr marL="171450" lvl="0" indent="-171450">
              <a:buFont typeface="Arial" panose="020B0604020202020204" pitchFamily="34" charset="0"/>
              <a:buChar char="•"/>
            </a:pPr>
            <a:r>
              <a:rPr lang="es-CL" sz="900" dirty="0" smtClean="0">
                <a:solidFill>
                  <a:srgbClr val="002776"/>
                </a:solidFill>
              </a:rPr>
              <a:t>Incrementar </a:t>
            </a:r>
            <a:r>
              <a:rPr lang="es-CL" sz="900" dirty="0">
                <a:solidFill>
                  <a:srgbClr val="002776"/>
                </a:solidFill>
              </a:rPr>
              <a:t>el tráfico </a:t>
            </a:r>
            <a:r>
              <a:rPr lang="es-CL" sz="900" dirty="0" smtClean="0">
                <a:solidFill>
                  <a:srgbClr val="002776"/>
                </a:solidFill>
              </a:rPr>
              <a:t>cualificado a </a:t>
            </a:r>
            <a:r>
              <a:rPr lang="es-CL" sz="900" dirty="0">
                <a:solidFill>
                  <a:srgbClr val="002776"/>
                </a:solidFill>
              </a:rPr>
              <a:t>la página web de </a:t>
            </a:r>
            <a:r>
              <a:rPr lang="es-CL" sz="900" dirty="0" smtClean="0">
                <a:solidFill>
                  <a:srgbClr val="002776"/>
                </a:solidFill>
              </a:rPr>
              <a:t>Quito y sus ecositema digital y aumentar su interacción y engagement.</a:t>
            </a:r>
            <a:endParaRPr lang="es-CL" sz="900" dirty="0">
              <a:solidFill>
                <a:srgbClr val="002776"/>
              </a:solidFill>
            </a:endParaRPr>
          </a:p>
          <a:p>
            <a:pPr marL="171450" indent="-171450">
              <a:buFont typeface="Arial" panose="020B0604020202020204" pitchFamily="34" charset="0"/>
              <a:buChar char="•"/>
            </a:pPr>
            <a:endParaRPr lang="es-CL" sz="900" dirty="0">
              <a:solidFill>
                <a:srgbClr val="002776"/>
              </a:solidFill>
            </a:endParaRPr>
          </a:p>
          <a:p>
            <a:pPr marL="171450" lvl="0" indent="-171450">
              <a:buFont typeface="Arial" panose="020B0604020202020204" pitchFamily="34" charset="0"/>
              <a:buChar char="•"/>
            </a:pPr>
            <a:endParaRPr lang="es-CL" sz="900" dirty="0" smtClean="0">
              <a:solidFill>
                <a:srgbClr val="002776"/>
              </a:solidFill>
            </a:endParaRPr>
          </a:p>
        </p:txBody>
      </p:sp>
      <p:sp>
        <p:nvSpPr>
          <p:cNvPr id="256" name="Rectangle 255"/>
          <p:cNvSpPr/>
          <p:nvPr/>
        </p:nvSpPr>
        <p:spPr>
          <a:xfrm>
            <a:off x="7264146" y="2412299"/>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46866"/>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039122"/>
            <a:ext cx="2637113" cy="12961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Variación de visitas únicas de mercados prioritarios</a:t>
            </a:r>
          </a:p>
          <a:p>
            <a:pPr marL="228600" indent="-228600">
              <a:spcBef>
                <a:spcPts val="300"/>
              </a:spcBef>
              <a:buFont typeface="+mj-lt"/>
              <a:buAutoNum type="arabicPeriod"/>
            </a:pPr>
            <a:r>
              <a:rPr lang="es-CL" sz="900" dirty="0">
                <a:solidFill>
                  <a:srgbClr val="002776"/>
                </a:solidFill>
              </a:rPr>
              <a:t>Crecimiento de la interacción con el público </a:t>
            </a:r>
            <a:r>
              <a:rPr lang="es-CL" sz="900" dirty="0" smtClean="0">
                <a:solidFill>
                  <a:srgbClr val="002776"/>
                </a:solidFill>
              </a:rPr>
              <a:t>objetivo: S</a:t>
            </a:r>
            <a:r>
              <a:rPr lang="es-CL" sz="900" dirty="0" smtClean="0">
                <a:solidFill>
                  <a:schemeClr val="tx2"/>
                </a:solidFill>
              </a:rPr>
              <a:t>eguidores </a:t>
            </a:r>
            <a:r>
              <a:rPr lang="es-CL" sz="900" dirty="0">
                <a:solidFill>
                  <a:schemeClr val="tx2"/>
                </a:solidFill>
              </a:rPr>
              <a:t>en redes sociales, </a:t>
            </a:r>
            <a:r>
              <a:rPr lang="es-CL" sz="900" dirty="0" err="1">
                <a:solidFill>
                  <a:schemeClr val="tx2"/>
                </a:solidFill>
              </a:rPr>
              <a:t>newsletter</a:t>
            </a:r>
            <a:r>
              <a:rPr lang="es-CL" sz="900" dirty="0">
                <a:solidFill>
                  <a:schemeClr val="tx2"/>
                </a:solidFill>
              </a:rPr>
              <a:t> y descargas</a:t>
            </a:r>
          </a:p>
          <a:p>
            <a:pPr marL="228600" indent="-228600">
              <a:spcBef>
                <a:spcPts val="300"/>
              </a:spcBef>
              <a:buFont typeface="+mj-lt"/>
              <a:buAutoNum type="arabicPeriod"/>
            </a:pPr>
            <a:r>
              <a:rPr lang="es-CL" sz="900" dirty="0" smtClean="0">
                <a:solidFill>
                  <a:schemeClr val="tx2"/>
                </a:solidFill>
              </a:rPr>
              <a:t>Duración media de la visita </a:t>
            </a:r>
          </a:p>
          <a:p>
            <a:pPr marL="228600" indent="-228600">
              <a:spcBef>
                <a:spcPts val="300"/>
              </a:spcBef>
              <a:buFont typeface="+mj-lt"/>
              <a:buAutoNum type="arabicPeriod"/>
            </a:pPr>
            <a:r>
              <a:rPr lang="es-CL" sz="900" dirty="0" smtClean="0">
                <a:solidFill>
                  <a:schemeClr val="tx2"/>
                </a:solidFill>
              </a:rPr>
              <a:t>Enlaces externos y referentes</a:t>
            </a:r>
          </a:p>
          <a:p>
            <a:pPr>
              <a:spcBef>
                <a:spcPts val="300"/>
              </a:spcBef>
            </a:pPr>
            <a:endParaRPr lang="es-CL" sz="900" dirty="0" smtClean="0">
              <a:solidFill>
                <a:schemeClr val="tx2"/>
              </a:solidFill>
            </a:endParaRPr>
          </a:p>
        </p:txBody>
      </p:sp>
      <p:sp>
        <p:nvSpPr>
          <p:cNvPr id="185" name="Rectangle 184"/>
          <p:cNvSpPr/>
          <p:nvPr/>
        </p:nvSpPr>
        <p:spPr>
          <a:xfrm>
            <a:off x="5643135" y="6870155"/>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sp>
        <p:nvSpPr>
          <p:cNvPr id="13" name="Rectangle 12"/>
          <p:cNvSpPr/>
          <p:nvPr/>
        </p:nvSpPr>
        <p:spPr>
          <a:xfrm>
            <a:off x="7813259" y="6688464"/>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870155"/>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742464"/>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251" name="Group 250"/>
          <p:cNvGrpSpPr/>
          <p:nvPr/>
        </p:nvGrpSpPr>
        <p:grpSpPr>
          <a:xfrm>
            <a:off x="5765554" y="7065774"/>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7065774"/>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7065774"/>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7065774"/>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7065774"/>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7065774"/>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1" name="Freeform 368"/>
          <p:cNvSpPr>
            <a:spLocks noEditPoints="1"/>
          </p:cNvSpPr>
          <p:nvPr/>
        </p:nvSpPr>
        <p:spPr bwMode="auto">
          <a:xfrm>
            <a:off x="8774434" y="7300492"/>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5822082" y="7300492"/>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660034"/>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714034"/>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862698"/>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err="1" smtClean="0"/>
              <a:t>Inbound</a:t>
            </a:r>
            <a:r>
              <a:rPr lang="es-ES_tradnl" sz="800" b="1" dirty="0" smtClean="0"/>
              <a:t> marketing</a:t>
            </a:r>
            <a:endParaRPr lang="es-CL" sz="800" b="1" dirty="0">
              <a:solidFill>
                <a:srgbClr val="FFFFFF"/>
              </a:solidFill>
            </a:endParaRPr>
          </a:p>
        </p:txBody>
      </p:sp>
      <p:sp>
        <p:nvSpPr>
          <p:cNvPr id="293" name="Rectangle 292"/>
          <p:cNvSpPr/>
          <p:nvPr/>
        </p:nvSpPr>
        <p:spPr>
          <a:xfrm>
            <a:off x="205458" y="1366714"/>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02714"/>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208514"/>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259871"/>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267143"/>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sp>
        <p:nvSpPr>
          <p:cNvPr id="180" name="Rectangle 179"/>
          <p:cNvSpPr/>
          <p:nvPr/>
        </p:nvSpPr>
        <p:spPr>
          <a:xfrm>
            <a:off x="5644800" y="6688464"/>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grpSp>
        <p:nvGrpSpPr>
          <p:cNvPr id="187" name="Group 186"/>
          <p:cNvGrpSpPr/>
          <p:nvPr/>
        </p:nvGrpSpPr>
        <p:grpSpPr>
          <a:xfrm>
            <a:off x="5706959" y="6707945"/>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aphicFrame>
        <p:nvGraphicFramePr>
          <p:cNvPr id="19" name="Table 18"/>
          <p:cNvGraphicFramePr>
            <a:graphicFrameLocks noGrp="1"/>
          </p:cNvGraphicFramePr>
          <p:nvPr>
            <p:extLst>
              <p:ext uri="{D42A27DB-BD31-4B8C-83A1-F6EECF244321}">
                <p14:modId xmlns:p14="http://schemas.microsoft.com/office/powerpoint/2010/main" val="4214904273"/>
              </p:ext>
            </p:extLst>
          </p:nvPr>
        </p:nvGraphicFramePr>
        <p:xfrm>
          <a:off x="205200" y="3526954"/>
          <a:ext cx="7020000" cy="3158314"/>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216024">
                <a:tc>
                  <a:txBody>
                    <a:bodyPr/>
                    <a:lstStyle/>
                    <a:p>
                      <a:pPr marL="87313" marR="0" lvl="0" indent="-87313" algn="l" defTabSz="913399" rtl="0" eaLnBrk="1" fontAlgn="auto" latinLnBrk="0" hangingPunct="1">
                        <a:lnSpc>
                          <a:spcPct val="100000"/>
                        </a:lnSpc>
                        <a:spcBef>
                          <a:spcPts val="0"/>
                        </a:spcBef>
                        <a:spcAft>
                          <a:spcPts val="0"/>
                        </a:spcAft>
                        <a:buClrTx/>
                        <a:buSzTx/>
                        <a:buFontTx/>
                        <a:buAutoNum type="arabicPeriod"/>
                        <a:tabLst/>
                        <a:defRPr/>
                      </a:pPr>
                      <a:r>
                        <a:rPr lang="es-ES_tradnl" sz="800" kern="1200" dirty="0" smtClean="0">
                          <a:solidFill>
                            <a:srgbClr val="002776"/>
                          </a:solidFill>
                          <a:latin typeface="+mn-lt"/>
                          <a:ea typeface="+mn-ea"/>
                          <a:cs typeface="+mn-cs"/>
                        </a:rPr>
                        <a:t>Segmentación de públicos de mercados prioritarios, síntesis y definición en personalidades creíbles, coherentes y fácilmente reconocibles</a:t>
                      </a:r>
                      <a:r>
                        <a:rPr lang="es-ES_tradnl" sz="800" kern="1200" baseline="0" dirty="0" smtClean="0">
                          <a:solidFill>
                            <a:srgbClr val="002776"/>
                          </a:solidFill>
                          <a:latin typeface="+mn-lt"/>
                          <a:ea typeface="+mn-ea"/>
                          <a:cs typeface="+mn-cs"/>
                        </a:rPr>
                        <a:t> para cada segmento (</a:t>
                      </a:r>
                      <a:r>
                        <a:rPr lang="es-ES_tradnl" sz="800" kern="1200" baseline="0" dirty="0" err="1" smtClean="0">
                          <a:solidFill>
                            <a:srgbClr val="002776"/>
                          </a:solidFill>
                          <a:latin typeface="+mn-lt"/>
                          <a:ea typeface="+mn-ea"/>
                          <a:cs typeface="+mn-cs"/>
                        </a:rPr>
                        <a:t>buyer</a:t>
                      </a:r>
                      <a:r>
                        <a:rPr lang="es-ES_tradnl" sz="800" kern="1200" baseline="0" dirty="0" smtClean="0">
                          <a:solidFill>
                            <a:srgbClr val="002776"/>
                          </a:solidFill>
                          <a:latin typeface="+mn-lt"/>
                          <a:ea typeface="+mn-ea"/>
                          <a:cs typeface="+mn-cs"/>
                        </a:rPr>
                        <a:t> persona) que sirva de </a:t>
                      </a:r>
                      <a:r>
                        <a:rPr lang="es-CL" sz="800" kern="1200" baseline="0" dirty="0" smtClean="0">
                          <a:solidFill>
                            <a:srgbClr val="002776"/>
                          </a:solidFill>
                          <a:latin typeface="+mn-lt"/>
                          <a:ea typeface="+mn-ea"/>
                          <a:cs typeface="+mn-cs"/>
                        </a:rPr>
                        <a:t>o</a:t>
                      </a:r>
                      <a:r>
                        <a:rPr lang="es-CL" sz="800" kern="1200" dirty="0" smtClean="0">
                          <a:solidFill>
                            <a:srgbClr val="002776"/>
                          </a:solidFill>
                          <a:latin typeface="+mn-lt"/>
                          <a:ea typeface="+mn-ea"/>
                          <a:cs typeface="+mn-cs"/>
                        </a:rPr>
                        <a:t>rientación en</a:t>
                      </a:r>
                      <a:r>
                        <a:rPr lang="es-CL" sz="800" kern="1200" baseline="0" dirty="0" smtClean="0">
                          <a:solidFill>
                            <a:srgbClr val="002776"/>
                          </a:solidFill>
                          <a:latin typeface="+mn-lt"/>
                          <a:ea typeface="+mn-ea"/>
                          <a:cs typeface="+mn-cs"/>
                        </a:rPr>
                        <a:t> la</a:t>
                      </a:r>
                      <a:r>
                        <a:rPr lang="es-CL" sz="800" kern="1200" dirty="0" smtClean="0">
                          <a:solidFill>
                            <a:srgbClr val="002776"/>
                          </a:solidFill>
                          <a:latin typeface="+mn-lt"/>
                          <a:ea typeface="+mn-ea"/>
                          <a:cs typeface="+mn-cs"/>
                        </a:rPr>
                        <a:t> creación de contenidos y objetivos de conversión.</a:t>
                      </a:r>
                      <a:endParaRPr lang="es-ES_tradnl" sz="8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472209213"/>
                  </a:ext>
                </a:extLst>
              </a:tr>
              <a:tr h="354320">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_tradnl" sz="800" kern="1200" baseline="0" noProof="0" dirty="0" smtClean="0">
                          <a:solidFill>
                            <a:srgbClr val="002776"/>
                          </a:solidFill>
                          <a:latin typeface="+mn-lt"/>
                          <a:ea typeface="+mn-ea"/>
                          <a:cs typeface="+mn-cs"/>
                        </a:rPr>
                        <a:t>2. Crear un relato y un esquema de contenidos relevantes para las necesidades y hábitos del público objetivo, que estén alineados con el posicionamiento de  Quito como destino turístico e integrados en los distintos medios del ecosistema digital de QT.</a:t>
                      </a:r>
                      <a:endParaRPr lang="es-ES" sz="8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276592">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_tradnl" sz="800" kern="1200" baseline="0" noProof="0" dirty="0" smtClean="0">
                          <a:solidFill>
                            <a:srgbClr val="002776"/>
                          </a:solidFill>
                          <a:latin typeface="+mn-lt"/>
                          <a:ea typeface="+mn-ea"/>
                          <a:cs typeface="+mn-cs"/>
                        </a:rPr>
                        <a:t>3. Establecer un calendario para las campañas de marketing digital que genere impacto en los segmentos objetivo en los momentos claves de su “viaje digital” y en un formato que permita hacer uso de ese contenido en diversos medios para optimizar resultados. Estar preparado para difundir en casos de crisis natural o desastre, en términos de seguridad la situación real del destino Quito.</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70872">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800" kern="1200" baseline="0" noProof="0" dirty="0" smtClean="0">
                          <a:solidFill>
                            <a:srgbClr val="002776"/>
                          </a:solidFill>
                          <a:latin typeface="+mn-lt"/>
                          <a:ea typeface="+mn-ea"/>
                          <a:cs typeface="+mn-cs"/>
                        </a:rPr>
                        <a:t>4. </a:t>
                      </a:r>
                      <a:r>
                        <a:rPr lang="es-ES_tradnl" sz="800" kern="1200" dirty="0" smtClean="0">
                          <a:solidFill>
                            <a:srgbClr val="002776"/>
                          </a:solidFill>
                          <a:latin typeface="+mn-lt"/>
                          <a:ea typeface="+mn-ea"/>
                          <a:cs typeface="+mn-cs"/>
                        </a:rPr>
                        <a:t>Búsqueda de alianzas potenciales</a:t>
                      </a:r>
                      <a:r>
                        <a:rPr lang="es-ES_tradnl" sz="800" kern="1200" baseline="0" dirty="0" smtClean="0">
                          <a:solidFill>
                            <a:srgbClr val="002776"/>
                          </a:solidFill>
                          <a:latin typeface="+mn-lt"/>
                          <a:ea typeface="+mn-ea"/>
                          <a:cs typeface="+mn-cs"/>
                        </a:rPr>
                        <a:t> con colaboradores de creación de contenido, </a:t>
                      </a:r>
                      <a:r>
                        <a:rPr lang="es-ES_tradnl" sz="800" kern="1200" baseline="0" dirty="0" err="1" smtClean="0">
                          <a:solidFill>
                            <a:srgbClr val="002776"/>
                          </a:solidFill>
                          <a:latin typeface="+mn-lt"/>
                          <a:ea typeface="+mn-ea"/>
                          <a:cs typeface="+mn-cs"/>
                        </a:rPr>
                        <a:t>bloggers</a:t>
                      </a:r>
                      <a:r>
                        <a:rPr lang="es-ES_tradnl" sz="800" kern="1200" baseline="0" dirty="0" smtClean="0">
                          <a:solidFill>
                            <a:srgbClr val="002776"/>
                          </a:solidFill>
                          <a:latin typeface="+mn-lt"/>
                          <a:ea typeface="+mn-ea"/>
                          <a:cs typeface="+mn-cs"/>
                        </a:rPr>
                        <a:t>, fotógrafos, video </a:t>
                      </a:r>
                      <a:r>
                        <a:rPr lang="es-ES_tradnl" sz="800" kern="1200" baseline="0" dirty="0" err="1" smtClean="0">
                          <a:solidFill>
                            <a:srgbClr val="002776"/>
                          </a:solidFill>
                          <a:latin typeface="+mn-lt"/>
                          <a:ea typeface="+mn-ea"/>
                          <a:cs typeface="+mn-cs"/>
                        </a:rPr>
                        <a:t>bloggers</a:t>
                      </a:r>
                      <a:r>
                        <a:rPr lang="es-ES_tradnl" sz="800" kern="1200" baseline="0" dirty="0" smtClean="0">
                          <a:solidFill>
                            <a:srgbClr val="002776"/>
                          </a:solidFill>
                          <a:latin typeface="+mn-lt"/>
                          <a:ea typeface="+mn-ea"/>
                          <a:cs typeface="+mn-cs"/>
                        </a:rPr>
                        <a:t>, escuelas de periodismo, escritores, fotógrafos. </a:t>
                      </a:r>
                      <a:r>
                        <a:rPr lang="es-CL" sz="800" kern="1200" dirty="0" smtClean="0">
                          <a:solidFill>
                            <a:srgbClr val="002776"/>
                          </a:solidFill>
                          <a:latin typeface="+mn-lt"/>
                          <a:ea typeface="+mn-ea"/>
                          <a:cs typeface="+mn-cs"/>
                        </a:rPr>
                        <a:t>Potenciación de una red de involucración y colaboración de</a:t>
                      </a:r>
                      <a:r>
                        <a:rPr lang="es-CL" sz="800" kern="1200" baseline="0" dirty="0" smtClean="0">
                          <a:solidFill>
                            <a:srgbClr val="002776"/>
                          </a:solidFill>
                          <a:latin typeface="+mn-lt"/>
                          <a:ea typeface="+mn-ea"/>
                          <a:cs typeface="+mn-cs"/>
                        </a:rPr>
                        <a:t> usuarios en en contenido UGC.</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37160">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800" kern="1200" baseline="0" noProof="0" dirty="0" smtClean="0">
                          <a:solidFill>
                            <a:srgbClr val="002776"/>
                          </a:solidFill>
                          <a:latin typeface="+mn-lt"/>
                          <a:ea typeface="+mn-ea"/>
                          <a:cs typeface="+mn-cs"/>
                        </a:rPr>
                        <a:t>5. Seleccionar para cada mercado emisor o por producto turístico prioritario, influenciadores que impacten en segmentos clave y difundan contenido sobre Quito como destino turístico. Implicar a los usuarios como prescriptores/embajadores.</a:t>
                      </a:r>
                      <a:endParaRPr lang="es-ES" sz="8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0">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800" kern="1200" baseline="0" noProof="0" dirty="0" smtClean="0">
                          <a:solidFill>
                            <a:srgbClr val="002776"/>
                          </a:solidFill>
                          <a:latin typeface="+mn-lt"/>
                          <a:ea typeface="+mn-ea"/>
                          <a:cs typeface="+mn-cs"/>
                        </a:rPr>
                        <a:t>6. Planificar campañas publicitarias y asignar presupuesto para amplificar el impacto de contenidos y medios propios, potenciando el alcance de seguidores y contribuyendo a que QT obtenga espacio en medios no pagados (</a:t>
                      </a:r>
                      <a:r>
                        <a:rPr lang="es-ES" sz="800" kern="1200" baseline="0" noProof="0" dirty="0" err="1" smtClean="0">
                          <a:solidFill>
                            <a:srgbClr val="002776"/>
                          </a:solidFill>
                          <a:latin typeface="+mn-lt"/>
                          <a:ea typeface="+mn-ea"/>
                          <a:cs typeface="+mn-cs"/>
                        </a:rPr>
                        <a:t>earned</a:t>
                      </a:r>
                      <a:r>
                        <a:rPr lang="es-ES" sz="800" kern="1200" baseline="0" noProof="0" dirty="0" smtClean="0">
                          <a:solidFill>
                            <a:srgbClr val="002776"/>
                          </a:solidFill>
                          <a:latin typeface="+mn-lt"/>
                          <a:ea typeface="+mn-ea"/>
                          <a:cs typeface="+mn-cs"/>
                        </a:rPr>
                        <a:t> media) vía </a:t>
                      </a:r>
                      <a:r>
                        <a:rPr lang="es-ES" sz="800" kern="1200" baseline="0" noProof="0" dirty="0" err="1" smtClean="0">
                          <a:solidFill>
                            <a:srgbClr val="002776"/>
                          </a:solidFill>
                          <a:latin typeface="+mn-lt"/>
                          <a:ea typeface="+mn-ea"/>
                          <a:cs typeface="+mn-cs"/>
                        </a:rPr>
                        <a:t>Display</a:t>
                      </a:r>
                      <a:r>
                        <a:rPr lang="es-ES" sz="800" kern="1200" baseline="0" noProof="0" dirty="0" smtClean="0">
                          <a:solidFill>
                            <a:srgbClr val="002776"/>
                          </a:solidFill>
                          <a:latin typeface="+mn-lt"/>
                          <a:ea typeface="+mn-ea"/>
                          <a:cs typeface="+mn-cs"/>
                        </a:rPr>
                        <a:t> y Social </a:t>
                      </a:r>
                      <a:r>
                        <a:rPr lang="es-ES" sz="800" kern="1200" baseline="0" noProof="0" dirty="0" err="1" smtClean="0">
                          <a:solidFill>
                            <a:srgbClr val="002776"/>
                          </a:solidFill>
                          <a:latin typeface="+mn-lt"/>
                          <a:ea typeface="+mn-ea"/>
                          <a:cs typeface="+mn-cs"/>
                        </a:rPr>
                        <a:t>Ads</a:t>
                      </a:r>
                      <a:endParaRPr lang="es-ES" sz="8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265592">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800" kern="1200" noProof="0" dirty="0" smtClean="0">
                          <a:solidFill>
                            <a:srgbClr val="002776"/>
                          </a:solidFill>
                          <a:latin typeface="+mn-lt"/>
                          <a:ea typeface="+mn-ea"/>
                          <a:cs typeface="+mn-cs"/>
                        </a:rPr>
                        <a:t>7. Diseñar </a:t>
                      </a:r>
                      <a:r>
                        <a:rPr lang="es-ES" sz="800" kern="1200" baseline="0" noProof="0" dirty="0" smtClean="0">
                          <a:solidFill>
                            <a:srgbClr val="002776"/>
                          </a:solidFill>
                          <a:latin typeface="+mn-lt"/>
                          <a:ea typeface="+mn-ea"/>
                          <a:cs typeface="+mn-cs"/>
                        </a:rPr>
                        <a:t>campañas promocionales de leads y conversión a compra (</a:t>
                      </a:r>
                      <a:r>
                        <a:rPr lang="es-ES" sz="800" kern="1200" baseline="0" noProof="0" dirty="0" err="1" smtClean="0">
                          <a:solidFill>
                            <a:srgbClr val="002776"/>
                          </a:solidFill>
                          <a:latin typeface="+mn-lt"/>
                          <a:ea typeface="+mn-ea"/>
                          <a:cs typeface="+mn-cs"/>
                        </a:rPr>
                        <a:t>marketplace</a:t>
                      </a:r>
                      <a:r>
                        <a:rPr lang="es-ES" sz="800" kern="1200" baseline="0" noProof="0" dirty="0" smtClean="0">
                          <a:solidFill>
                            <a:srgbClr val="002776"/>
                          </a:solidFill>
                          <a:latin typeface="+mn-lt"/>
                          <a:ea typeface="+mn-ea"/>
                          <a:cs typeface="+mn-cs"/>
                        </a:rPr>
                        <a:t>) basadas en SEM, </a:t>
                      </a:r>
                      <a:r>
                        <a:rPr lang="es-ES" sz="800" kern="1200" baseline="0" noProof="0" dirty="0" err="1" smtClean="0">
                          <a:solidFill>
                            <a:srgbClr val="002776"/>
                          </a:solidFill>
                          <a:latin typeface="+mn-lt"/>
                          <a:ea typeface="+mn-ea"/>
                          <a:cs typeface="+mn-cs"/>
                        </a:rPr>
                        <a:t>retargeting</a:t>
                      </a:r>
                      <a:r>
                        <a:rPr lang="es-ES" sz="800" kern="1200" baseline="0" noProof="0" dirty="0" smtClean="0">
                          <a:solidFill>
                            <a:srgbClr val="002776"/>
                          </a:solidFill>
                          <a:latin typeface="+mn-lt"/>
                          <a:ea typeface="+mn-ea"/>
                          <a:cs typeface="+mn-cs"/>
                        </a:rPr>
                        <a:t>, email-marketing</a:t>
                      </a:r>
                      <a:endParaRPr lang="es-ES" sz="8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369101">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_tradnl" sz="800" kern="1200" noProof="0" dirty="0" smtClean="0">
                          <a:solidFill>
                            <a:srgbClr val="002776"/>
                          </a:solidFill>
                          <a:latin typeface="+mn-lt"/>
                          <a:ea typeface="+mn-ea"/>
                          <a:cs typeface="+mn-cs"/>
                        </a:rPr>
                        <a:t>8. Medir</a:t>
                      </a:r>
                      <a:r>
                        <a:rPr lang="es-ES_tradnl" sz="800" kern="1200" baseline="0" noProof="0" dirty="0" smtClean="0">
                          <a:solidFill>
                            <a:srgbClr val="002776"/>
                          </a:solidFill>
                          <a:latin typeface="+mn-lt"/>
                          <a:ea typeface="+mn-ea"/>
                          <a:cs typeface="+mn-cs"/>
                        </a:rPr>
                        <a:t> los impactos realizados por cada una de las campañas, con sus diversas variaciones para replicar las de éxito y descartar o mejorar las de menor impacto en público objetivo. A/B </a:t>
                      </a:r>
                      <a:r>
                        <a:rPr lang="es-ES_tradnl" sz="800" kern="1200" baseline="0" noProof="0" dirty="0" err="1" smtClean="0">
                          <a:solidFill>
                            <a:srgbClr val="002776"/>
                          </a:solidFill>
                          <a:latin typeface="+mn-lt"/>
                          <a:ea typeface="+mn-ea"/>
                          <a:cs typeface="+mn-cs"/>
                        </a:rPr>
                        <a:t>testing</a:t>
                      </a:r>
                      <a:r>
                        <a:rPr lang="es-ES_tradnl" sz="800" kern="1200" baseline="0" noProof="0" dirty="0" smtClean="0">
                          <a:solidFill>
                            <a:srgbClr val="002776"/>
                          </a:solidFill>
                          <a:latin typeface="+mn-lt"/>
                          <a:ea typeface="+mn-ea"/>
                          <a:cs typeface="+mn-cs"/>
                        </a:rPr>
                        <a:t> Analítica web y social.</a:t>
                      </a:r>
                      <a:endParaRPr lang="es-ES" sz="8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883279273"/>
                  </a:ext>
                </a:extLst>
              </a:tr>
              <a:tr h="369101">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_tradnl" sz="800" kern="1200" noProof="0" dirty="0" smtClean="0">
                          <a:solidFill>
                            <a:srgbClr val="002776"/>
                          </a:solidFill>
                          <a:latin typeface="+mn-lt"/>
                          <a:ea typeface="+mn-ea"/>
                          <a:cs typeface="+mn-cs"/>
                        </a:rPr>
                        <a:t>9. Optimizar la página</a:t>
                      </a:r>
                      <a:r>
                        <a:rPr lang="es-ES_tradnl" sz="800" kern="1200" baseline="0" noProof="0" dirty="0" smtClean="0">
                          <a:solidFill>
                            <a:srgbClr val="002776"/>
                          </a:solidFill>
                          <a:latin typeface="+mn-lt"/>
                          <a:ea typeface="+mn-ea"/>
                          <a:cs typeface="+mn-cs"/>
                        </a:rPr>
                        <a:t> web actual (no la nueva a crear para el destino turístico Quito) con el fin de mejorarla y disponer de contenidos revisados mientras al nueva no esté desarrollada. La página estará traducido al menos en: español, portugués (brasileño), inglés y alemán. </a:t>
                      </a:r>
                      <a:r>
                        <a:rPr lang="es-ES_tradnl" sz="800" kern="1200" baseline="0" noProof="0" dirty="0" err="1" smtClean="0">
                          <a:solidFill>
                            <a:srgbClr val="002776"/>
                          </a:solidFill>
                          <a:latin typeface="+mn-lt"/>
                          <a:ea typeface="+mn-ea"/>
                          <a:cs typeface="+mn-cs"/>
                        </a:rPr>
                        <a:t>End</a:t>
                      </a:r>
                      <a:endParaRPr lang="es-ES" sz="8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44955312"/>
                  </a:ext>
                </a:extLst>
              </a:tr>
            </a:tbl>
          </a:graphicData>
        </a:graphic>
      </p:graphicFrame>
      <p:grpSp>
        <p:nvGrpSpPr>
          <p:cNvPr id="226" name="Group 225"/>
          <p:cNvGrpSpPr/>
          <p:nvPr/>
        </p:nvGrpSpPr>
        <p:grpSpPr>
          <a:xfrm>
            <a:off x="7256357" y="1368157"/>
            <a:ext cx="2633101" cy="836705"/>
            <a:chOff x="3462357" y="6443378"/>
            <a:chExt cx="2082316" cy="900000"/>
          </a:xfrm>
        </p:grpSpPr>
        <p:sp>
          <p:nvSpPr>
            <p:cNvPr id="227" name="Rectangle 226"/>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228" name="Rectangle 227"/>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229" name="Group 228"/>
            <p:cNvGrpSpPr/>
            <p:nvPr/>
          </p:nvGrpSpPr>
          <p:grpSpPr>
            <a:xfrm>
              <a:off x="3561117" y="6479378"/>
              <a:ext cx="295181" cy="288000"/>
              <a:chOff x="1738313" y="3406776"/>
              <a:chExt cx="644727" cy="615950"/>
            </a:xfrm>
            <a:solidFill>
              <a:srgbClr val="FFFF00"/>
            </a:solidFill>
          </p:grpSpPr>
          <p:sp>
            <p:nvSpPr>
              <p:cNvPr id="318"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42"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4"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5"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230" name="Group 229"/>
            <p:cNvGrpSpPr/>
            <p:nvPr/>
          </p:nvGrpSpPr>
          <p:grpSpPr>
            <a:xfrm>
              <a:off x="3582872" y="6818591"/>
              <a:ext cx="468000" cy="432933"/>
              <a:chOff x="3605314" y="6801213"/>
              <a:chExt cx="468000" cy="432933"/>
            </a:xfrm>
          </p:grpSpPr>
          <p:sp>
            <p:nvSpPr>
              <p:cNvPr id="316" name="Rectangle 315"/>
              <p:cNvSpPr/>
              <p:nvPr>
                <p:custDataLst>
                  <p:tags r:id="rId16"/>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17" name="TextBox 316"/>
              <p:cNvSpPr txBox="1"/>
              <p:nvPr>
                <p:custDataLst>
                  <p:tags r:id="rId17"/>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231" name="Group 230"/>
            <p:cNvGrpSpPr/>
            <p:nvPr/>
          </p:nvGrpSpPr>
          <p:grpSpPr>
            <a:xfrm>
              <a:off x="4277236" y="6818591"/>
              <a:ext cx="468000" cy="432933"/>
              <a:chOff x="4217406" y="6801213"/>
              <a:chExt cx="468000" cy="432933"/>
            </a:xfrm>
          </p:grpSpPr>
          <p:sp>
            <p:nvSpPr>
              <p:cNvPr id="292" name="Rectangle 291"/>
              <p:cNvSpPr/>
              <p:nvPr>
                <p:custDataLst>
                  <p:tags r:id="rId14"/>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15" name="TextBox 314"/>
              <p:cNvSpPr txBox="1"/>
              <p:nvPr>
                <p:custDataLst>
                  <p:tags r:id="rId15"/>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232" name="Group 231"/>
            <p:cNvGrpSpPr/>
            <p:nvPr/>
          </p:nvGrpSpPr>
          <p:grpSpPr>
            <a:xfrm>
              <a:off x="4971600" y="6818591"/>
              <a:ext cx="468000" cy="432933"/>
              <a:chOff x="4829498" y="6801213"/>
              <a:chExt cx="468000" cy="432933"/>
            </a:xfrm>
          </p:grpSpPr>
          <p:sp>
            <p:nvSpPr>
              <p:cNvPr id="234" name="Rectangle 233"/>
              <p:cNvSpPr/>
              <p:nvPr>
                <p:custDataLst>
                  <p:tags r:id="rId12"/>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35" name="TextBox 234"/>
              <p:cNvSpPr txBox="1"/>
              <p:nvPr>
                <p:custDataLst>
                  <p:tags r:id="rId13"/>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233"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86" name="Group 385"/>
          <p:cNvGrpSpPr/>
          <p:nvPr/>
        </p:nvGrpSpPr>
        <p:grpSpPr>
          <a:xfrm>
            <a:off x="205458" y="6688464"/>
            <a:ext cx="3169298" cy="942946"/>
            <a:chOff x="205458" y="6443378"/>
            <a:chExt cx="3273816" cy="942946"/>
          </a:xfrm>
        </p:grpSpPr>
        <p:sp>
          <p:nvSpPr>
            <p:cNvPr id="387" name="Rectangle 386"/>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388" name="Rectangle 387"/>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389"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0" name="Rectangle 38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91"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2" name="Rectangle 391"/>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$ 1.000.000 USD</a:t>
              </a:r>
            </a:p>
            <a:p>
              <a:pPr algn="ctr"/>
              <a:r>
                <a:rPr lang="es-CL" sz="1000" i="1" dirty="0" smtClean="0">
                  <a:solidFill>
                    <a:schemeClr val="tx2"/>
                  </a:solidFill>
                </a:rPr>
                <a:t>200.000 USD/año</a:t>
              </a:r>
              <a:endParaRPr lang="es-CL" sz="800" i="1" dirty="0">
                <a:solidFill>
                  <a:schemeClr val="tx2"/>
                </a:solidFill>
              </a:endParaRPr>
            </a:p>
          </p:txBody>
        </p:sp>
      </p:grpSp>
      <p:sp>
        <p:nvSpPr>
          <p:cNvPr id="393" name="Rectangle 392"/>
          <p:cNvSpPr/>
          <p:nvPr/>
        </p:nvSpPr>
        <p:spPr>
          <a:xfrm>
            <a:off x="3373814" y="6688464"/>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94" name="Table 393"/>
          <p:cNvGraphicFramePr>
            <a:graphicFrameLocks noGrp="1"/>
          </p:cNvGraphicFramePr>
          <p:nvPr>
            <p:extLst>
              <p:ext uri="{D42A27DB-BD31-4B8C-83A1-F6EECF244321}">
                <p14:modId xmlns:p14="http://schemas.microsoft.com/office/powerpoint/2010/main" val="2464147058"/>
              </p:ext>
            </p:extLst>
          </p:nvPr>
        </p:nvGraphicFramePr>
        <p:xfrm>
          <a:off x="3373810" y="7118306"/>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95" name="Freeform 368"/>
          <p:cNvSpPr>
            <a:spLocks noEditPoints="1"/>
          </p:cNvSpPr>
          <p:nvPr/>
        </p:nvSpPr>
        <p:spPr bwMode="auto">
          <a:xfrm>
            <a:off x="4236380" y="733644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6" name="Freeform 368"/>
          <p:cNvSpPr>
            <a:spLocks noEditPoints="1"/>
          </p:cNvSpPr>
          <p:nvPr/>
        </p:nvSpPr>
        <p:spPr bwMode="auto">
          <a:xfrm>
            <a:off x="4596436" y="733644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7" name="Freeform 368"/>
          <p:cNvSpPr>
            <a:spLocks noEditPoints="1"/>
          </p:cNvSpPr>
          <p:nvPr/>
        </p:nvSpPr>
        <p:spPr bwMode="auto">
          <a:xfrm>
            <a:off x="4956460" y="733644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8" name="Freeform 368"/>
          <p:cNvSpPr>
            <a:spLocks noEditPoints="1"/>
          </p:cNvSpPr>
          <p:nvPr/>
        </p:nvSpPr>
        <p:spPr bwMode="auto">
          <a:xfrm>
            <a:off x="5316500" y="733644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99" name="Group 398"/>
          <p:cNvGrpSpPr/>
          <p:nvPr/>
        </p:nvGrpSpPr>
        <p:grpSpPr>
          <a:xfrm>
            <a:off x="3415891" y="6730905"/>
            <a:ext cx="256421" cy="252000"/>
            <a:chOff x="3417417" y="6485819"/>
            <a:chExt cx="256421" cy="252000"/>
          </a:xfrm>
        </p:grpSpPr>
        <p:sp>
          <p:nvSpPr>
            <p:cNvPr id="400"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1"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2"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03" name="Freeform 368"/>
          <p:cNvSpPr>
            <a:spLocks noEditPoints="1"/>
          </p:cNvSpPr>
          <p:nvPr/>
        </p:nvSpPr>
        <p:spPr bwMode="auto">
          <a:xfrm>
            <a:off x="3876340" y="733644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04" name="Group 403"/>
          <p:cNvGrpSpPr/>
          <p:nvPr/>
        </p:nvGrpSpPr>
        <p:grpSpPr>
          <a:xfrm>
            <a:off x="4761313" y="7487394"/>
            <a:ext cx="4332885" cy="188648"/>
            <a:chOff x="565498" y="7511262"/>
            <a:chExt cx="4332885" cy="188648"/>
          </a:xfrm>
        </p:grpSpPr>
        <p:grpSp>
          <p:nvGrpSpPr>
            <p:cNvPr id="405" name="Group 404"/>
            <p:cNvGrpSpPr/>
            <p:nvPr/>
          </p:nvGrpSpPr>
          <p:grpSpPr>
            <a:xfrm>
              <a:off x="565498" y="7511262"/>
              <a:ext cx="3104467" cy="184666"/>
              <a:chOff x="615275" y="7511262"/>
              <a:chExt cx="3104467" cy="184666"/>
            </a:xfrm>
          </p:grpSpPr>
          <p:sp>
            <p:nvSpPr>
              <p:cNvPr id="408" name="TextBox 407"/>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09" name="Rectangle 408"/>
              <p:cNvSpPr/>
              <p:nvPr>
                <p:custDataLst>
                  <p:tags r:id="rId9"/>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10" name="Rectangle 409"/>
              <p:cNvSpPr/>
              <p:nvPr>
                <p:custDataLst>
                  <p:tags r:id="rId10"/>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11" name="Rectangle 410"/>
              <p:cNvSpPr/>
              <p:nvPr>
                <p:custDataLst>
                  <p:tags r:id="rId11"/>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06" name="TextBox 405"/>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07" name="TextBox 406"/>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413" name="Rectangle 412"/>
          <p:cNvSpPr/>
          <p:nvPr/>
        </p:nvSpPr>
        <p:spPr>
          <a:xfrm>
            <a:off x="5407434" y="2620638"/>
            <a:ext cx="1807278" cy="6166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a:solidFill>
                  <a:srgbClr val="002776"/>
                </a:solidFill>
              </a:rPr>
              <a:t>Creadores de contenido e </a:t>
            </a:r>
            <a:r>
              <a:rPr lang="es-CL" sz="900" i="1" dirty="0" err="1">
                <a:solidFill>
                  <a:srgbClr val="002776"/>
                </a:solidFill>
              </a:rPr>
              <a:t>influencers</a:t>
            </a:r>
            <a:endParaRPr lang="es-CL" sz="900" i="1" dirty="0">
              <a:solidFill>
                <a:srgbClr val="002776"/>
              </a:solidFill>
            </a:endParaRPr>
          </a:p>
        </p:txBody>
      </p:sp>
      <p:sp>
        <p:nvSpPr>
          <p:cNvPr id="414" name="TextBox 413"/>
          <p:cNvSpPr txBox="1"/>
          <p:nvPr/>
        </p:nvSpPr>
        <p:spPr>
          <a:xfrm>
            <a:off x="4354903" y="2340563"/>
            <a:ext cx="1491114" cy="222272"/>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sp>
        <p:nvSpPr>
          <p:cNvPr id="419" name="Rectangle 314"/>
          <p:cNvSpPr/>
          <p:nvPr>
            <p:custDataLst>
              <p:tags r:id="rId7"/>
            </p:custDataLst>
          </p:nvPr>
        </p:nvSpPr>
        <p:spPr>
          <a:xfrm>
            <a:off x="205458" y="2302818"/>
            <a:ext cx="7018280" cy="3125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420" name="Group 315"/>
          <p:cNvGrpSpPr/>
          <p:nvPr>
            <p:custDataLst>
              <p:tags r:id="rId8"/>
            </p:custDataLst>
          </p:nvPr>
        </p:nvGrpSpPr>
        <p:grpSpPr>
          <a:xfrm>
            <a:off x="316674" y="2338968"/>
            <a:ext cx="216000" cy="250077"/>
            <a:chOff x="391339" y="1340959"/>
            <a:chExt cx="382588" cy="609600"/>
          </a:xfrm>
        </p:grpSpPr>
        <p:sp>
          <p:nvSpPr>
            <p:cNvPr id="423"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424"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421" name="Rectangle 420"/>
          <p:cNvSpPr/>
          <p:nvPr/>
        </p:nvSpPr>
        <p:spPr>
          <a:xfrm>
            <a:off x="3596293" y="2620638"/>
            <a:ext cx="1865733" cy="6166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a:solidFill>
                  <a:srgbClr val="002776"/>
                </a:solidFill>
              </a:rPr>
              <a:t>Técnicos de sistemas</a:t>
            </a:r>
          </a:p>
          <a:p>
            <a:r>
              <a:rPr lang="es-ES" sz="900" dirty="0">
                <a:solidFill>
                  <a:srgbClr val="002776"/>
                </a:solidFill>
              </a:rPr>
              <a:t>D</a:t>
            </a:r>
            <a:r>
              <a:rPr lang="es-CL" sz="900" dirty="0" err="1">
                <a:solidFill>
                  <a:srgbClr val="002776"/>
                </a:solidFill>
              </a:rPr>
              <a:t>esarrolladores</a:t>
            </a:r>
            <a:r>
              <a:rPr lang="es-CL" sz="900" dirty="0">
                <a:solidFill>
                  <a:srgbClr val="002776"/>
                </a:solidFill>
              </a:rPr>
              <a:t> externos</a:t>
            </a:r>
          </a:p>
          <a:p>
            <a:r>
              <a:rPr lang="es-CL" sz="900" dirty="0">
                <a:solidFill>
                  <a:srgbClr val="002776"/>
                </a:solidFill>
              </a:rPr>
              <a:t>Agencia de marketing digital y </a:t>
            </a:r>
            <a:r>
              <a:rPr lang="es-CL" sz="900" dirty="0" smtClean="0">
                <a:solidFill>
                  <a:srgbClr val="002776"/>
                </a:solidFill>
              </a:rPr>
              <a:t>medios</a:t>
            </a:r>
            <a:endParaRPr lang="es-CL" sz="900" dirty="0">
              <a:solidFill>
                <a:srgbClr val="002776"/>
              </a:solidFill>
            </a:endParaRPr>
          </a:p>
        </p:txBody>
      </p:sp>
      <p:sp>
        <p:nvSpPr>
          <p:cNvPr id="422" name="Rectangle 421"/>
          <p:cNvSpPr/>
          <p:nvPr/>
        </p:nvSpPr>
        <p:spPr>
          <a:xfrm>
            <a:off x="187198" y="2620638"/>
            <a:ext cx="3418116" cy="6166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ES_tradnl" sz="900" dirty="0" smtClean="0">
                <a:solidFill>
                  <a:srgbClr val="002776"/>
                </a:solidFill>
              </a:rPr>
              <a:t>Quito Turismo</a:t>
            </a:r>
            <a:endParaRPr lang="es-ES_tradnl" sz="900" dirty="0">
              <a:solidFill>
                <a:srgbClr val="002776"/>
              </a:solidFill>
            </a:endParaRPr>
          </a:p>
          <a:p>
            <a:r>
              <a:rPr lang="es-ES_tradnl" sz="900" b="1" dirty="0">
                <a:solidFill>
                  <a:srgbClr val="002776"/>
                </a:solidFill>
              </a:rPr>
              <a:t>Equipo de Proyecto: </a:t>
            </a:r>
            <a:r>
              <a:rPr lang="es-ES_tradnl" sz="900" dirty="0">
                <a:solidFill>
                  <a:srgbClr val="002776"/>
                </a:solidFill>
              </a:rPr>
              <a:t>Unidad de marketing online de QT - Especialista en marketing online externo (o subcontratado)</a:t>
            </a:r>
            <a:endParaRPr lang="es-ES" sz="900" dirty="0">
              <a:solidFill>
                <a:srgbClr val="002776"/>
              </a:solidFill>
            </a:endParaRPr>
          </a:p>
        </p:txBody>
      </p:sp>
      <p:sp>
        <p:nvSpPr>
          <p:cNvPr id="418" name="Rectangle 417"/>
          <p:cNvSpPr/>
          <p:nvPr/>
        </p:nvSpPr>
        <p:spPr>
          <a:xfrm>
            <a:off x="776088" y="2367823"/>
            <a:ext cx="1085554" cy="222272"/>
          </a:xfrm>
          <a:prstGeom prst="rect">
            <a:avLst/>
          </a:prstGeom>
        </p:spPr>
        <p:txBody>
          <a:bodyPr wrap="none">
            <a:spAutoFit/>
          </a:bodyPr>
          <a:lstStyle/>
          <a:p>
            <a:r>
              <a:rPr lang="es-CL" sz="1000" b="1" dirty="0">
                <a:solidFill>
                  <a:srgbClr val="FFFFFF"/>
                </a:solidFill>
              </a:rPr>
              <a:t>Responsables </a:t>
            </a:r>
            <a:endParaRPr lang="es-ES" sz="1000" dirty="0"/>
          </a:p>
        </p:txBody>
      </p:sp>
      <p:sp>
        <p:nvSpPr>
          <p:cNvPr id="416" name="Rectangle 415"/>
          <p:cNvSpPr/>
          <p:nvPr/>
        </p:nvSpPr>
        <p:spPr>
          <a:xfrm>
            <a:off x="3650755" y="2357775"/>
            <a:ext cx="1491114" cy="222272"/>
          </a:xfrm>
          <a:prstGeom prst="rect">
            <a:avLst/>
          </a:prstGeom>
        </p:spPr>
        <p:txBody>
          <a:bodyPr wrap="none">
            <a:spAutoFit/>
          </a:bodyPr>
          <a:lstStyle/>
          <a:p>
            <a:r>
              <a:rPr lang="es-CL" sz="1000" b="1" dirty="0">
                <a:solidFill>
                  <a:srgbClr val="FFFFFF"/>
                </a:solidFill>
              </a:rPr>
              <a:t>Actores Involucrados</a:t>
            </a:r>
          </a:p>
        </p:txBody>
      </p:sp>
      <p:sp>
        <p:nvSpPr>
          <p:cNvPr id="173" name="Rounded Rectangle 172"/>
          <p:cNvSpPr/>
          <p:nvPr/>
        </p:nvSpPr>
        <p:spPr>
          <a:xfrm>
            <a:off x="205200" y="897372"/>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E2</a:t>
            </a:r>
            <a:endParaRPr lang="es-ES" sz="1000" b="1" dirty="0">
              <a:solidFill>
                <a:srgbClr val="002060"/>
              </a:solidFill>
            </a:endParaRPr>
          </a:p>
        </p:txBody>
      </p:sp>
      <p:sp>
        <p:nvSpPr>
          <p:cNvPr id="179" name="Slide Number Placeholder 2"/>
          <p:cNvSpPr>
            <a:spLocks noGrp="1"/>
          </p:cNvSpPr>
          <p:nvPr>
            <p:ph type="sldNum" sz="quarter" idx="10"/>
          </p:nvPr>
        </p:nvSpPr>
        <p:spPr>
          <a:xfrm>
            <a:off x="457203" y="7429506"/>
            <a:ext cx="311150" cy="163513"/>
          </a:xfrm>
        </p:spPr>
        <p:txBody>
          <a:bodyPr/>
          <a:lstStyle/>
          <a:p>
            <a:pPr>
              <a:defRPr/>
            </a:pPr>
            <a:r>
              <a:rPr lang="en-US" dirty="0" smtClean="0"/>
              <a:t>40</a:t>
            </a:r>
            <a:endParaRPr lang="en-US" dirty="0"/>
          </a:p>
        </p:txBody>
      </p:sp>
      <p:grpSp>
        <p:nvGrpSpPr>
          <p:cNvPr id="181" name="Group 180"/>
          <p:cNvGrpSpPr/>
          <p:nvPr/>
        </p:nvGrpSpPr>
        <p:grpSpPr>
          <a:xfrm>
            <a:off x="1202122" y="380250"/>
            <a:ext cx="428400" cy="410400"/>
            <a:chOff x="1157616" y="202415"/>
            <a:chExt cx="515504" cy="495053"/>
          </a:xfrm>
        </p:grpSpPr>
        <p:sp>
          <p:nvSpPr>
            <p:cNvPr id="182" name="Rounded Rectangle 181"/>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83" name="Group 282"/>
            <p:cNvGrpSpPr/>
            <p:nvPr/>
          </p:nvGrpSpPr>
          <p:grpSpPr>
            <a:xfrm>
              <a:off x="1311621" y="288473"/>
              <a:ext cx="207495" cy="194290"/>
              <a:chOff x="644491" y="4719572"/>
              <a:chExt cx="226243" cy="211846"/>
            </a:xfrm>
            <a:solidFill>
              <a:schemeClr val="bg1"/>
            </a:solidFill>
          </p:grpSpPr>
          <p:sp>
            <p:nvSpPr>
              <p:cNvPr id="184"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91"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16542774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48</a:t>
            </a:fld>
            <a:endParaRPr lang="en-US" dirty="0"/>
          </a:p>
        </p:txBody>
      </p:sp>
      <p:sp>
        <p:nvSpPr>
          <p:cNvPr id="5" name="Freeform 4"/>
          <p:cNvSpPr>
            <a:spLocks/>
          </p:cNvSpPr>
          <p:nvPr>
            <p:custDataLst>
              <p:tags r:id="rId2"/>
            </p:custDataLst>
          </p:nvPr>
        </p:nvSpPr>
        <p:spPr bwMode="auto">
          <a:xfrm>
            <a:off x="285542" y="1726754"/>
            <a:ext cx="9568988" cy="5688632"/>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nvPr>
        </p:nvGraphicFramePr>
        <p:xfrm>
          <a:off x="276950" y="1910339"/>
          <a:ext cx="9577322" cy="5361032"/>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1840849">
                <a:tc>
                  <a:txBody>
                    <a:bodyPr/>
                    <a:lstStyle/>
                    <a:p>
                      <a:pPr marL="93662" indent="0" fontAlgn="base">
                        <a:spcBef>
                          <a:spcPct val="0"/>
                        </a:spcBef>
                        <a:spcAft>
                          <a:spcPts val="600"/>
                        </a:spcAft>
                        <a:buFont typeface="Wingdings" panose="05000000000000000000" pitchFamily="2" charset="2"/>
                        <a:buNone/>
                      </a:pPr>
                      <a:endParaRPr lang="es-ES" sz="900" b="1" dirty="0" smtClean="0">
                        <a:solidFill>
                          <a:schemeClr val="tx2"/>
                        </a:solidFill>
                      </a:endParaRPr>
                    </a:p>
                    <a:p>
                      <a:pPr marL="93662" indent="0" fontAlgn="base">
                        <a:spcBef>
                          <a:spcPct val="0"/>
                        </a:spcBef>
                        <a:spcAft>
                          <a:spcPts val="600"/>
                        </a:spcAft>
                        <a:buFont typeface="Wingdings" panose="05000000000000000000" pitchFamily="2" charset="2"/>
                        <a:buNone/>
                      </a:pPr>
                      <a:r>
                        <a:rPr lang="es-ES" sz="900" b="1" dirty="0" err="1" smtClean="0">
                          <a:solidFill>
                            <a:schemeClr val="tx2"/>
                          </a:solidFill>
                        </a:rPr>
                        <a:t>Inbound</a:t>
                      </a:r>
                      <a:r>
                        <a:rPr lang="es-ES" sz="900" b="1" dirty="0" smtClean="0">
                          <a:solidFill>
                            <a:schemeClr val="tx2"/>
                          </a:solidFill>
                        </a:rPr>
                        <a:t> marketing</a:t>
                      </a:r>
                    </a:p>
                    <a:p>
                      <a:pPr marL="266700" lvl="1" indent="0" fontAlgn="base">
                        <a:spcBef>
                          <a:spcPct val="0"/>
                        </a:spcBef>
                        <a:spcAft>
                          <a:spcPts val="600"/>
                        </a:spcAft>
                      </a:pPr>
                      <a:r>
                        <a:rPr lang="es-ES" sz="900" dirty="0" smtClean="0">
                          <a:solidFill>
                            <a:schemeClr val="tx2"/>
                          </a:solidFill>
                        </a:rPr>
                        <a:t>Filosofía + acciones + herramientas &gt; orientados a: atraer, convencer y fidelizar al publico objetivo</a:t>
                      </a:r>
                    </a:p>
                    <a:p>
                      <a:pPr marL="444500" lvl="1" indent="-177800" fontAlgn="base">
                        <a:spcBef>
                          <a:spcPct val="0"/>
                        </a:spcBef>
                        <a:spcAft>
                          <a:spcPts val="600"/>
                        </a:spcAft>
                        <a:buFont typeface="Courier New" panose="02070309020205020404" pitchFamily="49" charset="0"/>
                        <a:buChar char="o"/>
                      </a:pPr>
                      <a:r>
                        <a:rPr lang="es-ES" sz="900" b="1" dirty="0" smtClean="0">
                          <a:solidFill>
                            <a:schemeClr val="tx2"/>
                          </a:solidFill>
                        </a:rPr>
                        <a:t>Enfoque</a:t>
                      </a:r>
                      <a:r>
                        <a:rPr lang="es-ES" sz="900" dirty="0" smtClean="0">
                          <a:solidFill>
                            <a:schemeClr val="tx2"/>
                          </a:solidFill>
                        </a:rPr>
                        <a:t>:  relevante - no intrusivo - los visitantes se acercan / no se los persigue</a:t>
                      </a:r>
                    </a:p>
                    <a:p>
                      <a:pPr marL="444500" lvl="1" indent="-177800" fontAlgn="base">
                        <a:spcBef>
                          <a:spcPct val="0"/>
                        </a:spcBef>
                        <a:spcAft>
                          <a:spcPts val="600"/>
                        </a:spcAft>
                        <a:buFont typeface="Courier New" panose="02070309020205020404" pitchFamily="49" charset="0"/>
                        <a:buChar char="o"/>
                      </a:pPr>
                      <a:r>
                        <a:rPr lang="es-ES" sz="900" b="1" dirty="0" smtClean="0">
                          <a:solidFill>
                            <a:schemeClr val="tx2"/>
                          </a:solidFill>
                        </a:rPr>
                        <a:t>Aplicación</a:t>
                      </a:r>
                      <a:r>
                        <a:rPr lang="es-ES" sz="900" dirty="0" smtClean="0">
                          <a:solidFill>
                            <a:schemeClr val="tx2"/>
                          </a:solidFill>
                        </a:rPr>
                        <a:t>: medio-largo plazo</a:t>
                      </a:r>
                    </a:p>
                    <a:p>
                      <a:pPr marL="444500" lvl="1" indent="-177800" fontAlgn="base">
                        <a:spcBef>
                          <a:spcPct val="0"/>
                        </a:spcBef>
                        <a:spcAft>
                          <a:spcPts val="600"/>
                        </a:spcAft>
                        <a:buFont typeface="Courier New" panose="02070309020205020404" pitchFamily="49" charset="0"/>
                        <a:buChar char="o"/>
                      </a:pPr>
                      <a:r>
                        <a:rPr lang="es-ES" sz="900" b="1" dirty="0" smtClean="0">
                          <a:solidFill>
                            <a:schemeClr val="tx2"/>
                          </a:solidFill>
                        </a:rPr>
                        <a:t>Contenidos</a:t>
                      </a:r>
                      <a:r>
                        <a:rPr lang="es-ES" sz="900" dirty="0" smtClean="0">
                          <a:solidFill>
                            <a:schemeClr val="tx2"/>
                          </a:solidFill>
                        </a:rPr>
                        <a:t>: de calidad, relevantes, centrados en el usuario y personalizados </a:t>
                      </a:r>
                    </a:p>
                    <a:p>
                      <a:pPr marL="444500" lvl="1" indent="-177800" fontAlgn="base">
                        <a:spcBef>
                          <a:spcPct val="0"/>
                        </a:spcBef>
                        <a:spcAft>
                          <a:spcPts val="600"/>
                        </a:spcAft>
                        <a:buFont typeface="Courier New" panose="02070309020205020404" pitchFamily="49" charset="0"/>
                        <a:buChar char="o"/>
                      </a:pPr>
                      <a:r>
                        <a:rPr lang="es-ES" sz="900" b="1" dirty="0" smtClean="0">
                          <a:solidFill>
                            <a:schemeClr val="tx2"/>
                          </a:solidFill>
                        </a:rPr>
                        <a:t>Objetivos</a:t>
                      </a:r>
                      <a:r>
                        <a:rPr lang="es-ES" sz="900" dirty="0" smtClean="0">
                          <a:solidFill>
                            <a:schemeClr val="tx2"/>
                          </a:solidFill>
                        </a:rPr>
                        <a:t>: conocer mejor al usuario, darle contenido de valor, ayudarle a entender mejor sus necesidades y convertirlo finalmente en un prescriptor del destino</a:t>
                      </a: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0"/>
                  </a:ext>
                </a:extLst>
              </a:tr>
              <a:tr h="1524218">
                <a:tc>
                  <a:txBody>
                    <a:bodyPr/>
                    <a:lstStyle/>
                    <a:p>
                      <a:endParaRPr lang="es-ES" dirty="0"/>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1"/>
                  </a:ext>
                </a:extLst>
              </a:tr>
              <a:tr h="1995965">
                <a:tc>
                  <a:txBody>
                    <a:bodyPr/>
                    <a:lstStyle/>
                    <a:p>
                      <a:endParaRPr lang="es-ES" dirty="0"/>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2"/>
                  </a:ext>
                </a:extLst>
              </a:tr>
            </a:tbl>
          </a:graphicData>
        </a:graphic>
      </p:graphicFrame>
      <p:sp>
        <p:nvSpPr>
          <p:cNvPr id="7" name="Rectangle 6"/>
          <p:cNvSpPr/>
          <p:nvPr/>
        </p:nvSpPr>
        <p:spPr>
          <a:xfrm>
            <a:off x="277208" y="1654746"/>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706103"/>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713375"/>
            <a:ext cx="9073266" cy="246221"/>
          </a:xfrm>
          <a:prstGeom prst="rect">
            <a:avLst/>
          </a:prstGeom>
          <a:noFill/>
        </p:spPr>
        <p:txBody>
          <a:bodyPr wrap="square" rtlCol="0">
            <a:spAutoFit/>
          </a:bodyPr>
          <a:lstStyle/>
          <a:p>
            <a:r>
              <a:rPr lang="es-CL" sz="1000" b="1" dirty="0" smtClean="0">
                <a:solidFill>
                  <a:schemeClr val="bg2"/>
                </a:solidFill>
                <a:latin typeface="+mn-lt"/>
              </a:rPr>
              <a:t>Anexo: sugerencias para las campañas de marketing online y </a:t>
            </a:r>
            <a:r>
              <a:rPr lang="es-CL" sz="1000" b="1" dirty="0" err="1" smtClean="0">
                <a:solidFill>
                  <a:schemeClr val="bg2"/>
                </a:solidFill>
                <a:latin typeface="+mn-lt"/>
              </a:rPr>
              <a:t>Inbound</a:t>
            </a:r>
            <a:r>
              <a:rPr lang="es-CL" sz="1000" b="1" dirty="0" smtClean="0">
                <a:solidFill>
                  <a:schemeClr val="bg2"/>
                </a:solidFill>
                <a:latin typeface="+mn-lt"/>
              </a:rPr>
              <a:t> Marketing</a:t>
            </a:r>
            <a:endParaRPr lang="es-CL" sz="1000" b="1" dirty="0">
              <a:solidFill>
                <a:schemeClr val="bg2"/>
              </a:solidFill>
              <a:latin typeface="+mn-lt"/>
            </a:endParaRPr>
          </a:p>
        </p:txBody>
      </p:sp>
      <p:graphicFrame>
        <p:nvGraphicFramePr>
          <p:cNvPr id="40" name="Table 5"/>
          <p:cNvGraphicFramePr>
            <a:graphicFrameLocks noGrp="1"/>
          </p:cNvGraphicFramePr>
          <p:nvPr>
            <p:extLst/>
          </p:nvPr>
        </p:nvGraphicFramePr>
        <p:xfrm>
          <a:off x="277466" y="3814986"/>
          <a:ext cx="4608512" cy="3168352"/>
        </p:xfrm>
        <a:graphic>
          <a:graphicData uri="http://schemas.openxmlformats.org/drawingml/2006/table">
            <a:tbl>
              <a:tblPr firstRow="1" bandRow="1">
                <a:tableStyleId>{2D5ABB26-0587-4C30-8999-92F81FD0307C}</a:tableStyleId>
              </a:tblPr>
              <a:tblGrid>
                <a:gridCol w="4608512">
                  <a:extLst>
                    <a:ext uri="{9D8B030D-6E8A-4147-A177-3AD203B41FA5}">
                      <a16:colId xmlns="" xmlns:a16="http://schemas.microsoft.com/office/drawing/2014/main" val="20000"/>
                    </a:ext>
                  </a:extLst>
                </a:gridCol>
              </a:tblGrid>
              <a:tr h="3168352">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2"/>
                  </a:ext>
                </a:extLst>
              </a:tr>
            </a:tbl>
          </a:graphicData>
        </a:graphic>
      </p:graphicFrame>
      <p:sp>
        <p:nvSpPr>
          <p:cNvPr id="42" name="Folded Corner 1"/>
          <p:cNvSpPr/>
          <p:nvPr/>
        </p:nvSpPr>
        <p:spPr>
          <a:xfrm>
            <a:off x="492933" y="4599199"/>
            <a:ext cx="3096344" cy="2214723"/>
          </a:xfrm>
          <a:prstGeom prst="foldedCorner">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bIns="0" rtlCol="0" anchor="ctr"/>
          <a:lstStyle/>
          <a:p>
            <a:pPr lvl="0">
              <a:spcAft>
                <a:spcPts val="600"/>
              </a:spcAft>
            </a:pPr>
            <a:r>
              <a:rPr lang="es-ES" sz="1400" b="1" dirty="0">
                <a:solidFill>
                  <a:srgbClr val="002776"/>
                </a:solidFill>
              </a:rPr>
              <a:t>Claves</a:t>
            </a:r>
            <a:endParaRPr lang="es-ES" sz="1200" b="1" dirty="0">
              <a:solidFill>
                <a:srgbClr val="002776"/>
              </a:solidFill>
            </a:endParaRPr>
          </a:p>
          <a:p>
            <a:pPr marL="285750" lvl="0" indent="-285750">
              <a:spcAft>
                <a:spcPts val="600"/>
              </a:spcAft>
              <a:buFont typeface="Arial"/>
              <a:buChar char="•"/>
            </a:pPr>
            <a:r>
              <a:rPr lang="es-ES_tradnl" sz="1200" dirty="0" smtClean="0">
                <a:solidFill>
                  <a:srgbClr val="002776"/>
                </a:solidFill>
              </a:rPr>
              <a:t>SEO para ser visible</a:t>
            </a:r>
          </a:p>
          <a:p>
            <a:pPr marL="285750" lvl="0" indent="-285750">
              <a:spcAft>
                <a:spcPts val="600"/>
              </a:spcAft>
              <a:buFont typeface="Arial"/>
              <a:buChar char="•"/>
            </a:pPr>
            <a:r>
              <a:rPr lang="es-ES_tradnl" sz="1200" dirty="0" smtClean="0">
                <a:solidFill>
                  <a:srgbClr val="002776"/>
                </a:solidFill>
              </a:rPr>
              <a:t>Creación </a:t>
            </a:r>
            <a:r>
              <a:rPr lang="es-ES_tradnl" sz="1200" dirty="0">
                <a:solidFill>
                  <a:srgbClr val="002776"/>
                </a:solidFill>
              </a:rPr>
              <a:t>de </a:t>
            </a:r>
            <a:r>
              <a:rPr lang="es-ES_tradnl" sz="1200" dirty="0" smtClean="0">
                <a:solidFill>
                  <a:srgbClr val="002776"/>
                </a:solidFill>
              </a:rPr>
              <a:t>contenidos de calidad</a:t>
            </a:r>
          </a:p>
          <a:p>
            <a:pPr marL="285750" lvl="0" indent="-285750">
              <a:spcAft>
                <a:spcPts val="600"/>
              </a:spcAft>
              <a:buFont typeface="Arial"/>
              <a:buChar char="•"/>
            </a:pPr>
            <a:r>
              <a:rPr lang="es-ES" sz="1200" dirty="0" smtClean="0">
                <a:solidFill>
                  <a:srgbClr val="002776"/>
                </a:solidFill>
              </a:rPr>
              <a:t>D</a:t>
            </a:r>
            <a:r>
              <a:rPr lang="es-ES_tradnl" sz="1200" dirty="0" err="1" smtClean="0">
                <a:solidFill>
                  <a:srgbClr val="002776"/>
                </a:solidFill>
              </a:rPr>
              <a:t>inamización</a:t>
            </a:r>
            <a:r>
              <a:rPr lang="es-ES_tradnl" sz="1200" dirty="0" smtClean="0">
                <a:solidFill>
                  <a:srgbClr val="002776"/>
                </a:solidFill>
              </a:rPr>
              <a:t> en redes sociales</a:t>
            </a:r>
            <a:endParaRPr lang="es-ES_tradnl" sz="1200" dirty="0">
              <a:solidFill>
                <a:srgbClr val="002776"/>
              </a:solidFill>
            </a:endParaRPr>
          </a:p>
          <a:p>
            <a:pPr marL="285750" lvl="0" indent="-285750">
              <a:spcAft>
                <a:spcPts val="600"/>
              </a:spcAft>
              <a:buFont typeface="Arial"/>
              <a:buChar char="•"/>
            </a:pPr>
            <a:r>
              <a:rPr lang="es-ES_tradnl" sz="1200" dirty="0" smtClean="0">
                <a:solidFill>
                  <a:srgbClr val="002776"/>
                </a:solidFill>
              </a:rPr>
              <a:t>Adaptación al embudo </a:t>
            </a:r>
            <a:r>
              <a:rPr lang="es-ES_tradnl" sz="1200" dirty="0">
                <a:solidFill>
                  <a:srgbClr val="002776"/>
                </a:solidFill>
              </a:rPr>
              <a:t>de conversión</a:t>
            </a:r>
          </a:p>
          <a:p>
            <a:pPr marL="285750" lvl="0" indent="-285750">
              <a:spcAft>
                <a:spcPts val="600"/>
              </a:spcAft>
              <a:buFont typeface="Arial"/>
              <a:buChar char="•"/>
            </a:pPr>
            <a:r>
              <a:rPr lang="es-ES_tradnl" sz="1200" dirty="0" smtClean="0">
                <a:solidFill>
                  <a:srgbClr val="002776"/>
                </a:solidFill>
              </a:rPr>
              <a:t>Segmentación y Personalización</a:t>
            </a:r>
            <a:endParaRPr lang="es-ES_tradnl" sz="1200" dirty="0">
              <a:solidFill>
                <a:srgbClr val="002776"/>
              </a:solidFill>
            </a:endParaRPr>
          </a:p>
          <a:p>
            <a:pPr marL="285750" lvl="0" indent="-285750">
              <a:spcAft>
                <a:spcPts val="600"/>
              </a:spcAft>
              <a:buFont typeface="Arial"/>
              <a:buChar char="•"/>
            </a:pPr>
            <a:r>
              <a:rPr lang="pt-BR" sz="1200" dirty="0" err="1">
                <a:solidFill>
                  <a:srgbClr val="002776"/>
                </a:solidFill>
              </a:rPr>
              <a:t>Multi-</a:t>
            </a:r>
            <a:r>
              <a:rPr lang="pt-BR" sz="1200" dirty="0" err="1" smtClean="0">
                <a:solidFill>
                  <a:srgbClr val="002776"/>
                </a:solidFill>
              </a:rPr>
              <a:t>canalidad</a:t>
            </a:r>
            <a:endParaRPr lang="pt-BR" sz="1200" dirty="0" smtClean="0">
              <a:solidFill>
                <a:srgbClr val="002776"/>
              </a:solidFill>
            </a:endParaRPr>
          </a:p>
          <a:p>
            <a:pPr marL="285750" lvl="0" indent="-285750">
              <a:spcAft>
                <a:spcPts val="600"/>
              </a:spcAft>
              <a:buFont typeface="Arial"/>
              <a:buChar char="•"/>
            </a:pPr>
            <a:r>
              <a:rPr lang="pt-BR" sz="1200" dirty="0" err="1" smtClean="0">
                <a:solidFill>
                  <a:srgbClr val="002776"/>
                </a:solidFill>
              </a:rPr>
              <a:t>Orientación</a:t>
            </a:r>
            <a:r>
              <a:rPr lang="pt-BR" sz="1200" dirty="0" smtClean="0">
                <a:solidFill>
                  <a:srgbClr val="002776"/>
                </a:solidFill>
              </a:rPr>
              <a:t> a </a:t>
            </a:r>
            <a:r>
              <a:rPr lang="pt-BR" sz="1200" dirty="0" err="1" smtClean="0">
                <a:solidFill>
                  <a:srgbClr val="002776"/>
                </a:solidFill>
              </a:rPr>
              <a:t>la</a:t>
            </a:r>
            <a:r>
              <a:rPr lang="pt-BR" sz="1200" dirty="0" smtClean="0">
                <a:solidFill>
                  <a:srgbClr val="002776"/>
                </a:solidFill>
              </a:rPr>
              <a:t> </a:t>
            </a:r>
            <a:r>
              <a:rPr lang="pt-BR" sz="1200" dirty="0" err="1" smtClean="0">
                <a:solidFill>
                  <a:srgbClr val="002776"/>
                </a:solidFill>
              </a:rPr>
              <a:t>conversión</a:t>
            </a:r>
            <a:endParaRPr lang="pt-BR" sz="1200" dirty="0">
              <a:solidFill>
                <a:srgbClr val="002776"/>
              </a:solidFill>
            </a:endParaRPr>
          </a:p>
          <a:p>
            <a:pPr marL="285750" lvl="0" indent="-285750">
              <a:spcAft>
                <a:spcPts val="600"/>
              </a:spcAft>
              <a:buFont typeface="Arial"/>
              <a:buChar char="•"/>
            </a:pPr>
            <a:r>
              <a:rPr lang="es-ES_tradnl" sz="1200" dirty="0">
                <a:solidFill>
                  <a:srgbClr val="002776"/>
                </a:solidFill>
              </a:rPr>
              <a:t>Integración (analítica+ ajustes)</a:t>
            </a:r>
            <a:endParaRPr lang="es-ES" sz="1200" dirty="0">
              <a:solidFill>
                <a:srgbClr val="002776"/>
              </a:solidFill>
            </a:endParaRPr>
          </a:p>
        </p:txBody>
      </p:sp>
      <p:pic>
        <p:nvPicPr>
          <p:cNvPr id="43" name="Imagen 4" descr="Pasted Graphic 1.tiff"/>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01263" y="4247034"/>
            <a:ext cx="5909251" cy="2669012"/>
          </a:xfrm>
          <a:prstGeom prst="rect">
            <a:avLst/>
          </a:prstGeom>
        </p:spPr>
      </p:pic>
      <p:sp>
        <p:nvSpPr>
          <p:cNvPr id="44" name="Title 1"/>
          <p:cNvSpPr txBox="1">
            <a:spLocks/>
          </p:cNvSpPr>
          <p:nvPr/>
        </p:nvSpPr>
        <p:spPr bwMode="auto">
          <a:xfrm>
            <a:off x="3805858" y="6813922"/>
            <a:ext cx="4536504" cy="288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r>
              <a:rPr lang="es-ES" sz="800" dirty="0" smtClean="0">
                <a:solidFill>
                  <a:srgbClr val="002776"/>
                </a:solidFill>
              </a:rPr>
              <a:t>Fuente: </a:t>
            </a:r>
            <a:r>
              <a:rPr lang="es-ES_tradnl" sz="800" dirty="0" err="1">
                <a:solidFill>
                  <a:srgbClr val="002776"/>
                </a:solidFill>
              </a:rPr>
              <a:t>Hubspot</a:t>
            </a:r>
            <a:r>
              <a:rPr lang="es-ES_tradnl" sz="800" dirty="0">
                <a:solidFill>
                  <a:srgbClr val="002776"/>
                </a:solidFill>
              </a:rPr>
              <a:t> 2015</a:t>
            </a:r>
          </a:p>
        </p:txBody>
      </p:sp>
      <p:sp>
        <p:nvSpPr>
          <p:cNvPr id="49" name="Title 1"/>
          <p:cNvSpPr txBox="1">
            <a:spLocks/>
          </p:cNvSpPr>
          <p:nvPr/>
        </p:nvSpPr>
        <p:spPr bwMode="auto">
          <a:xfrm>
            <a:off x="3877866" y="4103018"/>
            <a:ext cx="4536504" cy="288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r>
              <a:rPr lang="en-US" sz="1200" b="1" dirty="0" err="1">
                <a:solidFill>
                  <a:srgbClr val="002776"/>
                </a:solidFill>
              </a:rPr>
              <a:t>Fases</a:t>
            </a:r>
            <a:r>
              <a:rPr lang="en-US" sz="1200" b="1" dirty="0">
                <a:solidFill>
                  <a:srgbClr val="002776"/>
                </a:solidFill>
              </a:rPr>
              <a:t> del </a:t>
            </a:r>
            <a:r>
              <a:rPr lang="en-US" sz="1200" b="1" dirty="0" smtClean="0">
                <a:solidFill>
                  <a:srgbClr val="002776"/>
                </a:solidFill>
              </a:rPr>
              <a:t>inbound </a:t>
            </a:r>
            <a:r>
              <a:rPr lang="en-US" sz="1200" b="1" dirty="0">
                <a:solidFill>
                  <a:srgbClr val="002776"/>
                </a:solidFill>
              </a:rPr>
              <a:t>marketing</a:t>
            </a:r>
            <a:endParaRPr lang="es-ES_tradnl" sz="1200" b="1" dirty="0" smtClean="0">
              <a:solidFill>
                <a:srgbClr val="002776"/>
              </a:solidFill>
            </a:endParaRPr>
          </a:p>
        </p:txBody>
      </p:sp>
      <p:sp>
        <p:nvSpPr>
          <p:cNvPr id="28" name="Rectangle 27"/>
          <p:cNvSpPr/>
          <p:nvPr>
            <p:custDataLst>
              <p:tags r:id="rId3"/>
            </p:custDataLst>
          </p:nvPr>
        </p:nvSpPr>
        <p:spPr>
          <a:xfrm>
            <a:off x="2625278" y="1078722"/>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2.2. Campañas </a:t>
            </a:r>
            <a:r>
              <a:rPr lang="es-ES_tradnl" sz="1100" b="1" dirty="0">
                <a:solidFill>
                  <a:schemeClr val="tx2"/>
                </a:solidFill>
              </a:rPr>
              <a:t>de marketing online</a:t>
            </a:r>
            <a:endParaRPr lang="es-CL" sz="1100" b="1" dirty="0">
              <a:solidFill>
                <a:schemeClr val="tx2"/>
              </a:solidFill>
            </a:endParaRPr>
          </a:p>
        </p:txBody>
      </p:sp>
      <p:sp>
        <p:nvSpPr>
          <p:cNvPr id="29" name="Rectangle 28"/>
          <p:cNvSpPr/>
          <p:nvPr>
            <p:custDataLst>
              <p:tags r:id="rId4"/>
            </p:custDataLst>
          </p:nvPr>
        </p:nvSpPr>
        <p:spPr>
          <a:xfrm>
            <a:off x="205458" y="1078722"/>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err="1" smtClean="0"/>
              <a:t>Inbound</a:t>
            </a:r>
            <a:r>
              <a:rPr lang="es-ES_tradnl" sz="800" b="1" dirty="0" smtClean="0"/>
              <a:t> marketing</a:t>
            </a:r>
            <a:endParaRPr lang="es-CL" sz="800" b="1" dirty="0">
              <a:solidFill>
                <a:srgbClr val="FFFFFF"/>
              </a:solidFill>
            </a:endParaRPr>
          </a:p>
        </p:txBody>
      </p:sp>
      <p:sp>
        <p:nvSpPr>
          <p:cNvPr id="30" name="Rounded Rectangle 29"/>
          <p:cNvSpPr/>
          <p:nvPr/>
        </p:nvSpPr>
        <p:spPr>
          <a:xfrm>
            <a:off x="205200" y="1113396"/>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E2</a:t>
            </a:r>
            <a:endParaRPr lang="es-ES" sz="1000" b="1" dirty="0">
              <a:solidFill>
                <a:srgbClr val="002060"/>
              </a:solidFill>
            </a:endParaRPr>
          </a:p>
        </p:txBody>
      </p:sp>
      <p:sp>
        <p:nvSpPr>
          <p:cNvPr id="31" name="TextBox 30"/>
          <p:cNvSpPr txBox="1"/>
          <p:nvPr/>
        </p:nvSpPr>
        <p:spPr>
          <a:xfrm>
            <a:off x="194340" y="1438722"/>
            <a:ext cx="9659932" cy="230832"/>
          </a:xfrm>
          <a:prstGeom prst="rect">
            <a:avLst/>
          </a:prstGeom>
          <a:noFill/>
        </p:spPr>
        <p:txBody>
          <a:bodyPr wrap="square" rtlCol="0">
            <a:spAutoFit/>
          </a:bodyPr>
          <a:lstStyle/>
          <a:p>
            <a:r>
              <a:rPr lang="es-ES_tradnl" sz="900" b="1" i="1" dirty="0" smtClean="0">
                <a:solidFill>
                  <a:schemeClr val="tx2"/>
                </a:solidFill>
              </a:rPr>
              <a:t>Las </a:t>
            </a:r>
            <a:r>
              <a:rPr lang="es-ES_tradnl" sz="900" b="1" i="1" dirty="0">
                <a:solidFill>
                  <a:schemeClr val="tx2"/>
                </a:solidFill>
              </a:rPr>
              <a:t>ideas que se presentan a continuación son sugerencias que se añaden, pero que en ningún caso suponen un desarrollo vinculante</a:t>
            </a:r>
            <a:r>
              <a:rPr lang="es-ES_tradnl" sz="900" b="1" i="1" dirty="0" smtClean="0">
                <a:solidFill>
                  <a:schemeClr val="tx2"/>
                </a:solidFill>
              </a:rPr>
              <a:t>.</a:t>
            </a:r>
            <a:endParaRPr lang="es-CL" sz="900" b="1" dirty="0">
              <a:solidFill>
                <a:schemeClr val="tx2"/>
              </a:solidFill>
              <a:latin typeface="+mn-lt"/>
            </a:endParaRPr>
          </a:p>
        </p:txBody>
      </p:sp>
      <p:grpSp>
        <p:nvGrpSpPr>
          <p:cNvPr id="37" name="Group 36"/>
          <p:cNvGrpSpPr/>
          <p:nvPr/>
        </p:nvGrpSpPr>
        <p:grpSpPr>
          <a:xfrm>
            <a:off x="1202122" y="380250"/>
            <a:ext cx="428400" cy="410400"/>
            <a:chOff x="1157616" y="202415"/>
            <a:chExt cx="515504" cy="495053"/>
          </a:xfrm>
        </p:grpSpPr>
        <p:sp>
          <p:nvSpPr>
            <p:cNvPr id="38" name="Rounded Rectangle 37"/>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9" name="Group 282"/>
            <p:cNvGrpSpPr/>
            <p:nvPr/>
          </p:nvGrpSpPr>
          <p:grpSpPr>
            <a:xfrm>
              <a:off x="1311621" y="288473"/>
              <a:ext cx="207495" cy="194290"/>
              <a:chOff x="644491" y="4719572"/>
              <a:chExt cx="226243" cy="211846"/>
            </a:xfrm>
            <a:solidFill>
              <a:schemeClr val="bg1"/>
            </a:solidFill>
          </p:grpSpPr>
          <p:sp>
            <p:nvSpPr>
              <p:cNvPr id="41"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45"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768416486"/>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49</a:t>
            </a:fld>
            <a:endParaRPr lang="en-US" dirty="0"/>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3962449447"/>
              </p:ext>
            </p:extLst>
          </p:nvPr>
        </p:nvGraphicFramePr>
        <p:xfrm>
          <a:off x="276950" y="1910339"/>
          <a:ext cx="9577322" cy="5505046"/>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2677445">
                <a:tc>
                  <a:txBody>
                    <a:bodyPr/>
                    <a:lstStyle/>
                    <a:p>
                      <a:pPr marL="0" marR="0" lvl="0" indent="0" algn="l" defTabSz="913399" rtl="0" eaLnBrk="1" fontAlgn="base" latinLnBrk="0" hangingPunct="1">
                        <a:lnSpc>
                          <a:spcPct val="100000"/>
                        </a:lnSpc>
                        <a:spcBef>
                          <a:spcPct val="0"/>
                        </a:spcBef>
                        <a:spcAft>
                          <a:spcPct val="0"/>
                        </a:spcAft>
                        <a:buClrTx/>
                        <a:buSzTx/>
                        <a:buFontTx/>
                        <a:buNone/>
                        <a:tabLst/>
                        <a:defRPr/>
                      </a:pPr>
                      <a:endParaRPr lang="es-ES" sz="900" kern="1200" noProof="0" dirty="0" smtClean="0">
                        <a:solidFill>
                          <a:srgbClr val="002776"/>
                        </a:solidFill>
                        <a:latin typeface="+mn-lt"/>
                        <a:ea typeface="+mn-ea"/>
                        <a:cs typeface="+mn-cs"/>
                      </a:endParaRPr>
                    </a:p>
                    <a:p>
                      <a:pPr marL="0" marR="0" lvl="0" indent="0" algn="l" defTabSz="913399" rtl="0" eaLnBrk="1" fontAlgn="base" latinLnBrk="0" hangingPunct="1">
                        <a:lnSpc>
                          <a:spcPct val="100000"/>
                        </a:lnSpc>
                        <a:spcBef>
                          <a:spcPct val="0"/>
                        </a:spcBef>
                        <a:spcAft>
                          <a:spcPct val="0"/>
                        </a:spcAft>
                        <a:buClrTx/>
                        <a:buSzTx/>
                        <a:buFontTx/>
                        <a:buNone/>
                        <a:tabLst/>
                        <a:defRPr/>
                      </a:pPr>
                      <a:r>
                        <a:rPr lang="es-ES" sz="900" kern="1200" noProof="0" dirty="0" smtClean="0">
                          <a:solidFill>
                            <a:srgbClr val="002776"/>
                          </a:solidFill>
                          <a:latin typeface="+mn-lt"/>
                          <a:ea typeface="+mn-ea"/>
                          <a:cs typeface="+mn-cs"/>
                        </a:rPr>
                        <a:t>Básicamente hay </a:t>
                      </a:r>
                      <a:r>
                        <a:rPr lang="es-ES" sz="900" kern="1200" noProof="0" dirty="0" err="1" smtClean="0">
                          <a:solidFill>
                            <a:srgbClr val="002776"/>
                          </a:solidFill>
                          <a:latin typeface="+mn-lt"/>
                          <a:ea typeface="+mn-ea"/>
                          <a:cs typeface="+mn-cs"/>
                        </a:rPr>
                        <a:t>cuatrp</a:t>
                      </a:r>
                      <a:r>
                        <a:rPr lang="es-ES" sz="900" kern="1200" noProof="0" dirty="0" smtClean="0">
                          <a:solidFill>
                            <a:srgbClr val="002776"/>
                          </a:solidFill>
                          <a:latin typeface="+mn-lt"/>
                          <a:ea typeface="+mn-ea"/>
                          <a:cs typeface="+mn-cs"/>
                        </a:rPr>
                        <a:t> tipos de media que</a:t>
                      </a:r>
                      <a:r>
                        <a:rPr lang="es-ES" sz="900" kern="1200" baseline="0" noProof="0" dirty="0" smtClean="0">
                          <a:solidFill>
                            <a:srgbClr val="002776"/>
                          </a:solidFill>
                          <a:latin typeface="+mn-lt"/>
                          <a:ea typeface="+mn-ea"/>
                          <a:cs typeface="+mn-cs"/>
                        </a:rPr>
                        <a:t> alimentan un ecosistema digital en función de su origen: Propio (</a:t>
                      </a:r>
                      <a:r>
                        <a:rPr lang="es-ES" sz="900" kern="1200" baseline="0" noProof="0" dirty="0" err="1" smtClean="0">
                          <a:solidFill>
                            <a:srgbClr val="002776"/>
                          </a:solidFill>
                          <a:latin typeface="+mn-lt"/>
                          <a:ea typeface="+mn-ea"/>
                          <a:cs typeface="+mn-cs"/>
                        </a:rPr>
                        <a:t>owned</a:t>
                      </a:r>
                      <a:r>
                        <a:rPr lang="es-ES" sz="900" kern="1200" baseline="0" noProof="0" dirty="0" smtClean="0">
                          <a:solidFill>
                            <a:srgbClr val="002776"/>
                          </a:solidFill>
                          <a:latin typeface="+mn-lt"/>
                          <a:ea typeface="+mn-ea"/>
                          <a:cs typeface="+mn-cs"/>
                        </a:rPr>
                        <a:t>), Social, (social), Ganado (</a:t>
                      </a:r>
                      <a:r>
                        <a:rPr lang="es-ES" sz="900" kern="1200" baseline="0" noProof="0" dirty="0" err="1" smtClean="0">
                          <a:solidFill>
                            <a:srgbClr val="002776"/>
                          </a:solidFill>
                          <a:latin typeface="+mn-lt"/>
                          <a:ea typeface="+mn-ea"/>
                          <a:cs typeface="+mn-cs"/>
                        </a:rPr>
                        <a:t>earned</a:t>
                      </a:r>
                      <a:r>
                        <a:rPr lang="es-ES" sz="900" kern="1200" baseline="0" noProof="0" dirty="0" smtClean="0">
                          <a:solidFill>
                            <a:srgbClr val="002776"/>
                          </a:solidFill>
                          <a:latin typeface="+mn-lt"/>
                          <a:ea typeface="+mn-ea"/>
                          <a:cs typeface="+mn-cs"/>
                        </a:rPr>
                        <a:t>), pagado (</a:t>
                      </a:r>
                      <a:r>
                        <a:rPr lang="es-ES" sz="900" kern="1200" baseline="0" noProof="0" dirty="0" err="1" smtClean="0">
                          <a:solidFill>
                            <a:srgbClr val="002776"/>
                          </a:solidFill>
                          <a:latin typeface="+mn-lt"/>
                          <a:ea typeface="+mn-ea"/>
                          <a:cs typeface="+mn-cs"/>
                        </a:rPr>
                        <a:t>paid</a:t>
                      </a:r>
                      <a:r>
                        <a:rPr lang="es-ES" sz="900" kern="1200" baseline="0" noProof="0" dirty="0" smtClean="0">
                          <a:solidFill>
                            <a:srgbClr val="002776"/>
                          </a:solidFill>
                          <a:latin typeface="+mn-lt"/>
                          <a:ea typeface="+mn-ea"/>
                          <a:cs typeface="+mn-cs"/>
                        </a:rPr>
                        <a:t>).</a:t>
                      </a:r>
                    </a:p>
                    <a:p>
                      <a:pPr marL="0" marR="0" lvl="0" indent="0" algn="l" defTabSz="913399" rtl="0" eaLnBrk="1" fontAlgn="base" latinLnBrk="0" hangingPunct="1">
                        <a:lnSpc>
                          <a:spcPct val="100000"/>
                        </a:lnSpc>
                        <a:spcBef>
                          <a:spcPct val="0"/>
                        </a:spcBef>
                        <a:spcAft>
                          <a:spcPct val="0"/>
                        </a:spcAft>
                        <a:buClrTx/>
                        <a:buSzTx/>
                        <a:buFontTx/>
                        <a:buNone/>
                        <a:tabLst/>
                        <a:defRPr/>
                      </a:pPr>
                      <a:endParaRPr lang="es-ES" sz="900" kern="1200" baseline="0" noProof="0" dirty="0" smtClean="0">
                        <a:solidFill>
                          <a:srgbClr val="002776"/>
                        </a:solidFill>
                        <a:latin typeface="+mn-lt"/>
                        <a:ea typeface="+mn-ea"/>
                        <a:cs typeface="+mn-cs"/>
                      </a:endParaRPr>
                    </a:p>
                    <a:p>
                      <a:pPr marL="0" marR="0" lvl="0" indent="0" algn="l" defTabSz="913399" rtl="0" eaLnBrk="1" fontAlgn="base" latinLnBrk="0" hangingPunct="1">
                        <a:lnSpc>
                          <a:spcPct val="100000"/>
                        </a:lnSpc>
                        <a:spcBef>
                          <a:spcPct val="0"/>
                        </a:spcBef>
                        <a:spcAft>
                          <a:spcPct val="0"/>
                        </a:spcAft>
                        <a:buClrTx/>
                        <a:buSzTx/>
                        <a:buFontTx/>
                        <a:buNone/>
                        <a:tabLst/>
                        <a:defRPr/>
                      </a:pPr>
                      <a:r>
                        <a:rPr lang="es-ES" sz="900" b="1" kern="1200" baseline="0" noProof="0" dirty="0" smtClean="0">
                          <a:solidFill>
                            <a:srgbClr val="002776"/>
                          </a:solidFill>
                          <a:latin typeface="+mn-lt"/>
                          <a:ea typeface="+mn-ea"/>
                          <a:cs typeface="+mn-cs"/>
                        </a:rPr>
                        <a:t>Marketing de Contenidos:</a:t>
                      </a:r>
                      <a:br>
                        <a:rPr lang="es-ES" sz="900" b="1" kern="1200" baseline="0" noProof="0" dirty="0" smtClean="0">
                          <a:solidFill>
                            <a:srgbClr val="002776"/>
                          </a:solidFill>
                          <a:latin typeface="+mn-lt"/>
                          <a:ea typeface="+mn-ea"/>
                          <a:cs typeface="+mn-cs"/>
                        </a:rPr>
                      </a:br>
                      <a:endParaRPr lang="es-ES" sz="900" b="1" kern="1200" baseline="0" noProof="0" dirty="0" smtClean="0">
                        <a:solidFill>
                          <a:srgbClr val="002776"/>
                        </a:solidFill>
                        <a:latin typeface="+mn-lt"/>
                        <a:ea typeface="+mn-ea"/>
                        <a:cs typeface="+mn-cs"/>
                      </a:endParaRPr>
                    </a:p>
                    <a:p>
                      <a:pPr marL="0" marR="0" lvl="0" indent="0" algn="l" defTabSz="913399" rtl="0" eaLnBrk="1" fontAlgn="base" latinLnBrk="0" hangingPunct="1">
                        <a:lnSpc>
                          <a:spcPct val="100000"/>
                        </a:lnSpc>
                        <a:spcBef>
                          <a:spcPct val="0"/>
                        </a:spcBef>
                        <a:spcAft>
                          <a:spcPct val="0"/>
                        </a:spcAft>
                        <a:buClrTx/>
                        <a:buSzTx/>
                        <a:buFontTx/>
                        <a:buNone/>
                        <a:tabLst/>
                        <a:defRPr/>
                      </a:pPr>
                      <a:r>
                        <a:rPr lang="es-ES" sz="900" kern="1200" baseline="0" noProof="0" dirty="0" smtClean="0">
                          <a:solidFill>
                            <a:srgbClr val="002776"/>
                          </a:solidFill>
                          <a:latin typeface="+mn-lt"/>
                          <a:ea typeface="+mn-ea"/>
                          <a:cs typeface="+mn-cs"/>
                        </a:rPr>
                        <a:t>Una estrategia orientada al marketing de contenidos buscará la inspiración y se enfocará principalmente en medios Propios y Ganados, siendo más efectivo en términos de reputación, posicionamiento SEO, viralidad e interacción, además de más económico en relación al de Pago.</a:t>
                      </a:r>
                    </a:p>
                    <a:p>
                      <a:pPr marL="0" marR="0" lvl="0" indent="0" algn="l" defTabSz="913399" rtl="0" eaLnBrk="1" fontAlgn="base" latinLnBrk="0" hangingPunct="1">
                        <a:lnSpc>
                          <a:spcPct val="100000"/>
                        </a:lnSpc>
                        <a:spcBef>
                          <a:spcPct val="0"/>
                        </a:spcBef>
                        <a:spcAft>
                          <a:spcPct val="0"/>
                        </a:spcAft>
                        <a:buClrTx/>
                        <a:buSzTx/>
                        <a:buFontTx/>
                        <a:buNone/>
                        <a:tabLst/>
                        <a:defRPr/>
                      </a:pPr>
                      <a:endParaRPr lang="es-ES" sz="900" kern="1200" baseline="0" noProof="0" dirty="0" smtClean="0">
                        <a:solidFill>
                          <a:srgbClr val="002776"/>
                        </a:solidFill>
                        <a:latin typeface="+mn-lt"/>
                        <a:ea typeface="+mn-ea"/>
                        <a:cs typeface="+mn-cs"/>
                      </a:endParaRPr>
                    </a:p>
                    <a:p>
                      <a:pPr marL="0" marR="0" lvl="0" indent="0" algn="l" defTabSz="913399" rtl="0" eaLnBrk="1" fontAlgn="base" latinLnBrk="0" hangingPunct="1">
                        <a:lnSpc>
                          <a:spcPct val="100000"/>
                        </a:lnSpc>
                        <a:spcBef>
                          <a:spcPct val="0"/>
                        </a:spcBef>
                        <a:spcAft>
                          <a:spcPct val="0"/>
                        </a:spcAft>
                        <a:buClrTx/>
                        <a:buSzTx/>
                        <a:buFontTx/>
                        <a:buNone/>
                        <a:tabLst/>
                        <a:defRPr/>
                      </a:pPr>
                      <a:r>
                        <a:rPr lang="es-ES" sz="900" kern="1200" baseline="0" noProof="0" dirty="0" smtClean="0">
                          <a:solidFill>
                            <a:srgbClr val="002776"/>
                          </a:solidFill>
                          <a:latin typeface="+mn-lt"/>
                          <a:ea typeface="+mn-ea"/>
                          <a:cs typeface="+mn-cs"/>
                        </a:rPr>
                        <a:t>Asimismo hay formulas mixtas entre Propio y Ganado basado en generación de contenido (curación, UGC, reseñas, servicios </a:t>
                      </a:r>
                      <a:r>
                        <a:rPr lang="es-ES" sz="900" kern="1200" baseline="0" noProof="0" dirty="0" err="1" smtClean="0">
                          <a:solidFill>
                            <a:srgbClr val="002776"/>
                          </a:solidFill>
                          <a:latin typeface="+mn-lt"/>
                          <a:ea typeface="+mn-ea"/>
                          <a:cs typeface="+mn-cs"/>
                        </a:rPr>
                        <a:t>geolocalizados</a:t>
                      </a:r>
                      <a:r>
                        <a:rPr lang="es-ES" sz="900" kern="1200" baseline="0" noProof="0" dirty="0" smtClean="0">
                          <a:solidFill>
                            <a:srgbClr val="002776"/>
                          </a:solidFill>
                          <a:latin typeface="+mn-lt"/>
                          <a:ea typeface="+mn-ea"/>
                          <a:cs typeface="+mn-cs"/>
                        </a:rPr>
                        <a:t>). A su vez ambos se complementan con las plataformas sociales: el Propio a través de la gestión de las comunidades en redes sociales propias, y el Ganado a través de la implicación de influenciadores clave y alianzas.</a:t>
                      </a:r>
                    </a:p>
                    <a:p>
                      <a:pPr marL="0" marR="0" lvl="0" indent="0" algn="l" defTabSz="913399" rtl="0" eaLnBrk="1" fontAlgn="base" latinLnBrk="0" hangingPunct="1">
                        <a:lnSpc>
                          <a:spcPct val="100000"/>
                        </a:lnSpc>
                        <a:spcBef>
                          <a:spcPct val="0"/>
                        </a:spcBef>
                        <a:spcAft>
                          <a:spcPct val="0"/>
                        </a:spcAft>
                        <a:buClrTx/>
                        <a:buSzTx/>
                        <a:buFontTx/>
                        <a:buNone/>
                        <a:tabLst/>
                        <a:defRPr/>
                      </a:pP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0"/>
                  </a:ext>
                </a:extLst>
              </a:tr>
              <a:tr h="1224334">
                <a:tc>
                  <a:txBody>
                    <a:bodyPr/>
                    <a:lstStyle/>
                    <a:p>
                      <a:endParaRPr lang="es-ES"/>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1"/>
                  </a:ext>
                </a:extLst>
              </a:tr>
              <a:tr h="1603267">
                <a:tc>
                  <a:txBody>
                    <a:bodyPr/>
                    <a:lstStyle/>
                    <a:p>
                      <a:endParaRPr lang="es-ES" dirty="0"/>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2"/>
                  </a:ext>
                </a:extLst>
              </a:tr>
            </a:tbl>
          </a:graphicData>
        </a:graphic>
      </p:graphicFrame>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a:t>
            </a:r>
            <a:r>
              <a:rPr lang="es-CL" sz="1000" b="1" dirty="0">
                <a:solidFill>
                  <a:schemeClr val="bg2"/>
                </a:solidFill>
              </a:rPr>
              <a:t>sugerencias </a:t>
            </a:r>
            <a:r>
              <a:rPr lang="es-CL" sz="1000" b="1" dirty="0" smtClean="0">
                <a:solidFill>
                  <a:schemeClr val="bg2"/>
                </a:solidFill>
              </a:rPr>
              <a:t>para la e</a:t>
            </a:r>
            <a:r>
              <a:rPr lang="es-CL" sz="1000" b="1" dirty="0" smtClean="0">
                <a:solidFill>
                  <a:schemeClr val="bg2"/>
                </a:solidFill>
                <a:latin typeface="+mn-lt"/>
              </a:rPr>
              <a:t>strategia de contenidos y tipos de media</a:t>
            </a:r>
            <a:endParaRPr lang="es-CL" sz="1000" b="1" dirty="0">
              <a:solidFill>
                <a:schemeClr val="bg2"/>
              </a:solidFill>
              <a:latin typeface="+mn-lt"/>
            </a:endParaRPr>
          </a:p>
        </p:txBody>
      </p:sp>
      <p:graphicFrame>
        <p:nvGraphicFramePr>
          <p:cNvPr id="40" name="Table 5"/>
          <p:cNvGraphicFramePr>
            <a:graphicFrameLocks noGrp="1"/>
          </p:cNvGraphicFramePr>
          <p:nvPr>
            <p:extLst>
              <p:ext uri="{D42A27DB-BD31-4B8C-83A1-F6EECF244321}">
                <p14:modId xmlns:p14="http://schemas.microsoft.com/office/powerpoint/2010/main" val="3766869952"/>
              </p:ext>
            </p:extLst>
          </p:nvPr>
        </p:nvGraphicFramePr>
        <p:xfrm>
          <a:off x="277466" y="3382938"/>
          <a:ext cx="2448272" cy="4032448"/>
        </p:xfrm>
        <a:graphic>
          <a:graphicData uri="http://schemas.openxmlformats.org/drawingml/2006/table">
            <a:tbl>
              <a:tblPr firstRow="1" bandRow="1">
                <a:tableStyleId>{2D5ABB26-0587-4C30-8999-92F81FD0307C}</a:tableStyleId>
              </a:tblPr>
              <a:tblGrid>
                <a:gridCol w="2448272">
                  <a:extLst>
                    <a:ext uri="{9D8B030D-6E8A-4147-A177-3AD203B41FA5}">
                      <a16:colId xmlns="" xmlns:a16="http://schemas.microsoft.com/office/drawing/2014/main" val="20000"/>
                    </a:ext>
                  </a:extLst>
                </a:gridCol>
              </a:tblGrid>
              <a:tr h="4032448">
                <a:tc>
                  <a:txBody>
                    <a:bodyPr/>
                    <a:lstStyle/>
                    <a:p>
                      <a:pPr marL="0" marR="0" lvl="0" indent="0" algn="l" defTabSz="913399" rtl="0" eaLnBrk="1" fontAlgn="base" latinLnBrk="0" hangingPunct="1">
                        <a:lnSpc>
                          <a:spcPct val="100000"/>
                        </a:lnSpc>
                        <a:spcBef>
                          <a:spcPct val="0"/>
                        </a:spcBef>
                        <a:spcAft>
                          <a:spcPct val="0"/>
                        </a:spcAft>
                        <a:buClrTx/>
                        <a:buSzTx/>
                        <a:buFontTx/>
                        <a:buNone/>
                        <a:tabLst/>
                        <a:defRPr/>
                      </a:pPr>
                      <a:r>
                        <a:rPr lang="es-ES" sz="900" kern="1200" baseline="0" noProof="0" dirty="0" smtClean="0">
                          <a:solidFill>
                            <a:srgbClr val="002776"/>
                          </a:solidFill>
                          <a:latin typeface="+mn-lt"/>
                          <a:ea typeface="+mn-ea"/>
                          <a:cs typeface="+mn-cs"/>
                        </a:rPr>
                        <a:t>El </a:t>
                      </a:r>
                      <a:r>
                        <a:rPr lang="es-ES" sz="900" kern="1200" baseline="0" noProof="0" dirty="0" err="1" smtClean="0">
                          <a:solidFill>
                            <a:srgbClr val="002776"/>
                          </a:solidFill>
                          <a:latin typeface="+mn-lt"/>
                          <a:ea typeface="+mn-ea"/>
                          <a:cs typeface="+mn-cs"/>
                        </a:rPr>
                        <a:t>inbound</a:t>
                      </a:r>
                      <a:r>
                        <a:rPr lang="es-ES" sz="900" kern="1200" baseline="0" noProof="0" dirty="0" smtClean="0">
                          <a:solidFill>
                            <a:srgbClr val="002776"/>
                          </a:solidFill>
                          <a:latin typeface="+mn-lt"/>
                          <a:ea typeface="+mn-ea"/>
                          <a:cs typeface="+mn-cs"/>
                        </a:rPr>
                        <a:t> marketing es una metodología y conjunto de herramientas que se adapta de forma óptima para este tipo de estrategia de contenidos (ver desarrollo en siguiente página)</a:t>
                      </a:r>
                      <a:endParaRPr lang="es-ES_tradnl" sz="900" kern="1200" baseline="0" noProof="0" dirty="0" smtClean="0">
                        <a:solidFill>
                          <a:srgbClr val="002776"/>
                        </a:solidFill>
                        <a:latin typeface="+mn-lt"/>
                        <a:ea typeface="+mn-ea"/>
                        <a:cs typeface="+mn-cs"/>
                      </a:endParaRPr>
                    </a:p>
                    <a:p>
                      <a:pPr marL="0" marR="0" lvl="0" indent="0" algn="l" defTabSz="913399" rtl="0" eaLnBrk="1" fontAlgn="base" latinLnBrk="0" hangingPunct="1">
                        <a:lnSpc>
                          <a:spcPct val="100000"/>
                        </a:lnSpc>
                        <a:spcBef>
                          <a:spcPct val="0"/>
                        </a:spcBef>
                        <a:spcAft>
                          <a:spcPct val="0"/>
                        </a:spcAft>
                        <a:buClrTx/>
                        <a:buSzTx/>
                        <a:buFontTx/>
                        <a:buNone/>
                        <a:tabLst/>
                        <a:defRPr/>
                      </a:pPr>
                      <a:endParaRPr lang="es-ES" sz="900" kern="1200" baseline="0" noProof="0" dirty="0" smtClean="0">
                        <a:solidFill>
                          <a:srgbClr val="002776"/>
                        </a:solidFill>
                        <a:latin typeface="+mn-lt"/>
                        <a:ea typeface="+mn-ea"/>
                        <a:cs typeface="+mn-cs"/>
                      </a:endParaRPr>
                    </a:p>
                    <a:p>
                      <a:pPr marL="0" marR="0" lvl="0" indent="0" algn="l" defTabSz="913399" rtl="0" eaLnBrk="1" fontAlgn="base" latinLnBrk="0" hangingPunct="1">
                        <a:lnSpc>
                          <a:spcPct val="100000"/>
                        </a:lnSpc>
                        <a:spcBef>
                          <a:spcPct val="0"/>
                        </a:spcBef>
                        <a:spcAft>
                          <a:spcPct val="0"/>
                        </a:spcAft>
                        <a:buClrTx/>
                        <a:buSzTx/>
                        <a:buFontTx/>
                        <a:buNone/>
                        <a:tabLst/>
                        <a:defRPr/>
                      </a:pPr>
                      <a:endParaRPr lang="es-ES" sz="900" kern="1200" baseline="0" noProof="0" dirty="0" smtClean="0">
                        <a:solidFill>
                          <a:srgbClr val="002776"/>
                        </a:solidFill>
                        <a:latin typeface="+mn-lt"/>
                        <a:ea typeface="+mn-ea"/>
                        <a:cs typeface="+mn-cs"/>
                      </a:endParaRPr>
                    </a:p>
                    <a:p>
                      <a:pPr marL="0" marR="0" lvl="0" indent="0" algn="l" defTabSz="913399" rtl="0" eaLnBrk="1" fontAlgn="base" latinLnBrk="0" hangingPunct="1">
                        <a:lnSpc>
                          <a:spcPct val="100000"/>
                        </a:lnSpc>
                        <a:spcBef>
                          <a:spcPct val="0"/>
                        </a:spcBef>
                        <a:spcAft>
                          <a:spcPct val="0"/>
                        </a:spcAft>
                        <a:buClrTx/>
                        <a:buSzTx/>
                        <a:buFontTx/>
                        <a:buNone/>
                        <a:tabLst/>
                        <a:defRPr/>
                      </a:pPr>
                      <a:r>
                        <a:rPr lang="es-ES" sz="900" b="1" kern="1200" baseline="0" noProof="0" dirty="0" smtClean="0">
                          <a:solidFill>
                            <a:srgbClr val="002776"/>
                          </a:solidFill>
                          <a:latin typeface="+mn-lt"/>
                          <a:ea typeface="+mn-ea"/>
                          <a:cs typeface="+mn-cs"/>
                        </a:rPr>
                        <a:t>Campañas de Pago:</a:t>
                      </a:r>
                    </a:p>
                    <a:p>
                      <a:pPr marL="0" marR="0" lvl="0" indent="0" algn="l" defTabSz="913399" rtl="0" eaLnBrk="1" fontAlgn="base" latinLnBrk="0" hangingPunct="1">
                        <a:lnSpc>
                          <a:spcPct val="100000"/>
                        </a:lnSpc>
                        <a:spcBef>
                          <a:spcPct val="0"/>
                        </a:spcBef>
                        <a:spcAft>
                          <a:spcPct val="0"/>
                        </a:spcAft>
                        <a:buClrTx/>
                        <a:buSzTx/>
                        <a:buFontTx/>
                        <a:buNone/>
                        <a:tabLst/>
                        <a:defRPr/>
                      </a:pPr>
                      <a:endParaRPr lang="es-ES" sz="900" kern="1200" baseline="0" noProof="0" dirty="0" smtClean="0">
                        <a:solidFill>
                          <a:srgbClr val="002776"/>
                        </a:solidFill>
                        <a:latin typeface="+mn-lt"/>
                        <a:ea typeface="+mn-ea"/>
                        <a:cs typeface="+mn-cs"/>
                      </a:endParaRPr>
                    </a:p>
                    <a:p>
                      <a:pPr marL="0" marR="0" lvl="0" indent="0" algn="l" defTabSz="913399" rtl="0" eaLnBrk="1" fontAlgn="base" latinLnBrk="0" hangingPunct="1">
                        <a:lnSpc>
                          <a:spcPct val="100000"/>
                        </a:lnSpc>
                        <a:spcBef>
                          <a:spcPct val="0"/>
                        </a:spcBef>
                        <a:spcAft>
                          <a:spcPct val="0"/>
                        </a:spcAft>
                        <a:buClrTx/>
                        <a:buSzTx/>
                        <a:buFontTx/>
                        <a:buNone/>
                        <a:tabLst/>
                        <a:defRPr/>
                      </a:pPr>
                      <a:r>
                        <a:rPr lang="es-ES" sz="900" kern="1200" baseline="0" noProof="0" dirty="0" smtClean="0">
                          <a:solidFill>
                            <a:srgbClr val="002776"/>
                          </a:solidFill>
                          <a:latin typeface="+mn-lt"/>
                          <a:ea typeface="+mn-ea"/>
                          <a:cs typeface="+mn-cs"/>
                        </a:rPr>
                        <a:t>El tráfico Pagado puede ser un buen recurso como complemento para amplificar la cobertura del contenido Propio y aumento de la conversión en ventas (principalmente para el </a:t>
                      </a:r>
                      <a:r>
                        <a:rPr lang="es-ES" sz="900" kern="1200" baseline="0" noProof="0" dirty="0" err="1" smtClean="0">
                          <a:solidFill>
                            <a:srgbClr val="002776"/>
                          </a:solidFill>
                          <a:latin typeface="+mn-lt"/>
                          <a:ea typeface="+mn-ea"/>
                          <a:cs typeface="+mn-cs"/>
                        </a:rPr>
                        <a:t>marketplace</a:t>
                      </a:r>
                      <a:r>
                        <a:rPr lang="es-ES" sz="900" kern="1200" baseline="0" noProof="0" dirty="0" smtClean="0">
                          <a:solidFill>
                            <a:srgbClr val="002776"/>
                          </a:solidFill>
                          <a:latin typeface="+mn-lt"/>
                          <a:ea typeface="+mn-ea"/>
                          <a:cs typeface="+mn-cs"/>
                        </a:rPr>
                        <a:t>). </a:t>
                      </a:r>
                    </a:p>
                    <a:p>
                      <a:pPr marL="0" marR="0" lvl="0" indent="0" algn="l" defTabSz="913399" rtl="0" eaLnBrk="1" fontAlgn="base" latinLnBrk="0" hangingPunct="1">
                        <a:lnSpc>
                          <a:spcPct val="100000"/>
                        </a:lnSpc>
                        <a:spcBef>
                          <a:spcPct val="0"/>
                        </a:spcBef>
                        <a:spcAft>
                          <a:spcPct val="0"/>
                        </a:spcAft>
                        <a:buClrTx/>
                        <a:buSzTx/>
                        <a:buFontTx/>
                        <a:buNone/>
                        <a:tabLst/>
                        <a:defRPr/>
                      </a:pPr>
                      <a:endParaRPr lang="es-ES" sz="900" kern="1200" baseline="0" noProof="0" dirty="0" smtClean="0">
                        <a:solidFill>
                          <a:srgbClr val="002776"/>
                        </a:solidFill>
                        <a:latin typeface="+mn-lt"/>
                        <a:ea typeface="+mn-ea"/>
                        <a:cs typeface="+mn-cs"/>
                      </a:endParaRPr>
                    </a:p>
                    <a:p>
                      <a:pPr marL="0" marR="0" lvl="0" indent="0" algn="l" defTabSz="913399" rtl="0" eaLnBrk="1" fontAlgn="base" latinLnBrk="0" hangingPunct="1">
                        <a:lnSpc>
                          <a:spcPct val="100000"/>
                        </a:lnSpc>
                        <a:spcBef>
                          <a:spcPct val="0"/>
                        </a:spcBef>
                        <a:spcAft>
                          <a:spcPct val="0"/>
                        </a:spcAft>
                        <a:buClrTx/>
                        <a:buSzTx/>
                        <a:buFontTx/>
                        <a:buNone/>
                        <a:tabLst/>
                        <a:defRPr/>
                      </a:pPr>
                      <a:r>
                        <a:rPr lang="es-ES" sz="900" kern="1200" baseline="0" noProof="0" dirty="0" smtClean="0">
                          <a:solidFill>
                            <a:srgbClr val="002776"/>
                          </a:solidFill>
                          <a:latin typeface="+mn-lt"/>
                          <a:ea typeface="+mn-ea"/>
                          <a:cs typeface="+mn-cs"/>
                        </a:rPr>
                        <a:t>Estas campañas de Pago serán especialmente banners en red de </a:t>
                      </a:r>
                      <a:r>
                        <a:rPr lang="es-ES" sz="900" kern="1200" baseline="0" noProof="0" dirty="0" err="1" smtClean="0">
                          <a:solidFill>
                            <a:srgbClr val="002776"/>
                          </a:solidFill>
                          <a:latin typeface="+mn-lt"/>
                          <a:ea typeface="+mn-ea"/>
                          <a:cs typeface="+mn-cs"/>
                        </a:rPr>
                        <a:t>Display</a:t>
                      </a:r>
                      <a:r>
                        <a:rPr lang="es-ES" sz="900" kern="1200" baseline="0" noProof="0" dirty="0" smtClean="0">
                          <a:solidFill>
                            <a:srgbClr val="002776"/>
                          </a:solidFill>
                          <a:latin typeface="+mn-lt"/>
                          <a:ea typeface="+mn-ea"/>
                          <a:cs typeface="+mn-cs"/>
                        </a:rPr>
                        <a:t>, social </a:t>
                      </a:r>
                      <a:r>
                        <a:rPr lang="es-ES" sz="900" kern="1200" baseline="0" noProof="0" dirty="0" err="1" smtClean="0">
                          <a:solidFill>
                            <a:srgbClr val="002776"/>
                          </a:solidFill>
                          <a:latin typeface="+mn-lt"/>
                          <a:ea typeface="+mn-ea"/>
                          <a:cs typeface="+mn-cs"/>
                        </a:rPr>
                        <a:t>Ads</a:t>
                      </a:r>
                      <a:r>
                        <a:rPr lang="es-ES" sz="900" kern="1200" baseline="0" noProof="0" dirty="0" smtClean="0">
                          <a:solidFill>
                            <a:srgbClr val="002776"/>
                          </a:solidFill>
                          <a:latin typeface="+mn-lt"/>
                          <a:ea typeface="+mn-ea"/>
                          <a:cs typeface="+mn-cs"/>
                        </a:rPr>
                        <a:t> y SEM.</a:t>
                      </a:r>
                      <a:br>
                        <a:rPr lang="es-ES" sz="900" kern="1200" baseline="0" noProof="0" dirty="0" smtClean="0">
                          <a:solidFill>
                            <a:srgbClr val="002776"/>
                          </a:solidFill>
                          <a:latin typeface="+mn-lt"/>
                          <a:ea typeface="+mn-ea"/>
                          <a:cs typeface="+mn-cs"/>
                        </a:rPr>
                      </a:br>
                      <a:r>
                        <a:rPr lang="es-ES" sz="900" kern="1200" baseline="0" noProof="0" dirty="0" smtClean="0">
                          <a:solidFill>
                            <a:srgbClr val="002776"/>
                          </a:solidFill>
                          <a:latin typeface="+mn-lt"/>
                          <a:ea typeface="+mn-ea"/>
                          <a:cs typeface="+mn-cs"/>
                        </a:rPr>
                        <a:t/>
                      </a:r>
                      <a:br>
                        <a:rPr lang="es-ES" sz="900" kern="1200" baseline="0" noProof="0" dirty="0" smtClean="0">
                          <a:solidFill>
                            <a:srgbClr val="002776"/>
                          </a:solidFill>
                          <a:latin typeface="+mn-lt"/>
                          <a:ea typeface="+mn-ea"/>
                          <a:cs typeface="+mn-cs"/>
                        </a:rPr>
                      </a:br>
                      <a:r>
                        <a:rPr lang="es-ES" sz="900" kern="1200" baseline="0" noProof="0" dirty="0" smtClean="0">
                          <a:solidFill>
                            <a:srgbClr val="002776"/>
                          </a:solidFill>
                          <a:latin typeface="+mn-lt"/>
                          <a:ea typeface="+mn-ea"/>
                          <a:cs typeface="+mn-cs"/>
                        </a:rPr>
                        <a:t>Asimismo hay formulas intermedias entre Propio y Pagado basado en incentivos como el marketing de afiliación y los embajadores de marca que pueden derivar tráfico cualificado mediante formulas de CPA (costo por acción)</a:t>
                      </a:r>
                    </a:p>
                    <a:p>
                      <a:pPr marL="0" marR="0" lvl="0" indent="0" algn="l" defTabSz="913399" rtl="0" eaLnBrk="1" fontAlgn="base" latinLnBrk="0" hangingPunct="1">
                        <a:lnSpc>
                          <a:spcPct val="100000"/>
                        </a:lnSpc>
                        <a:spcBef>
                          <a:spcPct val="0"/>
                        </a:spcBef>
                        <a:spcAft>
                          <a:spcPct val="0"/>
                        </a:spcAft>
                        <a:buClrTx/>
                        <a:buSzTx/>
                        <a:buFontTx/>
                        <a:buNone/>
                        <a:tabLst/>
                        <a:defRPr/>
                      </a:pPr>
                      <a:endParaRPr lang="es-ES" sz="900" kern="1200" baseline="0" noProof="0" dirty="0" smtClean="0">
                        <a:solidFill>
                          <a:srgbClr val="002776"/>
                        </a:solidFill>
                        <a:latin typeface="+mn-lt"/>
                        <a:ea typeface="+mn-ea"/>
                        <a:cs typeface="+mn-cs"/>
                      </a:endParaRPr>
                    </a:p>
                    <a:p>
                      <a:pPr marL="0" marR="0" lvl="0" indent="0" algn="l" defTabSz="913399" rtl="0" eaLnBrk="1" fontAlgn="base" latinLnBrk="0" hangingPunct="1">
                        <a:lnSpc>
                          <a:spcPct val="100000"/>
                        </a:lnSpc>
                        <a:spcBef>
                          <a:spcPct val="0"/>
                        </a:spcBef>
                        <a:spcAft>
                          <a:spcPct val="0"/>
                        </a:spcAft>
                        <a:buClrTx/>
                        <a:buSzTx/>
                        <a:buFontTx/>
                        <a:buNone/>
                        <a:tabLst/>
                        <a:defRPr/>
                      </a:pP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2"/>
                  </a:ext>
                </a:extLst>
              </a:tr>
            </a:tbl>
          </a:graphicData>
        </a:graphic>
      </p:graphicFrame>
      <p:sp>
        <p:nvSpPr>
          <p:cNvPr id="4" name="Footer Placeholder 3"/>
          <p:cNvSpPr>
            <a:spLocks noGrp="1"/>
          </p:cNvSpPr>
          <p:nvPr>
            <p:ph type="ftr" sz="quarter" idx="11"/>
          </p:nvPr>
        </p:nvSpPr>
        <p:spPr>
          <a:xfrm>
            <a:off x="2725738" y="7212062"/>
            <a:ext cx="4749800" cy="163513"/>
          </a:xfrm>
        </p:spPr>
        <p:txBody>
          <a:bodyPr/>
          <a:lstStyle/>
          <a:p>
            <a:pPr>
              <a:defRPr/>
            </a:pPr>
            <a:r>
              <a:rPr lang="en-US" sz="800" dirty="0" err="1" smtClean="0"/>
              <a:t>Fuente</a:t>
            </a:r>
            <a:r>
              <a:rPr lang="en-US" sz="800" dirty="0" smtClean="0"/>
              <a:t>: Digital Marketing Arts 2015</a:t>
            </a:r>
            <a:endParaRPr lang="en-US" sz="800" dirty="0"/>
          </a:p>
        </p:txBody>
      </p:sp>
      <p:pic>
        <p:nvPicPr>
          <p:cNvPr id="18" name="Imagen 17"/>
          <p:cNvPicPr>
            <a:picLocks noChangeAspect="1"/>
          </p:cNvPicPr>
          <p:nvPr/>
        </p:nvPicPr>
        <p:blipFill>
          <a:blip r:embed="rId6"/>
          <a:stretch>
            <a:fillRect/>
          </a:stretch>
        </p:blipFill>
        <p:spPr>
          <a:xfrm>
            <a:off x="2725738" y="3382938"/>
            <a:ext cx="7077992" cy="3865968"/>
          </a:xfrm>
          <a:prstGeom prst="rect">
            <a:avLst/>
          </a:prstGeom>
        </p:spPr>
      </p:pic>
      <p:sp>
        <p:nvSpPr>
          <p:cNvPr id="26" name="Rectangle 25"/>
          <p:cNvSpPr/>
          <p:nvPr>
            <p:custDataLst>
              <p:tags r:id="rId2"/>
            </p:custDataLst>
          </p:nvPr>
        </p:nvSpPr>
        <p:spPr>
          <a:xfrm>
            <a:off x="2625278" y="1078722"/>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000" b="1" dirty="0" smtClean="0">
                <a:solidFill>
                  <a:schemeClr val="tx2"/>
                </a:solidFill>
              </a:rPr>
              <a:t>2.2. Campañas </a:t>
            </a:r>
            <a:r>
              <a:rPr lang="es-ES_tradnl" sz="1000" b="1" dirty="0">
                <a:solidFill>
                  <a:schemeClr val="tx2"/>
                </a:solidFill>
              </a:rPr>
              <a:t>de marketing online</a:t>
            </a:r>
            <a:endParaRPr lang="es-CL" sz="1000" b="1" dirty="0">
              <a:solidFill>
                <a:schemeClr val="tx2"/>
              </a:solidFill>
            </a:endParaRPr>
          </a:p>
        </p:txBody>
      </p:sp>
      <p:sp>
        <p:nvSpPr>
          <p:cNvPr id="27" name="Rectangle 26"/>
          <p:cNvSpPr/>
          <p:nvPr>
            <p:custDataLst>
              <p:tags r:id="rId3"/>
            </p:custDataLst>
          </p:nvPr>
        </p:nvSpPr>
        <p:spPr>
          <a:xfrm>
            <a:off x="205458" y="1078722"/>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err="1" smtClean="0"/>
              <a:t>Inbound</a:t>
            </a:r>
            <a:r>
              <a:rPr lang="es-ES_tradnl" sz="800" b="1" dirty="0" smtClean="0"/>
              <a:t> marketing</a:t>
            </a:r>
            <a:endParaRPr lang="es-CL" sz="800" b="1" dirty="0">
              <a:solidFill>
                <a:srgbClr val="FFFFFF"/>
              </a:solidFill>
            </a:endParaRPr>
          </a:p>
        </p:txBody>
      </p:sp>
      <p:sp>
        <p:nvSpPr>
          <p:cNvPr id="28" name="Rounded Rectangle 27"/>
          <p:cNvSpPr/>
          <p:nvPr/>
        </p:nvSpPr>
        <p:spPr>
          <a:xfrm>
            <a:off x="205200" y="1113396"/>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E2</a:t>
            </a:r>
            <a:endParaRPr lang="es-ES" sz="1000" b="1" dirty="0">
              <a:solidFill>
                <a:srgbClr val="002060"/>
              </a:solidFill>
            </a:endParaRPr>
          </a:p>
        </p:txBody>
      </p:sp>
      <p:sp>
        <p:nvSpPr>
          <p:cNvPr id="29" name="TextBox 28"/>
          <p:cNvSpPr txBox="1"/>
          <p:nvPr/>
        </p:nvSpPr>
        <p:spPr>
          <a:xfrm>
            <a:off x="194340" y="1423914"/>
            <a:ext cx="9659932" cy="230832"/>
          </a:xfrm>
          <a:prstGeom prst="rect">
            <a:avLst/>
          </a:prstGeom>
          <a:noFill/>
        </p:spPr>
        <p:txBody>
          <a:bodyPr wrap="square" rtlCol="0">
            <a:spAutoFit/>
          </a:bodyPr>
          <a:lstStyle/>
          <a:p>
            <a:r>
              <a:rPr lang="es-ES_tradnl" sz="900" i="1" dirty="0" smtClean="0">
                <a:solidFill>
                  <a:schemeClr val="tx2"/>
                </a:solidFill>
              </a:rPr>
              <a:t>Las </a:t>
            </a:r>
            <a:r>
              <a:rPr lang="es-ES_tradnl" sz="900" i="1" dirty="0">
                <a:solidFill>
                  <a:schemeClr val="tx2"/>
                </a:solidFill>
              </a:rPr>
              <a:t>ideas que se presentan a continuación son sugerencias que se añaden, pero que en ningún caso suponen un desarrollo vinculante</a:t>
            </a:r>
            <a:r>
              <a:rPr lang="es-ES_tradnl" sz="900" i="1" dirty="0" smtClean="0">
                <a:solidFill>
                  <a:schemeClr val="tx2"/>
                </a:solidFill>
              </a:rPr>
              <a:t>.</a:t>
            </a:r>
            <a:endParaRPr lang="es-CL" sz="900" dirty="0">
              <a:solidFill>
                <a:schemeClr val="tx2"/>
              </a:solidFill>
              <a:latin typeface="+mn-lt"/>
            </a:endParaRPr>
          </a:p>
        </p:txBody>
      </p:sp>
      <p:grpSp>
        <p:nvGrpSpPr>
          <p:cNvPr id="35" name="Group 34"/>
          <p:cNvGrpSpPr/>
          <p:nvPr/>
        </p:nvGrpSpPr>
        <p:grpSpPr>
          <a:xfrm>
            <a:off x="1202122" y="380250"/>
            <a:ext cx="428400" cy="410400"/>
            <a:chOff x="1157616" y="202415"/>
            <a:chExt cx="515504" cy="495053"/>
          </a:xfrm>
        </p:grpSpPr>
        <p:sp>
          <p:nvSpPr>
            <p:cNvPr id="36" name="Rounded Rectangle 35"/>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7" name="Group 282"/>
            <p:cNvGrpSpPr/>
            <p:nvPr/>
          </p:nvGrpSpPr>
          <p:grpSpPr>
            <a:xfrm>
              <a:off x="1311621" y="288473"/>
              <a:ext cx="207495" cy="194290"/>
              <a:chOff x="644491" y="4719572"/>
              <a:chExt cx="226243" cy="211846"/>
            </a:xfrm>
            <a:solidFill>
              <a:schemeClr val="bg1"/>
            </a:solidFill>
          </p:grpSpPr>
          <p:sp>
            <p:nvSpPr>
              <p:cNvPr id="38"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9"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94054439"/>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4294967295"/>
          </p:nvPr>
        </p:nvSpPr>
        <p:spPr>
          <a:xfrm>
            <a:off x="493490" y="2806874"/>
            <a:ext cx="7545388" cy="1522413"/>
          </a:xfrm>
        </p:spPr>
        <p:txBody>
          <a:bodyPr/>
          <a:lstStyle/>
          <a:p>
            <a:r>
              <a:rPr lang="es-ES" sz="3250" b="1" dirty="0" smtClean="0">
                <a:solidFill>
                  <a:schemeClr val="bg2"/>
                </a:solidFill>
              </a:rPr>
              <a:t>1. </a:t>
            </a:r>
            <a:r>
              <a:rPr lang="es-ES" sz="3250" b="1" dirty="0">
                <a:solidFill>
                  <a:schemeClr val="bg2"/>
                </a:solidFill>
              </a:rPr>
              <a:t>Metodología </a:t>
            </a:r>
            <a:r>
              <a:rPr lang="es-ES" sz="3250" b="1" dirty="0" smtClean="0">
                <a:solidFill>
                  <a:schemeClr val="bg2"/>
                </a:solidFill>
              </a:rPr>
              <a:t>de las fichas – Descripción de la información incluida</a:t>
            </a:r>
            <a:endParaRPr lang="es-ES" sz="3250" b="1" dirty="0">
              <a:solidFill>
                <a:schemeClr val="bg2"/>
              </a:solidFill>
            </a:endParaRPr>
          </a:p>
        </p:txBody>
      </p:sp>
    </p:spTree>
    <p:extLst>
      <p:ext uri="{BB962C8B-B14F-4D97-AF65-F5344CB8AC3E}">
        <p14:creationId xmlns:p14="http://schemas.microsoft.com/office/powerpoint/2010/main" val="1269159806"/>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smtClean="0"/>
              <a:t>Ejemplo de página web de destino turístico</a:t>
            </a:r>
            <a:br>
              <a:rPr lang="es-ES_tradnl" dirty="0" smtClean="0"/>
            </a:br>
            <a:r>
              <a:rPr lang="es-ES_tradnl" sz="2000" dirty="0" smtClean="0">
                <a:solidFill>
                  <a:srgbClr val="00A1DE"/>
                </a:solidFill>
              </a:rPr>
              <a:t>Auckland, Nueva Zelanda: www.aucklandnz.com/int</a:t>
            </a:r>
            <a:endParaRPr lang="es-ES" dirty="0"/>
          </a:p>
        </p:txBody>
      </p:sp>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50</a:t>
            </a:fld>
            <a:endParaRPr lang="en-US" dirty="0"/>
          </a:p>
        </p:txBody>
      </p:sp>
      <p:grpSp>
        <p:nvGrpSpPr>
          <p:cNvPr id="4" name="Group 3"/>
          <p:cNvGrpSpPr/>
          <p:nvPr/>
        </p:nvGrpSpPr>
        <p:grpSpPr>
          <a:xfrm>
            <a:off x="428525" y="2566790"/>
            <a:ext cx="9281989" cy="4848596"/>
            <a:chOff x="349474" y="1726754"/>
            <a:chExt cx="9281987" cy="4464496"/>
          </a:xfrm>
        </p:grpSpPr>
        <p:pic>
          <p:nvPicPr>
            <p:cNvPr id="6" name="Picture 5"/>
            <p:cNvPicPr>
              <a:picLocks noChangeAspect="1"/>
            </p:cNvPicPr>
            <p:nvPr/>
          </p:nvPicPr>
          <p:blipFill rotWithShape="1">
            <a:blip r:embed="rId2"/>
            <a:srcRect l="745" t="10494" r="1297" b="5704"/>
            <a:stretch/>
          </p:blipFill>
          <p:spPr>
            <a:xfrm>
              <a:off x="349474" y="1726754"/>
              <a:ext cx="9281987" cy="4464496"/>
            </a:xfrm>
            <a:prstGeom prst="rect">
              <a:avLst/>
            </a:prstGeom>
          </p:spPr>
        </p:pic>
        <p:sp>
          <p:nvSpPr>
            <p:cNvPr id="7" name="Rectangle 6"/>
            <p:cNvSpPr/>
            <p:nvPr/>
          </p:nvSpPr>
          <p:spPr>
            <a:xfrm>
              <a:off x="2149674" y="1726754"/>
              <a:ext cx="5904656" cy="864096"/>
            </a:xfrm>
            <a:prstGeom prst="rect">
              <a:avLst/>
            </a:prstGeom>
            <a:noFill/>
            <a:ln w="38100">
              <a:solidFill>
                <a:srgbClr val="00A1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5" name="TextBox 4"/>
          <p:cNvSpPr txBox="1"/>
          <p:nvPr/>
        </p:nvSpPr>
        <p:spPr>
          <a:xfrm>
            <a:off x="457203" y="1006674"/>
            <a:ext cx="9288263" cy="1323439"/>
          </a:xfrm>
          <a:prstGeom prst="rect">
            <a:avLst/>
          </a:prstGeom>
          <a:noFill/>
        </p:spPr>
        <p:txBody>
          <a:bodyPr wrap="square" rtlCol="0">
            <a:spAutoFit/>
          </a:bodyPr>
          <a:lstStyle/>
          <a:p>
            <a:pPr marL="285750" indent="-285750">
              <a:buFont typeface="Arial" panose="020B0604020202020204" pitchFamily="34" charset="0"/>
              <a:buChar char="•"/>
            </a:pPr>
            <a:r>
              <a:rPr lang="es-ES_tradnl" sz="1600" dirty="0" smtClean="0">
                <a:solidFill>
                  <a:schemeClr val="tx2"/>
                </a:solidFill>
              </a:rPr>
              <a:t>Auckland, considerada una página web de éxito y referencia entre destinos turísticos, </a:t>
            </a:r>
            <a:r>
              <a:rPr lang="es-ES_tradnl" sz="1600" b="1" dirty="0" smtClean="0">
                <a:solidFill>
                  <a:schemeClr val="tx2"/>
                </a:solidFill>
              </a:rPr>
              <a:t>cuenta con 1 única pagina web para diversos públicos: </a:t>
            </a:r>
            <a:r>
              <a:rPr lang="es-ES_tradnl" sz="1600" dirty="0" smtClean="0">
                <a:solidFill>
                  <a:schemeClr val="tx2"/>
                </a:solidFill>
              </a:rPr>
              <a:t>turistas, estudiantes, reuniones, negocios, inversores, etc</a:t>
            </a:r>
            <a:r>
              <a:rPr lang="es-ES_tradnl" sz="1600" b="1" dirty="0" smtClean="0">
                <a:solidFill>
                  <a:schemeClr val="tx2"/>
                </a:solidFill>
              </a:rPr>
              <a:t>.</a:t>
            </a:r>
          </a:p>
          <a:p>
            <a:pPr marL="285750" indent="-285750">
              <a:buFont typeface="Arial" panose="020B0604020202020204" pitchFamily="34" charset="0"/>
              <a:buChar char="•"/>
            </a:pPr>
            <a:r>
              <a:rPr lang="es-ES_tradnl" sz="1600" dirty="0" smtClean="0">
                <a:solidFill>
                  <a:schemeClr val="tx2"/>
                </a:solidFill>
              </a:rPr>
              <a:t>En la misma página web </a:t>
            </a:r>
            <a:r>
              <a:rPr lang="es-ES_tradnl" sz="1600" b="1" dirty="0" smtClean="0">
                <a:solidFill>
                  <a:schemeClr val="tx2"/>
                </a:solidFill>
              </a:rPr>
              <a:t>se incluyen diversos temas segmentados en micro - </a:t>
            </a:r>
            <a:r>
              <a:rPr lang="es-ES_tradnl" sz="1600" b="1" dirty="0" err="1" smtClean="0">
                <a:solidFill>
                  <a:schemeClr val="tx2"/>
                </a:solidFill>
              </a:rPr>
              <a:t>sites</a:t>
            </a:r>
            <a:r>
              <a:rPr lang="es-ES" sz="1600" dirty="0" smtClean="0">
                <a:solidFill>
                  <a:schemeClr val="tx2"/>
                </a:solidFill>
              </a:rPr>
              <a:t>, que redistribuyen el tráfico digital según lo intereses y necesidades del usuario.</a:t>
            </a:r>
            <a:endParaRPr lang="es-ES_tradnl" sz="1600" dirty="0" smtClean="0">
              <a:solidFill>
                <a:schemeClr val="tx2"/>
              </a:solidFill>
            </a:endParaRPr>
          </a:p>
        </p:txBody>
      </p:sp>
      <p:sp>
        <p:nvSpPr>
          <p:cNvPr id="8" name="Down Arrow 7"/>
          <p:cNvSpPr/>
          <p:nvPr/>
        </p:nvSpPr>
        <p:spPr>
          <a:xfrm>
            <a:off x="7845351" y="2302818"/>
            <a:ext cx="576064" cy="648072"/>
          </a:xfrm>
          <a:prstGeom prst="down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9" name="Down Arrow 8"/>
          <p:cNvSpPr/>
          <p:nvPr/>
        </p:nvSpPr>
        <p:spPr>
          <a:xfrm rot="16200000">
            <a:off x="1033682" y="2482970"/>
            <a:ext cx="576000" cy="1800000"/>
          </a:xfrm>
          <a:prstGeom prst="down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algn="ctr"/>
            <a:r>
              <a:rPr lang="es-ES_tradnl" sz="1100" b="1" dirty="0" smtClean="0">
                <a:solidFill>
                  <a:schemeClr val="tx2"/>
                </a:solidFill>
              </a:rPr>
              <a:t>Apartado de “VISIT” incluye…</a:t>
            </a:r>
            <a:endParaRPr lang="es-ES" sz="1100" b="1" dirty="0">
              <a:solidFill>
                <a:schemeClr val="tx2"/>
              </a:solidFill>
            </a:endParaRPr>
          </a:p>
        </p:txBody>
      </p:sp>
      <p:sp>
        <p:nvSpPr>
          <p:cNvPr id="10" name="Down Arrow 9"/>
          <p:cNvSpPr/>
          <p:nvPr/>
        </p:nvSpPr>
        <p:spPr>
          <a:xfrm rot="16200000">
            <a:off x="1040625" y="1865309"/>
            <a:ext cx="576000" cy="1800200"/>
          </a:xfrm>
          <a:prstGeom prst="downArrow">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algn="ctr"/>
            <a:r>
              <a:rPr lang="es-ES_tradnl" sz="1050" dirty="0" smtClean="0">
                <a:solidFill>
                  <a:schemeClr val="bg1"/>
                </a:solidFill>
              </a:rPr>
              <a:t>Temáticas segmentadas, a parte de turismo</a:t>
            </a:r>
            <a:endParaRPr lang="es-ES" sz="1050" dirty="0">
              <a:solidFill>
                <a:schemeClr val="bg1"/>
              </a:solidFill>
            </a:endParaRPr>
          </a:p>
        </p:txBody>
      </p:sp>
      <p:cxnSp>
        <p:nvCxnSpPr>
          <p:cNvPr id="15" name="Straight Connector 14"/>
          <p:cNvCxnSpPr/>
          <p:nvPr/>
        </p:nvCxnSpPr>
        <p:spPr>
          <a:xfrm>
            <a:off x="2725738" y="3022898"/>
            <a:ext cx="43200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a:off x="2725738" y="2878945"/>
            <a:ext cx="0" cy="288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3661842" y="3030060"/>
            <a:ext cx="0" cy="144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a:off x="4597946" y="3022898"/>
            <a:ext cx="0" cy="144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a:off x="5318026" y="3022898"/>
            <a:ext cx="0" cy="144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p:nvPr/>
        </p:nvCxnSpPr>
        <p:spPr>
          <a:xfrm>
            <a:off x="5894090" y="3022898"/>
            <a:ext cx="0" cy="144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p:nvPr/>
        </p:nvCxnSpPr>
        <p:spPr>
          <a:xfrm>
            <a:off x="6470154" y="3022898"/>
            <a:ext cx="0" cy="144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p:nvPr/>
        </p:nvCxnSpPr>
        <p:spPr>
          <a:xfrm>
            <a:off x="7046218" y="3022898"/>
            <a:ext cx="0" cy="1440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2616886"/>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55480"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3.1. Dossier funcional Web Turismo de Quito para el sector privado</a:t>
            </a:r>
            <a:endParaRPr lang="es-CL" sz="1100" b="1" dirty="0">
              <a:solidFill>
                <a:schemeClr val="tx2"/>
              </a:solidFill>
            </a:endParaRPr>
          </a:p>
        </p:txBody>
      </p:sp>
      <p:sp>
        <p:nvSpPr>
          <p:cNvPr id="257" name="Rectangle 256"/>
          <p:cNvSpPr/>
          <p:nvPr/>
        </p:nvSpPr>
        <p:spPr>
          <a:xfrm>
            <a:off x="7264146" y="3064026"/>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Creación de un portfolio de servicios segmentado que aporte valor diferencial a cada miembro.</a:t>
            </a:r>
          </a:p>
          <a:p>
            <a:pPr marL="228600" lvl="0" indent="-228600">
              <a:buFont typeface="+mj-lt"/>
              <a:buAutoNum type="arabicPeriod"/>
            </a:pPr>
            <a:r>
              <a:rPr lang="es-CL" sz="900" dirty="0" smtClean="0">
                <a:solidFill>
                  <a:srgbClr val="002776"/>
                </a:solidFill>
              </a:rPr>
              <a:t>Diseño de la página Web ágil para la inclusión de funcionalidades y servicios actuales y futuros.</a:t>
            </a:r>
          </a:p>
        </p:txBody>
      </p:sp>
      <p:sp>
        <p:nvSpPr>
          <p:cNvPr id="212" name="Rectangle 211"/>
          <p:cNvSpPr/>
          <p:nvPr/>
        </p:nvSpPr>
        <p:spPr>
          <a:xfrm>
            <a:off x="205200" y="179876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171450" lvl="0" indent="-171450">
              <a:buFont typeface="Arial" panose="020B0604020202020204" pitchFamily="34" charset="0"/>
              <a:buChar char="•"/>
            </a:pPr>
            <a:r>
              <a:rPr lang="es-CL" sz="900" dirty="0" smtClean="0">
                <a:solidFill>
                  <a:srgbClr val="002776"/>
                </a:solidFill>
              </a:rPr>
              <a:t>Disponer de un portfolio de servicios atractivos de marketing online destinado a operadores turísticos y sector privado para su colaboración en el marketplace de QT. </a:t>
            </a:r>
          </a:p>
          <a:p>
            <a:pPr marL="171450" indent="-171450">
              <a:buFont typeface="Arial" panose="020B0604020202020204" pitchFamily="34" charset="0"/>
              <a:buChar char="•"/>
            </a:pPr>
            <a:r>
              <a:rPr lang="es-ES_tradnl" sz="900" dirty="0">
                <a:solidFill>
                  <a:srgbClr val="002776"/>
                </a:solidFill>
              </a:rPr>
              <a:t>Potenciar y centralizar la oferta online de servicios turísticos en </a:t>
            </a:r>
            <a:r>
              <a:rPr lang="es-ES_tradnl" sz="900" dirty="0" smtClean="0">
                <a:solidFill>
                  <a:srgbClr val="002776"/>
                </a:solidFill>
              </a:rPr>
              <a:t>Quito</a:t>
            </a:r>
            <a:endParaRPr lang="es-CL" sz="900" dirty="0" smtClean="0">
              <a:solidFill>
                <a:srgbClr val="002776"/>
              </a:solidFill>
            </a:endParaRPr>
          </a:p>
        </p:txBody>
      </p:sp>
      <p:sp>
        <p:nvSpPr>
          <p:cNvPr id="256" name="Rectangle 255"/>
          <p:cNvSpPr/>
          <p:nvPr/>
        </p:nvSpPr>
        <p:spPr>
          <a:xfrm>
            <a:off x="7264146" y="2700331"/>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734898"/>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Número de servicios prestados al sector privado a través de la Web.</a:t>
            </a:r>
          </a:p>
          <a:p>
            <a:pPr marL="228600" indent="-228600">
              <a:spcBef>
                <a:spcPts val="300"/>
              </a:spcBef>
              <a:buFont typeface="+mj-lt"/>
              <a:buAutoNum type="arabicPeriod"/>
            </a:pPr>
            <a:r>
              <a:rPr lang="es-CL" sz="900" dirty="0" smtClean="0">
                <a:solidFill>
                  <a:schemeClr val="tx2"/>
                </a:solidFill>
              </a:rPr>
              <a:t>Número de miembros adheridos en cada nivel.</a:t>
            </a:r>
          </a:p>
          <a:p>
            <a:pPr>
              <a:spcBef>
                <a:spcPts val="300"/>
              </a:spcBef>
            </a:pPr>
            <a:endParaRPr lang="es-CL" sz="900" i="1" dirty="0" smtClean="0">
              <a:solidFill>
                <a:schemeClr val="tx2"/>
              </a:solidFill>
            </a:endParaRPr>
          </a:p>
          <a:p>
            <a:pPr>
              <a:spcBef>
                <a:spcPts val="300"/>
              </a:spcBef>
            </a:pPr>
            <a:endParaRPr lang="es-CL" sz="900" i="1" dirty="0" smtClean="0">
              <a:solidFill>
                <a:schemeClr val="tx2"/>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3576659871"/>
              </p:ext>
            </p:extLst>
          </p:nvPr>
        </p:nvGraphicFramePr>
        <p:xfrm>
          <a:off x="205200" y="3742978"/>
          <a:ext cx="7020000" cy="1719799"/>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415981">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_tradnl" sz="900" kern="1200" noProof="0" dirty="0" smtClean="0">
                          <a:solidFill>
                            <a:srgbClr val="002776"/>
                          </a:solidFill>
                          <a:latin typeface="+mn-lt"/>
                          <a:ea typeface="+mn-ea"/>
                          <a:cs typeface="+mn-cs"/>
                        </a:rPr>
                        <a:t>1.</a:t>
                      </a:r>
                      <a:r>
                        <a:rPr lang="es-ES_tradnl" sz="900" kern="1200" baseline="0" noProof="0" dirty="0" smtClean="0">
                          <a:solidFill>
                            <a:srgbClr val="002776"/>
                          </a:solidFill>
                          <a:latin typeface="+mn-lt"/>
                          <a:ea typeface="+mn-ea"/>
                          <a:cs typeface="+mn-cs"/>
                        </a:rPr>
                        <a:t> </a:t>
                      </a:r>
                      <a:r>
                        <a:rPr lang="es-ES_tradnl" sz="900" kern="1200" noProof="0" dirty="0" smtClean="0">
                          <a:solidFill>
                            <a:srgbClr val="002776"/>
                          </a:solidFill>
                          <a:latin typeface="+mn-lt"/>
                          <a:ea typeface="+mn-ea"/>
                          <a:cs typeface="+mn-cs"/>
                        </a:rPr>
                        <a:t>Listar todos los servicios que la Web Turismo de Quito proporcionará a sus miembros para</a:t>
                      </a:r>
                      <a:r>
                        <a:rPr lang="es-ES_tradnl" sz="900" kern="1200" baseline="0" noProof="0" dirty="0" smtClean="0">
                          <a:solidFill>
                            <a:srgbClr val="002776"/>
                          </a:solidFill>
                          <a:latin typeface="+mn-lt"/>
                          <a:ea typeface="+mn-ea"/>
                          <a:cs typeface="+mn-cs"/>
                        </a:rPr>
                        <a:t> optimizar la generación de tráfico y la conversión a compra (ver anexo). La Web Turismo se auto - financiará gracias a la comisión por reenvío o “</a:t>
                      </a:r>
                      <a:r>
                        <a:rPr lang="es-ES_tradnl" sz="900" kern="1200" baseline="0" noProof="0" dirty="0" err="1" smtClean="0">
                          <a:solidFill>
                            <a:srgbClr val="002776"/>
                          </a:solidFill>
                          <a:latin typeface="+mn-lt"/>
                          <a:ea typeface="+mn-ea"/>
                          <a:cs typeface="+mn-cs"/>
                        </a:rPr>
                        <a:t>success</a:t>
                      </a:r>
                      <a:r>
                        <a:rPr lang="es-ES_tradnl" sz="900" kern="1200" baseline="0" noProof="0" dirty="0" smtClean="0">
                          <a:solidFill>
                            <a:srgbClr val="002776"/>
                          </a:solidFill>
                          <a:latin typeface="+mn-lt"/>
                          <a:ea typeface="+mn-ea"/>
                          <a:cs typeface="+mn-cs"/>
                        </a:rPr>
                        <a:t> </a:t>
                      </a:r>
                      <a:r>
                        <a:rPr lang="es-ES_tradnl" sz="900" kern="1200" baseline="0" noProof="0" dirty="0" err="1" smtClean="0">
                          <a:solidFill>
                            <a:srgbClr val="002776"/>
                          </a:solidFill>
                          <a:latin typeface="+mn-lt"/>
                          <a:ea typeface="+mn-ea"/>
                          <a:cs typeface="+mn-cs"/>
                        </a:rPr>
                        <a:t>fee</a:t>
                      </a:r>
                      <a:r>
                        <a:rPr lang="es-ES_tradnl" sz="900" kern="1200" baseline="0" noProof="0" dirty="0" smtClean="0">
                          <a:solidFill>
                            <a:srgbClr val="002776"/>
                          </a:solidFill>
                          <a:latin typeface="+mn-lt"/>
                          <a:ea typeface="+mn-ea"/>
                          <a:cs typeface="+mn-cs"/>
                        </a:rPr>
                        <a:t>” que la Web realice para los miembros adheridos a la Web.</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423105">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2. </a:t>
                      </a:r>
                      <a:r>
                        <a:rPr lang="es-ES_tradnl" sz="900" kern="1200" baseline="0" noProof="0" dirty="0" smtClean="0">
                          <a:solidFill>
                            <a:srgbClr val="002776"/>
                          </a:solidFill>
                          <a:latin typeface="+mn-lt"/>
                          <a:ea typeface="+mn-ea"/>
                          <a:cs typeface="+mn-cs"/>
                        </a:rPr>
                        <a:t>Definir los niveles de participación y contribución en los que el sector privado puede participar en la Web Turismo de Quito (i.e. socios “Platino”, socios “a la carta”, socios de QT, etc.)</a:t>
                      </a: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428014">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3. Diseñar</a:t>
                      </a:r>
                      <a:r>
                        <a:rPr lang="es-ES" sz="900" kern="1200" baseline="0" noProof="0" dirty="0" smtClean="0">
                          <a:solidFill>
                            <a:srgbClr val="002776"/>
                          </a:solidFill>
                          <a:latin typeface="+mn-lt"/>
                          <a:ea typeface="+mn-ea"/>
                          <a:cs typeface="+mn-cs"/>
                        </a:rPr>
                        <a:t> y desarrollar con el equipo técnico las funcionalidades de la Web, los vínculos entre páginas y los elementos de seguimiento a introducir para monitorizar los resultados.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257635">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4. Generar</a:t>
                      </a:r>
                      <a:r>
                        <a:rPr lang="es-ES" sz="900" kern="1200" baseline="0" noProof="0" dirty="0" smtClean="0">
                          <a:solidFill>
                            <a:srgbClr val="002776"/>
                          </a:solidFill>
                          <a:latin typeface="+mn-lt"/>
                          <a:ea typeface="+mn-ea"/>
                          <a:cs typeface="+mn-cs"/>
                        </a:rPr>
                        <a:t> informes de resultados y acceso a un </a:t>
                      </a:r>
                      <a:r>
                        <a:rPr lang="es-ES" sz="900" kern="1200" baseline="0" noProof="0" dirty="0" err="1" smtClean="0">
                          <a:solidFill>
                            <a:srgbClr val="002776"/>
                          </a:solidFill>
                          <a:latin typeface="+mn-lt"/>
                          <a:ea typeface="+mn-ea"/>
                          <a:cs typeface="+mn-cs"/>
                        </a:rPr>
                        <a:t>backoffice</a:t>
                      </a:r>
                      <a:r>
                        <a:rPr lang="es-ES" sz="900" kern="1200" baseline="0" noProof="0" dirty="0" smtClean="0">
                          <a:solidFill>
                            <a:srgbClr val="002776"/>
                          </a:solidFill>
                          <a:latin typeface="+mn-lt"/>
                          <a:ea typeface="+mn-ea"/>
                          <a:cs typeface="+mn-cs"/>
                        </a:rPr>
                        <a:t> que permita a los miembros evaluar su colaboración con la Web Turismo de Quito.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51</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03631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_tradnl" sz="800" b="1" dirty="0" smtClean="0"/>
              <a:t>Desarrollo de la web como herramienta de conversión</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382938"/>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428077"/>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435349"/>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92" name="Group 291"/>
          <p:cNvGrpSpPr/>
          <p:nvPr/>
        </p:nvGrpSpPr>
        <p:grpSpPr>
          <a:xfrm>
            <a:off x="7256357" y="1440165"/>
            <a:ext cx="2633101" cy="836705"/>
            <a:chOff x="3462357" y="6443378"/>
            <a:chExt cx="2082316" cy="900000"/>
          </a:xfrm>
        </p:grpSpPr>
        <p:sp>
          <p:nvSpPr>
            <p:cNvPr id="315" name="Rectangle 314"/>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16" name="Rectangle 315"/>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17" name="Group 316"/>
            <p:cNvGrpSpPr/>
            <p:nvPr/>
          </p:nvGrpSpPr>
          <p:grpSpPr>
            <a:xfrm>
              <a:off x="3561117" y="6479378"/>
              <a:ext cx="295181" cy="288000"/>
              <a:chOff x="1738313" y="3406776"/>
              <a:chExt cx="644727" cy="615950"/>
            </a:xfrm>
            <a:solidFill>
              <a:srgbClr val="FFFF00"/>
            </a:solidFill>
          </p:grpSpPr>
          <p:sp>
            <p:nvSpPr>
              <p:cNvPr id="373"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4"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5"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72" name="TextBox 371"/>
            <p:cNvSpPr txBox="1"/>
            <p:nvPr>
              <p:custDataLst>
                <p:tags r:id="rId13"/>
              </p:custDataLst>
            </p:nvPr>
          </p:nvSpPr>
          <p:spPr>
            <a:xfrm>
              <a:off x="3582872" y="6818591"/>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nvGrpSpPr>
            <p:cNvPr id="342" name="Group 341"/>
            <p:cNvGrpSpPr/>
            <p:nvPr/>
          </p:nvGrpSpPr>
          <p:grpSpPr>
            <a:xfrm>
              <a:off x="4277236" y="6818591"/>
              <a:ext cx="468000" cy="432933"/>
              <a:chOff x="4217406" y="6801213"/>
              <a:chExt cx="468000" cy="432933"/>
            </a:xfrm>
          </p:grpSpPr>
          <p:sp>
            <p:nvSpPr>
              <p:cNvPr id="369" name="Rectangle 368"/>
              <p:cNvSpPr/>
              <p:nvPr>
                <p:custDataLst>
                  <p:tags r:id="rId16"/>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7"/>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5" name="Group 364"/>
            <p:cNvGrpSpPr/>
            <p:nvPr/>
          </p:nvGrpSpPr>
          <p:grpSpPr>
            <a:xfrm>
              <a:off x="4971600" y="6818591"/>
              <a:ext cx="468000" cy="432933"/>
              <a:chOff x="4829498" y="6801213"/>
              <a:chExt cx="468000" cy="432933"/>
            </a:xfrm>
          </p:grpSpPr>
          <p:sp>
            <p:nvSpPr>
              <p:cNvPr id="367" name="Rectangle 366"/>
              <p:cNvSpPr/>
              <p:nvPr>
                <p:custDataLst>
                  <p:tags r:id="rId14"/>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68" name="TextBox 367"/>
              <p:cNvSpPr txBox="1"/>
              <p:nvPr>
                <p:custDataLst>
                  <p:tags r:id="rId15"/>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6" name="Freeform 368"/>
            <p:cNvSpPr>
              <a:spLocks noEditPoints="1"/>
            </p:cNvSpPr>
            <p:nvPr/>
          </p:nvSpPr>
          <p:spPr bwMode="auto">
            <a:xfrm>
              <a:off x="4424914"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77" name="Group 376"/>
          <p:cNvGrpSpPr/>
          <p:nvPr/>
        </p:nvGrpSpPr>
        <p:grpSpPr>
          <a:xfrm>
            <a:off x="205458" y="6443378"/>
            <a:ext cx="3169298" cy="942946"/>
            <a:chOff x="205458" y="6443378"/>
            <a:chExt cx="3273816" cy="942946"/>
          </a:xfrm>
        </p:grpSpPr>
        <p:sp>
          <p:nvSpPr>
            <p:cNvPr id="378" name="Rectangle 377"/>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379" name="Rectangle 378"/>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380"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1" name="Rectangle 380"/>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8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3" name="Rectangle 382"/>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$ 5.000 USD</a:t>
              </a:r>
            </a:p>
            <a:p>
              <a:pPr algn="ctr"/>
              <a:r>
                <a:rPr lang="es-CL" sz="1000" i="1" dirty="0" smtClean="0">
                  <a:solidFill>
                    <a:schemeClr val="tx2"/>
                  </a:solidFill>
                </a:rPr>
                <a:t>Creación del dossier y micro - </a:t>
              </a:r>
              <a:r>
                <a:rPr lang="es-CL" sz="1000" i="1" dirty="0" err="1" smtClean="0">
                  <a:solidFill>
                    <a:schemeClr val="tx2"/>
                  </a:solidFill>
                </a:rPr>
                <a:t>site</a:t>
              </a:r>
              <a:endParaRPr lang="es-CL" sz="800" i="1" dirty="0">
                <a:solidFill>
                  <a:schemeClr val="tx2"/>
                </a:solidFill>
              </a:endParaRPr>
            </a:p>
          </p:txBody>
        </p:sp>
      </p:grpSp>
      <p:sp>
        <p:nvSpPr>
          <p:cNvPr id="384" name="Rectangle 383"/>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5" name="Table 384"/>
          <p:cNvGraphicFramePr>
            <a:graphicFrameLocks noGrp="1"/>
          </p:cNvGraphicFramePr>
          <p:nvPr>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pSp>
        <p:nvGrpSpPr>
          <p:cNvPr id="390" name="Group 389"/>
          <p:cNvGrpSpPr/>
          <p:nvPr/>
        </p:nvGrpSpPr>
        <p:grpSpPr>
          <a:xfrm>
            <a:off x="3415891" y="6485819"/>
            <a:ext cx="256421" cy="252000"/>
            <a:chOff x="3417417" y="6485819"/>
            <a:chExt cx="256421" cy="252000"/>
          </a:xfrm>
        </p:grpSpPr>
        <p:sp>
          <p:nvSpPr>
            <p:cNvPr id="391"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2"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3"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4"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95" name="Group 394"/>
          <p:cNvGrpSpPr/>
          <p:nvPr/>
        </p:nvGrpSpPr>
        <p:grpSpPr>
          <a:xfrm>
            <a:off x="4761313" y="7487394"/>
            <a:ext cx="4332885" cy="188648"/>
            <a:chOff x="565498" y="7511262"/>
            <a:chExt cx="4332885" cy="188648"/>
          </a:xfrm>
        </p:grpSpPr>
        <p:grpSp>
          <p:nvGrpSpPr>
            <p:cNvPr id="396" name="Group 395"/>
            <p:cNvGrpSpPr/>
            <p:nvPr/>
          </p:nvGrpSpPr>
          <p:grpSpPr>
            <a:xfrm>
              <a:off x="565498" y="7511262"/>
              <a:ext cx="3104467" cy="184666"/>
              <a:chOff x="615275" y="7511262"/>
              <a:chExt cx="3104467" cy="184666"/>
            </a:xfrm>
          </p:grpSpPr>
          <p:sp>
            <p:nvSpPr>
              <p:cNvPr id="399" name="TextBox 398"/>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00" name="Rectangle 399"/>
              <p:cNvSpPr/>
              <p:nvPr>
                <p:custDataLst>
                  <p:tags r:id="rId10"/>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01" name="Rectangle 400"/>
              <p:cNvSpPr/>
              <p:nvPr>
                <p:custDataLst>
                  <p:tags r:id="rId11"/>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02" name="Rectangle 401"/>
              <p:cNvSpPr/>
              <p:nvPr>
                <p:custDataLst>
                  <p:tags r:id="rId12"/>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397" name="TextBox 396"/>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398" name="TextBox 397"/>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403" name="Group 402"/>
          <p:cNvGrpSpPr/>
          <p:nvPr/>
        </p:nvGrpSpPr>
        <p:grpSpPr>
          <a:xfrm>
            <a:off x="187198" y="2374826"/>
            <a:ext cx="7036540" cy="1046361"/>
            <a:chOff x="187198" y="2374826"/>
            <a:chExt cx="7036540" cy="1046361"/>
          </a:xfrm>
        </p:grpSpPr>
        <p:sp>
          <p:nvSpPr>
            <p:cNvPr id="404" name="Rectangle 403"/>
            <p:cNvSpPr/>
            <p:nvPr/>
          </p:nvSpPr>
          <p:spPr>
            <a:xfrm>
              <a:off x="5407434" y="2727730"/>
              <a:ext cx="1807278"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err="1" smtClean="0">
                  <a:solidFill>
                    <a:srgbClr val="002776"/>
                  </a:solidFill>
                </a:rPr>
                <a:t>Captur</a:t>
              </a:r>
              <a:r>
                <a:rPr lang="es-ES_tradnl" sz="900" dirty="0" smtClean="0">
                  <a:solidFill>
                    <a:srgbClr val="002776"/>
                  </a:solidFill>
                </a:rPr>
                <a:t> </a:t>
              </a:r>
              <a:r>
                <a:rPr lang="es-ES_tradnl" sz="900" dirty="0">
                  <a:solidFill>
                    <a:srgbClr val="002776"/>
                  </a:solidFill>
                </a:rPr>
                <a:t>y </a:t>
              </a:r>
              <a:r>
                <a:rPr lang="es-ES_tradnl" sz="900" dirty="0" err="1">
                  <a:solidFill>
                    <a:srgbClr val="002776"/>
                  </a:solidFill>
                </a:rPr>
                <a:t>Fenacaptur</a:t>
              </a:r>
              <a:endParaRPr lang="es-ES" sz="900" dirty="0">
                <a:solidFill>
                  <a:srgbClr val="002776"/>
                </a:solidFill>
              </a:endParaRPr>
            </a:p>
          </p:txBody>
        </p:sp>
        <p:sp>
          <p:nvSpPr>
            <p:cNvPr id="405" name="TextBox 404"/>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grpSp>
          <p:nvGrpSpPr>
            <p:cNvPr id="406" name="Group 405"/>
            <p:cNvGrpSpPr/>
            <p:nvPr/>
          </p:nvGrpSpPr>
          <p:grpSpPr>
            <a:xfrm>
              <a:off x="187198" y="2374826"/>
              <a:ext cx="7036540" cy="1046361"/>
              <a:chOff x="187198" y="2374826"/>
              <a:chExt cx="7036540" cy="1046361"/>
            </a:xfrm>
          </p:grpSpPr>
          <p:grpSp>
            <p:nvGrpSpPr>
              <p:cNvPr id="408" name="Group 407"/>
              <p:cNvGrpSpPr/>
              <p:nvPr/>
            </p:nvGrpSpPr>
            <p:grpSpPr>
              <a:xfrm>
                <a:off x="187198" y="2374826"/>
                <a:ext cx="7036540" cy="1046361"/>
                <a:chOff x="187198" y="2693266"/>
                <a:chExt cx="7036540" cy="1087825"/>
              </a:xfrm>
            </p:grpSpPr>
            <p:sp>
              <p:nvSpPr>
                <p:cNvPr id="410" name="Rectangle 314"/>
                <p:cNvSpPr/>
                <p:nvPr>
                  <p:custDataLst>
                    <p:tags r:id="rId8"/>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411" name="Group 315"/>
                <p:cNvGrpSpPr/>
                <p:nvPr>
                  <p:custDataLst>
                    <p:tags r:id="rId9"/>
                  </p:custDataLst>
                </p:nvPr>
              </p:nvGrpSpPr>
              <p:grpSpPr>
                <a:xfrm>
                  <a:off x="316674" y="2734898"/>
                  <a:ext cx="216000" cy="288000"/>
                  <a:chOff x="391339" y="1340959"/>
                  <a:chExt cx="382588" cy="609600"/>
                </a:xfrm>
              </p:grpSpPr>
              <p:sp>
                <p:nvSpPr>
                  <p:cNvPr id="414"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415"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412" name="Rectangle 411"/>
                <p:cNvSpPr/>
                <p:nvPr/>
              </p:nvSpPr>
              <p:spPr>
                <a:xfrm>
                  <a:off x="3631554" y="3059282"/>
                  <a:ext cx="1830472"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smtClean="0">
                      <a:solidFill>
                        <a:srgbClr val="002776"/>
                      </a:solidFill>
                    </a:rPr>
                    <a:t>Asociación de hoteles de Quito, </a:t>
                  </a:r>
                  <a:r>
                    <a:rPr lang="es-ES_tradnl" sz="900" dirty="0" err="1">
                      <a:solidFill>
                        <a:srgbClr val="002776"/>
                      </a:solidFill>
                    </a:rPr>
                    <a:t>Optur</a:t>
                  </a:r>
                  <a:r>
                    <a:rPr lang="es-ES_tradnl" sz="900" dirty="0">
                      <a:solidFill>
                        <a:srgbClr val="002776"/>
                      </a:solidFill>
                    </a:rPr>
                    <a:t>, </a:t>
                  </a:r>
                  <a:r>
                    <a:rPr lang="es-ES_tradnl" sz="900" dirty="0" smtClean="0">
                      <a:solidFill>
                        <a:srgbClr val="002776"/>
                      </a:solidFill>
                    </a:rPr>
                    <a:t>operadores turísticos, TTOO y aerolíneas</a:t>
                  </a:r>
                  <a:endParaRPr lang="es-ES" sz="900" dirty="0">
                    <a:solidFill>
                      <a:srgbClr val="002776"/>
                    </a:solidFill>
                  </a:endParaRPr>
                </a:p>
              </p:txBody>
            </p:sp>
            <p:sp>
              <p:nvSpPr>
                <p:cNvPr id="413" name="Rectangle 412"/>
                <p:cNvSpPr/>
                <p:nvPr/>
              </p:nvSpPr>
              <p:spPr>
                <a:xfrm>
                  <a:off x="187198" y="3070904"/>
                  <a:ext cx="3418116"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CL" sz="900" dirty="0" smtClean="0">
                      <a:solidFill>
                        <a:srgbClr val="002776"/>
                      </a:solidFill>
                    </a:rPr>
                    <a:t>Quito </a:t>
                  </a:r>
                  <a:r>
                    <a:rPr lang="es-CL" sz="900" dirty="0">
                      <a:solidFill>
                        <a:srgbClr val="002776"/>
                      </a:solidFill>
                    </a:rPr>
                    <a:t>Turismo (Dirección de </a:t>
                  </a:r>
                  <a:r>
                    <a:rPr lang="es-CL" sz="900" dirty="0" smtClean="0">
                      <a:solidFill>
                        <a:srgbClr val="002776"/>
                      </a:solidFill>
                    </a:rPr>
                    <a:t>comercialización</a:t>
                  </a:r>
                  <a:endParaRPr lang="es-ES_tradnl" sz="900" dirty="0">
                    <a:solidFill>
                      <a:srgbClr val="002776"/>
                    </a:solidFill>
                  </a:endParaRPr>
                </a:p>
                <a:p>
                  <a:r>
                    <a:rPr lang="es-ES_tradnl" sz="900" b="1" dirty="0">
                      <a:solidFill>
                        <a:srgbClr val="002776"/>
                      </a:solidFill>
                    </a:rPr>
                    <a:t>Equipo de Proyecto: </a:t>
                  </a:r>
                  <a:r>
                    <a:rPr lang="es-CL" sz="900" dirty="0">
                      <a:solidFill>
                        <a:srgbClr val="002776"/>
                      </a:solidFill>
                    </a:rPr>
                    <a:t>responsable de </a:t>
                  </a:r>
                  <a:r>
                    <a:rPr lang="es-CL" sz="900" dirty="0" smtClean="0">
                      <a:solidFill>
                        <a:srgbClr val="002776"/>
                      </a:solidFill>
                    </a:rPr>
                    <a:t>comercialización </a:t>
                  </a:r>
                  <a:r>
                    <a:rPr lang="es-CL" sz="900" dirty="0">
                      <a:solidFill>
                        <a:srgbClr val="002776"/>
                      </a:solidFill>
                    </a:rPr>
                    <a:t>de QT</a:t>
                  </a:r>
                </a:p>
                <a:p>
                  <a:r>
                    <a:rPr lang="es-ES" sz="900" dirty="0">
                      <a:solidFill>
                        <a:srgbClr val="002776"/>
                      </a:solidFill>
                    </a:rPr>
                    <a:t>S</a:t>
                  </a:r>
                  <a:r>
                    <a:rPr lang="es-CL" sz="900" dirty="0" err="1">
                      <a:solidFill>
                        <a:srgbClr val="002776"/>
                      </a:solidFill>
                    </a:rPr>
                    <a:t>oporte</a:t>
                  </a:r>
                  <a:r>
                    <a:rPr lang="es-CL" sz="900" dirty="0">
                      <a:solidFill>
                        <a:srgbClr val="002776"/>
                      </a:solidFill>
                    </a:rPr>
                    <a:t> de la unidad de marketing online de </a:t>
                  </a:r>
                  <a:r>
                    <a:rPr lang="es-CL" sz="900" dirty="0" smtClean="0">
                      <a:solidFill>
                        <a:srgbClr val="002776"/>
                      </a:solidFill>
                    </a:rPr>
                    <a:t>QT</a:t>
                  </a:r>
                  <a:endParaRPr lang="es-CL" sz="900" dirty="0">
                    <a:solidFill>
                      <a:srgbClr val="002776"/>
                    </a:solidFill>
                  </a:endParaRPr>
                </a:p>
              </p:txBody>
            </p:sp>
          </p:grpSp>
          <p:sp>
            <p:nvSpPr>
              <p:cNvPr id="409" name="Rectangle 408"/>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grpSp>
        <p:sp>
          <p:nvSpPr>
            <p:cNvPr id="407" name="Rectangle 406"/>
            <p:cNvSpPr/>
            <p:nvPr/>
          </p:nvSpPr>
          <p:spPr>
            <a:xfrm>
              <a:off x="3650755" y="2435703"/>
              <a:ext cx="1491114" cy="246221"/>
            </a:xfrm>
            <a:prstGeom prst="rect">
              <a:avLst/>
            </a:prstGeom>
          </p:spPr>
          <p:txBody>
            <a:bodyPr wrap="none">
              <a:spAutoFit/>
            </a:bodyPr>
            <a:lstStyle/>
            <a:p>
              <a:r>
                <a:rPr lang="es-CL" sz="1000" b="1" dirty="0">
                  <a:solidFill>
                    <a:srgbClr val="FFFFFF"/>
                  </a:solidFill>
                </a:rPr>
                <a:t>Actores Involucrados</a:t>
              </a:r>
            </a:p>
          </p:txBody>
        </p:sp>
      </p:grpSp>
      <p:sp>
        <p:nvSpPr>
          <p:cNvPr id="416" name="Rectangle 415"/>
          <p:cNvSpPr/>
          <p:nvPr>
            <p:custDataLst>
              <p:tags r:id="rId7"/>
            </p:custDataLst>
          </p:nvPr>
        </p:nvSpPr>
        <p:spPr>
          <a:xfrm>
            <a:off x="7408749" y="1990667"/>
            <a:ext cx="591789" cy="200809"/>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169" name="Rounded Rectangle 168"/>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E3</a:t>
            </a:r>
            <a:endParaRPr lang="es-ES" sz="1000" b="1" dirty="0">
              <a:solidFill>
                <a:srgbClr val="002060"/>
              </a:solidFill>
            </a:endParaRPr>
          </a:p>
        </p:txBody>
      </p:sp>
      <p:grpSp>
        <p:nvGrpSpPr>
          <p:cNvPr id="175" name="Group 174"/>
          <p:cNvGrpSpPr/>
          <p:nvPr/>
        </p:nvGrpSpPr>
        <p:grpSpPr>
          <a:xfrm>
            <a:off x="1202122" y="380250"/>
            <a:ext cx="428400" cy="410400"/>
            <a:chOff x="1157616" y="202415"/>
            <a:chExt cx="515504" cy="495053"/>
          </a:xfrm>
        </p:grpSpPr>
        <p:sp>
          <p:nvSpPr>
            <p:cNvPr id="176" name="Rounded Rectangle 175"/>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7" name="Group 282"/>
            <p:cNvGrpSpPr/>
            <p:nvPr/>
          </p:nvGrpSpPr>
          <p:grpSpPr>
            <a:xfrm>
              <a:off x="1311621" y="288473"/>
              <a:ext cx="207495" cy="194290"/>
              <a:chOff x="644491" y="4719572"/>
              <a:chExt cx="226243" cy="211846"/>
            </a:xfrm>
            <a:solidFill>
              <a:schemeClr val="bg1"/>
            </a:solidFill>
          </p:grpSpPr>
          <p:sp>
            <p:nvSpPr>
              <p:cNvPr id="178"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9"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9273605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52</a:t>
            </a:fld>
            <a:endParaRPr lang="en-US" dirty="0"/>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257789433"/>
              </p:ext>
            </p:extLst>
          </p:nvPr>
        </p:nvGraphicFramePr>
        <p:xfrm>
          <a:off x="276950" y="1902699"/>
          <a:ext cx="9577322" cy="5440680"/>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749573">
                <a:tc>
                  <a:txBody>
                    <a:bodyPr/>
                    <a:lstStyle/>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endParaRPr lang="es-ES" sz="900" kern="1200" noProof="0" dirty="0" smtClean="0">
                        <a:solidFill>
                          <a:srgbClr val="002776"/>
                        </a:solidFill>
                        <a:latin typeface="+mn-lt"/>
                        <a:ea typeface="+mn-ea"/>
                        <a:cs typeface="+mn-cs"/>
                      </a:endParaRP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 sz="900" kern="1200" noProof="0" dirty="0" smtClean="0">
                          <a:solidFill>
                            <a:srgbClr val="002776"/>
                          </a:solidFill>
                          <a:latin typeface="+mn-lt"/>
                          <a:ea typeface="+mn-ea"/>
                          <a:cs typeface="+mn-cs"/>
                        </a:rPr>
                        <a:t>Servicios a prestar por parte de QT al sector privado mediante la Web Turismo Quito (Marketplace)</a:t>
                      </a:r>
                      <a:r>
                        <a:rPr lang="es-ES" sz="900" kern="1200" baseline="0" noProof="0" dirty="0" smtClean="0">
                          <a:solidFill>
                            <a:srgbClr val="002776"/>
                          </a:solidFill>
                          <a:latin typeface="+mn-lt"/>
                          <a:ea typeface="+mn-ea"/>
                          <a:cs typeface="+mn-cs"/>
                        </a:rPr>
                        <a:t>:</a:t>
                      </a:r>
                    </a:p>
                    <a:p>
                      <a:pPr marL="685297" marR="0" lvl="1" indent="-228600" algn="l" defTabSz="913399"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Presencia en la web: visibilidad de los participantes al formar parte del “portfolio” de servicios y productos turísticos que la Web propone segmentado por tipologías de servicios: alojamiento, transporte, actividades y experiencias (qué hacer), restaurantes, etc.</a:t>
                      </a:r>
                    </a:p>
                    <a:p>
                      <a:pPr marL="1141999" marR="0" lvl="2" indent="-228600" algn="l" defTabSz="913399"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s-ES_tradnl" sz="900" kern="1200" noProof="0" dirty="0" smtClean="0">
                          <a:solidFill>
                            <a:srgbClr val="002776"/>
                          </a:solidFill>
                          <a:latin typeface="+mn-lt"/>
                          <a:ea typeface="+mn-ea"/>
                          <a:cs typeface="+mn-cs"/>
                        </a:rPr>
                        <a:t>Beneficio:</a:t>
                      </a:r>
                      <a:r>
                        <a:rPr lang="es-ES_tradnl" sz="900" kern="1200" baseline="0" noProof="0" dirty="0" smtClean="0">
                          <a:solidFill>
                            <a:srgbClr val="002776"/>
                          </a:solidFill>
                          <a:latin typeface="+mn-lt"/>
                          <a:ea typeface="+mn-ea"/>
                          <a:cs typeface="+mn-cs"/>
                        </a:rPr>
                        <a:t> mayor visibilidad sin coste para </a:t>
                      </a:r>
                      <a:r>
                        <a:rPr lang="es-ES_tradnl" sz="900" kern="1200" baseline="0" noProof="0" dirty="0" err="1" smtClean="0">
                          <a:solidFill>
                            <a:srgbClr val="002776"/>
                          </a:solidFill>
                          <a:latin typeface="+mn-lt"/>
                          <a:ea typeface="+mn-ea"/>
                          <a:cs typeface="+mn-cs"/>
                        </a:rPr>
                        <a:t>redireccionar</a:t>
                      </a:r>
                      <a:r>
                        <a:rPr lang="es-ES_tradnl" sz="900" kern="1200" baseline="0" noProof="0" dirty="0" smtClean="0">
                          <a:solidFill>
                            <a:srgbClr val="002776"/>
                          </a:solidFill>
                          <a:latin typeface="+mn-lt"/>
                          <a:ea typeface="+mn-ea"/>
                          <a:cs typeface="+mn-cs"/>
                        </a:rPr>
                        <a:t> el tráfico a cada una de las webs de cada servicio (comisión obtenida por QT al generar tráfico y también por conversión a compra).</a:t>
                      </a:r>
                      <a:endParaRPr lang="es-ES" sz="900" kern="1200" noProof="0" dirty="0" smtClean="0">
                        <a:solidFill>
                          <a:srgbClr val="002776"/>
                        </a:solidFill>
                        <a:latin typeface="+mn-lt"/>
                        <a:ea typeface="+mn-ea"/>
                        <a:cs typeface="+mn-cs"/>
                      </a:endParaRPr>
                    </a:p>
                    <a:p>
                      <a:pPr marL="685297" marR="0" lvl="1" indent="-228600" algn="l" defTabSz="913399"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Publicidad online (permanente*): en la Web habrán espacios dedicados a publicidad de los miembros colaboradores y se podrán realizar también campañas de banners y PPC (</a:t>
                      </a:r>
                      <a:r>
                        <a:rPr lang="es-ES_tradnl" sz="900" i="1" kern="1200" baseline="0" noProof="0" dirty="0" err="1" smtClean="0">
                          <a:solidFill>
                            <a:srgbClr val="002776"/>
                          </a:solidFill>
                          <a:latin typeface="+mn-lt"/>
                          <a:ea typeface="+mn-ea"/>
                          <a:cs typeface="+mn-cs"/>
                        </a:rPr>
                        <a:t>pay</a:t>
                      </a:r>
                      <a:r>
                        <a:rPr lang="es-ES_tradnl" sz="900" i="1" kern="1200" baseline="0" noProof="0" dirty="0" smtClean="0">
                          <a:solidFill>
                            <a:srgbClr val="002776"/>
                          </a:solidFill>
                          <a:latin typeface="+mn-lt"/>
                          <a:ea typeface="+mn-ea"/>
                          <a:cs typeface="+mn-cs"/>
                        </a:rPr>
                        <a:t> per </a:t>
                      </a:r>
                      <a:r>
                        <a:rPr lang="es-ES_tradnl" sz="900" i="1" kern="1200" baseline="0" noProof="0" dirty="0" err="1" smtClean="0">
                          <a:solidFill>
                            <a:srgbClr val="002776"/>
                          </a:solidFill>
                          <a:latin typeface="+mn-lt"/>
                          <a:ea typeface="+mn-ea"/>
                          <a:cs typeface="+mn-cs"/>
                        </a:rPr>
                        <a:t>click</a:t>
                      </a:r>
                      <a:r>
                        <a:rPr lang="es-ES_tradnl" sz="900" kern="1200" baseline="0" noProof="0" dirty="0" smtClean="0">
                          <a:solidFill>
                            <a:srgbClr val="002776"/>
                          </a:solidFill>
                          <a:latin typeface="+mn-lt"/>
                          <a:ea typeface="+mn-ea"/>
                          <a:cs typeface="+mn-cs"/>
                        </a:rPr>
                        <a:t>) para aumentar la generación de tráfico a las páginas web propias de los participantes.</a:t>
                      </a:r>
                    </a:p>
                    <a:p>
                      <a:pPr marL="1141999" marR="0" lvl="2" indent="-228600" algn="l" defTabSz="913399"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Beneficio: más espacio en la Web que aporte un visibilidad mayor que otros competidores para aumentar la conversión a la compra, ya que quien consulte la Web representa la demanda potencial con interés de visita Quito en el corto plazo. </a:t>
                      </a:r>
                    </a:p>
                    <a:p>
                      <a:pPr marL="1598696" marR="0" lvl="3" indent="-228600" algn="l" defTabSz="913399"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*Este aporte en publicidad podrá cuantificarse como un aporte mensual que optimice la inversión en medios digitales de los miembros durante un periodo de tiempo de 1 año, por ejemplo.</a:t>
                      </a:r>
                    </a:p>
                    <a:p>
                      <a:pPr marL="685297" marR="0" lvl="1" indent="-228600" algn="l" defTabSz="913399"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Publicidad online “a la carta o selectiva”: participación en campañas publicitarias puntuales, para meses concretos o para un mercado emisor determinado que sea relevante para ese miembro.</a:t>
                      </a:r>
                    </a:p>
                    <a:p>
                      <a:pPr marL="1141999" marR="0" lvl="2" indent="-228600" algn="l" defTabSz="913399"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Beneficio: participación en una campaña publicitaria que otorga mayor visibilidad durante un periodo de tiempo limitado, gestionado por QT para aumentar la visibilidad del operador turístico a una demanda potencial segmentada.</a:t>
                      </a:r>
                    </a:p>
                    <a:p>
                      <a:pPr marL="685297" marR="0" lvl="1" indent="-228600" algn="l" defTabSz="913399"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Espacio en la </a:t>
                      </a:r>
                      <a:r>
                        <a:rPr lang="es-ES_tradnl" sz="900" kern="1200" baseline="0" noProof="0" dirty="0" err="1" smtClean="0">
                          <a:solidFill>
                            <a:srgbClr val="002776"/>
                          </a:solidFill>
                          <a:latin typeface="+mn-lt"/>
                          <a:ea typeface="+mn-ea"/>
                          <a:cs typeface="+mn-cs"/>
                        </a:rPr>
                        <a:t>newsletter</a:t>
                      </a:r>
                      <a:r>
                        <a:rPr lang="es-ES_tradnl" sz="900" kern="1200" baseline="0" noProof="0" dirty="0" smtClean="0">
                          <a:solidFill>
                            <a:srgbClr val="002776"/>
                          </a:solidFill>
                          <a:latin typeface="+mn-lt"/>
                          <a:ea typeface="+mn-ea"/>
                          <a:cs typeface="+mn-cs"/>
                        </a:rPr>
                        <a:t> (B2B y B2C) de QT para determinados miembros adheridos (según nivel de contribución).</a:t>
                      </a:r>
                    </a:p>
                    <a:p>
                      <a:pPr marL="1141999" marR="0" lvl="2" indent="-228600" algn="l" defTabSz="913399"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Beneficio: los operadores turísticos contarán con más espacio en medios que mejorará su notoriedad y aumentará la probabilidad a la conversión.</a:t>
                      </a:r>
                    </a:p>
                    <a:p>
                      <a:pPr marL="685297" marR="0" lvl="1" indent="-228600" algn="l" defTabSz="913399"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Elaboración y remisión de informes de análisis de la actividad online generada por la Web Turismo Quito.</a:t>
                      </a:r>
                    </a:p>
                    <a:p>
                      <a:pPr marL="1141999" marR="0" lvl="2" indent="-228600" algn="l" defTabSz="913399"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Beneficio: análisis de las acciones de marketing realizadas reduce gastos a los miembros ya que es QT quien dedica el tiempo a la realización de reportes.</a:t>
                      </a: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0"/>
                  </a:ext>
                </a:extLst>
              </a:tr>
              <a:tr h="749573">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2. Segmentación</a:t>
                      </a:r>
                      <a:r>
                        <a:rPr lang="es-ES" sz="900" kern="1200" baseline="0" noProof="0" dirty="0" smtClean="0">
                          <a:solidFill>
                            <a:srgbClr val="002776"/>
                          </a:solidFill>
                          <a:latin typeface="+mn-lt"/>
                          <a:ea typeface="+mn-ea"/>
                          <a:cs typeface="+mn-cs"/>
                        </a:rPr>
                        <a:t> por niveles de contribución a la Web Turismo de Quito: </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Socios “Platino”: operadores turísticos, certificados con Q de calidad que opten por aporte anual o mensual (membresía) incluye: publicidad online permanente, presencia en la web, espacio en la </a:t>
                      </a:r>
                      <a:r>
                        <a:rPr lang="es-ES_tradnl" sz="900" kern="1200" baseline="0" noProof="0" dirty="0" err="1" smtClean="0">
                          <a:solidFill>
                            <a:srgbClr val="002776"/>
                          </a:solidFill>
                          <a:latin typeface="+mn-lt"/>
                          <a:ea typeface="+mn-ea"/>
                          <a:cs typeface="+mn-cs"/>
                        </a:rPr>
                        <a:t>newsletter</a:t>
                      </a:r>
                      <a:r>
                        <a:rPr lang="es-ES_tradnl" sz="900" kern="1200" baseline="0" noProof="0" dirty="0" smtClean="0">
                          <a:solidFill>
                            <a:srgbClr val="002776"/>
                          </a:solidFill>
                          <a:latin typeface="+mn-lt"/>
                          <a:ea typeface="+mn-ea"/>
                          <a:cs typeface="+mn-cs"/>
                        </a:rPr>
                        <a:t> y recepción de informe de análisis de las campañas online y actividad generada.</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Socios “a la carta”: operadores turísticos, certificados con Q de calidad que opten por la publicidad online “selectiva” incluye: publicidad online “a la carta” (ejemplo 3 meses al año), presencia en la web y recepción de informe de análisis.</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Socios QT: operadores turísticos certificados con Q de calidad que formen parte del portfolio que la Web Turismo Quito promueve.</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1"/>
                  </a:ext>
                </a:extLst>
              </a:tr>
              <a:tr h="981566">
                <a:tc>
                  <a:txBody>
                    <a:bodyPr/>
                    <a:lstStyle/>
                    <a:p>
                      <a:pPr marL="0" marR="0" lvl="0" indent="0" algn="l" defTabSz="913399" rtl="0" eaLnBrk="1" fontAlgn="auto" latinLnBrk="0" hangingPunct="1">
                        <a:lnSpc>
                          <a:spcPct val="100000"/>
                        </a:lnSpc>
                        <a:spcBef>
                          <a:spcPts val="0"/>
                        </a:spcBef>
                        <a:spcAft>
                          <a:spcPts val="0"/>
                        </a:spcAft>
                        <a:buClrTx/>
                        <a:buSzTx/>
                        <a:buFontTx/>
                        <a:buNone/>
                        <a:tabLst/>
                        <a:defRPr/>
                      </a:pPr>
                      <a:r>
                        <a:rPr lang="es-ES" sz="900" kern="1200" noProof="0" dirty="0" smtClean="0">
                          <a:solidFill>
                            <a:srgbClr val="002776"/>
                          </a:solidFill>
                          <a:latin typeface="+mn-lt"/>
                          <a:ea typeface="+mn-ea"/>
                          <a:cs typeface="+mn-cs"/>
                        </a:rPr>
                        <a:t>3.</a:t>
                      </a:r>
                      <a:r>
                        <a:rPr lang="es-ES" sz="900" kern="1200" baseline="0" noProof="0" dirty="0" smtClean="0">
                          <a:solidFill>
                            <a:srgbClr val="002776"/>
                          </a:solidFill>
                          <a:latin typeface="+mn-lt"/>
                          <a:ea typeface="+mn-ea"/>
                          <a:cs typeface="+mn-cs"/>
                        </a:rPr>
                        <a:t> Ejemplos de funcionalidades que la Web debe contemplar tanto para servicios actuales como futuros.</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noProof="0" dirty="0" smtClean="0">
                          <a:solidFill>
                            <a:srgbClr val="002776"/>
                          </a:solidFill>
                          <a:latin typeface="+mn-lt"/>
                          <a:ea typeface="+mn-ea"/>
                          <a:cs typeface="+mn-cs"/>
                        </a:rPr>
                        <a:t>Diseño de una página web</a:t>
                      </a:r>
                      <a:r>
                        <a:rPr lang="es-ES_tradnl" sz="900" kern="1200" baseline="0" noProof="0" dirty="0" smtClean="0">
                          <a:solidFill>
                            <a:srgbClr val="002776"/>
                          </a:solidFill>
                          <a:latin typeface="+mn-lt"/>
                          <a:ea typeface="+mn-ea"/>
                          <a:cs typeface="+mn-cs"/>
                        </a:rPr>
                        <a:t> que permita ágilmente la actualización del contenido visible en la Web y que sea adaptable a diversos dispositivos (PC, </a:t>
                      </a:r>
                      <a:r>
                        <a:rPr lang="es-ES_tradnl" sz="900" kern="1200" baseline="0" noProof="0" dirty="0" err="1" smtClean="0">
                          <a:solidFill>
                            <a:srgbClr val="002776"/>
                          </a:solidFill>
                          <a:latin typeface="+mn-lt"/>
                          <a:ea typeface="+mn-ea"/>
                          <a:cs typeface="+mn-cs"/>
                        </a:rPr>
                        <a:t>smartphones</a:t>
                      </a:r>
                      <a:r>
                        <a:rPr lang="es-ES_tradnl" sz="900" kern="1200" baseline="0" noProof="0" dirty="0" smtClean="0">
                          <a:solidFill>
                            <a:srgbClr val="002776"/>
                          </a:solidFill>
                          <a:latin typeface="+mn-lt"/>
                          <a:ea typeface="+mn-ea"/>
                          <a:cs typeface="+mn-cs"/>
                        </a:rPr>
                        <a:t> y </a:t>
                      </a:r>
                      <a:r>
                        <a:rPr lang="es-ES_tradnl" sz="900" kern="1200" baseline="0" noProof="0" dirty="0" err="1" smtClean="0">
                          <a:solidFill>
                            <a:srgbClr val="002776"/>
                          </a:solidFill>
                          <a:latin typeface="+mn-lt"/>
                          <a:ea typeface="+mn-ea"/>
                          <a:cs typeface="+mn-cs"/>
                        </a:rPr>
                        <a:t>tablets</a:t>
                      </a:r>
                      <a:r>
                        <a:rPr lang="es-ES_tradnl" sz="900" kern="1200" baseline="0" noProof="0" dirty="0" smtClean="0">
                          <a:solidFill>
                            <a:srgbClr val="002776"/>
                          </a:solidFill>
                          <a:latin typeface="+mn-lt"/>
                          <a:ea typeface="+mn-ea"/>
                          <a:cs typeface="+mn-cs"/>
                        </a:rPr>
                        <a:t>).</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En el apartado alojamiento, se puede hacer uso de la web, añadiéndola como micro-</a:t>
                      </a:r>
                      <a:r>
                        <a:rPr lang="es-ES_tradnl" sz="900" kern="1200" baseline="0" noProof="0" dirty="0" err="1" smtClean="0">
                          <a:solidFill>
                            <a:srgbClr val="002776"/>
                          </a:solidFill>
                          <a:latin typeface="+mn-lt"/>
                          <a:ea typeface="+mn-ea"/>
                          <a:cs typeface="+mn-cs"/>
                        </a:rPr>
                        <a:t>site</a:t>
                      </a:r>
                      <a:r>
                        <a:rPr lang="es-ES_tradnl" sz="900" kern="1200" baseline="0" noProof="0" dirty="0" smtClean="0">
                          <a:solidFill>
                            <a:srgbClr val="002776"/>
                          </a:solidFill>
                          <a:latin typeface="+mn-lt"/>
                          <a:ea typeface="+mn-ea"/>
                          <a:cs typeface="+mn-cs"/>
                        </a:rPr>
                        <a:t> para alojamiento de : hotelesquito.com (dominio propiedad de HQM).</a:t>
                      </a:r>
                      <a:endParaRPr lang="es-ES_tradnl" sz="900" kern="1200" noProof="0" dirty="0" smtClean="0">
                        <a:solidFill>
                          <a:srgbClr val="002776"/>
                        </a:solidFill>
                        <a:latin typeface="+mn-lt"/>
                        <a:ea typeface="+mn-ea"/>
                        <a:cs typeface="+mn-cs"/>
                      </a:endParaRP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noProof="0" dirty="0" smtClean="0">
                          <a:solidFill>
                            <a:srgbClr val="002776"/>
                          </a:solidFill>
                          <a:latin typeface="+mn-lt"/>
                          <a:ea typeface="+mn-ea"/>
                          <a:cs typeface="+mn-cs"/>
                        </a:rPr>
                        <a:t>Incorporación</a:t>
                      </a:r>
                      <a:r>
                        <a:rPr lang="es-ES_tradnl" sz="900" kern="1200" baseline="0" noProof="0" dirty="0" smtClean="0">
                          <a:solidFill>
                            <a:srgbClr val="002776"/>
                          </a:solidFill>
                          <a:latin typeface="+mn-lt"/>
                          <a:ea typeface="+mn-ea"/>
                          <a:cs typeface="+mn-cs"/>
                        </a:rPr>
                        <a:t> de publicidad online en espacios de la Web fácilmente.</a:t>
                      </a:r>
                      <a:endParaRPr lang="es-ES_tradnl" sz="900" kern="1200" noProof="0" dirty="0" smtClean="0">
                        <a:solidFill>
                          <a:srgbClr val="002776"/>
                        </a:solidFill>
                        <a:latin typeface="+mn-lt"/>
                        <a:ea typeface="+mn-ea"/>
                        <a:cs typeface="+mn-cs"/>
                      </a:endParaRP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noProof="0" dirty="0" smtClean="0">
                          <a:solidFill>
                            <a:srgbClr val="002776"/>
                          </a:solidFill>
                          <a:latin typeface="+mn-lt"/>
                          <a:ea typeface="+mn-ea"/>
                          <a:cs typeface="+mn-cs"/>
                        </a:rPr>
                        <a:t>Introducción</a:t>
                      </a:r>
                      <a:r>
                        <a:rPr lang="es-ES_tradnl" sz="900" kern="1200" baseline="0" noProof="0" dirty="0" smtClean="0">
                          <a:solidFill>
                            <a:srgbClr val="002776"/>
                          </a:solidFill>
                          <a:latin typeface="+mn-lt"/>
                          <a:ea typeface="+mn-ea"/>
                          <a:cs typeface="+mn-cs"/>
                        </a:rPr>
                        <a:t> de cookies y elementos que permitan el “tracking” del usuario para dar seguimiento a la generación de tráfico de la Web a los operadores turísticos (vínculos que serán aplicables a </a:t>
                      </a:r>
                      <a:r>
                        <a:rPr lang="es-ES_tradnl" sz="900" kern="1200" baseline="0" noProof="0" dirty="0" err="1" smtClean="0">
                          <a:solidFill>
                            <a:srgbClr val="002776"/>
                          </a:solidFill>
                          <a:latin typeface="+mn-lt"/>
                          <a:ea typeface="+mn-ea"/>
                          <a:cs typeface="+mn-cs"/>
                        </a:rPr>
                        <a:t>newsletters</a:t>
                      </a:r>
                      <a:r>
                        <a:rPr lang="es-ES_tradnl" sz="900" kern="1200" baseline="0" noProof="0" dirty="0" smtClean="0">
                          <a:solidFill>
                            <a:srgbClr val="002776"/>
                          </a:solidFill>
                          <a:latin typeface="+mn-lt"/>
                          <a:ea typeface="+mn-ea"/>
                          <a:cs typeface="+mn-cs"/>
                        </a:rPr>
                        <a:t> y campañas de publicidad online.</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Capacidad de introducir contenidos diversos, no sólo imágenes, también vídeos por ejemplo, desde el momento inicial o en el futuro.</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10002"/>
                  </a:ext>
                </a:extLst>
              </a:tr>
              <a:tr h="632439">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4"/>
                        <a:tabLst/>
                        <a:defRPr/>
                      </a:pPr>
                      <a:r>
                        <a:rPr lang="es-ES_tradnl" sz="900" kern="1200" noProof="0" dirty="0" smtClean="0">
                          <a:solidFill>
                            <a:srgbClr val="002776"/>
                          </a:solidFill>
                          <a:latin typeface="+mn-lt"/>
                          <a:ea typeface="+mn-ea"/>
                          <a:cs typeface="+mn-cs"/>
                        </a:rPr>
                        <a:t>La Web Turismo dispondrá de un Manual de uso que facilitará la</a:t>
                      </a:r>
                      <a:r>
                        <a:rPr lang="es-ES_tradnl" sz="900" kern="1200" baseline="0" noProof="0" dirty="0" smtClean="0">
                          <a:solidFill>
                            <a:srgbClr val="002776"/>
                          </a:solidFill>
                          <a:latin typeface="+mn-lt"/>
                          <a:ea typeface="+mn-ea"/>
                          <a:cs typeface="+mn-cs"/>
                        </a:rPr>
                        <a:t> participación de operadores turísticos en la Web.</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Los operadores que decidan participar, en su modalidad más simple como socios QT, simplemente desembolsarán una comisión por reenvío de tráfico de la Web Turismo QT a la propia del operador. Se diferenciará comisión por </a:t>
                      </a:r>
                      <a:r>
                        <a:rPr lang="es-ES_tradnl" sz="900" kern="1200" baseline="0" noProof="0" dirty="0" err="1" smtClean="0">
                          <a:solidFill>
                            <a:srgbClr val="002776"/>
                          </a:solidFill>
                          <a:latin typeface="+mn-lt"/>
                          <a:ea typeface="+mn-ea"/>
                          <a:cs typeface="+mn-cs"/>
                        </a:rPr>
                        <a:t>reenvio</a:t>
                      </a:r>
                      <a:r>
                        <a:rPr lang="es-ES_tradnl" sz="900" kern="1200" baseline="0" noProof="0" dirty="0" smtClean="0">
                          <a:solidFill>
                            <a:srgbClr val="002776"/>
                          </a:solidFill>
                          <a:latin typeface="+mn-lt"/>
                          <a:ea typeface="+mn-ea"/>
                          <a:cs typeface="+mn-cs"/>
                        </a:rPr>
                        <a:t> de tráfico y otra por adquisición de cliente, cuando se logre realizar una venta gracias al reenvío de la Web Turismo QT. La comisión sobre la venta se recomienda que oscile entre 2 y 5%.</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3944495903"/>
                  </a:ext>
                </a:extLst>
              </a:tr>
            </a:tbl>
          </a:graphicData>
        </a:graphic>
      </p:graphicFrame>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detalle del dossier funcional de Web Turismo Quito</a:t>
            </a:r>
            <a:endParaRPr lang="es-CL" sz="1000" b="1" dirty="0">
              <a:solidFill>
                <a:schemeClr val="bg2"/>
              </a:solidFill>
              <a:latin typeface="+mn-lt"/>
            </a:endParaRPr>
          </a:p>
        </p:txBody>
      </p:sp>
      <p:sp>
        <p:nvSpPr>
          <p:cNvPr id="37" name="Rectangle 36"/>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3.1. Dossier funcional Web Turismo de Quito para el sector privado</a:t>
            </a:r>
            <a:endParaRPr lang="es-CL" sz="1100" b="1" dirty="0">
              <a:solidFill>
                <a:schemeClr val="tx2"/>
              </a:solidFill>
            </a:endParaRPr>
          </a:p>
        </p:txBody>
      </p:sp>
      <p:sp>
        <p:nvSpPr>
          <p:cNvPr id="38" name="Rectangle 37"/>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92075" algn="ctr"/>
            <a:r>
              <a:rPr lang="es-ES_tradnl" sz="800" b="1" dirty="0" smtClean="0"/>
              <a:t>Desarrollo de la web como herramienta de conversión</a:t>
            </a:r>
            <a:endParaRPr lang="es-CL" sz="800" b="1" dirty="0">
              <a:solidFill>
                <a:srgbClr val="FFFFFF"/>
              </a:solidFill>
            </a:endParaRPr>
          </a:p>
        </p:txBody>
      </p:sp>
      <p:sp>
        <p:nvSpPr>
          <p:cNvPr id="23" name="Rounded Rectangle 22"/>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E3</a:t>
            </a:r>
            <a:endParaRPr lang="es-ES" sz="1000" b="1" dirty="0">
              <a:solidFill>
                <a:srgbClr val="002060"/>
              </a:solidFill>
            </a:endParaRPr>
          </a:p>
        </p:txBody>
      </p:sp>
      <p:sp>
        <p:nvSpPr>
          <p:cNvPr id="24" name="TextBox 23"/>
          <p:cNvSpPr txBox="1"/>
          <p:nvPr/>
        </p:nvSpPr>
        <p:spPr>
          <a:xfrm>
            <a:off x="194340" y="1366714"/>
            <a:ext cx="9659932" cy="230832"/>
          </a:xfrm>
          <a:prstGeom prst="rect">
            <a:avLst/>
          </a:prstGeom>
          <a:noFill/>
        </p:spPr>
        <p:txBody>
          <a:bodyPr wrap="square" rtlCol="0">
            <a:spAutoFit/>
          </a:bodyPr>
          <a:lstStyle/>
          <a:p>
            <a:r>
              <a:rPr lang="es-ES_tradnl" sz="900" b="1" i="1" dirty="0" smtClean="0">
                <a:solidFill>
                  <a:schemeClr val="tx2"/>
                </a:solidFill>
              </a:rPr>
              <a:t>Las </a:t>
            </a:r>
            <a:r>
              <a:rPr lang="es-ES_tradnl" sz="900" b="1" i="1" dirty="0">
                <a:solidFill>
                  <a:schemeClr val="tx2"/>
                </a:solidFill>
              </a:rPr>
              <a:t>ideas que se presentan a continuación son sugerencias que se añaden, pero que en ningún caso suponen un desarrollo vinculante</a:t>
            </a:r>
            <a:r>
              <a:rPr lang="es-ES_tradnl" sz="900" b="1" i="1" dirty="0" smtClean="0">
                <a:solidFill>
                  <a:schemeClr val="tx2"/>
                </a:solidFill>
              </a:rPr>
              <a:t>.</a:t>
            </a:r>
            <a:endParaRPr lang="es-CL" sz="900" b="1" dirty="0">
              <a:solidFill>
                <a:schemeClr val="tx2"/>
              </a:solidFill>
              <a:latin typeface="+mn-lt"/>
            </a:endParaRPr>
          </a:p>
        </p:txBody>
      </p:sp>
      <p:grpSp>
        <p:nvGrpSpPr>
          <p:cNvPr id="30" name="Group 29"/>
          <p:cNvGrpSpPr/>
          <p:nvPr/>
        </p:nvGrpSpPr>
        <p:grpSpPr>
          <a:xfrm>
            <a:off x="1202122" y="380250"/>
            <a:ext cx="428400" cy="410400"/>
            <a:chOff x="1157616" y="202415"/>
            <a:chExt cx="515504" cy="495053"/>
          </a:xfrm>
        </p:grpSpPr>
        <p:sp>
          <p:nvSpPr>
            <p:cNvPr id="31" name="Rounded Rectangle 30"/>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2" name="Group 282"/>
            <p:cNvGrpSpPr/>
            <p:nvPr/>
          </p:nvGrpSpPr>
          <p:grpSpPr>
            <a:xfrm>
              <a:off x="1311621" y="288473"/>
              <a:ext cx="207495" cy="194290"/>
              <a:chOff x="644491" y="4719572"/>
              <a:chExt cx="226243" cy="211846"/>
            </a:xfrm>
            <a:solidFill>
              <a:schemeClr val="bg1"/>
            </a:solidFill>
          </p:grpSpPr>
          <p:sp>
            <p:nvSpPr>
              <p:cNvPr id="33"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4"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2050401734"/>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56504"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3.2. Captación de operadores turísticos y proveedores de contenido de la web</a:t>
            </a:r>
            <a:endParaRPr lang="es-CL" sz="1100" b="1" dirty="0">
              <a:solidFill>
                <a:schemeClr val="tx2"/>
              </a:solidFill>
            </a:endParaRPr>
          </a:p>
        </p:txBody>
      </p:sp>
      <p:sp>
        <p:nvSpPr>
          <p:cNvPr id="257" name="Rectangle 256"/>
          <p:cNvSpPr/>
          <p:nvPr/>
        </p:nvSpPr>
        <p:spPr>
          <a:xfrm>
            <a:off x="7264146" y="3064026"/>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Apoyo de actores clave del sector privado que actúen como “motor” de la captación de otros.</a:t>
            </a:r>
          </a:p>
          <a:p>
            <a:pPr marL="228600" lvl="0" indent="-228600">
              <a:buFont typeface="+mj-lt"/>
              <a:buAutoNum type="arabicPeriod"/>
            </a:pPr>
            <a:r>
              <a:rPr lang="es-CL" sz="900" dirty="0" smtClean="0">
                <a:solidFill>
                  <a:srgbClr val="002776"/>
                </a:solidFill>
              </a:rPr>
              <a:t>Presentaciones y visibilidad de la iniciativa en medios generalistas y especializados.</a:t>
            </a:r>
          </a:p>
          <a:p>
            <a:pPr lvl="0"/>
            <a:endParaRPr lang="es-CL" sz="900" dirty="0" smtClean="0">
              <a:solidFill>
                <a:srgbClr val="002776"/>
              </a:solidFill>
            </a:endParaRPr>
          </a:p>
        </p:txBody>
      </p:sp>
      <p:sp>
        <p:nvSpPr>
          <p:cNvPr id="212" name="Rectangle 211"/>
          <p:cNvSpPr/>
          <p:nvPr/>
        </p:nvSpPr>
        <p:spPr>
          <a:xfrm>
            <a:off x="205200" y="179872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Lograr miembros adheridos y colaboradores de la Web Turismo Quito en diversos niveles que doten de contenidos a la Web y de servicios al marketplace.</a:t>
            </a:r>
          </a:p>
          <a:p>
            <a:pPr marL="171450" indent="-171450">
              <a:buFont typeface="Arial" panose="020B0604020202020204" pitchFamily="34" charset="0"/>
              <a:buChar char="•"/>
            </a:pPr>
            <a:r>
              <a:rPr lang="es-ES_tradnl" sz="900" dirty="0">
                <a:solidFill>
                  <a:srgbClr val="002776"/>
                </a:solidFill>
              </a:rPr>
              <a:t>Incentivar la participación de los operadores en el sello de calidad Q</a:t>
            </a:r>
          </a:p>
          <a:p>
            <a:pPr marL="171450" lvl="0" indent="-171450">
              <a:buFont typeface="Arial" panose="020B0604020202020204" pitchFamily="34" charset="0"/>
              <a:buChar char="•"/>
            </a:pPr>
            <a:endParaRPr lang="es-CL" sz="900" dirty="0" smtClean="0">
              <a:solidFill>
                <a:srgbClr val="002776"/>
              </a:solidFill>
            </a:endParaRPr>
          </a:p>
        </p:txBody>
      </p:sp>
      <p:sp>
        <p:nvSpPr>
          <p:cNvPr id="256" name="Rectangle 255"/>
          <p:cNvSpPr/>
          <p:nvPr/>
        </p:nvSpPr>
        <p:spPr>
          <a:xfrm>
            <a:off x="7264146" y="2700331"/>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734898"/>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rgbClr val="002776"/>
                </a:solidFill>
              </a:rPr>
              <a:t>Ratio (%) de conversión: operadores interesados vs. operadores captados.</a:t>
            </a:r>
          </a:p>
          <a:p>
            <a:pPr marL="228600" indent="-228600">
              <a:spcBef>
                <a:spcPts val="300"/>
              </a:spcBef>
              <a:buFont typeface="+mj-lt"/>
              <a:buAutoNum type="arabicPeriod"/>
            </a:pPr>
            <a:r>
              <a:rPr lang="es-CL" sz="900" dirty="0" smtClean="0">
                <a:solidFill>
                  <a:srgbClr val="002776"/>
                </a:solidFill>
              </a:rPr>
              <a:t>Número de miembros adheridos en cada nivel.</a:t>
            </a:r>
          </a:p>
          <a:p>
            <a:pPr marL="228600" indent="-228600">
              <a:spcBef>
                <a:spcPts val="300"/>
              </a:spcBef>
              <a:buFont typeface="+mj-lt"/>
              <a:buAutoNum type="arabicPeriod"/>
            </a:pPr>
            <a:r>
              <a:rPr lang="es-CL" sz="900" dirty="0">
                <a:solidFill>
                  <a:srgbClr val="002776"/>
                </a:solidFill>
              </a:rPr>
              <a:t>Incremento de los operadores certificados con sello de calidad </a:t>
            </a:r>
            <a:r>
              <a:rPr lang="es-CL" sz="900" dirty="0" smtClean="0">
                <a:solidFill>
                  <a:srgbClr val="002776"/>
                </a:solidFill>
              </a:rPr>
              <a:t>Q</a:t>
            </a:r>
          </a:p>
          <a:p>
            <a:pPr marL="228600" indent="-228600">
              <a:spcBef>
                <a:spcPts val="300"/>
              </a:spcBef>
              <a:buFont typeface="+mj-lt"/>
              <a:buAutoNum type="arabicPeriod"/>
            </a:pPr>
            <a:r>
              <a:rPr lang="es-CL" sz="900" dirty="0" smtClean="0">
                <a:solidFill>
                  <a:srgbClr val="002776"/>
                </a:solidFill>
              </a:rPr>
              <a:t>Nuevos links y menciones generados</a:t>
            </a:r>
          </a:p>
          <a:p>
            <a:pPr marL="228600" indent="-228600">
              <a:spcBef>
                <a:spcPts val="300"/>
              </a:spcBef>
              <a:buFont typeface="+mj-lt"/>
              <a:buAutoNum type="arabicPeriod"/>
            </a:pPr>
            <a:endParaRPr lang="es-CL" sz="900" i="1" dirty="0" smtClean="0">
              <a:solidFill>
                <a:srgbClr val="002776"/>
              </a:solidFill>
            </a:endParaRPr>
          </a:p>
          <a:p>
            <a:pPr>
              <a:spcBef>
                <a:spcPts val="300"/>
              </a:spcBef>
            </a:pPr>
            <a:endParaRPr lang="es-CL" sz="900" i="1" dirty="0" smtClean="0">
              <a:solidFill>
                <a:srgbClr val="002776"/>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4183410727"/>
              </p:ext>
            </p:extLst>
          </p:nvPr>
        </p:nvGraphicFramePr>
        <p:xfrm>
          <a:off x="205200" y="3710537"/>
          <a:ext cx="7020000" cy="2713436"/>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365326">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_tradnl" sz="900" kern="1200" noProof="0" dirty="0" smtClean="0">
                          <a:solidFill>
                            <a:srgbClr val="002776"/>
                          </a:solidFill>
                          <a:latin typeface="+mn-lt"/>
                          <a:ea typeface="+mn-ea"/>
                          <a:cs typeface="+mn-cs"/>
                        </a:rPr>
                        <a:t>1. Desarrollar</a:t>
                      </a:r>
                      <a:r>
                        <a:rPr lang="es-ES_tradnl" sz="900" kern="1200" baseline="0" noProof="0" dirty="0" smtClean="0">
                          <a:solidFill>
                            <a:srgbClr val="002776"/>
                          </a:solidFill>
                          <a:latin typeface="+mn-lt"/>
                          <a:ea typeface="+mn-ea"/>
                          <a:cs typeface="+mn-cs"/>
                        </a:rPr>
                        <a:t> </a:t>
                      </a:r>
                      <a:r>
                        <a:rPr lang="es-ES_tradnl" sz="900" kern="1200" noProof="0" dirty="0" smtClean="0">
                          <a:solidFill>
                            <a:srgbClr val="002776"/>
                          </a:solidFill>
                          <a:latin typeface="+mn-lt"/>
                          <a:ea typeface="+mn-ea"/>
                          <a:cs typeface="+mn-cs"/>
                        </a:rPr>
                        <a:t>un material comercial y promocional</a:t>
                      </a:r>
                      <a:r>
                        <a:rPr lang="es-ES_tradnl" sz="900" kern="1200" baseline="0" noProof="0" dirty="0" smtClean="0">
                          <a:solidFill>
                            <a:srgbClr val="002776"/>
                          </a:solidFill>
                          <a:latin typeface="+mn-lt"/>
                          <a:ea typeface="+mn-ea"/>
                          <a:cs typeface="+mn-cs"/>
                        </a:rPr>
                        <a:t> atractivo que describa: las funcionalidades, los beneficios y los niveles de colaboración con la Web de Quito Turismo.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71582">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2. </a:t>
                      </a:r>
                      <a:r>
                        <a:rPr lang="es-ES_tradnl" sz="900" kern="1200" baseline="0" noProof="0" dirty="0" smtClean="0">
                          <a:solidFill>
                            <a:srgbClr val="002776"/>
                          </a:solidFill>
                          <a:latin typeface="+mn-lt"/>
                          <a:ea typeface="+mn-ea"/>
                          <a:cs typeface="+mn-cs"/>
                        </a:rPr>
                        <a:t>Dar a conocer a través de eventos o reuniones en distintos formatos y segmentadas, así como intervenciones de “</a:t>
                      </a:r>
                      <a:r>
                        <a:rPr lang="es-ES_tradnl" sz="900" kern="1200" baseline="0" noProof="0" dirty="0" err="1" smtClean="0">
                          <a:solidFill>
                            <a:srgbClr val="002776"/>
                          </a:solidFill>
                          <a:latin typeface="+mn-lt"/>
                          <a:ea typeface="+mn-ea"/>
                          <a:cs typeface="+mn-cs"/>
                        </a:rPr>
                        <a:t>influencers</a:t>
                      </a:r>
                      <a:r>
                        <a:rPr lang="es-ES_tradnl" sz="900" kern="1200" baseline="0" noProof="0" dirty="0" smtClean="0">
                          <a:solidFill>
                            <a:srgbClr val="002776"/>
                          </a:solidFill>
                          <a:latin typeface="+mn-lt"/>
                          <a:ea typeface="+mn-ea"/>
                          <a:cs typeface="+mn-cs"/>
                        </a:rPr>
                        <a:t>” del sector privado de Quito de la creación del nuevo Marketplace de QT beneficioso para el sector privado.</a:t>
                      </a: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75894">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3. Establecer</a:t>
                      </a:r>
                      <a:r>
                        <a:rPr lang="es-ES" sz="900" kern="1200" baseline="0" noProof="0" dirty="0" smtClean="0">
                          <a:solidFill>
                            <a:srgbClr val="002776"/>
                          </a:solidFill>
                          <a:latin typeface="+mn-lt"/>
                          <a:ea typeface="+mn-ea"/>
                          <a:cs typeface="+mn-cs"/>
                        </a:rPr>
                        <a:t> un periodo de “oportunidad” con beneficios especiales que promocione la captación de miembros para la creación de un portfolio atractivo en menos tiempo y que permita el inicio de la actividad de la Web.</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62019">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4. Lograr espacio</a:t>
                      </a:r>
                      <a:r>
                        <a:rPr lang="es-ES" sz="900" kern="1200" baseline="0" noProof="0" dirty="0" smtClean="0">
                          <a:solidFill>
                            <a:srgbClr val="002776"/>
                          </a:solidFill>
                          <a:latin typeface="+mn-lt"/>
                          <a:ea typeface="+mn-ea"/>
                          <a:cs typeface="+mn-cs"/>
                        </a:rPr>
                        <a:t> en medios especializados y dar visibilidad a la iniciativa para atraer a nuevos miembros y fidelizar a los ya adheridos.</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362019">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baseline="0" noProof="0" dirty="0" smtClean="0">
                          <a:solidFill>
                            <a:srgbClr val="002776"/>
                          </a:solidFill>
                          <a:latin typeface="+mn-lt"/>
                          <a:ea typeface="+mn-ea"/>
                          <a:cs typeface="+mn-cs"/>
                        </a:rPr>
                        <a:t>5. Establecer una red o programa de marketing de afiliación que genere tráfico cualificado desde webs y publicaciones online turísticas a cambio de comisiones por ventas realizadas en el </a:t>
                      </a:r>
                      <a:r>
                        <a:rPr lang="es-ES" sz="900" kern="1200" baseline="0" noProof="0" dirty="0" err="1" smtClean="0">
                          <a:solidFill>
                            <a:srgbClr val="002776"/>
                          </a:solidFill>
                          <a:latin typeface="+mn-lt"/>
                          <a:ea typeface="+mn-ea"/>
                          <a:cs typeface="+mn-cs"/>
                        </a:rPr>
                        <a:t>marketplace</a:t>
                      </a:r>
                      <a:r>
                        <a:rPr lang="es-ES" sz="900" kern="1200" baseline="0" noProof="0" dirty="0" smtClean="0">
                          <a:solidFill>
                            <a:srgbClr val="002776"/>
                          </a:solidFill>
                          <a:latin typeface="+mn-lt"/>
                          <a:ea typeface="+mn-ea"/>
                          <a:cs typeface="+mn-cs"/>
                        </a:rPr>
                        <a:t> (mediante tracking).</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4"/>
                  </a:ext>
                </a:extLst>
              </a:tr>
              <a:tr h="362019">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_tradnl" sz="900" kern="1200" baseline="0" noProof="0" dirty="0" smtClean="0">
                          <a:solidFill>
                            <a:srgbClr val="002776"/>
                          </a:solidFill>
                          <a:latin typeface="+mn-lt"/>
                          <a:ea typeface="+mn-ea"/>
                          <a:cs typeface="+mn-cs"/>
                        </a:rPr>
                        <a:t>6. Crear un programa de capacitación para la gestión de la oferta presente en la Web y el máximo aprovechamiento de la herramienta para el sector privado.</a:t>
                      </a: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251841324"/>
                  </a:ext>
                </a:extLst>
              </a:tr>
              <a:tr h="362019">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_tradnl" sz="900" kern="1200" baseline="0" noProof="0" dirty="0" smtClean="0">
                          <a:solidFill>
                            <a:srgbClr val="002776"/>
                          </a:solidFill>
                          <a:latin typeface="+mn-lt"/>
                          <a:ea typeface="+mn-ea"/>
                          <a:cs typeface="+mn-cs"/>
                        </a:rPr>
                        <a:t>7. Comunicar el coste de la adhesión a la Web Turismo, basado en comisión por </a:t>
                      </a:r>
                      <a:r>
                        <a:rPr lang="es-ES_tradnl" sz="900" kern="1200" baseline="0" noProof="0" dirty="0" err="1" smtClean="0">
                          <a:solidFill>
                            <a:srgbClr val="002776"/>
                          </a:solidFill>
                          <a:latin typeface="+mn-lt"/>
                          <a:ea typeface="+mn-ea"/>
                          <a:cs typeface="+mn-cs"/>
                        </a:rPr>
                        <a:t>reenvio</a:t>
                      </a:r>
                      <a:r>
                        <a:rPr lang="es-ES_tradnl" sz="900" kern="1200" baseline="0" noProof="0" dirty="0" smtClean="0">
                          <a:solidFill>
                            <a:srgbClr val="002776"/>
                          </a:solidFill>
                          <a:latin typeface="+mn-lt"/>
                          <a:ea typeface="+mn-ea"/>
                          <a:cs typeface="+mn-cs"/>
                        </a:rPr>
                        <a:t> y éxito de venta (</a:t>
                      </a:r>
                      <a:r>
                        <a:rPr lang="es-ES_tradnl" sz="900" kern="1200" baseline="0" noProof="0" dirty="0" err="1" smtClean="0">
                          <a:solidFill>
                            <a:srgbClr val="002776"/>
                          </a:solidFill>
                          <a:latin typeface="+mn-lt"/>
                          <a:ea typeface="+mn-ea"/>
                          <a:cs typeface="+mn-cs"/>
                        </a:rPr>
                        <a:t>success</a:t>
                      </a:r>
                      <a:r>
                        <a:rPr lang="es-ES_tradnl" sz="900" kern="1200" baseline="0" noProof="0" dirty="0" smtClean="0">
                          <a:solidFill>
                            <a:srgbClr val="002776"/>
                          </a:solidFill>
                          <a:latin typeface="+mn-lt"/>
                          <a:ea typeface="+mn-ea"/>
                          <a:cs typeface="+mn-cs"/>
                        </a:rPr>
                        <a:t> </a:t>
                      </a:r>
                      <a:r>
                        <a:rPr lang="es-ES_tradnl" sz="900" kern="1200" baseline="0" noProof="0" dirty="0" err="1" smtClean="0">
                          <a:solidFill>
                            <a:srgbClr val="002776"/>
                          </a:solidFill>
                          <a:latin typeface="+mn-lt"/>
                          <a:ea typeface="+mn-ea"/>
                          <a:cs typeface="+mn-cs"/>
                        </a:rPr>
                        <a:t>fee</a:t>
                      </a:r>
                      <a:r>
                        <a:rPr lang="es-ES_tradnl" sz="900" kern="1200" baseline="0" noProof="0" dirty="0" smtClean="0">
                          <a:solidFill>
                            <a:srgbClr val="002776"/>
                          </a:solidFill>
                          <a:latin typeface="+mn-lt"/>
                          <a:ea typeface="+mn-ea"/>
                          <a:cs typeface="+mn-cs"/>
                        </a:rPr>
                        <a:t>) y también informar de los beneficios de este método: a éxito de venta pero que incluye informes a realizar por los gestores de la Web a los miembros adheridos, según su tipología.</a:t>
                      </a: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246534129"/>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53</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_tradnl" sz="800" b="1" dirty="0" smtClean="0"/>
              <a:t>Desarrollo de la web como herramienta de conversión</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382938"/>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434295"/>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441567"/>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92" name="Group 291"/>
          <p:cNvGrpSpPr/>
          <p:nvPr/>
        </p:nvGrpSpPr>
        <p:grpSpPr>
          <a:xfrm>
            <a:off x="7256357" y="1440165"/>
            <a:ext cx="2633101" cy="836705"/>
            <a:chOff x="3462357" y="6443378"/>
            <a:chExt cx="2082316" cy="900000"/>
          </a:xfrm>
        </p:grpSpPr>
        <p:sp>
          <p:nvSpPr>
            <p:cNvPr id="315" name="Rectangle 314"/>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16" name="Rectangle 315"/>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17" name="Group 316"/>
            <p:cNvGrpSpPr/>
            <p:nvPr/>
          </p:nvGrpSpPr>
          <p:grpSpPr>
            <a:xfrm>
              <a:off x="3561117" y="6479378"/>
              <a:ext cx="295181" cy="288000"/>
              <a:chOff x="1738313" y="3406776"/>
              <a:chExt cx="644727" cy="615950"/>
            </a:xfrm>
            <a:solidFill>
              <a:srgbClr val="FFFF00"/>
            </a:solidFill>
          </p:grpSpPr>
          <p:sp>
            <p:nvSpPr>
              <p:cNvPr id="373"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4"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5"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18" name="Group 317"/>
            <p:cNvGrpSpPr/>
            <p:nvPr/>
          </p:nvGrpSpPr>
          <p:grpSpPr>
            <a:xfrm>
              <a:off x="3582872" y="6818591"/>
              <a:ext cx="468000" cy="432933"/>
              <a:chOff x="3605314" y="6801213"/>
              <a:chExt cx="468000" cy="432933"/>
            </a:xfrm>
          </p:grpSpPr>
          <p:sp>
            <p:nvSpPr>
              <p:cNvPr id="371" name="Rectangle 370"/>
              <p:cNvSpPr/>
              <p:nvPr>
                <p:custDataLst>
                  <p:tags r:id="rId16"/>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2" name="TextBox 371"/>
              <p:cNvSpPr txBox="1"/>
              <p:nvPr>
                <p:custDataLst>
                  <p:tags r:id="rId17"/>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42" name="Group 341"/>
            <p:cNvGrpSpPr/>
            <p:nvPr/>
          </p:nvGrpSpPr>
          <p:grpSpPr>
            <a:xfrm>
              <a:off x="4277236" y="6818591"/>
              <a:ext cx="468000" cy="432933"/>
              <a:chOff x="4217406" y="6801213"/>
              <a:chExt cx="468000" cy="432933"/>
            </a:xfrm>
          </p:grpSpPr>
          <p:sp>
            <p:nvSpPr>
              <p:cNvPr id="369" name="Rectangle 368"/>
              <p:cNvSpPr/>
              <p:nvPr>
                <p:custDataLst>
                  <p:tags r:id="rId14"/>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5"/>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5" name="Group 364"/>
            <p:cNvGrpSpPr/>
            <p:nvPr/>
          </p:nvGrpSpPr>
          <p:grpSpPr>
            <a:xfrm>
              <a:off x="4971600" y="6818591"/>
              <a:ext cx="468000" cy="432933"/>
              <a:chOff x="4829498" y="6801213"/>
              <a:chExt cx="468000" cy="432933"/>
            </a:xfrm>
          </p:grpSpPr>
          <p:sp>
            <p:nvSpPr>
              <p:cNvPr id="367" name="Rectangle 366"/>
              <p:cNvSpPr/>
              <p:nvPr>
                <p:custDataLst>
                  <p:tags r:id="rId12"/>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68" name="TextBox 367"/>
              <p:cNvSpPr txBox="1"/>
              <p:nvPr>
                <p:custDataLst>
                  <p:tags r:id="rId13"/>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6" name="Freeform 368"/>
            <p:cNvSpPr>
              <a:spLocks noEditPoints="1"/>
            </p:cNvSpPr>
            <p:nvPr/>
          </p:nvSpPr>
          <p:spPr bwMode="auto">
            <a:xfrm>
              <a:off x="4424914"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77" name="Group 376"/>
          <p:cNvGrpSpPr/>
          <p:nvPr/>
        </p:nvGrpSpPr>
        <p:grpSpPr>
          <a:xfrm>
            <a:off x="187198" y="2374827"/>
            <a:ext cx="7036540" cy="995884"/>
            <a:chOff x="187198" y="2374826"/>
            <a:chExt cx="7036540" cy="1046361"/>
          </a:xfrm>
        </p:grpSpPr>
        <p:sp>
          <p:nvSpPr>
            <p:cNvPr id="378" name="Rectangle 377"/>
            <p:cNvSpPr/>
            <p:nvPr/>
          </p:nvSpPr>
          <p:spPr>
            <a:xfrm>
              <a:off x="5407434" y="2727730"/>
              <a:ext cx="1807278"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err="1" smtClean="0">
                  <a:solidFill>
                    <a:srgbClr val="002776"/>
                  </a:solidFill>
                </a:rPr>
                <a:t>Influenciadores</a:t>
              </a:r>
              <a:r>
                <a:rPr lang="es-ES_tradnl" sz="900" dirty="0" smtClean="0">
                  <a:solidFill>
                    <a:srgbClr val="002776"/>
                  </a:solidFill>
                </a:rPr>
                <a:t> </a:t>
              </a:r>
              <a:r>
                <a:rPr lang="es-ES_tradnl" sz="900" dirty="0">
                  <a:solidFill>
                    <a:srgbClr val="002776"/>
                  </a:solidFill>
                </a:rPr>
                <a:t>del sector privado de Quito</a:t>
              </a:r>
            </a:p>
            <a:p>
              <a:r>
                <a:rPr lang="es-ES_tradnl" sz="900" dirty="0">
                  <a:solidFill>
                    <a:srgbClr val="002776"/>
                  </a:solidFill>
                </a:rPr>
                <a:t>Medios de comunicación especializados</a:t>
              </a:r>
            </a:p>
          </p:txBody>
        </p:sp>
        <p:sp>
          <p:nvSpPr>
            <p:cNvPr id="379" name="TextBox 378"/>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grpSp>
          <p:nvGrpSpPr>
            <p:cNvPr id="380" name="Group 379"/>
            <p:cNvGrpSpPr/>
            <p:nvPr/>
          </p:nvGrpSpPr>
          <p:grpSpPr>
            <a:xfrm>
              <a:off x="187198" y="2374826"/>
              <a:ext cx="7036540" cy="1046361"/>
              <a:chOff x="187198" y="2374826"/>
              <a:chExt cx="7036540" cy="1046361"/>
            </a:xfrm>
          </p:grpSpPr>
          <p:grpSp>
            <p:nvGrpSpPr>
              <p:cNvPr id="382" name="Group 381"/>
              <p:cNvGrpSpPr/>
              <p:nvPr/>
            </p:nvGrpSpPr>
            <p:grpSpPr>
              <a:xfrm>
                <a:off x="187198" y="2374826"/>
                <a:ext cx="7036540" cy="1046361"/>
                <a:chOff x="187198" y="2693266"/>
                <a:chExt cx="7036540" cy="1087825"/>
              </a:xfrm>
            </p:grpSpPr>
            <p:sp>
              <p:nvSpPr>
                <p:cNvPr id="384" name="Rectangle 314"/>
                <p:cNvSpPr/>
                <p:nvPr>
                  <p:custDataLst>
                    <p:tags r:id="rId10"/>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385" name="Group 315"/>
                <p:cNvGrpSpPr/>
                <p:nvPr>
                  <p:custDataLst>
                    <p:tags r:id="rId11"/>
                  </p:custDataLst>
                </p:nvPr>
              </p:nvGrpSpPr>
              <p:grpSpPr>
                <a:xfrm>
                  <a:off x="316674" y="2734898"/>
                  <a:ext cx="216000" cy="288000"/>
                  <a:chOff x="391339" y="1340959"/>
                  <a:chExt cx="382588" cy="609600"/>
                </a:xfrm>
              </p:grpSpPr>
              <p:sp>
                <p:nvSpPr>
                  <p:cNvPr id="388"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389"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386" name="Rectangle 385"/>
                <p:cNvSpPr/>
                <p:nvPr/>
              </p:nvSpPr>
              <p:spPr>
                <a:xfrm>
                  <a:off x="3631554" y="3059282"/>
                  <a:ext cx="1830472"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a:solidFill>
                        <a:srgbClr val="002776"/>
                      </a:solidFill>
                    </a:rPr>
                    <a:t>Asociación de hoteles de Quito, </a:t>
                  </a:r>
                  <a:r>
                    <a:rPr lang="es-ES_tradnl" sz="900" dirty="0" err="1">
                      <a:solidFill>
                        <a:srgbClr val="002776"/>
                      </a:solidFill>
                    </a:rPr>
                    <a:t>Optur</a:t>
                  </a:r>
                  <a:r>
                    <a:rPr lang="es-ES_tradnl" sz="900" dirty="0">
                      <a:solidFill>
                        <a:srgbClr val="002776"/>
                      </a:solidFill>
                    </a:rPr>
                    <a:t>, operadores turísticos, TTOO y aerolíneas</a:t>
                  </a:r>
                  <a:endParaRPr lang="es-ES" sz="900" dirty="0">
                    <a:solidFill>
                      <a:srgbClr val="002776"/>
                    </a:solidFill>
                  </a:endParaRPr>
                </a:p>
                <a:p>
                  <a:r>
                    <a:rPr lang="es-ES_tradnl" sz="900" dirty="0" err="1" smtClean="0">
                      <a:solidFill>
                        <a:srgbClr val="002776"/>
                      </a:solidFill>
                    </a:rPr>
                    <a:t>Captur</a:t>
                  </a:r>
                  <a:r>
                    <a:rPr lang="es-ES_tradnl" sz="900" dirty="0" smtClean="0">
                      <a:solidFill>
                        <a:srgbClr val="002776"/>
                      </a:solidFill>
                    </a:rPr>
                    <a:t> </a:t>
                  </a:r>
                  <a:r>
                    <a:rPr lang="es-ES_tradnl" sz="900" dirty="0">
                      <a:solidFill>
                        <a:srgbClr val="002776"/>
                      </a:solidFill>
                    </a:rPr>
                    <a:t>y </a:t>
                  </a:r>
                  <a:r>
                    <a:rPr lang="es-ES_tradnl" sz="900" dirty="0" err="1" smtClean="0">
                      <a:solidFill>
                        <a:srgbClr val="002776"/>
                      </a:solidFill>
                    </a:rPr>
                    <a:t>Fenacaptur</a:t>
                  </a:r>
                  <a:endParaRPr lang="es-ES" sz="900" dirty="0">
                    <a:solidFill>
                      <a:srgbClr val="002776"/>
                    </a:solidFill>
                  </a:endParaRPr>
                </a:p>
              </p:txBody>
            </p:sp>
            <p:sp>
              <p:nvSpPr>
                <p:cNvPr id="387" name="Rectangle 386"/>
                <p:cNvSpPr/>
                <p:nvPr/>
              </p:nvSpPr>
              <p:spPr>
                <a:xfrm>
                  <a:off x="187198" y="3070904"/>
                  <a:ext cx="3418116"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CL" sz="900" dirty="0">
                      <a:solidFill>
                        <a:srgbClr val="002776"/>
                      </a:solidFill>
                    </a:rPr>
                    <a:t>Quito Turismo </a:t>
                  </a:r>
                  <a:endParaRPr lang="es-CL" sz="900" dirty="0" smtClean="0">
                    <a:solidFill>
                      <a:srgbClr val="002776"/>
                    </a:solidFill>
                  </a:endParaRPr>
                </a:p>
                <a:p>
                  <a:r>
                    <a:rPr lang="es-ES_tradnl" sz="900" b="1" dirty="0" smtClean="0">
                      <a:solidFill>
                        <a:srgbClr val="002776"/>
                      </a:solidFill>
                    </a:rPr>
                    <a:t>Equipo </a:t>
                  </a:r>
                  <a:r>
                    <a:rPr lang="es-ES_tradnl" sz="900" b="1" dirty="0">
                      <a:solidFill>
                        <a:srgbClr val="002776"/>
                      </a:solidFill>
                    </a:rPr>
                    <a:t>de Proyecto: </a:t>
                  </a:r>
                  <a:r>
                    <a:rPr lang="es-CL" sz="900" dirty="0" smtClean="0">
                      <a:solidFill>
                        <a:srgbClr val="002776"/>
                      </a:solidFill>
                    </a:rPr>
                    <a:t>Dirección </a:t>
                  </a:r>
                  <a:r>
                    <a:rPr lang="es-CL" sz="900" dirty="0">
                      <a:solidFill>
                        <a:srgbClr val="002776"/>
                      </a:solidFill>
                    </a:rPr>
                    <a:t>de comercialización</a:t>
                  </a:r>
                  <a:endParaRPr lang="es-ES_tradnl" sz="900" dirty="0">
                    <a:solidFill>
                      <a:srgbClr val="002776"/>
                    </a:solidFill>
                  </a:endParaRPr>
                </a:p>
                <a:p>
                  <a:r>
                    <a:rPr lang="es-ES" sz="900" dirty="0" smtClean="0">
                      <a:solidFill>
                        <a:srgbClr val="002776"/>
                      </a:solidFill>
                    </a:rPr>
                    <a:t>S</a:t>
                  </a:r>
                  <a:r>
                    <a:rPr lang="es-CL" sz="900" dirty="0" err="1">
                      <a:solidFill>
                        <a:srgbClr val="002776"/>
                      </a:solidFill>
                    </a:rPr>
                    <a:t>oporte</a:t>
                  </a:r>
                  <a:r>
                    <a:rPr lang="es-CL" sz="900" dirty="0">
                      <a:solidFill>
                        <a:srgbClr val="002776"/>
                      </a:solidFill>
                    </a:rPr>
                    <a:t> de la unidad de marketing online de QT</a:t>
                  </a:r>
                </a:p>
              </p:txBody>
            </p:sp>
          </p:grpSp>
          <p:sp>
            <p:nvSpPr>
              <p:cNvPr id="383" name="Rectangle 382"/>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grpSp>
        <p:sp>
          <p:nvSpPr>
            <p:cNvPr id="381" name="Rectangle 380"/>
            <p:cNvSpPr/>
            <p:nvPr/>
          </p:nvSpPr>
          <p:spPr>
            <a:xfrm>
              <a:off x="3650755" y="2435703"/>
              <a:ext cx="1491114" cy="246221"/>
            </a:xfrm>
            <a:prstGeom prst="rect">
              <a:avLst/>
            </a:prstGeom>
          </p:spPr>
          <p:txBody>
            <a:bodyPr wrap="none">
              <a:spAutoFit/>
            </a:bodyPr>
            <a:lstStyle/>
            <a:p>
              <a:r>
                <a:rPr lang="es-CL" sz="1000" b="1" dirty="0">
                  <a:solidFill>
                    <a:srgbClr val="FFFFFF"/>
                  </a:solidFill>
                </a:rPr>
                <a:t>Actores Involucrados</a:t>
              </a:r>
            </a:p>
          </p:txBody>
        </p:sp>
      </p:grpSp>
      <p:sp>
        <p:nvSpPr>
          <p:cNvPr id="390" name="Rectangle 389"/>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91" name="Table 390"/>
          <p:cNvGraphicFramePr>
            <a:graphicFrameLocks noGrp="1"/>
          </p:cNvGraphicFramePr>
          <p:nvPr>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92" name="Freeform 368"/>
          <p:cNvSpPr>
            <a:spLocks noEditPoints="1"/>
          </p:cNvSpPr>
          <p:nvPr/>
        </p:nvSpPr>
        <p:spPr bwMode="auto">
          <a:xfrm>
            <a:off x="423638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3" name="Freeform 368"/>
          <p:cNvSpPr>
            <a:spLocks noEditPoints="1"/>
          </p:cNvSpPr>
          <p:nvPr/>
        </p:nvSpPr>
        <p:spPr bwMode="auto">
          <a:xfrm>
            <a:off x="459643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96" name="Group 395"/>
          <p:cNvGrpSpPr/>
          <p:nvPr/>
        </p:nvGrpSpPr>
        <p:grpSpPr>
          <a:xfrm>
            <a:off x="3415891" y="6485819"/>
            <a:ext cx="256421" cy="252000"/>
            <a:chOff x="3417417" y="6485819"/>
            <a:chExt cx="256421" cy="252000"/>
          </a:xfrm>
        </p:grpSpPr>
        <p:sp>
          <p:nvSpPr>
            <p:cNvPr id="397"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8"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9"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00"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01" name="Group 400"/>
          <p:cNvGrpSpPr/>
          <p:nvPr/>
        </p:nvGrpSpPr>
        <p:grpSpPr>
          <a:xfrm>
            <a:off x="4761313" y="7487394"/>
            <a:ext cx="4332885" cy="188648"/>
            <a:chOff x="565498" y="7511262"/>
            <a:chExt cx="4332885" cy="188648"/>
          </a:xfrm>
        </p:grpSpPr>
        <p:grpSp>
          <p:nvGrpSpPr>
            <p:cNvPr id="402" name="Group 401"/>
            <p:cNvGrpSpPr/>
            <p:nvPr/>
          </p:nvGrpSpPr>
          <p:grpSpPr>
            <a:xfrm>
              <a:off x="565498" y="7511262"/>
              <a:ext cx="3104467" cy="184666"/>
              <a:chOff x="615275" y="7511262"/>
              <a:chExt cx="3104467" cy="184666"/>
            </a:xfrm>
          </p:grpSpPr>
          <p:sp>
            <p:nvSpPr>
              <p:cNvPr id="405" name="TextBox 404"/>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06" name="Rectangle 405"/>
              <p:cNvSpPr/>
              <p:nvPr>
                <p:custDataLst>
                  <p:tags r:id="rId7"/>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07" name="Rectangle 406"/>
              <p:cNvSpPr/>
              <p:nvPr>
                <p:custDataLst>
                  <p:tags r:id="rId8"/>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08" name="Rectangle 407"/>
              <p:cNvSpPr/>
              <p:nvPr>
                <p:custDataLst>
                  <p:tags r:id="rId9"/>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03" name="TextBox 402"/>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04" name="TextBox 403"/>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409" name="Group 408"/>
          <p:cNvGrpSpPr/>
          <p:nvPr/>
        </p:nvGrpSpPr>
        <p:grpSpPr>
          <a:xfrm>
            <a:off x="205458" y="6443378"/>
            <a:ext cx="3169298" cy="942946"/>
            <a:chOff x="205458" y="6443378"/>
            <a:chExt cx="3273816" cy="942946"/>
          </a:xfrm>
        </p:grpSpPr>
        <p:sp>
          <p:nvSpPr>
            <p:cNvPr id="410" name="Rectangle 40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11" name="Rectangle 410"/>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1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3" name="Rectangle 41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14"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5" name="Rectangle 414"/>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$ 30.000 USD </a:t>
              </a:r>
              <a:endParaRPr lang="es-CL" sz="800" dirty="0">
                <a:solidFill>
                  <a:schemeClr val="tx2"/>
                </a:solidFill>
              </a:endParaRPr>
            </a:p>
            <a:p>
              <a:pPr algn="ctr"/>
              <a:r>
                <a:rPr lang="es-CL" sz="800" i="1" dirty="0" smtClean="0">
                  <a:solidFill>
                    <a:schemeClr val="tx2"/>
                  </a:solidFill>
                </a:rPr>
                <a:t>Incluye 2-3 reuniones mensuales de entre 8-10 personas</a:t>
              </a:r>
              <a:endParaRPr lang="es-CL" sz="800" i="1" dirty="0">
                <a:solidFill>
                  <a:schemeClr val="tx2"/>
                </a:solidFill>
              </a:endParaRPr>
            </a:p>
          </p:txBody>
        </p:sp>
      </p:grpSp>
      <p:sp>
        <p:nvSpPr>
          <p:cNvPr id="172" name="Rounded Rectangle 171"/>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E3</a:t>
            </a:r>
            <a:endParaRPr lang="es-ES" sz="1000" b="1" dirty="0">
              <a:solidFill>
                <a:srgbClr val="002060"/>
              </a:solidFill>
            </a:endParaRPr>
          </a:p>
        </p:txBody>
      </p:sp>
      <p:grpSp>
        <p:nvGrpSpPr>
          <p:cNvPr id="178" name="Group 177"/>
          <p:cNvGrpSpPr/>
          <p:nvPr/>
        </p:nvGrpSpPr>
        <p:grpSpPr>
          <a:xfrm>
            <a:off x="1202122" y="380250"/>
            <a:ext cx="428400" cy="410400"/>
            <a:chOff x="1157616" y="202415"/>
            <a:chExt cx="515504" cy="495053"/>
          </a:xfrm>
        </p:grpSpPr>
        <p:sp>
          <p:nvSpPr>
            <p:cNvPr id="179" name="Rounded Rectangle 178"/>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81" name="Group 282"/>
            <p:cNvGrpSpPr/>
            <p:nvPr/>
          </p:nvGrpSpPr>
          <p:grpSpPr>
            <a:xfrm>
              <a:off x="1311621" y="288473"/>
              <a:ext cx="207495" cy="194290"/>
              <a:chOff x="644491" y="4719572"/>
              <a:chExt cx="226243" cy="211846"/>
            </a:xfrm>
            <a:solidFill>
              <a:schemeClr val="bg1"/>
            </a:solidFill>
          </p:grpSpPr>
          <p:sp>
            <p:nvSpPr>
              <p:cNvPr id="182"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83"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
        <p:nvSpPr>
          <p:cNvPr id="2" name="TextBox 1"/>
          <p:cNvSpPr txBox="1"/>
          <p:nvPr/>
        </p:nvSpPr>
        <p:spPr>
          <a:xfrm>
            <a:off x="3265013" y="7199362"/>
            <a:ext cx="2197013" cy="338554"/>
          </a:xfrm>
          <a:prstGeom prst="rect">
            <a:avLst/>
          </a:prstGeom>
          <a:noFill/>
        </p:spPr>
        <p:txBody>
          <a:bodyPr wrap="square" rtlCol="0">
            <a:spAutoFit/>
          </a:bodyPr>
          <a:lstStyle/>
          <a:p>
            <a:r>
              <a:rPr lang="es-ES_tradnl" sz="800" i="1" dirty="0" smtClean="0">
                <a:solidFill>
                  <a:srgbClr val="002776"/>
                </a:solidFill>
              </a:rPr>
              <a:t>Periodo de 3 años activo para posteriormente medir y evaluar resultados</a:t>
            </a:r>
            <a:endParaRPr lang="es-ES" sz="800" i="1" dirty="0">
              <a:solidFill>
                <a:srgbClr val="002776"/>
              </a:solidFill>
            </a:endParaRPr>
          </a:p>
        </p:txBody>
      </p:sp>
    </p:spTree>
    <p:extLst>
      <p:ext uri="{BB962C8B-B14F-4D97-AF65-F5344CB8AC3E}">
        <p14:creationId xmlns:p14="http://schemas.microsoft.com/office/powerpoint/2010/main" val="31607444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57528"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74712"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3.3. Monitoreo e informes de </a:t>
            </a:r>
            <a:r>
              <a:rPr lang="es-ES_tradnl" sz="1100" b="1" dirty="0" err="1" smtClean="0">
                <a:solidFill>
                  <a:schemeClr val="tx2"/>
                </a:solidFill>
              </a:rPr>
              <a:t>Inbound</a:t>
            </a:r>
            <a:r>
              <a:rPr lang="es-ES_tradnl" sz="1100" b="1" dirty="0" smtClean="0">
                <a:solidFill>
                  <a:schemeClr val="tx2"/>
                </a:solidFill>
              </a:rPr>
              <a:t> Marketing</a:t>
            </a:r>
            <a:endParaRPr lang="es-CL" sz="1100" b="1" dirty="0">
              <a:solidFill>
                <a:schemeClr val="tx2"/>
              </a:solidFill>
            </a:endParaRPr>
          </a:p>
        </p:txBody>
      </p:sp>
      <p:sp>
        <p:nvSpPr>
          <p:cNvPr id="257" name="Rectangle 256"/>
          <p:cNvSpPr/>
          <p:nvPr/>
        </p:nvSpPr>
        <p:spPr>
          <a:xfrm>
            <a:off x="7264146" y="3064026"/>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Contar con un profesional amante del “big data”, familiarizado con el universo digital capaz de analizar y evaluar el éxito de acciones de marketing digital.</a:t>
            </a:r>
          </a:p>
          <a:p>
            <a:pPr marL="228600" lvl="0" indent="-228600">
              <a:buFont typeface="+mj-lt"/>
              <a:buAutoNum type="arabicPeriod"/>
            </a:pPr>
            <a:r>
              <a:rPr lang="es-CL" sz="900" dirty="0" smtClean="0">
                <a:solidFill>
                  <a:srgbClr val="002776"/>
                </a:solidFill>
              </a:rPr>
              <a:t>Proveer datos clave, analisis de acciones y resultados que permitan optimizar estrategias a la Unidad de Marketing Online.</a:t>
            </a:r>
          </a:p>
          <a:p>
            <a:pPr marL="228600" indent="-228600">
              <a:buFont typeface="+mj-lt"/>
              <a:buAutoNum type="arabicPeriod"/>
            </a:pPr>
            <a:r>
              <a:rPr lang="es-CL" sz="900" dirty="0">
                <a:solidFill>
                  <a:srgbClr val="002776"/>
                </a:solidFill>
              </a:rPr>
              <a:t>Generar información relevante y precisa </a:t>
            </a:r>
            <a:r>
              <a:rPr lang="es-CL" sz="900" dirty="0" smtClean="0">
                <a:solidFill>
                  <a:srgbClr val="002776"/>
                </a:solidFill>
              </a:rPr>
              <a:t>del sector que </a:t>
            </a:r>
            <a:r>
              <a:rPr lang="es-CL" sz="900" dirty="0">
                <a:solidFill>
                  <a:srgbClr val="002776"/>
                </a:solidFill>
              </a:rPr>
              <a:t>ayude a los socios de la Web en la toma de decisiones.</a:t>
            </a:r>
          </a:p>
          <a:p>
            <a:pPr marL="228600" lvl="0" indent="-228600">
              <a:buFont typeface="+mj-lt"/>
              <a:buAutoNum type="arabicPeriod"/>
            </a:pPr>
            <a:endParaRPr lang="es-CL" sz="900" dirty="0" smtClean="0">
              <a:solidFill>
                <a:srgbClr val="002776"/>
              </a:solidFill>
            </a:endParaRPr>
          </a:p>
        </p:txBody>
      </p:sp>
      <p:sp>
        <p:nvSpPr>
          <p:cNvPr id="212" name="Rectangle 211"/>
          <p:cNvSpPr/>
          <p:nvPr/>
        </p:nvSpPr>
        <p:spPr>
          <a:xfrm>
            <a:off x="205200" y="179872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Devenir un socio del sector privado que facilite el seguimiento y la evaluación de las acciones de marketing dirigidas a la conversión en ventas. </a:t>
            </a:r>
          </a:p>
          <a:p>
            <a:pPr marL="171450" lvl="0" indent="-171450">
              <a:buFont typeface="Arial" panose="020B0604020202020204" pitchFamily="34" charset="0"/>
              <a:buChar char="•"/>
            </a:pPr>
            <a:r>
              <a:rPr lang="es-CL" sz="900" dirty="0" smtClean="0">
                <a:solidFill>
                  <a:srgbClr val="002776"/>
                </a:solidFill>
              </a:rPr>
              <a:t>Medir el indice de satisfacción de los turistas</a:t>
            </a:r>
          </a:p>
        </p:txBody>
      </p:sp>
      <p:sp>
        <p:nvSpPr>
          <p:cNvPr id="256" name="Rectangle 255"/>
          <p:cNvSpPr/>
          <p:nvPr/>
        </p:nvSpPr>
        <p:spPr>
          <a:xfrm>
            <a:off x="7264146" y="2700331"/>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734898"/>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rgbClr val="002776"/>
                </a:solidFill>
              </a:rPr>
              <a:t>Generación de conversiones en reservas/ compras desde la Web.</a:t>
            </a:r>
          </a:p>
          <a:p>
            <a:pPr marL="228600" indent="-228600">
              <a:spcBef>
                <a:spcPts val="300"/>
              </a:spcBef>
              <a:buFont typeface="+mj-lt"/>
              <a:buAutoNum type="arabicPeriod"/>
            </a:pPr>
            <a:r>
              <a:rPr lang="es-CL" sz="900" dirty="0" smtClean="0">
                <a:solidFill>
                  <a:srgbClr val="002776"/>
                </a:solidFill>
              </a:rPr>
              <a:t>Porcentaje de conversión</a:t>
            </a:r>
          </a:p>
          <a:p>
            <a:pPr marL="228600" indent="-228600">
              <a:spcBef>
                <a:spcPts val="300"/>
              </a:spcBef>
              <a:buFont typeface="+mj-lt"/>
              <a:buAutoNum type="arabicPeriod"/>
            </a:pPr>
            <a:r>
              <a:rPr lang="es-CL" sz="900" dirty="0" smtClean="0">
                <a:solidFill>
                  <a:srgbClr val="002776"/>
                </a:solidFill>
              </a:rPr>
              <a:t>NPS – Net </a:t>
            </a:r>
            <a:r>
              <a:rPr lang="es-CL" sz="900" dirty="0" err="1" smtClean="0">
                <a:solidFill>
                  <a:srgbClr val="002776"/>
                </a:solidFill>
              </a:rPr>
              <a:t>Promoter</a:t>
            </a:r>
            <a:r>
              <a:rPr lang="es-CL" sz="900" dirty="0" smtClean="0">
                <a:solidFill>
                  <a:srgbClr val="002776"/>
                </a:solidFill>
              </a:rPr>
              <a:t> Score: niveles de satisfacción de los socios con los servicios prestados por la Web.</a:t>
            </a:r>
            <a:endParaRPr lang="es-CL" sz="900" i="1" dirty="0" smtClean="0">
              <a:solidFill>
                <a:srgbClr val="002776"/>
              </a:solidFill>
            </a:endParaRPr>
          </a:p>
          <a:p>
            <a:pPr>
              <a:spcBef>
                <a:spcPts val="300"/>
              </a:spcBef>
            </a:pPr>
            <a:endParaRPr lang="es-CL" sz="900" i="1" dirty="0" smtClean="0">
              <a:solidFill>
                <a:srgbClr val="002776"/>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4205264792"/>
              </p:ext>
            </p:extLst>
          </p:nvPr>
        </p:nvGraphicFramePr>
        <p:xfrm>
          <a:off x="205200" y="4064398"/>
          <a:ext cx="7020000" cy="2342876"/>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413415">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noProof="0" dirty="0" smtClean="0">
                          <a:solidFill>
                            <a:srgbClr val="002776"/>
                          </a:solidFill>
                          <a:latin typeface="+mn-lt"/>
                          <a:ea typeface="+mn-ea"/>
                          <a:cs typeface="+mn-cs"/>
                        </a:rPr>
                        <a:t>Analizar</a:t>
                      </a:r>
                      <a:r>
                        <a:rPr lang="es-ES_tradnl" sz="900" kern="1200" baseline="0" noProof="0" dirty="0" smtClean="0">
                          <a:solidFill>
                            <a:srgbClr val="002776"/>
                          </a:solidFill>
                          <a:latin typeface="+mn-lt"/>
                          <a:ea typeface="+mn-ea"/>
                          <a:cs typeface="+mn-cs"/>
                        </a:rPr>
                        <a:t> y planificar </a:t>
                      </a:r>
                      <a:r>
                        <a:rPr lang="es-ES_tradnl" sz="900" kern="1200" noProof="0" dirty="0" smtClean="0">
                          <a:solidFill>
                            <a:srgbClr val="002776"/>
                          </a:solidFill>
                          <a:latin typeface="+mn-lt"/>
                          <a:ea typeface="+mn-ea"/>
                          <a:cs typeface="+mn-cs"/>
                        </a:rPr>
                        <a:t>con el equipo de tecnología los puntos de contacto clave con el usuario</a:t>
                      </a:r>
                      <a:r>
                        <a:rPr lang="es-ES_tradnl" sz="900" kern="1200" baseline="0" noProof="0" dirty="0" smtClean="0">
                          <a:solidFill>
                            <a:srgbClr val="002776"/>
                          </a:solidFill>
                          <a:latin typeface="+mn-lt"/>
                          <a:ea typeface="+mn-ea"/>
                          <a:cs typeface="+mn-cs"/>
                        </a:rPr>
                        <a:t> durante su experiencia de “viaje digital” </a:t>
                      </a:r>
                      <a:r>
                        <a:rPr lang="es-ES_tradnl" sz="900" kern="1200" noProof="0" dirty="0" smtClean="0">
                          <a:solidFill>
                            <a:srgbClr val="002776"/>
                          </a:solidFill>
                          <a:latin typeface="+mn-lt"/>
                          <a:ea typeface="+mn-ea"/>
                          <a:cs typeface="+mn-cs"/>
                        </a:rPr>
                        <a:t>que indicarán el grado de avance en la toma de decisión y</a:t>
                      </a:r>
                      <a:r>
                        <a:rPr lang="es-ES_tradnl" sz="900" kern="1200" baseline="0" noProof="0" dirty="0" smtClean="0">
                          <a:solidFill>
                            <a:srgbClr val="002776"/>
                          </a:solidFill>
                          <a:latin typeface="+mn-lt"/>
                          <a:ea typeface="+mn-ea"/>
                          <a:cs typeface="+mn-cs"/>
                        </a:rPr>
                        <a:t> posición dentro del embudo de conversión hacia la compra.</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75068">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2"/>
                        <a:tabLst/>
                        <a:defRPr/>
                      </a:pPr>
                      <a:r>
                        <a:rPr lang="es-ES_tradnl" sz="900" kern="1200" noProof="0" dirty="0" smtClean="0">
                          <a:solidFill>
                            <a:srgbClr val="002776"/>
                          </a:solidFill>
                          <a:latin typeface="+mn-lt"/>
                          <a:ea typeface="+mn-ea"/>
                          <a:cs typeface="+mn-cs"/>
                        </a:rPr>
                        <a:t>Determinar los indicadores</a:t>
                      </a:r>
                      <a:r>
                        <a:rPr lang="es-ES_tradnl" sz="900" kern="1200" baseline="0" noProof="0" dirty="0" smtClean="0">
                          <a:solidFill>
                            <a:srgbClr val="002776"/>
                          </a:solidFill>
                          <a:latin typeface="+mn-lt"/>
                          <a:ea typeface="+mn-ea"/>
                          <a:cs typeface="+mn-cs"/>
                        </a:rPr>
                        <a:t> (</a:t>
                      </a:r>
                      <a:r>
                        <a:rPr lang="es-ES_tradnl" sz="900" kern="1200" baseline="0" noProof="0" dirty="0" err="1" smtClean="0">
                          <a:solidFill>
                            <a:srgbClr val="002776"/>
                          </a:solidFill>
                          <a:latin typeface="+mn-lt"/>
                          <a:ea typeface="+mn-ea"/>
                          <a:cs typeface="+mn-cs"/>
                        </a:rPr>
                        <a:t>KPIs</a:t>
                      </a:r>
                      <a:r>
                        <a:rPr lang="es-ES_tradnl" sz="900" kern="1200" baseline="0" noProof="0" dirty="0" smtClean="0">
                          <a:solidFill>
                            <a:srgbClr val="002776"/>
                          </a:solidFill>
                          <a:latin typeface="+mn-lt"/>
                          <a:ea typeface="+mn-ea"/>
                          <a:cs typeface="+mn-cs"/>
                        </a:rPr>
                        <a:t>) clave del universo digital a considerar para la evaluación de las acciones de marketing.</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425374">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noProof="0" dirty="0" smtClean="0">
                          <a:solidFill>
                            <a:srgbClr val="002776"/>
                          </a:solidFill>
                          <a:latin typeface="+mn-lt"/>
                          <a:ea typeface="+mn-ea"/>
                          <a:cs typeface="+mn-cs"/>
                        </a:rPr>
                        <a:t>Contratar</a:t>
                      </a:r>
                      <a:r>
                        <a:rPr lang="es-ES_tradnl" sz="900" kern="1200" baseline="0" noProof="0" dirty="0" smtClean="0">
                          <a:solidFill>
                            <a:srgbClr val="002776"/>
                          </a:solidFill>
                          <a:latin typeface="+mn-lt"/>
                          <a:ea typeface="+mn-ea"/>
                          <a:cs typeface="+mn-cs"/>
                        </a:rPr>
                        <a:t> servicios externos de proveedores que faciliten el análisis de variables y que optimicen la gestión de datos procedentes de diversas fuentes: i.e. Google </a:t>
                      </a:r>
                      <a:r>
                        <a:rPr lang="es-ES_tradnl" sz="900" kern="1200" baseline="0" noProof="0" dirty="0" err="1" smtClean="0">
                          <a:solidFill>
                            <a:srgbClr val="002776"/>
                          </a:solidFill>
                          <a:latin typeface="+mn-lt"/>
                          <a:ea typeface="+mn-ea"/>
                          <a:cs typeface="+mn-cs"/>
                        </a:rPr>
                        <a:t>Analytics</a:t>
                      </a:r>
                      <a:r>
                        <a:rPr lang="es-ES_tradnl" sz="900" kern="1200" baseline="0" noProof="0" dirty="0" smtClean="0">
                          <a:solidFill>
                            <a:srgbClr val="002776"/>
                          </a:solidFill>
                          <a:latin typeface="+mn-lt"/>
                          <a:ea typeface="+mn-ea"/>
                          <a:cs typeface="+mn-cs"/>
                        </a:rPr>
                        <a:t> 360 y otros “</a:t>
                      </a:r>
                      <a:r>
                        <a:rPr lang="es-ES_tradnl" sz="900" kern="1200" baseline="0" noProof="0" dirty="0" err="1" smtClean="0">
                          <a:solidFill>
                            <a:srgbClr val="002776"/>
                          </a:solidFill>
                          <a:latin typeface="+mn-lt"/>
                          <a:ea typeface="+mn-ea"/>
                          <a:cs typeface="+mn-cs"/>
                        </a:rPr>
                        <a:t>dashboards</a:t>
                      </a:r>
                      <a:r>
                        <a:rPr lang="es-ES_tradnl" sz="900" kern="1200" baseline="0" noProof="0" dirty="0" smtClean="0">
                          <a:solidFill>
                            <a:srgbClr val="002776"/>
                          </a:solidFill>
                          <a:latin typeface="+mn-lt"/>
                          <a:ea typeface="+mn-ea"/>
                          <a:cs typeface="+mn-cs"/>
                        </a:rPr>
                        <a:t>” que agilicen el seguimiento de resultados en redes sociales.</a:t>
                      </a: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409673">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4"/>
                        <a:tabLst/>
                        <a:defRPr/>
                      </a:pPr>
                      <a:r>
                        <a:rPr lang="es-ES_tradnl" sz="900" kern="1200" noProof="0" dirty="0" smtClean="0">
                          <a:solidFill>
                            <a:srgbClr val="002776"/>
                          </a:solidFill>
                          <a:latin typeface="+mn-lt"/>
                          <a:ea typeface="+mn-ea"/>
                          <a:cs typeface="+mn-cs"/>
                        </a:rPr>
                        <a:t>Medir y analizar los</a:t>
                      </a:r>
                      <a:r>
                        <a:rPr lang="es-ES_tradnl" sz="900" kern="1200" baseline="0" noProof="0" dirty="0" smtClean="0">
                          <a:solidFill>
                            <a:srgbClr val="002776"/>
                          </a:solidFill>
                          <a:latin typeface="+mn-lt"/>
                          <a:ea typeface="+mn-ea"/>
                          <a:cs typeface="+mn-cs"/>
                        </a:rPr>
                        <a:t> resultados de todas las acciones de marketing y ventas realizadas en la Web: testeos A/B de anuncios o elementos de la Web, </a:t>
                      </a:r>
                      <a:r>
                        <a:rPr lang="es-ES_tradnl" sz="900" kern="1200" baseline="0" noProof="0" dirty="0" err="1" smtClean="0">
                          <a:solidFill>
                            <a:srgbClr val="002776"/>
                          </a:solidFill>
                          <a:latin typeface="+mn-lt"/>
                          <a:ea typeface="+mn-ea"/>
                          <a:cs typeface="+mn-cs"/>
                        </a:rPr>
                        <a:t>clicks</a:t>
                      </a:r>
                      <a:r>
                        <a:rPr lang="es-ES_tradnl" sz="900" kern="1200" baseline="0" noProof="0" dirty="0" smtClean="0">
                          <a:solidFill>
                            <a:srgbClr val="002776"/>
                          </a:solidFill>
                          <a:latin typeface="+mn-lt"/>
                          <a:ea typeface="+mn-ea"/>
                          <a:cs typeface="+mn-cs"/>
                        </a:rPr>
                        <a:t>, conversiones, generadores de tráfico, etc.</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409673">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5"/>
                        <a:tabLst/>
                        <a:defRPr/>
                      </a:pPr>
                      <a:r>
                        <a:rPr lang="es-ES" sz="900" kern="1200" noProof="0" dirty="0" smtClean="0">
                          <a:solidFill>
                            <a:srgbClr val="002776"/>
                          </a:solidFill>
                          <a:latin typeface="+mn-lt"/>
                          <a:ea typeface="+mn-ea"/>
                          <a:cs typeface="+mn-cs"/>
                        </a:rPr>
                        <a:t>Compartir</a:t>
                      </a:r>
                      <a:r>
                        <a:rPr lang="es-ES" sz="900" kern="1200" baseline="0" noProof="0" dirty="0" smtClean="0">
                          <a:solidFill>
                            <a:srgbClr val="002776"/>
                          </a:solidFill>
                          <a:latin typeface="+mn-lt"/>
                          <a:ea typeface="+mn-ea"/>
                          <a:cs typeface="+mn-cs"/>
                        </a:rPr>
                        <a:t> los resultados con los miembros de la Unidad de Marketing Online para la optimización de la inversión en acciones que resultan exitosas y la corrección o mejora de estrategias digitales.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677116433"/>
                  </a:ext>
                </a:extLst>
              </a:tr>
              <a:tr h="409673">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6"/>
                        <a:tabLst/>
                        <a:defRPr/>
                      </a:pPr>
                      <a:r>
                        <a:rPr lang="es-ES_tradnl" sz="900" kern="1200" noProof="0" dirty="0" smtClean="0">
                          <a:solidFill>
                            <a:srgbClr val="002776"/>
                          </a:solidFill>
                          <a:latin typeface="+mn-lt"/>
                          <a:ea typeface="+mn-ea"/>
                          <a:cs typeface="+mn-cs"/>
                        </a:rPr>
                        <a:t>Realizar</a:t>
                      </a:r>
                      <a:r>
                        <a:rPr lang="es-ES_tradnl" sz="900" kern="1200" baseline="0" noProof="0" dirty="0" smtClean="0">
                          <a:solidFill>
                            <a:srgbClr val="002776"/>
                          </a:solidFill>
                          <a:latin typeface="+mn-lt"/>
                          <a:ea typeface="+mn-ea"/>
                          <a:cs typeface="+mn-cs"/>
                        </a:rPr>
                        <a:t> informes de uso interno y compartir con los miembros privados de la Web Turismo Quito que describan los resultados de acciones realizadas, pero que también resulten útiles para el marketing digital que los operadores turísticos realizan internamente.</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649573172"/>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504056" cy="430836"/>
            <a:chOff x="7925794" y="6803310"/>
            <a:chExt cx="504056" cy="430836"/>
          </a:xfrm>
        </p:grpSpPr>
        <p:sp>
          <p:nvSpPr>
            <p:cNvPr id="244" name="Rectangle 243"/>
            <p:cNvSpPr/>
            <p:nvPr>
              <p:custDataLst>
                <p:tags r:id="rId22"/>
              </p:custDataLst>
            </p:nvPr>
          </p:nvSpPr>
          <p:spPr>
            <a:xfrm>
              <a:off x="7961850"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54</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589411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_tradnl" sz="800" b="1" dirty="0" smtClean="0"/>
              <a:t>Desarrollo de la web como herramienta de conversión</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790685"/>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736800"/>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788157"/>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795429"/>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26" name="Group 225"/>
          <p:cNvGrpSpPr/>
          <p:nvPr/>
        </p:nvGrpSpPr>
        <p:grpSpPr>
          <a:xfrm>
            <a:off x="7256357" y="1440165"/>
            <a:ext cx="2633101" cy="836705"/>
            <a:chOff x="3462357" y="6443378"/>
            <a:chExt cx="2082316" cy="900000"/>
          </a:xfrm>
        </p:grpSpPr>
        <p:sp>
          <p:nvSpPr>
            <p:cNvPr id="227" name="Rectangle 226"/>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228" name="Rectangle 227"/>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229" name="Group 228"/>
            <p:cNvGrpSpPr/>
            <p:nvPr/>
          </p:nvGrpSpPr>
          <p:grpSpPr>
            <a:xfrm>
              <a:off x="3561117" y="6479378"/>
              <a:ext cx="295181" cy="288000"/>
              <a:chOff x="1738313" y="3406776"/>
              <a:chExt cx="644727" cy="615950"/>
            </a:xfrm>
            <a:solidFill>
              <a:srgbClr val="FFFF00"/>
            </a:solidFill>
          </p:grpSpPr>
          <p:sp>
            <p:nvSpPr>
              <p:cNvPr id="318"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42"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4"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5"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230" name="Group 229"/>
            <p:cNvGrpSpPr/>
            <p:nvPr/>
          </p:nvGrpSpPr>
          <p:grpSpPr>
            <a:xfrm>
              <a:off x="3582872" y="6818591"/>
              <a:ext cx="468000" cy="432933"/>
              <a:chOff x="3605314" y="6801213"/>
              <a:chExt cx="468000" cy="432933"/>
            </a:xfrm>
          </p:grpSpPr>
          <p:sp>
            <p:nvSpPr>
              <p:cNvPr id="316" name="Rectangle 315"/>
              <p:cNvSpPr/>
              <p:nvPr>
                <p:custDataLst>
                  <p:tags r:id="rId16"/>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17" name="TextBox 316"/>
              <p:cNvSpPr txBox="1"/>
              <p:nvPr>
                <p:custDataLst>
                  <p:tags r:id="rId17"/>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231" name="Group 230"/>
            <p:cNvGrpSpPr/>
            <p:nvPr/>
          </p:nvGrpSpPr>
          <p:grpSpPr>
            <a:xfrm>
              <a:off x="4277236" y="6818591"/>
              <a:ext cx="468000" cy="432933"/>
              <a:chOff x="4217406" y="6801213"/>
              <a:chExt cx="468000" cy="432933"/>
            </a:xfrm>
          </p:grpSpPr>
          <p:sp>
            <p:nvSpPr>
              <p:cNvPr id="292" name="Rectangle 291"/>
              <p:cNvSpPr/>
              <p:nvPr>
                <p:custDataLst>
                  <p:tags r:id="rId14"/>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15" name="TextBox 314"/>
              <p:cNvSpPr txBox="1"/>
              <p:nvPr>
                <p:custDataLst>
                  <p:tags r:id="rId15"/>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232" name="Group 231"/>
            <p:cNvGrpSpPr/>
            <p:nvPr/>
          </p:nvGrpSpPr>
          <p:grpSpPr>
            <a:xfrm>
              <a:off x="4971600" y="6818591"/>
              <a:ext cx="468000" cy="432933"/>
              <a:chOff x="4829498" y="6801213"/>
              <a:chExt cx="468000" cy="432933"/>
            </a:xfrm>
          </p:grpSpPr>
          <p:sp>
            <p:nvSpPr>
              <p:cNvPr id="234" name="Rectangle 233"/>
              <p:cNvSpPr/>
              <p:nvPr>
                <p:custDataLst>
                  <p:tags r:id="rId12"/>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35" name="TextBox 234"/>
              <p:cNvSpPr txBox="1"/>
              <p:nvPr>
                <p:custDataLst>
                  <p:tags r:id="rId13"/>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233"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86" name="Group 385"/>
          <p:cNvGrpSpPr/>
          <p:nvPr/>
        </p:nvGrpSpPr>
        <p:grpSpPr>
          <a:xfrm>
            <a:off x="205458" y="6443378"/>
            <a:ext cx="3169298" cy="942946"/>
            <a:chOff x="205458" y="6443378"/>
            <a:chExt cx="3273816" cy="942946"/>
          </a:xfrm>
        </p:grpSpPr>
        <p:sp>
          <p:nvSpPr>
            <p:cNvPr id="387" name="Rectangle 386"/>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388" name="Rectangle 387"/>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389"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0" name="Rectangle 38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91"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2" name="Rectangle 391"/>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NA</a:t>
              </a:r>
            </a:p>
            <a:p>
              <a:pPr algn="ctr"/>
              <a:r>
                <a:rPr lang="es-CL" sz="700" i="1" dirty="0" smtClean="0">
                  <a:solidFill>
                    <a:schemeClr val="tx2"/>
                  </a:solidFill>
                </a:rPr>
                <a:t>Información obtenida por la unidad de marketing online como parte de su rol, aunque otros </a:t>
              </a:r>
              <a:r>
                <a:rPr lang="es-CL" sz="700" i="1" dirty="0" err="1" smtClean="0">
                  <a:solidFill>
                    <a:schemeClr val="tx2"/>
                  </a:solidFill>
                </a:rPr>
                <a:t>analytics</a:t>
              </a:r>
              <a:r>
                <a:rPr lang="es-CL" sz="700" i="1" dirty="0" smtClean="0">
                  <a:solidFill>
                    <a:schemeClr val="tx2"/>
                  </a:solidFill>
                </a:rPr>
                <a:t> pueden tener un coste </a:t>
              </a:r>
              <a:r>
                <a:rPr lang="es-CL" sz="700" i="1" dirty="0" err="1" smtClean="0">
                  <a:solidFill>
                    <a:schemeClr val="tx2"/>
                  </a:solidFill>
                </a:rPr>
                <a:t>adcional</a:t>
              </a:r>
              <a:r>
                <a:rPr lang="es-CL" sz="700" i="1" dirty="0" smtClean="0">
                  <a:solidFill>
                    <a:schemeClr val="tx2"/>
                  </a:solidFill>
                </a:rPr>
                <a:t> (ver </a:t>
              </a:r>
              <a:r>
                <a:rPr lang="es-CL" sz="700" i="1" dirty="0" err="1" smtClean="0">
                  <a:solidFill>
                    <a:schemeClr val="tx2"/>
                  </a:solidFill>
                </a:rPr>
                <a:t>proyect</a:t>
              </a:r>
              <a:r>
                <a:rPr lang="es-CL" sz="700" i="1" dirty="0" smtClean="0">
                  <a:solidFill>
                    <a:schemeClr val="tx2"/>
                  </a:solidFill>
                </a:rPr>
                <a:t> “inteligencia de mercados en tiempo real para toma de decisiones”</a:t>
              </a:r>
              <a:endParaRPr lang="es-CL" sz="500" i="1" dirty="0">
                <a:solidFill>
                  <a:schemeClr val="tx2"/>
                </a:solidFill>
              </a:endParaRPr>
            </a:p>
          </p:txBody>
        </p:sp>
      </p:grpSp>
      <p:sp>
        <p:nvSpPr>
          <p:cNvPr id="393" name="Rectangle 392"/>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94" name="Table 393"/>
          <p:cNvGraphicFramePr>
            <a:graphicFrameLocks noGrp="1"/>
          </p:cNvGraphicFramePr>
          <p:nvPr>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95" name="Freeform 368"/>
          <p:cNvSpPr>
            <a:spLocks noEditPoints="1"/>
          </p:cNvSpPr>
          <p:nvPr/>
        </p:nvSpPr>
        <p:spPr bwMode="auto">
          <a:xfrm>
            <a:off x="423638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6" name="Freeform 368"/>
          <p:cNvSpPr>
            <a:spLocks noEditPoints="1"/>
          </p:cNvSpPr>
          <p:nvPr/>
        </p:nvSpPr>
        <p:spPr bwMode="auto">
          <a:xfrm>
            <a:off x="459643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7" name="Freeform 368"/>
          <p:cNvSpPr>
            <a:spLocks noEditPoints="1"/>
          </p:cNvSpPr>
          <p:nvPr/>
        </p:nvSpPr>
        <p:spPr bwMode="auto">
          <a:xfrm>
            <a:off x="495646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8" name="Freeform 368"/>
          <p:cNvSpPr>
            <a:spLocks noEditPoints="1"/>
          </p:cNvSpPr>
          <p:nvPr/>
        </p:nvSpPr>
        <p:spPr bwMode="auto">
          <a:xfrm>
            <a:off x="531650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99" name="Group 398"/>
          <p:cNvGrpSpPr/>
          <p:nvPr/>
        </p:nvGrpSpPr>
        <p:grpSpPr>
          <a:xfrm>
            <a:off x="3415891" y="6485819"/>
            <a:ext cx="256421" cy="252000"/>
            <a:chOff x="3417417" y="6485819"/>
            <a:chExt cx="256421" cy="252000"/>
          </a:xfrm>
        </p:grpSpPr>
        <p:sp>
          <p:nvSpPr>
            <p:cNvPr id="400"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1"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2"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03"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04" name="Group 403"/>
          <p:cNvGrpSpPr/>
          <p:nvPr/>
        </p:nvGrpSpPr>
        <p:grpSpPr>
          <a:xfrm>
            <a:off x="4761313" y="7487394"/>
            <a:ext cx="4332885" cy="188648"/>
            <a:chOff x="565498" y="7511262"/>
            <a:chExt cx="4332885" cy="188648"/>
          </a:xfrm>
        </p:grpSpPr>
        <p:grpSp>
          <p:nvGrpSpPr>
            <p:cNvPr id="405" name="Group 404"/>
            <p:cNvGrpSpPr/>
            <p:nvPr/>
          </p:nvGrpSpPr>
          <p:grpSpPr>
            <a:xfrm>
              <a:off x="565498" y="7511262"/>
              <a:ext cx="3104467" cy="184666"/>
              <a:chOff x="615275" y="7511262"/>
              <a:chExt cx="3104467" cy="184666"/>
            </a:xfrm>
          </p:grpSpPr>
          <p:sp>
            <p:nvSpPr>
              <p:cNvPr id="408" name="TextBox 407"/>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09" name="Rectangle 408"/>
              <p:cNvSpPr/>
              <p:nvPr>
                <p:custDataLst>
                  <p:tags r:id="rId9"/>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10" name="Rectangle 409"/>
              <p:cNvSpPr/>
              <p:nvPr>
                <p:custDataLst>
                  <p:tags r:id="rId10"/>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11" name="Rectangle 410"/>
              <p:cNvSpPr/>
              <p:nvPr>
                <p:custDataLst>
                  <p:tags r:id="rId11"/>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06" name="TextBox 405"/>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07" name="TextBox 406"/>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grpSp>
        <p:nvGrpSpPr>
          <p:cNvPr id="412" name="Group 411"/>
          <p:cNvGrpSpPr/>
          <p:nvPr/>
        </p:nvGrpSpPr>
        <p:grpSpPr>
          <a:xfrm>
            <a:off x="187198" y="2374826"/>
            <a:ext cx="7036540" cy="1046361"/>
            <a:chOff x="187198" y="2374826"/>
            <a:chExt cx="7036540" cy="1046361"/>
          </a:xfrm>
        </p:grpSpPr>
        <p:sp>
          <p:nvSpPr>
            <p:cNvPr id="413" name="Rectangle 412"/>
            <p:cNvSpPr/>
            <p:nvPr/>
          </p:nvSpPr>
          <p:spPr>
            <a:xfrm>
              <a:off x="5407434" y="2727730"/>
              <a:ext cx="1807278" cy="683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i="1" dirty="0" smtClean="0">
                  <a:solidFill>
                    <a:srgbClr val="002776"/>
                  </a:solidFill>
                </a:rPr>
                <a:t>xx</a:t>
              </a:r>
              <a:endParaRPr lang="es-ES" sz="900" dirty="0">
                <a:solidFill>
                  <a:srgbClr val="002776"/>
                </a:solidFill>
              </a:endParaRPr>
            </a:p>
          </p:txBody>
        </p:sp>
        <p:sp>
          <p:nvSpPr>
            <p:cNvPr id="414" name="TextBox 413"/>
            <p:cNvSpPr txBox="1"/>
            <p:nvPr/>
          </p:nvSpPr>
          <p:spPr>
            <a:xfrm>
              <a:off x="4354903" y="2416637"/>
              <a:ext cx="1491114" cy="246221"/>
            </a:xfrm>
            <a:prstGeom prst="rect">
              <a:avLst/>
            </a:prstGeom>
            <a:noFill/>
          </p:spPr>
          <p:txBody>
            <a:bodyPr wrap="none" rtlCol="0">
              <a:spAutoFit/>
            </a:bodyPr>
            <a:lstStyle/>
            <a:p>
              <a:r>
                <a:rPr lang="es-ES_tradnl" sz="1000" b="1" dirty="0">
                  <a:solidFill>
                    <a:schemeClr val="lt1"/>
                  </a:solidFill>
                  <a:latin typeface="+mn-lt"/>
                  <a:cs typeface="+mn-cs"/>
                </a:rPr>
                <a:t>Actores involucrados</a:t>
              </a:r>
              <a:endParaRPr lang="es-ES" sz="1000" b="1" dirty="0">
                <a:solidFill>
                  <a:schemeClr val="lt1"/>
                </a:solidFill>
                <a:latin typeface="+mn-lt"/>
                <a:cs typeface="+mn-cs"/>
              </a:endParaRPr>
            </a:p>
          </p:txBody>
        </p:sp>
        <p:grpSp>
          <p:nvGrpSpPr>
            <p:cNvPr id="415" name="Group 414"/>
            <p:cNvGrpSpPr/>
            <p:nvPr/>
          </p:nvGrpSpPr>
          <p:grpSpPr>
            <a:xfrm>
              <a:off x="187198" y="2374826"/>
              <a:ext cx="7036540" cy="1046361"/>
              <a:chOff x="187198" y="2374826"/>
              <a:chExt cx="7036540" cy="1046361"/>
            </a:xfrm>
          </p:grpSpPr>
          <p:grpSp>
            <p:nvGrpSpPr>
              <p:cNvPr id="417" name="Group 416"/>
              <p:cNvGrpSpPr/>
              <p:nvPr/>
            </p:nvGrpSpPr>
            <p:grpSpPr>
              <a:xfrm>
                <a:off x="187198" y="2374826"/>
                <a:ext cx="7036540" cy="1046361"/>
                <a:chOff x="187198" y="2693266"/>
                <a:chExt cx="7036540" cy="1087825"/>
              </a:xfrm>
            </p:grpSpPr>
            <p:sp>
              <p:nvSpPr>
                <p:cNvPr id="419" name="Rectangle 314"/>
                <p:cNvSpPr/>
                <p:nvPr>
                  <p:custDataLst>
                    <p:tags r:id="rId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002776"/>
                      </a:solidFill>
                    </a:rPr>
                    <a:t>Responsables                                                              Actores Involucrados</a:t>
                  </a:r>
                  <a:endParaRPr lang="es-CL" sz="1000" b="1" dirty="0">
                    <a:solidFill>
                      <a:srgbClr val="002776"/>
                    </a:solidFill>
                  </a:endParaRPr>
                </a:p>
              </p:txBody>
            </p:sp>
            <p:grpSp>
              <p:nvGrpSpPr>
                <p:cNvPr id="420" name="Group 315"/>
                <p:cNvGrpSpPr/>
                <p:nvPr>
                  <p:custDataLst>
                    <p:tags r:id="rId8"/>
                  </p:custDataLst>
                </p:nvPr>
              </p:nvGrpSpPr>
              <p:grpSpPr>
                <a:xfrm>
                  <a:off x="316674" y="2734898"/>
                  <a:ext cx="216000" cy="288000"/>
                  <a:chOff x="391339" y="1340959"/>
                  <a:chExt cx="382588" cy="609600"/>
                </a:xfrm>
              </p:grpSpPr>
              <p:sp>
                <p:nvSpPr>
                  <p:cNvPr id="423"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sp>
                <p:nvSpPr>
                  <p:cNvPr id="424"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2776"/>
                      </a:solidFill>
                    </a:endParaRPr>
                  </a:p>
                </p:txBody>
              </p:sp>
            </p:grpSp>
            <p:sp>
              <p:nvSpPr>
                <p:cNvPr id="421" name="Rectangle 420"/>
                <p:cNvSpPr/>
                <p:nvPr/>
              </p:nvSpPr>
              <p:spPr>
                <a:xfrm>
                  <a:off x="3631554" y="3059282"/>
                  <a:ext cx="2732206"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a:solidFill>
                        <a:srgbClr val="002776"/>
                      </a:solidFill>
                    </a:rPr>
                    <a:t>Responsable de sistemas</a:t>
                  </a:r>
                </a:p>
                <a:p>
                  <a:r>
                    <a:rPr lang="es-ES_tradnl" sz="900" dirty="0">
                      <a:solidFill>
                        <a:srgbClr val="002776"/>
                      </a:solidFill>
                    </a:rPr>
                    <a:t>Proveedores de software de </a:t>
                  </a:r>
                  <a:r>
                    <a:rPr lang="es-ES_tradnl" sz="900" dirty="0" smtClean="0">
                      <a:solidFill>
                        <a:srgbClr val="002776"/>
                      </a:solidFill>
                    </a:rPr>
                    <a:t>medición</a:t>
                  </a:r>
                  <a:endParaRPr lang="es-ES_tradnl" sz="900" dirty="0">
                    <a:solidFill>
                      <a:srgbClr val="002776"/>
                    </a:solidFill>
                  </a:endParaRPr>
                </a:p>
              </p:txBody>
            </p:sp>
            <p:sp>
              <p:nvSpPr>
                <p:cNvPr id="422" name="Rectangle 421"/>
                <p:cNvSpPr/>
                <p:nvPr/>
              </p:nvSpPr>
              <p:spPr>
                <a:xfrm>
                  <a:off x="187198" y="3070904"/>
                  <a:ext cx="3418116"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ES_tradnl" sz="900" dirty="0" smtClean="0">
                      <a:solidFill>
                        <a:srgbClr val="002776"/>
                      </a:solidFill>
                    </a:rPr>
                    <a:t>Quito Turismo</a:t>
                  </a:r>
                  <a:endParaRPr lang="es-ES_tradnl" sz="900" dirty="0">
                    <a:solidFill>
                      <a:srgbClr val="002776"/>
                    </a:solidFill>
                  </a:endParaRPr>
                </a:p>
                <a:p>
                  <a:r>
                    <a:rPr lang="es-ES_tradnl" sz="900" b="1" dirty="0">
                      <a:solidFill>
                        <a:srgbClr val="002776"/>
                      </a:solidFill>
                    </a:rPr>
                    <a:t>Equipo de Proyecto: </a:t>
                  </a:r>
                  <a:r>
                    <a:rPr lang="es-CL" sz="900" dirty="0">
                      <a:solidFill>
                        <a:srgbClr val="002776"/>
                      </a:solidFill>
                    </a:rPr>
                    <a:t>responsable de comercialización de QT</a:t>
                  </a:r>
                </a:p>
                <a:p>
                  <a:r>
                    <a:rPr lang="es-ES_tradnl" sz="900" dirty="0" smtClean="0">
                      <a:solidFill>
                        <a:srgbClr val="002776"/>
                      </a:solidFill>
                    </a:rPr>
                    <a:t>y </a:t>
                  </a:r>
                  <a:r>
                    <a:rPr lang="es-CL" sz="900" dirty="0" smtClean="0">
                      <a:solidFill>
                        <a:srgbClr val="002776"/>
                      </a:solidFill>
                    </a:rPr>
                    <a:t>la </a:t>
                  </a:r>
                  <a:r>
                    <a:rPr lang="es-CL" sz="900" dirty="0">
                      <a:solidFill>
                        <a:srgbClr val="002776"/>
                      </a:solidFill>
                    </a:rPr>
                    <a:t>unidad de marketing online de </a:t>
                  </a:r>
                  <a:r>
                    <a:rPr lang="es-CL" sz="900" dirty="0" smtClean="0">
                      <a:solidFill>
                        <a:srgbClr val="002776"/>
                      </a:solidFill>
                    </a:rPr>
                    <a:t>QT</a:t>
                  </a:r>
                  <a:endParaRPr lang="es-CL" sz="900" dirty="0">
                    <a:solidFill>
                      <a:srgbClr val="002776"/>
                    </a:solidFill>
                  </a:endParaRPr>
                </a:p>
              </p:txBody>
            </p:sp>
          </p:grpSp>
          <p:sp>
            <p:nvSpPr>
              <p:cNvPr id="418" name="Rectangle 417"/>
              <p:cNvSpPr/>
              <p:nvPr/>
            </p:nvSpPr>
            <p:spPr>
              <a:xfrm>
                <a:off x="776088" y="2446834"/>
                <a:ext cx="1085554" cy="246221"/>
              </a:xfrm>
              <a:prstGeom prst="rect">
                <a:avLst/>
              </a:prstGeom>
            </p:spPr>
            <p:txBody>
              <a:bodyPr wrap="none">
                <a:spAutoFit/>
              </a:bodyPr>
              <a:lstStyle/>
              <a:p>
                <a:r>
                  <a:rPr lang="es-CL" sz="1000" b="1" dirty="0">
                    <a:solidFill>
                      <a:srgbClr val="FFFFFF"/>
                    </a:solidFill>
                  </a:rPr>
                  <a:t>Responsables </a:t>
                </a:r>
                <a:endParaRPr lang="es-ES" sz="1000" dirty="0"/>
              </a:p>
            </p:txBody>
          </p:sp>
        </p:grpSp>
        <p:sp>
          <p:nvSpPr>
            <p:cNvPr id="416" name="Rectangle 415"/>
            <p:cNvSpPr/>
            <p:nvPr/>
          </p:nvSpPr>
          <p:spPr>
            <a:xfrm>
              <a:off x="3650755" y="2435703"/>
              <a:ext cx="1491114" cy="246221"/>
            </a:xfrm>
            <a:prstGeom prst="rect">
              <a:avLst/>
            </a:prstGeom>
          </p:spPr>
          <p:txBody>
            <a:bodyPr wrap="none">
              <a:spAutoFit/>
            </a:bodyPr>
            <a:lstStyle/>
            <a:p>
              <a:r>
                <a:rPr lang="es-CL" sz="1000" b="1" dirty="0">
                  <a:solidFill>
                    <a:srgbClr val="FFFFFF"/>
                  </a:solidFill>
                </a:rPr>
                <a:t>Actores Involucrados</a:t>
              </a:r>
            </a:p>
          </p:txBody>
        </p:sp>
      </p:grpSp>
      <p:sp>
        <p:nvSpPr>
          <p:cNvPr id="174" name="Rounded Rectangle 173"/>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E3</a:t>
            </a:r>
            <a:endParaRPr lang="es-ES" sz="1000" b="1" dirty="0">
              <a:solidFill>
                <a:srgbClr val="002060"/>
              </a:solidFill>
            </a:endParaRPr>
          </a:p>
        </p:txBody>
      </p:sp>
      <p:grpSp>
        <p:nvGrpSpPr>
          <p:cNvPr id="181" name="Group 180"/>
          <p:cNvGrpSpPr/>
          <p:nvPr/>
        </p:nvGrpSpPr>
        <p:grpSpPr>
          <a:xfrm>
            <a:off x="1202122" y="380250"/>
            <a:ext cx="428400" cy="410400"/>
            <a:chOff x="1157616" y="202415"/>
            <a:chExt cx="515504" cy="495053"/>
          </a:xfrm>
        </p:grpSpPr>
        <p:sp>
          <p:nvSpPr>
            <p:cNvPr id="182" name="Rounded Rectangle 181"/>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83" name="Group 282"/>
            <p:cNvGrpSpPr/>
            <p:nvPr/>
          </p:nvGrpSpPr>
          <p:grpSpPr>
            <a:xfrm>
              <a:off x="1311621" y="288473"/>
              <a:ext cx="207495" cy="194290"/>
              <a:chOff x="644491" y="4719572"/>
              <a:chExt cx="226243" cy="211846"/>
            </a:xfrm>
            <a:solidFill>
              <a:schemeClr val="bg1"/>
            </a:solidFill>
          </p:grpSpPr>
          <p:sp>
            <p:nvSpPr>
              <p:cNvPr id="184"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91"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6950381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55</a:t>
            </a:fld>
            <a:endParaRPr lang="en-US" dirty="0"/>
          </a:p>
        </p:txBody>
      </p:sp>
      <p:sp>
        <p:nvSpPr>
          <p:cNvPr id="5" name="Freeform 4"/>
          <p:cNvSpPr>
            <a:spLocks/>
          </p:cNvSpPr>
          <p:nvPr>
            <p:custDataLst>
              <p:tags r:id="rId2"/>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herramientas de monitoreo e informes</a:t>
            </a:r>
            <a:endParaRPr lang="es-CL" sz="1000" b="1" dirty="0">
              <a:solidFill>
                <a:schemeClr val="bg2"/>
              </a:solidFill>
              <a:latin typeface="+mn-lt"/>
            </a:endParaRPr>
          </a:p>
        </p:txBody>
      </p:sp>
      <p:sp>
        <p:nvSpPr>
          <p:cNvPr id="43" name="TextBox 42"/>
          <p:cNvSpPr txBox="1"/>
          <p:nvPr/>
        </p:nvSpPr>
        <p:spPr>
          <a:xfrm>
            <a:off x="493232" y="2014786"/>
            <a:ext cx="9073266" cy="261610"/>
          </a:xfrm>
          <a:prstGeom prst="rect">
            <a:avLst/>
          </a:prstGeom>
          <a:noFill/>
        </p:spPr>
        <p:txBody>
          <a:bodyPr wrap="square" rtlCol="0">
            <a:spAutoFit/>
          </a:bodyPr>
          <a:lstStyle/>
          <a:p>
            <a:r>
              <a:rPr lang="es-CL" sz="1100" b="1" dirty="0" smtClean="0">
                <a:solidFill>
                  <a:schemeClr val="tx2"/>
                </a:solidFill>
                <a:latin typeface="+mn-lt"/>
              </a:rPr>
              <a:t>Monitoreo online en tiempo real</a:t>
            </a:r>
            <a:endParaRPr lang="es-CL" sz="1100" b="1" dirty="0">
              <a:solidFill>
                <a:schemeClr val="tx2"/>
              </a:solidFill>
              <a:latin typeface="+mn-lt"/>
            </a:endParaRPr>
          </a:p>
        </p:txBody>
      </p:sp>
      <p:graphicFrame>
        <p:nvGraphicFramePr>
          <p:cNvPr id="41" name="Objeto 40"/>
          <p:cNvGraphicFramePr>
            <a:graphicFrameLocks noChangeAspect="1"/>
          </p:cNvGraphicFramePr>
          <p:nvPr>
            <p:extLst>
              <p:ext uri="{D42A27DB-BD31-4B8C-83A1-F6EECF244321}">
                <p14:modId xmlns:p14="http://schemas.microsoft.com/office/powerpoint/2010/main" val="810748923"/>
              </p:ext>
            </p:extLst>
          </p:nvPr>
        </p:nvGraphicFramePr>
        <p:xfrm>
          <a:off x="5606058" y="5471170"/>
          <a:ext cx="3962226" cy="1920021"/>
        </p:xfrm>
        <a:graphic>
          <a:graphicData uri="http://schemas.openxmlformats.org/presentationml/2006/ole">
            <mc:AlternateContent xmlns:mc="http://schemas.openxmlformats.org/markup-compatibility/2006">
              <mc:Choice xmlns:v="urn:schemas-microsoft-com:vml" Requires="v">
                <p:oleObj spid="_x0000_s283610" name="Documento" r:id="rId7" imgW="5765800" imgH="2794000" progId="Word.Document.12">
                  <p:link updateAutomatic="1"/>
                </p:oleObj>
              </mc:Choice>
              <mc:Fallback>
                <p:oleObj name="Documento" r:id="rId7" imgW="5765800" imgH="2794000" progId="Word.Document.12">
                  <p:link updateAutomatic="1"/>
                  <p:pic>
                    <p:nvPicPr>
                      <p:cNvPr id="41" name="Objeto 40"/>
                      <p:cNvPicPr/>
                      <p:nvPr/>
                    </p:nvPicPr>
                    <p:blipFill>
                      <a:blip r:embed="rId8"/>
                      <a:stretch>
                        <a:fillRect/>
                      </a:stretch>
                    </p:blipFill>
                    <p:spPr>
                      <a:xfrm>
                        <a:off x="5606058" y="5471170"/>
                        <a:ext cx="3962226" cy="1920021"/>
                      </a:xfrm>
                      <a:prstGeom prst="rect">
                        <a:avLst/>
                      </a:prstGeom>
                    </p:spPr>
                  </p:pic>
                </p:oleObj>
              </mc:Fallback>
            </mc:AlternateContent>
          </a:graphicData>
        </a:graphic>
      </p:graphicFrame>
      <p:graphicFrame>
        <p:nvGraphicFramePr>
          <p:cNvPr id="52" name="Objeto 51"/>
          <p:cNvGraphicFramePr>
            <a:graphicFrameLocks noChangeAspect="1"/>
          </p:cNvGraphicFramePr>
          <p:nvPr>
            <p:extLst>
              <p:ext uri="{D42A27DB-BD31-4B8C-83A1-F6EECF244321}">
                <p14:modId xmlns:p14="http://schemas.microsoft.com/office/powerpoint/2010/main" val="2710060131"/>
              </p:ext>
            </p:extLst>
          </p:nvPr>
        </p:nvGraphicFramePr>
        <p:xfrm>
          <a:off x="513787" y="2446834"/>
          <a:ext cx="3868135" cy="2547516"/>
        </p:xfrm>
        <a:graphic>
          <a:graphicData uri="http://schemas.openxmlformats.org/presentationml/2006/ole">
            <mc:AlternateContent xmlns:mc="http://schemas.openxmlformats.org/markup-compatibility/2006">
              <mc:Choice xmlns:v="urn:schemas-microsoft-com:vml" Requires="v">
                <p:oleObj spid="_x0000_s283611" name="Documento" r:id="rId9" imgW="5765800" imgH="3797300" progId="Word.Document.12">
                  <p:link updateAutomatic="1"/>
                </p:oleObj>
              </mc:Choice>
              <mc:Fallback>
                <p:oleObj name="Documento" r:id="rId9" imgW="5765800" imgH="3797300" progId="Word.Document.12">
                  <p:link updateAutomatic="1"/>
                  <p:pic>
                    <p:nvPicPr>
                      <p:cNvPr id="52" name="Objeto 51"/>
                      <p:cNvPicPr/>
                      <p:nvPr/>
                    </p:nvPicPr>
                    <p:blipFill>
                      <a:blip r:embed="rId10"/>
                      <a:stretch>
                        <a:fillRect/>
                      </a:stretch>
                    </p:blipFill>
                    <p:spPr>
                      <a:xfrm>
                        <a:off x="513787" y="2446834"/>
                        <a:ext cx="3868135" cy="2547516"/>
                      </a:xfrm>
                      <a:prstGeom prst="rect">
                        <a:avLst/>
                      </a:prstGeom>
                    </p:spPr>
                  </p:pic>
                </p:oleObj>
              </mc:Fallback>
            </mc:AlternateContent>
          </a:graphicData>
        </a:graphic>
      </p:graphicFrame>
      <p:graphicFrame>
        <p:nvGraphicFramePr>
          <p:cNvPr id="53" name="Objeto 52"/>
          <p:cNvGraphicFramePr>
            <a:graphicFrameLocks noChangeAspect="1"/>
          </p:cNvGraphicFramePr>
          <p:nvPr>
            <p:extLst>
              <p:ext uri="{D42A27DB-BD31-4B8C-83A1-F6EECF244321}">
                <p14:modId xmlns:p14="http://schemas.microsoft.com/office/powerpoint/2010/main" val="975153658"/>
              </p:ext>
            </p:extLst>
          </p:nvPr>
        </p:nvGraphicFramePr>
        <p:xfrm>
          <a:off x="5606058" y="2391686"/>
          <a:ext cx="3963814" cy="2854994"/>
        </p:xfrm>
        <a:graphic>
          <a:graphicData uri="http://schemas.openxmlformats.org/presentationml/2006/ole">
            <mc:AlternateContent xmlns:mc="http://schemas.openxmlformats.org/markup-compatibility/2006">
              <mc:Choice xmlns:v="urn:schemas-microsoft-com:vml" Requires="v">
                <p:oleObj spid="_x0000_s283612" name="Documento" r:id="rId11" imgW="5765800" imgH="4152900" progId="Word.Document.12">
                  <p:link updateAutomatic="1"/>
                </p:oleObj>
              </mc:Choice>
              <mc:Fallback>
                <p:oleObj name="Documento" r:id="rId11" imgW="5765800" imgH="4152900" progId="Word.Document.12">
                  <p:link updateAutomatic="1"/>
                  <p:pic>
                    <p:nvPicPr>
                      <p:cNvPr id="53" name="Objeto 52"/>
                      <p:cNvPicPr/>
                      <p:nvPr/>
                    </p:nvPicPr>
                    <p:blipFill>
                      <a:blip r:embed="rId12"/>
                      <a:stretch>
                        <a:fillRect/>
                      </a:stretch>
                    </p:blipFill>
                    <p:spPr>
                      <a:xfrm>
                        <a:off x="5606058" y="2391686"/>
                        <a:ext cx="3963814" cy="2854994"/>
                      </a:xfrm>
                      <a:prstGeom prst="rect">
                        <a:avLst/>
                      </a:prstGeom>
                    </p:spPr>
                  </p:pic>
                </p:oleObj>
              </mc:Fallback>
            </mc:AlternateContent>
          </a:graphicData>
        </a:graphic>
      </p:graphicFrame>
      <p:graphicFrame>
        <p:nvGraphicFramePr>
          <p:cNvPr id="55" name="Objeto 54"/>
          <p:cNvGraphicFramePr>
            <a:graphicFrameLocks noChangeAspect="1"/>
          </p:cNvGraphicFramePr>
          <p:nvPr>
            <p:extLst>
              <p:ext uri="{D42A27DB-BD31-4B8C-83A1-F6EECF244321}">
                <p14:modId xmlns:p14="http://schemas.microsoft.com/office/powerpoint/2010/main" val="709873018"/>
              </p:ext>
            </p:extLst>
          </p:nvPr>
        </p:nvGraphicFramePr>
        <p:xfrm>
          <a:off x="560338" y="5033209"/>
          <a:ext cx="3821584" cy="2382177"/>
        </p:xfrm>
        <a:graphic>
          <a:graphicData uri="http://schemas.openxmlformats.org/presentationml/2006/ole">
            <mc:AlternateContent xmlns:mc="http://schemas.openxmlformats.org/markup-compatibility/2006">
              <mc:Choice xmlns:v="urn:schemas-microsoft-com:vml" Requires="v">
                <p:oleObj spid="_x0000_s283613" name="Documento" r:id="rId13" imgW="5765800" imgH="3594100" progId="Word.Document.12">
                  <p:link updateAutomatic="1"/>
                </p:oleObj>
              </mc:Choice>
              <mc:Fallback>
                <p:oleObj name="Documento" r:id="rId13" imgW="5765800" imgH="3594100" progId="Word.Document.12">
                  <p:link updateAutomatic="1"/>
                  <p:pic>
                    <p:nvPicPr>
                      <p:cNvPr id="55" name="Objeto 54"/>
                      <p:cNvPicPr/>
                      <p:nvPr/>
                    </p:nvPicPr>
                    <p:blipFill>
                      <a:blip r:embed="rId14"/>
                      <a:stretch>
                        <a:fillRect/>
                      </a:stretch>
                    </p:blipFill>
                    <p:spPr>
                      <a:xfrm>
                        <a:off x="560338" y="5033209"/>
                        <a:ext cx="3821584" cy="2382177"/>
                      </a:xfrm>
                      <a:prstGeom prst="rect">
                        <a:avLst/>
                      </a:prstGeom>
                    </p:spPr>
                  </p:pic>
                </p:oleObj>
              </mc:Fallback>
            </mc:AlternateContent>
          </a:graphicData>
        </a:graphic>
      </p:graphicFrame>
      <p:sp>
        <p:nvSpPr>
          <p:cNvPr id="26" name="Rectangle 25"/>
          <p:cNvSpPr/>
          <p:nvPr>
            <p:custDataLst>
              <p:tags r:id="rId3"/>
            </p:custDataLst>
          </p:nvPr>
        </p:nvSpPr>
        <p:spPr>
          <a:xfrm>
            <a:off x="2674712"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3.3</a:t>
            </a:r>
            <a:r>
              <a:rPr lang="es-ES_tradnl" sz="1100" b="1" dirty="0">
                <a:solidFill>
                  <a:schemeClr val="tx2"/>
                </a:solidFill>
              </a:rPr>
              <a:t>. Monitoreo e informes de </a:t>
            </a:r>
            <a:r>
              <a:rPr lang="es-ES_tradnl" sz="1100" b="1" dirty="0" err="1">
                <a:solidFill>
                  <a:schemeClr val="tx2"/>
                </a:solidFill>
              </a:rPr>
              <a:t>Inbound</a:t>
            </a:r>
            <a:r>
              <a:rPr lang="es-ES_tradnl" sz="1100" b="1" dirty="0">
                <a:solidFill>
                  <a:schemeClr val="tx2"/>
                </a:solidFill>
              </a:rPr>
              <a:t> Marketing</a:t>
            </a:r>
            <a:endParaRPr lang="es-CL" sz="1100" b="1" dirty="0">
              <a:solidFill>
                <a:schemeClr val="tx2"/>
              </a:solidFill>
            </a:endParaRPr>
          </a:p>
        </p:txBody>
      </p:sp>
      <p:sp>
        <p:nvSpPr>
          <p:cNvPr id="27" name="Rectangle 26"/>
          <p:cNvSpPr/>
          <p:nvPr>
            <p:custDataLst>
              <p:tags r:id="rId4"/>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_tradnl" sz="800" b="1" dirty="0" smtClean="0"/>
              <a:t>Desarrollo de la web como herramienta de conversión</a:t>
            </a:r>
            <a:endParaRPr lang="es-CL" sz="800" b="1" dirty="0">
              <a:solidFill>
                <a:srgbClr val="FFFFFF"/>
              </a:solidFill>
            </a:endParaRPr>
          </a:p>
        </p:txBody>
      </p:sp>
      <p:sp>
        <p:nvSpPr>
          <p:cNvPr id="28" name="Rounded Rectangle 27"/>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E3</a:t>
            </a:r>
            <a:endParaRPr lang="es-ES" sz="1000" b="1" dirty="0">
              <a:solidFill>
                <a:srgbClr val="002060"/>
              </a:solidFill>
            </a:endParaRPr>
          </a:p>
        </p:txBody>
      </p:sp>
      <p:sp>
        <p:nvSpPr>
          <p:cNvPr id="29" name="TextBox 28"/>
          <p:cNvSpPr txBox="1"/>
          <p:nvPr/>
        </p:nvSpPr>
        <p:spPr>
          <a:xfrm>
            <a:off x="194340" y="1366714"/>
            <a:ext cx="9659932" cy="230832"/>
          </a:xfrm>
          <a:prstGeom prst="rect">
            <a:avLst/>
          </a:prstGeom>
          <a:noFill/>
        </p:spPr>
        <p:txBody>
          <a:bodyPr wrap="square" rtlCol="0">
            <a:spAutoFit/>
          </a:bodyPr>
          <a:lstStyle/>
          <a:p>
            <a:r>
              <a:rPr lang="es-ES_tradnl" sz="900" b="1" i="1" dirty="0" smtClean="0">
                <a:solidFill>
                  <a:schemeClr val="tx2"/>
                </a:solidFill>
              </a:rPr>
              <a:t>Las </a:t>
            </a:r>
            <a:r>
              <a:rPr lang="es-ES_tradnl" sz="900" b="1" i="1" dirty="0">
                <a:solidFill>
                  <a:schemeClr val="tx2"/>
                </a:solidFill>
              </a:rPr>
              <a:t>ideas que se presentan a continuación son sugerencias que se añaden, pero que en ningún caso suponen un desarrollo vinculante</a:t>
            </a:r>
            <a:r>
              <a:rPr lang="es-ES_tradnl" sz="900" b="1" i="1" dirty="0" smtClean="0">
                <a:solidFill>
                  <a:schemeClr val="tx2"/>
                </a:solidFill>
              </a:rPr>
              <a:t>.</a:t>
            </a:r>
            <a:endParaRPr lang="es-CL" sz="900" b="1" dirty="0">
              <a:solidFill>
                <a:schemeClr val="tx2"/>
              </a:solidFill>
              <a:latin typeface="+mn-lt"/>
            </a:endParaRPr>
          </a:p>
        </p:txBody>
      </p:sp>
      <p:grpSp>
        <p:nvGrpSpPr>
          <p:cNvPr id="35" name="Group 34"/>
          <p:cNvGrpSpPr/>
          <p:nvPr/>
        </p:nvGrpSpPr>
        <p:grpSpPr>
          <a:xfrm>
            <a:off x="1202122" y="380250"/>
            <a:ext cx="428400" cy="410400"/>
            <a:chOff x="1157616" y="202415"/>
            <a:chExt cx="515504" cy="495053"/>
          </a:xfrm>
        </p:grpSpPr>
        <p:sp>
          <p:nvSpPr>
            <p:cNvPr id="36" name="Rounded Rectangle 35"/>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7" name="Group 282"/>
            <p:cNvGrpSpPr/>
            <p:nvPr/>
          </p:nvGrpSpPr>
          <p:grpSpPr>
            <a:xfrm>
              <a:off x="1311621" y="288473"/>
              <a:ext cx="207495" cy="194290"/>
              <a:chOff x="644491" y="4719572"/>
              <a:chExt cx="226243" cy="211846"/>
            </a:xfrm>
            <a:solidFill>
              <a:schemeClr val="bg1"/>
            </a:solidFill>
          </p:grpSpPr>
          <p:sp>
            <p:nvSpPr>
              <p:cNvPr id="38"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9"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1833137009"/>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25956"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896241"/>
            <a:ext cx="7264180" cy="47717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1.1. Campaña y plan operativo de marketing turístico internacional offline (B2B/ </a:t>
            </a:r>
            <a:r>
              <a:rPr lang="es-ES_tradnl" sz="1100" b="1" dirty="0" err="1">
                <a:solidFill>
                  <a:schemeClr val="tx2"/>
                </a:solidFill>
              </a:rPr>
              <a:t>T</a:t>
            </a:r>
            <a:r>
              <a:rPr lang="es-ES_tradnl" sz="1100" b="1" dirty="0" err="1" smtClean="0">
                <a:solidFill>
                  <a:schemeClr val="tx2"/>
                </a:solidFill>
              </a:rPr>
              <a:t>rade</a:t>
            </a:r>
            <a:r>
              <a:rPr lang="es-ES_tradnl" sz="1100" b="1" dirty="0" smtClean="0">
                <a:solidFill>
                  <a:schemeClr val="tx2"/>
                </a:solidFill>
              </a:rPr>
              <a:t>)</a:t>
            </a:r>
            <a:endParaRPr lang="es-CL" sz="1100" b="1" dirty="0">
              <a:solidFill>
                <a:schemeClr val="tx2"/>
              </a:solidFill>
            </a:endParaRPr>
          </a:p>
        </p:txBody>
      </p:sp>
      <p:sp>
        <p:nvSpPr>
          <p:cNvPr id="257" name="Rectangle 256"/>
          <p:cNvSpPr/>
          <p:nvPr/>
        </p:nvSpPr>
        <p:spPr>
          <a:xfrm>
            <a:off x="7264146" y="2748063"/>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Reparto proporcionado del presupuesto por mercados emisores según el nivel de prioridad que éstos representen para Quito.</a:t>
            </a:r>
          </a:p>
          <a:p>
            <a:pPr marL="228600" lvl="0" indent="-228600">
              <a:buFont typeface="+mj-lt"/>
              <a:buAutoNum type="arabicPeriod"/>
            </a:pPr>
            <a:r>
              <a:rPr lang="es-CL" sz="900" dirty="0" smtClean="0">
                <a:solidFill>
                  <a:srgbClr val="002776"/>
                </a:solidFill>
              </a:rPr>
              <a:t>Selección de las mejores acciones B2B de acuerdo al mercado y segmento que nos dirigimos.</a:t>
            </a:r>
          </a:p>
          <a:p>
            <a:pPr marL="228600" lvl="0" indent="-228600">
              <a:buFont typeface="+mj-lt"/>
              <a:buAutoNum type="arabicPeriod"/>
            </a:pPr>
            <a:r>
              <a:rPr lang="es-CL" sz="900" dirty="0" smtClean="0">
                <a:solidFill>
                  <a:srgbClr val="002776"/>
                </a:solidFill>
              </a:rPr>
              <a:t>Establecimiento de un sistema de comunicación directa con el sector privado y el </a:t>
            </a:r>
            <a:r>
              <a:rPr lang="es-CL" sz="900" dirty="0" err="1" smtClean="0">
                <a:solidFill>
                  <a:srgbClr val="002776"/>
                </a:solidFill>
              </a:rPr>
              <a:t>Mintur</a:t>
            </a:r>
            <a:r>
              <a:rPr lang="es-CL" sz="900" dirty="0" smtClean="0">
                <a:solidFill>
                  <a:srgbClr val="002776"/>
                </a:solidFill>
              </a:rPr>
              <a:t> que permita realizar acciones conjuntas coordinadas.</a:t>
            </a:r>
          </a:p>
        </p:txBody>
      </p:sp>
      <p:sp>
        <p:nvSpPr>
          <p:cNvPr id="212" name="Rectangle 211"/>
          <p:cNvSpPr/>
          <p:nvPr/>
        </p:nvSpPr>
        <p:spPr>
          <a:xfrm>
            <a:off x="205200" y="179872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Generar notoriedad y clara información para los operadores internacionales sobre el carácter de unicidad y atractivo de Quito</a:t>
            </a:r>
          </a:p>
          <a:p>
            <a:pPr marL="171450" lvl="0" indent="-171450">
              <a:buFont typeface="Arial" panose="020B0604020202020204" pitchFamily="34" charset="0"/>
              <a:buChar char="•"/>
            </a:pPr>
            <a:r>
              <a:rPr lang="es-CL" sz="900" dirty="0" smtClean="0">
                <a:solidFill>
                  <a:srgbClr val="002776"/>
                </a:solidFill>
              </a:rPr>
              <a:t>Crear conciencia de los productos y actividades disponibles en los mercados y segmentos meta</a:t>
            </a:r>
          </a:p>
        </p:txBody>
      </p:sp>
      <p:sp>
        <p:nvSpPr>
          <p:cNvPr id="256" name="Rectangle 255"/>
          <p:cNvSpPr/>
          <p:nvPr/>
        </p:nvSpPr>
        <p:spPr>
          <a:xfrm>
            <a:off x="7264146" y="238436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893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4967938"/>
            <a:ext cx="2637113" cy="14314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rgbClr val="002776"/>
                </a:solidFill>
              </a:rPr>
              <a:t>Llegadas de turistas </a:t>
            </a:r>
            <a:r>
              <a:rPr lang="es-CL" sz="900" dirty="0">
                <a:solidFill>
                  <a:srgbClr val="002776"/>
                </a:solidFill>
              </a:rPr>
              <a:t>por mercado emisor </a:t>
            </a:r>
            <a:r>
              <a:rPr lang="es-CL" sz="900" dirty="0" smtClean="0">
                <a:solidFill>
                  <a:srgbClr val="002776"/>
                </a:solidFill>
              </a:rPr>
              <a:t>específico.</a:t>
            </a:r>
          </a:p>
          <a:p>
            <a:pPr marL="228600" indent="-228600">
              <a:spcBef>
                <a:spcPts val="300"/>
              </a:spcBef>
              <a:buFont typeface="+mj-lt"/>
              <a:buAutoNum type="arabicPeriod"/>
            </a:pPr>
            <a:r>
              <a:rPr lang="es-CL" sz="900" dirty="0">
                <a:solidFill>
                  <a:srgbClr val="002776"/>
                </a:solidFill>
              </a:rPr>
              <a:t>Estancia media de turistas por mercados</a:t>
            </a:r>
          </a:p>
          <a:p>
            <a:pPr marL="228600" indent="-228600">
              <a:spcBef>
                <a:spcPts val="300"/>
              </a:spcBef>
              <a:buFont typeface="+mj-lt"/>
              <a:buAutoNum type="arabicPeriod"/>
            </a:pPr>
            <a:r>
              <a:rPr lang="es-CL" sz="900" dirty="0" smtClean="0">
                <a:solidFill>
                  <a:srgbClr val="002776"/>
                </a:solidFill>
              </a:rPr>
              <a:t>ROI inversión y gasto medio por estancia por mercado emisor.</a:t>
            </a:r>
          </a:p>
          <a:p>
            <a:pPr marL="228600" indent="-228600">
              <a:spcBef>
                <a:spcPts val="300"/>
              </a:spcBef>
              <a:buFont typeface="+mj-lt"/>
              <a:buAutoNum type="arabicPeriod"/>
            </a:pPr>
            <a:r>
              <a:rPr lang="es-CL" sz="900" dirty="0" smtClean="0">
                <a:solidFill>
                  <a:srgbClr val="002776"/>
                </a:solidFill>
              </a:rPr>
              <a:t>Cantidad de acciones realizadas por mercado y segmentos de acuerdo a su prioridad.</a:t>
            </a:r>
          </a:p>
          <a:p>
            <a:pPr marL="228600" indent="-228600">
              <a:spcBef>
                <a:spcPts val="300"/>
              </a:spcBef>
              <a:buFont typeface="+mj-lt"/>
              <a:buAutoNum type="arabicPeriod"/>
            </a:pPr>
            <a:r>
              <a:rPr lang="es-CL" sz="900" dirty="0" smtClean="0">
                <a:solidFill>
                  <a:srgbClr val="002776"/>
                </a:solidFill>
              </a:rPr>
              <a:t>% de aumento de visitantes y gasto por arriba del histórico</a:t>
            </a:r>
          </a:p>
          <a:p>
            <a:pPr>
              <a:spcBef>
                <a:spcPts val="300"/>
              </a:spcBef>
            </a:pPr>
            <a:endParaRPr lang="es-CL" sz="900" i="1" dirty="0" smtClean="0">
              <a:solidFill>
                <a:srgbClr val="002776"/>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2433457424"/>
              </p:ext>
            </p:extLst>
          </p:nvPr>
        </p:nvGraphicFramePr>
        <p:xfrm>
          <a:off x="205200" y="3732968"/>
          <a:ext cx="7020000" cy="2674306"/>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438162">
                <a:tc>
                  <a:txBody>
                    <a:bodyPr/>
                    <a:lstStyle/>
                    <a:p>
                      <a:pPr marL="0" marR="0" lvl="0" indent="0" algn="just"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noProof="0" dirty="0" smtClean="0">
                          <a:solidFill>
                            <a:srgbClr val="002776"/>
                          </a:solidFill>
                          <a:latin typeface="+mn-lt"/>
                          <a:ea typeface="+mn-ea"/>
                          <a:cs typeface="+mn-cs"/>
                        </a:rPr>
                        <a:t> Diseñar un</a:t>
                      </a:r>
                      <a:r>
                        <a:rPr lang="es-ES_tradnl" sz="900" kern="1200" baseline="0" noProof="0" dirty="0" smtClean="0">
                          <a:solidFill>
                            <a:srgbClr val="002776"/>
                          </a:solidFill>
                          <a:latin typeface="+mn-lt"/>
                          <a:ea typeface="+mn-ea"/>
                          <a:cs typeface="+mn-cs"/>
                        </a:rPr>
                        <a:t> plan de acciones offline dirigido exclusivamente al segmento B2B o trade que aumente la presencia de Quito en el portfolio/ catálogo de TTOO de mercados clave (i.e. organización de Roadshows, visitas y presentaciones especializadas por mercados emisores y productos turísticos, e-</a:t>
                      </a:r>
                      <a:r>
                        <a:rPr lang="es-ES_tradnl" sz="900" kern="1200" baseline="0" noProof="0" dirty="0" err="1" smtClean="0">
                          <a:solidFill>
                            <a:srgbClr val="002776"/>
                          </a:solidFill>
                          <a:latin typeface="+mn-lt"/>
                          <a:ea typeface="+mn-ea"/>
                          <a:cs typeface="+mn-cs"/>
                        </a:rPr>
                        <a:t>learnings</a:t>
                      </a:r>
                      <a:r>
                        <a:rPr lang="es-ES_tradnl" sz="900" kern="1200" baseline="0" noProof="0" dirty="0" smtClean="0">
                          <a:solidFill>
                            <a:srgbClr val="002776"/>
                          </a:solidFill>
                          <a:latin typeface="+mn-lt"/>
                          <a:ea typeface="+mn-ea"/>
                          <a:cs typeface="+mn-cs"/>
                        </a:rPr>
                        <a:t>, presencia en ferias de turismo escogidas, trabajo conjunto con embajadas y </a:t>
                      </a:r>
                      <a:r>
                        <a:rPr lang="es-ES_tradnl" sz="900" kern="1200" baseline="0" noProof="0" dirty="0" err="1" smtClean="0">
                          <a:solidFill>
                            <a:srgbClr val="002776"/>
                          </a:solidFill>
                          <a:latin typeface="+mn-lt"/>
                          <a:ea typeface="+mn-ea"/>
                          <a:cs typeface="+mn-cs"/>
                        </a:rPr>
                        <a:t>Mintur</a:t>
                      </a:r>
                      <a:r>
                        <a:rPr lang="es-ES_tradnl" sz="900" kern="1200" baseline="0" noProof="0" dirty="0" smtClean="0">
                          <a:solidFill>
                            <a:srgbClr val="002776"/>
                          </a:solidFill>
                          <a:latin typeface="+mn-lt"/>
                          <a:ea typeface="+mn-ea"/>
                          <a:cs typeface="+mn-cs"/>
                        </a:rPr>
                        <a:t> y fam y </a:t>
                      </a:r>
                      <a:r>
                        <a:rPr lang="es-ES_tradnl" sz="900" kern="1200" baseline="0" noProof="0" dirty="0" err="1" smtClean="0">
                          <a:solidFill>
                            <a:srgbClr val="002776"/>
                          </a:solidFill>
                          <a:latin typeface="+mn-lt"/>
                          <a:ea typeface="+mn-ea"/>
                          <a:cs typeface="+mn-cs"/>
                        </a:rPr>
                        <a:t>press</a:t>
                      </a:r>
                      <a:r>
                        <a:rPr lang="es-ES_tradnl" sz="900" kern="1200" baseline="0" noProof="0" dirty="0" smtClean="0">
                          <a:solidFill>
                            <a:srgbClr val="002776"/>
                          </a:solidFill>
                          <a:latin typeface="+mn-lt"/>
                          <a:ea typeface="+mn-ea"/>
                          <a:cs typeface="+mn-cs"/>
                        </a:rPr>
                        <a:t> trips).</a:t>
                      </a:r>
                      <a:endParaRPr lang="es-ES" sz="900" kern="120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56993">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2. </a:t>
                      </a:r>
                      <a:r>
                        <a:rPr lang="es-ES_tradnl" sz="900" kern="1200" noProof="0" dirty="0" smtClean="0">
                          <a:solidFill>
                            <a:srgbClr val="002776"/>
                          </a:solidFill>
                          <a:latin typeface="+mn-lt"/>
                          <a:ea typeface="+mn-ea"/>
                          <a:cs typeface="+mn-cs"/>
                        </a:rPr>
                        <a:t>Asignar</a:t>
                      </a:r>
                      <a:r>
                        <a:rPr lang="es-ES_tradnl" sz="900" kern="1200" baseline="0" noProof="0" dirty="0" smtClean="0">
                          <a:solidFill>
                            <a:srgbClr val="002776"/>
                          </a:solidFill>
                          <a:latin typeface="+mn-lt"/>
                          <a:ea typeface="+mn-ea"/>
                          <a:cs typeface="+mn-cs"/>
                        </a:rPr>
                        <a:t> a cada mercado emisor (Desarrollo, Posicionamiento, Mantenimiento y Oportunidad) una parte del presupuesto de marketing para la creación de campañas de marketing segmentadas por mercados y dirigidas al trade B2B.</a:t>
                      </a:r>
                      <a:endParaRPr lang="es-ES" sz="900" kern="1200" baseline="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259974">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3. </a:t>
                      </a:r>
                      <a:r>
                        <a:rPr lang="es-ES_tradnl" sz="900" kern="1200" noProof="0" dirty="0" smtClean="0">
                          <a:solidFill>
                            <a:srgbClr val="002776"/>
                          </a:solidFill>
                          <a:latin typeface="+mn-lt"/>
                          <a:ea typeface="+mn-ea"/>
                          <a:cs typeface="+mn-cs"/>
                        </a:rPr>
                        <a:t>Crear</a:t>
                      </a:r>
                      <a:r>
                        <a:rPr lang="es-ES_tradnl" sz="900" kern="1200" baseline="0" noProof="0" dirty="0" smtClean="0">
                          <a:solidFill>
                            <a:srgbClr val="002776"/>
                          </a:solidFill>
                          <a:latin typeface="+mn-lt"/>
                          <a:ea typeface="+mn-ea"/>
                          <a:cs typeface="+mn-cs"/>
                        </a:rPr>
                        <a:t> un calendario de acciones de marketing offline selectivas que tengan encaje y vinculen los contenidos online a publicar para: (i) inspirar y dar a conocer Quito en mercados emisores emergentes y (ii) favorecer la visita (y repetición) en mercados maduros.</a:t>
                      </a:r>
                      <a:endParaRPr lang="es-ES_tradnl" sz="900" kern="120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88306">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4. Acordar</a:t>
                      </a:r>
                      <a:r>
                        <a:rPr lang="es-ES" sz="900" kern="1200" baseline="0" noProof="0" dirty="0" smtClean="0">
                          <a:solidFill>
                            <a:srgbClr val="002776"/>
                          </a:solidFill>
                          <a:latin typeface="+mn-lt"/>
                          <a:ea typeface="+mn-ea"/>
                          <a:cs typeface="+mn-cs"/>
                        </a:rPr>
                        <a:t> con el sector privado en Quito y en los mercados emisores objetivo alianzas estratégicas y acciones de </a:t>
                      </a:r>
                      <a:r>
                        <a:rPr lang="es-ES" sz="900" kern="1200" baseline="0" noProof="0" dirty="0" err="1" smtClean="0">
                          <a:solidFill>
                            <a:srgbClr val="002776"/>
                          </a:solidFill>
                          <a:latin typeface="+mn-lt"/>
                          <a:ea typeface="+mn-ea"/>
                          <a:cs typeface="+mn-cs"/>
                        </a:rPr>
                        <a:t>co</a:t>
                      </a:r>
                      <a:r>
                        <a:rPr lang="es-ES" sz="900" kern="1200" baseline="0" noProof="0" dirty="0" smtClean="0">
                          <a:solidFill>
                            <a:srgbClr val="002776"/>
                          </a:solidFill>
                          <a:latin typeface="+mn-lt"/>
                          <a:ea typeface="+mn-ea"/>
                          <a:cs typeface="+mn-cs"/>
                        </a:rPr>
                        <a:t>-marketing a realizar en momentos específicos del año según características de planificación de viajes del mercado.</a:t>
                      </a:r>
                      <a:endParaRPr lang="es-ES" sz="900" kern="120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344270">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_tradnl" sz="900" kern="1200" baseline="0" noProof="0" dirty="0" smtClean="0">
                          <a:solidFill>
                            <a:srgbClr val="002776"/>
                          </a:solidFill>
                          <a:latin typeface="+mn-lt"/>
                          <a:ea typeface="+mn-ea"/>
                          <a:cs typeface="+mn-cs"/>
                        </a:rPr>
                        <a:t>5. Utilizar y aprovechar los esfuerzos que se realicen por parte del MINTUR y otros Ministerios, Embajadas  y Organismos en países de interés para Quito, para sumarse con acciones puntuales de gran impacto, siempre pensando en acciones B2B. Las acciones de referencia son por ejemplo de RR.PP. e influencia las cuales generan alto impacto con pocos recursos gracias a la red internacional de oficinas. La relación con los referidos entes se realizará de una manera coordinada. Para ello QT establecerá un protocolo de actuaciones con estos organismos para optimizar recursos y desarrollará un mecanismo de comunicación y reuniones cuando existan acciones a llevar a cabo.</a:t>
                      </a:r>
                      <a:endParaRPr lang="es-ES" sz="900" kern="120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677116433"/>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56</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589409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607074"/>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661074"/>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896241"/>
            <a:ext cx="3466854" cy="47717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274638" indent="-92075" algn="ctr"/>
            <a:r>
              <a:rPr lang="es-ES_tradnl" sz="800" b="1" dirty="0" smtClean="0"/>
              <a:t>Especialización de marketing por grandes públicos, Reclasificación de mercados internacionales target y Promociones conjuntas con actores clave</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310970"/>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362327"/>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369599"/>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60" name="Group 359"/>
          <p:cNvGrpSpPr/>
          <p:nvPr/>
        </p:nvGrpSpPr>
        <p:grpSpPr>
          <a:xfrm>
            <a:off x="205458" y="2370472"/>
            <a:ext cx="7036540" cy="894625"/>
            <a:chOff x="187198" y="2693266"/>
            <a:chExt cx="7036540" cy="927953"/>
          </a:xfrm>
        </p:grpSpPr>
        <p:sp>
          <p:nvSpPr>
            <p:cNvPr id="361" name="Rectangle 314"/>
            <p:cNvSpPr/>
            <p:nvPr>
              <p:custDataLst>
                <p:tags r:id="rId16"/>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62" name="Group 315"/>
            <p:cNvGrpSpPr/>
            <p:nvPr>
              <p:custDataLst>
                <p:tags r:id="rId17"/>
              </p:custDataLst>
            </p:nvPr>
          </p:nvGrpSpPr>
          <p:grpSpPr>
            <a:xfrm>
              <a:off x="316674" y="2734898"/>
              <a:ext cx="216000" cy="288000"/>
              <a:chOff x="391339" y="1340959"/>
              <a:chExt cx="382588" cy="609600"/>
            </a:xfrm>
          </p:grpSpPr>
          <p:sp>
            <p:nvSpPr>
              <p:cNvPr id="365"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6"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63" name="Rectangle 362"/>
            <p:cNvSpPr/>
            <p:nvPr/>
          </p:nvSpPr>
          <p:spPr>
            <a:xfrm>
              <a:off x="3631554" y="3059282"/>
              <a:ext cx="3558680" cy="550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smtClean="0">
                  <a:solidFill>
                    <a:srgbClr val="002776"/>
                  </a:solidFill>
                </a:rPr>
                <a:t>Operadores </a:t>
              </a:r>
              <a:r>
                <a:rPr lang="es-CL" sz="900" dirty="0">
                  <a:solidFill>
                    <a:srgbClr val="002776"/>
                  </a:solidFill>
                </a:rPr>
                <a:t>Emisivos, </a:t>
              </a:r>
              <a:r>
                <a:rPr lang="es-CL" sz="900" dirty="0" smtClean="0">
                  <a:solidFill>
                    <a:srgbClr val="002776"/>
                  </a:solidFill>
                </a:rPr>
                <a:t>Cámaras de Comercio y Turística</a:t>
              </a:r>
              <a:endParaRPr lang="es-CL" sz="900" dirty="0">
                <a:solidFill>
                  <a:srgbClr val="002776"/>
                </a:solidFill>
              </a:endParaRPr>
            </a:p>
            <a:p>
              <a:r>
                <a:rPr lang="es-CL" sz="900" dirty="0" err="1" smtClean="0">
                  <a:solidFill>
                    <a:srgbClr val="002776"/>
                  </a:solidFill>
                </a:rPr>
                <a:t>Mintur</a:t>
              </a:r>
              <a:endParaRPr lang="es-CL" sz="900" dirty="0">
                <a:solidFill>
                  <a:srgbClr val="002776"/>
                </a:solidFill>
              </a:endParaRPr>
            </a:p>
            <a:p>
              <a:r>
                <a:rPr lang="es-CL" sz="900" dirty="0" smtClean="0">
                  <a:solidFill>
                    <a:srgbClr val="002776"/>
                  </a:solidFill>
                </a:rPr>
                <a:t>Responsables </a:t>
              </a:r>
              <a:r>
                <a:rPr lang="es-CL" sz="900" dirty="0">
                  <a:solidFill>
                    <a:srgbClr val="002776"/>
                  </a:solidFill>
                </a:rPr>
                <a:t>de Productos turísticos emblemáticos de Quito</a:t>
              </a:r>
            </a:p>
          </p:txBody>
        </p:sp>
        <p:sp>
          <p:nvSpPr>
            <p:cNvPr id="364" name="Rectangle 363"/>
            <p:cNvSpPr/>
            <p:nvPr/>
          </p:nvSpPr>
          <p:spPr>
            <a:xfrm>
              <a:off x="187198" y="3070904"/>
              <a:ext cx="3418116" cy="550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smtClean="0">
                  <a:solidFill>
                    <a:srgbClr val="002776"/>
                  </a:solidFill>
                </a:rPr>
                <a:t>Líder de Proyecto: </a:t>
              </a:r>
              <a:r>
                <a:rPr lang="es-ES_tradnl" sz="900" dirty="0" smtClean="0">
                  <a:solidFill>
                    <a:srgbClr val="002776"/>
                  </a:solidFill>
                </a:rPr>
                <a:t>Quito Turismo</a:t>
              </a:r>
            </a:p>
          </p:txBody>
        </p:sp>
      </p:grpSp>
      <p:grpSp>
        <p:nvGrpSpPr>
          <p:cNvPr id="392" name="Group 391"/>
          <p:cNvGrpSpPr/>
          <p:nvPr/>
        </p:nvGrpSpPr>
        <p:grpSpPr>
          <a:xfrm>
            <a:off x="7256357" y="1440165"/>
            <a:ext cx="2633101" cy="836705"/>
            <a:chOff x="3462357" y="6443378"/>
            <a:chExt cx="2082316" cy="900000"/>
          </a:xfrm>
        </p:grpSpPr>
        <p:sp>
          <p:nvSpPr>
            <p:cNvPr id="393" name="Rectangle 392"/>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94" name="Rectangle 393"/>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95" name="Group 394"/>
            <p:cNvGrpSpPr/>
            <p:nvPr/>
          </p:nvGrpSpPr>
          <p:grpSpPr>
            <a:xfrm>
              <a:off x="3561117" y="6479378"/>
              <a:ext cx="295181" cy="288000"/>
              <a:chOff x="1738313" y="3406776"/>
              <a:chExt cx="644727" cy="615950"/>
            </a:xfrm>
            <a:solidFill>
              <a:srgbClr val="FFFF00"/>
            </a:solidFill>
          </p:grpSpPr>
          <p:sp>
            <p:nvSpPr>
              <p:cNvPr id="406"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7"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8"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9"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96" name="Group 395"/>
            <p:cNvGrpSpPr/>
            <p:nvPr/>
          </p:nvGrpSpPr>
          <p:grpSpPr>
            <a:xfrm>
              <a:off x="3582872" y="6818591"/>
              <a:ext cx="468000" cy="432933"/>
              <a:chOff x="3605314" y="6801213"/>
              <a:chExt cx="468000" cy="432933"/>
            </a:xfrm>
          </p:grpSpPr>
          <p:sp>
            <p:nvSpPr>
              <p:cNvPr id="404" name="Rectangle 403"/>
              <p:cNvSpPr/>
              <p:nvPr>
                <p:custDataLst>
                  <p:tags r:id="rId14"/>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405" name="TextBox 404"/>
              <p:cNvSpPr txBox="1"/>
              <p:nvPr>
                <p:custDataLst>
                  <p:tags r:id="rId15"/>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97" name="Group 396"/>
            <p:cNvGrpSpPr/>
            <p:nvPr/>
          </p:nvGrpSpPr>
          <p:grpSpPr>
            <a:xfrm>
              <a:off x="4277236" y="6818591"/>
              <a:ext cx="468000" cy="432933"/>
              <a:chOff x="4217406" y="6801213"/>
              <a:chExt cx="468000" cy="432933"/>
            </a:xfrm>
          </p:grpSpPr>
          <p:sp>
            <p:nvSpPr>
              <p:cNvPr id="402" name="Rectangle 401"/>
              <p:cNvSpPr/>
              <p:nvPr>
                <p:custDataLst>
                  <p:tags r:id="rId12"/>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403" name="TextBox 402"/>
              <p:cNvSpPr txBox="1"/>
              <p:nvPr>
                <p:custDataLst>
                  <p:tags r:id="rId13"/>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98" name="Group 397"/>
            <p:cNvGrpSpPr/>
            <p:nvPr/>
          </p:nvGrpSpPr>
          <p:grpSpPr>
            <a:xfrm>
              <a:off x="4971600" y="6818591"/>
              <a:ext cx="468000" cy="432933"/>
              <a:chOff x="4829498" y="6801213"/>
              <a:chExt cx="468000" cy="432933"/>
            </a:xfrm>
          </p:grpSpPr>
          <p:sp>
            <p:nvSpPr>
              <p:cNvPr id="400" name="Rectangle 399"/>
              <p:cNvSpPr/>
              <p:nvPr>
                <p:custDataLst>
                  <p:tags r:id="rId10"/>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401" name="TextBox 400"/>
              <p:cNvSpPr txBox="1"/>
              <p:nvPr>
                <p:custDataLst>
                  <p:tags r:id="rId11"/>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99"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410" name="Group 409"/>
          <p:cNvGrpSpPr/>
          <p:nvPr/>
        </p:nvGrpSpPr>
        <p:grpSpPr>
          <a:xfrm>
            <a:off x="205458" y="6443378"/>
            <a:ext cx="3169298" cy="942946"/>
            <a:chOff x="205458" y="6443378"/>
            <a:chExt cx="3273816" cy="942946"/>
          </a:xfrm>
        </p:grpSpPr>
        <p:sp>
          <p:nvSpPr>
            <p:cNvPr id="411" name="Rectangle 410"/>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412" name="Rectangle 411"/>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413"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4" name="Rectangle 413"/>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415"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6" name="Rectangle 415"/>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$ 1.500.000 USD </a:t>
              </a:r>
              <a:endParaRPr lang="es-CL" sz="800" i="1" dirty="0">
                <a:solidFill>
                  <a:schemeClr val="tx2"/>
                </a:solidFill>
              </a:endParaRPr>
            </a:p>
          </p:txBody>
        </p:sp>
      </p:grpSp>
      <p:sp>
        <p:nvSpPr>
          <p:cNvPr id="417" name="Rectangle 416"/>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418" name="Table 417"/>
          <p:cNvGraphicFramePr>
            <a:graphicFrameLocks noGrp="1"/>
          </p:cNvGraphicFramePr>
          <p:nvPr>
            <p:extLst/>
          </p:nvPr>
        </p:nvGraphicFramePr>
        <p:xfrm>
          <a:off x="3373810" y="687322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419" name="Freeform 368"/>
          <p:cNvSpPr>
            <a:spLocks noEditPoints="1"/>
          </p:cNvSpPr>
          <p:nvPr/>
        </p:nvSpPr>
        <p:spPr bwMode="auto">
          <a:xfrm>
            <a:off x="423638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20" name="Freeform 368"/>
          <p:cNvSpPr>
            <a:spLocks noEditPoints="1"/>
          </p:cNvSpPr>
          <p:nvPr/>
        </p:nvSpPr>
        <p:spPr bwMode="auto">
          <a:xfrm>
            <a:off x="459643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21" name="Freeform 368"/>
          <p:cNvSpPr>
            <a:spLocks noEditPoints="1"/>
          </p:cNvSpPr>
          <p:nvPr/>
        </p:nvSpPr>
        <p:spPr bwMode="auto">
          <a:xfrm>
            <a:off x="495646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22" name="Freeform 368"/>
          <p:cNvSpPr>
            <a:spLocks noEditPoints="1"/>
          </p:cNvSpPr>
          <p:nvPr/>
        </p:nvSpPr>
        <p:spPr bwMode="auto">
          <a:xfrm>
            <a:off x="531650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23" name="Group 422"/>
          <p:cNvGrpSpPr/>
          <p:nvPr/>
        </p:nvGrpSpPr>
        <p:grpSpPr>
          <a:xfrm>
            <a:off x="3415891" y="6485819"/>
            <a:ext cx="256421" cy="252000"/>
            <a:chOff x="3417417" y="6485819"/>
            <a:chExt cx="256421" cy="252000"/>
          </a:xfrm>
        </p:grpSpPr>
        <p:sp>
          <p:nvSpPr>
            <p:cNvPr id="424"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5"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6"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27"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428" name="Group 427"/>
          <p:cNvGrpSpPr/>
          <p:nvPr/>
        </p:nvGrpSpPr>
        <p:grpSpPr>
          <a:xfrm>
            <a:off x="4761313" y="7487394"/>
            <a:ext cx="4332885" cy="188648"/>
            <a:chOff x="565498" y="7511262"/>
            <a:chExt cx="4332885" cy="188648"/>
          </a:xfrm>
        </p:grpSpPr>
        <p:grpSp>
          <p:nvGrpSpPr>
            <p:cNvPr id="429" name="Group 428"/>
            <p:cNvGrpSpPr/>
            <p:nvPr/>
          </p:nvGrpSpPr>
          <p:grpSpPr>
            <a:xfrm>
              <a:off x="565498" y="7511262"/>
              <a:ext cx="3104467" cy="184666"/>
              <a:chOff x="615275" y="7511262"/>
              <a:chExt cx="3104467" cy="184666"/>
            </a:xfrm>
          </p:grpSpPr>
          <p:sp>
            <p:nvSpPr>
              <p:cNvPr id="432" name="TextBox 431"/>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33" name="Rectangle 432"/>
              <p:cNvSpPr/>
              <p:nvPr>
                <p:custDataLst>
                  <p:tags r:id="rId7"/>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34" name="Rectangle 433"/>
              <p:cNvSpPr/>
              <p:nvPr>
                <p:custDataLst>
                  <p:tags r:id="rId8"/>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35" name="Rectangle 434"/>
              <p:cNvSpPr/>
              <p:nvPr>
                <p:custDataLst>
                  <p:tags r:id="rId9"/>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430" name="TextBox 429"/>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31" name="TextBox 430"/>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173" name="Rounded Rectangle 172"/>
          <p:cNvSpPr/>
          <p:nvPr/>
        </p:nvSpPr>
        <p:spPr>
          <a:xfrm>
            <a:off x="241530" y="1006674"/>
            <a:ext cx="612000" cy="234848"/>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E1,2,3</a:t>
            </a:r>
            <a:endParaRPr lang="es-ES" sz="1000" b="1" dirty="0">
              <a:solidFill>
                <a:srgbClr val="002060"/>
              </a:solidFill>
            </a:endParaRPr>
          </a:p>
        </p:txBody>
      </p:sp>
      <p:grpSp>
        <p:nvGrpSpPr>
          <p:cNvPr id="169" name="Group 168"/>
          <p:cNvGrpSpPr/>
          <p:nvPr/>
        </p:nvGrpSpPr>
        <p:grpSpPr>
          <a:xfrm>
            <a:off x="1202122" y="380250"/>
            <a:ext cx="428400" cy="410400"/>
            <a:chOff x="1157616" y="202415"/>
            <a:chExt cx="515504" cy="495053"/>
          </a:xfrm>
        </p:grpSpPr>
        <p:sp>
          <p:nvSpPr>
            <p:cNvPr id="176" name="Rounded Rectangle 175"/>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7" name="Group 282"/>
            <p:cNvGrpSpPr/>
            <p:nvPr/>
          </p:nvGrpSpPr>
          <p:grpSpPr>
            <a:xfrm>
              <a:off x="1311621" y="288473"/>
              <a:ext cx="207495" cy="194290"/>
              <a:chOff x="644491" y="4719572"/>
              <a:chExt cx="226243" cy="211846"/>
            </a:xfrm>
            <a:solidFill>
              <a:schemeClr val="bg1"/>
            </a:solidFill>
          </p:grpSpPr>
          <p:sp>
            <p:nvSpPr>
              <p:cNvPr id="178"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9"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27219926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57</a:t>
            </a:fld>
            <a:endParaRPr lang="en-US" dirty="0"/>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3416546487"/>
              </p:ext>
            </p:extLst>
          </p:nvPr>
        </p:nvGraphicFramePr>
        <p:xfrm>
          <a:off x="276950" y="2273324"/>
          <a:ext cx="9577322" cy="2512083"/>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2512083">
                <a:tc>
                  <a:txBody>
                    <a:bodyPr/>
                    <a:lstStyle/>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1200" b="1" kern="1200" baseline="0" noProof="0" dirty="0" smtClean="0">
                          <a:solidFill>
                            <a:srgbClr val="002776"/>
                          </a:solidFill>
                          <a:latin typeface="+mn-lt"/>
                          <a:ea typeface="+mn-ea"/>
                          <a:cs typeface="+mn-cs"/>
                        </a:rPr>
                        <a:t>Ejemplos de acciones dirigidas al </a:t>
                      </a:r>
                      <a:r>
                        <a:rPr lang="es-ES_tradnl" sz="1200" b="1" i="1" kern="1200" baseline="0" noProof="0" dirty="0" err="1" smtClean="0">
                          <a:solidFill>
                            <a:srgbClr val="002776"/>
                          </a:solidFill>
                          <a:latin typeface="+mn-lt"/>
                          <a:ea typeface="+mn-ea"/>
                          <a:cs typeface="+mn-cs"/>
                        </a:rPr>
                        <a:t>trade</a:t>
                      </a:r>
                      <a:r>
                        <a:rPr lang="es-ES_tradnl" sz="1200" b="1" i="1" kern="1200" baseline="0" noProof="0" dirty="0" smtClean="0">
                          <a:solidFill>
                            <a:srgbClr val="002776"/>
                          </a:solidFill>
                          <a:latin typeface="+mn-lt"/>
                          <a:ea typeface="+mn-ea"/>
                          <a:cs typeface="+mn-cs"/>
                        </a:rPr>
                        <a:t> </a:t>
                      </a:r>
                      <a:r>
                        <a:rPr lang="es-ES_tradnl" sz="1200" b="1" i="0" kern="1200" baseline="0" noProof="0" dirty="0" smtClean="0">
                          <a:solidFill>
                            <a:srgbClr val="002776"/>
                          </a:solidFill>
                          <a:latin typeface="+mn-lt"/>
                          <a:ea typeface="+mn-ea"/>
                          <a:cs typeface="+mn-cs"/>
                        </a:rPr>
                        <a:t> o público B2B en mercados internacionales objetivo</a:t>
                      </a:r>
                      <a:endParaRPr lang="es-ES_tradnl" sz="1200" b="1" kern="1200" baseline="0" noProof="0" dirty="0" smtClean="0">
                        <a:solidFill>
                          <a:srgbClr val="002776"/>
                        </a:solidFill>
                        <a:latin typeface="+mn-lt"/>
                        <a:ea typeface="+mn-ea"/>
                        <a:cs typeface="+mn-cs"/>
                      </a:endParaRPr>
                    </a:p>
                    <a:p>
                      <a:pPr marL="628147" marR="0" lvl="1"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200" b="0" kern="1200" baseline="0" noProof="0" dirty="0" smtClean="0">
                          <a:solidFill>
                            <a:srgbClr val="002776"/>
                          </a:solidFill>
                          <a:latin typeface="+mn-lt"/>
                          <a:ea typeface="+mn-ea"/>
                          <a:cs typeface="+mn-cs"/>
                        </a:rPr>
                        <a:t>Ferias especializadas</a:t>
                      </a:r>
                    </a:p>
                    <a:p>
                      <a:pPr marL="628147" marR="0" lvl="1"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200" b="0" kern="1200" baseline="0" noProof="0" dirty="0" err="1" smtClean="0">
                          <a:solidFill>
                            <a:srgbClr val="002776"/>
                          </a:solidFill>
                          <a:latin typeface="+mn-lt"/>
                          <a:ea typeface="+mn-ea"/>
                          <a:cs typeface="+mn-cs"/>
                        </a:rPr>
                        <a:t>Roadshows</a:t>
                      </a:r>
                      <a:endParaRPr lang="es-ES" sz="1200" b="0" kern="1200" baseline="0" noProof="0" dirty="0" smtClean="0">
                        <a:solidFill>
                          <a:srgbClr val="002776"/>
                        </a:solidFill>
                        <a:latin typeface="+mn-lt"/>
                        <a:ea typeface="+mn-ea"/>
                        <a:cs typeface="+mn-cs"/>
                      </a:endParaRPr>
                    </a:p>
                    <a:p>
                      <a:pPr marL="628147" marR="0" lvl="1"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200" b="0" kern="1200" baseline="0" noProof="0" dirty="0" smtClean="0">
                          <a:solidFill>
                            <a:srgbClr val="002776"/>
                          </a:solidFill>
                          <a:latin typeface="+mn-lt"/>
                          <a:ea typeface="+mn-ea"/>
                          <a:cs typeface="+mn-cs"/>
                        </a:rPr>
                        <a:t>Workshops, presentaciones e e-</a:t>
                      </a:r>
                      <a:r>
                        <a:rPr lang="es-ES" sz="1200" b="0" kern="1200" baseline="0" noProof="0" dirty="0" err="1" smtClean="0">
                          <a:solidFill>
                            <a:srgbClr val="002776"/>
                          </a:solidFill>
                          <a:latin typeface="+mn-lt"/>
                          <a:ea typeface="+mn-ea"/>
                          <a:cs typeface="+mn-cs"/>
                        </a:rPr>
                        <a:t>learning</a:t>
                      </a:r>
                      <a:endParaRPr lang="es-ES" sz="1200" b="0" kern="1200" baseline="0" noProof="0" dirty="0" smtClean="0">
                        <a:solidFill>
                          <a:srgbClr val="002776"/>
                        </a:solidFill>
                        <a:latin typeface="+mn-lt"/>
                        <a:ea typeface="+mn-ea"/>
                        <a:cs typeface="+mn-cs"/>
                      </a:endParaRPr>
                    </a:p>
                    <a:p>
                      <a:pPr marL="628147" marR="0" lvl="1"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200" b="0" kern="1200" baseline="0" noProof="0" dirty="0" smtClean="0">
                          <a:solidFill>
                            <a:srgbClr val="002776"/>
                          </a:solidFill>
                          <a:latin typeface="+mn-lt"/>
                          <a:ea typeface="+mn-ea"/>
                          <a:cs typeface="+mn-cs"/>
                        </a:rPr>
                        <a:t>“</a:t>
                      </a:r>
                      <a:r>
                        <a:rPr lang="es-ES_tradnl" sz="1200" b="0" kern="1200" baseline="0" noProof="0" dirty="0" err="1" smtClean="0">
                          <a:solidFill>
                            <a:srgbClr val="002776"/>
                          </a:solidFill>
                          <a:latin typeface="+mn-lt"/>
                          <a:ea typeface="+mn-ea"/>
                          <a:cs typeface="+mn-cs"/>
                        </a:rPr>
                        <a:t>Speed</a:t>
                      </a:r>
                      <a:r>
                        <a:rPr lang="es-ES_tradnl" sz="1200" b="0" kern="1200" baseline="0" noProof="0" dirty="0" smtClean="0">
                          <a:solidFill>
                            <a:srgbClr val="002776"/>
                          </a:solidFill>
                          <a:latin typeface="+mn-lt"/>
                          <a:ea typeface="+mn-ea"/>
                          <a:cs typeface="+mn-cs"/>
                        </a:rPr>
                        <a:t> – meeting”: ronda de reuniones muy cortas entre el destino y operadores turísticos para identificar iniciales puntos de colaboración, basado ene l “</a:t>
                      </a:r>
                      <a:r>
                        <a:rPr lang="es-ES_tradnl" sz="1200" b="0" kern="1200" baseline="0" noProof="0" dirty="0" err="1" smtClean="0">
                          <a:solidFill>
                            <a:srgbClr val="002776"/>
                          </a:solidFill>
                          <a:latin typeface="+mn-lt"/>
                          <a:ea typeface="+mn-ea"/>
                          <a:cs typeface="+mn-cs"/>
                        </a:rPr>
                        <a:t>speed</a:t>
                      </a:r>
                      <a:r>
                        <a:rPr lang="es-ES_tradnl" sz="1200" b="0" kern="1200" baseline="0" noProof="0" dirty="0" smtClean="0">
                          <a:solidFill>
                            <a:srgbClr val="002776"/>
                          </a:solidFill>
                          <a:latin typeface="+mn-lt"/>
                          <a:ea typeface="+mn-ea"/>
                          <a:cs typeface="+mn-cs"/>
                        </a:rPr>
                        <a:t>- </a:t>
                      </a:r>
                      <a:r>
                        <a:rPr lang="es-ES_tradnl" sz="1200" b="0" kern="1200" baseline="0" noProof="0" dirty="0" err="1" smtClean="0">
                          <a:solidFill>
                            <a:srgbClr val="002776"/>
                          </a:solidFill>
                          <a:latin typeface="+mn-lt"/>
                          <a:ea typeface="+mn-ea"/>
                          <a:cs typeface="+mn-cs"/>
                        </a:rPr>
                        <a:t>dating</a:t>
                      </a:r>
                      <a:r>
                        <a:rPr lang="es-ES_tradnl" sz="1200" b="0" kern="1200" baseline="0" noProof="0" dirty="0" smtClean="0">
                          <a:solidFill>
                            <a:srgbClr val="002776"/>
                          </a:solidFill>
                          <a:latin typeface="+mn-lt"/>
                          <a:ea typeface="+mn-ea"/>
                          <a:cs typeface="+mn-cs"/>
                        </a:rPr>
                        <a:t>”</a:t>
                      </a:r>
                      <a:endParaRPr lang="es-ES" sz="1200" b="0" kern="1200" baseline="0" noProof="0" dirty="0" smtClean="0">
                        <a:solidFill>
                          <a:srgbClr val="002776"/>
                        </a:solidFill>
                        <a:latin typeface="+mn-lt"/>
                        <a:ea typeface="+mn-ea"/>
                        <a:cs typeface="+mn-cs"/>
                      </a:endParaRPr>
                    </a:p>
                    <a:p>
                      <a:pPr marL="628147" marR="0" lvl="1"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200" b="0" kern="1200" baseline="0" noProof="0" dirty="0" err="1" smtClean="0">
                          <a:solidFill>
                            <a:srgbClr val="002776"/>
                          </a:solidFill>
                          <a:latin typeface="+mn-lt"/>
                          <a:ea typeface="+mn-ea"/>
                          <a:cs typeface="+mn-cs"/>
                        </a:rPr>
                        <a:t>Fam</a:t>
                      </a:r>
                      <a:r>
                        <a:rPr lang="es-ES" sz="1200" b="0" kern="1200" baseline="0" noProof="0" dirty="0" smtClean="0">
                          <a:solidFill>
                            <a:srgbClr val="002776"/>
                          </a:solidFill>
                          <a:latin typeface="+mn-lt"/>
                          <a:ea typeface="+mn-ea"/>
                          <a:cs typeface="+mn-cs"/>
                        </a:rPr>
                        <a:t> –</a:t>
                      </a:r>
                      <a:r>
                        <a:rPr lang="es-ES" sz="1200" b="0" kern="1200" baseline="0" noProof="0" dirty="0" err="1" smtClean="0">
                          <a:solidFill>
                            <a:srgbClr val="002776"/>
                          </a:solidFill>
                          <a:latin typeface="+mn-lt"/>
                          <a:ea typeface="+mn-ea"/>
                          <a:cs typeface="+mn-cs"/>
                        </a:rPr>
                        <a:t>trips</a:t>
                      </a:r>
                      <a:endParaRPr lang="es-ES" sz="1200" b="0" kern="1200" baseline="0" noProof="0" dirty="0" smtClean="0">
                        <a:solidFill>
                          <a:srgbClr val="002776"/>
                        </a:solidFill>
                        <a:latin typeface="+mn-lt"/>
                        <a:ea typeface="+mn-ea"/>
                        <a:cs typeface="+mn-cs"/>
                      </a:endParaRPr>
                    </a:p>
                    <a:p>
                      <a:pPr marL="628147" marR="0" lvl="1"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200" b="0" kern="1200" baseline="0" noProof="0" dirty="0" err="1" smtClean="0">
                          <a:solidFill>
                            <a:srgbClr val="002776"/>
                          </a:solidFill>
                          <a:latin typeface="+mn-lt"/>
                          <a:ea typeface="+mn-ea"/>
                          <a:cs typeface="+mn-cs"/>
                        </a:rPr>
                        <a:t>Press</a:t>
                      </a:r>
                      <a:r>
                        <a:rPr lang="es-ES" sz="1200" b="0" kern="1200" baseline="0" noProof="0" dirty="0" smtClean="0">
                          <a:solidFill>
                            <a:srgbClr val="002776"/>
                          </a:solidFill>
                          <a:latin typeface="+mn-lt"/>
                          <a:ea typeface="+mn-ea"/>
                          <a:cs typeface="+mn-cs"/>
                        </a:rPr>
                        <a:t> </a:t>
                      </a:r>
                      <a:r>
                        <a:rPr lang="es-ES" sz="1200" b="0" kern="1200" baseline="0" noProof="0" dirty="0" err="1" smtClean="0">
                          <a:solidFill>
                            <a:srgbClr val="002776"/>
                          </a:solidFill>
                          <a:latin typeface="+mn-lt"/>
                          <a:ea typeface="+mn-ea"/>
                          <a:cs typeface="+mn-cs"/>
                        </a:rPr>
                        <a:t>Trips</a:t>
                      </a:r>
                      <a:endParaRPr lang="es-ES" sz="1200" b="0" kern="1200" baseline="0" noProof="0" dirty="0" smtClean="0">
                        <a:solidFill>
                          <a:srgbClr val="002776"/>
                        </a:solidFill>
                        <a:latin typeface="+mn-lt"/>
                        <a:ea typeface="+mn-ea"/>
                        <a:cs typeface="+mn-cs"/>
                      </a:endParaRPr>
                    </a:p>
                    <a:p>
                      <a:pPr marL="628147" marR="0" lvl="1"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200" b="0" kern="1200" baseline="0" noProof="0" dirty="0" smtClean="0">
                          <a:solidFill>
                            <a:srgbClr val="002776"/>
                          </a:solidFill>
                          <a:latin typeface="+mn-lt"/>
                          <a:ea typeface="+mn-ea"/>
                          <a:cs typeface="+mn-cs"/>
                        </a:rPr>
                        <a:t>Eventos y reuniones  de influencia y RR.PP.</a:t>
                      </a:r>
                      <a:endParaRPr lang="es-ES" sz="1200" b="0" kern="1200" baseline="0" noProof="0" dirty="0" smtClean="0">
                        <a:solidFill>
                          <a:srgbClr val="002776"/>
                        </a:solidFill>
                        <a:latin typeface="+mn-lt"/>
                        <a:ea typeface="+mn-ea"/>
                        <a:cs typeface="+mn-cs"/>
                      </a:endParaRPr>
                    </a:p>
                    <a:p>
                      <a:pPr marL="628147" marR="0" lvl="1"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200" b="0" kern="1200" baseline="0" noProof="0" dirty="0" smtClean="0">
                          <a:solidFill>
                            <a:srgbClr val="002776"/>
                          </a:solidFill>
                          <a:latin typeface="+mn-lt"/>
                          <a:ea typeface="+mn-ea"/>
                          <a:cs typeface="+mn-cs"/>
                        </a:rPr>
                        <a:t>Acciones cooperadas entre compañías del sector privado y QT</a:t>
                      </a:r>
                    </a:p>
                    <a:p>
                      <a:pPr marL="628147" marR="0" lvl="1"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200" b="0" kern="1200" baseline="0" noProof="0" dirty="0" smtClean="0">
                          <a:solidFill>
                            <a:srgbClr val="002776"/>
                          </a:solidFill>
                          <a:latin typeface="+mn-lt"/>
                          <a:ea typeface="+mn-ea"/>
                          <a:cs typeface="+mn-cs"/>
                        </a:rPr>
                        <a:t>Embajadas y Embajadores de Quito </a:t>
                      </a:r>
                    </a:p>
                    <a:p>
                      <a:pPr marL="628147" marR="0" lvl="1"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200" b="0" kern="1200" baseline="0" noProof="0" dirty="0" smtClean="0">
                          <a:solidFill>
                            <a:srgbClr val="002776"/>
                          </a:solidFill>
                          <a:latin typeface="+mn-lt"/>
                          <a:ea typeface="+mn-ea"/>
                          <a:cs typeface="+mn-cs"/>
                        </a:rPr>
                        <a:t>Etc.</a:t>
                      </a:r>
                      <a:endParaRPr lang="es-ES" sz="1200" b="0" kern="1200" baseline="0" noProof="0" dirty="0" smtClean="0">
                        <a:solidFill>
                          <a:srgbClr val="002776"/>
                        </a:solidFill>
                        <a:latin typeface="+mn-lt"/>
                        <a:ea typeface="+mn-ea"/>
                        <a:cs typeface="+mn-cs"/>
                      </a:endParaRPr>
                    </a:p>
                  </a:txBody>
                  <a:tcPr anchor="ct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0000"/>
                  </a:ext>
                </a:extLst>
              </a:tr>
            </a:tbl>
          </a:graphicData>
        </a:graphic>
      </p:graphicFrame>
      <p:sp>
        <p:nvSpPr>
          <p:cNvPr id="7" name="Rectangle 6"/>
          <p:cNvSpPr/>
          <p:nvPr/>
        </p:nvSpPr>
        <p:spPr>
          <a:xfrm>
            <a:off x="277208" y="1832582"/>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883939"/>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891211"/>
            <a:ext cx="9073266" cy="246221"/>
          </a:xfrm>
          <a:prstGeom prst="rect">
            <a:avLst/>
          </a:prstGeom>
          <a:noFill/>
        </p:spPr>
        <p:txBody>
          <a:bodyPr wrap="square" rtlCol="0">
            <a:spAutoFit/>
          </a:bodyPr>
          <a:lstStyle/>
          <a:p>
            <a:r>
              <a:rPr lang="es-CL" sz="1000" b="1" dirty="0" smtClean="0">
                <a:solidFill>
                  <a:schemeClr val="bg2"/>
                </a:solidFill>
                <a:latin typeface="+mn-lt"/>
              </a:rPr>
              <a:t>Anexo: sugerencias para la campaña y plan operativo de marketing turístico offline (B2B/ </a:t>
            </a:r>
            <a:r>
              <a:rPr lang="es-CL" sz="1000" b="1" dirty="0" err="1" smtClean="0">
                <a:solidFill>
                  <a:schemeClr val="bg2"/>
                </a:solidFill>
                <a:latin typeface="+mn-lt"/>
              </a:rPr>
              <a:t>trade</a:t>
            </a:r>
            <a:r>
              <a:rPr lang="es-CL" sz="1000" b="1" dirty="0" smtClean="0">
                <a:solidFill>
                  <a:schemeClr val="bg2"/>
                </a:solidFill>
                <a:latin typeface="+mn-lt"/>
              </a:rPr>
              <a:t>)</a:t>
            </a:r>
            <a:endParaRPr lang="es-CL" sz="1000" b="1" dirty="0">
              <a:solidFill>
                <a:schemeClr val="bg2"/>
              </a:solidFill>
              <a:latin typeface="+mn-lt"/>
            </a:endParaRPr>
          </a:p>
        </p:txBody>
      </p:sp>
      <p:sp>
        <p:nvSpPr>
          <p:cNvPr id="26" name="TextBox 25"/>
          <p:cNvSpPr txBox="1"/>
          <p:nvPr/>
        </p:nvSpPr>
        <p:spPr>
          <a:xfrm>
            <a:off x="194340" y="1616557"/>
            <a:ext cx="9659932" cy="230832"/>
          </a:xfrm>
          <a:prstGeom prst="rect">
            <a:avLst/>
          </a:prstGeom>
          <a:noFill/>
        </p:spPr>
        <p:txBody>
          <a:bodyPr wrap="square" rtlCol="0">
            <a:spAutoFit/>
          </a:bodyPr>
          <a:lstStyle/>
          <a:p>
            <a:r>
              <a:rPr lang="es-ES_tradnl" sz="900" b="1" i="1" dirty="0" smtClean="0">
                <a:solidFill>
                  <a:schemeClr val="tx2"/>
                </a:solidFill>
              </a:rPr>
              <a:t>Las </a:t>
            </a:r>
            <a:r>
              <a:rPr lang="es-ES_tradnl" sz="900" b="1" i="1" dirty="0">
                <a:solidFill>
                  <a:schemeClr val="tx2"/>
                </a:solidFill>
              </a:rPr>
              <a:t>ideas que se presentan a continuación son sugerencias que se añaden, pero que en ningún caso suponen un desarrollo vinculante</a:t>
            </a:r>
            <a:r>
              <a:rPr lang="es-ES_tradnl" sz="900" b="1" i="1" dirty="0" smtClean="0">
                <a:solidFill>
                  <a:schemeClr val="tx2"/>
                </a:solidFill>
              </a:rPr>
              <a:t>.</a:t>
            </a:r>
            <a:endParaRPr lang="es-CL" sz="900" b="1" dirty="0">
              <a:solidFill>
                <a:schemeClr val="tx2"/>
              </a:solidFill>
              <a:latin typeface="+mn-lt"/>
            </a:endParaRPr>
          </a:p>
        </p:txBody>
      </p:sp>
      <p:grpSp>
        <p:nvGrpSpPr>
          <p:cNvPr id="32" name="Group 31"/>
          <p:cNvGrpSpPr/>
          <p:nvPr/>
        </p:nvGrpSpPr>
        <p:grpSpPr>
          <a:xfrm>
            <a:off x="1202122" y="380250"/>
            <a:ext cx="428400" cy="410400"/>
            <a:chOff x="1157616" y="202415"/>
            <a:chExt cx="515504" cy="495053"/>
          </a:xfrm>
        </p:grpSpPr>
        <p:sp>
          <p:nvSpPr>
            <p:cNvPr id="33" name="Rounded Rectangle 32"/>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4" name="Group 282"/>
            <p:cNvGrpSpPr/>
            <p:nvPr/>
          </p:nvGrpSpPr>
          <p:grpSpPr>
            <a:xfrm>
              <a:off x="1311621" y="288473"/>
              <a:ext cx="207495" cy="194290"/>
              <a:chOff x="644491" y="4719572"/>
              <a:chExt cx="226243" cy="211846"/>
            </a:xfrm>
            <a:solidFill>
              <a:schemeClr val="bg1"/>
            </a:solidFill>
          </p:grpSpPr>
          <p:sp>
            <p:nvSpPr>
              <p:cNvPr id="35"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6"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
        <p:nvSpPr>
          <p:cNvPr id="27" name="Rectangle 26"/>
          <p:cNvSpPr/>
          <p:nvPr>
            <p:custDataLst>
              <p:tags r:id="rId2"/>
            </p:custDataLst>
          </p:nvPr>
        </p:nvSpPr>
        <p:spPr>
          <a:xfrm>
            <a:off x="2625278" y="934666"/>
            <a:ext cx="7264180" cy="47717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1.1. Campaña y plan operativo de marketing turístico internacional offline (B2B/ </a:t>
            </a:r>
            <a:r>
              <a:rPr lang="es-ES_tradnl" sz="1100" b="1" dirty="0" err="1">
                <a:solidFill>
                  <a:schemeClr val="tx2"/>
                </a:solidFill>
              </a:rPr>
              <a:t>T</a:t>
            </a:r>
            <a:r>
              <a:rPr lang="es-ES_tradnl" sz="1100" b="1" dirty="0" err="1" smtClean="0">
                <a:solidFill>
                  <a:schemeClr val="tx2"/>
                </a:solidFill>
              </a:rPr>
              <a:t>rade</a:t>
            </a:r>
            <a:r>
              <a:rPr lang="es-ES_tradnl" sz="1100" b="1" dirty="0" smtClean="0">
                <a:solidFill>
                  <a:schemeClr val="tx2"/>
                </a:solidFill>
              </a:rPr>
              <a:t>)</a:t>
            </a:r>
            <a:endParaRPr lang="es-CL" sz="1100" b="1" dirty="0">
              <a:solidFill>
                <a:schemeClr val="tx2"/>
              </a:solidFill>
            </a:endParaRPr>
          </a:p>
        </p:txBody>
      </p:sp>
      <p:sp>
        <p:nvSpPr>
          <p:cNvPr id="28" name="Rectangle 27"/>
          <p:cNvSpPr/>
          <p:nvPr>
            <p:custDataLst>
              <p:tags r:id="rId3"/>
            </p:custDataLst>
          </p:nvPr>
        </p:nvSpPr>
        <p:spPr>
          <a:xfrm>
            <a:off x="205458" y="934666"/>
            <a:ext cx="3466854" cy="47717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274638" indent="-92075" algn="ctr"/>
            <a:r>
              <a:rPr lang="es-ES_tradnl" sz="800" b="1" dirty="0" smtClean="0"/>
              <a:t>Especialización de marketing por grandes públicos, Reclasificación de mercados internacionales target y Promociones conjuntas con actores clave</a:t>
            </a:r>
            <a:endParaRPr lang="es-CL" sz="800" b="1" dirty="0">
              <a:solidFill>
                <a:srgbClr val="FFFFFF"/>
              </a:solidFill>
            </a:endParaRPr>
          </a:p>
        </p:txBody>
      </p:sp>
      <p:sp>
        <p:nvSpPr>
          <p:cNvPr id="29" name="Rounded Rectangle 28"/>
          <p:cNvSpPr/>
          <p:nvPr/>
        </p:nvSpPr>
        <p:spPr>
          <a:xfrm>
            <a:off x="241530" y="1045099"/>
            <a:ext cx="612000" cy="234848"/>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E1,2,3</a:t>
            </a:r>
            <a:endParaRPr lang="es-ES" sz="1000" b="1" dirty="0">
              <a:solidFill>
                <a:srgbClr val="002060"/>
              </a:solidFill>
            </a:endParaRPr>
          </a:p>
        </p:txBody>
      </p:sp>
      <p:pic>
        <p:nvPicPr>
          <p:cNvPr id="301058" name="Picture 2" descr="https://d1myqg1v1ynzrd.cloudfront.net/sites/default/files/vb-corporate/Images/events/vibe_for_corporate_website.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6672" y="4928397"/>
            <a:ext cx="3375640" cy="2250427"/>
          </a:xfrm>
          <a:prstGeom prst="rect">
            <a:avLst/>
          </a:prstGeom>
          <a:noFill/>
          <a:extLst>
            <a:ext uri="{909E8E84-426E-40DD-AFC4-6F175D3DCCD1}">
              <a14:hiddenFill xmlns:a14="http://schemas.microsoft.com/office/drawing/2010/main">
                <a:solidFill>
                  <a:srgbClr val="FFFFFF"/>
                </a:solidFill>
              </a14:hiddenFill>
            </a:ext>
          </a:extLst>
        </p:spPr>
      </p:pic>
      <p:pic>
        <p:nvPicPr>
          <p:cNvPr id="301060" name="Picture 4" descr="Group shot of staff and attendees of our Destination Britain China 2014 event"/>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722208" y="4940067"/>
            <a:ext cx="6132064" cy="223875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7497669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custDataLst>
              <p:tags r:id="rId2"/>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19" name="Table 18"/>
          <p:cNvGraphicFramePr>
            <a:graphicFrameLocks noGrp="1"/>
          </p:cNvGraphicFramePr>
          <p:nvPr>
            <p:extLst>
              <p:ext uri="{D42A27DB-BD31-4B8C-83A1-F6EECF244321}">
                <p14:modId xmlns:p14="http://schemas.microsoft.com/office/powerpoint/2010/main" val="3939408187"/>
              </p:ext>
            </p:extLst>
          </p:nvPr>
        </p:nvGraphicFramePr>
        <p:xfrm>
          <a:off x="205200" y="2918842"/>
          <a:ext cx="7020000" cy="3820726"/>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379631">
                <a:tc>
                  <a:txBody>
                    <a:bodyPr/>
                    <a:lstStyle/>
                    <a:p>
                      <a:pPr marL="0" marR="0" lvl="0" indent="0" algn="just"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noProof="0" dirty="0" smtClean="0">
                          <a:solidFill>
                            <a:srgbClr val="002776"/>
                          </a:solidFill>
                          <a:latin typeface="+mn-lt"/>
                          <a:ea typeface="+mn-ea"/>
                          <a:cs typeface="+mn-cs"/>
                        </a:rPr>
                        <a:t>Estructurar, organizar y difundir la</a:t>
                      </a:r>
                      <a:r>
                        <a:rPr lang="es-ES_tradnl" sz="900" kern="1200" baseline="0" noProof="0" dirty="0" smtClean="0">
                          <a:solidFill>
                            <a:srgbClr val="002776"/>
                          </a:solidFill>
                          <a:latin typeface="+mn-lt"/>
                          <a:ea typeface="+mn-ea"/>
                          <a:cs typeface="+mn-cs"/>
                        </a:rPr>
                        <a:t> base de datos de QT en función de características específicas de los usuarios que identifiquen distintos patrones de comportamiento, motivaciones y perfiles objetivo que sea de utilidad para el sector privado y el sector público en tiempo real.</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177200">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2. </a:t>
                      </a:r>
                      <a:r>
                        <a:rPr lang="es-ES_tradnl" sz="900" kern="1200" noProof="0" dirty="0" smtClean="0">
                          <a:solidFill>
                            <a:srgbClr val="002776"/>
                          </a:solidFill>
                          <a:latin typeface="+mn-lt"/>
                          <a:ea typeface="+mn-ea"/>
                          <a:cs typeface="+mn-cs"/>
                        </a:rPr>
                        <a:t>Contar con </a:t>
                      </a:r>
                      <a:r>
                        <a:rPr lang="es-ES_tradnl" sz="900" kern="1200" baseline="0" noProof="0" dirty="0" smtClean="0">
                          <a:solidFill>
                            <a:srgbClr val="002776"/>
                          </a:solidFill>
                          <a:latin typeface="+mn-lt"/>
                          <a:ea typeface="+mn-ea"/>
                          <a:cs typeface="+mn-cs"/>
                        </a:rPr>
                        <a:t>un software (CRM) que permita ordenar y desarrollar acciones de marketing por segmento para maximizar el aprovechamiento de la información y permita generar contenidos y promociones en tiempo real vía móvil.</a:t>
                      </a: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276095">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3. Activar puntos de</a:t>
                      </a:r>
                      <a:r>
                        <a:rPr lang="es-ES" sz="900" kern="1200" baseline="0" noProof="0" dirty="0" smtClean="0">
                          <a:solidFill>
                            <a:srgbClr val="002776"/>
                          </a:solidFill>
                          <a:latin typeface="+mn-lt"/>
                          <a:ea typeface="+mn-ea"/>
                          <a:cs typeface="+mn-cs"/>
                        </a:rPr>
                        <a:t> </a:t>
                      </a:r>
                      <a:r>
                        <a:rPr lang="es-ES" sz="900" kern="1200" baseline="0" noProof="0" dirty="0" err="1" smtClean="0">
                          <a:solidFill>
                            <a:srgbClr val="002776"/>
                          </a:solidFill>
                          <a:latin typeface="+mn-lt"/>
                          <a:ea typeface="+mn-ea"/>
                          <a:cs typeface="+mn-cs"/>
                        </a:rPr>
                        <a:t>Wi</a:t>
                      </a:r>
                      <a:r>
                        <a:rPr lang="es-ES" sz="900" kern="1200" baseline="0" noProof="0" dirty="0" smtClean="0">
                          <a:solidFill>
                            <a:srgbClr val="002776"/>
                          </a:solidFill>
                          <a:latin typeface="+mn-lt"/>
                          <a:ea typeface="+mn-ea"/>
                          <a:cs typeface="+mn-cs"/>
                        </a:rPr>
                        <a:t>-Fi abiertos en lugares específicos de atracción de turistas que permitan la conexión gratuita a cambio de datos del turista: correo electrónico e identidad en redes sociales, que permitirá conocer mejor al turista y proponerle contenidos relevantes.</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276095">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4. </a:t>
                      </a:r>
                      <a:r>
                        <a:rPr lang="es-ES_tradnl" sz="900" kern="1200" noProof="0" dirty="0" smtClean="0">
                          <a:solidFill>
                            <a:srgbClr val="002776"/>
                          </a:solidFill>
                          <a:latin typeface="+mn-lt"/>
                          <a:ea typeface="+mn-ea"/>
                          <a:cs typeface="+mn-cs"/>
                        </a:rPr>
                        <a:t>Darse de</a:t>
                      </a:r>
                      <a:r>
                        <a:rPr lang="es-ES_tradnl" sz="900" kern="1200" baseline="0" noProof="0" dirty="0" smtClean="0">
                          <a:solidFill>
                            <a:srgbClr val="002776"/>
                          </a:solidFill>
                          <a:latin typeface="+mn-lt"/>
                          <a:ea typeface="+mn-ea"/>
                          <a:cs typeface="+mn-cs"/>
                        </a:rPr>
                        <a:t> alta en plataformas especializadas que en tiempo real informan de la evolución de indicadores turísticos que permitan a los operadores turísticos adaptar su oferta y portfolio al entorno competitivo en tiempo real.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276095">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5. Hacer</a:t>
                      </a:r>
                      <a:r>
                        <a:rPr lang="es-ES" sz="900" kern="1200" baseline="0" noProof="0" dirty="0" smtClean="0">
                          <a:solidFill>
                            <a:srgbClr val="002776"/>
                          </a:solidFill>
                          <a:latin typeface="+mn-lt"/>
                          <a:ea typeface="+mn-ea"/>
                          <a:cs typeface="+mn-cs"/>
                        </a:rPr>
                        <a:t> uso de la geo – localización en tiempo real de los turistas conectados vía </a:t>
                      </a:r>
                      <a:r>
                        <a:rPr lang="es-ES" sz="900" kern="1200" baseline="0" noProof="0" dirty="0" err="1" smtClean="0">
                          <a:solidFill>
                            <a:srgbClr val="002776"/>
                          </a:solidFill>
                          <a:latin typeface="+mn-lt"/>
                          <a:ea typeface="+mn-ea"/>
                          <a:cs typeface="+mn-cs"/>
                        </a:rPr>
                        <a:t>Wi</a:t>
                      </a:r>
                      <a:r>
                        <a:rPr lang="es-ES" sz="900" kern="1200" baseline="0" noProof="0" dirty="0" smtClean="0">
                          <a:solidFill>
                            <a:srgbClr val="002776"/>
                          </a:solidFill>
                          <a:latin typeface="+mn-lt"/>
                          <a:ea typeface="+mn-ea"/>
                          <a:cs typeface="+mn-cs"/>
                        </a:rPr>
                        <a:t>-Fi para ofrecerles productos relevantes según sus gustos y que aumenten el gasto.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677116433"/>
                  </a:ext>
                </a:extLst>
              </a:tr>
              <a:tr h="276095">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_tradnl" sz="900" kern="1200" noProof="0" dirty="0" smtClean="0">
                          <a:solidFill>
                            <a:srgbClr val="002776"/>
                          </a:solidFill>
                          <a:latin typeface="+mn-lt"/>
                          <a:ea typeface="+mn-ea"/>
                          <a:cs typeface="+mn-cs"/>
                        </a:rPr>
                        <a:t>6. Crear un</a:t>
                      </a:r>
                      <a:r>
                        <a:rPr lang="es-ES_tradnl" sz="900" kern="1200" baseline="0" noProof="0" dirty="0" smtClean="0">
                          <a:solidFill>
                            <a:srgbClr val="002776"/>
                          </a:solidFill>
                          <a:latin typeface="+mn-lt"/>
                          <a:ea typeface="+mn-ea"/>
                          <a:cs typeface="+mn-cs"/>
                        </a:rPr>
                        <a:t> consejo o comité responsable de gestionar la información e i</a:t>
                      </a:r>
                      <a:r>
                        <a:rPr lang="es-ES_tradnl" sz="900" kern="1200" noProof="0" dirty="0" smtClean="0">
                          <a:solidFill>
                            <a:srgbClr val="002776"/>
                          </a:solidFill>
                          <a:latin typeface="+mn-lt"/>
                          <a:ea typeface="+mn-ea"/>
                          <a:cs typeface="+mn-cs"/>
                        </a:rPr>
                        <a:t>ntercambiar</a:t>
                      </a:r>
                      <a:r>
                        <a:rPr lang="es-ES_tradnl" sz="900" kern="1200" baseline="0" noProof="0" dirty="0" smtClean="0">
                          <a:solidFill>
                            <a:srgbClr val="002776"/>
                          </a:solidFill>
                          <a:latin typeface="+mn-lt"/>
                          <a:ea typeface="+mn-ea"/>
                          <a:cs typeface="+mn-cs"/>
                        </a:rPr>
                        <a:t> resultados entre los miembros del sector privado y público para la mejora de productos, experiencias y niveles de satisfacción del turista.</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317353977"/>
                  </a:ext>
                </a:extLst>
              </a:tr>
              <a:tr h="276095">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_tradnl" sz="900" kern="1200" noProof="0" dirty="0" smtClean="0">
                          <a:solidFill>
                            <a:srgbClr val="002776"/>
                          </a:solidFill>
                          <a:latin typeface="+mn-lt"/>
                          <a:ea typeface="+mn-ea"/>
                          <a:cs typeface="+mn-cs"/>
                        </a:rPr>
                        <a:t>7. Desarrollar ofertas personalizadas</a:t>
                      </a:r>
                      <a:r>
                        <a:rPr lang="es-ES_tradnl" sz="900" kern="1200" baseline="0" noProof="0" dirty="0" smtClean="0">
                          <a:solidFill>
                            <a:srgbClr val="002776"/>
                          </a:solidFill>
                          <a:latin typeface="+mn-lt"/>
                          <a:ea typeface="+mn-ea"/>
                          <a:cs typeface="+mn-cs"/>
                        </a:rPr>
                        <a:t> y segmentadas, según la información obtenida de perfiles sociales, etc. para los turistas durante su viaje.</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370234287"/>
                  </a:ext>
                </a:extLst>
              </a:tr>
              <a:tr h="483166">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_tradnl" sz="900" kern="1200" baseline="0" noProof="0" dirty="0" smtClean="0">
                          <a:solidFill>
                            <a:srgbClr val="002776"/>
                          </a:solidFill>
                          <a:latin typeface="+mn-lt"/>
                          <a:ea typeface="+mn-ea"/>
                          <a:cs typeface="+mn-cs"/>
                        </a:rPr>
                        <a:t>8. Activar un sistema de seguimiento a los inversionistas potenciales de Quito, para ello se contará también con una herramienta especializada FDI </a:t>
                      </a:r>
                      <a:r>
                        <a:rPr lang="es-ES_tradnl" sz="900" kern="1200" baseline="0" noProof="0" dirty="0" err="1" smtClean="0">
                          <a:solidFill>
                            <a:srgbClr val="002776"/>
                          </a:solidFill>
                          <a:latin typeface="+mn-lt"/>
                          <a:ea typeface="+mn-ea"/>
                          <a:cs typeface="+mn-cs"/>
                        </a:rPr>
                        <a:t>markets</a:t>
                      </a:r>
                      <a:r>
                        <a:rPr lang="es-ES_tradnl" sz="900" kern="1200" baseline="0" noProof="0" dirty="0" smtClean="0">
                          <a:solidFill>
                            <a:srgbClr val="002776"/>
                          </a:solidFill>
                          <a:latin typeface="+mn-lt"/>
                          <a:ea typeface="+mn-ea"/>
                          <a:cs typeface="+mn-cs"/>
                        </a:rPr>
                        <a:t> y FDI </a:t>
                      </a:r>
                      <a:r>
                        <a:rPr lang="es-ES_tradnl" sz="900" kern="1200" baseline="0" noProof="0" dirty="0" err="1" smtClean="0">
                          <a:solidFill>
                            <a:srgbClr val="002776"/>
                          </a:solidFill>
                          <a:latin typeface="+mn-lt"/>
                          <a:ea typeface="+mn-ea"/>
                          <a:cs typeface="+mn-cs"/>
                        </a:rPr>
                        <a:t>Intelligence</a:t>
                      </a:r>
                      <a:r>
                        <a:rPr lang="es-ES_tradnl" sz="900" kern="1200" baseline="0" noProof="0" dirty="0" smtClean="0">
                          <a:solidFill>
                            <a:srgbClr val="002776"/>
                          </a:solidFill>
                          <a:latin typeface="+mn-lt"/>
                          <a:ea typeface="+mn-ea"/>
                          <a:cs typeface="+mn-cs"/>
                        </a:rPr>
                        <a:t>. Con ello se realizarán acciones de promoción segmentadas y focalizadas. Asimismo, se emitirán periódicamente informes/boletines relevantes para inversionistas actuales y potenciales, los cuales pueden generar nuevas y alternativas fuentes de ingresos para QT vía suscripción entre otros.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970647527"/>
                  </a:ext>
                </a:extLst>
              </a:tr>
              <a:tr h="483166">
                <a:tc>
                  <a:txBody>
                    <a:bodyPr/>
                    <a:lstStyle/>
                    <a:p>
                      <a:pPr marL="0" marR="0" lvl="0" indent="0" algn="just" defTabSz="913399" rtl="0" eaLnBrk="1" fontAlgn="auto" latinLnBrk="0" hangingPunct="1">
                        <a:lnSpc>
                          <a:spcPct val="100000"/>
                        </a:lnSpc>
                        <a:spcBef>
                          <a:spcPts val="0"/>
                        </a:spcBef>
                        <a:spcAft>
                          <a:spcPts val="0"/>
                        </a:spcAft>
                        <a:buClrTx/>
                        <a:buSzTx/>
                        <a:buFont typeface="+mj-lt"/>
                        <a:buNone/>
                        <a:tabLst/>
                        <a:defRPr/>
                      </a:pPr>
                      <a:r>
                        <a:rPr lang="es-ES_tradnl" sz="900" kern="1200" noProof="0" dirty="0" smtClean="0">
                          <a:solidFill>
                            <a:srgbClr val="002776"/>
                          </a:solidFill>
                          <a:latin typeface="+mn-lt"/>
                          <a:ea typeface="+mn-ea"/>
                          <a:cs typeface="+mn-cs"/>
                        </a:rPr>
                        <a:t>9. Desarrollar una metodología simple</a:t>
                      </a:r>
                      <a:r>
                        <a:rPr lang="es-ES_tradnl" sz="900" kern="1200" baseline="0" noProof="0" dirty="0" smtClean="0">
                          <a:solidFill>
                            <a:srgbClr val="002776"/>
                          </a:solidFill>
                          <a:latin typeface="+mn-lt"/>
                          <a:ea typeface="+mn-ea"/>
                          <a:cs typeface="+mn-cs"/>
                        </a:rPr>
                        <a:t> para el análisis y realización de los boletines que sea ágil para todos los involucrados a nivel nacional e internacional donde se incluirán: perfiles, motivaciones, etc. Se desarrollará también una plan de comunicación interna.</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747887445"/>
                  </a:ext>
                </a:extLst>
              </a:tr>
            </a:tbl>
          </a:graphicData>
        </a:graphic>
      </p:graphicFrame>
      <p:graphicFrame>
        <p:nvGraphicFramePr>
          <p:cNvPr id="406" name="Table 405"/>
          <p:cNvGraphicFramePr>
            <a:graphicFrameLocks noGrp="1"/>
          </p:cNvGraphicFramePr>
          <p:nvPr>
            <p:extLst>
              <p:ext uri="{D42A27DB-BD31-4B8C-83A1-F6EECF244321}">
                <p14:modId xmlns:p14="http://schemas.microsoft.com/office/powerpoint/2010/main" val="4075699953"/>
              </p:ext>
            </p:extLst>
          </p:nvPr>
        </p:nvGraphicFramePr>
        <p:xfrm>
          <a:off x="3373810" y="7053140"/>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aphicFrame>
        <p:nvGraphicFramePr>
          <p:cNvPr id="14" name="Object 13" hidden="1"/>
          <p:cNvGraphicFramePr>
            <a:graphicFrameLocks noChangeAspect="1"/>
          </p:cNvGraphicFramePr>
          <p:nvPr>
            <p:custDataLst>
              <p:tags r:id="rId3"/>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26969"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4.1. </a:t>
            </a:r>
            <a:r>
              <a:rPr lang="es-CL" sz="1100" b="1" dirty="0" smtClean="0">
                <a:solidFill>
                  <a:schemeClr val="tx2"/>
                </a:solidFill>
              </a:rPr>
              <a:t>Plataforma </a:t>
            </a:r>
            <a:r>
              <a:rPr lang="es-CL" sz="1100" b="1" dirty="0">
                <a:solidFill>
                  <a:schemeClr val="tx2"/>
                </a:solidFill>
              </a:rPr>
              <a:t>de Inteligencia Operativa de Mercado</a:t>
            </a:r>
          </a:p>
        </p:txBody>
      </p:sp>
      <p:sp>
        <p:nvSpPr>
          <p:cNvPr id="257" name="Rectangle 256"/>
          <p:cNvSpPr/>
          <p:nvPr/>
        </p:nvSpPr>
        <p:spPr>
          <a:xfrm>
            <a:off x="7264146" y="2658967"/>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Organización de información clave sobre el usuario y turista gestionada por el sector privado.</a:t>
            </a:r>
          </a:p>
          <a:p>
            <a:pPr marL="228600" lvl="0" indent="-228600">
              <a:buFont typeface="+mj-lt"/>
              <a:buAutoNum type="arabicPeriod"/>
            </a:pPr>
            <a:r>
              <a:rPr lang="es-CL" sz="900" dirty="0" smtClean="0">
                <a:solidFill>
                  <a:srgbClr val="002776"/>
                </a:solidFill>
              </a:rPr>
              <a:t>Selección de un software que permita dar información y servicio a las necesidades actuales y futuras.</a:t>
            </a:r>
          </a:p>
          <a:p>
            <a:pPr marL="228600" lvl="0" indent="-228600">
              <a:buFont typeface="+mj-lt"/>
              <a:buAutoNum type="arabicPeriod"/>
            </a:pPr>
            <a:r>
              <a:rPr lang="es-CL" sz="900" dirty="0" smtClean="0">
                <a:solidFill>
                  <a:srgbClr val="002776"/>
                </a:solidFill>
              </a:rPr>
              <a:t>Creación de puntos abiertos de </a:t>
            </a:r>
            <a:r>
              <a:rPr lang="es-CL" sz="900" dirty="0" err="1" smtClean="0">
                <a:solidFill>
                  <a:srgbClr val="002776"/>
                </a:solidFill>
              </a:rPr>
              <a:t>Wi</a:t>
            </a:r>
            <a:r>
              <a:rPr lang="es-CL" sz="900" dirty="0" smtClean="0">
                <a:solidFill>
                  <a:srgbClr val="002776"/>
                </a:solidFill>
              </a:rPr>
              <a:t>-Fi en áreas turísticas concretas para favorecer la obtención de datos de mercado.</a:t>
            </a:r>
          </a:p>
          <a:p>
            <a:pPr marL="228600" lvl="0" indent="-228600">
              <a:buFont typeface="+mj-lt"/>
              <a:buAutoNum type="arabicPeriod"/>
            </a:pPr>
            <a:r>
              <a:rPr lang="es-CL" sz="900" dirty="0" smtClean="0">
                <a:solidFill>
                  <a:srgbClr val="002776"/>
                </a:solidFill>
              </a:rPr>
              <a:t>Organización y distribución de la información de manera oportuna y eficaz de forma eficiente a todos los actores interesados.</a:t>
            </a:r>
          </a:p>
          <a:p>
            <a:pPr marL="228600" lvl="0" indent="-228600">
              <a:buFont typeface="+mj-lt"/>
              <a:buAutoNum type="arabicPeriod"/>
            </a:pPr>
            <a:endParaRPr lang="es-CL" sz="900" dirty="0" smtClean="0">
              <a:solidFill>
                <a:srgbClr val="002776"/>
              </a:solidFill>
            </a:endParaRPr>
          </a:p>
        </p:txBody>
      </p:sp>
      <p:sp>
        <p:nvSpPr>
          <p:cNvPr id="212" name="Rectangle 211"/>
          <p:cNvSpPr/>
          <p:nvPr/>
        </p:nvSpPr>
        <p:spPr>
          <a:xfrm>
            <a:off x="205200" y="1667888"/>
            <a:ext cx="7020000" cy="4092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Tener un conocimiento detallado y segmentado del comportamiento del turista nacional e internacional que viene </a:t>
            </a:r>
            <a:r>
              <a:rPr lang="es-CL" sz="900" dirty="0">
                <a:solidFill>
                  <a:srgbClr val="002776"/>
                </a:solidFill>
              </a:rPr>
              <a:t>y</a:t>
            </a:r>
            <a:r>
              <a:rPr lang="es-CL" sz="900" dirty="0" smtClean="0">
                <a:solidFill>
                  <a:srgbClr val="002776"/>
                </a:solidFill>
              </a:rPr>
              <a:t>/o está en Quito para poder ofrecer previo a su viaje opciones que lo inviten a quedarse y  lograr aumentar la estancia y  el gasto medio por turista. </a:t>
            </a:r>
          </a:p>
        </p:txBody>
      </p:sp>
      <p:sp>
        <p:nvSpPr>
          <p:cNvPr id="256" name="Rectangle 255"/>
          <p:cNvSpPr/>
          <p:nvPr/>
        </p:nvSpPr>
        <p:spPr>
          <a:xfrm>
            <a:off x="7264146" y="2295272"/>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329839"/>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35703" y="5300195"/>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rgbClr val="002776"/>
                </a:solidFill>
              </a:rPr>
              <a:t>Número de usuarios en el sistema CRM </a:t>
            </a:r>
          </a:p>
          <a:p>
            <a:pPr marL="228600" indent="-228600">
              <a:spcBef>
                <a:spcPts val="300"/>
              </a:spcBef>
              <a:buFont typeface="+mj-lt"/>
              <a:buAutoNum type="arabicPeriod"/>
            </a:pPr>
            <a:r>
              <a:rPr lang="es-CL" sz="900" dirty="0" smtClean="0">
                <a:solidFill>
                  <a:srgbClr val="002776"/>
                </a:solidFill>
              </a:rPr>
              <a:t>Número de usuarios que han realizado “conversiones” de comportamientos propuestos (visitas o consumos determinados)</a:t>
            </a:r>
          </a:p>
          <a:p>
            <a:pPr marL="228600" indent="-228600">
              <a:spcBef>
                <a:spcPts val="300"/>
              </a:spcBef>
              <a:buFont typeface="+mj-lt"/>
              <a:buAutoNum type="arabicPeriod"/>
            </a:pPr>
            <a:r>
              <a:rPr lang="es-CL" sz="900" dirty="0">
                <a:solidFill>
                  <a:srgbClr val="002776"/>
                </a:solidFill>
              </a:rPr>
              <a:t>Sistema implementado</a:t>
            </a:r>
          </a:p>
          <a:p>
            <a:pPr marL="228600" indent="-228600">
              <a:spcBef>
                <a:spcPts val="300"/>
              </a:spcBef>
              <a:buFont typeface="+mj-lt"/>
              <a:buAutoNum type="arabicPeriod"/>
            </a:pPr>
            <a:r>
              <a:rPr lang="es-CL" sz="900" dirty="0">
                <a:solidFill>
                  <a:srgbClr val="002776"/>
                </a:solidFill>
              </a:rPr>
              <a:t>Número de acciones o promociones realizadas y para cuantos usuarios.</a:t>
            </a:r>
          </a:p>
        </p:txBody>
      </p:sp>
      <p:sp>
        <p:nvSpPr>
          <p:cNvPr id="180" name="Rectangle 179"/>
          <p:cNvSpPr/>
          <p:nvPr/>
        </p:nvSpPr>
        <p:spPr>
          <a:xfrm>
            <a:off x="5644800" y="6665738"/>
            <a:ext cx="2088000" cy="317559"/>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96398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64277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665738"/>
            <a:ext cx="2088000" cy="31755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96398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67729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251" name="Group 250"/>
          <p:cNvGrpSpPr/>
          <p:nvPr/>
        </p:nvGrpSpPr>
        <p:grpSpPr>
          <a:xfrm>
            <a:off x="5765554" y="700060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700060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700060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700060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700060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700060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60942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58</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23532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14170" y="723532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751090"/>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05090"/>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smtClean="0"/>
              <a:t>Inteligencia de mercados en tiempo real para toma de decisiones</a:t>
            </a:r>
            <a:endParaRPr lang="es-CL" sz="800" b="1" dirty="0">
              <a:solidFill>
                <a:srgbClr val="FFFFFF"/>
              </a:solidFill>
            </a:endParaRPr>
          </a:p>
        </p:txBody>
      </p:sp>
      <p:sp>
        <p:nvSpPr>
          <p:cNvPr id="293" name="Rectangle 292"/>
          <p:cNvSpPr/>
          <p:nvPr/>
        </p:nvSpPr>
        <p:spPr>
          <a:xfrm>
            <a:off x="205458" y="1379896"/>
            <a:ext cx="7020000" cy="2777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15896"/>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2662858"/>
            <a:ext cx="7020000" cy="259281"/>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2714215"/>
            <a:ext cx="226312" cy="198584"/>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1508" y="2675918"/>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42" name="Group 341"/>
          <p:cNvGrpSpPr/>
          <p:nvPr/>
        </p:nvGrpSpPr>
        <p:grpSpPr>
          <a:xfrm>
            <a:off x="205458" y="2014786"/>
            <a:ext cx="7036540" cy="648070"/>
            <a:chOff x="187198" y="2626411"/>
            <a:chExt cx="7036540" cy="672215"/>
          </a:xfrm>
        </p:grpSpPr>
        <p:sp>
          <p:nvSpPr>
            <p:cNvPr id="359" name="Rectangle 314"/>
            <p:cNvSpPr/>
            <p:nvPr>
              <p:custDataLst>
                <p:tags r:id="rId16"/>
              </p:custDataLst>
            </p:nvPr>
          </p:nvSpPr>
          <p:spPr>
            <a:xfrm>
              <a:off x="205458" y="2626411"/>
              <a:ext cx="7018280" cy="26663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61" name="Group 315"/>
            <p:cNvGrpSpPr/>
            <p:nvPr>
              <p:custDataLst>
                <p:tags r:id="rId17"/>
              </p:custDataLst>
            </p:nvPr>
          </p:nvGrpSpPr>
          <p:grpSpPr>
            <a:xfrm>
              <a:off x="316674" y="2637173"/>
              <a:ext cx="199540" cy="244222"/>
              <a:chOff x="391339" y="1134105"/>
              <a:chExt cx="353433" cy="516936"/>
            </a:xfrm>
          </p:grpSpPr>
          <p:sp>
            <p:nvSpPr>
              <p:cNvPr id="364" name="Freeform 148"/>
              <p:cNvSpPr>
                <a:spLocks/>
              </p:cNvSpPr>
              <p:nvPr/>
            </p:nvSpPr>
            <p:spPr bwMode="auto">
              <a:xfrm>
                <a:off x="391339" y="1134105"/>
                <a:ext cx="353433" cy="516936"/>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5" name="Freeform 149"/>
              <p:cNvSpPr>
                <a:spLocks/>
              </p:cNvSpPr>
              <p:nvPr/>
            </p:nvSpPr>
            <p:spPr bwMode="auto">
              <a:xfrm>
                <a:off x="518340" y="1154743"/>
                <a:ext cx="104124" cy="100377"/>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62" name="Rectangle 361"/>
            <p:cNvSpPr/>
            <p:nvPr/>
          </p:nvSpPr>
          <p:spPr>
            <a:xfrm>
              <a:off x="3632495" y="2896672"/>
              <a:ext cx="3558680" cy="3796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smtClean="0">
                  <a:solidFill>
                    <a:srgbClr val="002776"/>
                  </a:solidFill>
                </a:rPr>
                <a:t>Asociación de hoteleros de Quito, </a:t>
              </a:r>
              <a:r>
                <a:rPr lang="es-CL" sz="900" dirty="0">
                  <a:solidFill>
                    <a:srgbClr val="002776"/>
                  </a:solidFill>
                </a:rPr>
                <a:t>transportes terrestres  y líneas aéreas</a:t>
              </a:r>
            </a:p>
          </p:txBody>
        </p:sp>
        <p:sp>
          <p:nvSpPr>
            <p:cNvPr id="363" name="Rectangle 362"/>
            <p:cNvSpPr/>
            <p:nvPr/>
          </p:nvSpPr>
          <p:spPr>
            <a:xfrm>
              <a:off x="187198" y="2906492"/>
              <a:ext cx="3418116" cy="3921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smtClean="0">
                  <a:solidFill>
                    <a:srgbClr val="002776"/>
                  </a:solidFill>
                </a:rPr>
                <a:t>Líder de Proyecto: </a:t>
              </a:r>
              <a:r>
                <a:rPr lang="es-ES_tradnl" sz="900" dirty="0" smtClean="0">
                  <a:solidFill>
                    <a:srgbClr val="002776"/>
                  </a:solidFill>
                </a:rPr>
                <a:t>QT, </a:t>
              </a:r>
              <a:r>
                <a:rPr lang="es-ES_tradnl" sz="900" dirty="0" err="1" smtClean="0">
                  <a:solidFill>
                    <a:srgbClr val="002776"/>
                  </a:solidFill>
                </a:rPr>
                <a:t>Fencaptur</a:t>
              </a:r>
              <a:r>
                <a:rPr lang="es-ES_tradnl" sz="900" dirty="0" smtClean="0">
                  <a:solidFill>
                    <a:srgbClr val="002776"/>
                  </a:solidFill>
                </a:rPr>
                <a:t>, </a:t>
              </a:r>
              <a:r>
                <a:rPr lang="es-ES_tradnl" sz="900" dirty="0" err="1" smtClean="0">
                  <a:solidFill>
                    <a:srgbClr val="002776"/>
                  </a:solidFill>
                </a:rPr>
                <a:t>Optur</a:t>
              </a:r>
              <a:r>
                <a:rPr lang="es-ES_tradnl" sz="900" dirty="0" smtClean="0">
                  <a:solidFill>
                    <a:srgbClr val="002776"/>
                  </a:solidFill>
                </a:rPr>
                <a:t> y/o </a:t>
              </a:r>
              <a:r>
                <a:rPr lang="es-ES_tradnl" sz="900" dirty="0" err="1" smtClean="0">
                  <a:solidFill>
                    <a:srgbClr val="002776"/>
                  </a:solidFill>
                </a:rPr>
                <a:t>Captur</a:t>
              </a:r>
              <a:r>
                <a:rPr lang="es-ES_tradnl" sz="900" dirty="0" smtClean="0">
                  <a:solidFill>
                    <a:srgbClr val="002776"/>
                  </a:solidFill>
                </a:rPr>
                <a:t> </a:t>
              </a:r>
            </a:p>
            <a:p>
              <a:r>
                <a:rPr lang="es-ES_tradnl" sz="900" b="1" dirty="0" smtClean="0">
                  <a:solidFill>
                    <a:srgbClr val="002776"/>
                  </a:solidFill>
                </a:rPr>
                <a:t>Equipo del Proyecto</a:t>
              </a:r>
              <a:r>
                <a:rPr lang="es-ES_tradnl" sz="900" dirty="0" smtClean="0">
                  <a:solidFill>
                    <a:srgbClr val="002776"/>
                  </a:solidFill>
                </a:rPr>
                <a:t>: </a:t>
              </a:r>
              <a:r>
                <a:rPr lang="es-ES" sz="900" dirty="0">
                  <a:solidFill>
                    <a:srgbClr val="002776"/>
                  </a:solidFill>
                </a:rPr>
                <a:t>Quito Turismo ( Área de </a:t>
              </a:r>
              <a:r>
                <a:rPr lang="es-ES" sz="900" dirty="0" smtClean="0">
                  <a:solidFill>
                    <a:srgbClr val="002776"/>
                  </a:solidFill>
                </a:rPr>
                <a:t>Planificación y Dirección de Mercadeo)</a:t>
              </a:r>
              <a:endParaRPr lang="es-ES_tradnl" sz="900" dirty="0" smtClean="0">
                <a:solidFill>
                  <a:srgbClr val="002776"/>
                </a:solidFill>
              </a:endParaRPr>
            </a:p>
          </p:txBody>
        </p:sp>
      </p:grpSp>
      <p:sp>
        <p:nvSpPr>
          <p:cNvPr id="315" name="Rectangle 314"/>
          <p:cNvSpPr/>
          <p:nvPr/>
        </p:nvSpPr>
        <p:spPr>
          <a:xfrm>
            <a:off x="7257107" y="1366714"/>
            <a:ext cx="2632351" cy="265135"/>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16" name="Rectangle 315"/>
          <p:cNvSpPr/>
          <p:nvPr/>
        </p:nvSpPr>
        <p:spPr>
          <a:xfrm>
            <a:off x="7256357" y="1626232"/>
            <a:ext cx="2633101" cy="51980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17" name="Group 316"/>
          <p:cNvGrpSpPr/>
          <p:nvPr/>
        </p:nvGrpSpPr>
        <p:grpSpPr>
          <a:xfrm>
            <a:off x="7381240" y="1400182"/>
            <a:ext cx="373258" cy="267746"/>
            <a:chOff x="1738313" y="3406776"/>
            <a:chExt cx="644727" cy="615950"/>
          </a:xfrm>
          <a:solidFill>
            <a:srgbClr val="FFFF00"/>
          </a:solidFill>
        </p:grpSpPr>
        <p:sp>
          <p:nvSpPr>
            <p:cNvPr id="374"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5"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7"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18" name="Group 317"/>
          <p:cNvGrpSpPr/>
          <p:nvPr/>
        </p:nvGrpSpPr>
        <p:grpSpPr>
          <a:xfrm>
            <a:off x="7408749" y="1658156"/>
            <a:ext cx="591789" cy="402486"/>
            <a:chOff x="3605314" y="6801213"/>
            <a:chExt cx="468000" cy="432933"/>
          </a:xfrm>
        </p:grpSpPr>
        <p:sp>
          <p:nvSpPr>
            <p:cNvPr id="372" name="Rectangle 371"/>
            <p:cNvSpPr/>
            <p:nvPr>
              <p:custDataLst>
                <p:tags r:id="rId14"/>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3" name="TextBox 372"/>
            <p:cNvSpPr txBox="1"/>
            <p:nvPr>
              <p:custDataLst>
                <p:tags r:id="rId15"/>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0" name="Group 359"/>
          <p:cNvGrpSpPr/>
          <p:nvPr/>
        </p:nvGrpSpPr>
        <p:grpSpPr>
          <a:xfrm>
            <a:off x="8286776" y="1658156"/>
            <a:ext cx="591789" cy="402486"/>
            <a:chOff x="4217406" y="6801213"/>
            <a:chExt cx="468000" cy="432933"/>
          </a:xfrm>
        </p:grpSpPr>
        <p:sp>
          <p:nvSpPr>
            <p:cNvPr id="370" name="Rectangle 369"/>
            <p:cNvSpPr/>
            <p:nvPr>
              <p:custDataLst>
                <p:tags r:id="rId12"/>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1" name="TextBox 370"/>
            <p:cNvSpPr txBox="1"/>
            <p:nvPr>
              <p:custDataLst>
                <p:tags r:id="rId13"/>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6" name="Group 365"/>
          <p:cNvGrpSpPr/>
          <p:nvPr/>
        </p:nvGrpSpPr>
        <p:grpSpPr>
          <a:xfrm>
            <a:off x="9164804" y="1658156"/>
            <a:ext cx="591789" cy="402486"/>
            <a:chOff x="4829498" y="6801213"/>
            <a:chExt cx="468000" cy="432933"/>
          </a:xfrm>
        </p:grpSpPr>
        <p:sp>
          <p:nvSpPr>
            <p:cNvPr id="368" name="Rectangle 367"/>
            <p:cNvSpPr/>
            <p:nvPr>
              <p:custDataLst>
                <p:tags r:id="rId10"/>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69" name="TextBox 368"/>
            <p:cNvSpPr txBox="1"/>
            <p:nvPr>
              <p:custDataLst>
                <p:tags r:id="rId11"/>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7" name="Freeform 368"/>
          <p:cNvSpPr>
            <a:spLocks noEditPoints="1"/>
          </p:cNvSpPr>
          <p:nvPr/>
        </p:nvSpPr>
        <p:spPr bwMode="auto">
          <a:xfrm>
            <a:off x="7538475" y="1798762"/>
            <a:ext cx="228886" cy="179622"/>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78" name="Group 377"/>
          <p:cNvGrpSpPr/>
          <p:nvPr/>
        </p:nvGrpSpPr>
        <p:grpSpPr>
          <a:xfrm>
            <a:off x="205458" y="6655613"/>
            <a:ext cx="3169298" cy="831781"/>
            <a:chOff x="205458" y="6443378"/>
            <a:chExt cx="3273816" cy="942946"/>
          </a:xfrm>
        </p:grpSpPr>
        <p:sp>
          <p:nvSpPr>
            <p:cNvPr id="379" name="Rectangle 378"/>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380" name="Rectangle 379"/>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381"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2" name="Rectangle 381"/>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83"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4" name="Rectangle 383"/>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$ 740.000 USD </a:t>
              </a:r>
              <a:endParaRPr lang="es-CL" sz="800" dirty="0">
                <a:solidFill>
                  <a:schemeClr val="tx2"/>
                </a:solidFill>
              </a:endParaRPr>
            </a:p>
            <a:p>
              <a:pPr algn="ctr"/>
              <a:r>
                <a:rPr lang="es-CL" sz="800" i="1" dirty="0" smtClean="0">
                  <a:solidFill>
                    <a:schemeClr val="tx2"/>
                  </a:solidFill>
                </a:rPr>
                <a:t>A financiar entre los líderes de proyecto asignados</a:t>
              </a:r>
            </a:p>
            <a:p>
              <a:pPr algn="ctr"/>
              <a:r>
                <a:rPr lang="es-CL" sz="800" i="1" dirty="0" smtClean="0">
                  <a:solidFill>
                    <a:schemeClr val="tx2"/>
                  </a:solidFill>
                </a:rPr>
                <a:t>El gasto que asume QT puede ser recuperado con la publicación de informes o la </a:t>
              </a:r>
              <a:r>
                <a:rPr lang="es-CL" sz="800" i="1" dirty="0" err="1" smtClean="0">
                  <a:solidFill>
                    <a:schemeClr val="tx2"/>
                  </a:solidFill>
                </a:rPr>
                <a:t>esponsorización</a:t>
              </a:r>
              <a:r>
                <a:rPr lang="es-CL" sz="800" i="1" dirty="0" smtClean="0">
                  <a:solidFill>
                    <a:schemeClr val="tx2"/>
                  </a:solidFill>
                </a:rPr>
                <a:t> de éstos.</a:t>
              </a:r>
            </a:p>
          </p:txBody>
        </p:sp>
      </p:grpSp>
      <p:sp>
        <p:nvSpPr>
          <p:cNvPr id="385" name="Rectangle 384"/>
          <p:cNvSpPr/>
          <p:nvPr/>
        </p:nvSpPr>
        <p:spPr>
          <a:xfrm>
            <a:off x="3373814" y="6665738"/>
            <a:ext cx="2189001" cy="31755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sp>
        <p:nvSpPr>
          <p:cNvPr id="387" name="Freeform 368"/>
          <p:cNvSpPr>
            <a:spLocks noEditPoints="1"/>
          </p:cNvSpPr>
          <p:nvPr/>
        </p:nvSpPr>
        <p:spPr bwMode="auto">
          <a:xfrm>
            <a:off x="4236380" y="727128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8" name="Freeform 368"/>
          <p:cNvSpPr>
            <a:spLocks noEditPoints="1"/>
          </p:cNvSpPr>
          <p:nvPr/>
        </p:nvSpPr>
        <p:spPr bwMode="auto">
          <a:xfrm>
            <a:off x="4596436" y="727128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9" name="Freeform 368"/>
          <p:cNvSpPr>
            <a:spLocks noEditPoints="1"/>
          </p:cNvSpPr>
          <p:nvPr/>
        </p:nvSpPr>
        <p:spPr bwMode="auto">
          <a:xfrm>
            <a:off x="4956460" y="727128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0" name="Freeform 368"/>
          <p:cNvSpPr>
            <a:spLocks noEditPoints="1"/>
          </p:cNvSpPr>
          <p:nvPr/>
        </p:nvSpPr>
        <p:spPr bwMode="auto">
          <a:xfrm>
            <a:off x="5316500" y="727128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91" name="Group 390"/>
          <p:cNvGrpSpPr/>
          <p:nvPr/>
        </p:nvGrpSpPr>
        <p:grpSpPr>
          <a:xfrm>
            <a:off x="3415891" y="6665739"/>
            <a:ext cx="256421" cy="252000"/>
            <a:chOff x="3417417" y="6485819"/>
            <a:chExt cx="256421" cy="252000"/>
          </a:xfrm>
        </p:grpSpPr>
        <p:sp>
          <p:nvSpPr>
            <p:cNvPr id="392"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3"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4"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5" name="Freeform 368"/>
          <p:cNvSpPr>
            <a:spLocks noEditPoints="1"/>
          </p:cNvSpPr>
          <p:nvPr/>
        </p:nvSpPr>
        <p:spPr bwMode="auto">
          <a:xfrm>
            <a:off x="3876340" y="727128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96" name="Group 395"/>
          <p:cNvGrpSpPr/>
          <p:nvPr/>
        </p:nvGrpSpPr>
        <p:grpSpPr>
          <a:xfrm>
            <a:off x="4761313" y="7559402"/>
            <a:ext cx="4332885" cy="188648"/>
            <a:chOff x="565498" y="7511262"/>
            <a:chExt cx="4332885" cy="188648"/>
          </a:xfrm>
        </p:grpSpPr>
        <p:grpSp>
          <p:nvGrpSpPr>
            <p:cNvPr id="397" name="Group 396"/>
            <p:cNvGrpSpPr/>
            <p:nvPr/>
          </p:nvGrpSpPr>
          <p:grpSpPr>
            <a:xfrm>
              <a:off x="565498" y="7511262"/>
              <a:ext cx="3104467" cy="184666"/>
              <a:chOff x="615275" y="7511262"/>
              <a:chExt cx="3104467" cy="184666"/>
            </a:xfrm>
          </p:grpSpPr>
          <p:sp>
            <p:nvSpPr>
              <p:cNvPr id="400" name="TextBox 399"/>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01" name="Rectangle 400"/>
              <p:cNvSpPr/>
              <p:nvPr>
                <p:custDataLst>
                  <p:tags r:id="rId7"/>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02" name="Rectangle 401"/>
              <p:cNvSpPr/>
              <p:nvPr>
                <p:custDataLst>
                  <p:tags r:id="rId8"/>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03" name="Rectangle 402"/>
              <p:cNvSpPr/>
              <p:nvPr>
                <p:custDataLst>
                  <p:tags r:id="rId9"/>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398" name="TextBox 397"/>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399" name="TextBox 39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170" name="Rounded Rectangle 169"/>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E4</a:t>
            </a:r>
            <a:endParaRPr lang="es-ES" sz="1000" b="1" dirty="0">
              <a:solidFill>
                <a:srgbClr val="002060"/>
              </a:solidFill>
            </a:endParaRPr>
          </a:p>
        </p:txBody>
      </p:sp>
      <p:grpSp>
        <p:nvGrpSpPr>
          <p:cNvPr id="169" name="Group 168"/>
          <p:cNvGrpSpPr/>
          <p:nvPr/>
        </p:nvGrpSpPr>
        <p:grpSpPr>
          <a:xfrm>
            <a:off x="1202122" y="380250"/>
            <a:ext cx="428400" cy="410400"/>
            <a:chOff x="1157616" y="202415"/>
            <a:chExt cx="515504" cy="495053"/>
          </a:xfrm>
        </p:grpSpPr>
        <p:sp>
          <p:nvSpPr>
            <p:cNvPr id="176" name="Rounded Rectangle 175"/>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7" name="Group 282"/>
            <p:cNvGrpSpPr/>
            <p:nvPr/>
          </p:nvGrpSpPr>
          <p:grpSpPr>
            <a:xfrm>
              <a:off x="1311621" y="288473"/>
              <a:ext cx="207495" cy="194290"/>
              <a:chOff x="644491" y="4719572"/>
              <a:chExt cx="226243" cy="211846"/>
            </a:xfrm>
            <a:solidFill>
              <a:schemeClr val="bg1"/>
            </a:solidFill>
          </p:grpSpPr>
          <p:sp>
            <p:nvSpPr>
              <p:cNvPr id="178"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9"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40112753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59</a:t>
            </a:fld>
            <a:endParaRPr lang="en-US" dirty="0"/>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a:t>
            </a:r>
            <a:r>
              <a:rPr lang="es-CL" sz="1000" b="1" dirty="0" smtClean="0">
                <a:solidFill>
                  <a:schemeClr val="bg1"/>
                </a:solidFill>
              </a:rPr>
              <a:t>herramientas de monitoreo en tiempo real especializadas en turismo y de análisis de niveles de satisfacción</a:t>
            </a:r>
            <a:endParaRPr lang="es-CL" sz="1000" b="1" dirty="0">
              <a:solidFill>
                <a:schemeClr val="bg1"/>
              </a:solidFill>
            </a:endParaRPr>
          </a:p>
        </p:txBody>
      </p:sp>
      <p:pic>
        <p:nvPicPr>
          <p:cNvPr id="17" name="Picture 16"/>
          <p:cNvPicPr>
            <a:picLocks noChangeAspect="1"/>
          </p:cNvPicPr>
          <p:nvPr/>
        </p:nvPicPr>
        <p:blipFill>
          <a:blip r:embed="rId6"/>
          <a:stretch>
            <a:fillRect/>
          </a:stretch>
        </p:blipFill>
        <p:spPr>
          <a:xfrm>
            <a:off x="5995943" y="2587649"/>
            <a:ext cx="3831889" cy="1330052"/>
          </a:xfrm>
          <a:prstGeom prst="rect">
            <a:avLst/>
          </a:prstGeom>
        </p:spPr>
      </p:pic>
      <p:pic>
        <p:nvPicPr>
          <p:cNvPr id="18" name="Picture 17"/>
          <p:cNvPicPr>
            <a:picLocks noChangeAspect="1"/>
          </p:cNvPicPr>
          <p:nvPr/>
        </p:nvPicPr>
        <p:blipFill>
          <a:blip r:embed="rId7"/>
          <a:stretch>
            <a:fillRect/>
          </a:stretch>
        </p:blipFill>
        <p:spPr>
          <a:xfrm>
            <a:off x="332027" y="2583906"/>
            <a:ext cx="1306921" cy="1330052"/>
          </a:xfrm>
          <a:prstGeom prst="rect">
            <a:avLst/>
          </a:prstGeom>
        </p:spPr>
      </p:pic>
      <p:pic>
        <p:nvPicPr>
          <p:cNvPr id="223234" name="Picture 2" descr="Resultado de imagen para oag flights"/>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866145" y="2577307"/>
            <a:ext cx="1967870" cy="1333539"/>
          </a:xfrm>
          <a:prstGeom prst="rect">
            <a:avLst/>
          </a:prstGeom>
          <a:noFill/>
          <a:extLst>
            <a:ext uri="{909E8E84-426E-40dd-AFC4-6F175D3DCCD1}">
              <a14:hiddenFill xmlns:a14="http://schemas.microsoft.com/office/drawing/2010/main" xmlns="">
                <a:solidFill>
                  <a:srgbClr val="FFFFFF"/>
                </a:solidFill>
              </a14:hiddenFill>
            </a:ext>
          </a:extLst>
        </p:spPr>
      </p:pic>
      <p:sp>
        <p:nvSpPr>
          <p:cNvPr id="42" name="TextBox 41"/>
          <p:cNvSpPr txBox="1"/>
          <p:nvPr/>
        </p:nvSpPr>
        <p:spPr>
          <a:xfrm>
            <a:off x="277208" y="2014786"/>
            <a:ext cx="9073266" cy="261610"/>
          </a:xfrm>
          <a:prstGeom prst="rect">
            <a:avLst/>
          </a:prstGeom>
          <a:noFill/>
        </p:spPr>
        <p:txBody>
          <a:bodyPr wrap="square" rtlCol="0">
            <a:spAutoFit/>
          </a:bodyPr>
          <a:lstStyle/>
          <a:p>
            <a:r>
              <a:rPr lang="es-CL" sz="1100" b="1" dirty="0">
                <a:solidFill>
                  <a:schemeClr val="tx2"/>
                </a:solidFill>
              </a:rPr>
              <a:t>Monitoreo </a:t>
            </a:r>
            <a:r>
              <a:rPr lang="es-CL" sz="1100" b="1" dirty="0" smtClean="0">
                <a:solidFill>
                  <a:schemeClr val="tx2"/>
                </a:solidFill>
              </a:rPr>
              <a:t>e</a:t>
            </a:r>
            <a:r>
              <a:rPr lang="es-CL" sz="1100" b="1" dirty="0" smtClean="0">
                <a:solidFill>
                  <a:schemeClr val="tx2"/>
                </a:solidFill>
                <a:latin typeface="+mn-lt"/>
              </a:rPr>
              <a:t>specializado en turismo</a:t>
            </a:r>
            <a:endParaRPr lang="es-CL" sz="1100" b="1" dirty="0">
              <a:solidFill>
                <a:schemeClr val="tx2"/>
              </a:solidFill>
              <a:latin typeface="+mn-lt"/>
            </a:endParaRPr>
          </a:p>
        </p:txBody>
      </p:sp>
      <p:sp>
        <p:nvSpPr>
          <p:cNvPr id="43" name="TextBox 42"/>
          <p:cNvSpPr txBox="1"/>
          <p:nvPr/>
        </p:nvSpPr>
        <p:spPr>
          <a:xfrm>
            <a:off x="255656" y="5569600"/>
            <a:ext cx="9073266" cy="261610"/>
          </a:xfrm>
          <a:prstGeom prst="rect">
            <a:avLst/>
          </a:prstGeom>
          <a:noFill/>
        </p:spPr>
        <p:txBody>
          <a:bodyPr wrap="square" rtlCol="0">
            <a:spAutoFit/>
          </a:bodyPr>
          <a:lstStyle/>
          <a:p>
            <a:r>
              <a:rPr lang="es-CL" sz="1100" b="1" dirty="0" smtClean="0">
                <a:solidFill>
                  <a:schemeClr val="tx2"/>
                </a:solidFill>
                <a:latin typeface="+mn-lt"/>
              </a:rPr>
              <a:t>Monitoreo de satisfacción de usuarios  e investigación de mercado con paneles en tiempo real</a:t>
            </a:r>
            <a:endParaRPr lang="es-CL" sz="1100" b="1" dirty="0">
              <a:solidFill>
                <a:schemeClr val="tx2"/>
              </a:solidFill>
              <a:latin typeface="+mn-lt"/>
            </a:endParaRPr>
          </a:p>
        </p:txBody>
      </p:sp>
      <p:sp>
        <p:nvSpPr>
          <p:cNvPr id="6" name="Rectangle 5"/>
          <p:cNvSpPr/>
          <p:nvPr/>
        </p:nvSpPr>
        <p:spPr>
          <a:xfrm>
            <a:off x="5967633" y="2572809"/>
            <a:ext cx="619762" cy="249616"/>
          </a:xfrm>
          <a:prstGeom prst="rect">
            <a:avLst/>
          </a:prstGeom>
          <a:no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pic>
        <p:nvPicPr>
          <p:cNvPr id="35" name="Imagen 34"/>
          <p:cNvPicPr>
            <a:picLocks noChangeAspect="1"/>
          </p:cNvPicPr>
          <p:nvPr/>
        </p:nvPicPr>
        <p:blipFill>
          <a:blip r:embed="rId9"/>
          <a:stretch>
            <a:fillRect/>
          </a:stretch>
        </p:blipFill>
        <p:spPr>
          <a:xfrm>
            <a:off x="349474" y="5759202"/>
            <a:ext cx="1512168" cy="1512168"/>
          </a:xfrm>
          <a:prstGeom prst="rect">
            <a:avLst/>
          </a:prstGeom>
        </p:spPr>
      </p:pic>
      <p:pic>
        <p:nvPicPr>
          <p:cNvPr id="36" name="Imagen 35"/>
          <p:cNvPicPr>
            <a:picLocks noChangeAspect="1"/>
          </p:cNvPicPr>
          <p:nvPr/>
        </p:nvPicPr>
        <p:blipFill rotWithShape="1">
          <a:blip r:embed="rId10"/>
          <a:srcRect r="19895"/>
          <a:stretch/>
        </p:blipFill>
        <p:spPr>
          <a:xfrm>
            <a:off x="2293690" y="5831210"/>
            <a:ext cx="1211326" cy="1351035"/>
          </a:xfrm>
          <a:prstGeom prst="rect">
            <a:avLst/>
          </a:prstGeom>
        </p:spPr>
      </p:pic>
      <p:pic>
        <p:nvPicPr>
          <p:cNvPr id="37" name="Imagen 36" descr="Captura de pantalla 2016-06-26 a la(s) 02.00.59.png"/>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981437" y="6047234"/>
            <a:ext cx="2008997" cy="809053"/>
          </a:xfrm>
          <a:prstGeom prst="rect">
            <a:avLst/>
          </a:prstGeom>
        </p:spPr>
      </p:pic>
      <p:pic>
        <p:nvPicPr>
          <p:cNvPr id="38" name="Imagen 37" descr="Captura de pantalla 2016-06-26 a la(s) 02.01.11.png"/>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3684820" y="5831210"/>
            <a:ext cx="2945345" cy="552848"/>
          </a:xfrm>
          <a:prstGeom prst="rect">
            <a:avLst/>
          </a:prstGeom>
        </p:spPr>
      </p:pic>
      <p:pic>
        <p:nvPicPr>
          <p:cNvPr id="39" name="Imagen 38" descr="Captura de pantalla 2016-06-26 a la(s) 02.01.24.png"/>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3993785" y="6551662"/>
            <a:ext cx="2404361" cy="575692"/>
          </a:xfrm>
          <a:prstGeom prst="rect">
            <a:avLst/>
          </a:prstGeom>
        </p:spPr>
      </p:pic>
      <p:pic>
        <p:nvPicPr>
          <p:cNvPr id="4" name="Picture 3"/>
          <p:cNvPicPr>
            <a:picLocks noChangeAspect="1"/>
          </p:cNvPicPr>
          <p:nvPr/>
        </p:nvPicPr>
        <p:blipFill rotWithShape="1">
          <a:blip r:embed="rId14"/>
          <a:srcRect l="13473" t="24406" r="65496" b="60828"/>
          <a:stretch/>
        </p:blipFill>
        <p:spPr>
          <a:xfrm>
            <a:off x="1751177" y="2589196"/>
            <a:ext cx="2034004" cy="802896"/>
          </a:xfrm>
          <a:prstGeom prst="rect">
            <a:avLst/>
          </a:prstGeom>
        </p:spPr>
      </p:pic>
      <p:sp>
        <p:nvSpPr>
          <p:cNvPr id="34" name="Rectangle 33"/>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4.1. </a:t>
            </a:r>
            <a:r>
              <a:rPr lang="es-CL" sz="1100" b="1" dirty="0" smtClean="0">
                <a:solidFill>
                  <a:schemeClr val="tx2"/>
                </a:solidFill>
              </a:rPr>
              <a:t>Plataforma </a:t>
            </a:r>
            <a:r>
              <a:rPr lang="es-CL" sz="1100" b="1" dirty="0">
                <a:solidFill>
                  <a:schemeClr val="tx2"/>
                </a:solidFill>
              </a:rPr>
              <a:t>de Inteligencia Operativa de Mercado</a:t>
            </a:r>
          </a:p>
        </p:txBody>
      </p:sp>
      <p:sp>
        <p:nvSpPr>
          <p:cNvPr id="40" name="Rectangle 39"/>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smtClean="0"/>
              <a:t>Inteligencia de mercados en tiempo real para toma de decisiones</a:t>
            </a:r>
            <a:endParaRPr lang="es-CL" sz="800" b="1" dirty="0">
              <a:solidFill>
                <a:srgbClr val="FFFFFF"/>
              </a:solidFill>
            </a:endParaRPr>
          </a:p>
        </p:txBody>
      </p:sp>
      <p:sp>
        <p:nvSpPr>
          <p:cNvPr id="41" name="Rounded Rectangle 40"/>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E4</a:t>
            </a:r>
            <a:endParaRPr lang="es-ES" sz="1000" b="1" dirty="0">
              <a:solidFill>
                <a:srgbClr val="002060"/>
              </a:solidFill>
            </a:endParaRPr>
          </a:p>
        </p:txBody>
      </p:sp>
      <p:sp>
        <p:nvSpPr>
          <p:cNvPr id="44" name="TextBox 43"/>
          <p:cNvSpPr txBox="1"/>
          <p:nvPr/>
        </p:nvSpPr>
        <p:spPr>
          <a:xfrm>
            <a:off x="311970" y="2230810"/>
            <a:ext cx="2996289" cy="261610"/>
          </a:xfrm>
          <a:prstGeom prst="rect">
            <a:avLst/>
          </a:prstGeom>
          <a:noFill/>
        </p:spPr>
        <p:txBody>
          <a:bodyPr wrap="square" rtlCol="0">
            <a:spAutoFit/>
          </a:bodyPr>
          <a:lstStyle/>
          <a:p>
            <a:r>
              <a:rPr lang="es-CL" sz="1100" b="1" i="1" dirty="0" smtClean="0">
                <a:solidFill>
                  <a:srgbClr val="00A1DE"/>
                </a:solidFill>
              </a:rPr>
              <a:t>Hoteles</a:t>
            </a:r>
            <a:endParaRPr lang="es-CL" sz="1100" b="1" i="1" dirty="0">
              <a:solidFill>
                <a:srgbClr val="00A1DE"/>
              </a:solidFill>
              <a:latin typeface="+mn-lt"/>
            </a:endParaRPr>
          </a:p>
        </p:txBody>
      </p:sp>
      <p:sp>
        <p:nvSpPr>
          <p:cNvPr id="45" name="TextBox 44"/>
          <p:cNvSpPr txBox="1"/>
          <p:nvPr/>
        </p:nvSpPr>
        <p:spPr>
          <a:xfrm>
            <a:off x="3811308" y="2257774"/>
            <a:ext cx="2996289" cy="261610"/>
          </a:xfrm>
          <a:prstGeom prst="rect">
            <a:avLst/>
          </a:prstGeom>
          <a:noFill/>
        </p:spPr>
        <p:txBody>
          <a:bodyPr wrap="square" rtlCol="0">
            <a:spAutoFit/>
          </a:bodyPr>
          <a:lstStyle/>
          <a:p>
            <a:r>
              <a:rPr lang="es-CL" sz="1100" b="1" i="1" dirty="0" smtClean="0">
                <a:solidFill>
                  <a:srgbClr val="00A1DE"/>
                </a:solidFill>
              </a:rPr>
              <a:t>Aerolíneas</a:t>
            </a:r>
            <a:endParaRPr lang="es-CL" sz="1100" b="1" i="1" dirty="0">
              <a:solidFill>
                <a:srgbClr val="00A1DE"/>
              </a:solidFill>
              <a:latin typeface="+mn-lt"/>
            </a:endParaRPr>
          </a:p>
        </p:txBody>
      </p:sp>
      <p:sp>
        <p:nvSpPr>
          <p:cNvPr id="46" name="TextBox 45"/>
          <p:cNvSpPr txBox="1"/>
          <p:nvPr/>
        </p:nvSpPr>
        <p:spPr>
          <a:xfrm>
            <a:off x="5910596" y="2281372"/>
            <a:ext cx="2996289" cy="261610"/>
          </a:xfrm>
          <a:prstGeom prst="rect">
            <a:avLst/>
          </a:prstGeom>
          <a:noFill/>
        </p:spPr>
        <p:txBody>
          <a:bodyPr wrap="square" rtlCol="0">
            <a:spAutoFit/>
          </a:bodyPr>
          <a:lstStyle/>
          <a:p>
            <a:r>
              <a:rPr lang="es-CL" sz="1100" b="1" i="1" dirty="0" smtClean="0">
                <a:solidFill>
                  <a:srgbClr val="00A1DE"/>
                </a:solidFill>
              </a:rPr>
              <a:t>Destino turístico</a:t>
            </a:r>
            <a:endParaRPr lang="es-CL" sz="1100" b="1" i="1" dirty="0">
              <a:solidFill>
                <a:srgbClr val="00A1DE"/>
              </a:solidFill>
              <a:latin typeface="+mn-lt"/>
            </a:endParaRPr>
          </a:p>
        </p:txBody>
      </p:sp>
      <p:grpSp>
        <p:nvGrpSpPr>
          <p:cNvPr id="52" name="Group 51"/>
          <p:cNvGrpSpPr/>
          <p:nvPr/>
        </p:nvGrpSpPr>
        <p:grpSpPr>
          <a:xfrm>
            <a:off x="1202122" y="380250"/>
            <a:ext cx="428400" cy="410400"/>
            <a:chOff x="1157616" y="202415"/>
            <a:chExt cx="515504" cy="495053"/>
          </a:xfrm>
        </p:grpSpPr>
        <p:sp>
          <p:nvSpPr>
            <p:cNvPr id="53" name="Rounded Rectangle 52"/>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54" name="Group 282"/>
            <p:cNvGrpSpPr/>
            <p:nvPr/>
          </p:nvGrpSpPr>
          <p:grpSpPr>
            <a:xfrm>
              <a:off x="1311621" y="288473"/>
              <a:ext cx="207495" cy="194290"/>
              <a:chOff x="644491" y="4719572"/>
              <a:chExt cx="226243" cy="211846"/>
            </a:xfrm>
            <a:solidFill>
              <a:schemeClr val="bg1"/>
            </a:solidFill>
          </p:grpSpPr>
          <p:sp>
            <p:nvSpPr>
              <p:cNvPr id="55"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56"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pic>
        <p:nvPicPr>
          <p:cNvPr id="2" name="Picture 1"/>
          <p:cNvPicPr>
            <a:picLocks noChangeAspect="1"/>
          </p:cNvPicPr>
          <p:nvPr/>
        </p:nvPicPr>
        <p:blipFill>
          <a:blip r:embed="rId15"/>
          <a:stretch>
            <a:fillRect/>
          </a:stretch>
        </p:blipFill>
        <p:spPr>
          <a:xfrm>
            <a:off x="326937" y="4507765"/>
            <a:ext cx="3357883" cy="736517"/>
          </a:xfrm>
          <a:prstGeom prst="rect">
            <a:avLst/>
          </a:prstGeom>
        </p:spPr>
      </p:pic>
      <p:pic>
        <p:nvPicPr>
          <p:cNvPr id="19" name="Picture 18"/>
          <p:cNvPicPr>
            <a:picLocks noChangeAspect="1"/>
          </p:cNvPicPr>
          <p:nvPr/>
        </p:nvPicPr>
        <p:blipFill>
          <a:blip r:embed="rId16"/>
          <a:stretch>
            <a:fillRect/>
          </a:stretch>
        </p:blipFill>
        <p:spPr>
          <a:xfrm>
            <a:off x="3845980" y="4500953"/>
            <a:ext cx="3246184" cy="743329"/>
          </a:xfrm>
          <a:prstGeom prst="rect">
            <a:avLst/>
          </a:prstGeom>
        </p:spPr>
      </p:pic>
      <p:sp>
        <p:nvSpPr>
          <p:cNvPr id="47" name="TextBox 46"/>
          <p:cNvSpPr txBox="1"/>
          <p:nvPr/>
        </p:nvSpPr>
        <p:spPr>
          <a:xfrm>
            <a:off x="277466" y="4129440"/>
            <a:ext cx="9073266" cy="261610"/>
          </a:xfrm>
          <a:prstGeom prst="rect">
            <a:avLst/>
          </a:prstGeom>
          <a:noFill/>
        </p:spPr>
        <p:txBody>
          <a:bodyPr wrap="square" rtlCol="0">
            <a:spAutoFit/>
          </a:bodyPr>
          <a:lstStyle/>
          <a:p>
            <a:r>
              <a:rPr lang="es-CL" sz="1100" b="1" dirty="0">
                <a:solidFill>
                  <a:schemeClr val="tx2"/>
                </a:solidFill>
              </a:rPr>
              <a:t>Monitoreo </a:t>
            </a:r>
            <a:r>
              <a:rPr lang="es-CL" sz="1100" b="1" dirty="0" smtClean="0">
                <a:solidFill>
                  <a:schemeClr val="tx2"/>
                </a:solidFill>
              </a:rPr>
              <a:t>e</a:t>
            </a:r>
            <a:r>
              <a:rPr lang="es-CL" sz="1100" b="1" dirty="0" smtClean="0">
                <a:solidFill>
                  <a:schemeClr val="tx2"/>
                </a:solidFill>
                <a:latin typeface="+mn-lt"/>
              </a:rPr>
              <a:t>specializado en inversiones </a:t>
            </a:r>
            <a:endParaRPr lang="es-CL" sz="1100" b="1" dirty="0">
              <a:solidFill>
                <a:schemeClr val="tx2"/>
              </a:solidFill>
              <a:latin typeface="+mn-lt"/>
            </a:endParaRPr>
          </a:p>
        </p:txBody>
      </p:sp>
    </p:spTree>
    <p:extLst>
      <p:ext uri="{BB962C8B-B14F-4D97-AF65-F5344CB8AC3E}">
        <p14:creationId xmlns:p14="http://schemas.microsoft.com/office/powerpoint/2010/main" val="2028078844"/>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89927" name="think-cell Slide" r:id="rId5" imgW="270" imgH="270" progId="TCLayout.ActiveDocument.1">
                  <p:embed/>
                </p:oleObj>
              </mc:Choice>
              <mc:Fallback>
                <p:oleObj name="think-cell Slide" r:id="rId5" imgW="270" imgH="270" progId="TCLayout.ActiveDocument.1">
                  <p:embed/>
                  <p:pic>
                    <p:nvPicPr>
                      <p:cNvPr id="14" name="Object 13" hidden="1"/>
                      <p:cNvPicPr/>
                      <p:nvPr/>
                    </p:nvPicPr>
                    <p:blipFill>
                      <a:blip r:embed="rId6"/>
                      <a:stretch>
                        <a:fillRect/>
                      </a:stretch>
                    </p:blipFill>
                    <p:spPr>
                      <a:xfrm>
                        <a:off x="0" y="0"/>
                        <a:ext cx="158750" cy="158750"/>
                      </a:xfrm>
                      <a:prstGeom prst="rect">
                        <a:avLst/>
                      </a:prstGeom>
                    </p:spPr>
                  </p:pic>
                </p:oleObj>
              </mc:Fallback>
            </mc:AlternateContent>
          </a:graphicData>
        </a:graphic>
      </p:graphicFrame>
      <p:sp>
        <p:nvSpPr>
          <p:cNvPr id="42" name="Title 41"/>
          <p:cNvSpPr>
            <a:spLocks noGrp="1"/>
          </p:cNvSpPr>
          <p:nvPr>
            <p:ph type="title"/>
          </p:nvPr>
        </p:nvSpPr>
        <p:spPr/>
        <p:txBody>
          <a:bodyPr/>
          <a:lstStyle/>
          <a:p>
            <a:r>
              <a:rPr lang="es-ES_tradnl" dirty="0" smtClean="0"/>
              <a:t>Explicación del contenido de las fichas del Plan de Actuaciones</a:t>
            </a:r>
            <a:endParaRPr lang="es-ES" dirty="0"/>
          </a:p>
        </p:txBody>
      </p:sp>
      <p:grpSp>
        <p:nvGrpSpPr>
          <p:cNvPr id="334" name="Group 333"/>
          <p:cNvGrpSpPr/>
          <p:nvPr/>
        </p:nvGrpSpPr>
        <p:grpSpPr>
          <a:xfrm>
            <a:off x="171197" y="683800"/>
            <a:ext cx="9765627" cy="6984197"/>
            <a:chOff x="171197" y="683800"/>
            <a:chExt cx="9765627" cy="6984197"/>
          </a:xfrm>
        </p:grpSpPr>
        <p:pic>
          <p:nvPicPr>
            <p:cNvPr id="335" name="Picture 334"/>
            <p:cNvPicPr>
              <a:picLocks noChangeAspect="1"/>
            </p:cNvPicPr>
            <p:nvPr/>
          </p:nvPicPr>
          <p:blipFill>
            <a:blip r:embed="rId7"/>
            <a:stretch>
              <a:fillRect/>
            </a:stretch>
          </p:blipFill>
          <p:spPr>
            <a:xfrm>
              <a:off x="1789634" y="1466851"/>
              <a:ext cx="6480720" cy="4796407"/>
            </a:xfrm>
            <a:prstGeom prst="rect">
              <a:avLst/>
            </a:prstGeom>
          </p:spPr>
        </p:pic>
        <p:sp>
          <p:nvSpPr>
            <p:cNvPr id="336" name="TextBox 335"/>
            <p:cNvSpPr txBox="1"/>
            <p:nvPr/>
          </p:nvSpPr>
          <p:spPr>
            <a:xfrm>
              <a:off x="1506400" y="683800"/>
              <a:ext cx="4104456" cy="230832"/>
            </a:xfrm>
            <a:prstGeom prst="rect">
              <a:avLst/>
            </a:prstGeom>
            <a:noFill/>
          </p:spPr>
          <p:txBody>
            <a:bodyPr wrap="square" rtlCol="0">
              <a:spAutoFit/>
            </a:bodyPr>
            <a:lstStyle/>
            <a:p>
              <a:r>
                <a:rPr lang="es-ES_tradnl" sz="900" u="sng" dirty="0" smtClean="0"/>
                <a:t>Indicadores de los ejes estratégicos vinculados al Proyecto</a:t>
              </a:r>
            </a:p>
          </p:txBody>
        </p:sp>
        <p:sp>
          <p:nvSpPr>
            <p:cNvPr id="337" name="TextBox 336"/>
            <p:cNvSpPr txBox="1"/>
            <p:nvPr/>
          </p:nvSpPr>
          <p:spPr>
            <a:xfrm>
              <a:off x="2509714" y="1135882"/>
              <a:ext cx="936104" cy="230832"/>
            </a:xfrm>
            <a:prstGeom prst="rect">
              <a:avLst/>
            </a:prstGeom>
            <a:noFill/>
          </p:spPr>
          <p:txBody>
            <a:bodyPr wrap="square" rtlCol="0">
              <a:spAutoFit/>
            </a:bodyPr>
            <a:lstStyle/>
            <a:p>
              <a:r>
                <a:rPr lang="es-ES_tradnl" sz="900" dirty="0" smtClean="0"/>
                <a:t>Marketing</a:t>
              </a:r>
            </a:p>
          </p:txBody>
        </p:sp>
        <p:sp>
          <p:nvSpPr>
            <p:cNvPr id="338" name="TextBox 337"/>
            <p:cNvSpPr txBox="1"/>
            <p:nvPr/>
          </p:nvSpPr>
          <p:spPr>
            <a:xfrm>
              <a:off x="2221682" y="991866"/>
              <a:ext cx="2088232" cy="230832"/>
            </a:xfrm>
            <a:prstGeom prst="rect">
              <a:avLst/>
            </a:prstGeom>
            <a:noFill/>
          </p:spPr>
          <p:txBody>
            <a:bodyPr wrap="square" rtlCol="0">
              <a:spAutoFit/>
            </a:bodyPr>
            <a:lstStyle/>
            <a:p>
              <a:r>
                <a:rPr lang="es-ES_tradnl" sz="900" dirty="0" smtClean="0"/>
                <a:t>Producto de Alto Impacto</a:t>
              </a:r>
            </a:p>
          </p:txBody>
        </p:sp>
        <p:sp>
          <p:nvSpPr>
            <p:cNvPr id="339" name="TextBox 338"/>
            <p:cNvSpPr txBox="1"/>
            <p:nvPr/>
          </p:nvSpPr>
          <p:spPr>
            <a:xfrm>
              <a:off x="1914303" y="847850"/>
              <a:ext cx="1171475" cy="230832"/>
            </a:xfrm>
            <a:prstGeom prst="rect">
              <a:avLst/>
            </a:prstGeom>
            <a:noFill/>
          </p:spPr>
          <p:txBody>
            <a:bodyPr wrap="square" rtlCol="0">
              <a:spAutoFit/>
            </a:bodyPr>
            <a:lstStyle/>
            <a:p>
              <a:r>
                <a:rPr lang="es-ES_tradnl" sz="900" dirty="0" smtClean="0"/>
                <a:t>Conectividad</a:t>
              </a:r>
            </a:p>
          </p:txBody>
        </p:sp>
        <p:sp>
          <p:nvSpPr>
            <p:cNvPr id="340" name="TextBox 339"/>
            <p:cNvSpPr txBox="1"/>
            <p:nvPr/>
          </p:nvSpPr>
          <p:spPr>
            <a:xfrm>
              <a:off x="4650667" y="1408525"/>
              <a:ext cx="2880320" cy="246221"/>
            </a:xfrm>
            <a:prstGeom prst="rect">
              <a:avLst/>
            </a:prstGeom>
            <a:noFill/>
          </p:spPr>
          <p:txBody>
            <a:bodyPr wrap="square" rtlCol="0">
              <a:spAutoFit/>
            </a:bodyPr>
            <a:lstStyle/>
            <a:p>
              <a:r>
                <a:rPr lang="es-ES_tradnl" sz="1000" dirty="0" smtClean="0"/>
                <a:t>Denominación del Proyecto  que se desarrolla</a:t>
              </a:r>
            </a:p>
          </p:txBody>
        </p:sp>
        <p:sp>
          <p:nvSpPr>
            <p:cNvPr id="341" name="TextBox 340"/>
            <p:cNvSpPr txBox="1"/>
            <p:nvPr/>
          </p:nvSpPr>
          <p:spPr>
            <a:xfrm>
              <a:off x="171197" y="1150690"/>
              <a:ext cx="1499459" cy="923330"/>
            </a:xfrm>
            <a:prstGeom prst="rect">
              <a:avLst/>
            </a:prstGeom>
            <a:noFill/>
          </p:spPr>
          <p:txBody>
            <a:bodyPr wrap="square" rtlCol="0">
              <a:spAutoFit/>
            </a:bodyPr>
            <a:lstStyle/>
            <a:p>
              <a:r>
                <a:rPr lang="es-ES_tradnl" sz="900" b="1" dirty="0" smtClean="0"/>
                <a:t>Número</a:t>
              </a:r>
              <a:r>
                <a:rPr lang="es-ES_tradnl" sz="900" dirty="0" smtClean="0"/>
                <a:t> de la </a:t>
              </a:r>
              <a:r>
                <a:rPr lang="es-ES_tradnl" sz="900" b="1" dirty="0" smtClean="0"/>
                <a:t>estrategia y nombre</a:t>
              </a:r>
              <a:r>
                <a:rPr lang="es-ES_tradnl" sz="900" dirty="0" smtClean="0"/>
                <a:t> de la mismas a la que el proyecto se vincula. Los colores se relacionan con los ejes estratégicos. </a:t>
              </a:r>
            </a:p>
          </p:txBody>
        </p:sp>
        <p:sp>
          <p:nvSpPr>
            <p:cNvPr id="342" name="Rectangle 341"/>
            <p:cNvSpPr/>
            <p:nvPr/>
          </p:nvSpPr>
          <p:spPr>
            <a:xfrm>
              <a:off x="1814672" y="1366714"/>
              <a:ext cx="1127089" cy="403919"/>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43" name="TextBox 342"/>
            <p:cNvSpPr txBox="1"/>
            <p:nvPr/>
          </p:nvSpPr>
          <p:spPr>
            <a:xfrm>
              <a:off x="8317322" y="820265"/>
              <a:ext cx="1619501" cy="2308324"/>
            </a:xfrm>
            <a:prstGeom prst="rect">
              <a:avLst/>
            </a:prstGeom>
            <a:noFill/>
          </p:spPr>
          <p:txBody>
            <a:bodyPr wrap="square" rtlCol="0">
              <a:spAutoFit/>
            </a:bodyPr>
            <a:lstStyle/>
            <a:p>
              <a:r>
                <a:rPr lang="es-ES_tradnl" sz="900" dirty="0" smtClean="0"/>
                <a:t>Se entiende por </a:t>
              </a:r>
              <a:r>
                <a:rPr lang="es-ES_tradnl" sz="900" b="1" dirty="0" smtClean="0"/>
                <a:t>Impacto</a:t>
              </a:r>
              <a:r>
                <a:rPr lang="es-ES_tradnl" sz="900" dirty="0" smtClean="0"/>
                <a:t> el efecto que tendrá la implementación del proyecto en los objetivos estratégicos.</a:t>
              </a:r>
            </a:p>
            <a:p>
              <a:pPr marL="171450" indent="-171450">
                <a:buFontTx/>
                <a:buChar char="-"/>
              </a:pPr>
              <a:r>
                <a:rPr lang="es-ES_tradnl" sz="900" b="1" dirty="0" smtClean="0"/>
                <a:t>Alto</a:t>
              </a:r>
              <a:r>
                <a:rPr lang="es-ES_tradnl" sz="900" dirty="0"/>
                <a:t>: contribuye a la consecución de los objetivos estratégicos en su escenario </a:t>
              </a:r>
              <a:r>
                <a:rPr lang="es-ES_tradnl" sz="900" dirty="0" smtClean="0"/>
                <a:t>optimista.</a:t>
              </a:r>
              <a:endParaRPr lang="es-ES_tradnl" sz="900" dirty="0"/>
            </a:p>
            <a:p>
              <a:pPr marL="171450" indent="-171450">
                <a:buFontTx/>
                <a:buChar char="-"/>
              </a:pPr>
              <a:r>
                <a:rPr lang="es-ES_tradnl" sz="900" b="1" dirty="0" smtClean="0"/>
                <a:t>Medio</a:t>
              </a:r>
              <a:r>
                <a:rPr lang="es-ES_tradnl" sz="900" dirty="0" smtClean="0"/>
                <a:t>: su contribución a los objetivos tiene efecto positivo pero visible en un plazo tiempo mayor.</a:t>
              </a:r>
            </a:p>
            <a:p>
              <a:pPr marL="171450" indent="-171450">
                <a:buFontTx/>
                <a:buChar char="-"/>
              </a:pPr>
              <a:r>
                <a:rPr lang="es-ES_tradnl" sz="900" b="1" dirty="0" smtClean="0"/>
                <a:t>Bajo</a:t>
              </a:r>
              <a:r>
                <a:rPr lang="es-ES_tradnl" sz="900" dirty="0" smtClean="0"/>
                <a:t>: se efecto es levemente visible.</a:t>
              </a:r>
            </a:p>
            <a:p>
              <a:pPr marL="171450" indent="-171450">
                <a:buFontTx/>
                <a:buChar char="-"/>
              </a:pPr>
              <a:endParaRPr lang="es-ES_tradnl" sz="900" dirty="0" smtClean="0"/>
            </a:p>
          </p:txBody>
        </p:sp>
        <p:sp>
          <p:nvSpPr>
            <p:cNvPr id="344" name="TextBox 343"/>
            <p:cNvSpPr txBox="1"/>
            <p:nvPr/>
          </p:nvSpPr>
          <p:spPr>
            <a:xfrm>
              <a:off x="8342362" y="3051624"/>
              <a:ext cx="1584176" cy="1338828"/>
            </a:xfrm>
            <a:prstGeom prst="rect">
              <a:avLst/>
            </a:prstGeom>
            <a:noFill/>
          </p:spPr>
          <p:txBody>
            <a:bodyPr wrap="square" rtlCol="0">
              <a:spAutoFit/>
            </a:bodyPr>
            <a:lstStyle/>
            <a:p>
              <a:r>
                <a:rPr lang="es-ES_tradnl" sz="900" dirty="0" smtClean="0"/>
                <a:t>Los </a:t>
              </a:r>
              <a:r>
                <a:rPr lang="es-ES_tradnl" sz="900" b="1" dirty="0" smtClean="0"/>
                <a:t>Factores Críticos de Éxito </a:t>
              </a:r>
              <a:r>
                <a:rPr lang="es-ES_tradnl" sz="900" dirty="0" smtClean="0"/>
                <a:t>se definen como aquellas acciones o tareas que se deben realizar para lograr los objetivos del proyecto. Además, se requiere sean elaboradas especialmente bien para su éxito</a:t>
              </a:r>
            </a:p>
          </p:txBody>
        </p:sp>
        <p:cxnSp>
          <p:nvCxnSpPr>
            <p:cNvPr id="345" name="Straight Connector 344"/>
            <p:cNvCxnSpPr/>
            <p:nvPr/>
          </p:nvCxnSpPr>
          <p:spPr>
            <a:xfrm flipV="1">
              <a:off x="2077666" y="1002318"/>
              <a:ext cx="0" cy="464534"/>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p:cNvCxnSpPr/>
            <p:nvPr/>
          </p:nvCxnSpPr>
          <p:spPr>
            <a:xfrm flipV="1">
              <a:off x="2375819" y="1167918"/>
              <a:ext cx="0" cy="298934"/>
            </a:xfrm>
            <a:prstGeom prst="line">
              <a:avLst/>
            </a:prstGeom>
            <a:ln>
              <a:solidFill>
                <a:srgbClr val="7F7F7F"/>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flipV="1">
              <a:off x="2653730" y="1294706"/>
              <a:ext cx="0" cy="180000"/>
            </a:xfrm>
            <a:prstGeom prst="line">
              <a:avLst/>
            </a:prstGeom>
            <a:ln>
              <a:solidFill>
                <a:srgbClr val="00A1DE"/>
              </a:solidFill>
            </a:ln>
          </p:spPr>
          <p:style>
            <a:lnRef idx="1">
              <a:schemeClr val="accent1"/>
            </a:lnRef>
            <a:fillRef idx="0">
              <a:schemeClr val="accent1"/>
            </a:fillRef>
            <a:effectRef idx="0">
              <a:schemeClr val="accent1"/>
            </a:effectRef>
            <a:fontRef idx="minor">
              <a:schemeClr val="tx1"/>
            </a:fontRef>
          </p:style>
        </p:cxnSp>
        <p:sp>
          <p:nvSpPr>
            <p:cNvPr id="348" name="TextBox 347"/>
            <p:cNvSpPr txBox="1"/>
            <p:nvPr/>
          </p:nvSpPr>
          <p:spPr>
            <a:xfrm>
              <a:off x="182848" y="2086794"/>
              <a:ext cx="1797771" cy="369332"/>
            </a:xfrm>
            <a:prstGeom prst="rect">
              <a:avLst/>
            </a:prstGeom>
            <a:noFill/>
          </p:spPr>
          <p:txBody>
            <a:bodyPr wrap="square" rtlCol="0">
              <a:spAutoFit/>
            </a:bodyPr>
            <a:lstStyle/>
            <a:p>
              <a:r>
                <a:rPr lang="es-ES_tradnl" sz="900" dirty="0" smtClean="0"/>
                <a:t>Los </a:t>
              </a:r>
              <a:r>
                <a:rPr lang="es-ES_tradnl" sz="900" b="1" dirty="0" smtClean="0"/>
                <a:t>objetivos</a:t>
              </a:r>
              <a:r>
                <a:rPr lang="es-ES_tradnl" sz="900" dirty="0" smtClean="0"/>
                <a:t> a lograr como resultado/ meta del proyecto.</a:t>
              </a:r>
            </a:p>
          </p:txBody>
        </p:sp>
        <p:sp>
          <p:nvSpPr>
            <p:cNvPr id="349" name="TextBox 348"/>
            <p:cNvSpPr txBox="1"/>
            <p:nvPr/>
          </p:nvSpPr>
          <p:spPr>
            <a:xfrm>
              <a:off x="171198" y="2518842"/>
              <a:ext cx="1775161" cy="1569660"/>
            </a:xfrm>
            <a:prstGeom prst="rect">
              <a:avLst/>
            </a:prstGeom>
            <a:noFill/>
          </p:spPr>
          <p:txBody>
            <a:bodyPr wrap="square" rtlCol="0">
              <a:spAutoFit/>
            </a:bodyPr>
            <a:lstStyle/>
            <a:p>
              <a:r>
                <a:rPr lang="es-ES_tradnl" sz="800" b="1" dirty="0" smtClean="0"/>
                <a:t>Responsables</a:t>
              </a:r>
              <a:r>
                <a:rPr lang="es-ES_tradnl" sz="800" dirty="0" smtClean="0"/>
                <a:t>: </a:t>
              </a:r>
            </a:p>
            <a:p>
              <a:pPr marL="171450" indent="-171450">
                <a:buFontTx/>
                <a:buChar char="-"/>
              </a:pPr>
              <a:r>
                <a:rPr lang="es-ES_tradnl" sz="800" b="1" dirty="0" smtClean="0"/>
                <a:t>Líder del proyecto</a:t>
              </a:r>
              <a:r>
                <a:rPr lang="es-ES_tradnl" sz="800" dirty="0" smtClean="0"/>
                <a:t>: quien dirige la implementación del proyecto, puede ser individual o conjunta (varios entes).</a:t>
              </a:r>
            </a:p>
            <a:p>
              <a:pPr marL="171450" indent="-171450">
                <a:buFontTx/>
                <a:buChar char="-"/>
              </a:pPr>
              <a:r>
                <a:rPr lang="es-ES_tradnl" sz="800" b="1" dirty="0" smtClean="0"/>
                <a:t>Equipo del proyecto</a:t>
              </a:r>
              <a:r>
                <a:rPr lang="es-ES_tradnl" sz="800" dirty="0" smtClean="0"/>
                <a:t>: se incluye cuando se conoce y cuando el líder es Quito Turismo (QT).</a:t>
              </a:r>
            </a:p>
            <a:p>
              <a:r>
                <a:rPr lang="es-ES_tradnl" sz="800" b="1" dirty="0" smtClean="0"/>
                <a:t>Actores involucrados</a:t>
              </a:r>
              <a:r>
                <a:rPr lang="es-ES_tradnl" sz="800" dirty="0" smtClean="0"/>
                <a:t>: otros actores que participan en la implementación del proyecto.</a:t>
              </a:r>
            </a:p>
          </p:txBody>
        </p:sp>
        <p:cxnSp>
          <p:nvCxnSpPr>
            <p:cNvPr id="350" name="Straight Arrow Connector 349"/>
            <p:cNvCxnSpPr/>
            <p:nvPr/>
          </p:nvCxnSpPr>
          <p:spPr>
            <a:xfrm flipV="1">
              <a:off x="1914303" y="858302"/>
              <a:ext cx="0" cy="508411"/>
            </a:xfrm>
            <a:prstGeom prst="straightConnector1">
              <a:avLst/>
            </a:prstGeom>
            <a:ln>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351" name="Rectangle 350"/>
            <p:cNvSpPr/>
            <p:nvPr/>
          </p:nvSpPr>
          <p:spPr>
            <a:xfrm>
              <a:off x="4669954" y="1862899"/>
              <a:ext cx="3384376" cy="223895"/>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cxnSp>
          <p:nvCxnSpPr>
            <p:cNvPr id="352" name="Straight Arrow Connector 351"/>
            <p:cNvCxnSpPr/>
            <p:nvPr/>
          </p:nvCxnSpPr>
          <p:spPr>
            <a:xfrm flipV="1">
              <a:off x="5029994" y="1594739"/>
              <a:ext cx="0" cy="268159"/>
            </a:xfrm>
            <a:prstGeom prst="straightConnector1">
              <a:avLst/>
            </a:prstGeom>
            <a:ln>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353" name="TextBox 352"/>
            <p:cNvSpPr txBox="1"/>
            <p:nvPr/>
          </p:nvSpPr>
          <p:spPr>
            <a:xfrm>
              <a:off x="8326446" y="4463058"/>
              <a:ext cx="1584176" cy="1754326"/>
            </a:xfrm>
            <a:prstGeom prst="rect">
              <a:avLst/>
            </a:prstGeom>
            <a:noFill/>
          </p:spPr>
          <p:txBody>
            <a:bodyPr wrap="square" rtlCol="0">
              <a:spAutoFit/>
            </a:bodyPr>
            <a:lstStyle/>
            <a:p>
              <a:r>
                <a:rPr lang="es-ES_tradnl" sz="900" dirty="0" smtClean="0"/>
                <a:t>Los </a:t>
              </a:r>
              <a:r>
                <a:rPr lang="es-ES_tradnl" sz="900" b="1" dirty="0" err="1" smtClean="0"/>
                <a:t>KPIs</a:t>
              </a:r>
              <a:r>
                <a:rPr lang="es-ES_tradnl" sz="900" b="1" dirty="0" smtClean="0"/>
                <a:t> específicos </a:t>
              </a:r>
              <a:r>
                <a:rPr lang="es-ES_tradnl" sz="900" dirty="0" smtClean="0"/>
                <a:t>son los indicadores establecidos para la medición y evaluación del proyecto. Gracias a estos indicadores y en relación con las metas establecidas se valorará el logro, o no, de los objetivos fijados. Se usará para ello el cuadro de mando o BSC – </a:t>
              </a:r>
              <a:r>
                <a:rPr lang="es-ES_tradnl" sz="900" i="1" dirty="0" err="1" smtClean="0"/>
                <a:t>Balanced</a:t>
              </a:r>
              <a:r>
                <a:rPr lang="es-ES_tradnl" sz="900" i="1" dirty="0" smtClean="0"/>
                <a:t> Score </a:t>
              </a:r>
              <a:r>
                <a:rPr lang="es-ES_tradnl" sz="900" i="1" dirty="0" err="1" smtClean="0"/>
                <a:t>Card</a:t>
              </a:r>
              <a:r>
                <a:rPr lang="es-ES_tradnl" sz="900" dirty="0"/>
                <a:t>.</a:t>
              </a:r>
              <a:endParaRPr lang="es-ES_tradnl" sz="900" dirty="0" smtClean="0"/>
            </a:p>
          </p:txBody>
        </p:sp>
        <p:sp>
          <p:nvSpPr>
            <p:cNvPr id="354" name="TextBox 353"/>
            <p:cNvSpPr txBox="1"/>
            <p:nvPr/>
          </p:nvSpPr>
          <p:spPr>
            <a:xfrm>
              <a:off x="205458" y="4210447"/>
              <a:ext cx="1629396" cy="1815882"/>
            </a:xfrm>
            <a:prstGeom prst="rect">
              <a:avLst/>
            </a:prstGeom>
            <a:noFill/>
          </p:spPr>
          <p:txBody>
            <a:bodyPr wrap="square" rtlCol="0">
              <a:spAutoFit/>
            </a:bodyPr>
            <a:lstStyle/>
            <a:p>
              <a:r>
                <a:rPr lang="es-ES_tradnl" sz="800" b="1" dirty="0" smtClean="0"/>
                <a:t>Plan de Trabajo de Alto Nivel</a:t>
              </a:r>
              <a:r>
                <a:rPr lang="es-ES_tradnl" sz="800" dirty="0" smtClean="0"/>
                <a:t>: </a:t>
              </a:r>
            </a:p>
            <a:p>
              <a:pPr marL="171450" indent="-171450">
                <a:buFontTx/>
                <a:buChar char="-"/>
              </a:pPr>
              <a:r>
                <a:rPr lang="es-ES_tradnl" sz="800" dirty="0" smtClean="0"/>
                <a:t>Acciones a realizar para implementar el proyecto y lograr el objetivo establecido.</a:t>
              </a:r>
            </a:p>
            <a:p>
              <a:pPr marL="171450" indent="-171450">
                <a:buFontTx/>
                <a:buChar char="-"/>
              </a:pPr>
              <a:r>
                <a:rPr lang="es-ES_tradnl" sz="800" dirty="0" smtClean="0"/>
                <a:t>Éste se puede ampliar en anexos en los casos que se considere necesario.</a:t>
              </a:r>
            </a:p>
            <a:p>
              <a:pPr marL="171450" indent="-171450">
                <a:buFontTx/>
                <a:buChar char="-"/>
              </a:pPr>
              <a:r>
                <a:rPr lang="es-ES_tradnl" sz="800" dirty="0" smtClean="0"/>
                <a:t>Las ideas propuestas en anexos a las fichas son sugerencias y propuestas pero no son recomendaciones vinculantes en caso algún.</a:t>
              </a:r>
            </a:p>
          </p:txBody>
        </p:sp>
        <p:sp>
          <p:nvSpPr>
            <p:cNvPr id="355" name="TextBox 354"/>
            <p:cNvSpPr txBox="1"/>
            <p:nvPr/>
          </p:nvSpPr>
          <p:spPr>
            <a:xfrm>
              <a:off x="231923" y="5975226"/>
              <a:ext cx="1438733" cy="1692771"/>
            </a:xfrm>
            <a:prstGeom prst="rect">
              <a:avLst/>
            </a:prstGeom>
            <a:noFill/>
          </p:spPr>
          <p:txBody>
            <a:bodyPr wrap="square" rtlCol="0">
              <a:spAutoFit/>
            </a:bodyPr>
            <a:lstStyle/>
            <a:p>
              <a:r>
                <a:rPr lang="es-ES_tradnl" sz="800" b="1" dirty="0" smtClean="0"/>
                <a:t>Presupuesto total proyecto:</a:t>
              </a:r>
            </a:p>
            <a:p>
              <a:pPr marL="171450" indent="-171450">
                <a:buFontTx/>
                <a:buChar char="-"/>
              </a:pPr>
              <a:r>
                <a:rPr lang="es-ES_tradnl" sz="800" dirty="0" smtClean="0"/>
                <a:t>Valor total (global) de la implementación del proyecto</a:t>
              </a:r>
            </a:p>
            <a:p>
              <a:pPr marL="171450" indent="-171450">
                <a:buFontTx/>
                <a:buChar char="-"/>
              </a:pPr>
              <a:r>
                <a:rPr lang="es-ES_tradnl" sz="800" dirty="0" smtClean="0"/>
                <a:t>En el POPA y en la versión definitiva del Producto 3 se desglosa el importe a nivel anual</a:t>
              </a:r>
            </a:p>
            <a:p>
              <a:pPr marL="171450" indent="-171450">
                <a:buFontTx/>
                <a:buChar char="-"/>
              </a:pPr>
              <a:r>
                <a:rPr lang="es-ES_tradnl" sz="800" dirty="0" smtClean="0"/>
                <a:t>Se realizan también algunas aclaraciones, qué incluye o quién lo costea.</a:t>
              </a:r>
            </a:p>
          </p:txBody>
        </p:sp>
        <p:sp>
          <p:nvSpPr>
            <p:cNvPr id="356" name="TextBox 355"/>
            <p:cNvSpPr txBox="1"/>
            <p:nvPr/>
          </p:nvSpPr>
          <p:spPr>
            <a:xfrm>
              <a:off x="4701494" y="6335266"/>
              <a:ext cx="3024336" cy="1323439"/>
            </a:xfrm>
            <a:prstGeom prst="rect">
              <a:avLst/>
            </a:prstGeom>
            <a:noFill/>
          </p:spPr>
          <p:txBody>
            <a:bodyPr wrap="square" rtlCol="0">
              <a:spAutoFit/>
            </a:bodyPr>
            <a:lstStyle/>
            <a:p>
              <a:r>
                <a:rPr lang="es-ES_tradnl" sz="800" b="1" dirty="0" smtClean="0"/>
                <a:t>Factibilidad: </a:t>
              </a:r>
              <a:r>
                <a:rPr lang="es-ES_tradnl" sz="800" dirty="0" smtClean="0"/>
                <a:t>hace referencia a cuánto de probable es que el proyecto se pueda hacer al completo. Esta consideración se hace de acuerdo con la información cualitativa obtenida durante las entrevistas con los actores clave.</a:t>
              </a:r>
              <a:endParaRPr lang="es-ES_tradnl" sz="800" b="1" dirty="0" smtClean="0"/>
            </a:p>
            <a:p>
              <a:pPr marL="171450" indent="-171450">
                <a:buFontTx/>
                <a:buChar char="-"/>
              </a:pPr>
              <a:r>
                <a:rPr lang="es-ES_tradnl" sz="800" b="1" dirty="0" smtClean="0"/>
                <a:t>Alto</a:t>
              </a:r>
              <a:r>
                <a:rPr lang="es-ES_tradnl" sz="800" dirty="0" smtClean="0"/>
                <a:t>: es muy probable que se pueda hacer al completo.</a:t>
              </a:r>
            </a:p>
            <a:p>
              <a:pPr marL="171450" indent="-171450">
                <a:buFontTx/>
                <a:buChar char="-"/>
              </a:pPr>
              <a:r>
                <a:rPr lang="es-ES_tradnl" sz="800" b="1" dirty="0" smtClean="0"/>
                <a:t>Media</a:t>
              </a:r>
              <a:r>
                <a:rPr lang="es-ES_tradnl" sz="800" dirty="0" smtClean="0"/>
                <a:t>: existe la posibilidad de que se realice, pero habrán obstáculos a superar.</a:t>
              </a:r>
            </a:p>
            <a:p>
              <a:pPr marL="171450" indent="-171450">
                <a:buFontTx/>
                <a:buChar char="-"/>
              </a:pPr>
              <a:r>
                <a:rPr lang="es-ES_tradnl" sz="800" b="1" dirty="0" smtClean="0"/>
                <a:t>Baja</a:t>
              </a:r>
              <a:r>
                <a:rPr lang="es-ES_tradnl" sz="800" dirty="0" smtClean="0"/>
                <a:t>: existe alguna posibilidad de que se haga, aunque habrán más obstáculos a superar que opciones de realizar el proyecto.</a:t>
              </a:r>
            </a:p>
          </p:txBody>
        </p:sp>
        <p:sp>
          <p:nvSpPr>
            <p:cNvPr id="357" name="TextBox 356"/>
            <p:cNvSpPr txBox="1"/>
            <p:nvPr/>
          </p:nvSpPr>
          <p:spPr>
            <a:xfrm>
              <a:off x="7910314" y="6335266"/>
              <a:ext cx="2026510" cy="1323439"/>
            </a:xfrm>
            <a:prstGeom prst="rect">
              <a:avLst/>
            </a:prstGeom>
            <a:noFill/>
          </p:spPr>
          <p:txBody>
            <a:bodyPr wrap="square" rtlCol="0">
              <a:spAutoFit/>
            </a:bodyPr>
            <a:lstStyle/>
            <a:p>
              <a:r>
                <a:rPr lang="es-ES_tradnl" sz="800" b="1" dirty="0" smtClean="0"/>
                <a:t>Plazo</a:t>
              </a:r>
              <a:r>
                <a:rPr lang="es-ES_tradnl" sz="800" dirty="0" smtClean="0"/>
                <a:t>: indica al momento en que el proyecto se inicia:</a:t>
              </a:r>
            </a:p>
            <a:p>
              <a:pPr marL="171450" indent="-171450">
                <a:buFontTx/>
                <a:buChar char="-"/>
              </a:pPr>
              <a:r>
                <a:rPr lang="es-ES_tradnl" sz="800" b="1" dirty="0" smtClean="0"/>
                <a:t>Corto</a:t>
              </a:r>
              <a:r>
                <a:rPr lang="es-ES_tradnl" sz="800" dirty="0" smtClean="0"/>
                <a:t>: a iniciar el 2º semestre de 2016</a:t>
              </a:r>
            </a:p>
            <a:p>
              <a:pPr marL="171450" indent="-171450">
                <a:buFontTx/>
                <a:buChar char="-"/>
              </a:pPr>
              <a:r>
                <a:rPr lang="es-ES_tradnl" sz="800" b="1" dirty="0" smtClean="0"/>
                <a:t>Medio</a:t>
              </a:r>
              <a:r>
                <a:rPr lang="es-ES_tradnl" sz="800" dirty="0" smtClean="0"/>
                <a:t>: a activar el 1</a:t>
              </a:r>
              <a:r>
                <a:rPr lang="es-ES_tradnl" sz="800" baseline="30000" dirty="0" smtClean="0"/>
                <a:t>er</a:t>
              </a:r>
              <a:r>
                <a:rPr lang="es-ES_tradnl" sz="800" dirty="0" smtClean="0"/>
                <a:t> o 2º semestre de 2017</a:t>
              </a:r>
            </a:p>
            <a:p>
              <a:pPr marL="171450" indent="-171450">
                <a:buFontTx/>
                <a:buChar char="-"/>
              </a:pPr>
              <a:r>
                <a:rPr lang="es-ES_tradnl" sz="800" b="1" dirty="0" smtClean="0"/>
                <a:t>Largo</a:t>
              </a:r>
              <a:r>
                <a:rPr lang="es-ES_tradnl" sz="800" dirty="0" smtClean="0"/>
                <a:t>: a comenzar el </a:t>
              </a:r>
              <a:r>
                <a:rPr lang="es-ES_tradnl" sz="800" dirty="0"/>
                <a:t>1</a:t>
              </a:r>
              <a:r>
                <a:rPr lang="es-ES_tradnl" sz="800" baseline="30000" dirty="0"/>
                <a:t>er</a:t>
              </a:r>
              <a:r>
                <a:rPr lang="es-ES_tradnl" sz="800" dirty="0"/>
                <a:t> </a:t>
              </a:r>
              <a:r>
                <a:rPr lang="es-ES_tradnl" sz="800" dirty="0" smtClean="0"/>
                <a:t>semestre de 2018.</a:t>
              </a:r>
            </a:p>
            <a:p>
              <a:r>
                <a:rPr lang="es-ES_tradnl" sz="800" i="1" dirty="0" smtClean="0"/>
                <a:t>La leyenda adjunta hace referencia al plazo.</a:t>
              </a:r>
            </a:p>
          </p:txBody>
        </p:sp>
        <p:sp>
          <p:nvSpPr>
            <p:cNvPr id="358" name="TextBox 357"/>
            <p:cNvSpPr txBox="1"/>
            <p:nvPr/>
          </p:nvSpPr>
          <p:spPr>
            <a:xfrm>
              <a:off x="2221682" y="6359073"/>
              <a:ext cx="2236990" cy="1200329"/>
            </a:xfrm>
            <a:prstGeom prst="rect">
              <a:avLst/>
            </a:prstGeom>
            <a:noFill/>
          </p:spPr>
          <p:txBody>
            <a:bodyPr wrap="square" rtlCol="0">
              <a:spAutoFit/>
            </a:bodyPr>
            <a:lstStyle/>
            <a:p>
              <a:r>
                <a:rPr lang="es-ES_tradnl" sz="800" b="1" dirty="0" smtClean="0"/>
                <a:t>Calendario:</a:t>
              </a:r>
            </a:p>
            <a:p>
              <a:pPr marL="171450" indent="-171450">
                <a:buFontTx/>
                <a:buChar char="-"/>
              </a:pPr>
              <a:r>
                <a:rPr lang="es-ES_tradnl" sz="800" dirty="0" smtClean="0"/>
                <a:t>Indica: el año de activación del proyecto y los años durante los cuales el proyecto estará activo.</a:t>
              </a:r>
            </a:p>
            <a:p>
              <a:pPr marL="171450" indent="-171450">
                <a:buFontTx/>
                <a:buChar char="-"/>
              </a:pPr>
              <a:r>
                <a:rPr lang="es-ES_tradnl" sz="800" dirty="0" smtClean="0"/>
                <a:t>Está vinculado al Presupuesto total del proyecto, ya que en general, </a:t>
              </a:r>
              <a:r>
                <a:rPr lang="es-ES_tradnl" sz="800" dirty="0"/>
                <a:t>para definir el presupuesto </a:t>
              </a:r>
              <a:r>
                <a:rPr lang="es-ES_tradnl" sz="800" dirty="0" smtClean="0"/>
                <a:t>anual, el total del proyecto se dividirá uniformemente entre los años que esté activo.</a:t>
              </a:r>
            </a:p>
          </p:txBody>
        </p:sp>
        <p:sp>
          <p:nvSpPr>
            <p:cNvPr id="359" name="Rectangle 358"/>
            <p:cNvSpPr/>
            <p:nvPr/>
          </p:nvSpPr>
          <p:spPr>
            <a:xfrm>
              <a:off x="1826819" y="1844342"/>
              <a:ext cx="1618999" cy="226419"/>
            </a:xfrm>
            <a:prstGeom prst="rect">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cxnSp>
          <p:nvCxnSpPr>
            <p:cNvPr id="361" name="Straight Arrow Connector 360"/>
            <p:cNvCxnSpPr>
              <a:stCxn id="359" idx="1"/>
              <a:endCxn id="341" idx="3"/>
            </p:cNvCxnSpPr>
            <p:nvPr/>
          </p:nvCxnSpPr>
          <p:spPr>
            <a:xfrm flipH="1" flipV="1">
              <a:off x="1670656" y="1612355"/>
              <a:ext cx="156163" cy="345197"/>
            </a:xfrm>
            <a:prstGeom prst="straightConnector1">
              <a:avLst/>
            </a:prstGeom>
            <a:ln>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362" name="Rectangle 361"/>
            <p:cNvSpPr/>
            <p:nvPr/>
          </p:nvSpPr>
          <p:spPr>
            <a:xfrm>
              <a:off x="1826819" y="2662858"/>
              <a:ext cx="4643335" cy="518226"/>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cxnSp>
          <p:nvCxnSpPr>
            <p:cNvPr id="364" name="Straight Arrow Connector 363"/>
            <p:cNvCxnSpPr/>
            <p:nvPr/>
          </p:nvCxnSpPr>
          <p:spPr>
            <a:xfrm flipH="1">
              <a:off x="997546" y="2662858"/>
              <a:ext cx="828000" cy="0"/>
            </a:xfrm>
            <a:prstGeom prst="straightConnector1">
              <a:avLst/>
            </a:prstGeom>
            <a:ln>
              <a:tailEnd type="triangle"/>
            </a:ln>
          </p:spPr>
          <p:style>
            <a:lnRef idx="1">
              <a:schemeClr val="accent2"/>
            </a:lnRef>
            <a:fillRef idx="0">
              <a:schemeClr val="accent2"/>
            </a:fillRef>
            <a:effectRef idx="0">
              <a:schemeClr val="accent2"/>
            </a:effectRef>
            <a:fontRef idx="minor">
              <a:schemeClr val="tx1"/>
            </a:fontRef>
          </p:style>
        </p:cxnSp>
        <p:cxnSp>
          <p:nvCxnSpPr>
            <p:cNvPr id="365" name="Straight Connector 364"/>
            <p:cNvCxnSpPr/>
            <p:nvPr/>
          </p:nvCxnSpPr>
          <p:spPr>
            <a:xfrm>
              <a:off x="1841800" y="2158802"/>
              <a:ext cx="0" cy="484118"/>
            </a:xfrm>
            <a:prstGeom prst="line">
              <a:avLst/>
            </a:prstGeom>
            <a:ln w="28575">
              <a:solidFill>
                <a:srgbClr val="00A1DE"/>
              </a:solidFill>
            </a:ln>
          </p:spPr>
          <p:style>
            <a:lnRef idx="1">
              <a:schemeClr val="accent1"/>
            </a:lnRef>
            <a:fillRef idx="0">
              <a:schemeClr val="accent1"/>
            </a:fillRef>
            <a:effectRef idx="0">
              <a:schemeClr val="accent1"/>
            </a:effectRef>
            <a:fontRef idx="minor">
              <a:schemeClr val="tx1"/>
            </a:fontRef>
          </p:style>
        </p:cxnSp>
        <p:cxnSp>
          <p:nvCxnSpPr>
            <p:cNvPr id="366" name="Straight Arrow Connector 365"/>
            <p:cNvCxnSpPr/>
            <p:nvPr/>
          </p:nvCxnSpPr>
          <p:spPr>
            <a:xfrm flipH="1">
              <a:off x="997546" y="2158802"/>
              <a:ext cx="828000" cy="0"/>
            </a:xfrm>
            <a:prstGeom prst="straightConnector1">
              <a:avLst/>
            </a:prstGeom>
            <a:ln>
              <a:solidFill>
                <a:srgbClr val="00A1DE"/>
              </a:solidFill>
              <a:tailEnd type="triangle"/>
            </a:ln>
          </p:spPr>
          <p:style>
            <a:lnRef idx="1">
              <a:schemeClr val="accent2"/>
            </a:lnRef>
            <a:fillRef idx="0">
              <a:schemeClr val="accent2"/>
            </a:fillRef>
            <a:effectRef idx="0">
              <a:schemeClr val="accent2"/>
            </a:effectRef>
            <a:fontRef idx="minor">
              <a:schemeClr val="tx1"/>
            </a:fontRef>
          </p:style>
        </p:cxnSp>
        <p:cxnSp>
          <p:nvCxnSpPr>
            <p:cNvPr id="367" name="Straight Connector 366"/>
            <p:cNvCxnSpPr/>
            <p:nvPr/>
          </p:nvCxnSpPr>
          <p:spPr>
            <a:xfrm>
              <a:off x="1814672" y="3195640"/>
              <a:ext cx="20182" cy="2268000"/>
            </a:xfrm>
            <a:prstGeom prst="line">
              <a:avLst/>
            </a:prstGeom>
            <a:ln w="28575">
              <a:solidFill>
                <a:srgbClr val="00A1DE"/>
              </a:solidFill>
            </a:ln>
          </p:spPr>
          <p:style>
            <a:lnRef idx="1">
              <a:schemeClr val="accent1"/>
            </a:lnRef>
            <a:fillRef idx="0">
              <a:schemeClr val="accent1"/>
            </a:fillRef>
            <a:effectRef idx="0">
              <a:schemeClr val="accent1"/>
            </a:effectRef>
            <a:fontRef idx="minor">
              <a:schemeClr val="tx1"/>
            </a:fontRef>
          </p:style>
        </p:cxnSp>
        <p:cxnSp>
          <p:nvCxnSpPr>
            <p:cNvPr id="368" name="Straight Arrow Connector 367"/>
            <p:cNvCxnSpPr/>
            <p:nvPr/>
          </p:nvCxnSpPr>
          <p:spPr>
            <a:xfrm flipH="1">
              <a:off x="945380" y="4210447"/>
              <a:ext cx="828000" cy="0"/>
            </a:xfrm>
            <a:prstGeom prst="straightConnector1">
              <a:avLst/>
            </a:prstGeom>
            <a:ln>
              <a:solidFill>
                <a:srgbClr val="00A1DE"/>
              </a:solidFill>
              <a:tailEnd type="triangle"/>
            </a:ln>
          </p:spPr>
          <p:style>
            <a:lnRef idx="1">
              <a:schemeClr val="accent2"/>
            </a:lnRef>
            <a:fillRef idx="0">
              <a:schemeClr val="accent2"/>
            </a:fillRef>
            <a:effectRef idx="0">
              <a:schemeClr val="accent2"/>
            </a:effectRef>
            <a:fontRef idx="minor">
              <a:schemeClr val="tx1"/>
            </a:fontRef>
          </p:style>
        </p:cxnSp>
        <p:cxnSp>
          <p:nvCxnSpPr>
            <p:cNvPr id="369" name="Straight Connector 368"/>
            <p:cNvCxnSpPr/>
            <p:nvPr/>
          </p:nvCxnSpPr>
          <p:spPr>
            <a:xfrm>
              <a:off x="8254100" y="2972646"/>
              <a:ext cx="0" cy="1044000"/>
            </a:xfrm>
            <a:prstGeom prst="line">
              <a:avLst/>
            </a:prstGeom>
            <a:ln w="28575">
              <a:solidFill>
                <a:srgbClr val="00A1DE"/>
              </a:solidFill>
            </a:ln>
          </p:spPr>
          <p:style>
            <a:lnRef idx="1">
              <a:schemeClr val="accent1"/>
            </a:lnRef>
            <a:fillRef idx="0">
              <a:schemeClr val="accent1"/>
            </a:fillRef>
            <a:effectRef idx="0">
              <a:schemeClr val="accent1"/>
            </a:effectRef>
            <a:fontRef idx="minor">
              <a:schemeClr val="tx1"/>
            </a:fontRef>
          </p:style>
        </p:cxnSp>
        <p:cxnSp>
          <p:nvCxnSpPr>
            <p:cNvPr id="370" name="Straight Arrow Connector 369"/>
            <p:cNvCxnSpPr/>
            <p:nvPr/>
          </p:nvCxnSpPr>
          <p:spPr>
            <a:xfrm>
              <a:off x="8254100" y="3022898"/>
              <a:ext cx="520310" cy="0"/>
            </a:xfrm>
            <a:prstGeom prst="straightConnector1">
              <a:avLst/>
            </a:prstGeom>
            <a:ln>
              <a:solidFill>
                <a:srgbClr val="00A1DE"/>
              </a:solidFill>
              <a:tailEnd type="triangle"/>
            </a:ln>
          </p:spPr>
          <p:style>
            <a:lnRef idx="1">
              <a:schemeClr val="accent2"/>
            </a:lnRef>
            <a:fillRef idx="0">
              <a:schemeClr val="accent2"/>
            </a:fillRef>
            <a:effectRef idx="0">
              <a:schemeClr val="accent2"/>
            </a:effectRef>
            <a:fontRef idx="minor">
              <a:schemeClr val="tx1"/>
            </a:fontRef>
          </p:style>
        </p:cxnSp>
        <p:sp>
          <p:nvSpPr>
            <p:cNvPr id="371" name="Rectangle 370"/>
            <p:cNvSpPr/>
            <p:nvPr/>
          </p:nvSpPr>
          <p:spPr>
            <a:xfrm>
              <a:off x="6486408" y="2158802"/>
              <a:ext cx="1728000" cy="576064"/>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cxnSp>
          <p:nvCxnSpPr>
            <p:cNvPr id="372" name="Elbow Connector 371"/>
            <p:cNvCxnSpPr>
              <a:stCxn id="371" idx="3"/>
              <a:endCxn id="343" idx="0"/>
            </p:cNvCxnSpPr>
            <p:nvPr/>
          </p:nvCxnSpPr>
          <p:spPr>
            <a:xfrm flipV="1">
              <a:off x="8214408" y="820265"/>
              <a:ext cx="912665" cy="1626569"/>
            </a:xfrm>
            <a:prstGeom prst="bentConnector4">
              <a:avLst>
                <a:gd name="adj1" fmla="val 5638"/>
                <a:gd name="adj2" fmla="val 99371"/>
              </a:avLst>
            </a:prstGeom>
            <a:ln>
              <a:tailEnd type="triangle"/>
            </a:ln>
          </p:spPr>
          <p:style>
            <a:lnRef idx="1">
              <a:schemeClr val="accent2"/>
            </a:lnRef>
            <a:fillRef idx="0">
              <a:schemeClr val="accent2"/>
            </a:fillRef>
            <a:effectRef idx="0">
              <a:schemeClr val="accent2"/>
            </a:effectRef>
            <a:fontRef idx="minor">
              <a:schemeClr val="tx1"/>
            </a:fontRef>
          </p:style>
        </p:cxnSp>
        <p:cxnSp>
          <p:nvCxnSpPr>
            <p:cNvPr id="373" name="Straight Connector 372"/>
            <p:cNvCxnSpPr/>
            <p:nvPr/>
          </p:nvCxnSpPr>
          <p:spPr>
            <a:xfrm>
              <a:off x="8254100" y="4067130"/>
              <a:ext cx="0" cy="1404000"/>
            </a:xfrm>
            <a:prstGeom prst="line">
              <a:avLst/>
            </a:prstGeom>
            <a:ln w="28575">
              <a:solidFill>
                <a:srgbClr val="00A1DE"/>
              </a:solidFill>
            </a:ln>
          </p:spPr>
          <p:style>
            <a:lnRef idx="1">
              <a:schemeClr val="accent1"/>
            </a:lnRef>
            <a:fillRef idx="0">
              <a:schemeClr val="accent1"/>
            </a:fillRef>
            <a:effectRef idx="0">
              <a:schemeClr val="accent1"/>
            </a:effectRef>
            <a:fontRef idx="minor">
              <a:schemeClr val="tx1"/>
            </a:fontRef>
          </p:style>
        </p:cxnSp>
        <p:cxnSp>
          <p:nvCxnSpPr>
            <p:cNvPr id="374" name="Straight Arrow Connector 373"/>
            <p:cNvCxnSpPr/>
            <p:nvPr/>
          </p:nvCxnSpPr>
          <p:spPr>
            <a:xfrm>
              <a:off x="8254100" y="4463058"/>
              <a:ext cx="520310" cy="0"/>
            </a:xfrm>
            <a:prstGeom prst="straightConnector1">
              <a:avLst/>
            </a:prstGeom>
            <a:ln>
              <a:solidFill>
                <a:srgbClr val="00A1DE"/>
              </a:solidFill>
              <a:tailEnd type="triangle"/>
            </a:ln>
          </p:spPr>
          <p:style>
            <a:lnRef idx="1">
              <a:schemeClr val="accent2"/>
            </a:lnRef>
            <a:fillRef idx="0">
              <a:schemeClr val="accent2"/>
            </a:fillRef>
            <a:effectRef idx="0">
              <a:schemeClr val="accent2"/>
            </a:effectRef>
            <a:fontRef idx="minor">
              <a:schemeClr val="tx1"/>
            </a:fontRef>
          </p:style>
        </p:cxnSp>
        <p:sp>
          <p:nvSpPr>
            <p:cNvPr id="375" name="Rectangle 374"/>
            <p:cNvSpPr/>
            <p:nvPr/>
          </p:nvSpPr>
          <p:spPr>
            <a:xfrm>
              <a:off x="1828634" y="5456491"/>
              <a:ext cx="2049231" cy="576064"/>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cxnSp>
          <p:nvCxnSpPr>
            <p:cNvPr id="376" name="Elbow Connector 375"/>
            <p:cNvCxnSpPr>
              <a:stCxn id="375" idx="2"/>
            </p:cNvCxnSpPr>
            <p:nvPr/>
          </p:nvCxnSpPr>
          <p:spPr>
            <a:xfrm rot="5400000">
              <a:off x="2031706" y="5286427"/>
              <a:ext cx="75417" cy="1567672"/>
            </a:xfrm>
            <a:prstGeom prst="bentConnector2">
              <a:avLst/>
            </a:prstGeom>
            <a:ln>
              <a:tailEnd type="triangle"/>
            </a:ln>
          </p:spPr>
          <p:style>
            <a:lnRef idx="1">
              <a:schemeClr val="accent2"/>
            </a:lnRef>
            <a:fillRef idx="0">
              <a:schemeClr val="accent2"/>
            </a:fillRef>
            <a:effectRef idx="0">
              <a:schemeClr val="accent2"/>
            </a:effectRef>
            <a:fontRef idx="minor">
              <a:schemeClr val="tx1"/>
            </a:fontRef>
          </p:style>
        </p:cxnSp>
        <p:sp>
          <p:nvSpPr>
            <p:cNvPr id="377" name="Rectangle 376"/>
            <p:cNvSpPr/>
            <p:nvPr/>
          </p:nvSpPr>
          <p:spPr>
            <a:xfrm>
              <a:off x="3916867" y="5471170"/>
              <a:ext cx="1440000" cy="504056"/>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cxnSp>
          <p:nvCxnSpPr>
            <p:cNvPr id="378" name="Elbow Connector 377"/>
            <p:cNvCxnSpPr/>
            <p:nvPr/>
          </p:nvCxnSpPr>
          <p:spPr>
            <a:xfrm rot="5400000">
              <a:off x="3524759" y="5342719"/>
              <a:ext cx="496185" cy="1761200"/>
            </a:xfrm>
            <a:prstGeom prst="bentConnector2">
              <a:avLst/>
            </a:prstGeom>
            <a:ln>
              <a:solidFill>
                <a:srgbClr val="92D400"/>
              </a:solidFill>
              <a:tailEnd type="triangle"/>
            </a:ln>
          </p:spPr>
          <p:style>
            <a:lnRef idx="1">
              <a:schemeClr val="accent1"/>
            </a:lnRef>
            <a:fillRef idx="0">
              <a:schemeClr val="accent1"/>
            </a:fillRef>
            <a:effectRef idx="0">
              <a:schemeClr val="accent1"/>
            </a:effectRef>
            <a:fontRef idx="minor">
              <a:schemeClr val="tx1"/>
            </a:fontRef>
          </p:style>
        </p:cxnSp>
        <p:sp>
          <p:nvSpPr>
            <p:cNvPr id="379" name="Rectangle 378"/>
            <p:cNvSpPr/>
            <p:nvPr/>
          </p:nvSpPr>
          <p:spPr>
            <a:xfrm>
              <a:off x="5426186" y="5471170"/>
              <a:ext cx="1368000" cy="540000"/>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cxnSp>
          <p:nvCxnSpPr>
            <p:cNvPr id="380" name="Straight Arrow Connector 379"/>
            <p:cNvCxnSpPr/>
            <p:nvPr/>
          </p:nvCxnSpPr>
          <p:spPr>
            <a:xfrm>
              <a:off x="5661563" y="6011170"/>
              <a:ext cx="0" cy="396000"/>
            </a:xfrm>
            <a:prstGeom prst="straightConnector1">
              <a:avLst/>
            </a:prstGeom>
            <a:ln>
              <a:tailEnd type="triangle"/>
            </a:ln>
          </p:spPr>
          <p:style>
            <a:lnRef idx="1">
              <a:schemeClr val="accent2"/>
            </a:lnRef>
            <a:fillRef idx="0">
              <a:schemeClr val="accent2"/>
            </a:fillRef>
            <a:effectRef idx="0">
              <a:schemeClr val="accent2"/>
            </a:effectRef>
            <a:fontRef idx="minor">
              <a:schemeClr val="tx1"/>
            </a:fontRef>
          </p:style>
        </p:cxnSp>
        <p:sp>
          <p:nvSpPr>
            <p:cNvPr id="381" name="Rectangle 380"/>
            <p:cNvSpPr/>
            <p:nvPr/>
          </p:nvSpPr>
          <p:spPr>
            <a:xfrm>
              <a:off x="6830194" y="5471170"/>
              <a:ext cx="1404000" cy="540000"/>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cxnSp>
          <p:nvCxnSpPr>
            <p:cNvPr id="382" name="Straight Arrow Connector 381"/>
            <p:cNvCxnSpPr/>
            <p:nvPr/>
          </p:nvCxnSpPr>
          <p:spPr>
            <a:xfrm>
              <a:off x="8126338" y="6011170"/>
              <a:ext cx="0" cy="396000"/>
            </a:xfrm>
            <a:prstGeom prst="straightConnector1">
              <a:avLst/>
            </a:prstGeom>
            <a:ln>
              <a:tailEnd type="triangle"/>
            </a:ln>
          </p:spPr>
          <p:style>
            <a:lnRef idx="1">
              <a:schemeClr val="accent2"/>
            </a:lnRef>
            <a:fillRef idx="0">
              <a:schemeClr val="accent2"/>
            </a:fillRef>
            <a:effectRef idx="0">
              <a:schemeClr val="accent2"/>
            </a:effectRef>
            <a:fontRef idx="minor">
              <a:schemeClr val="tx1"/>
            </a:fontRef>
          </p:style>
        </p:cxnSp>
        <p:cxnSp>
          <p:nvCxnSpPr>
            <p:cNvPr id="383" name="Elbow Connector 382"/>
            <p:cNvCxnSpPr/>
            <p:nvPr/>
          </p:nvCxnSpPr>
          <p:spPr>
            <a:xfrm>
              <a:off x="7470806" y="6200262"/>
              <a:ext cx="511516" cy="206908"/>
            </a:xfrm>
            <a:prstGeom prst="bentConnector3">
              <a:avLst/>
            </a:prstGeom>
            <a:ln>
              <a:solidFill>
                <a:srgbClr val="92D400"/>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54369675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custDataLst>
              <p:tags r:id="rId2"/>
            </p:custDataLst>
          </p:nvPr>
        </p:nvSpPr>
        <p:spPr bwMode="auto">
          <a:xfrm>
            <a:off x="186460" y="515467"/>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405" name="Table 404"/>
          <p:cNvGraphicFramePr>
            <a:graphicFrameLocks noGrp="1"/>
          </p:cNvGraphicFramePr>
          <p:nvPr>
            <p:extLst>
              <p:ext uri="{D42A27DB-BD31-4B8C-83A1-F6EECF244321}">
                <p14:modId xmlns:p14="http://schemas.microsoft.com/office/powerpoint/2010/main" val="684806987"/>
              </p:ext>
            </p:extLst>
          </p:nvPr>
        </p:nvGraphicFramePr>
        <p:xfrm>
          <a:off x="3387019" y="6890126"/>
          <a:ext cx="2189004" cy="381000"/>
        </p:xfrm>
        <a:graphic>
          <a:graphicData uri="http://schemas.openxmlformats.org/drawingml/2006/table">
            <a:tbl>
              <a:tblPr firstRow="1" bandRow="1">
                <a:tableStyleId>{5C22544A-7EE6-4342-B048-85BDC9FD1C3A}</a:tableStyleId>
              </a:tblPr>
              <a:tblGrid>
                <a:gridCol w="364834">
                  <a:extLst>
                    <a:ext uri="{9D8B030D-6E8A-4147-A177-3AD203B41FA5}">
                      <a16:colId xmlns="" xmlns:a16="http://schemas.microsoft.com/office/drawing/2014/main" val="1911516659"/>
                    </a:ext>
                  </a:extLst>
                </a:gridCol>
                <a:gridCol w="364834">
                  <a:extLst>
                    <a:ext uri="{9D8B030D-6E8A-4147-A177-3AD203B41FA5}">
                      <a16:colId xmlns="" xmlns:a16="http://schemas.microsoft.com/office/drawing/2014/main" val="476114897"/>
                    </a:ext>
                  </a:extLst>
                </a:gridCol>
                <a:gridCol w="364834">
                  <a:extLst>
                    <a:ext uri="{9D8B030D-6E8A-4147-A177-3AD203B41FA5}">
                      <a16:colId xmlns="" xmlns:a16="http://schemas.microsoft.com/office/drawing/2014/main" val="1399813028"/>
                    </a:ext>
                  </a:extLst>
                </a:gridCol>
                <a:gridCol w="364834">
                  <a:extLst>
                    <a:ext uri="{9D8B030D-6E8A-4147-A177-3AD203B41FA5}">
                      <a16:colId xmlns="" xmlns:a16="http://schemas.microsoft.com/office/drawing/2014/main" val="3069789400"/>
                    </a:ext>
                  </a:extLst>
                </a:gridCol>
                <a:gridCol w="364834">
                  <a:extLst>
                    <a:ext uri="{9D8B030D-6E8A-4147-A177-3AD203B41FA5}">
                      <a16:colId xmlns="" xmlns:a16="http://schemas.microsoft.com/office/drawing/2014/main" val="1920847690"/>
                    </a:ext>
                  </a:extLst>
                </a:gridCol>
                <a:gridCol w="364834">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graphicFrame>
        <p:nvGraphicFramePr>
          <p:cNvPr id="14" name="Object 13" hidden="1"/>
          <p:cNvGraphicFramePr>
            <a:graphicFrameLocks noChangeAspect="1"/>
          </p:cNvGraphicFramePr>
          <p:nvPr>
            <p:custDataLst>
              <p:tags r:id="rId3"/>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27991" name="think-cell Slide" r:id="rId32" imgW="270" imgH="270" progId="TCLayout.ActiveDocument.1">
                  <p:embed/>
                </p:oleObj>
              </mc:Choice>
              <mc:Fallback>
                <p:oleObj name="think-cell Slide" r:id="rId32" imgW="270" imgH="270" progId="TCLayout.ActiveDocument.1">
                  <p:embed/>
                  <p:pic>
                    <p:nvPicPr>
                      <p:cNvPr id="14" name="Object 13" hidden="1"/>
                      <p:cNvPicPr/>
                      <p:nvPr/>
                    </p:nvPicPr>
                    <p:blipFill>
                      <a:blip r:embed="rId33"/>
                      <a:stretch>
                        <a:fillRect/>
                      </a:stretch>
                    </p:blipFill>
                    <p:spPr>
                      <a:xfrm>
                        <a:off x="0" y="0"/>
                        <a:ext cx="158750" cy="158750"/>
                      </a:xfrm>
                      <a:prstGeom prst="rect">
                        <a:avLst/>
                      </a:prstGeom>
                    </p:spPr>
                  </p:pic>
                </p:oleObj>
              </mc:Fallback>
            </mc:AlternateContent>
          </a:graphicData>
        </a:graphic>
      </p:graphicFrame>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000" b="1" dirty="0" smtClean="0">
                <a:solidFill>
                  <a:schemeClr val="tx2"/>
                </a:solidFill>
              </a:rPr>
              <a:t>1.1. Plan de Marketing de Turismo </a:t>
            </a:r>
            <a:r>
              <a:rPr lang="es-ES_tradnl" sz="1000" b="1" dirty="0">
                <a:solidFill>
                  <a:schemeClr val="tx2"/>
                </a:solidFill>
              </a:rPr>
              <a:t>I</a:t>
            </a:r>
            <a:r>
              <a:rPr lang="es-ES_tradnl" sz="1000" b="1" dirty="0" smtClean="0">
                <a:solidFill>
                  <a:schemeClr val="tx2"/>
                </a:solidFill>
              </a:rPr>
              <a:t>nterno para Quito (B2C)</a:t>
            </a:r>
            <a:endParaRPr lang="es-CL" sz="1000" b="1" dirty="0">
              <a:solidFill>
                <a:schemeClr val="tx2"/>
              </a:solidFill>
            </a:endParaRPr>
          </a:p>
        </p:txBody>
      </p:sp>
      <p:sp>
        <p:nvSpPr>
          <p:cNvPr id="257" name="Rectangle 256"/>
          <p:cNvSpPr/>
          <p:nvPr/>
        </p:nvSpPr>
        <p:spPr>
          <a:xfrm>
            <a:off x="7264146" y="2748063"/>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Colaboración entre el sector público y privado, especialmente para la realización de acuerdos de colaboración.</a:t>
            </a:r>
          </a:p>
          <a:p>
            <a:pPr marL="228600" lvl="0" indent="-228600">
              <a:buFont typeface="+mj-lt"/>
              <a:buAutoNum type="arabicPeriod"/>
            </a:pPr>
            <a:r>
              <a:rPr lang="es-CL" sz="900" dirty="0" smtClean="0">
                <a:solidFill>
                  <a:srgbClr val="002776"/>
                </a:solidFill>
              </a:rPr>
              <a:t>Organización del calendario de festivos a nivel nacional.</a:t>
            </a:r>
          </a:p>
          <a:p>
            <a:pPr marL="228600" lvl="0" indent="-228600">
              <a:buFont typeface="+mj-lt"/>
              <a:buAutoNum type="arabicPeriod"/>
            </a:pPr>
            <a:r>
              <a:rPr lang="es-CL" sz="900" dirty="0" smtClean="0">
                <a:solidFill>
                  <a:srgbClr val="002776"/>
                </a:solidFill>
              </a:rPr>
              <a:t>Establecimiento de una oferta de productos turísticos exclusivos para turismo interno y sus públicos principales (familias y jóvenes).</a:t>
            </a:r>
          </a:p>
          <a:p>
            <a:pPr marL="228600" lvl="0" indent="-228600">
              <a:buFont typeface="+mj-lt"/>
              <a:buAutoNum type="arabicPeriod"/>
            </a:pPr>
            <a:r>
              <a:rPr lang="es-CL" sz="900" dirty="0" smtClean="0">
                <a:solidFill>
                  <a:srgbClr val="002776"/>
                </a:solidFill>
              </a:rPr>
              <a:t>Generar campañas de promoción y comunicación específicas para los mercados emisores principales y los públicos objetivo</a:t>
            </a:r>
          </a:p>
        </p:txBody>
      </p:sp>
      <p:sp>
        <p:nvSpPr>
          <p:cNvPr id="212" name="Rectangle 211"/>
          <p:cNvSpPr/>
          <p:nvPr/>
        </p:nvSpPr>
        <p:spPr>
          <a:xfrm>
            <a:off x="205200" y="179872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Generar conocimiento en  el turista interno, sobre los productos, actividades y atractivos únicos que Quito tiene para ofrecerles</a:t>
            </a:r>
          </a:p>
          <a:p>
            <a:pPr marL="171450" lvl="0" indent="-171450">
              <a:buFont typeface="Arial" panose="020B0604020202020204" pitchFamily="34" charset="0"/>
              <a:buChar char="•"/>
            </a:pPr>
            <a:r>
              <a:rPr lang="es-CL" sz="900" dirty="0" smtClean="0">
                <a:solidFill>
                  <a:srgbClr val="002776"/>
                </a:solidFill>
              </a:rPr>
              <a:t>Aumentar el número de turistas nacionales  y pernoctaciones en hoteles de ecuatorianos en Quito.</a:t>
            </a:r>
          </a:p>
        </p:txBody>
      </p:sp>
      <p:sp>
        <p:nvSpPr>
          <p:cNvPr id="256" name="Rectangle 255"/>
          <p:cNvSpPr/>
          <p:nvPr/>
        </p:nvSpPr>
        <p:spPr>
          <a:xfrm>
            <a:off x="7264146" y="238436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893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rgbClr val="002776"/>
                </a:solidFill>
              </a:rPr>
              <a:t>ROI del plan de marketing (inversión vs divisas generadas por turista nacionales)</a:t>
            </a:r>
          </a:p>
          <a:p>
            <a:pPr marL="228600" indent="-228600">
              <a:spcBef>
                <a:spcPts val="300"/>
              </a:spcBef>
              <a:buFont typeface="+mj-lt"/>
              <a:buAutoNum type="arabicPeriod"/>
            </a:pPr>
            <a:r>
              <a:rPr lang="es-CL" sz="900" dirty="0" smtClean="0">
                <a:solidFill>
                  <a:srgbClr val="002776"/>
                </a:solidFill>
              </a:rPr>
              <a:t>Gasto medio por estadía de turistas nacionales.</a:t>
            </a:r>
          </a:p>
          <a:p>
            <a:pPr marL="228600" indent="-228600">
              <a:spcBef>
                <a:spcPts val="300"/>
              </a:spcBef>
              <a:buFont typeface="+mj-lt"/>
              <a:buAutoNum type="arabicPeriod"/>
            </a:pPr>
            <a:r>
              <a:rPr lang="es-CL" sz="900" dirty="0" smtClean="0">
                <a:solidFill>
                  <a:srgbClr val="002776"/>
                </a:solidFill>
              </a:rPr>
              <a:t>Incremento de pernoctaciones en alojamientos turísticos en Quito  de turistas nacionales.</a:t>
            </a:r>
          </a:p>
          <a:p>
            <a:pPr>
              <a:spcBef>
                <a:spcPts val="300"/>
              </a:spcBef>
            </a:pPr>
            <a:endParaRPr lang="es-CL" sz="900" i="1" dirty="0" smtClean="0">
              <a:solidFill>
                <a:srgbClr val="002776"/>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3869080438"/>
              </p:ext>
            </p:extLst>
          </p:nvPr>
        </p:nvGraphicFramePr>
        <p:xfrm>
          <a:off x="205200" y="3748435"/>
          <a:ext cx="7020000" cy="2587341"/>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369101">
                <a:tc>
                  <a:txBody>
                    <a:bodyPr/>
                    <a:lstStyle/>
                    <a:p>
                      <a:pPr marL="0" marR="0" lvl="0" indent="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noProof="0" dirty="0" smtClean="0">
                          <a:solidFill>
                            <a:srgbClr val="002776"/>
                          </a:solidFill>
                          <a:latin typeface="+mn-lt"/>
                          <a:ea typeface="+mn-ea"/>
                          <a:cs typeface="+mn-cs"/>
                        </a:rPr>
                        <a:t>Revisar los principales mercados emisores</a:t>
                      </a:r>
                      <a:r>
                        <a:rPr lang="es-ES_tradnl" sz="900" kern="1200" baseline="0" noProof="0" dirty="0" smtClean="0">
                          <a:solidFill>
                            <a:srgbClr val="002776"/>
                          </a:solidFill>
                          <a:latin typeface="+mn-lt"/>
                          <a:ea typeface="+mn-ea"/>
                          <a:cs typeface="+mn-cs"/>
                        </a:rPr>
                        <a:t> o localizaciones generadoras de demanda para Quito y segmentos objetivo a captar. Utilizar las categorías mercados de Desarrollo, de Posicionamiento y de Oportunidad.</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01506">
                <a:tc>
                  <a:txBody>
                    <a:bodyPr/>
                    <a:lstStyle/>
                    <a:p>
                      <a:pPr marL="84138" marR="0" lvl="0" indent="-84138" algn="l" defTabSz="913399" rtl="0" eaLnBrk="1" fontAlgn="auto" latinLnBrk="0" hangingPunct="1">
                        <a:lnSpc>
                          <a:spcPct val="100000"/>
                        </a:lnSpc>
                        <a:spcBef>
                          <a:spcPts val="0"/>
                        </a:spcBef>
                        <a:spcAft>
                          <a:spcPts val="0"/>
                        </a:spcAft>
                        <a:buClrTx/>
                        <a:buSzTx/>
                        <a:buFont typeface="+mj-lt"/>
                        <a:buAutoNum type="arabicPeriod" startAt="2"/>
                        <a:tabLst/>
                        <a:defRPr/>
                      </a:pPr>
                      <a:r>
                        <a:rPr lang="es-ES_tradnl" sz="900" kern="1200" noProof="0" dirty="0" smtClean="0">
                          <a:solidFill>
                            <a:srgbClr val="002776"/>
                          </a:solidFill>
                          <a:latin typeface="+mn-lt"/>
                          <a:ea typeface="+mn-ea"/>
                          <a:cs typeface="+mn-cs"/>
                        </a:rPr>
                        <a:t>División presupuestal de acuerdo a la importancia de cada mercado.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4079750344"/>
                  </a:ext>
                </a:extLst>
              </a:tr>
              <a:tr h="375422">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noProof="0" dirty="0" smtClean="0">
                          <a:solidFill>
                            <a:srgbClr val="002776"/>
                          </a:solidFill>
                          <a:latin typeface="+mn-lt"/>
                          <a:ea typeface="+mn-ea"/>
                          <a:cs typeface="+mn-cs"/>
                        </a:rPr>
                        <a:t>3. </a:t>
                      </a:r>
                      <a:r>
                        <a:rPr lang="es-ES_tradnl" sz="900" kern="1200" noProof="0" dirty="0" smtClean="0">
                          <a:solidFill>
                            <a:srgbClr val="002776"/>
                          </a:solidFill>
                          <a:latin typeface="+mn-lt"/>
                          <a:ea typeface="+mn-ea"/>
                          <a:cs typeface="+mn-cs"/>
                        </a:rPr>
                        <a:t>Seleccionar</a:t>
                      </a:r>
                      <a:r>
                        <a:rPr lang="es-ES_tradnl" sz="900" kern="1200" baseline="0" noProof="0" dirty="0" smtClean="0">
                          <a:solidFill>
                            <a:srgbClr val="002776"/>
                          </a:solidFill>
                          <a:latin typeface="+mn-lt"/>
                          <a:ea typeface="+mn-ea"/>
                          <a:cs typeface="+mn-cs"/>
                        </a:rPr>
                        <a:t> un portfolio de productos específicos para el turista nacional que incluya productos y actividades emblemáticas y de carácter único y otros complementarias que favorezcan la repetición de la visita (i.e. eventos a realizar mensualmente).</a:t>
                      </a:r>
                      <a:endParaRPr lang="es-ES"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79778">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baseline="0" noProof="0" dirty="0" smtClean="0">
                          <a:solidFill>
                            <a:srgbClr val="002776"/>
                          </a:solidFill>
                          <a:latin typeface="+mn-lt"/>
                          <a:ea typeface="+mn-ea"/>
                          <a:cs typeface="+mn-cs"/>
                        </a:rPr>
                        <a:t>4. Activar una campaña de comunicación con medios online y offline que dé motivos específicos por los que se debe visitar o volver a Quito en un momento concreto del año.</a:t>
                      </a:r>
                      <a:endParaRPr lang="es-ES_tradnl"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216702">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baseline="0" noProof="0" dirty="0" smtClean="0">
                          <a:solidFill>
                            <a:srgbClr val="002776"/>
                          </a:solidFill>
                          <a:latin typeface="+mn-lt"/>
                          <a:ea typeface="+mn-ea"/>
                          <a:cs typeface="+mn-cs"/>
                        </a:rPr>
                        <a:t>5. </a:t>
                      </a:r>
                      <a:r>
                        <a:rPr lang="es-ES_tradnl" sz="900" kern="1200" baseline="0" noProof="0" dirty="0" smtClean="0">
                          <a:solidFill>
                            <a:srgbClr val="002776"/>
                          </a:solidFill>
                          <a:latin typeface="+mn-lt"/>
                          <a:ea typeface="+mn-ea"/>
                          <a:cs typeface="+mn-cs"/>
                        </a:rPr>
                        <a:t>Establecer acuerdos prioritarios con operadores turísticos de Quito para generar producto “in situ” de peso para el mercado nacional</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3"/>
                  </a:ext>
                </a:extLst>
              </a:tr>
              <a:tr h="216702">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baseline="0" noProof="0" dirty="0" smtClean="0">
                          <a:solidFill>
                            <a:srgbClr val="002776"/>
                          </a:solidFill>
                          <a:latin typeface="+mn-lt"/>
                          <a:ea typeface="+mn-ea"/>
                          <a:cs typeface="+mn-cs"/>
                        </a:rPr>
                        <a:t>6. Crear mecanismos dentro del sector privado (y público) que estimulen la conversión a viajar para el turista doméstico: obligación de consumir días de vacaciones, creación de “cheques – vacacionales” sólo consumibles a nivel nacional, promociones para públicos objetivos, etc. </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677116433"/>
                  </a:ext>
                </a:extLst>
              </a:tr>
              <a:tr h="216702">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 sz="900" kern="1200" baseline="0" noProof="0" dirty="0" smtClean="0">
                          <a:solidFill>
                            <a:srgbClr val="002776"/>
                          </a:solidFill>
                          <a:latin typeface="+mn-lt"/>
                          <a:ea typeface="+mn-ea"/>
                          <a:cs typeface="+mn-cs"/>
                        </a:rPr>
                        <a:t>7.Acciones B2C son las más recomendadas para este público. Se recomiendan campañas directas, medios impresos, ferias locales y regionales, Street marketing, campañas cooperadas y campañas de comunicación que se enfoquen en la importancia de lo local, los atractivos en Quito y los beneficios (materiales, sociales de reputación, etc.) que su viaje a Quito les aportará.</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200529282"/>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8"/>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9"/>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6"/>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7"/>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4"/>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5"/>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2"/>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3"/>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0"/>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1"/>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8"/>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9"/>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60</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589409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3528376" cy="35230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357188" indent="-174625" algn="ctr"/>
            <a:r>
              <a:rPr lang="es-ES_tradnl" sz="800" b="1" dirty="0" smtClean="0"/>
              <a:t>Reclasificación de mercados por objetivos de acción al mercado y Distribución del presupuesto por objetivos para cada mercado</a:t>
            </a:r>
            <a:endParaRPr lang="es-CL" sz="800" b="1" dirty="0">
              <a:solidFill>
                <a:srgbClr val="FFFFFF"/>
              </a:solidFill>
            </a:endParaRPr>
          </a:p>
        </p:txBody>
      </p:sp>
      <p:sp>
        <p:nvSpPr>
          <p:cNvPr id="293" name="Rectangle 292"/>
          <p:cNvSpPr/>
          <p:nvPr/>
        </p:nvSpPr>
        <p:spPr>
          <a:xfrm>
            <a:off x="205458" y="143872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472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420837"/>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472194"/>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479466"/>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60" name="Group 359"/>
          <p:cNvGrpSpPr/>
          <p:nvPr/>
        </p:nvGrpSpPr>
        <p:grpSpPr>
          <a:xfrm>
            <a:off x="205458" y="2378259"/>
            <a:ext cx="7036540" cy="1037550"/>
            <a:chOff x="187198" y="2693266"/>
            <a:chExt cx="7036540" cy="1076203"/>
          </a:xfrm>
        </p:grpSpPr>
        <p:sp>
          <p:nvSpPr>
            <p:cNvPr id="361" name="Rectangle 314"/>
            <p:cNvSpPr/>
            <p:nvPr>
              <p:custDataLst>
                <p:tags r:id="rId16"/>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62" name="Group 315"/>
            <p:cNvGrpSpPr/>
            <p:nvPr>
              <p:custDataLst>
                <p:tags r:id="rId17"/>
              </p:custDataLst>
            </p:nvPr>
          </p:nvGrpSpPr>
          <p:grpSpPr>
            <a:xfrm>
              <a:off x="316674" y="2734898"/>
              <a:ext cx="216000" cy="288000"/>
              <a:chOff x="391339" y="1340959"/>
              <a:chExt cx="382588" cy="609600"/>
            </a:xfrm>
          </p:grpSpPr>
          <p:sp>
            <p:nvSpPr>
              <p:cNvPr id="365"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6"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63" name="Rectangle 362"/>
            <p:cNvSpPr/>
            <p:nvPr/>
          </p:nvSpPr>
          <p:spPr>
            <a:xfrm>
              <a:off x="3631554" y="3059282"/>
              <a:ext cx="3558680"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err="1" smtClean="0">
                  <a:solidFill>
                    <a:srgbClr val="002776"/>
                  </a:solidFill>
                </a:rPr>
                <a:t>Conquito</a:t>
              </a:r>
              <a:r>
                <a:rPr lang="es-CL" sz="900" dirty="0" smtClean="0">
                  <a:solidFill>
                    <a:srgbClr val="002776"/>
                  </a:solidFill>
                </a:rPr>
                <a:t> </a:t>
              </a:r>
              <a:r>
                <a:rPr lang="es-CL" sz="900" dirty="0">
                  <a:solidFill>
                    <a:srgbClr val="002776"/>
                  </a:solidFill>
                </a:rPr>
                <a:t>y  Representaciones del </a:t>
              </a:r>
              <a:r>
                <a:rPr lang="es-CL" sz="900" dirty="0" err="1">
                  <a:solidFill>
                    <a:srgbClr val="002776"/>
                  </a:solidFill>
                </a:rPr>
                <a:t>Mintur</a:t>
              </a:r>
              <a:r>
                <a:rPr lang="es-CL" sz="900" dirty="0">
                  <a:solidFill>
                    <a:srgbClr val="002776"/>
                  </a:solidFill>
                </a:rPr>
                <a:t> en ciudades emisoras principales</a:t>
              </a:r>
              <a:r>
                <a:rPr lang="es-CL" sz="900" dirty="0" smtClean="0">
                  <a:solidFill>
                    <a:srgbClr val="002776"/>
                  </a:solidFill>
                </a:rPr>
                <a:t>, </a:t>
              </a:r>
              <a:r>
                <a:rPr lang="es-CL" sz="900" dirty="0" err="1" smtClean="0">
                  <a:solidFill>
                    <a:srgbClr val="002776"/>
                  </a:solidFill>
                </a:rPr>
                <a:t>Captur</a:t>
              </a:r>
              <a:r>
                <a:rPr lang="es-CL" sz="900" dirty="0" smtClean="0">
                  <a:solidFill>
                    <a:srgbClr val="002776"/>
                  </a:solidFill>
                </a:rPr>
                <a:t> y </a:t>
              </a:r>
              <a:r>
                <a:rPr lang="es-CL" sz="900" dirty="0" err="1" smtClean="0">
                  <a:solidFill>
                    <a:srgbClr val="002776"/>
                  </a:solidFill>
                </a:rPr>
                <a:t>Fenacaptur</a:t>
              </a:r>
              <a:endParaRPr lang="es-CL" sz="900" dirty="0">
                <a:solidFill>
                  <a:srgbClr val="002776"/>
                </a:solidFill>
              </a:endParaRPr>
            </a:p>
            <a:p>
              <a:r>
                <a:rPr lang="es-CL" sz="900" dirty="0" err="1" smtClean="0">
                  <a:solidFill>
                    <a:srgbClr val="002776"/>
                  </a:solidFill>
                </a:rPr>
                <a:t>Optur</a:t>
              </a:r>
              <a:r>
                <a:rPr lang="es-CL" sz="900" dirty="0" smtClean="0">
                  <a:solidFill>
                    <a:srgbClr val="002776"/>
                  </a:solidFill>
                </a:rPr>
                <a:t>, operadores turísticos y la asociación de hoteleros de Quito</a:t>
              </a:r>
              <a:endParaRPr lang="es-CL" sz="900" dirty="0">
                <a:solidFill>
                  <a:srgbClr val="002776"/>
                </a:solidFill>
              </a:endParaRPr>
            </a:p>
          </p:txBody>
        </p:sp>
        <p:sp>
          <p:nvSpPr>
            <p:cNvPr id="364" name="Rectangle 363"/>
            <p:cNvSpPr/>
            <p:nvPr/>
          </p:nvSpPr>
          <p:spPr>
            <a:xfrm>
              <a:off x="187198" y="3070904"/>
              <a:ext cx="3418116" cy="6657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smtClean="0">
                  <a:solidFill>
                    <a:srgbClr val="002776"/>
                  </a:solidFill>
                </a:rPr>
                <a:t>Líder de Proyecto: </a:t>
              </a:r>
              <a:r>
                <a:rPr lang="es-ES_tradnl" sz="900" dirty="0" smtClean="0">
                  <a:solidFill>
                    <a:srgbClr val="002776"/>
                  </a:solidFill>
                </a:rPr>
                <a:t>Quito Turismo</a:t>
              </a:r>
            </a:p>
            <a:p>
              <a:r>
                <a:rPr lang="es-ES_tradnl" sz="900" b="1" dirty="0" smtClean="0">
                  <a:solidFill>
                    <a:srgbClr val="002776"/>
                  </a:solidFill>
                </a:rPr>
                <a:t>Equipo de Proyecto: </a:t>
              </a:r>
              <a:r>
                <a:rPr lang="es-ES_tradnl" sz="900" dirty="0">
                  <a:solidFill>
                    <a:srgbClr val="002776"/>
                  </a:solidFill>
                </a:rPr>
                <a:t>Quito Turismo (Dirección </a:t>
              </a:r>
              <a:r>
                <a:rPr lang="es-ES_tradnl" sz="900" dirty="0" smtClean="0">
                  <a:solidFill>
                    <a:srgbClr val="002776"/>
                  </a:solidFill>
                </a:rPr>
                <a:t>Comunicación)</a:t>
              </a:r>
            </a:p>
          </p:txBody>
        </p:sp>
      </p:grpSp>
      <p:grpSp>
        <p:nvGrpSpPr>
          <p:cNvPr id="292" name="Group 291"/>
          <p:cNvGrpSpPr/>
          <p:nvPr/>
        </p:nvGrpSpPr>
        <p:grpSpPr>
          <a:xfrm>
            <a:off x="7256357" y="1440165"/>
            <a:ext cx="2633101" cy="836705"/>
            <a:chOff x="3462357" y="6443378"/>
            <a:chExt cx="2082316" cy="900000"/>
          </a:xfrm>
        </p:grpSpPr>
        <p:sp>
          <p:nvSpPr>
            <p:cNvPr id="315" name="Rectangle 314"/>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16" name="Rectangle 315"/>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17" name="Group 316"/>
            <p:cNvGrpSpPr/>
            <p:nvPr/>
          </p:nvGrpSpPr>
          <p:grpSpPr>
            <a:xfrm>
              <a:off x="3561117" y="6479378"/>
              <a:ext cx="295181" cy="288000"/>
              <a:chOff x="1738313" y="3406776"/>
              <a:chExt cx="644727" cy="615950"/>
            </a:xfrm>
            <a:solidFill>
              <a:srgbClr val="FFFF00"/>
            </a:solidFill>
          </p:grpSpPr>
          <p:sp>
            <p:nvSpPr>
              <p:cNvPr id="375"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6"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7"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18" name="Group 317"/>
            <p:cNvGrpSpPr/>
            <p:nvPr/>
          </p:nvGrpSpPr>
          <p:grpSpPr>
            <a:xfrm>
              <a:off x="3582872" y="6818591"/>
              <a:ext cx="468000" cy="432933"/>
              <a:chOff x="3605314" y="6801213"/>
              <a:chExt cx="468000" cy="432933"/>
            </a:xfrm>
          </p:grpSpPr>
          <p:sp>
            <p:nvSpPr>
              <p:cNvPr id="373" name="Rectangle 372"/>
              <p:cNvSpPr/>
              <p:nvPr>
                <p:custDataLst>
                  <p:tags r:id="rId14"/>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4" name="TextBox 373"/>
              <p:cNvSpPr txBox="1"/>
              <p:nvPr>
                <p:custDataLst>
                  <p:tags r:id="rId15"/>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42" name="Group 341"/>
            <p:cNvGrpSpPr/>
            <p:nvPr/>
          </p:nvGrpSpPr>
          <p:grpSpPr>
            <a:xfrm>
              <a:off x="4277236" y="6818591"/>
              <a:ext cx="468000" cy="432933"/>
              <a:chOff x="4217406" y="6801213"/>
              <a:chExt cx="468000" cy="432933"/>
            </a:xfrm>
          </p:grpSpPr>
          <p:sp>
            <p:nvSpPr>
              <p:cNvPr id="371" name="Rectangle 370"/>
              <p:cNvSpPr/>
              <p:nvPr>
                <p:custDataLst>
                  <p:tags r:id="rId12"/>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3"/>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7" name="Group 366"/>
            <p:cNvGrpSpPr/>
            <p:nvPr/>
          </p:nvGrpSpPr>
          <p:grpSpPr>
            <a:xfrm>
              <a:off x="4971600" y="6818591"/>
              <a:ext cx="468000" cy="432933"/>
              <a:chOff x="4829498" y="6801213"/>
              <a:chExt cx="468000" cy="432933"/>
            </a:xfrm>
          </p:grpSpPr>
          <p:sp>
            <p:nvSpPr>
              <p:cNvPr id="369" name="Rectangle 368"/>
              <p:cNvSpPr/>
              <p:nvPr>
                <p:custDataLst>
                  <p:tags r:id="rId10"/>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0" name="TextBox 369"/>
              <p:cNvSpPr txBox="1"/>
              <p:nvPr>
                <p:custDataLst>
                  <p:tags r:id="rId11"/>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68"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79" name="Group 378"/>
          <p:cNvGrpSpPr/>
          <p:nvPr/>
        </p:nvGrpSpPr>
        <p:grpSpPr>
          <a:xfrm>
            <a:off x="205458" y="6443378"/>
            <a:ext cx="3169298" cy="942946"/>
            <a:chOff x="205458" y="6443378"/>
            <a:chExt cx="3273816" cy="942946"/>
          </a:xfrm>
        </p:grpSpPr>
        <p:sp>
          <p:nvSpPr>
            <p:cNvPr id="380" name="Rectangle 379"/>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Recursos Necesarios</a:t>
              </a:r>
              <a:endParaRPr lang="es-CL" sz="1000" b="1" dirty="0"/>
            </a:p>
          </p:txBody>
        </p:sp>
        <p:sp>
          <p:nvSpPr>
            <p:cNvPr id="381" name="Rectangle 380"/>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sp>
          <p:nvSpPr>
            <p:cNvPr id="382"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3" name="Rectangle 382"/>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84"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5" name="Rectangle 384"/>
            <p:cNvSpPr/>
            <p:nvPr/>
          </p:nvSpPr>
          <p:spPr>
            <a:xfrm>
              <a:off x="274783" y="6827008"/>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$ 450.000 USD</a:t>
              </a:r>
            </a:p>
            <a:p>
              <a:pPr algn="ctr"/>
              <a:r>
                <a:rPr lang="es-CL" sz="1000" i="1" dirty="0" smtClean="0">
                  <a:solidFill>
                    <a:schemeClr val="tx2"/>
                  </a:solidFill>
                </a:rPr>
                <a:t>Incluye la realización del Plan y las campañas a implementar</a:t>
              </a:r>
              <a:endParaRPr lang="es-CL" sz="800" i="1" dirty="0">
                <a:solidFill>
                  <a:schemeClr val="tx2"/>
                </a:solidFill>
              </a:endParaRPr>
            </a:p>
          </p:txBody>
        </p:sp>
      </p:grpSp>
      <p:sp>
        <p:nvSpPr>
          <p:cNvPr id="386" name="Rectangle 385"/>
          <p:cNvSpPr/>
          <p:nvPr/>
        </p:nvSpPr>
        <p:spPr>
          <a:xfrm>
            <a:off x="3373814" y="6443378"/>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sp>
        <p:nvSpPr>
          <p:cNvPr id="388" name="Freeform 368"/>
          <p:cNvSpPr>
            <a:spLocks noEditPoints="1"/>
          </p:cNvSpPr>
          <p:nvPr/>
        </p:nvSpPr>
        <p:spPr bwMode="auto">
          <a:xfrm>
            <a:off x="423638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9" name="Freeform 368"/>
          <p:cNvSpPr>
            <a:spLocks noEditPoints="1"/>
          </p:cNvSpPr>
          <p:nvPr/>
        </p:nvSpPr>
        <p:spPr bwMode="auto">
          <a:xfrm>
            <a:off x="459643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0" name="Freeform 368"/>
          <p:cNvSpPr>
            <a:spLocks noEditPoints="1"/>
          </p:cNvSpPr>
          <p:nvPr/>
        </p:nvSpPr>
        <p:spPr bwMode="auto">
          <a:xfrm>
            <a:off x="495646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1" name="Freeform 368"/>
          <p:cNvSpPr>
            <a:spLocks noEditPoints="1"/>
          </p:cNvSpPr>
          <p:nvPr/>
        </p:nvSpPr>
        <p:spPr bwMode="auto">
          <a:xfrm>
            <a:off x="531650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92" name="Group 391"/>
          <p:cNvGrpSpPr/>
          <p:nvPr/>
        </p:nvGrpSpPr>
        <p:grpSpPr>
          <a:xfrm>
            <a:off x="3415891" y="6485819"/>
            <a:ext cx="256421" cy="252000"/>
            <a:chOff x="3417417" y="6485819"/>
            <a:chExt cx="256421" cy="252000"/>
          </a:xfrm>
        </p:grpSpPr>
        <p:sp>
          <p:nvSpPr>
            <p:cNvPr id="393" name="Freeform 94"/>
            <p:cNvSpPr>
              <a:spLocks/>
            </p:cNvSpPr>
            <p:nvPr/>
          </p:nvSpPr>
          <p:spPr bwMode="auto">
            <a:xfrm>
              <a:off x="3417417" y="6504885"/>
              <a:ext cx="256421" cy="232934"/>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4" name="Freeform 95"/>
            <p:cNvSpPr>
              <a:spLocks noEditPoints="1"/>
            </p:cNvSpPr>
            <p:nvPr/>
          </p:nvSpPr>
          <p:spPr bwMode="auto">
            <a:xfrm>
              <a:off x="3437840" y="6485819"/>
              <a:ext cx="214441" cy="64658"/>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5" name="Freeform 96"/>
            <p:cNvSpPr>
              <a:spLocks noEditPoints="1"/>
            </p:cNvSpPr>
            <p:nvPr/>
          </p:nvSpPr>
          <p:spPr bwMode="auto">
            <a:xfrm>
              <a:off x="3484358" y="6568714"/>
              <a:ext cx="113461" cy="116882"/>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6" name="Freeform 368"/>
          <p:cNvSpPr>
            <a:spLocks noEditPoints="1"/>
          </p:cNvSpPr>
          <p:nvPr/>
        </p:nvSpPr>
        <p:spPr bwMode="auto">
          <a:xfrm>
            <a:off x="387634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97" name="Group 396"/>
          <p:cNvGrpSpPr/>
          <p:nvPr/>
        </p:nvGrpSpPr>
        <p:grpSpPr>
          <a:xfrm>
            <a:off x="4761313" y="7487394"/>
            <a:ext cx="4332885" cy="188648"/>
            <a:chOff x="565498" y="7511262"/>
            <a:chExt cx="4332885" cy="188648"/>
          </a:xfrm>
        </p:grpSpPr>
        <p:grpSp>
          <p:nvGrpSpPr>
            <p:cNvPr id="398" name="Group 397"/>
            <p:cNvGrpSpPr/>
            <p:nvPr/>
          </p:nvGrpSpPr>
          <p:grpSpPr>
            <a:xfrm>
              <a:off x="565498" y="7511262"/>
              <a:ext cx="3104467" cy="184666"/>
              <a:chOff x="615275" y="7511262"/>
              <a:chExt cx="3104467" cy="184666"/>
            </a:xfrm>
          </p:grpSpPr>
          <p:sp>
            <p:nvSpPr>
              <p:cNvPr id="401" name="TextBox 400"/>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402" name="Rectangle 401"/>
              <p:cNvSpPr/>
              <p:nvPr>
                <p:custDataLst>
                  <p:tags r:id="rId7"/>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403" name="Rectangle 402"/>
              <p:cNvSpPr/>
              <p:nvPr>
                <p:custDataLst>
                  <p:tags r:id="rId8"/>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404" name="Rectangle 403"/>
              <p:cNvSpPr/>
              <p:nvPr>
                <p:custDataLst>
                  <p:tags r:id="rId9"/>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399" name="TextBox 398"/>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400" name="TextBox 399"/>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171" name="Rounded Rectangle 170"/>
          <p:cNvSpPr/>
          <p:nvPr/>
        </p:nvSpPr>
        <p:spPr>
          <a:xfrm>
            <a:off x="241530" y="1006674"/>
            <a:ext cx="612000" cy="234848"/>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E1,2</a:t>
            </a:r>
            <a:endParaRPr lang="es-ES" sz="1000" b="1" dirty="0">
              <a:solidFill>
                <a:srgbClr val="002060"/>
              </a:solidFill>
            </a:endParaRPr>
          </a:p>
        </p:txBody>
      </p:sp>
      <p:grpSp>
        <p:nvGrpSpPr>
          <p:cNvPr id="169" name="Group 168"/>
          <p:cNvGrpSpPr/>
          <p:nvPr/>
        </p:nvGrpSpPr>
        <p:grpSpPr>
          <a:xfrm>
            <a:off x="1202122" y="380250"/>
            <a:ext cx="428400" cy="410400"/>
            <a:chOff x="1157616" y="202415"/>
            <a:chExt cx="515504" cy="495053"/>
          </a:xfrm>
        </p:grpSpPr>
        <p:sp>
          <p:nvSpPr>
            <p:cNvPr id="170" name="Rounded Rectangle 169"/>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7" name="Group 282"/>
            <p:cNvGrpSpPr/>
            <p:nvPr/>
          </p:nvGrpSpPr>
          <p:grpSpPr>
            <a:xfrm>
              <a:off x="1311621" y="288473"/>
              <a:ext cx="207495" cy="194290"/>
              <a:chOff x="644491" y="4719572"/>
              <a:chExt cx="226243" cy="211846"/>
            </a:xfrm>
            <a:solidFill>
              <a:schemeClr val="bg1"/>
            </a:solidFill>
          </p:grpSpPr>
          <p:sp>
            <p:nvSpPr>
              <p:cNvPr id="178"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9"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6620512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chor="t"/>
          <a:lstStyle/>
          <a:p>
            <a:pPr marL="0" indent="0"/>
            <a:r>
              <a:rPr lang="es-ES_tradnl" sz="2843" dirty="0">
                <a:solidFill>
                  <a:schemeClr val="bg1"/>
                </a:solidFill>
              </a:rPr>
              <a:t>3.1. Objetivos Estratégicos Específicos</a:t>
            </a:r>
          </a:p>
        </p:txBody>
      </p:sp>
      <p:sp>
        <p:nvSpPr>
          <p:cNvPr id="3" name="Rectangle 2"/>
          <p:cNvSpPr/>
          <p:nvPr/>
        </p:nvSpPr>
        <p:spPr>
          <a:xfrm>
            <a:off x="0" y="0"/>
            <a:ext cx="10059988" cy="7773988"/>
          </a:xfrm>
          <a:prstGeom prst="rect">
            <a:avLst/>
          </a:prstGeom>
          <a:solidFill>
            <a:srgbClr val="92D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solidFill>
                <a:srgbClr val="FFFFFF"/>
              </a:solidFill>
            </a:endParaRPr>
          </a:p>
        </p:txBody>
      </p:sp>
      <p:sp>
        <p:nvSpPr>
          <p:cNvPr id="4" name="Text Placeholder 1"/>
          <p:cNvSpPr txBox="1">
            <a:spLocks/>
          </p:cNvSpPr>
          <p:nvPr/>
        </p:nvSpPr>
        <p:spPr bwMode="auto">
          <a:xfrm>
            <a:off x="1238252" y="3092944"/>
            <a:ext cx="7429500" cy="1344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380643" indent="-380643" algn="l" defTabSz="1016636" rtl="0" eaLnBrk="0" fontAlgn="base" hangingPunct="0">
              <a:spcBef>
                <a:spcPts val="203"/>
              </a:spcBef>
              <a:spcAft>
                <a:spcPts val="300"/>
              </a:spcAft>
              <a:buFont typeface="Arial" charset="0"/>
              <a:defRPr sz="2437">
                <a:solidFill>
                  <a:schemeClr val="tx2"/>
                </a:solidFill>
                <a:latin typeface="+mn-lt"/>
                <a:ea typeface="+mn-ea"/>
                <a:cs typeface="+mn-cs"/>
              </a:defRPr>
            </a:lvl1pPr>
            <a:lvl2pPr marL="201423" indent="-201423" algn="l" defTabSz="1016636" rtl="0" eaLnBrk="0" fontAlgn="base" hangingPunct="0">
              <a:spcBef>
                <a:spcPct val="0"/>
              </a:spcBef>
              <a:spcAft>
                <a:spcPts val="300"/>
              </a:spcAft>
              <a:buFont typeface="Arial" charset="0"/>
              <a:buChar char="•"/>
              <a:defRPr sz="2500">
                <a:solidFill>
                  <a:schemeClr val="tx2"/>
                </a:solidFill>
                <a:latin typeface="+mn-lt"/>
              </a:defRPr>
            </a:lvl2pPr>
            <a:lvl3pPr marL="396502" indent="-193493" algn="l" defTabSz="1016636" rtl="0" eaLnBrk="0" fontAlgn="base" hangingPunct="0">
              <a:spcBef>
                <a:spcPct val="0"/>
              </a:spcBef>
              <a:spcAft>
                <a:spcPts val="300"/>
              </a:spcAft>
              <a:buFont typeface="Arial" charset="0"/>
              <a:buChar char="‒"/>
              <a:defRPr sz="2500">
                <a:solidFill>
                  <a:schemeClr val="tx2"/>
                </a:solidFill>
                <a:latin typeface="+mn-lt"/>
              </a:defRPr>
            </a:lvl3pPr>
            <a:lvl4pPr marL="599510" indent="-201423" algn="l" defTabSz="1016636" rtl="0" eaLnBrk="0" fontAlgn="base" hangingPunct="0">
              <a:spcBef>
                <a:spcPct val="0"/>
              </a:spcBef>
              <a:spcAft>
                <a:spcPts val="600"/>
              </a:spcAft>
              <a:buFont typeface="Arial" charset="0"/>
              <a:buChar char="•"/>
              <a:defRPr sz="2000">
                <a:solidFill>
                  <a:schemeClr val="tx2"/>
                </a:solidFill>
                <a:latin typeface="+mn-lt"/>
              </a:defRPr>
            </a:lvl4pPr>
            <a:lvl5pPr marL="791420" indent="-190322" algn="l" defTabSz="1016636" rtl="0" eaLnBrk="0" fontAlgn="base" hangingPunct="0">
              <a:spcBef>
                <a:spcPct val="0"/>
              </a:spcBef>
              <a:spcAft>
                <a:spcPts val="600"/>
              </a:spcAft>
              <a:buFont typeface="Arial" charset="0"/>
              <a:buChar char="‒"/>
              <a:defRPr sz="2000">
                <a:solidFill>
                  <a:schemeClr val="tx2"/>
                </a:solidFill>
                <a:latin typeface="+mn-lt"/>
              </a:defRPr>
            </a:lvl5pPr>
            <a:lvl6pPr marL="1249577" indent="-191879" algn="l" defTabSz="1018056" rtl="0" eaLnBrk="0" fontAlgn="base" hangingPunct="0">
              <a:spcBef>
                <a:spcPct val="0"/>
              </a:spcBef>
              <a:spcAft>
                <a:spcPts val="600"/>
              </a:spcAft>
              <a:buFont typeface="Arial" charset="0"/>
              <a:buChar char="‒"/>
              <a:defRPr sz="2000">
                <a:solidFill>
                  <a:schemeClr val="tx2"/>
                </a:solidFill>
                <a:latin typeface="+mn-lt"/>
              </a:defRPr>
            </a:lvl6pPr>
            <a:lvl7pPr marL="1706277" indent="-191879" algn="l" defTabSz="1018056" rtl="0" eaLnBrk="0" fontAlgn="base" hangingPunct="0">
              <a:spcBef>
                <a:spcPct val="0"/>
              </a:spcBef>
              <a:spcAft>
                <a:spcPts val="600"/>
              </a:spcAft>
              <a:buFont typeface="Arial" charset="0"/>
              <a:buChar char="‒"/>
              <a:defRPr sz="2000">
                <a:solidFill>
                  <a:schemeClr val="tx2"/>
                </a:solidFill>
                <a:latin typeface="+mn-lt"/>
              </a:defRPr>
            </a:lvl7pPr>
            <a:lvl8pPr marL="2162975" indent="-191879" algn="l" defTabSz="1018056" rtl="0" eaLnBrk="0" fontAlgn="base" hangingPunct="0">
              <a:spcBef>
                <a:spcPct val="0"/>
              </a:spcBef>
              <a:spcAft>
                <a:spcPts val="600"/>
              </a:spcAft>
              <a:buFont typeface="Arial" charset="0"/>
              <a:buChar char="‒"/>
              <a:defRPr sz="2000">
                <a:solidFill>
                  <a:schemeClr val="tx2"/>
                </a:solidFill>
                <a:latin typeface="+mn-lt"/>
              </a:defRPr>
            </a:lvl8pPr>
            <a:lvl9pPr marL="2619674" indent="-191879" algn="l" defTabSz="1018056" rtl="0" eaLnBrk="0" fontAlgn="base" hangingPunct="0">
              <a:spcBef>
                <a:spcPct val="0"/>
              </a:spcBef>
              <a:spcAft>
                <a:spcPts val="600"/>
              </a:spcAft>
              <a:buFont typeface="Arial" charset="0"/>
              <a:buChar char="‒"/>
              <a:defRPr sz="2000">
                <a:solidFill>
                  <a:schemeClr val="tx2"/>
                </a:solidFill>
                <a:latin typeface="+mn-lt"/>
              </a:defRPr>
            </a:lvl9pPr>
          </a:lstStyle>
          <a:p>
            <a:pPr marL="0" indent="0"/>
            <a:r>
              <a:rPr lang="es-ES_tradnl" sz="2800" kern="0" dirty="0" smtClean="0">
                <a:solidFill>
                  <a:srgbClr val="FFFFFF"/>
                </a:solidFill>
              </a:rPr>
              <a:t>4.4. Proyectos de Desarrollo e Inversiones</a:t>
            </a:r>
            <a:endParaRPr lang="es-ES_tradnl" sz="2800" kern="0" dirty="0">
              <a:solidFill>
                <a:srgbClr val="FFFFFF"/>
              </a:solidFill>
            </a:endParaRPr>
          </a:p>
        </p:txBody>
      </p:sp>
    </p:spTree>
    <p:extLst>
      <p:ext uri="{BB962C8B-B14F-4D97-AF65-F5344CB8AC3E}">
        <p14:creationId xmlns:p14="http://schemas.microsoft.com/office/powerpoint/2010/main" val="2689347597"/>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91912" name="think-cell Slide" r:id="rId33" imgW="270" imgH="270" progId="TCLayout.ActiveDocument.1">
                  <p:embed/>
                </p:oleObj>
              </mc:Choice>
              <mc:Fallback>
                <p:oleObj name="think-cell Slide" r:id="rId33" imgW="270" imgH="270" progId="TCLayout.ActiveDocument.1">
                  <p:embed/>
                  <p:pic>
                    <p:nvPicPr>
                      <p:cNvPr id="14" name="Object 13" hidden="1"/>
                      <p:cNvPicPr/>
                      <p:nvPr/>
                    </p:nvPicPr>
                    <p:blipFill>
                      <a:blip r:embed="rId34"/>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1.1. Estructuración de un portfolio de proyectos de inversión turística de nivel internacional</a:t>
            </a:r>
            <a:endParaRPr lang="es-CL" sz="1100" b="1" dirty="0">
              <a:solidFill>
                <a:schemeClr val="tx2"/>
              </a:solidFill>
            </a:endParaRPr>
          </a:p>
        </p:txBody>
      </p:sp>
      <p:sp>
        <p:nvSpPr>
          <p:cNvPr id="257" name="Rectangle 256"/>
          <p:cNvSpPr/>
          <p:nvPr/>
        </p:nvSpPr>
        <p:spPr>
          <a:xfrm>
            <a:off x="7264146" y="2783921"/>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Generación de seguridad jurídica para las inversiones internacionales.</a:t>
            </a:r>
          </a:p>
          <a:p>
            <a:pPr marL="228600" lvl="0" indent="-228600">
              <a:buFont typeface="+mj-lt"/>
              <a:buAutoNum type="arabicPeriod"/>
            </a:pPr>
            <a:r>
              <a:rPr lang="es-CL" sz="900" dirty="0" smtClean="0">
                <a:solidFill>
                  <a:srgbClr val="002776"/>
                </a:solidFill>
              </a:rPr>
              <a:t>Colaboración conjunta entre el sector público y privado que facilite el desembarco de inversiones en Quito.</a:t>
            </a:r>
          </a:p>
        </p:txBody>
      </p:sp>
      <p:sp>
        <p:nvSpPr>
          <p:cNvPr id="212" name="Rectangle 211"/>
          <p:cNvSpPr/>
          <p:nvPr/>
        </p:nvSpPr>
        <p:spPr>
          <a:xfrm>
            <a:off x="205200" y="1834580"/>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Captar inversión internacional directa en proyectos de diversa magnitud que generen una demanda adicional a Quito que rompe con el patrón de crecimiento histórico y orgánico.</a:t>
            </a:r>
          </a:p>
        </p:txBody>
      </p:sp>
      <p:sp>
        <p:nvSpPr>
          <p:cNvPr id="256" name="Rectangle 255"/>
          <p:cNvSpPr/>
          <p:nvPr/>
        </p:nvSpPr>
        <p:spPr>
          <a:xfrm>
            <a:off x="7264146" y="2420226"/>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54793"/>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4902993"/>
            <a:ext cx="2637113" cy="141943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Volumen de inversión total privada en proyectos turísticos </a:t>
            </a:r>
          </a:p>
          <a:p>
            <a:pPr marL="228600" indent="-228600">
              <a:spcBef>
                <a:spcPts val="300"/>
              </a:spcBef>
              <a:buFont typeface="+mj-lt"/>
              <a:buAutoNum type="arabicPeriod"/>
            </a:pPr>
            <a:r>
              <a:rPr lang="es-CL" sz="900" dirty="0" smtClean="0">
                <a:solidFill>
                  <a:schemeClr val="tx2"/>
                </a:solidFill>
              </a:rPr>
              <a:t>Volumen de inversión privada internacional por mercados y tipología de proyectos.</a:t>
            </a:r>
          </a:p>
          <a:p>
            <a:pPr>
              <a:spcBef>
                <a:spcPts val="300"/>
              </a:spcBef>
            </a:pPr>
            <a:endParaRPr lang="es-CL" sz="900" i="1" dirty="0" smtClean="0">
              <a:solidFill>
                <a:schemeClr val="tx2"/>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1830489055"/>
              </p:ext>
            </p:extLst>
          </p:nvPr>
        </p:nvGraphicFramePr>
        <p:xfrm>
          <a:off x="205200" y="3888334"/>
          <a:ext cx="7020000" cy="2568852"/>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286692">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a:tabLst/>
                        <a:defRPr/>
                      </a:pPr>
                      <a:r>
                        <a:rPr lang="es-ES_tradnl" sz="800" kern="1200" noProof="0" dirty="0" smtClean="0">
                          <a:solidFill>
                            <a:srgbClr val="002776"/>
                          </a:solidFill>
                          <a:latin typeface="+mn-lt"/>
                          <a:ea typeface="+mn-ea"/>
                          <a:cs typeface="+mn-cs"/>
                        </a:rPr>
                        <a:t>Crear un portfolio de Proyectos donde se incluyan:</a:t>
                      </a:r>
                      <a:r>
                        <a:rPr lang="es-ES_tradnl" sz="800" kern="1200" baseline="0" noProof="0" dirty="0" smtClean="0">
                          <a:solidFill>
                            <a:srgbClr val="002776"/>
                          </a:solidFill>
                          <a:latin typeface="+mn-lt"/>
                          <a:ea typeface="+mn-ea"/>
                          <a:cs typeface="+mn-cs"/>
                        </a:rPr>
                        <a:t> Proyectos Faro o Bandera, Proyectos Singulares y Proyectos Acontecimientos. Los Proyectos se fundamentarán en investigaciones de mercado para fundamentar su concepto y viabilidad desde su concepción. Cada tipología de proyectos será presentada a inversores concretos según el perfil inversor de cada uno y cada uno de éstos tendrá un paquete de incentivos diferenciado y adaptado según niveles de inversión. </a:t>
                      </a:r>
                      <a:endParaRPr lang="es-ES" sz="8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630114"/>
                  </a:ext>
                </a:extLst>
              </a:tr>
              <a:tr h="538155">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2"/>
                        <a:tabLst/>
                        <a:defRPr/>
                      </a:pPr>
                      <a:r>
                        <a:rPr lang="es-ES_tradnl" sz="800" kern="1200" noProof="0" dirty="0" smtClean="0">
                          <a:solidFill>
                            <a:srgbClr val="002776"/>
                          </a:solidFill>
                          <a:latin typeface="+mn-lt"/>
                          <a:ea typeface="+mn-ea"/>
                          <a:cs typeface="+mn-cs"/>
                        </a:rPr>
                        <a:t>Crear </a:t>
                      </a:r>
                      <a:r>
                        <a:rPr lang="es-ES_tradnl" sz="800" b="1" kern="1200" baseline="0" noProof="0" dirty="0" smtClean="0">
                          <a:solidFill>
                            <a:srgbClr val="002776"/>
                          </a:solidFill>
                          <a:latin typeface="+mn-lt"/>
                          <a:ea typeface="+mn-ea"/>
                          <a:cs typeface="+mn-cs"/>
                        </a:rPr>
                        <a:t>Proyectos Faro o Bandera </a:t>
                      </a:r>
                      <a:r>
                        <a:rPr lang="es-ES_tradnl" sz="800" kern="1200" noProof="0" dirty="0" smtClean="0">
                          <a:solidFill>
                            <a:srgbClr val="002776"/>
                          </a:solidFill>
                          <a:latin typeface="+mn-lt"/>
                          <a:ea typeface="+mn-ea"/>
                          <a:cs typeface="+mn-cs"/>
                        </a:rPr>
                        <a:t>en espacios concretos de la ciudad</a:t>
                      </a:r>
                      <a:r>
                        <a:rPr lang="es-ES_tradnl" sz="800" kern="1200" baseline="0" noProof="0" dirty="0" smtClean="0">
                          <a:solidFill>
                            <a:srgbClr val="002776"/>
                          </a:solidFill>
                          <a:latin typeface="+mn-lt"/>
                          <a:ea typeface="+mn-ea"/>
                          <a:cs typeface="+mn-cs"/>
                        </a:rPr>
                        <a:t> que sean</a:t>
                      </a:r>
                      <a:r>
                        <a:rPr lang="es-ES_tradnl" sz="800" b="1" kern="1200" baseline="0" noProof="0" dirty="0" smtClean="0">
                          <a:solidFill>
                            <a:srgbClr val="002776"/>
                          </a:solidFill>
                          <a:latin typeface="+mn-lt"/>
                          <a:ea typeface="+mn-ea"/>
                          <a:cs typeface="+mn-cs"/>
                        </a:rPr>
                        <a:t> </a:t>
                      </a:r>
                      <a:r>
                        <a:rPr lang="es-ES_tradnl" sz="800" kern="1200" baseline="0" noProof="0" dirty="0" smtClean="0">
                          <a:solidFill>
                            <a:srgbClr val="002776"/>
                          </a:solidFill>
                          <a:latin typeface="+mn-lt"/>
                          <a:ea typeface="+mn-ea"/>
                          <a:cs typeface="+mn-cs"/>
                        </a:rPr>
                        <a:t>viables financieramente, con un alto impacto en la demanda a Quito por su gran formato y niveles “macro” de inversión, (i.e. Bicentenario, Mitad del Mundo, entre otros) que diferencien la oferta de ocio y turismo del Quito. Son proyectos que implican el desarrollo e inversión en una infraestructura “macro” en el destino y son “faro” por ser grandes generadores de demanda.</a:t>
                      </a:r>
                      <a:endParaRPr lang="es-ES" sz="8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546516">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3"/>
                        <a:tabLst/>
                        <a:defRPr/>
                      </a:pPr>
                      <a:r>
                        <a:rPr lang="es-ES" sz="800" kern="1200" noProof="0" dirty="0" smtClean="0">
                          <a:solidFill>
                            <a:srgbClr val="002776"/>
                          </a:solidFill>
                          <a:latin typeface="+mn-lt"/>
                          <a:ea typeface="+mn-ea"/>
                          <a:cs typeface="+mn-cs"/>
                        </a:rPr>
                        <a:t>Desarrollar conceptos de </a:t>
                      </a:r>
                      <a:r>
                        <a:rPr lang="es-ES" sz="800" b="1" kern="1200" baseline="0" noProof="0" dirty="0" smtClean="0">
                          <a:solidFill>
                            <a:srgbClr val="002776"/>
                          </a:solidFill>
                          <a:latin typeface="+mn-lt"/>
                          <a:ea typeface="+mn-ea"/>
                          <a:cs typeface="+mn-cs"/>
                        </a:rPr>
                        <a:t>Proyectos Singulares </a:t>
                      </a:r>
                      <a:r>
                        <a:rPr lang="es-ES" sz="800" kern="1200" baseline="0" noProof="0" dirty="0" smtClean="0">
                          <a:solidFill>
                            <a:srgbClr val="002776"/>
                          </a:solidFill>
                          <a:latin typeface="+mn-lt"/>
                          <a:ea typeface="+mn-ea"/>
                          <a:cs typeface="+mn-cs"/>
                        </a:rPr>
                        <a:t>que diferencien al destino y amplíen la oferta vibrante de productos turísticos a descubrir en Quito, que serán atractivos y complementarios para una demanda adicional. Estos proyectos estarán alineados con productos y atractivos turísticos clave para Quito y con su posicionamiento. Se caracterizan por requerir una inversión en infraestructura. (i.e. funiculares, mercados, casas patrimoniales, entre otros) y tienen por objetivo aumentar el gasto medio per cápita ya que supondrán nuevos motivos de gasto.</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543460">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4"/>
                        <a:tabLst/>
                        <a:defRPr/>
                      </a:pPr>
                      <a:r>
                        <a:rPr lang="es-ES" sz="800" kern="1200" noProof="0" dirty="0" smtClean="0">
                          <a:solidFill>
                            <a:srgbClr val="002776"/>
                          </a:solidFill>
                          <a:latin typeface="+mn-lt"/>
                          <a:ea typeface="+mn-ea"/>
                          <a:cs typeface="+mn-cs"/>
                        </a:rPr>
                        <a:t>Diseñar</a:t>
                      </a:r>
                      <a:r>
                        <a:rPr lang="es-ES" sz="800" kern="1200" baseline="0" noProof="0" dirty="0" smtClean="0">
                          <a:solidFill>
                            <a:srgbClr val="002776"/>
                          </a:solidFill>
                          <a:latin typeface="+mn-lt"/>
                          <a:ea typeface="+mn-ea"/>
                          <a:cs typeface="+mn-cs"/>
                        </a:rPr>
                        <a:t> </a:t>
                      </a:r>
                      <a:r>
                        <a:rPr lang="es-ES" sz="800" b="1" kern="1200" baseline="0" noProof="0" dirty="0" smtClean="0">
                          <a:solidFill>
                            <a:srgbClr val="002776"/>
                          </a:solidFill>
                          <a:latin typeface="+mn-lt"/>
                          <a:ea typeface="+mn-ea"/>
                          <a:cs typeface="+mn-cs"/>
                        </a:rPr>
                        <a:t>Proyectos “Acontecimientos” </a:t>
                      </a:r>
                      <a:r>
                        <a:rPr lang="es-ES" sz="800" kern="1200" baseline="0" noProof="0" dirty="0" smtClean="0">
                          <a:solidFill>
                            <a:srgbClr val="002776"/>
                          </a:solidFill>
                          <a:latin typeface="+mn-lt"/>
                          <a:ea typeface="+mn-ea"/>
                          <a:cs typeface="+mn-cs"/>
                        </a:rPr>
                        <a:t>cuyo concepto se base en el ocio y entretenimiento y que no requieren de una inversión en infraestructura, pero que igualmente exigen un desarrollo del modelo de negocio y plan de viabilidad financiera para cada caso. El target de estas inversiones son compañías productoras de eventos/ acontecimientos de ocio que capten una demanda adicional para Quito, que aspira a contar con una agenda de eventos mensuales que afiancen el posicionamiento del destino turístico y ciudad.</a:t>
                      </a:r>
                      <a:endParaRPr lang="es-ES_tradnl" sz="8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252372">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5"/>
                        <a:tabLst/>
                        <a:defRPr/>
                      </a:pPr>
                      <a:r>
                        <a:rPr lang="es-ES_tradnl" sz="800" kern="1200" noProof="0" dirty="0" smtClean="0">
                          <a:solidFill>
                            <a:srgbClr val="002776"/>
                          </a:solidFill>
                          <a:latin typeface="+mn-lt"/>
                          <a:ea typeface="+mn-ea"/>
                          <a:cs typeface="+mn-cs"/>
                        </a:rPr>
                        <a:t>Seleccionar</a:t>
                      </a:r>
                      <a:r>
                        <a:rPr lang="es-ES_tradnl" sz="800" kern="1200" baseline="0" noProof="0" dirty="0" smtClean="0">
                          <a:solidFill>
                            <a:srgbClr val="002776"/>
                          </a:solidFill>
                          <a:latin typeface="+mn-lt"/>
                          <a:ea typeface="+mn-ea"/>
                          <a:cs typeface="+mn-cs"/>
                        </a:rPr>
                        <a:t> </a:t>
                      </a:r>
                      <a:r>
                        <a:rPr lang="es-ES_tradnl" sz="800" kern="1200" baseline="0" noProof="0" dirty="0" err="1" smtClean="0">
                          <a:solidFill>
                            <a:srgbClr val="002776"/>
                          </a:solidFill>
                          <a:latin typeface="+mn-lt"/>
                          <a:ea typeface="+mn-ea"/>
                          <a:cs typeface="+mn-cs"/>
                        </a:rPr>
                        <a:t>conceptualizadores</a:t>
                      </a:r>
                      <a:r>
                        <a:rPr lang="es-ES_tradnl" sz="800" kern="1200" baseline="0" noProof="0" dirty="0" smtClean="0">
                          <a:solidFill>
                            <a:srgbClr val="002776"/>
                          </a:solidFill>
                          <a:latin typeface="+mn-lt"/>
                          <a:ea typeface="+mn-ea"/>
                          <a:cs typeface="+mn-cs"/>
                        </a:rPr>
                        <a:t> e inversores para los distintos Proyectos y organizar reuniones con éstos para desarrollar el Portfolio.</a:t>
                      </a:r>
                      <a:endParaRPr lang="es-ES_tradnl" sz="8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315079043"/>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9"/>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30"/>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7"/>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8"/>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5"/>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6"/>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3"/>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4"/>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1"/>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2"/>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9"/>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0"/>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62</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1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542993"/>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596993"/>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_tradnl" sz="800" b="1" dirty="0" smtClean="0"/>
              <a:t>Desarrollo inorgánico del turismo a través de captación de inversiones de alto impacto</a:t>
            </a:r>
            <a:endParaRPr lang="es-CL" sz="800" b="1" dirty="0">
              <a:solidFill>
                <a:srgbClr val="FFFFFF"/>
              </a:solidFill>
            </a:endParaRPr>
          </a:p>
        </p:txBody>
      </p:sp>
      <p:sp>
        <p:nvSpPr>
          <p:cNvPr id="293" name="Rectangle 292"/>
          <p:cNvSpPr/>
          <p:nvPr/>
        </p:nvSpPr>
        <p:spPr>
          <a:xfrm>
            <a:off x="205458" y="1474580"/>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510580"/>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301" y="3492334"/>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508052"/>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515324"/>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 name="Group 2"/>
          <p:cNvGrpSpPr/>
          <p:nvPr/>
        </p:nvGrpSpPr>
        <p:grpSpPr>
          <a:xfrm>
            <a:off x="187198" y="2413161"/>
            <a:ext cx="7036540" cy="1046361"/>
            <a:chOff x="187198" y="2693266"/>
            <a:chExt cx="7036540" cy="1087825"/>
          </a:xfrm>
        </p:grpSpPr>
        <p:sp>
          <p:nvSpPr>
            <p:cNvPr id="359" name="Rectangle 314"/>
            <p:cNvSpPr/>
            <p:nvPr>
              <p:custDataLst>
                <p:tags r:id="rId1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60" name="Group 315"/>
            <p:cNvGrpSpPr/>
            <p:nvPr>
              <p:custDataLst>
                <p:tags r:id="rId18"/>
              </p:custDataLst>
            </p:nvPr>
          </p:nvGrpSpPr>
          <p:grpSpPr>
            <a:xfrm>
              <a:off x="316674" y="2734898"/>
              <a:ext cx="216000" cy="288000"/>
              <a:chOff x="391339" y="1340959"/>
              <a:chExt cx="382588" cy="609600"/>
            </a:xfrm>
          </p:grpSpPr>
          <p:sp>
            <p:nvSpPr>
              <p:cNvPr id="361"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2"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2" name="Rectangle 1"/>
            <p:cNvSpPr/>
            <p:nvPr/>
          </p:nvSpPr>
          <p:spPr>
            <a:xfrm>
              <a:off x="3631554" y="3059282"/>
              <a:ext cx="3558680"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err="1" smtClean="0">
                  <a:solidFill>
                    <a:srgbClr val="002776"/>
                  </a:solidFill>
                </a:rPr>
                <a:t>Conquito</a:t>
              </a:r>
              <a:r>
                <a:rPr lang="es-ES_tradnl" sz="900" dirty="0" smtClean="0">
                  <a:solidFill>
                    <a:srgbClr val="002776"/>
                  </a:solidFill>
                </a:rPr>
                <a:t>, </a:t>
              </a:r>
              <a:r>
                <a:rPr lang="es-ES" sz="900" dirty="0" smtClean="0">
                  <a:solidFill>
                    <a:srgbClr val="002776"/>
                  </a:solidFill>
                </a:rPr>
                <a:t>UEN, Cámara </a:t>
              </a:r>
              <a:r>
                <a:rPr lang="es-ES" sz="900" dirty="0">
                  <a:solidFill>
                    <a:srgbClr val="002776"/>
                  </a:solidFill>
                </a:rPr>
                <a:t>de Comercio de </a:t>
              </a:r>
              <a:r>
                <a:rPr lang="es-ES" sz="900" dirty="0" smtClean="0">
                  <a:solidFill>
                    <a:srgbClr val="002776"/>
                  </a:solidFill>
                </a:rPr>
                <a:t>Quito, Consejo Consultivo de Turismo, </a:t>
              </a:r>
              <a:r>
                <a:rPr lang="pt-BR" sz="900" dirty="0" smtClean="0">
                  <a:solidFill>
                    <a:srgbClr val="002776"/>
                  </a:solidFill>
                </a:rPr>
                <a:t>Captur</a:t>
              </a:r>
              <a:r>
                <a:rPr lang="pt-BR" sz="900" dirty="0">
                  <a:solidFill>
                    <a:srgbClr val="002776"/>
                  </a:solidFill>
                </a:rPr>
                <a:t>, </a:t>
              </a:r>
              <a:r>
                <a:rPr lang="pt-BR" sz="900" dirty="0" smtClean="0">
                  <a:solidFill>
                    <a:srgbClr val="002776"/>
                  </a:solidFill>
                </a:rPr>
                <a:t>Opus y </a:t>
              </a:r>
              <a:r>
                <a:rPr lang="pt-BR" sz="900" dirty="0">
                  <a:solidFill>
                    <a:srgbClr val="002776"/>
                  </a:solidFill>
                </a:rPr>
                <a:t>Bureau Centro </a:t>
              </a:r>
              <a:r>
                <a:rPr lang="pt-BR" sz="900" dirty="0" smtClean="0">
                  <a:solidFill>
                    <a:srgbClr val="002776"/>
                  </a:solidFill>
                </a:rPr>
                <a:t>histórico</a:t>
              </a:r>
              <a:r>
                <a:rPr lang="es-ES" sz="900" b="1" dirty="0" smtClean="0">
                  <a:solidFill>
                    <a:srgbClr val="002776"/>
                  </a:solidFill>
                </a:rPr>
                <a:t>, </a:t>
              </a:r>
              <a:r>
                <a:rPr lang="es-CL" sz="900" dirty="0" smtClean="0">
                  <a:solidFill>
                    <a:srgbClr val="002776"/>
                  </a:solidFill>
                </a:rPr>
                <a:t>compañías </a:t>
              </a:r>
              <a:r>
                <a:rPr lang="es-CL" sz="900" dirty="0">
                  <a:solidFill>
                    <a:srgbClr val="002776"/>
                  </a:solidFill>
                </a:rPr>
                <a:t>del sector </a:t>
              </a:r>
              <a:r>
                <a:rPr lang="es-CL" sz="900" dirty="0" smtClean="0">
                  <a:solidFill>
                    <a:srgbClr val="002776"/>
                  </a:solidFill>
                </a:rPr>
                <a:t>privado, </a:t>
              </a:r>
              <a:r>
                <a:rPr lang="es-ES" sz="900" dirty="0" smtClean="0">
                  <a:solidFill>
                    <a:srgbClr val="002776"/>
                  </a:solidFill>
                </a:rPr>
                <a:t>inversores </a:t>
              </a:r>
              <a:r>
                <a:rPr lang="es-ES" sz="900" dirty="0">
                  <a:solidFill>
                    <a:srgbClr val="002776"/>
                  </a:solidFill>
                </a:rPr>
                <a:t>internacionales privados y entidades financieras.</a:t>
              </a:r>
            </a:p>
          </p:txBody>
        </p:sp>
        <p:sp>
          <p:nvSpPr>
            <p:cNvPr id="364" name="Rectangle 363"/>
            <p:cNvSpPr/>
            <p:nvPr/>
          </p:nvSpPr>
          <p:spPr>
            <a:xfrm>
              <a:off x="187198" y="3070904"/>
              <a:ext cx="3418116"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ES_tradnl" sz="900" dirty="0">
                  <a:solidFill>
                    <a:srgbClr val="002776"/>
                  </a:solidFill>
                </a:rPr>
                <a:t>Quito Turismo </a:t>
              </a:r>
              <a:r>
                <a:rPr lang="es-ES_tradnl" sz="900" dirty="0" smtClean="0">
                  <a:solidFill>
                    <a:srgbClr val="002776"/>
                  </a:solidFill>
                </a:rPr>
                <a:t>y Secretaría de Desarrollo Productivo y Competitividad</a:t>
              </a:r>
              <a:endParaRPr lang="es-ES_tradnl" sz="900" dirty="0">
                <a:solidFill>
                  <a:srgbClr val="002776"/>
                </a:solidFill>
              </a:endParaRPr>
            </a:p>
            <a:p>
              <a:r>
                <a:rPr lang="es-ES_tradnl" sz="900" b="1" dirty="0">
                  <a:solidFill>
                    <a:srgbClr val="002776"/>
                  </a:solidFill>
                </a:rPr>
                <a:t>Equipo de Proyecto: </a:t>
              </a:r>
              <a:r>
                <a:rPr lang="es-ES_tradnl" sz="900" dirty="0" smtClean="0">
                  <a:solidFill>
                    <a:srgbClr val="002776"/>
                  </a:solidFill>
                </a:rPr>
                <a:t>Quito Turismo </a:t>
              </a:r>
              <a:r>
                <a:rPr lang="es-ES_tradnl" sz="900" dirty="0">
                  <a:solidFill>
                    <a:srgbClr val="002776"/>
                  </a:solidFill>
                </a:rPr>
                <a:t>(Dirección de </a:t>
              </a:r>
              <a:r>
                <a:rPr lang="es-ES_tradnl" sz="900" dirty="0" smtClean="0">
                  <a:solidFill>
                    <a:srgbClr val="002776"/>
                  </a:solidFill>
                </a:rPr>
                <a:t>Inversiones)</a:t>
              </a:r>
              <a:endParaRPr lang="es-ES" sz="900" dirty="0">
                <a:solidFill>
                  <a:srgbClr val="002776"/>
                </a:solidFill>
              </a:endParaRPr>
            </a:p>
          </p:txBody>
        </p:sp>
      </p:grpSp>
      <p:sp>
        <p:nvSpPr>
          <p:cNvPr id="292" name="Rectangle 291"/>
          <p:cNvSpPr/>
          <p:nvPr/>
        </p:nvSpPr>
        <p:spPr>
          <a:xfrm>
            <a:off x="169810"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15" name="Rectangle 314"/>
          <p:cNvSpPr/>
          <p:nvPr/>
        </p:nvSpPr>
        <p:spPr>
          <a:xfrm>
            <a:off x="180976" y="6784062"/>
            <a:ext cx="3228974"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a:solidFill>
                  <a:schemeClr val="tx2"/>
                </a:solidFill>
              </a:rPr>
              <a:t>$ </a:t>
            </a:r>
            <a:r>
              <a:rPr lang="es-CL" sz="1000" dirty="0" smtClean="0">
                <a:solidFill>
                  <a:schemeClr val="tx2"/>
                </a:solidFill>
              </a:rPr>
              <a:t>100.000 </a:t>
            </a:r>
            <a:r>
              <a:rPr lang="es-CL" sz="1000" dirty="0">
                <a:solidFill>
                  <a:schemeClr val="tx2"/>
                </a:solidFill>
              </a:rPr>
              <a:t>USD </a:t>
            </a:r>
          </a:p>
          <a:p>
            <a:pPr algn="ctr"/>
            <a:r>
              <a:rPr lang="es-CL" sz="800" dirty="0" smtClean="0">
                <a:solidFill>
                  <a:schemeClr val="tx2"/>
                </a:solidFill>
              </a:rPr>
              <a:t>Proyecto de gestión interna. Presupuesto para la organización de reuniones y creación del material para los inversores a desarrollar por el equipo interno QT. </a:t>
            </a:r>
            <a:endParaRPr lang="es-CL" sz="800" dirty="0">
              <a:solidFill>
                <a:schemeClr val="tx2"/>
              </a:solidFill>
            </a:endParaRPr>
          </a:p>
        </p:txBody>
      </p:sp>
      <p:grpSp>
        <p:nvGrpSpPr>
          <p:cNvPr id="316" name="Group 315"/>
          <p:cNvGrpSpPr/>
          <p:nvPr/>
        </p:nvGrpSpPr>
        <p:grpSpPr>
          <a:xfrm>
            <a:off x="7370290" y="1554681"/>
            <a:ext cx="324000" cy="180000"/>
            <a:chOff x="893763" y="4138613"/>
            <a:chExt cx="552450" cy="239712"/>
          </a:xfrm>
          <a:solidFill>
            <a:schemeClr val="bg2"/>
          </a:solidFill>
        </p:grpSpPr>
        <p:sp>
          <p:nvSpPr>
            <p:cNvPr id="317" name="Freeform 60"/>
            <p:cNvSpPr>
              <a:spLocks noEditPoints="1"/>
            </p:cNvSpPr>
            <p:nvPr/>
          </p:nvSpPr>
          <p:spPr bwMode="auto">
            <a:xfrm>
              <a:off x="1328738" y="4138613"/>
              <a:ext cx="117475" cy="139700"/>
            </a:xfrm>
            <a:custGeom>
              <a:avLst/>
              <a:gdLst>
                <a:gd name="T0" fmla="*/ 14 w 20"/>
                <a:gd name="T1" fmla="*/ 3 h 24"/>
                <a:gd name="T2" fmla="*/ 18 w 20"/>
                <a:gd name="T3" fmla="*/ 11 h 24"/>
                <a:gd name="T4" fmla="*/ 4 w 20"/>
                <a:gd name="T5" fmla="*/ 24 h 24"/>
                <a:gd name="T6" fmla="*/ 4 w 20"/>
                <a:gd name="T7" fmla="*/ 21 h 24"/>
                <a:gd name="T8" fmla="*/ 14 w 20"/>
                <a:gd name="T9" fmla="*/ 11 h 24"/>
                <a:gd name="T10" fmla="*/ 6 w 20"/>
                <a:gd name="T11" fmla="*/ 14 h 24"/>
                <a:gd name="T12" fmla="*/ 12 w 20"/>
                <a:gd name="T13" fmla="*/ 8 h 24"/>
                <a:gd name="T14" fmla="*/ 5 w 20"/>
                <a:gd name="T15" fmla="*/ 4 h 24"/>
                <a:gd name="T16" fmla="*/ 5 w 20"/>
                <a:gd name="T17" fmla="*/ 20 h 24"/>
                <a:gd name="T18" fmla="*/ 0 w 20"/>
                <a:gd name="T19" fmla="*/ 5 h 24"/>
                <a:gd name="T20" fmla="*/ 14 w 20"/>
                <a:gd name="T21" fmla="*/ 3 h 24"/>
                <a:gd name="T22" fmla="*/ 8 w 20"/>
                <a:gd name="T23" fmla="*/ 11 h 24"/>
                <a:gd name="T24" fmla="*/ 8 w 20"/>
                <a:gd name="T25" fmla="*/ 13 h 24"/>
                <a:gd name="T26" fmla="*/ 11 w 20"/>
                <a:gd name="T27" fmla="*/ 10 h 24"/>
                <a:gd name="T28" fmla="*/ 8 w 20"/>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4">
                  <a:moveTo>
                    <a:pt x="14" y="3"/>
                  </a:moveTo>
                  <a:cubicBezTo>
                    <a:pt x="14" y="8"/>
                    <a:pt x="16" y="9"/>
                    <a:pt x="18" y="11"/>
                  </a:cubicBezTo>
                  <a:cubicBezTo>
                    <a:pt x="19" y="21"/>
                    <a:pt x="10" y="24"/>
                    <a:pt x="4" y="24"/>
                  </a:cubicBezTo>
                  <a:cubicBezTo>
                    <a:pt x="3" y="23"/>
                    <a:pt x="4" y="22"/>
                    <a:pt x="4" y="21"/>
                  </a:cubicBezTo>
                  <a:cubicBezTo>
                    <a:pt x="8" y="24"/>
                    <a:pt x="20" y="17"/>
                    <a:pt x="14" y="11"/>
                  </a:cubicBezTo>
                  <a:cubicBezTo>
                    <a:pt x="13" y="13"/>
                    <a:pt x="10" y="17"/>
                    <a:pt x="6" y="14"/>
                  </a:cubicBezTo>
                  <a:cubicBezTo>
                    <a:pt x="6" y="9"/>
                    <a:pt x="9" y="8"/>
                    <a:pt x="12" y="8"/>
                  </a:cubicBezTo>
                  <a:cubicBezTo>
                    <a:pt x="12" y="3"/>
                    <a:pt x="8" y="3"/>
                    <a:pt x="5" y="4"/>
                  </a:cubicBezTo>
                  <a:cubicBezTo>
                    <a:pt x="5" y="9"/>
                    <a:pt x="7" y="14"/>
                    <a:pt x="5" y="20"/>
                  </a:cubicBezTo>
                  <a:cubicBezTo>
                    <a:pt x="1" y="17"/>
                    <a:pt x="5" y="7"/>
                    <a:pt x="0" y="5"/>
                  </a:cubicBezTo>
                  <a:cubicBezTo>
                    <a:pt x="2" y="0"/>
                    <a:pt x="11" y="1"/>
                    <a:pt x="14" y="3"/>
                  </a:cubicBezTo>
                  <a:close/>
                  <a:moveTo>
                    <a:pt x="8" y="11"/>
                  </a:moveTo>
                  <a:cubicBezTo>
                    <a:pt x="8" y="11"/>
                    <a:pt x="8" y="12"/>
                    <a:pt x="8" y="13"/>
                  </a:cubicBezTo>
                  <a:cubicBezTo>
                    <a:pt x="10" y="13"/>
                    <a:pt x="12" y="12"/>
                    <a:pt x="11" y="10"/>
                  </a:cubicBezTo>
                  <a:cubicBezTo>
                    <a:pt x="10" y="10"/>
                    <a:pt x="9" y="10"/>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8" name="Freeform 61"/>
            <p:cNvSpPr>
              <a:spLocks noEditPoints="1"/>
            </p:cNvSpPr>
            <p:nvPr/>
          </p:nvSpPr>
          <p:spPr bwMode="auto">
            <a:xfrm>
              <a:off x="904875" y="4149725"/>
              <a:ext cx="82550" cy="117475"/>
            </a:xfrm>
            <a:custGeom>
              <a:avLst/>
              <a:gdLst>
                <a:gd name="T0" fmla="*/ 6 w 14"/>
                <a:gd name="T1" fmla="*/ 0 h 20"/>
                <a:gd name="T2" fmla="*/ 14 w 14"/>
                <a:gd name="T3" fmla="*/ 12 h 20"/>
                <a:gd name="T4" fmla="*/ 13 w 14"/>
                <a:gd name="T5" fmla="*/ 20 h 20"/>
                <a:gd name="T6" fmla="*/ 8 w 14"/>
                <a:gd name="T7" fmla="*/ 14 h 20"/>
                <a:gd name="T8" fmla="*/ 3 w 14"/>
                <a:gd name="T9" fmla="*/ 14 h 20"/>
                <a:gd name="T10" fmla="*/ 0 w 14"/>
                <a:gd name="T11" fmla="*/ 19 h 20"/>
                <a:gd name="T12" fmla="*/ 6 w 14"/>
                <a:gd name="T13" fmla="*/ 0 h 20"/>
                <a:gd name="T14" fmla="*/ 6 w 14"/>
                <a:gd name="T15" fmla="*/ 11 h 20"/>
                <a:gd name="T16" fmla="*/ 8 w 14"/>
                <a:gd name="T17" fmla="*/ 11 h 20"/>
                <a:gd name="T18" fmla="*/ 6 w 14"/>
                <a:gd name="T19" fmla="*/ 8 h 20"/>
                <a:gd name="T20" fmla="*/ 6 w 14"/>
                <a:gd name="T21"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0">
                  <a:moveTo>
                    <a:pt x="6" y="0"/>
                  </a:moveTo>
                  <a:cubicBezTo>
                    <a:pt x="9" y="3"/>
                    <a:pt x="9" y="11"/>
                    <a:pt x="14" y="12"/>
                  </a:cubicBezTo>
                  <a:cubicBezTo>
                    <a:pt x="10" y="15"/>
                    <a:pt x="14" y="17"/>
                    <a:pt x="13" y="20"/>
                  </a:cubicBezTo>
                  <a:cubicBezTo>
                    <a:pt x="10" y="20"/>
                    <a:pt x="10" y="16"/>
                    <a:pt x="8" y="14"/>
                  </a:cubicBezTo>
                  <a:cubicBezTo>
                    <a:pt x="6" y="14"/>
                    <a:pt x="5" y="14"/>
                    <a:pt x="3" y="14"/>
                  </a:cubicBezTo>
                  <a:cubicBezTo>
                    <a:pt x="2" y="16"/>
                    <a:pt x="3" y="20"/>
                    <a:pt x="0" y="19"/>
                  </a:cubicBezTo>
                  <a:cubicBezTo>
                    <a:pt x="1" y="11"/>
                    <a:pt x="3" y="5"/>
                    <a:pt x="6" y="0"/>
                  </a:cubicBezTo>
                  <a:close/>
                  <a:moveTo>
                    <a:pt x="6" y="11"/>
                  </a:moveTo>
                  <a:cubicBezTo>
                    <a:pt x="7" y="11"/>
                    <a:pt x="7" y="10"/>
                    <a:pt x="8" y="11"/>
                  </a:cubicBezTo>
                  <a:cubicBezTo>
                    <a:pt x="7" y="10"/>
                    <a:pt x="8" y="8"/>
                    <a:pt x="6" y="8"/>
                  </a:cubicBezTo>
                  <a:cubicBezTo>
                    <a:pt x="6" y="10"/>
                    <a:pt x="5" y="10"/>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63" name="Freeform 62"/>
            <p:cNvSpPr>
              <a:spLocks/>
            </p:cNvSpPr>
            <p:nvPr/>
          </p:nvSpPr>
          <p:spPr bwMode="auto">
            <a:xfrm>
              <a:off x="982663" y="4319588"/>
              <a:ext cx="369888" cy="41275"/>
            </a:xfrm>
            <a:custGeom>
              <a:avLst/>
              <a:gdLst>
                <a:gd name="T0" fmla="*/ 63 w 63"/>
                <a:gd name="T1" fmla="*/ 3 h 7"/>
                <a:gd name="T2" fmla="*/ 54 w 63"/>
                <a:gd name="T3" fmla="*/ 4 h 7"/>
                <a:gd name="T4" fmla="*/ 1 w 63"/>
                <a:gd name="T5" fmla="*/ 2 h 7"/>
                <a:gd name="T6" fmla="*/ 1 w 63"/>
                <a:gd name="T7" fmla="*/ 1 h 7"/>
                <a:gd name="T8" fmla="*/ 2 w 63"/>
                <a:gd name="T9" fmla="*/ 0 h 7"/>
                <a:gd name="T10" fmla="*/ 54 w 63"/>
                <a:gd name="T11" fmla="*/ 1 h 7"/>
                <a:gd name="T12" fmla="*/ 63 w 63"/>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63" h="7">
                  <a:moveTo>
                    <a:pt x="63" y="3"/>
                  </a:moveTo>
                  <a:cubicBezTo>
                    <a:pt x="62" y="7"/>
                    <a:pt x="56" y="4"/>
                    <a:pt x="54" y="4"/>
                  </a:cubicBezTo>
                  <a:cubicBezTo>
                    <a:pt x="37" y="3"/>
                    <a:pt x="14" y="5"/>
                    <a:pt x="1" y="2"/>
                  </a:cubicBezTo>
                  <a:cubicBezTo>
                    <a:pt x="1" y="1"/>
                    <a:pt x="0" y="1"/>
                    <a:pt x="1" y="1"/>
                  </a:cubicBezTo>
                  <a:cubicBezTo>
                    <a:pt x="1" y="0"/>
                    <a:pt x="1" y="0"/>
                    <a:pt x="2" y="0"/>
                  </a:cubicBezTo>
                  <a:cubicBezTo>
                    <a:pt x="17" y="1"/>
                    <a:pt x="36" y="1"/>
                    <a:pt x="54" y="1"/>
                  </a:cubicBezTo>
                  <a:cubicBezTo>
                    <a:pt x="56" y="1"/>
                    <a:pt x="61" y="0"/>
                    <a:pt x="6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65" name="Freeform 63"/>
            <p:cNvSpPr>
              <a:spLocks noEditPoints="1"/>
            </p:cNvSpPr>
            <p:nvPr/>
          </p:nvSpPr>
          <p:spPr bwMode="auto">
            <a:xfrm>
              <a:off x="893763" y="4314825"/>
              <a:ext cx="58738" cy="58738"/>
            </a:xfrm>
            <a:custGeom>
              <a:avLst/>
              <a:gdLst>
                <a:gd name="T0" fmla="*/ 7 w 10"/>
                <a:gd name="T1" fmla="*/ 1 h 10"/>
                <a:gd name="T2" fmla="*/ 6 w 10"/>
                <a:gd name="T3" fmla="*/ 10 h 10"/>
                <a:gd name="T4" fmla="*/ 7 w 10"/>
                <a:gd name="T5" fmla="*/ 1 h 10"/>
                <a:gd name="T6" fmla="*/ 5 w 10"/>
                <a:gd name="T7" fmla="*/ 7 h 10"/>
                <a:gd name="T8" fmla="*/ 7 w 10"/>
                <a:gd name="T9" fmla="*/ 4 h 10"/>
                <a:gd name="T10" fmla="*/ 5 w 10"/>
                <a:gd name="T11" fmla="*/ 4 h 10"/>
                <a:gd name="T12" fmla="*/ 5 w 10"/>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7" y="1"/>
                  </a:moveTo>
                  <a:cubicBezTo>
                    <a:pt x="10" y="3"/>
                    <a:pt x="9" y="9"/>
                    <a:pt x="6" y="10"/>
                  </a:cubicBezTo>
                  <a:cubicBezTo>
                    <a:pt x="1" y="10"/>
                    <a:pt x="0" y="0"/>
                    <a:pt x="7" y="1"/>
                  </a:cubicBezTo>
                  <a:close/>
                  <a:moveTo>
                    <a:pt x="5" y="7"/>
                  </a:moveTo>
                  <a:cubicBezTo>
                    <a:pt x="6" y="6"/>
                    <a:pt x="7" y="6"/>
                    <a:pt x="7" y="4"/>
                  </a:cubicBezTo>
                  <a:cubicBezTo>
                    <a:pt x="6" y="4"/>
                    <a:pt x="6" y="4"/>
                    <a:pt x="5" y="4"/>
                  </a:cubicBezTo>
                  <a:cubicBezTo>
                    <a:pt x="4" y="5"/>
                    <a:pt x="4"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66" name="Freeform 64"/>
            <p:cNvSpPr>
              <a:spLocks/>
            </p:cNvSpPr>
            <p:nvPr/>
          </p:nvSpPr>
          <p:spPr bwMode="auto">
            <a:xfrm>
              <a:off x="1363663" y="4314825"/>
              <a:ext cx="65088" cy="63500"/>
            </a:xfrm>
            <a:custGeom>
              <a:avLst/>
              <a:gdLst>
                <a:gd name="T0" fmla="*/ 8 w 11"/>
                <a:gd name="T1" fmla="*/ 3 h 11"/>
                <a:gd name="T2" fmla="*/ 11 w 11"/>
                <a:gd name="T3" fmla="*/ 8 h 11"/>
                <a:gd name="T4" fmla="*/ 4 w 11"/>
                <a:gd name="T5" fmla="*/ 10 h 11"/>
                <a:gd name="T6" fmla="*/ 8 w 11"/>
                <a:gd name="T7" fmla="*/ 3 h 11"/>
              </a:gdLst>
              <a:ahLst/>
              <a:cxnLst>
                <a:cxn ang="0">
                  <a:pos x="T0" y="T1"/>
                </a:cxn>
                <a:cxn ang="0">
                  <a:pos x="T2" y="T3"/>
                </a:cxn>
                <a:cxn ang="0">
                  <a:pos x="T4" y="T5"/>
                </a:cxn>
                <a:cxn ang="0">
                  <a:pos x="T6" y="T7"/>
                </a:cxn>
              </a:cxnLst>
              <a:rect l="0" t="0" r="r" b="b"/>
              <a:pathLst>
                <a:path w="11" h="11">
                  <a:moveTo>
                    <a:pt x="8" y="3"/>
                  </a:moveTo>
                  <a:cubicBezTo>
                    <a:pt x="8" y="6"/>
                    <a:pt x="10" y="7"/>
                    <a:pt x="11" y="8"/>
                  </a:cubicBezTo>
                  <a:cubicBezTo>
                    <a:pt x="9" y="9"/>
                    <a:pt x="7" y="11"/>
                    <a:pt x="4" y="10"/>
                  </a:cubicBezTo>
                  <a:cubicBezTo>
                    <a:pt x="0" y="8"/>
                    <a:pt x="3"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7" name="Group 366"/>
          <p:cNvGrpSpPr/>
          <p:nvPr/>
        </p:nvGrpSpPr>
        <p:grpSpPr>
          <a:xfrm>
            <a:off x="7268157" y="1474040"/>
            <a:ext cx="2633101" cy="836705"/>
            <a:chOff x="3462357" y="6443378"/>
            <a:chExt cx="2082316" cy="900000"/>
          </a:xfrm>
        </p:grpSpPr>
        <p:sp>
          <p:nvSpPr>
            <p:cNvPr id="368" name="Rectangle 367"/>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69" name="Rectangle 368"/>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70" name="Group 369"/>
            <p:cNvGrpSpPr/>
            <p:nvPr/>
          </p:nvGrpSpPr>
          <p:grpSpPr>
            <a:xfrm>
              <a:off x="3561117" y="6479378"/>
              <a:ext cx="295181" cy="288000"/>
              <a:chOff x="1738313" y="3406776"/>
              <a:chExt cx="644727" cy="615950"/>
            </a:xfrm>
            <a:solidFill>
              <a:srgbClr val="FFFF00"/>
            </a:solidFill>
          </p:grpSpPr>
          <p:sp>
            <p:nvSpPr>
              <p:cNvPr id="381"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2"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3"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4"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71" name="Group 370"/>
            <p:cNvGrpSpPr/>
            <p:nvPr/>
          </p:nvGrpSpPr>
          <p:grpSpPr>
            <a:xfrm>
              <a:off x="3582872" y="6818591"/>
              <a:ext cx="468000" cy="432933"/>
              <a:chOff x="3605314" y="6801213"/>
              <a:chExt cx="468000" cy="432933"/>
            </a:xfrm>
          </p:grpSpPr>
          <p:sp>
            <p:nvSpPr>
              <p:cNvPr id="379" name="Rectangle 378"/>
              <p:cNvSpPr/>
              <p:nvPr>
                <p:custDataLst>
                  <p:tags r:id="rId15"/>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80" name="TextBox 379"/>
              <p:cNvSpPr txBox="1"/>
              <p:nvPr>
                <p:custDataLst>
                  <p:tags r:id="rId16"/>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72" name="Group 371"/>
            <p:cNvGrpSpPr/>
            <p:nvPr/>
          </p:nvGrpSpPr>
          <p:grpSpPr>
            <a:xfrm>
              <a:off x="4277236" y="6818591"/>
              <a:ext cx="468000" cy="432933"/>
              <a:chOff x="4217406" y="6801213"/>
              <a:chExt cx="468000" cy="432933"/>
            </a:xfrm>
          </p:grpSpPr>
          <p:sp>
            <p:nvSpPr>
              <p:cNvPr id="377" name="Rectangle 376"/>
              <p:cNvSpPr/>
              <p:nvPr>
                <p:custDataLst>
                  <p:tags r:id="rId13"/>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8" name="TextBox 377"/>
              <p:cNvSpPr txBox="1"/>
              <p:nvPr>
                <p:custDataLst>
                  <p:tags r:id="rId14"/>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73" name="Group 372"/>
            <p:cNvGrpSpPr/>
            <p:nvPr/>
          </p:nvGrpSpPr>
          <p:grpSpPr>
            <a:xfrm>
              <a:off x="4971600" y="6818591"/>
              <a:ext cx="468000" cy="432933"/>
              <a:chOff x="4829498" y="6801213"/>
              <a:chExt cx="468000" cy="432933"/>
            </a:xfrm>
          </p:grpSpPr>
          <p:sp>
            <p:nvSpPr>
              <p:cNvPr id="375" name="Rectangle 374"/>
              <p:cNvSpPr/>
              <p:nvPr>
                <p:custDataLst>
                  <p:tags r:id="rId11"/>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6" name="TextBox 375"/>
              <p:cNvSpPr txBox="1"/>
              <p:nvPr>
                <p:custDataLst>
                  <p:tags r:id="rId12"/>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74" name="Freeform 368"/>
            <p:cNvSpPr>
              <a:spLocks noEditPoints="1"/>
            </p:cNvSpPr>
            <p:nvPr/>
          </p:nvSpPr>
          <p:spPr bwMode="auto">
            <a:xfrm>
              <a:off x="3732236"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85" name="Rectangle 384"/>
          <p:cNvSpPr/>
          <p:nvPr/>
        </p:nvSpPr>
        <p:spPr>
          <a:xfrm>
            <a:off x="3416501" y="6438034"/>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6" name="Table 385"/>
          <p:cNvGraphicFramePr>
            <a:graphicFrameLocks noGrp="1"/>
          </p:cNvGraphicFramePr>
          <p:nvPr>
            <p:extLst/>
          </p:nvPr>
        </p:nvGraphicFramePr>
        <p:xfrm>
          <a:off x="3446341" y="6887797"/>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87" name="Freeform 368"/>
          <p:cNvSpPr>
            <a:spLocks noEditPoints="1"/>
          </p:cNvSpPr>
          <p:nvPr/>
        </p:nvSpPr>
        <p:spPr bwMode="auto">
          <a:xfrm>
            <a:off x="423790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8" name="Freeform 368"/>
          <p:cNvSpPr>
            <a:spLocks noEditPoints="1"/>
          </p:cNvSpPr>
          <p:nvPr/>
        </p:nvSpPr>
        <p:spPr bwMode="auto">
          <a:xfrm>
            <a:off x="459796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9" name="Freeform 368"/>
          <p:cNvSpPr>
            <a:spLocks noEditPoints="1"/>
          </p:cNvSpPr>
          <p:nvPr/>
        </p:nvSpPr>
        <p:spPr bwMode="auto">
          <a:xfrm>
            <a:off x="495798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0" name="Freeform 368"/>
          <p:cNvSpPr>
            <a:spLocks noEditPoints="1"/>
          </p:cNvSpPr>
          <p:nvPr/>
        </p:nvSpPr>
        <p:spPr bwMode="auto">
          <a:xfrm>
            <a:off x="531802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1"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92" name="Group 391"/>
          <p:cNvGrpSpPr/>
          <p:nvPr>
            <p:custDataLst>
              <p:tags r:id="rId7"/>
            </p:custDataLst>
          </p:nvPr>
        </p:nvGrpSpPr>
        <p:grpSpPr>
          <a:xfrm>
            <a:off x="3458244" y="6494375"/>
            <a:ext cx="256421" cy="252000"/>
            <a:chOff x="141288" y="1501775"/>
            <a:chExt cx="358775" cy="482601"/>
          </a:xfrm>
          <a:solidFill>
            <a:srgbClr val="FFFF00"/>
          </a:solidFill>
        </p:grpSpPr>
        <p:sp>
          <p:nvSpPr>
            <p:cNvPr id="3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210" name="Group 209"/>
          <p:cNvGrpSpPr/>
          <p:nvPr/>
        </p:nvGrpSpPr>
        <p:grpSpPr>
          <a:xfrm>
            <a:off x="4761313" y="7487394"/>
            <a:ext cx="4332885" cy="188648"/>
            <a:chOff x="565498" y="7511262"/>
            <a:chExt cx="4332885" cy="188648"/>
          </a:xfrm>
        </p:grpSpPr>
        <p:grpSp>
          <p:nvGrpSpPr>
            <p:cNvPr id="220" name="Group 219"/>
            <p:cNvGrpSpPr/>
            <p:nvPr/>
          </p:nvGrpSpPr>
          <p:grpSpPr>
            <a:xfrm>
              <a:off x="565498" y="7511262"/>
              <a:ext cx="3104467" cy="184666"/>
              <a:chOff x="615275" y="7511262"/>
              <a:chExt cx="3104467" cy="184666"/>
            </a:xfrm>
          </p:grpSpPr>
          <p:sp>
            <p:nvSpPr>
              <p:cNvPr id="223" name="TextBox 222"/>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24" name="Rectangle 223"/>
              <p:cNvSpPr/>
              <p:nvPr>
                <p:custDataLst>
                  <p:tags r:id="rId8"/>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225" name="Rectangle 224"/>
              <p:cNvSpPr/>
              <p:nvPr>
                <p:custDataLst>
                  <p:tags r:id="rId9"/>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226" name="Rectangle 225"/>
              <p:cNvSpPr/>
              <p:nvPr>
                <p:custDataLst>
                  <p:tags r:id="rId10"/>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21" name="TextBox 220"/>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22" name="TextBox 221"/>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227" name="Freeform 368"/>
          <p:cNvSpPr>
            <a:spLocks noEditPoints="1"/>
          </p:cNvSpPr>
          <p:nvPr/>
        </p:nvSpPr>
        <p:spPr bwMode="auto">
          <a:xfrm>
            <a:off x="387786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70" name="Rounded Rectangle 169"/>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grpSp>
        <p:nvGrpSpPr>
          <p:cNvPr id="176" name="Group 175"/>
          <p:cNvGrpSpPr/>
          <p:nvPr/>
        </p:nvGrpSpPr>
        <p:grpSpPr>
          <a:xfrm>
            <a:off x="1202122" y="380250"/>
            <a:ext cx="428400" cy="410400"/>
            <a:chOff x="1157616" y="202415"/>
            <a:chExt cx="515504" cy="495053"/>
          </a:xfrm>
        </p:grpSpPr>
        <p:sp>
          <p:nvSpPr>
            <p:cNvPr id="177" name="Rounded Rectangle 176"/>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8" name="Group 282"/>
            <p:cNvGrpSpPr/>
            <p:nvPr/>
          </p:nvGrpSpPr>
          <p:grpSpPr>
            <a:xfrm>
              <a:off x="1311621" y="288473"/>
              <a:ext cx="207495" cy="194290"/>
              <a:chOff x="644491" y="4719572"/>
              <a:chExt cx="226243" cy="211846"/>
            </a:xfrm>
            <a:solidFill>
              <a:schemeClr val="bg1"/>
            </a:solidFill>
          </p:grpSpPr>
          <p:sp>
            <p:nvSpPr>
              <p:cNvPr id="179"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81"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42470442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63</a:t>
            </a:fld>
            <a:endParaRPr lang="en-US" dirty="0"/>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nvPr>
        </p:nvGraphicFramePr>
        <p:xfrm>
          <a:off x="276950" y="2023482"/>
          <a:ext cx="9577322" cy="5120640"/>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749573">
                <a:tc>
                  <a:txBody>
                    <a:bodyPr/>
                    <a:lstStyle/>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1000" kern="1200" baseline="0" noProof="0" dirty="0" smtClean="0">
                          <a:solidFill>
                            <a:srgbClr val="002776"/>
                          </a:solidFill>
                          <a:latin typeface="+mn-lt"/>
                          <a:ea typeface="+mn-ea"/>
                          <a:cs typeface="+mn-cs"/>
                        </a:rPr>
                        <a:t>Acordar un sistema de coordinación y comunicación ágil y fluido que incluya a los principales actores del desarrollo de conceptos y planes de viabilidad para los diversos tipos de proyectos: Faro, Singulares y Acontecimientos.</a:t>
                      </a: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1000" kern="1200" baseline="0" noProof="0" dirty="0" smtClean="0">
                          <a:solidFill>
                            <a:srgbClr val="002776"/>
                          </a:solidFill>
                          <a:latin typeface="+mn-lt"/>
                          <a:ea typeface="+mn-ea"/>
                          <a:cs typeface="+mn-cs"/>
                        </a:rPr>
                        <a:t>Establecer dentro del equipo de inversiones de QT un líder de Proyectos Faro, otro de Singulares y otro para el caso de proyectos Acontecimientos.</a:t>
                      </a: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1000" kern="1200" baseline="0" noProof="0" dirty="0" smtClean="0">
                          <a:solidFill>
                            <a:srgbClr val="002776"/>
                          </a:solidFill>
                          <a:latin typeface="+mn-lt"/>
                          <a:ea typeface="+mn-ea"/>
                          <a:cs typeface="+mn-cs"/>
                        </a:rPr>
                        <a:t>Acordar con la administración municipal la determinación de uso turístico y desarrollo de los espacios identificados para el diseño de los Proyectos Faro.</a:t>
                      </a: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1000" kern="1200" baseline="0" noProof="0" dirty="0" smtClean="0">
                          <a:solidFill>
                            <a:srgbClr val="002776"/>
                          </a:solidFill>
                          <a:latin typeface="+mn-lt"/>
                          <a:ea typeface="+mn-ea"/>
                          <a:cs typeface="+mn-cs"/>
                        </a:rPr>
                        <a:t>Organizar una sesión de trabajo “workshop” con un profesional especializado para la generación de ideas y conceptos en los que fundamentar los Proyectos.</a:t>
                      </a: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1000" kern="1200" baseline="0" noProof="0" dirty="0" smtClean="0">
                          <a:solidFill>
                            <a:srgbClr val="002776"/>
                          </a:solidFill>
                          <a:latin typeface="+mn-lt"/>
                          <a:ea typeface="+mn-ea"/>
                          <a:cs typeface="+mn-cs"/>
                        </a:rPr>
                        <a:t>Desarrollo del portfolio de Proyectos: Faro, Singulares y Acontecimientos  los cuales son todos generadores de una demanda internacional adicional a la orgánica proyectada a Quito.</a:t>
                      </a:r>
                      <a:endParaRPr lang="es-ES_tradnl" sz="1000" b="1" kern="1200" baseline="0" noProof="0" dirty="0" smtClean="0">
                        <a:solidFill>
                          <a:srgbClr val="002776"/>
                        </a:solidFill>
                        <a:latin typeface="+mn-lt"/>
                        <a:ea typeface="+mn-ea"/>
                        <a:cs typeface="+mn-cs"/>
                      </a:endParaRP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b="1" kern="1200" baseline="0" noProof="0" dirty="0" smtClean="0">
                          <a:solidFill>
                            <a:srgbClr val="002776"/>
                          </a:solidFill>
                          <a:latin typeface="+mn-lt"/>
                          <a:ea typeface="+mn-ea"/>
                          <a:cs typeface="+mn-cs"/>
                        </a:rPr>
                        <a:t>Los Proyectos Faro o Bandera</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Requieren de una elevada inversión en infraestructura</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Cuentan con un impacto elevado en la demanda </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Tendrán una rentabilidad atractiva</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Se conciben como “macro – proyectos” de turismo y ocio a realizar en un espacio concreto y cuentan con: </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Experiencias y atractivos de turismo y ocio creados</a:t>
                      </a:r>
                    </a:p>
                    <a:p>
                      <a:pPr marL="2055394" marR="0" lvl="4"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Parques temáticos y de ocio basados en un concepto, por ejemplo, Mitad del Mundo (en esa misma área)</a:t>
                      </a:r>
                    </a:p>
                    <a:p>
                      <a:pPr marL="2055394" marR="0" lvl="4"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Rascacielos y arquitectura icónica en la Mitad del Mundo, entre otros</a:t>
                      </a:r>
                    </a:p>
                    <a:p>
                      <a:pPr marL="2055394" marR="0" lvl="4"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Ciudad de la Latitud 0’ y Museo de la Mitad del Mundo diseñados por Norman Foster o Frank </a:t>
                      </a:r>
                      <a:r>
                        <a:rPr lang="es-ES_tradnl" sz="1000" kern="1200" baseline="0" noProof="0" dirty="0" err="1" smtClean="0">
                          <a:solidFill>
                            <a:srgbClr val="002776"/>
                          </a:solidFill>
                          <a:latin typeface="+mn-lt"/>
                          <a:ea typeface="+mn-ea"/>
                          <a:cs typeface="+mn-cs"/>
                        </a:rPr>
                        <a:t>Ghery</a:t>
                      </a:r>
                      <a:r>
                        <a:rPr lang="es-ES_tradnl" sz="1000" kern="1200" baseline="0" noProof="0" dirty="0" smtClean="0">
                          <a:solidFill>
                            <a:srgbClr val="002776"/>
                          </a:solidFill>
                          <a:latin typeface="+mn-lt"/>
                          <a:ea typeface="+mn-ea"/>
                          <a:cs typeface="+mn-cs"/>
                        </a:rPr>
                        <a:t>, por ejemplo</a:t>
                      </a:r>
                    </a:p>
                    <a:p>
                      <a:pPr marL="2055394" marR="0" lvl="4"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Centros culturales de interpretación</a:t>
                      </a:r>
                    </a:p>
                    <a:p>
                      <a:pPr marL="2055394" marR="0" lvl="4"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Etc.</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Alojamiento turístico hotelero segmentado para satisfacer la demanda internacional y nacional</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Desarrollo de espacios de “comida y bebida” y “</a:t>
                      </a:r>
                      <a:r>
                        <a:rPr lang="es-ES_tradnl" sz="1000" kern="1200" baseline="0" noProof="0" dirty="0" err="1" smtClean="0">
                          <a:solidFill>
                            <a:srgbClr val="002776"/>
                          </a:solidFill>
                          <a:latin typeface="+mn-lt"/>
                          <a:ea typeface="+mn-ea"/>
                          <a:cs typeface="+mn-cs"/>
                        </a:rPr>
                        <a:t>retail</a:t>
                      </a:r>
                      <a:r>
                        <a:rPr lang="es-ES_tradnl" sz="1000" kern="1200" baseline="0" noProof="0" dirty="0" smtClean="0">
                          <a:solidFill>
                            <a:srgbClr val="002776"/>
                          </a:solidFill>
                          <a:latin typeface="+mn-lt"/>
                          <a:ea typeface="+mn-ea"/>
                          <a:cs typeface="+mn-cs"/>
                        </a:rPr>
                        <a:t>” o compras que complementen el proyecto</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Espacios propuestos:</a:t>
                      </a:r>
                    </a:p>
                    <a:p>
                      <a:pPr marL="2055394" marR="0" lvl="4"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Mitad del Mundo</a:t>
                      </a:r>
                    </a:p>
                    <a:p>
                      <a:pPr marL="2055394" marR="0" lvl="4"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Espacio Bicentenario </a:t>
                      </a:r>
                    </a:p>
                    <a:p>
                      <a:pPr marL="2055394" marR="0" lvl="4"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Entre otros</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b="1" kern="1200" baseline="0" noProof="0" dirty="0" smtClean="0">
                          <a:solidFill>
                            <a:srgbClr val="002776"/>
                          </a:solidFill>
                          <a:latin typeface="+mn-lt"/>
                          <a:ea typeface="+mn-ea"/>
                          <a:cs typeface="+mn-cs"/>
                        </a:rPr>
                        <a:t>Proyectos Singulares</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Precisan un inversión en infraestructura, pero no tan elevada como el caso de los Proyectos Faro o Bandera</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Tendrán también un impacto alto en la demanda</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Ampliarán la oferta de productos turísticos clave, por ejemplo: cultural y patrimonial o RICE, entre otros.</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Construcción de mercados gastronómicos donde degustar la gastronomía típica,</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Desarrollo de funiculares en puntos estratégicos de Quito: </a:t>
                      </a:r>
                      <a:r>
                        <a:rPr lang="es-ES_tradnl" sz="1000" kern="1200" baseline="0" noProof="0" dirty="0" err="1" smtClean="0">
                          <a:solidFill>
                            <a:srgbClr val="002776"/>
                          </a:solidFill>
                          <a:latin typeface="+mn-lt"/>
                          <a:ea typeface="+mn-ea"/>
                          <a:cs typeface="+mn-cs"/>
                        </a:rPr>
                        <a:t>Guápulo</a:t>
                      </a:r>
                      <a:r>
                        <a:rPr lang="es-ES_tradnl" sz="1000" kern="1200" baseline="0" noProof="0" dirty="0" smtClean="0">
                          <a:solidFill>
                            <a:srgbClr val="002776"/>
                          </a:solidFill>
                          <a:latin typeface="+mn-lt"/>
                          <a:ea typeface="+mn-ea"/>
                          <a:cs typeface="+mn-cs"/>
                        </a:rPr>
                        <a:t>, Pichincha, entre otros.</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Activación de las Casas Patrimoniales,</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Etc.</a:t>
                      </a:r>
                    </a:p>
                    <a:p>
                      <a:pPr marL="1370096" marR="0" lvl="3" indent="0" algn="l" defTabSz="913399" rtl="0" eaLnBrk="1" fontAlgn="auto" latinLnBrk="0" hangingPunct="1">
                        <a:lnSpc>
                          <a:spcPct val="100000"/>
                        </a:lnSpc>
                        <a:spcBef>
                          <a:spcPts val="0"/>
                        </a:spcBef>
                        <a:spcAft>
                          <a:spcPts val="0"/>
                        </a:spcAft>
                        <a:buClrTx/>
                        <a:buSzTx/>
                        <a:buFont typeface="Arial" panose="020B0604020202020204" pitchFamily="34" charset="0"/>
                        <a:buNone/>
                        <a:tabLst/>
                        <a:defRPr/>
                      </a:pPr>
                      <a:endParaRPr lang="es-ES_tradnl" sz="10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0000"/>
                  </a:ext>
                </a:extLst>
              </a:tr>
            </a:tbl>
          </a:graphicData>
        </a:graphic>
      </p:graphicFrame>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sugerencias para la estructuración de un portfolio de proyectos de inversión turística de nivel internacional (i/iv)</a:t>
            </a:r>
            <a:endParaRPr lang="es-CL" sz="1000" b="1" dirty="0">
              <a:solidFill>
                <a:schemeClr val="bg2"/>
              </a:solidFill>
              <a:latin typeface="+mn-lt"/>
            </a:endParaRPr>
          </a:p>
        </p:txBody>
      </p:sp>
      <p:sp>
        <p:nvSpPr>
          <p:cNvPr id="23" name="Rectangle 22"/>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1.1. Estructuración de un portfolio de proyectos de inversión turística de nivel internacional</a:t>
            </a:r>
            <a:endParaRPr lang="es-CL" sz="1100" b="1" dirty="0">
              <a:solidFill>
                <a:schemeClr val="tx2"/>
              </a:solidFill>
            </a:endParaRPr>
          </a:p>
        </p:txBody>
      </p:sp>
      <p:sp>
        <p:nvSpPr>
          <p:cNvPr id="24" name="Rectangle 23"/>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_tradnl" sz="800" b="1" dirty="0" smtClean="0"/>
              <a:t>Desarrollo inorgánico del turismo a través de captación de inversiones de alto impacto</a:t>
            </a:r>
            <a:endParaRPr lang="es-CL" sz="800" b="1" dirty="0">
              <a:solidFill>
                <a:srgbClr val="FFFFFF"/>
              </a:solidFill>
            </a:endParaRPr>
          </a:p>
        </p:txBody>
      </p:sp>
      <p:sp>
        <p:nvSpPr>
          <p:cNvPr id="25" name="Rounded Rectangle 24"/>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sp>
        <p:nvSpPr>
          <p:cNvPr id="26" name="TextBox 25"/>
          <p:cNvSpPr txBox="1"/>
          <p:nvPr/>
        </p:nvSpPr>
        <p:spPr>
          <a:xfrm>
            <a:off x="194340" y="1366714"/>
            <a:ext cx="9659932" cy="230832"/>
          </a:xfrm>
          <a:prstGeom prst="rect">
            <a:avLst/>
          </a:prstGeom>
          <a:noFill/>
        </p:spPr>
        <p:txBody>
          <a:bodyPr wrap="square" rtlCol="0">
            <a:spAutoFit/>
          </a:bodyPr>
          <a:lstStyle/>
          <a:p>
            <a:r>
              <a:rPr lang="es-ES_tradnl" sz="900" b="1" i="1" dirty="0" smtClean="0">
                <a:solidFill>
                  <a:schemeClr val="tx2"/>
                </a:solidFill>
              </a:rPr>
              <a:t>Las </a:t>
            </a:r>
            <a:r>
              <a:rPr lang="es-ES_tradnl" sz="900" b="1" i="1" dirty="0">
                <a:solidFill>
                  <a:schemeClr val="tx2"/>
                </a:solidFill>
              </a:rPr>
              <a:t>ideas que se presentan a continuación son sugerencias que se añaden, pero que en ningún caso suponen un desarrollo vinculante</a:t>
            </a:r>
            <a:r>
              <a:rPr lang="es-ES_tradnl" sz="900" b="1" i="1" dirty="0" smtClean="0">
                <a:solidFill>
                  <a:schemeClr val="tx2"/>
                </a:solidFill>
              </a:rPr>
              <a:t>.</a:t>
            </a:r>
            <a:endParaRPr lang="es-CL" sz="900" b="1" dirty="0">
              <a:solidFill>
                <a:schemeClr val="tx2"/>
              </a:solidFill>
              <a:latin typeface="+mn-lt"/>
            </a:endParaRPr>
          </a:p>
        </p:txBody>
      </p:sp>
      <p:grpSp>
        <p:nvGrpSpPr>
          <p:cNvPr id="32" name="Group 31"/>
          <p:cNvGrpSpPr/>
          <p:nvPr/>
        </p:nvGrpSpPr>
        <p:grpSpPr>
          <a:xfrm>
            <a:off x="1202122" y="380250"/>
            <a:ext cx="428400" cy="410400"/>
            <a:chOff x="1157616" y="202415"/>
            <a:chExt cx="515504" cy="495053"/>
          </a:xfrm>
        </p:grpSpPr>
        <p:sp>
          <p:nvSpPr>
            <p:cNvPr id="33" name="Rounded Rectangle 32"/>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4" name="Group 282"/>
            <p:cNvGrpSpPr/>
            <p:nvPr/>
          </p:nvGrpSpPr>
          <p:grpSpPr>
            <a:xfrm>
              <a:off x="1311621" y="288473"/>
              <a:ext cx="207495" cy="194290"/>
              <a:chOff x="644491" y="4719572"/>
              <a:chExt cx="226243" cy="211846"/>
            </a:xfrm>
            <a:solidFill>
              <a:schemeClr val="bg1"/>
            </a:solidFill>
          </p:grpSpPr>
          <p:sp>
            <p:nvSpPr>
              <p:cNvPr id="35"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6"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428993032"/>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6"/>
          <p:cNvSpPr>
            <a:spLocks/>
          </p:cNvSpPr>
          <p:nvPr>
            <p:custDataLst>
              <p:tags r:id="rId1"/>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64</a:t>
            </a:fld>
            <a:endParaRPr lang="en-US" dirty="0"/>
          </a:p>
        </p:txBody>
      </p:sp>
      <p:pic>
        <p:nvPicPr>
          <p:cNvPr id="237570" name="Picture 2" descr="http://portales.vilbo.com/files/ups/news/02-2014/mural_escriba_byfantasia_cropped_700x300.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6950" y="4409205"/>
            <a:ext cx="6667500" cy="28575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11" name="Table 10"/>
          <p:cNvGraphicFramePr>
            <a:graphicFrameLocks noGrp="1"/>
          </p:cNvGraphicFramePr>
          <p:nvPr>
            <p:extLst/>
          </p:nvPr>
        </p:nvGraphicFramePr>
        <p:xfrm>
          <a:off x="276950" y="1941602"/>
          <a:ext cx="9577322" cy="2377440"/>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749573">
                <a:tc>
                  <a:txBody>
                    <a:bodyPr/>
                    <a:lstStyle/>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b="1" kern="1200" baseline="0" noProof="0" dirty="0" smtClean="0">
                          <a:solidFill>
                            <a:srgbClr val="002776"/>
                          </a:solidFill>
                          <a:latin typeface="+mn-lt"/>
                          <a:ea typeface="+mn-ea"/>
                          <a:cs typeface="+mn-cs"/>
                        </a:rPr>
                        <a:t>Proyectos Acontecimientos</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Exigen diseñar conceptos con equipos de creación de “eventos de ocio” o directores de cine que sean atractivos para el turista internacional.</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No requieren una inversión en infraestructura, aunque sí se requiere una inversión para la operación del evento</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Ejemplos: Festival del Cacao de Quito, Los días de la música, 12 meses y 12 mesas, la Semana del Agua, la Semana del Sol, el Festival de la Latitud 0’.</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Creación de un espectáculo de cocina y ocio basado en el cacao que trate un relato atractivo para la demanda; </a:t>
                      </a:r>
                      <a:r>
                        <a:rPr lang="es-ES_tradnl" sz="1000" b="0" kern="1200" baseline="0" noProof="0" dirty="0" smtClean="0">
                          <a:solidFill>
                            <a:srgbClr val="002776"/>
                          </a:solidFill>
                          <a:latin typeface="+mn-lt"/>
                          <a:ea typeface="+mn-ea"/>
                          <a:cs typeface="+mn-cs"/>
                        </a:rPr>
                        <a:t>i.e. </a:t>
                      </a:r>
                      <a:r>
                        <a:rPr lang="es-ES_tradnl" sz="1000" b="0" i="1" kern="1200" baseline="0" noProof="0" dirty="0" err="1" smtClean="0">
                          <a:solidFill>
                            <a:srgbClr val="002776"/>
                          </a:solidFill>
                          <a:latin typeface="+mn-lt"/>
                          <a:ea typeface="+mn-ea"/>
                          <a:cs typeface="+mn-cs"/>
                        </a:rPr>
                        <a:t>Fantasia</a:t>
                      </a:r>
                      <a:r>
                        <a:rPr lang="es-ES_tradnl" sz="1000" b="0" i="1" kern="1200" baseline="0" noProof="0" dirty="0" smtClean="0">
                          <a:solidFill>
                            <a:srgbClr val="002776"/>
                          </a:solidFill>
                          <a:latin typeface="+mn-lt"/>
                          <a:ea typeface="+mn-ea"/>
                          <a:cs typeface="+mn-cs"/>
                        </a:rPr>
                        <a:t> </a:t>
                      </a:r>
                      <a:r>
                        <a:rPr lang="es-ES_tradnl" sz="1000" b="0" i="1" kern="1200" baseline="0" noProof="0" dirty="0" err="1" smtClean="0">
                          <a:solidFill>
                            <a:srgbClr val="002776"/>
                          </a:solidFill>
                          <a:latin typeface="+mn-lt"/>
                          <a:ea typeface="+mn-ea"/>
                          <a:cs typeface="+mn-cs"/>
                        </a:rPr>
                        <a:t>by</a:t>
                      </a:r>
                      <a:r>
                        <a:rPr lang="es-ES_tradnl" sz="1000" b="0" i="1" kern="1200" baseline="0" noProof="0" dirty="0" smtClean="0">
                          <a:solidFill>
                            <a:srgbClr val="002776"/>
                          </a:solidFill>
                          <a:latin typeface="+mn-lt"/>
                          <a:ea typeface="+mn-ea"/>
                          <a:cs typeface="+mn-cs"/>
                        </a:rPr>
                        <a:t> </a:t>
                      </a:r>
                      <a:r>
                        <a:rPr lang="es-ES_tradnl" sz="1000" b="0" i="1" kern="1200" baseline="0" noProof="0" dirty="0" err="1" smtClean="0">
                          <a:solidFill>
                            <a:srgbClr val="002776"/>
                          </a:solidFill>
                          <a:latin typeface="+mn-lt"/>
                          <a:ea typeface="+mn-ea"/>
                          <a:cs typeface="+mn-cs"/>
                        </a:rPr>
                        <a:t>Escribà</a:t>
                      </a:r>
                      <a:r>
                        <a:rPr lang="es-ES_tradnl" sz="1000" b="0" i="1" kern="1200" baseline="0" noProof="0" dirty="0" smtClean="0">
                          <a:solidFill>
                            <a:srgbClr val="002776"/>
                          </a:solidFill>
                          <a:latin typeface="+mn-lt"/>
                          <a:ea typeface="+mn-ea"/>
                          <a:cs typeface="+mn-cs"/>
                        </a:rPr>
                        <a:t> en Singapur (caso explicado a continuación)</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Diseño de un evento que relate mitos y leyendas tradicionales de Quito con una animación moderna y creativa; i.e. </a:t>
                      </a:r>
                      <a:r>
                        <a:rPr lang="es-ES_tradnl" sz="1000" kern="1200" baseline="0" noProof="0" dirty="0" err="1" smtClean="0">
                          <a:solidFill>
                            <a:srgbClr val="002776"/>
                          </a:solidFill>
                          <a:latin typeface="+mn-lt"/>
                          <a:ea typeface="+mn-ea"/>
                          <a:cs typeface="+mn-cs"/>
                        </a:rPr>
                        <a:t>Cirque</a:t>
                      </a:r>
                      <a:r>
                        <a:rPr lang="es-ES_tradnl" sz="1000" kern="1200" baseline="0" noProof="0" dirty="0" smtClean="0">
                          <a:solidFill>
                            <a:srgbClr val="002776"/>
                          </a:solidFill>
                          <a:latin typeface="+mn-lt"/>
                          <a:ea typeface="+mn-ea"/>
                          <a:cs typeface="+mn-cs"/>
                        </a:rPr>
                        <a:t> du </a:t>
                      </a:r>
                      <a:r>
                        <a:rPr lang="es-ES_tradnl" sz="1000" kern="1200" baseline="0" noProof="0" dirty="0" err="1" smtClean="0">
                          <a:solidFill>
                            <a:srgbClr val="002776"/>
                          </a:solidFill>
                          <a:latin typeface="+mn-lt"/>
                          <a:ea typeface="+mn-ea"/>
                          <a:cs typeface="+mn-cs"/>
                        </a:rPr>
                        <a:t>Soleil</a:t>
                      </a:r>
                      <a:r>
                        <a:rPr lang="es-ES_tradnl" sz="1000" kern="1200" baseline="0" noProof="0" dirty="0" smtClean="0">
                          <a:solidFill>
                            <a:srgbClr val="002776"/>
                          </a:solidFill>
                          <a:latin typeface="+mn-lt"/>
                          <a:ea typeface="+mn-ea"/>
                          <a:cs typeface="+mn-cs"/>
                        </a:rPr>
                        <a:t>, Fura </a:t>
                      </a:r>
                      <a:r>
                        <a:rPr lang="es-ES_tradnl" sz="1000" kern="1200" baseline="0" noProof="0" dirty="0" err="1" smtClean="0">
                          <a:solidFill>
                            <a:srgbClr val="002776"/>
                          </a:solidFill>
                          <a:latin typeface="+mn-lt"/>
                          <a:ea typeface="+mn-ea"/>
                          <a:cs typeface="+mn-cs"/>
                        </a:rPr>
                        <a:t>dels</a:t>
                      </a:r>
                      <a:r>
                        <a:rPr lang="es-ES_tradnl" sz="1000" kern="1200" baseline="0" noProof="0" dirty="0" smtClean="0">
                          <a:solidFill>
                            <a:srgbClr val="002776"/>
                          </a:solidFill>
                          <a:latin typeface="+mn-lt"/>
                          <a:ea typeface="+mn-ea"/>
                          <a:cs typeface="+mn-cs"/>
                        </a:rPr>
                        <a:t> </a:t>
                      </a:r>
                      <a:r>
                        <a:rPr lang="es-ES_tradnl" sz="1000" kern="1200" baseline="0" noProof="0" dirty="0" err="1" smtClean="0">
                          <a:solidFill>
                            <a:srgbClr val="002776"/>
                          </a:solidFill>
                          <a:latin typeface="+mn-lt"/>
                          <a:ea typeface="+mn-ea"/>
                          <a:cs typeface="+mn-cs"/>
                        </a:rPr>
                        <a:t>Baus</a:t>
                      </a:r>
                      <a:r>
                        <a:rPr lang="es-ES_tradnl" sz="1000" kern="1200" baseline="0" noProof="0" dirty="0" smtClean="0">
                          <a:solidFill>
                            <a:srgbClr val="002776"/>
                          </a:solidFill>
                          <a:latin typeface="+mn-lt"/>
                          <a:ea typeface="+mn-ea"/>
                          <a:cs typeface="+mn-cs"/>
                        </a:rPr>
                        <a:t>, entre otros.</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Organización de festivales de música con demanda internacional, especialmente en la región LATAM.</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kern="1200" baseline="0" noProof="0" dirty="0" smtClean="0">
                          <a:solidFill>
                            <a:srgbClr val="002776"/>
                          </a:solidFill>
                          <a:latin typeface="+mn-lt"/>
                          <a:ea typeface="+mn-ea"/>
                          <a:cs typeface="+mn-cs"/>
                        </a:rPr>
                        <a:t>Será imprescindible testear en los mercados la </a:t>
                      </a:r>
                      <a:r>
                        <a:rPr lang="es-ES_tradnl" sz="1000" kern="1200" baseline="0" noProof="0" dirty="0" err="1" smtClean="0">
                          <a:solidFill>
                            <a:srgbClr val="002776"/>
                          </a:solidFill>
                          <a:latin typeface="+mn-lt"/>
                          <a:ea typeface="+mn-ea"/>
                          <a:cs typeface="+mn-cs"/>
                        </a:rPr>
                        <a:t>atractividad</a:t>
                      </a:r>
                      <a:r>
                        <a:rPr lang="es-ES_tradnl" sz="1000" kern="1200" baseline="0" noProof="0" dirty="0" smtClean="0">
                          <a:solidFill>
                            <a:srgbClr val="002776"/>
                          </a:solidFill>
                          <a:latin typeface="+mn-lt"/>
                          <a:ea typeface="+mn-ea"/>
                          <a:cs typeface="+mn-cs"/>
                        </a:rPr>
                        <a:t> del concepto creado con el fin evaluar un plan de viabilidad financiera para cada uno y contar con niveles de ROI atractivos.</a:t>
                      </a:r>
                    </a:p>
                    <a:p>
                      <a:pPr marL="228600" marR="0" lvl="0" indent="-228600" algn="l" defTabSz="913399" rtl="0" eaLnBrk="1" fontAlgn="base" latinLnBrk="0" hangingPunct="1">
                        <a:lnSpc>
                          <a:spcPct val="100000"/>
                        </a:lnSpc>
                        <a:spcBef>
                          <a:spcPct val="0"/>
                        </a:spcBef>
                        <a:spcAft>
                          <a:spcPct val="0"/>
                        </a:spcAft>
                        <a:buClrTx/>
                        <a:buSzTx/>
                        <a:buFont typeface="+mj-lt"/>
                        <a:buAutoNum type="arabicPeriod" startAt="6"/>
                        <a:tabLst/>
                        <a:defRPr/>
                      </a:pPr>
                      <a:r>
                        <a:rPr lang="es-ES_tradnl" sz="1000" kern="1200" baseline="0" noProof="0" dirty="0" smtClean="0">
                          <a:solidFill>
                            <a:srgbClr val="002776"/>
                          </a:solidFill>
                          <a:latin typeface="+mn-lt"/>
                          <a:ea typeface="+mn-ea"/>
                          <a:cs typeface="+mn-cs"/>
                        </a:rPr>
                        <a:t>Contratar una consultoría especializada en la realización de análisis de viabilidad e inversiones de los proyectos.</a:t>
                      </a:r>
                    </a:p>
                    <a:p>
                      <a:pPr marL="228600" marR="0" lvl="0" indent="-228600" algn="l" defTabSz="913399" rtl="0" eaLnBrk="1" fontAlgn="base" latinLnBrk="0" hangingPunct="1">
                        <a:lnSpc>
                          <a:spcPct val="100000"/>
                        </a:lnSpc>
                        <a:spcBef>
                          <a:spcPct val="0"/>
                        </a:spcBef>
                        <a:spcAft>
                          <a:spcPct val="0"/>
                        </a:spcAft>
                        <a:buClrTx/>
                        <a:buSzTx/>
                        <a:buFontTx/>
                        <a:buAutoNum type="arabicPeriod" startAt="6"/>
                        <a:tabLst/>
                        <a:defRPr/>
                      </a:pPr>
                      <a:r>
                        <a:rPr lang="es-ES_tradnl" sz="1000" kern="1200" baseline="0" noProof="0" dirty="0" smtClean="0">
                          <a:solidFill>
                            <a:srgbClr val="002776"/>
                          </a:solidFill>
                          <a:latin typeface="+mn-lt"/>
                          <a:ea typeface="+mn-ea"/>
                          <a:cs typeface="+mn-cs"/>
                        </a:rPr>
                        <a:t>Presentar la cartera de proyectos, que combinen estratégicamente: Faro, Singulares y Acontecimientos que presentará a un grupo selecto y reducido de inversores internacionales.</a:t>
                      </a:r>
                    </a:p>
                  </a:txBody>
                  <a:tcP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0000"/>
                  </a:ext>
                </a:extLst>
              </a:tr>
            </a:tbl>
          </a:graphicData>
        </a:graphic>
      </p:graphicFrame>
      <p:sp>
        <p:nvSpPr>
          <p:cNvPr id="12" name="Rectangle 11"/>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13" name="Group 12"/>
          <p:cNvGrpSpPr/>
          <p:nvPr/>
        </p:nvGrpSpPr>
        <p:grpSpPr>
          <a:xfrm>
            <a:off x="356512" y="1634096"/>
            <a:ext cx="252000" cy="252000"/>
            <a:chOff x="7307263" y="3144838"/>
            <a:chExt cx="550863" cy="609601"/>
          </a:xfrm>
          <a:solidFill>
            <a:schemeClr val="bg1"/>
          </a:solidFill>
        </p:grpSpPr>
        <p:sp>
          <p:nvSpPr>
            <p:cNvPr id="14"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6"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7"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1" name="TextBox 20"/>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a:t>
            </a:r>
            <a:r>
              <a:rPr lang="es-CL" sz="1000" b="1" dirty="0">
                <a:solidFill>
                  <a:schemeClr val="bg2"/>
                </a:solidFill>
              </a:rPr>
              <a:t>sugerencias para la estructuración de un portfolio de proyectos de inversión turística de nivel internacional (</a:t>
            </a:r>
            <a:r>
              <a:rPr lang="es-CL" sz="1000" b="1" dirty="0" smtClean="0">
                <a:solidFill>
                  <a:schemeClr val="bg2"/>
                </a:solidFill>
              </a:rPr>
              <a:t>ii/iv</a:t>
            </a:r>
            <a:r>
              <a:rPr lang="es-CL" sz="1000" b="1" dirty="0">
                <a:solidFill>
                  <a:schemeClr val="bg2"/>
                </a:solidFill>
              </a:rPr>
              <a:t>)</a:t>
            </a:r>
          </a:p>
        </p:txBody>
      </p:sp>
      <p:sp>
        <p:nvSpPr>
          <p:cNvPr id="5" name="TextBox 4"/>
          <p:cNvSpPr txBox="1"/>
          <p:nvPr/>
        </p:nvSpPr>
        <p:spPr>
          <a:xfrm>
            <a:off x="6944450" y="4409205"/>
            <a:ext cx="2994442" cy="2970044"/>
          </a:xfrm>
          <a:prstGeom prst="rect">
            <a:avLst/>
          </a:prstGeom>
          <a:noFill/>
        </p:spPr>
        <p:txBody>
          <a:bodyPr wrap="square" rtlCol="0">
            <a:spAutoFit/>
          </a:bodyPr>
          <a:lstStyle/>
          <a:p>
            <a:pPr marL="171450" indent="-171450">
              <a:buFont typeface="Arial" panose="020B0604020202020204" pitchFamily="34" charset="0"/>
              <a:buChar char="•"/>
            </a:pPr>
            <a:r>
              <a:rPr lang="es-ES_tradnl" sz="1100" dirty="0" smtClean="0">
                <a:solidFill>
                  <a:srgbClr val="002776"/>
                </a:solidFill>
              </a:rPr>
              <a:t>Espectáculo: </a:t>
            </a:r>
            <a:r>
              <a:rPr lang="es-ES_tradnl" sz="1100" dirty="0" err="1" smtClean="0">
                <a:solidFill>
                  <a:srgbClr val="002776"/>
                </a:solidFill>
              </a:rPr>
              <a:t>Fantasia</a:t>
            </a:r>
            <a:r>
              <a:rPr lang="es-ES_tradnl" sz="1100" dirty="0" smtClean="0">
                <a:solidFill>
                  <a:srgbClr val="002776"/>
                </a:solidFill>
              </a:rPr>
              <a:t> </a:t>
            </a:r>
            <a:r>
              <a:rPr lang="es-ES_tradnl" sz="1100" dirty="0" err="1" smtClean="0">
                <a:solidFill>
                  <a:srgbClr val="002776"/>
                </a:solidFill>
              </a:rPr>
              <a:t>by</a:t>
            </a:r>
            <a:r>
              <a:rPr lang="es-ES_tradnl" sz="1100" dirty="0" smtClean="0">
                <a:solidFill>
                  <a:srgbClr val="002776"/>
                </a:solidFill>
              </a:rPr>
              <a:t> </a:t>
            </a:r>
            <a:r>
              <a:rPr lang="es-ES_tradnl" sz="1100" dirty="0" err="1" smtClean="0">
                <a:solidFill>
                  <a:srgbClr val="002776"/>
                </a:solidFill>
              </a:rPr>
              <a:t>Escribà</a:t>
            </a:r>
            <a:endParaRPr lang="es-ES_tradnl" sz="1100" dirty="0" smtClean="0">
              <a:solidFill>
                <a:srgbClr val="002776"/>
              </a:solidFill>
            </a:endParaRPr>
          </a:p>
          <a:p>
            <a:pPr marL="171450" indent="-171450">
              <a:buFont typeface="Arial" panose="020B0604020202020204" pitchFamily="34" charset="0"/>
              <a:buChar char="•"/>
            </a:pPr>
            <a:r>
              <a:rPr lang="es-ES" sz="1100" b="1" dirty="0" smtClean="0">
                <a:solidFill>
                  <a:srgbClr val="002776"/>
                </a:solidFill>
              </a:rPr>
              <a:t>Concepto creado por </a:t>
            </a:r>
            <a:r>
              <a:rPr lang="es-ES" sz="1100" b="1" dirty="0" err="1" smtClean="0">
                <a:solidFill>
                  <a:srgbClr val="002776"/>
                </a:solidFill>
              </a:rPr>
              <a:t>Escribà</a:t>
            </a:r>
            <a:r>
              <a:rPr lang="es-ES" sz="1100" b="1" dirty="0">
                <a:solidFill>
                  <a:srgbClr val="002776"/>
                </a:solidFill>
              </a:rPr>
              <a:t> </a:t>
            </a:r>
            <a:r>
              <a:rPr lang="es-ES" sz="1100" dirty="0" smtClean="0">
                <a:solidFill>
                  <a:srgbClr val="002776"/>
                </a:solidFill>
              </a:rPr>
              <a:t>y </a:t>
            </a:r>
            <a:r>
              <a:rPr lang="es-ES" sz="1100" dirty="0">
                <a:solidFill>
                  <a:srgbClr val="002776"/>
                </a:solidFill>
              </a:rPr>
              <a:t>el empresario </a:t>
            </a:r>
            <a:r>
              <a:rPr lang="es-ES" sz="1100" dirty="0" smtClean="0">
                <a:solidFill>
                  <a:srgbClr val="002776"/>
                </a:solidFill>
              </a:rPr>
              <a:t>británico </a:t>
            </a:r>
            <a:r>
              <a:rPr lang="es-ES" sz="1100" b="1" dirty="0" smtClean="0">
                <a:solidFill>
                  <a:srgbClr val="002776"/>
                </a:solidFill>
              </a:rPr>
              <a:t>Paul Wakefield.</a:t>
            </a:r>
          </a:p>
          <a:p>
            <a:pPr marL="171450" indent="-171450">
              <a:buFont typeface="Arial" panose="020B0604020202020204" pitchFamily="34" charset="0"/>
              <a:buChar char="•"/>
            </a:pPr>
            <a:r>
              <a:rPr lang="es-ES_tradnl" sz="1100" dirty="0" smtClean="0">
                <a:solidFill>
                  <a:srgbClr val="002776"/>
                </a:solidFill>
              </a:rPr>
              <a:t>Concepto Proyecto Acontecimientos: similar a un parque temático, </a:t>
            </a:r>
            <a:r>
              <a:rPr lang="es-ES" sz="1100" dirty="0" smtClean="0">
                <a:solidFill>
                  <a:srgbClr val="002776"/>
                </a:solidFill>
              </a:rPr>
              <a:t>8.000m2 </a:t>
            </a:r>
            <a:r>
              <a:rPr lang="es-ES" sz="1100" dirty="0">
                <a:solidFill>
                  <a:srgbClr val="002776"/>
                </a:solidFill>
              </a:rPr>
              <a:t>en que todo está hecho en chocolate, azúcar y pasteles</a:t>
            </a:r>
            <a:r>
              <a:rPr lang="es-ES" sz="1100" dirty="0" smtClean="0">
                <a:solidFill>
                  <a:srgbClr val="002776"/>
                </a:solidFill>
              </a:rPr>
              <a:t>. En el espacio coexisten la creatividad en pastelería con diversas áreas. Se incorporan elementos como el arte, personajes, espectáculos, etc.</a:t>
            </a:r>
          </a:p>
          <a:p>
            <a:pPr marL="171450" indent="-171450">
              <a:buFont typeface="Arial" panose="020B0604020202020204" pitchFamily="34" charset="0"/>
              <a:buChar char="•"/>
            </a:pPr>
            <a:r>
              <a:rPr lang="es-ES_tradnl" sz="1100" dirty="0" smtClean="0">
                <a:solidFill>
                  <a:srgbClr val="002776"/>
                </a:solidFill>
              </a:rPr>
              <a:t>Acogida: 20.000 asistentes</a:t>
            </a:r>
          </a:p>
          <a:p>
            <a:pPr marL="171450" indent="-171450">
              <a:buFont typeface="Arial" panose="020B0604020202020204" pitchFamily="34" charset="0"/>
              <a:buChar char="•"/>
            </a:pPr>
            <a:r>
              <a:rPr lang="es-ES_tradnl" sz="1100" dirty="0" smtClean="0">
                <a:solidFill>
                  <a:srgbClr val="002776"/>
                </a:solidFill>
              </a:rPr>
              <a:t>Participan: compañías de ocio y espectáculo como “</a:t>
            </a:r>
            <a:r>
              <a:rPr lang="es-ES_tradnl" sz="1100" dirty="0" err="1" smtClean="0">
                <a:solidFill>
                  <a:srgbClr val="002776"/>
                </a:solidFill>
              </a:rPr>
              <a:t>Els</a:t>
            </a:r>
            <a:r>
              <a:rPr lang="es-ES_tradnl" sz="1100" dirty="0" smtClean="0">
                <a:solidFill>
                  <a:srgbClr val="002776"/>
                </a:solidFill>
              </a:rPr>
              <a:t> </a:t>
            </a:r>
            <a:r>
              <a:rPr lang="es-ES_tradnl" sz="1100" dirty="0" err="1" smtClean="0">
                <a:solidFill>
                  <a:srgbClr val="002776"/>
                </a:solidFill>
              </a:rPr>
              <a:t>Comediants</a:t>
            </a:r>
            <a:r>
              <a:rPr lang="es-ES_tradnl" sz="1100" dirty="0" smtClean="0">
                <a:solidFill>
                  <a:srgbClr val="002776"/>
                </a:solidFill>
              </a:rPr>
              <a:t>” con más de 100 actores, que muestran el concepto y animan a la participación a clases magistrales de chocolate, pasta de azúcar, pastelería, etc.</a:t>
            </a:r>
          </a:p>
        </p:txBody>
      </p:sp>
      <p:sp>
        <p:nvSpPr>
          <p:cNvPr id="27" name="Rectangle 26"/>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1.1. Estructuración de un portfolio de proyectos de inversión turística de nivel internacional</a:t>
            </a:r>
            <a:endParaRPr lang="es-CL" sz="1100" b="1" dirty="0">
              <a:solidFill>
                <a:schemeClr val="tx2"/>
              </a:solidFill>
            </a:endParaRPr>
          </a:p>
        </p:txBody>
      </p:sp>
      <p:sp>
        <p:nvSpPr>
          <p:cNvPr id="28" name="Rectangle 27"/>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_tradnl" sz="800" b="1" dirty="0" smtClean="0"/>
              <a:t>Desarrollo inorgánico del turismo a través de captación de inversiones de alto impacto</a:t>
            </a:r>
            <a:endParaRPr lang="es-CL" sz="800" b="1" dirty="0">
              <a:solidFill>
                <a:srgbClr val="FFFFFF"/>
              </a:solidFill>
            </a:endParaRPr>
          </a:p>
        </p:txBody>
      </p:sp>
      <p:sp>
        <p:nvSpPr>
          <p:cNvPr id="29" name="Rounded Rectangle 28"/>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grpSp>
        <p:nvGrpSpPr>
          <p:cNvPr id="25" name="Group 24"/>
          <p:cNvGrpSpPr/>
          <p:nvPr/>
        </p:nvGrpSpPr>
        <p:grpSpPr>
          <a:xfrm>
            <a:off x="1202122" y="380250"/>
            <a:ext cx="428400" cy="410400"/>
            <a:chOff x="1157616" y="202415"/>
            <a:chExt cx="515504" cy="495053"/>
          </a:xfrm>
        </p:grpSpPr>
        <p:sp>
          <p:nvSpPr>
            <p:cNvPr id="26" name="Rounded Rectangle 25"/>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5" name="Group 282"/>
            <p:cNvGrpSpPr/>
            <p:nvPr/>
          </p:nvGrpSpPr>
          <p:grpSpPr>
            <a:xfrm>
              <a:off x="1311621" y="288473"/>
              <a:ext cx="207495" cy="194290"/>
              <a:chOff x="644491" y="4719572"/>
              <a:chExt cx="226243" cy="211846"/>
            </a:xfrm>
            <a:solidFill>
              <a:schemeClr val="bg1"/>
            </a:solidFill>
          </p:grpSpPr>
          <p:sp>
            <p:nvSpPr>
              <p:cNvPr id="36"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7"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663536916"/>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65</a:t>
            </a:fld>
            <a:endParaRPr lang="en-US" dirty="0"/>
          </a:p>
        </p:txBody>
      </p:sp>
      <p:sp>
        <p:nvSpPr>
          <p:cNvPr id="5" name="Freeform 4"/>
          <p:cNvSpPr>
            <a:spLocks/>
          </p:cNvSpPr>
          <p:nvPr>
            <p:custDataLst>
              <p:tags r:id="rId1"/>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11" name="Rectangle 10"/>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1.1. Estructuración de un portfolio de proyectos de inversión turística de nivel internacional</a:t>
            </a:r>
            <a:endParaRPr lang="es-CL" sz="1100" b="1" dirty="0">
              <a:solidFill>
                <a:schemeClr val="tx2"/>
              </a:solidFill>
            </a:endParaRPr>
          </a:p>
        </p:txBody>
      </p:sp>
      <p:sp>
        <p:nvSpPr>
          <p:cNvPr id="12" name="Rectangle 11"/>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_tradnl" sz="800" b="1" dirty="0" smtClean="0"/>
              <a:t>Desarrollo inorgánico del turismo a través de captación de inversiones de alto impacto</a:t>
            </a:r>
            <a:endParaRPr lang="es-CL" sz="800" b="1" dirty="0">
              <a:solidFill>
                <a:srgbClr val="FFFFFF"/>
              </a:solidFill>
            </a:endParaRPr>
          </a:p>
        </p:txBody>
      </p:sp>
      <p:sp>
        <p:nvSpPr>
          <p:cNvPr id="13" name="Rounded Rectangle 12"/>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pic>
        <p:nvPicPr>
          <p:cNvPr id="286728" name="Picture 8" descr="Resultado de imagen para foto guggenheim"/>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89634" y="2565853"/>
            <a:ext cx="6746501" cy="4489493"/>
          </a:xfrm>
          <a:prstGeom prst="rect">
            <a:avLst/>
          </a:prstGeom>
          <a:noFill/>
          <a:extLst>
            <a:ext uri="{909E8E84-426E-40DD-AFC4-6F175D3DCCD1}">
              <a14:hiddenFill xmlns:a14="http://schemas.microsoft.com/office/drawing/2010/main">
                <a:solidFill>
                  <a:srgbClr val="FFFFFF"/>
                </a:solidFill>
              </a14:hiddenFill>
            </a:ext>
          </a:extLst>
        </p:spPr>
      </p:pic>
      <p:sp>
        <p:nvSpPr>
          <p:cNvPr id="23" name="Rectangle 22"/>
          <p:cNvSpPr/>
          <p:nvPr>
            <p:custDataLst>
              <p:tags r:id="rId4"/>
            </p:custDataLst>
          </p:nvPr>
        </p:nvSpPr>
        <p:spPr>
          <a:xfrm>
            <a:off x="1789633" y="2158802"/>
            <a:ext cx="6746501" cy="34279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1200" b="1" dirty="0" smtClean="0"/>
              <a:t>Ejemplo Proyecto Faro o Bandera: Museo Guggenheim en Bilbao</a:t>
            </a:r>
            <a:endParaRPr lang="es-CL" sz="1200" b="1" i="1" dirty="0">
              <a:solidFill>
                <a:srgbClr val="FFFFFF"/>
              </a:solidFill>
            </a:endParaRPr>
          </a:p>
        </p:txBody>
      </p:sp>
      <p:grpSp>
        <p:nvGrpSpPr>
          <p:cNvPr id="15" name="Group 14"/>
          <p:cNvGrpSpPr/>
          <p:nvPr/>
        </p:nvGrpSpPr>
        <p:grpSpPr>
          <a:xfrm>
            <a:off x="1202122" y="380250"/>
            <a:ext cx="428400" cy="410400"/>
            <a:chOff x="1157616" y="202415"/>
            <a:chExt cx="515504" cy="495053"/>
          </a:xfrm>
        </p:grpSpPr>
        <p:sp>
          <p:nvSpPr>
            <p:cNvPr id="16" name="Rounded Rectangle 15"/>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 name="Group 282"/>
            <p:cNvGrpSpPr/>
            <p:nvPr/>
          </p:nvGrpSpPr>
          <p:grpSpPr>
            <a:xfrm>
              <a:off x="1311621" y="288473"/>
              <a:ext cx="207495" cy="194290"/>
              <a:chOff x="644491" y="4719572"/>
              <a:chExt cx="226243" cy="211846"/>
            </a:xfrm>
            <a:solidFill>
              <a:schemeClr val="bg1"/>
            </a:solidFill>
          </p:grpSpPr>
          <p:sp>
            <p:nvSpPr>
              <p:cNvPr id="18"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9"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
        <p:nvSpPr>
          <p:cNvPr id="14" name="Rectangle 13"/>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20" name="Group 19"/>
          <p:cNvGrpSpPr/>
          <p:nvPr/>
        </p:nvGrpSpPr>
        <p:grpSpPr>
          <a:xfrm>
            <a:off x="356512" y="1634096"/>
            <a:ext cx="252000" cy="252000"/>
            <a:chOff x="7307263" y="3144838"/>
            <a:chExt cx="550863" cy="609601"/>
          </a:xfrm>
          <a:solidFill>
            <a:schemeClr val="bg1"/>
          </a:solidFill>
        </p:grpSpPr>
        <p:sp>
          <p:nvSpPr>
            <p:cNvPr id="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4"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5"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 name="TextBox 28"/>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a:t>
            </a:r>
            <a:r>
              <a:rPr lang="es-CL" sz="1000" b="1" dirty="0">
                <a:solidFill>
                  <a:schemeClr val="bg2"/>
                </a:solidFill>
              </a:rPr>
              <a:t>sugerencias para la estructuración de un portfolio de proyectos de inversión turística de nivel internacional (</a:t>
            </a:r>
            <a:r>
              <a:rPr lang="es-CL" sz="1000" b="1" dirty="0" smtClean="0">
                <a:solidFill>
                  <a:schemeClr val="bg2"/>
                </a:solidFill>
              </a:rPr>
              <a:t>iii/iv</a:t>
            </a:r>
            <a:r>
              <a:rPr lang="es-CL" sz="1000" b="1" dirty="0">
                <a:solidFill>
                  <a:schemeClr val="bg2"/>
                </a:solidFill>
              </a:rPr>
              <a:t>)</a:t>
            </a:r>
          </a:p>
        </p:txBody>
      </p:sp>
    </p:spTree>
    <p:extLst>
      <p:ext uri="{BB962C8B-B14F-4D97-AF65-F5344CB8AC3E}">
        <p14:creationId xmlns:p14="http://schemas.microsoft.com/office/powerpoint/2010/main" val="41572403"/>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66</a:t>
            </a:fld>
            <a:endParaRPr lang="en-US" dirty="0"/>
          </a:p>
        </p:txBody>
      </p:sp>
      <p:sp>
        <p:nvSpPr>
          <p:cNvPr id="5" name="Freeform 4"/>
          <p:cNvSpPr>
            <a:spLocks/>
          </p:cNvSpPr>
          <p:nvPr>
            <p:custDataLst>
              <p:tags r:id="rId1"/>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pic>
        <p:nvPicPr>
          <p:cNvPr id="12" name="Picture 11"/>
          <p:cNvPicPr>
            <a:picLocks noChangeAspect="1"/>
          </p:cNvPicPr>
          <p:nvPr/>
        </p:nvPicPr>
        <p:blipFill rotWithShape="1">
          <a:blip r:embed="rId7"/>
          <a:srcRect l="70530" t="23463" r="11918" b="56934"/>
          <a:stretch/>
        </p:blipFill>
        <p:spPr>
          <a:xfrm>
            <a:off x="7216374" y="5788807"/>
            <a:ext cx="2283579" cy="1433971"/>
          </a:xfrm>
          <a:prstGeom prst="rect">
            <a:avLst/>
          </a:prstGeom>
        </p:spPr>
      </p:pic>
      <p:pic>
        <p:nvPicPr>
          <p:cNvPr id="13" name="Picture 12"/>
          <p:cNvPicPr>
            <a:picLocks noChangeAspect="1"/>
          </p:cNvPicPr>
          <p:nvPr/>
        </p:nvPicPr>
        <p:blipFill rotWithShape="1">
          <a:blip r:embed="rId7"/>
          <a:srcRect l="70530" t="62797" r="12677" b="6688"/>
          <a:stretch/>
        </p:blipFill>
        <p:spPr>
          <a:xfrm>
            <a:off x="5413897" y="5809765"/>
            <a:ext cx="1383078" cy="1413013"/>
          </a:xfrm>
          <a:prstGeom prst="rect">
            <a:avLst/>
          </a:prstGeom>
        </p:spPr>
      </p:pic>
      <p:sp>
        <p:nvSpPr>
          <p:cNvPr id="14" name="Rectangle 13"/>
          <p:cNvSpPr/>
          <p:nvPr>
            <p:custDataLst>
              <p:tags r:id="rId2"/>
            </p:custDataLst>
          </p:nvPr>
        </p:nvSpPr>
        <p:spPr>
          <a:xfrm>
            <a:off x="5212245" y="1838276"/>
            <a:ext cx="4588946" cy="34279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1000" b="1" dirty="0" smtClean="0"/>
              <a:t>Ejemplo Proyecto Singular: </a:t>
            </a:r>
            <a:r>
              <a:rPr lang="es-ES_tradnl" sz="1000" b="1" i="1" dirty="0" err="1" smtClean="0"/>
              <a:t>Grapevine</a:t>
            </a:r>
            <a:r>
              <a:rPr lang="es-ES_tradnl" sz="1000" b="1" i="1" dirty="0" smtClean="0"/>
              <a:t> </a:t>
            </a:r>
            <a:r>
              <a:rPr lang="es-ES_tradnl" sz="1000" b="1" i="1" dirty="0" err="1" smtClean="0"/>
              <a:t>Vintage</a:t>
            </a:r>
            <a:r>
              <a:rPr lang="es-ES_tradnl" sz="1000" b="1" i="1" dirty="0" smtClean="0"/>
              <a:t> </a:t>
            </a:r>
            <a:r>
              <a:rPr lang="es-ES_tradnl" sz="1000" b="1" i="1" dirty="0" err="1" smtClean="0"/>
              <a:t>Railroad</a:t>
            </a:r>
            <a:endParaRPr lang="es-CL" sz="1000" b="1" i="1" dirty="0">
              <a:solidFill>
                <a:srgbClr val="FFFFFF"/>
              </a:solidFill>
            </a:endParaRPr>
          </a:p>
        </p:txBody>
      </p:sp>
      <p:sp>
        <p:nvSpPr>
          <p:cNvPr id="15" name="Rectangle 14"/>
          <p:cNvSpPr/>
          <p:nvPr/>
        </p:nvSpPr>
        <p:spPr>
          <a:xfrm>
            <a:off x="5212246" y="2186185"/>
            <a:ext cx="4588946" cy="35431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es-ES_tradnl" sz="1050" dirty="0" err="1" smtClean="0">
                <a:solidFill>
                  <a:srgbClr val="002776"/>
                </a:solidFill>
              </a:rPr>
              <a:t>Grapevine</a:t>
            </a:r>
            <a:r>
              <a:rPr lang="es-ES_tradnl" sz="1050" dirty="0" smtClean="0">
                <a:solidFill>
                  <a:srgbClr val="002776"/>
                </a:solidFill>
              </a:rPr>
              <a:t>, Dallas – Texas, es un pequeña comunidad urbano – rural cercana al aeropuerto internacional de Dallas Fort Worth </a:t>
            </a:r>
            <a:r>
              <a:rPr lang="es-ES_tradnl" sz="1050" dirty="0" err="1" smtClean="0">
                <a:solidFill>
                  <a:srgbClr val="002776"/>
                </a:solidFill>
              </a:rPr>
              <a:t>Metroplex</a:t>
            </a:r>
            <a:r>
              <a:rPr lang="es-ES_tradnl" sz="1050" dirty="0" smtClean="0">
                <a:solidFill>
                  <a:srgbClr val="002776"/>
                </a:solidFill>
              </a:rPr>
              <a:t>.</a:t>
            </a:r>
          </a:p>
          <a:p>
            <a:pPr marL="171450" indent="-171450">
              <a:buFont typeface="Arial" panose="020B0604020202020204" pitchFamily="34" charset="0"/>
              <a:buChar char="•"/>
            </a:pPr>
            <a:r>
              <a:rPr lang="es-ES_tradnl" sz="1050" dirty="0" smtClean="0">
                <a:solidFill>
                  <a:srgbClr val="002776"/>
                </a:solidFill>
              </a:rPr>
              <a:t>Objetivo: desarrollar una atracción turística icónica: </a:t>
            </a:r>
            <a:r>
              <a:rPr lang="es-ES_tradnl" sz="1050" dirty="0" err="1" smtClean="0">
                <a:solidFill>
                  <a:srgbClr val="002776"/>
                </a:solidFill>
              </a:rPr>
              <a:t>Grapevine</a:t>
            </a:r>
            <a:r>
              <a:rPr lang="es-ES_tradnl" sz="1050" dirty="0" smtClean="0">
                <a:solidFill>
                  <a:srgbClr val="002776"/>
                </a:solidFill>
              </a:rPr>
              <a:t> </a:t>
            </a:r>
            <a:r>
              <a:rPr lang="es-ES_tradnl" sz="1050" dirty="0" err="1" smtClean="0">
                <a:solidFill>
                  <a:srgbClr val="002776"/>
                </a:solidFill>
              </a:rPr>
              <a:t>Vintage</a:t>
            </a:r>
            <a:r>
              <a:rPr lang="es-ES_tradnl" sz="1050" dirty="0" smtClean="0">
                <a:solidFill>
                  <a:srgbClr val="002776"/>
                </a:solidFill>
              </a:rPr>
              <a:t> </a:t>
            </a:r>
            <a:r>
              <a:rPr lang="es-ES_tradnl" sz="1050" dirty="0" err="1" smtClean="0">
                <a:solidFill>
                  <a:srgbClr val="002776"/>
                </a:solidFill>
              </a:rPr>
              <a:t>Railroad</a:t>
            </a:r>
            <a:endParaRPr lang="es-ES_tradnl" sz="1050" dirty="0" smtClean="0">
              <a:solidFill>
                <a:srgbClr val="002776"/>
              </a:solidFill>
            </a:endParaRPr>
          </a:p>
          <a:p>
            <a:pPr marL="171450" indent="-171450">
              <a:buFont typeface="Arial" panose="020B0604020202020204" pitchFamily="34" charset="0"/>
              <a:buChar char="•"/>
            </a:pPr>
            <a:r>
              <a:rPr lang="es-ES_tradnl" sz="1050" dirty="0" smtClean="0">
                <a:solidFill>
                  <a:srgbClr val="002776"/>
                </a:solidFill>
              </a:rPr>
              <a:t>Creado en alineación con su posicionamiento del “legado histórico de Texas”.</a:t>
            </a:r>
          </a:p>
          <a:p>
            <a:pPr marL="171450" indent="-171450">
              <a:buFont typeface="Arial" panose="020B0604020202020204" pitchFamily="34" charset="0"/>
              <a:buChar char="•"/>
            </a:pPr>
            <a:r>
              <a:rPr lang="es-ES_tradnl" sz="1050" dirty="0" smtClean="0">
                <a:solidFill>
                  <a:srgbClr val="002776"/>
                </a:solidFill>
              </a:rPr>
              <a:t>Exigió amplio consenso entre la comunidad local y su compromiso para impulsar a políticos y diversas organizaciones públicas para apoyar la inversión que generaría impacto económico en el destino.</a:t>
            </a:r>
          </a:p>
          <a:p>
            <a:pPr marL="171450" indent="-171450">
              <a:buFont typeface="Arial" panose="020B0604020202020204" pitchFamily="34" charset="0"/>
              <a:buChar char="•"/>
            </a:pPr>
            <a:r>
              <a:rPr lang="es-ES_tradnl" sz="1050" dirty="0" smtClean="0">
                <a:solidFill>
                  <a:srgbClr val="002776"/>
                </a:solidFill>
              </a:rPr>
              <a:t>Crearon una fundación que gestionaría la experiencia e integraría diversos actores clave.</a:t>
            </a:r>
          </a:p>
          <a:p>
            <a:pPr marL="171450" indent="-171450">
              <a:buFont typeface="Arial" panose="020B0604020202020204" pitchFamily="34" charset="0"/>
              <a:buChar char="•"/>
            </a:pPr>
            <a:r>
              <a:rPr lang="es-ES_tradnl" sz="1050" dirty="0" smtClean="0">
                <a:solidFill>
                  <a:srgbClr val="002776"/>
                </a:solidFill>
              </a:rPr>
              <a:t>La DMO pasó a tener un rol clave en la gestión de la atracción.</a:t>
            </a:r>
          </a:p>
          <a:p>
            <a:pPr marL="171450" indent="-171450">
              <a:buFont typeface="Arial" panose="020B0604020202020204" pitchFamily="34" charset="0"/>
              <a:buChar char="•"/>
            </a:pPr>
            <a:r>
              <a:rPr lang="es-ES_tradnl" sz="1050" dirty="0" err="1" smtClean="0">
                <a:solidFill>
                  <a:srgbClr val="002776"/>
                </a:solidFill>
              </a:rPr>
              <a:t>Grapevine</a:t>
            </a:r>
            <a:r>
              <a:rPr lang="es-ES_tradnl" sz="1050" dirty="0" smtClean="0">
                <a:solidFill>
                  <a:srgbClr val="002776"/>
                </a:solidFill>
              </a:rPr>
              <a:t> </a:t>
            </a:r>
            <a:r>
              <a:rPr lang="es-ES_tradnl" sz="1050" dirty="0" err="1" smtClean="0">
                <a:solidFill>
                  <a:srgbClr val="002776"/>
                </a:solidFill>
              </a:rPr>
              <a:t>Vintage</a:t>
            </a:r>
            <a:r>
              <a:rPr lang="es-ES_tradnl" sz="1050" dirty="0" smtClean="0">
                <a:solidFill>
                  <a:srgbClr val="002776"/>
                </a:solidFill>
              </a:rPr>
              <a:t> </a:t>
            </a:r>
            <a:r>
              <a:rPr lang="es-ES_tradnl" sz="1050" dirty="0" err="1" smtClean="0">
                <a:solidFill>
                  <a:srgbClr val="002776"/>
                </a:solidFill>
              </a:rPr>
              <a:t>Railroad</a:t>
            </a:r>
            <a:r>
              <a:rPr lang="es-ES_tradnl" sz="1050" dirty="0" smtClean="0">
                <a:solidFill>
                  <a:srgbClr val="002776"/>
                </a:solidFill>
              </a:rPr>
              <a:t> es una experiencia icónica relacionada con: gastronomía y enología, historia y cultura del lugar que cobran vida.</a:t>
            </a:r>
          </a:p>
          <a:p>
            <a:pPr marL="171450" indent="-171450">
              <a:buFont typeface="Arial" panose="020B0604020202020204" pitchFamily="34" charset="0"/>
              <a:buChar char="•"/>
            </a:pPr>
            <a:r>
              <a:rPr lang="es-ES_tradnl" sz="1050" dirty="0" smtClean="0">
                <a:solidFill>
                  <a:srgbClr val="002776"/>
                </a:solidFill>
              </a:rPr>
              <a:t>Target objetivo: familias</a:t>
            </a:r>
          </a:p>
          <a:p>
            <a:pPr marL="171450" indent="-171450">
              <a:buFont typeface="Arial" panose="020B0604020202020204" pitchFamily="34" charset="0"/>
              <a:buChar char="•"/>
            </a:pPr>
            <a:r>
              <a:rPr lang="es-ES_tradnl" sz="1050" dirty="0" smtClean="0">
                <a:solidFill>
                  <a:srgbClr val="002776"/>
                </a:solidFill>
              </a:rPr>
              <a:t>Visitantes actuales: 100.000/ año</a:t>
            </a:r>
          </a:p>
          <a:p>
            <a:pPr marL="171450" indent="-171450">
              <a:buFont typeface="Arial" panose="020B0604020202020204" pitchFamily="34" charset="0"/>
              <a:buChar char="•"/>
            </a:pPr>
            <a:r>
              <a:rPr lang="es-ES_tradnl" sz="1050" dirty="0" smtClean="0">
                <a:solidFill>
                  <a:srgbClr val="002776"/>
                </a:solidFill>
              </a:rPr>
              <a:t>Impacto indirecto: esta atracción a servido de catalizador del destino que ha logrado captar otros inversores para enriquecer la experiencia del destino como </a:t>
            </a:r>
            <a:r>
              <a:rPr lang="es-ES_tradnl" sz="1050" dirty="0" err="1" smtClean="0">
                <a:solidFill>
                  <a:srgbClr val="002776"/>
                </a:solidFill>
              </a:rPr>
              <a:t>Merlin</a:t>
            </a:r>
            <a:r>
              <a:rPr lang="es-ES_tradnl" sz="1050" dirty="0" smtClean="0">
                <a:solidFill>
                  <a:srgbClr val="002776"/>
                </a:solidFill>
              </a:rPr>
              <a:t> </a:t>
            </a:r>
            <a:r>
              <a:rPr lang="es-ES_tradnl" sz="1050" dirty="0" err="1" smtClean="0">
                <a:solidFill>
                  <a:srgbClr val="002776"/>
                </a:solidFill>
              </a:rPr>
              <a:t>Entertainment</a:t>
            </a:r>
            <a:r>
              <a:rPr lang="es-ES_tradnl" sz="1050" dirty="0" smtClean="0">
                <a:solidFill>
                  <a:srgbClr val="002776"/>
                </a:solidFill>
              </a:rPr>
              <a:t>.</a:t>
            </a:r>
          </a:p>
          <a:p>
            <a:pPr marL="171450" indent="-171450">
              <a:buFont typeface="Arial" panose="020B0604020202020204" pitchFamily="34" charset="0"/>
              <a:buChar char="•"/>
            </a:pPr>
            <a:r>
              <a:rPr lang="es-ES_tradnl" sz="1050" dirty="0" smtClean="0">
                <a:solidFill>
                  <a:srgbClr val="002776"/>
                </a:solidFill>
              </a:rPr>
              <a:t>Visitantes totales 2014 a </a:t>
            </a:r>
            <a:r>
              <a:rPr lang="es-ES_tradnl" sz="1050" dirty="0" err="1" smtClean="0">
                <a:solidFill>
                  <a:srgbClr val="002776"/>
                </a:solidFill>
              </a:rPr>
              <a:t>Grapevine</a:t>
            </a:r>
            <a:r>
              <a:rPr lang="es-ES_tradnl" sz="1050" dirty="0" smtClean="0">
                <a:solidFill>
                  <a:srgbClr val="002776"/>
                </a:solidFill>
              </a:rPr>
              <a:t>: 15MM</a:t>
            </a:r>
          </a:p>
          <a:p>
            <a:pPr marL="171450" indent="-171450">
              <a:buFont typeface="Arial" panose="020B0604020202020204" pitchFamily="34" charset="0"/>
              <a:buChar char="•"/>
            </a:pPr>
            <a:r>
              <a:rPr lang="es-ES_tradnl" sz="1050" dirty="0" smtClean="0">
                <a:solidFill>
                  <a:srgbClr val="002776"/>
                </a:solidFill>
              </a:rPr>
              <a:t>Impacto económico 2014: $ 2.2 </a:t>
            </a:r>
            <a:r>
              <a:rPr lang="es-ES_tradnl" sz="1050" dirty="0" err="1" smtClean="0">
                <a:solidFill>
                  <a:srgbClr val="002776"/>
                </a:solidFill>
              </a:rPr>
              <a:t>Bill.USD</a:t>
            </a:r>
            <a:endParaRPr lang="es-ES_tradnl" sz="1050" dirty="0" smtClean="0">
              <a:solidFill>
                <a:srgbClr val="002776"/>
              </a:solidFill>
            </a:endParaRPr>
          </a:p>
        </p:txBody>
      </p:sp>
      <p:sp>
        <p:nvSpPr>
          <p:cNvPr id="16" name="Rectangle 15"/>
          <p:cNvSpPr/>
          <p:nvPr/>
        </p:nvSpPr>
        <p:spPr>
          <a:xfrm>
            <a:off x="5337592" y="7399836"/>
            <a:ext cx="4588946" cy="29711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smtClean="0">
                <a:solidFill>
                  <a:srgbClr val="002776"/>
                </a:solidFill>
              </a:rPr>
              <a:t>Fuente: Skift.com, NEXT </a:t>
            </a:r>
            <a:r>
              <a:rPr lang="es-ES_tradnl" sz="900" dirty="0" err="1" smtClean="0">
                <a:solidFill>
                  <a:srgbClr val="002776"/>
                </a:solidFill>
              </a:rPr>
              <a:t>Destination</a:t>
            </a:r>
            <a:r>
              <a:rPr lang="es-ES_tradnl" sz="900" dirty="0" smtClean="0">
                <a:solidFill>
                  <a:srgbClr val="002776"/>
                </a:solidFill>
              </a:rPr>
              <a:t>, </a:t>
            </a:r>
            <a:r>
              <a:rPr lang="es-ES_tradnl" sz="900" dirty="0" err="1" smtClean="0">
                <a:solidFill>
                  <a:srgbClr val="002776"/>
                </a:solidFill>
              </a:rPr>
              <a:t>Pracice</a:t>
            </a:r>
            <a:r>
              <a:rPr lang="es-ES_tradnl" sz="900" dirty="0" smtClean="0">
                <a:solidFill>
                  <a:srgbClr val="002776"/>
                </a:solidFill>
              </a:rPr>
              <a:t> </a:t>
            </a:r>
            <a:r>
              <a:rPr lang="es-ES_tradnl" sz="900" dirty="0" err="1" smtClean="0">
                <a:solidFill>
                  <a:srgbClr val="002776"/>
                </a:solidFill>
              </a:rPr>
              <a:t>Handbook</a:t>
            </a:r>
            <a:r>
              <a:rPr lang="es-ES_tradnl" sz="900" dirty="0">
                <a:solidFill>
                  <a:srgbClr val="002776"/>
                </a:solidFill>
              </a:rPr>
              <a:t> y http://www.grapevinetexasusa.com/</a:t>
            </a:r>
            <a:endParaRPr lang="es-ES_tradnl" sz="900" dirty="0" smtClean="0">
              <a:solidFill>
                <a:srgbClr val="002776"/>
              </a:solidFill>
            </a:endParaRPr>
          </a:p>
        </p:txBody>
      </p:sp>
      <p:sp>
        <p:nvSpPr>
          <p:cNvPr id="17" name="Rectangle 16"/>
          <p:cNvSpPr/>
          <p:nvPr>
            <p:custDataLst>
              <p:tags r:id="rId3"/>
            </p:custDataLst>
          </p:nvPr>
        </p:nvSpPr>
        <p:spPr>
          <a:xfrm>
            <a:off x="369020" y="1838276"/>
            <a:ext cx="4588946" cy="34279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1000" b="1" dirty="0" smtClean="0"/>
              <a:t>Ejemplo Proyecto Faro o Bandera: </a:t>
            </a:r>
            <a:r>
              <a:rPr lang="es-ES_tradnl" sz="1000" b="1" i="1" dirty="0" smtClean="0"/>
              <a:t>Marina </a:t>
            </a:r>
            <a:r>
              <a:rPr lang="es-ES_tradnl" sz="1000" b="1" i="1" dirty="0" err="1" smtClean="0"/>
              <a:t>Bay</a:t>
            </a:r>
            <a:r>
              <a:rPr lang="es-ES_tradnl" sz="1000" b="1" i="1" dirty="0" smtClean="0"/>
              <a:t> </a:t>
            </a:r>
            <a:r>
              <a:rPr lang="es-ES_tradnl" sz="1000" b="1" i="1" dirty="0" err="1" smtClean="0"/>
              <a:t>Sands</a:t>
            </a:r>
            <a:endParaRPr lang="es-CL" sz="1000" b="1" i="1" dirty="0">
              <a:solidFill>
                <a:srgbClr val="FFFFFF"/>
              </a:solidFill>
            </a:endParaRPr>
          </a:p>
        </p:txBody>
      </p:sp>
      <p:sp>
        <p:nvSpPr>
          <p:cNvPr id="18" name="Rectangle 17"/>
          <p:cNvSpPr/>
          <p:nvPr/>
        </p:nvSpPr>
        <p:spPr>
          <a:xfrm>
            <a:off x="369021" y="2186185"/>
            <a:ext cx="4588946" cy="35431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es-ES_tradnl" sz="1050" dirty="0" smtClean="0">
                <a:solidFill>
                  <a:srgbClr val="002776"/>
                </a:solidFill>
              </a:rPr>
              <a:t>Singapur ha destacado en los últimos años por su capacidad de “innovación” y reposicionamiento siguiendo las líneas estratégicas de la ciudad y destino definidas.</a:t>
            </a:r>
          </a:p>
          <a:p>
            <a:pPr marL="171450" indent="-171450">
              <a:buFont typeface="Arial" panose="020B0604020202020204" pitchFamily="34" charset="0"/>
              <a:buChar char="•"/>
            </a:pPr>
            <a:r>
              <a:rPr lang="es-ES_tradnl" sz="1050" dirty="0" smtClean="0">
                <a:solidFill>
                  <a:srgbClr val="002776"/>
                </a:solidFill>
              </a:rPr>
              <a:t>Su ambición fue posicionarse como </a:t>
            </a:r>
            <a:r>
              <a:rPr lang="es-ES_tradnl" sz="1050" dirty="0" err="1" smtClean="0">
                <a:solidFill>
                  <a:srgbClr val="002776"/>
                </a:solidFill>
              </a:rPr>
              <a:t>hub</a:t>
            </a:r>
            <a:r>
              <a:rPr lang="es-ES_tradnl" sz="1050" dirty="0" smtClean="0">
                <a:solidFill>
                  <a:srgbClr val="002776"/>
                </a:solidFill>
              </a:rPr>
              <a:t> del sureste asiático y destacar en el turismo MICE, principalmente, pero también de ocio familiar, compras y </a:t>
            </a:r>
            <a:r>
              <a:rPr lang="es-ES_tradnl" sz="1050" dirty="0" err="1" smtClean="0">
                <a:solidFill>
                  <a:srgbClr val="002776"/>
                </a:solidFill>
              </a:rPr>
              <a:t>city</a:t>
            </a:r>
            <a:r>
              <a:rPr lang="es-ES_tradnl" sz="1050" dirty="0" smtClean="0">
                <a:solidFill>
                  <a:srgbClr val="002776"/>
                </a:solidFill>
              </a:rPr>
              <a:t> – </a:t>
            </a:r>
            <a:r>
              <a:rPr lang="es-ES_tradnl" sz="1050" dirty="0" err="1" smtClean="0">
                <a:solidFill>
                  <a:srgbClr val="002776"/>
                </a:solidFill>
              </a:rPr>
              <a:t>breaks</a:t>
            </a:r>
            <a:r>
              <a:rPr lang="es-ES_tradnl" sz="1050" dirty="0" smtClean="0">
                <a:solidFill>
                  <a:srgbClr val="002776"/>
                </a:solidFill>
              </a:rPr>
              <a:t> en la región, entre otros.</a:t>
            </a:r>
          </a:p>
          <a:p>
            <a:pPr marL="171450" indent="-171450">
              <a:buFont typeface="Arial" panose="020B0604020202020204" pitchFamily="34" charset="0"/>
              <a:buChar char="•"/>
            </a:pPr>
            <a:r>
              <a:rPr lang="es-ES_tradnl" sz="1050" dirty="0" smtClean="0">
                <a:solidFill>
                  <a:srgbClr val="002776"/>
                </a:solidFill>
              </a:rPr>
              <a:t>Para ello no dudó en atraer inversiones icónicas que ayudaran a posicionar a la ciudad: primero Universal </a:t>
            </a:r>
            <a:r>
              <a:rPr lang="es-ES_tradnl" sz="1050" dirty="0" err="1" smtClean="0">
                <a:solidFill>
                  <a:srgbClr val="002776"/>
                </a:solidFill>
              </a:rPr>
              <a:t>Studios</a:t>
            </a:r>
            <a:r>
              <a:rPr lang="es-ES_tradnl" sz="1050" dirty="0" smtClean="0">
                <a:solidFill>
                  <a:srgbClr val="002776"/>
                </a:solidFill>
              </a:rPr>
              <a:t> en </a:t>
            </a:r>
            <a:r>
              <a:rPr lang="es-ES_tradnl" sz="1050" dirty="0" err="1" smtClean="0">
                <a:solidFill>
                  <a:srgbClr val="002776"/>
                </a:solidFill>
              </a:rPr>
              <a:t>Sentosa</a:t>
            </a:r>
            <a:r>
              <a:rPr lang="es-ES_tradnl" sz="1050" dirty="0" smtClean="0">
                <a:solidFill>
                  <a:srgbClr val="002776"/>
                </a:solidFill>
              </a:rPr>
              <a:t> y más tarde con Marina </a:t>
            </a:r>
            <a:r>
              <a:rPr lang="es-ES_tradnl" sz="1050" dirty="0" err="1" smtClean="0">
                <a:solidFill>
                  <a:srgbClr val="002776"/>
                </a:solidFill>
              </a:rPr>
              <a:t>Bay</a:t>
            </a:r>
            <a:r>
              <a:rPr lang="es-ES_tradnl" sz="1050" dirty="0" smtClean="0">
                <a:solidFill>
                  <a:srgbClr val="002776"/>
                </a:solidFill>
              </a:rPr>
              <a:t> </a:t>
            </a:r>
            <a:r>
              <a:rPr lang="es-ES_tradnl" sz="1050" dirty="0" err="1" smtClean="0">
                <a:solidFill>
                  <a:srgbClr val="002776"/>
                </a:solidFill>
              </a:rPr>
              <a:t>Sands</a:t>
            </a:r>
            <a:r>
              <a:rPr lang="es-ES_tradnl" sz="1050" dirty="0" smtClean="0">
                <a:solidFill>
                  <a:srgbClr val="002776"/>
                </a:solidFill>
              </a:rPr>
              <a:t>.</a:t>
            </a:r>
          </a:p>
          <a:p>
            <a:pPr marL="171450" indent="-171450">
              <a:buFont typeface="Arial" panose="020B0604020202020204" pitchFamily="34" charset="0"/>
              <a:buChar char="•"/>
            </a:pPr>
            <a:r>
              <a:rPr lang="es-ES_tradnl" sz="1050" dirty="0" smtClean="0">
                <a:solidFill>
                  <a:srgbClr val="002776"/>
                </a:solidFill>
              </a:rPr>
              <a:t>Hoy 6 de las 10 atracciones mejor valoradas de Singapur pertenecen al complejo de Marina </a:t>
            </a:r>
            <a:r>
              <a:rPr lang="es-ES_tradnl" sz="1050" dirty="0" err="1" smtClean="0">
                <a:solidFill>
                  <a:srgbClr val="002776"/>
                </a:solidFill>
              </a:rPr>
              <a:t>Bay</a:t>
            </a:r>
            <a:r>
              <a:rPr lang="es-ES_tradnl" sz="1050" dirty="0" smtClean="0">
                <a:solidFill>
                  <a:srgbClr val="002776"/>
                </a:solidFill>
              </a:rPr>
              <a:t> </a:t>
            </a:r>
            <a:r>
              <a:rPr lang="es-ES_tradnl" sz="1050" dirty="0" err="1" smtClean="0">
                <a:solidFill>
                  <a:srgbClr val="002776"/>
                </a:solidFill>
              </a:rPr>
              <a:t>Sands</a:t>
            </a:r>
            <a:r>
              <a:rPr lang="es-ES_tradnl" sz="1050" dirty="0" smtClean="0">
                <a:solidFill>
                  <a:srgbClr val="002776"/>
                </a:solidFill>
              </a:rPr>
              <a:t>, que es además su icono.</a:t>
            </a:r>
          </a:p>
          <a:p>
            <a:pPr marL="626636" lvl="1" indent="-171450">
              <a:buFont typeface="Arial" panose="020B0604020202020204" pitchFamily="34" charset="0"/>
              <a:buChar char="•"/>
            </a:pPr>
            <a:r>
              <a:rPr lang="es-ES_tradnl" sz="1050" b="1" dirty="0" smtClean="0">
                <a:solidFill>
                  <a:srgbClr val="002776"/>
                </a:solidFill>
              </a:rPr>
              <a:t>Marina </a:t>
            </a:r>
            <a:r>
              <a:rPr lang="es-ES_tradnl" sz="1050" b="1" dirty="0" err="1" smtClean="0">
                <a:solidFill>
                  <a:srgbClr val="002776"/>
                </a:solidFill>
              </a:rPr>
              <a:t>Bay</a:t>
            </a:r>
            <a:r>
              <a:rPr lang="es-ES_tradnl" sz="1050" b="1" dirty="0">
                <a:solidFill>
                  <a:srgbClr val="002776"/>
                </a:solidFill>
              </a:rPr>
              <a:t> </a:t>
            </a:r>
            <a:r>
              <a:rPr lang="es-ES_tradnl" sz="1050" b="1" dirty="0" err="1" smtClean="0">
                <a:solidFill>
                  <a:srgbClr val="002776"/>
                </a:solidFill>
              </a:rPr>
              <a:t>Sands</a:t>
            </a:r>
            <a:r>
              <a:rPr lang="es-ES_tradnl" sz="1050" b="1" dirty="0" smtClean="0">
                <a:solidFill>
                  <a:srgbClr val="002776"/>
                </a:solidFill>
              </a:rPr>
              <a:t> </a:t>
            </a:r>
            <a:r>
              <a:rPr lang="es-ES_tradnl" sz="1050" b="1" dirty="0" err="1" smtClean="0">
                <a:solidFill>
                  <a:srgbClr val="002776"/>
                </a:solidFill>
              </a:rPr>
              <a:t>Sky</a:t>
            </a:r>
            <a:r>
              <a:rPr lang="es-ES_tradnl" sz="1050" b="1" dirty="0" smtClean="0">
                <a:solidFill>
                  <a:srgbClr val="002776"/>
                </a:solidFill>
              </a:rPr>
              <a:t> Park</a:t>
            </a:r>
          </a:p>
          <a:p>
            <a:pPr marL="626636" lvl="1" indent="-171450">
              <a:buFont typeface="Arial" panose="020B0604020202020204" pitchFamily="34" charset="0"/>
              <a:buChar char="•"/>
            </a:pPr>
            <a:r>
              <a:rPr lang="es-ES_tradnl" sz="1050" b="1" dirty="0" smtClean="0">
                <a:solidFill>
                  <a:srgbClr val="002776"/>
                </a:solidFill>
              </a:rPr>
              <a:t>Marina </a:t>
            </a:r>
            <a:r>
              <a:rPr lang="es-ES_tradnl" sz="1050" b="1" dirty="0" err="1" smtClean="0">
                <a:solidFill>
                  <a:srgbClr val="002776"/>
                </a:solidFill>
              </a:rPr>
              <a:t>Bay</a:t>
            </a:r>
            <a:r>
              <a:rPr lang="es-ES_tradnl" sz="1050" b="1" dirty="0" smtClean="0">
                <a:solidFill>
                  <a:srgbClr val="002776"/>
                </a:solidFill>
              </a:rPr>
              <a:t> </a:t>
            </a:r>
            <a:r>
              <a:rPr lang="es-ES_tradnl" sz="1050" b="1" dirty="0" err="1" smtClean="0">
                <a:solidFill>
                  <a:srgbClr val="002776"/>
                </a:solidFill>
              </a:rPr>
              <a:t>Sands</a:t>
            </a:r>
            <a:r>
              <a:rPr lang="es-ES_tradnl" sz="1050" b="1" dirty="0" smtClean="0">
                <a:solidFill>
                  <a:srgbClr val="002776"/>
                </a:solidFill>
              </a:rPr>
              <a:t> Casino</a:t>
            </a:r>
          </a:p>
          <a:p>
            <a:pPr marL="626636" lvl="1" indent="-171450">
              <a:buFont typeface="Arial" panose="020B0604020202020204" pitchFamily="34" charset="0"/>
              <a:buChar char="•"/>
            </a:pPr>
            <a:r>
              <a:rPr lang="es-ES_tradnl" sz="1050" b="1" dirty="0" err="1" smtClean="0">
                <a:solidFill>
                  <a:srgbClr val="002776"/>
                </a:solidFill>
              </a:rPr>
              <a:t>Gardens</a:t>
            </a:r>
            <a:r>
              <a:rPr lang="es-ES_tradnl" sz="1050" b="1" dirty="0" smtClean="0">
                <a:solidFill>
                  <a:srgbClr val="002776"/>
                </a:solidFill>
              </a:rPr>
              <a:t> </a:t>
            </a:r>
            <a:r>
              <a:rPr lang="es-ES_tradnl" sz="1050" b="1" dirty="0" err="1" smtClean="0">
                <a:solidFill>
                  <a:srgbClr val="002776"/>
                </a:solidFill>
              </a:rPr>
              <a:t>by</a:t>
            </a:r>
            <a:r>
              <a:rPr lang="es-ES_tradnl" sz="1050" b="1" dirty="0" smtClean="0">
                <a:solidFill>
                  <a:srgbClr val="002776"/>
                </a:solidFill>
              </a:rPr>
              <a:t> </a:t>
            </a:r>
            <a:r>
              <a:rPr lang="es-ES_tradnl" sz="1050" b="1" dirty="0" err="1" smtClean="0">
                <a:solidFill>
                  <a:srgbClr val="002776"/>
                </a:solidFill>
              </a:rPr>
              <a:t>the</a:t>
            </a:r>
            <a:r>
              <a:rPr lang="es-ES_tradnl" sz="1050" b="1" dirty="0" smtClean="0">
                <a:solidFill>
                  <a:srgbClr val="002776"/>
                </a:solidFill>
              </a:rPr>
              <a:t> </a:t>
            </a:r>
            <a:r>
              <a:rPr lang="es-ES_tradnl" sz="1050" b="1" dirty="0" err="1" smtClean="0">
                <a:solidFill>
                  <a:srgbClr val="002776"/>
                </a:solidFill>
              </a:rPr>
              <a:t>Bay</a:t>
            </a:r>
            <a:endParaRPr lang="es-ES_tradnl" sz="1050" b="1" dirty="0" smtClean="0">
              <a:solidFill>
                <a:srgbClr val="002776"/>
              </a:solidFill>
            </a:endParaRPr>
          </a:p>
          <a:p>
            <a:pPr marL="626636" lvl="1" indent="-171450">
              <a:buFont typeface="Arial" panose="020B0604020202020204" pitchFamily="34" charset="0"/>
              <a:buChar char="•"/>
            </a:pPr>
            <a:r>
              <a:rPr lang="es-ES_tradnl" sz="1050" b="1" dirty="0" err="1" smtClean="0">
                <a:solidFill>
                  <a:srgbClr val="002776"/>
                </a:solidFill>
              </a:rPr>
              <a:t>ArtScience</a:t>
            </a:r>
            <a:r>
              <a:rPr lang="es-ES_tradnl" sz="1050" b="1" dirty="0" smtClean="0">
                <a:solidFill>
                  <a:srgbClr val="002776"/>
                </a:solidFill>
              </a:rPr>
              <a:t> </a:t>
            </a:r>
            <a:r>
              <a:rPr lang="es-ES_tradnl" sz="1050" b="1" dirty="0" err="1" smtClean="0">
                <a:solidFill>
                  <a:srgbClr val="002776"/>
                </a:solidFill>
              </a:rPr>
              <a:t>Museum</a:t>
            </a:r>
            <a:endParaRPr lang="es-ES_tradnl" sz="1050" b="1" dirty="0" smtClean="0">
              <a:solidFill>
                <a:srgbClr val="002776"/>
              </a:solidFill>
            </a:endParaRPr>
          </a:p>
          <a:p>
            <a:pPr marL="626636" lvl="1" indent="-171450">
              <a:buFont typeface="Arial" panose="020B0604020202020204" pitchFamily="34" charset="0"/>
              <a:buChar char="•"/>
            </a:pPr>
            <a:r>
              <a:rPr lang="es-ES_tradnl" sz="1050" dirty="0" err="1" smtClean="0">
                <a:solidFill>
                  <a:srgbClr val="002776"/>
                </a:solidFill>
              </a:rPr>
              <a:t>Merlion</a:t>
            </a:r>
            <a:r>
              <a:rPr lang="es-ES_tradnl" sz="1050" dirty="0" smtClean="0">
                <a:solidFill>
                  <a:srgbClr val="002776"/>
                </a:solidFill>
              </a:rPr>
              <a:t> </a:t>
            </a:r>
          </a:p>
          <a:p>
            <a:pPr marL="626636" lvl="1" indent="-171450">
              <a:buFont typeface="Arial" panose="020B0604020202020204" pitchFamily="34" charset="0"/>
              <a:buChar char="•"/>
            </a:pPr>
            <a:r>
              <a:rPr lang="es-ES_tradnl" sz="1050" dirty="0" err="1" smtClean="0">
                <a:solidFill>
                  <a:srgbClr val="002776"/>
                </a:solidFill>
              </a:rPr>
              <a:t>Singapore</a:t>
            </a:r>
            <a:r>
              <a:rPr lang="es-ES_tradnl" sz="1050" dirty="0" smtClean="0">
                <a:solidFill>
                  <a:srgbClr val="002776"/>
                </a:solidFill>
              </a:rPr>
              <a:t> </a:t>
            </a:r>
            <a:r>
              <a:rPr lang="es-ES_tradnl" sz="1050" dirty="0" err="1" smtClean="0">
                <a:solidFill>
                  <a:srgbClr val="002776"/>
                </a:solidFill>
              </a:rPr>
              <a:t>Flyer</a:t>
            </a:r>
            <a:endParaRPr lang="es-ES_tradnl" sz="1050" dirty="0" smtClean="0">
              <a:solidFill>
                <a:srgbClr val="002776"/>
              </a:solidFill>
            </a:endParaRPr>
          </a:p>
          <a:p>
            <a:pPr marL="626636" lvl="1" indent="-171450">
              <a:buFont typeface="Arial" panose="020B0604020202020204" pitchFamily="34" charset="0"/>
              <a:buChar char="•"/>
            </a:pPr>
            <a:r>
              <a:rPr lang="es-ES_tradnl" sz="1050" dirty="0" err="1" smtClean="0">
                <a:solidFill>
                  <a:srgbClr val="002776"/>
                </a:solidFill>
              </a:rPr>
              <a:t>Singapore</a:t>
            </a:r>
            <a:r>
              <a:rPr lang="es-ES_tradnl" sz="1050" dirty="0" smtClean="0">
                <a:solidFill>
                  <a:srgbClr val="002776"/>
                </a:solidFill>
              </a:rPr>
              <a:t> F1 Grand Prix</a:t>
            </a:r>
          </a:p>
          <a:p>
            <a:pPr marL="626636" lvl="1" indent="-171450">
              <a:buFont typeface="Arial" panose="020B0604020202020204" pitchFamily="34" charset="0"/>
              <a:buChar char="•"/>
            </a:pPr>
            <a:r>
              <a:rPr lang="es-ES_tradnl" sz="1050" b="1" dirty="0" smtClean="0">
                <a:solidFill>
                  <a:srgbClr val="002776"/>
                </a:solidFill>
              </a:rPr>
              <a:t>Marina </a:t>
            </a:r>
            <a:r>
              <a:rPr lang="es-ES_tradnl" sz="1050" b="1" dirty="0" err="1" smtClean="0">
                <a:solidFill>
                  <a:srgbClr val="002776"/>
                </a:solidFill>
              </a:rPr>
              <a:t>Bay</a:t>
            </a:r>
            <a:r>
              <a:rPr lang="es-ES_tradnl" sz="1050" b="1" dirty="0" smtClean="0">
                <a:solidFill>
                  <a:srgbClr val="002776"/>
                </a:solidFill>
              </a:rPr>
              <a:t> Golf </a:t>
            </a:r>
            <a:r>
              <a:rPr lang="es-ES_tradnl" sz="1050" b="1" dirty="0" err="1" smtClean="0">
                <a:solidFill>
                  <a:srgbClr val="002776"/>
                </a:solidFill>
              </a:rPr>
              <a:t>Course</a:t>
            </a:r>
            <a:endParaRPr lang="es-ES_tradnl" sz="1050" b="1" dirty="0" smtClean="0">
              <a:solidFill>
                <a:srgbClr val="002776"/>
              </a:solidFill>
            </a:endParaRPr>
          </a:p>
          <a:p>
            <a:pPr marL="626636" lvl="1" indent="-171450">
              <a:buFont typeface="Arial" panose="020B0604020202020204" pitchFamily="34" charset="0"/>
              <a:buChar char="•"/>
            </a:pPr>
            <a:r>
              <a:rPr lang="es-ES_tradnl" sz="1050" dirty="0" err="1" smtClean="0">
                <a:solidFill>
                  <a:srgbClr val="002776"/>
                </a:solidFill>
              </a:rPr>
              <a:t>Esplanade</a:t>
            </a:r>
            <a:r>
              <a:rPr lang="es-ES_tradnl" sz="1050" dirty="0">
                <a:solidFill>
                  <a:srgbClr val="002776"/>
                </a:solidFill>
              </a:rPr>
              <a:t> </a:t>
            </a:r>
            <a:r>
              <a:rPr lang="es-ES_tradnl" sz="1050" dirty="0" smtClean="0">
                <a:solidFill>
                  <a:srgbClr val="002776"/>
                </a:solidFill>
              </a:rPr>
              <a:t>– </a:t>
            </a:r>
            <a:r>
              <a:rPr lang="es-ES_tradnl" sz="1050" dirty="0" err="1" smtClean="0">
                <a:solidFill>
                  <a:srgbClr val="002776"/>
                </a:solidFill>
              </a:rPr>
              <a:t>Theatres</a:t>
            </a:r>
            <a:r>
              <a:rPr lang="es-ES_tradnl" sz="1050" dirty="0" smtClean="0">
                <a:solidFill>
                  <a:srgbClr val="002776"/>
                </a:solidFill>
              </a:rPr>
              <a:t> </a:t>
            </a:r>
            <a:r>
              <a:rPr lang="es-ES_tradnl" sz="1050" dirty="0" err="1" smtClean="0">
                <a:solidFill>
                  <a:srgbClr val="002776"/>
                </a:solidFill>
              </a:rPr>
              <a:t>on</a:t>
            </a:r>
            <a:r>
              <a:rPr lang="es-ES_tradnl" sz="1050" dirty="0" smtClean="0">
                <a:solidFill>
                  <a:srgbClr val="002776"/>
                </a:solidFill>
              </a:rPr>
              <a:t> </a:t>
            </a:r>
            <a:r>
              <a:rPr lang="es-ES_tradnl" sz="1050" dirty="0" err="1" smtClean="0">
                <a:solidFill>
                  <a:srgbClr val="002776"/>
                </a:solidFill>
              </a:rPr>
              <a:t>the</a:t>
            </a:r>
            <a:r>
              <a:rPr lang="es-ES_tradnl" sz="1050" dirty="0" smtClean="0">
                <a:solidFill>
                  <a:srgbClr val="002776"/>
                </a:solidFill>
              </a:rPr>
              <a:t> </a:t>
            </a:r>
            <a:r>
              <a:rPr lang="es-ES_tradnl" sz="1050" dirty="0" err="1" smtClean="0">
                <a:solidFill>
                  <a:srgbClr val="002776"/>
                </a:solidFill>
              </a:rPr>
              <a:t>Bay</a:t>
            </a:r>
            <a:endParaRPr lang="es-ES_tradnl" sz="1050" dirty="0" smtClean="0">
              <a:solidFill>
                <a:srgbClr val="002776"/>
              </a:solidFill>
            </a:endParaRPr>
          </a:p>
          <a:p>
            <a:pPr marL="626636" lvl="1" indent="-171450">
              <a:buFont typeface="Arial" panose="020B0604020202020204" pitchFamily="34" charset="0"/>
              <a:buChar char="•"/>
            </a:pPr>
            <a:r>
              <a:rPr lang="es-ES_tradnl" sz="1050" b="1" dirty="0" err="1" smtClean="0">
                <a:solidFill>
                  <a:srgbClr val="002776"/>
                </a:solidFill>
              </a:rPr>
              <a:t>Wonder</a:t>
            </a:r>
            <a:r>
              <a:rPr lang="es-ES_tradnl" sz="1050" b="1" dirty="0" smtClean="0">
                <a:solidFill>
                  <a:srgbClr val="002776"/>
                </a:solidFill>
              </a:rPr>
              <a:t> Full at Marina </a:t>
            </a:r>
            <a:r>
              <a:rPr lang="es-ES_tradnl" sz="1050" b="1" dirty="0" err="1" smtClean="0">
                <a:solidFill>
                  <a:srgbClr val="002776"/>
                </a:solidFill>
              </a:rPr>
              <a:t>Bay</a:t>
            </a:r>
            <a:r>
              <a:rPr lang="es-ES_tradnl" sz="1050" b="1" dirty="0" smtClean="0">
                <a:solidFill>
                  <a:srgbClr val="002776"/>
                </a:solidFill>
              </a:rPr>
              <a:t> </a:t>
            </a:r>
            <a:r>
              <a:rPr lang="es-ES_tradnl" sz="1050" b="1" dirty="0" err="1" smtClean="0">
                <a:solidFill>
                  <a:srgbClr val="002776"/>
                </a:solidFill>
              </a:rPr>
              <a:t>Sands</a:t>
            </a:r>
            <a:endParaRPr lang="es-ES_tradnl" sz="1050" b="1" dirty="0" smtClean="0">
              <a:solidFill>
                <a:srgbClr val="002776"/>
              </a:solidFill>
            </a:endParaRPr>
          </a:p>
          <a:p>
            <a:pPr marL="171450" indent="-171450">
              <a:buFont typeface="Arial" panose="020B0604020202020204" pitchFamily="34" charset="0"/>
              <a:buChar char="•"/>
            </a:pPr>
            <a:r>
              <a:rPr lang="es-ES_tradnl" sz="1050" dirty="0" smtClean="0">
                <a:solidFill>
                  <a:srgbClr val="002776"/>
                </a:solidFill>
              </a:rPr>
              <a:t>Inversión total realizada: $5.5 Bill USD</a:t>
            </a:r>
          </a:p>
        </p:txBody>
      </p:sp>
      <p:sp>
        <p:nvSpPr>
          <p:cNvPr id="21" name="AutoShape 4" descr="Resultado de imagen para marina bay sands tourist attraction"/>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 name="Rectangle 21"/>
          <p:cNvSpPr/>
          <p:nvPr/>
        </p:nvSpPr>
        <p:spPr>
          <a:xfrm>
            <a:off x="3111309" y="13167303"/>
            <a:ext cx="4033714" cy="2681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smtClean="0">
                <a:solidFill>
                  <a:srgbClr val="002776"/>
                </a:solidFill>
              </a:rPr>
              <a:t>Fuente: STB (</a:t>
            </a:r>
            <a:r>
              <a:rPr lang="es-ES_tradnl" sz="900" dirty="0" err="1" smtClean="0">
                <a:solidFill>
                  <a:srgbClr val="002776"/>
                </a:solidFill>
              </a:rPr>
              <a:t>Singapore</a:t>
            </a:r>
            <a:r>
              <a:rPr lang="es-ES_tradnl" sz="900" dirty="0" smtClean="0">
                <a:solidFill>
                  <a:srgbClr val="002776"/>
                </a:solidFill>
              </a:rPr>
              <a:t> </a:t>
            </a:r>
            <a:r>
              <a:rPr lang="es-ES_tradnl" sz="900" dirty="0" err="1" smtClean="0">
                <a:solidFill>
                  <a:srgbClr val="002776"/>
                </a:solidFill>
              </a:rPr>
              <a:t>Tourism</a:t>
            </a:r>
            <a:r>
              <a:rPr lang="es-ES_tradnl" sz="900" dirty="0" smtClean="0">
                <a:solidFill>
                  <a:srgbClr val="002776"/>
                </a:solidFill>
              </a:rPr>
              <a:t> </a:t>
            </a:r>
            <a:r>
              <a:rPr lang="es-ES_tradnl" sz="900" dirty="0" err="1" smtClean="0">
                <a:solidFill>
                  <a:srgbClr val="002776"/>
                </a:solidFill>
              </a:rPr>
              <a:t>Board</a:t>
            </a:r>
            <a:r>
              <a:rPr lang="es-ES_tradnl" sz="900" dirty="0" smtClean="0">
                <a:solidFill>
                  <a:srgbClr val="002776"/>
                </a:solidFill>
              </a:rPr>
              <a:t>), </a:t>
            </a:r>
          </a:p>
        </p:txBody>
      </p:sp>
      <p:pic>
        <p:nvPicPr>
          <p:cNvPr id="259078" name="Picture 6" descr="Resultado de imagen para marina bay sands tourist attraction"/>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625278" y="5759202"/>
            <a:ext cx="2332688" cy="1612554"/>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9"/>
          <p:cNvPicPr>
            <a:picLocks noChangeAspect="1"/>
          </p:cNvPicPr>
          <p:nvPr/>
        </p:nvPicPr>
        <p:blipFill rotWithShape="1">
          <a:blip r:embed="rId9"/>
          <a:srcRect l="7500" r="7279" b="8547"/>
          <a:stretch/>
        </p:blipFill>
        <p:spPr>
          <a:xfrm>
            <a:off x="366870" y="5770636"/>
            <a:ext cx="2286860" cy="1594085"/>
          </a:xfrm>
          <a:prstGeom prst="rect">
            <a:avLst/>
          </a:prstGeom>
        </p:spPr>
      </p:pic>
      <p:sp>
        <p:nvSpPr>
          <p:cNvPr id="24" name="Rectangle 23"/>
          <p:cNvSpPr/>
          <p:nvPr/>
        </p:nvSpPr>
        <p:spPr>
          <a:xfrm>
            <a:off x="768353" y="7364721"/>
            <a:ext cx="4588946" cy="29711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smtClean="0">
                <a:solidFill>
                  <a:srgbClr val="002776"/>
                </a:solidFill>
              </a:rPr>
              <a:t>Fuente: STB </a:t>
            </a:r>
            <a:r>
              <a:rPr lang="es-ES_tradnl" sz="900" dirty="0" err="1">
                <a:solidFill>
                  <a:srgbClr val="002776"/>
                </a:solidFill>
              </a:rPr>
              <a:t>S</a:t>
            </a:r>
            <a:r>
              <a:rPr lang="es-ES_tradnl" sz="900" dirty="0" err="1" smtClean="0">
                <a:solidFill>
                  <a:srgbClr val="002776"/>
                </a:solidFill>
              </a:rPr>
              <a:t>ingapore</a:t>
            </a:r>
            <a:r>
              <a:rPr lang="es-ES_tradnl" sz="900" dirty="0" smtClean="0">
                <a:solidFill>
                  <a:srgbClr val="002776"/>
                </a:solidFill>
              </a:rPr>
              <a:t> </a:t>
            </a:r>
            <a:r>
              <a:rPr lang="es-ES_tradnl" sz="900" dirty="0" err="1" smtClean="0">
                <a:solidFill>
                  <a:srgbClr val="002776"/>
                </a:solidFill>
              </a:rPr>
              <a:t>Tourism</a:t>
            </a:r>
            <a:r>
              <a:rPr lang="es-ES_tradnl" sz="900" dirty="0" smtClean="0">
                <a:solidFill>
                  <a:srgbClr val="002776"/>
                </a:solidFill>
              </a:rPr>
              <a:t> </a:t>
            </a:r>
            <a:r>
              <a:rPr lang="es-ES_tradnl" sz="900" dirty="0" err="1" smtClean="0">
                <a:solidFill>
                  <a:srgbClr val="002776"/>
                </a:solidFill>
              </a:rPr>
              <a:t>Board</a:t>
            </a:r>
            <a:r>
              <a:rPr lang="es-ES_tradnl" sz="900" dirty="0" smtClean="0">
                <a:solidFill>
                  <a:srgbClr val="002776"/>
                </a:solidFill>
              </a:rPr>
              <a:t> y Skift.com</a:t>
            </a:r>
          </a:p>
        </p:txBody>
      </p:sp>
      <p:sp>
        <p:nvSpPr>
          <p:cNvPr id="28" name="Rectangle 27"/>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1.1. Estructuración de un portfolio de proyectos de inversión turística de nivel internacional</a:t>
            </a:r>
            <a:endParaRPr lang="es-CL" sz="1100" b="1" dirty="0">
              <a:solidFill>
                <a:schemeClr val="tx2"/>
              </a:solidFill>
            </a:endParaRPr>
          </a:p>
        </p:txBody>
      </p:sp>
      <p:sp>
        <p:nvSpPr>
          <p:cNvPr id="29" name="Rectangle 28"/>
          <p:cNvSpPr/>
          <p:nvPr>
            <p:custDataLst>
              <p:tags r:id="rId5"/>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_tradnl" sz="800" b="1" dirty="0" smtClean="0"/>
              <a:t>Desarrollo inorgánico del turismo a través de captación de inversiones de alto impacto</a:t>
            </a:r>
            <a:endParaRPr lang="es-CL" sz="800" b="1" dirty="0">
              <a:solidFill>
                <a:srgbClr val="FFFFFF"/>
              </a:solidFill>
            </a:endParaRPr>
          </a:p>
        </p:txBody>
      </p:sp>
      <p:sp>
        <p:nvSpPr>
          <p:cNvPr id="30" name="Rounded Rectangle 29"/>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grpSp>
        <p:nvGrpSpPr>
          <p:cNvPr id="25" name="Group 24"/>
          <p:cNvGrpSpPr/>
          <p:nvPr/>
        </p:nvGrpSpPr>
        <p:grpSpPr>
          <a:xfrm>
            <a:off x="1202122" y="380250"/>
            <a:ext cx="428400" cy="410400"/>
            <a:chOff x="1157616" y="202415"/>
            <a:chExt cx="515504" cy="495053"/>
          </a:xfrm>
        </p:grpSpPr>
        <p:sp>
          <p:nvSpPr>
            <p:cNvPr id="26" name="Rounded Rectangle 25"/>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27" name="Group 282"/>
            <p:cNvGrpSpPr/>
            <p:nvPr/>
          </p:nvGrpSpPr>
          <p:grpSpPr>
            <a:xfrm>
              <a:off x="1311621" y="288473"/>
              <a:ext cx="207495" cy="194290"/>
              <a:chOff x="644491" y="4719572"/>
              <a:chExt cx="226243" cy="211846"/>
            </a:xfrm>
            <a:solidFill>
              <a:schemeClr val="bg1"/>
            </a:solidFill>
          </p:grpSpPr>
          <p:sp>
            <p:nvSpPr>
              <p:cNvPr id="36"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7"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
        <p:nvSpPr>
          <p:cNvPr id="31" name="Rectangle 30"/>
          <p:cNvSpPr/>
          <p:nvPr/>
        </p:nvSpPr>
        <p:spPr>
          <a:xfrm>
            <a:off x="277208" y="1438762"/>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 name="Group 31"/>
          <p:cNvGrpSpPr/>
          <p:nvPr/>
        </p:nvGrpSpPr>
        <p:grpSpPr>
          <a:xfrm>
            <a:off x="356512" y="1490119"/>
            <a:ext cx="252000" cy="252000"/>
            <a:chOff x="7307263" y="3144838"/>
            <a:chExt cx="550863" cy="609601"/>
          </a:xfrm>
          <a:solidFill>
            <a:schemeClr val="bg1"/>
          </a:solidFill>
        </p:grpSpPr>
        <p:sp>
          <p:nvSpPr>
            <p:cNvPr id="33"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4"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5"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1"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42" name="TextBox 41"/>
          <p:cNvSpPr txBox="1"/>
          <p:nvPr/>
        </p:nvSpPr>
        <p:spPr>
          <a:xfrm>
            <a:off x="637248" y="1497391"/>
            <a:ext cx="9073266" cy="246221"/>
          </a:xfrm>
          <a:prstGeom prst="rect">
            <a:avLst/>
          </a:prstGeom>
          <a:noFill/>
        </p:spPr>
        <p:txBody>
          <a:bodyPr wrap="square" rtlCol="0">
            <a:spAutoFit/>
          </a:bodyPr>
          <a:lstStyle/>
          <a:p>
            <a:r>
              <a:rPr lang="es-CL" sz="1000" b="1" dirty="0" smtClean="0">
                <a:solidFill>
                  <a:schemeClr val="bg2"/>
                </a:solidFill>
                <a:latin typeface="+mn-lt"/>
              </a:rPr>
              <a:t>Anexo: </a:t>
            </a:r>
            <a:r>
              <a:rPr lang="es-CL" sz="1000" b="1" dirty="0">
                <a:solidFill>
                  <a:schemeClr val="bg2"/>
                </a:solidFill>
              </a:rPr>
              <a:t>sugerencias para la estructuración de un portfolio de proyectos de inversión turística de nivel internacional (</a:t>
            </a:r>
            <a:r>
              <a:rPr lang="es-CL" sz="1000" b="1" dirty="0" smtClean="0">
                <a:solidFill>
                  <a:schemeClr val="bg2"/>
                </a:solidFill>
              </a:rPr>
              <a:t>iv/iv</a:t>
            </a:r>
            <a:r>
              <a:rPr lang="es-CL" sz="1000" b="1" dirty="0">
                <a:solidFill>
                  <a:schemeClr val="bg2"/>
                </a:solidFill>
              </a:rPr>
              <a:t>)</a:t>
            </a:r>
          </a:p>
        </p:txBody>
      </p:sp>
    </p:spTree>
    <p:extLst>
      <p:ext uri="{BB962C8B-B14F-4D97-AF65-F5344CB8AC3E}">
        <p14:creationId xmlns:p14="http://schemas.microsoft.com/office/powerpoint/2010/main" val="1413201202"/>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92936" name="think-cell Slide" r:id="rId33" imgW="270" imgH="270" progId="TCLayout.ActiveDocument.1">
                  <p:embed/>
                </p:oleObj>
              </mc:Choice>
              <mc:Fallback>
                <p:oleObj name="think-cell Slide" r:id="rId33" imgW="270" imgH="270" progId="TCLayout.ActiveDocument.1">
                  <p:embed/>
                  <p:pic>
                    <p:nvPicPr>
                      <p:cNvPr id="14" name="Object 13" hidden="1"/>
                      <p:cNvPicPr/>
                      <p:nvPr/>
                    </p:nvPicPr>
                    <p:blipFill>
                      <a:blip r:embed="rId34"/>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000" b="1" dirty="0" smtClean="0">
                <a:solidFill>
                  <a:schemeClr val="tx2"/>
                </a:solidFill>
              </a:rPr>
              <a:t>1.2. Estructuración de paquetes de incentivos y servicios al inversionista para fomentar la inversión turística</a:t>
            </a:r>
            <a:endParaRPr lang="es-CL" sz="1000" b="1" dirty="0">
              <a:solidFill>
                <a:schemeClr val="tx2"/>
              </a:solidFill>
            </a:endParaRPr>
          </a:p>
        </p:txBody>
      </p:sp>
      <p:sp>
        <p:nvSpPr>
          <p:cNvPr id="257" name="Rectangle 256"/>
          <p:cNvSpPr/>
          <p:nvPr/>
        </p:nvSpPr>
        <p:spPr>
          <a:xfrm>
            <a:off x="7264146" y="2735058"/>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Generación de seguridad jurídica para la consolidación de incentivos a la inversión en proyectos turísticos.</a:t>
            </a:r>
          </a:p>
          <a:p>
            <a:pPr marL="228600" lvl="0" indent="-228600">
              <a:buFont typeface="+mj-lt"/>
              <a:buAutoNum type="arabicPeriod"/>
            </a:pPr>
            <a:r>
              <a:rPr lang="es-CL" sz="900" dirty="0" smtClean="0">
                <a:solidFill>
                  <a:srgbClr val="002776"/>
                </a:solidFill>
              </a:rPr>
              <a:t>Coordinación entre distintos organismos intervinientes en la captación de inversiones que participen a diversos niveles: </a:t>
            </a:r>
            <a:r>
              <a:rPr lang="es-CL" sz="900" dirty="0" err="1" smtClean="0">
                <a:solidFill>
                  <a:srgbClr val="002776"/>
                </a:solidFill>
              </a:rPr>
              <a:t>Mintur</a:t>
            </a:r>
            <a:r>
              <a:rPr lang="es-CL" sz="900" dirty="0" smtClean="0">
                <a:solidFill>
                  <a:srgbClr val="002776"/>
                </a:solidFill>
              </a:rPr>
              <a:t>, </a:t>
            </a:r>
            <a:r>
              <a:rPr lang="es-CL" sz="900" dirty="0" err="1" smtClean="0">
                <a:solidFill>
                  <a:srgbClr val="002776"/>
                </a:solidFill>
              </a:rPr>
              <a:t>Conquito</a:t>
            </a:r>
            <a:r>
              <a:rPr lang="es-CL" sz="900" dirty="0" smtClean="0">
                <a:solidFill>
                  <a:srgbClr val="002776"/>
                </a:solidFill>
              </a:rPr>
              <a:t>, Quito Turismo, Cámaras de Comercio y entidades financieras.</a:t>
            </a:r>
          </a:p>
          <a:p>
            <a:pPr marL="228600" lvl="0" indent="-228600">
              <a:buFont typeface="+mj-lt"/>
              <a:buAutoNum type="arabicPeriod"/>
            </a:pPr>
            <a:r>
              <a:rPr lang="es-CL" sz="900" dirty="0" smtClean="0">
                <a:solidFill>
                  <a:srgbClr val="002776"/>
                </a:solidFill>
              </a:rPr>
              <a:t>Aplicación exclusiva de este paquete de incentivos a los proyectos del Portfolio de inversiones desarrollado.</a:t>
            </a:r>
          </a:p>
        </p:txBody>
      </p:sp>
      <p:sp>
        <p:nvSpPr>
          <p:cNvPr id="212" name="Rectangle 211"/>
          <p:cNvSpPr/>
          <p:nvPr/>
        </p:nvSpPr>
        <p:spPr>
          <a:xfrm>
            <a:off x="205200" y="1785717"/>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indent="-171450">
              <a:buFont typeface="Arial" panose="020B0604020202020204" pitchFamily="34" charset="0"/>
              <a:buChar char="•"/>
            </a:pPr>
            <a:r>
              <a:rPr lang="es-CL" sz="900" dirty="0" smtClean="0">
                <a:solidFill>
                  <a:srgbClr val="002776"/>
                </a:solidFill>
              </a:rPr>
              <a:t>Transformar a Quito en una ciudad Latinoamericana Top de inversión gracias al sistema de incentivos creados para la captación de </a:t>
            </a:r>
            <a:r>
              <a:rPr lang="es-CL" sz="900" dirty="0">
                <a:solidFill>
                  <a:srgbClr val="002776"/>
                </a:solidFill>
              </a:rPr>
              <a:t>inversión extranjera directa en </a:t>
            </a:r>
            <a:r>
              <a:rPr lang="es-CL" sz="900" dirty="0" smtClean="0">
                <a:solidFill>
                  <a:srgbClr val="002776"/>
                </a:solidFill>
              </a:rPr>
              <a:t>un Portfolio de Proyectos turísticos que </a:t>
            </a:r>
            <a:r>
              <a:rPr lang="es-CL" sz="900" dirty="0">
                <a:solidFill>
                  <a:srgbClr val="002776"/>
                </a:solidFill>
              </a:rPr>
              <a:t>generen una demanda adicional hacia </a:t>
            </a:r>
            <a:r>
              <a:rPr lang="es-CL" sz="900" dirty="0" smtClean="0">
                <a:solidFill>
                  <a:srgbClr val="002776"/>
                </a:solidFill>
              </a:rPr>
              <a:t>Quito.</a:t>
            </a:r>
            <a:endParaRPr lang="es-CL" sz="900" dirty="0">
              <a:solidFill>
                <a:srgbClr val="002776"/>
              </a:solidFill>
            </a:endParaRPr>
          </a:p>
        </p:txBody>
      </p:sp>
      <p:sp>
        <p:nvSpPr>
          <p:cNvPr id="256" name="Rectangle 255"/>
          <p:cNvSpPr/>
          <p:nvPr/>
        </p:nvSpPr>
        <p:spPr>
          <a:xfrm>
            <a:off x="7264146" y="2371363"/>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05930"/>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Tipologías y número de incentivos (o paquetes de incentivos) de inversión especializado por tipologías de proyecto turísticos.</a:t>
            </a:r>
          </a:p>
          <a:p>
            <a:pPr marL="228600" indent="-228600">
              <a:spcBef>
                <a:spcPts val="300"/>
              </a:spcBef>
              <a:buFont typeface="+mj-lt"/>
              <a:buAutoNum type="arabicPeriod"/>
            </a:pPr>
            <a:r>
              <a:rPr lang="es-CL" sz="900" dirty="0" smtClean="0">
                <a:solidFill>
                  <a:schemeClr val="tx2"/>
                </a:solidFill>
              </a:rPr>
              <a:t>Paquetes de incentivos aplicados a los proyectos de inversión</a:t>
            </a:r>
            <a:r>
              <a:rPr lang="es-CL" sz="900" dirty="0">
                <a:solidFill>
                  <a:schemeClr val="tx2"/>
                </a:solidFill>
              </a:rPr>
              <a:t> </a:t>
            </a:r>
            <a:r>
              <a:rPr lang="es-CL" sz="900" dirty="0" smtClean="0">
                <a:solidFill>
                  <a:schemeClr val="tx2"/>
                </a:solidFill>
              </a:rPr>
              <a:t>de nuevas compañías invirtiendo en Quito y de compañías que hacen una re-inversión en Quito.</a:t>
            </a:r>
          </a:p>
        </p:txBody>
      </p:sp>
      <p:sp>
        <p:nvSpPr>
          <p:cNvPr id="180" name="Rectangle 179"/>
          <p:cNvSpPr/>
          <p:nvPr/>
        </p:nvSpPr>
        <p:spPr>
          <a:xfrm>
            <a:off x="5644800" y="6587394"/>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928078"/>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606875"/>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587394"/>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928078"/>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641394"/>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3064460418"/>
              </p:ext>
            </p:extLst>
          </p:nvPr>
        </p:nvGraphicFramePr>
        <p:xfrm>
          <a:off x="205200" y="3782544"/>
          <a:ext cx="7020000" cy="278892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193256">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noProof="0" dirty="0" smtClean="0">
                          <a:solidFill>
                            <a:srgbClr val="002776"/>
                          </a:solidFill>
                          <a:latin typeface="+mn-lt"/>
                          <a:ea typeface="+mn-ea"/>
                          <a:cs typeface="+mn-cs"/>
                        </a:rPr>
                        <a:t>Diseñar</a:t>
                      </a:r>
                      <a:r>
                        <a:rPr lang="es-ES_tradnl" sz="900" kern="1200" baseline="0" noProof="0" dirty="0" smtClean="0">
                          <a:solidFill>
                            <a:srgbClr val="002776"/>
                          </a:solidFill>
                          <a:latin typeface="+mn-lt"/>
                          <a:ea typeface="+mn-ea"/>
                          <a:cs typeface="+mn-cs"/>
                        </a:rPr>
                        <a:t> un paquete de incentivos específico para el Portfolio de Proyectos: Faro o Bandera, Singulares y Acontecimientos creado.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91170">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2"/>
                        <a:tabLst/>
                        <a:defRPr/>
                      </a:pPr>
                      <a:r>
                        <a:rPr lang="es-ES_tradnl" sz="900" kern="1200" noProof="0" dirty="0" smtClean="0">
                          <a:solidFill>
                            <a:srgbClr val="002776"/>
                          </a:solidFill>
                          <a:latin typeface="+mn-lt"/>
                          <a:ea typeface="+mn-ea"/>
                          <a:cs typeface="+mn-cs"/>
                        </a:rPr>
                        <a:t>Crear</a:t>
                      </a:r>
                      <a:r>
                        <a:rPr lang="es-ES_tradnl" sz="900" kern="1200" baseline="0" noProof="0" dirty="0" smtClean="0">
                          <a:solidFill>
                            <a:srgbClr val="002776"/>
                          </a:solidFill>
                          <a:latin typeface="+mn-lt"/>
                          <a:ea typeface="+mn-ea"/>
                          <a:cs typeface="+mn-cs"/>
                        </a:rPr>
                        <a:t> un equipo técnico de especialistas en diversas áreas que desarrolle un portfolio de beneficios fiscales, mercantiles, laborales, de inversión en desarrollo de infraestructura, entre otros, de los que se podrán beneficiar los inversionistas. El paquete de beneficios será distinto según la tipología del proyecto y también dependerá de la territorialidad, riesgo y TIR del mismo.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284488">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noProof="0" dirty="0" smtClean="0">
                          <a:solidFill>
                            <a:srgbClr val="002776"/>
                          </a:solidFill>
                          <a:latin typeface="+mn-lt"/>
                          <a:ea typeface="+mn-ea"/>
                          <a:cs typeface="+mn-cs"/>
                        </a:rPr>
                        <a:t>Acordar con el sector público y autoridades responsables de implementar el paquete de incentivos, la viabilidad de</a:t>
                      </a:r>
                      <a:r>
                        <a:rPr lang="es-ES_tradnl" sz="900" kern="1200" baseline="0" noProof="0" dirty="0" smtClean="0">
                          <a:solidFill>
                            <a:srgbClr val="002776"/>
                          </a:solidFill>
                          <a:latin typeface="+mn-lt"/>
                          <a:ea typeface="+mn-ea"/>
                          <a:cs typeface="+mn-cs"/>
                        </a:rPr>
                        <a:t> éstos para los inversores durante un periodo determinado de tiempo.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177805">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4"/>
                        <a:tabLst/>
                        <a:defRPr/>
                      </a:pPr>
                      <a:r>
                        <a:rPr lang="es-ES" sz="900" kern="1200" noProof="0" dirty="0" smtClean="0">
                          <a:solidFill>
                            <a:srgbClr val="002776"/>
                          </a:solidFill>
                          <a:latin typeface="+mn-lt"/>
                          <a:ea typeface="+mn-ea"/>
                          <a:cs typeface="+mn-cs"/>
                        </a:rPr>
                        <a:t>Establ</a:t>
                      </a:r>
                      <a:r>
                        <a:rPr lang="es-ES" sz="900" kern="1200" baseline="0" noProof="0" dirty="0" smtClean="0">
                          <a:solidFill>
                            <a:srgbClr val="002776"/>
                          </a:solidFill>
                          <a:latin typeface="+mn-lt"/>
                          <a:ea typeface="+mn-ea"/>
                          <a:cs typeface="+mn-cs"/>
                        </a:rPr>
                        <a:t>ecer un equipo inter-sectorial que monitorice los paquetes de incentivos creados y las medidas creadas como beneficios.</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455958745"/>
                  </a:ext>
                </a:extLst>
              </a:tr>
              <a:tr h="177805">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5"/>
                        <a:tabLst/>
                        <a:defRPr/>
                      </a:pPr>
                      <a:r>
                        <a:rPr lang="es-ES" sz="900" kern="1200" noProof="0" dirty="0" smtClean="0">
                          <a:solidFill>
                            <a:srgbClr val="002776"/>
                          </a:solidFill>
                          <a:latin typeface="+mn-lt"/>
                          <a:ea typeface="+mn-ea"/>
                          <a:cs typeface="+mn-cs"/>
                        </a:rPr>
                        <a:t>Desarrollar la normativa necesaria para poder presentar el paquete de incentivos a los inversionistas internacionales objetivo. </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8172933"/>
                  </a:ext>
                </a:extLst>
              </a:tr>
              <a:tr h="284488">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6"/>
                        <a:tabLst/>
                        <a:defRPr/>
                      </a:pPr>
                      <a:r>
                        <a:rPr lang="es-ES_tradnl" sz="900" kern="1200" noProof="0" dirty="0" smtClean="0">
                          <a:solidFill>
                            <a:srgbClr val="002776"/>
                          </a:solidFill>
                          <a:latin typeface="+mn-lt"/>
                          <a:ea typeface="+mn-ea"/>
                          <a:cs typeface="+mn-cs"/>
                        </a:rPr>
                        <a:t>Crear</a:t>
                      </a:r>
                      <a:r>
                        <a:rPr lang="es-ES_tradnl" sz="900" kern="1200" baseline="0" noProof="0" dirty="0" smtClean="0">
                          <a:solidFill>
                            <a:srgbClr val="002776"/>
                          </a:solidFill>
                          <a:latin typeface="+mn-lt"/>
                          <a:ea typeface="+mn-ea"/>
                          <a:cs typeface="+mn-cs"/>
                        </a:rPr>
                        <a:t> una comisión que coordine y supervise la implementación y el atractivo de los paquetes de incentivos creados y diseñe mecanismos de comunicación regular entre los distintos actores que participan en el programa de incentivos.</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741094913"/>
                  </a:ext>
                </a:extLst>
              </a:tr>
              <a:tr h="391170">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7"/>
                        <a:tabLst/>
                        <a:defRPr/>
                      </a:pPr>
                      <a:r>
                        <a:rPr lang="es-ES_tradnl" sz="900" kern="1200" noProof="0" dirty="0" smtClean="0">
                          <a:solidFill>
                            <a:srgbClr val="002776"/>
                          </a:solidFill>
                          <a:latin typeface="+mn-lt"/>
                          <a:ea typeface="+mn-ea"/>
                          <a:cs typeface="+mn-cs"/>
                        </a:rPr>
                        <a:t>Establecer</a:t>
                      </a:r>
                      <a:r>
                        <a:rPr lang="es-ES_tradnl" sz="900" kern="1200" baseline="0" noProof="0" dirty="0" smtClean="0">
                          <a:solidFill>
                            <a:srgbClr val="002776"/>
                          </a:solidFill>
                          <a:latin typeface="+mn-lt"/>
                          <a:ea typeface="+mn-ea"/>
                          <a:cs typeface="+mn-cs"/>
                        </a:rPr>
                        <a:t> el principio de “ventanilla única” como principio rector para agilizar los procesos burocráticos de inversores de diversos tipos en servicios “pre-venta” y ”post-venta” para el inversionista. La gestión coordinada, ágil y eficiente favorecerá al desarrollo e impacto de la inversión en Quito.</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415520977"/>
                  </a:ext>
                </a:extLst>
              </a:tr>
              <a:tr h="284488">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8"/>
                        <a:tabLst/>
                        <a:defRPr/>
                      </a:pPr>
                      <a:r>
                        <a:rPr lang="es-ES_tradnl" sz="900" kern="1200" noProof="0" dirty="0" smtClean="0">
                          <a:solidFill>
                            <a:srgbClr val="002776"/>
                          </a:solidFill>
                          <a:latin typeface="+mn-lt"/>
                          <a:ea typeface="+mn-ea"/>
                          <a:cs typeface="+mn-cs"/>
                        </a:rPr>
                        <a:t>Organizar una reunión anual de inversores que</a:t>
                      </a:r>
                      <a:r>
                        <a:rPr lang="es-ES_tradnl" sz="900" kern="1200" baseline="0" noProof="0" dirty="0" smtClean="0">
                          <a:solidFill>
                            <a:srgbClr val="002776"/>
                          </a:solidFill>
                          <a:latin typeface="+mn-lt"/>
                          <a:ea typeface="+mn-ea"/>
                          <a:cs typeface="+mn-cs"/>
                        </a:rPr>
                        <a:t> tengan un rol clave en el sector turístico para conocer sus últimas inversiones y comprender los principales incentivos a la inversión que otros destinos competidores están ofreciendo (a organizar en 2018).</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379132569"/>
                  </a:ext>
                </a:extLst>
              </a:tr>
            </a:tbl>
          </a:graphicData>
        </a:graphic>
      </p:graphicFrame>
      <p:grpSp>
        <p:nvGrpSpPr>
          <p:cNvPr id="251" name="Group 250"/>
          <p:cNvGrpSpPr/>
          <p:nvPr/>
        </p:nvGrpSpPr>
        <p:grpSpPr>
          <a:xfrm>
            <a:off x="5765554" y="6964704"/>
            <a:ext cx="468000" cy="430836"/>
            <a:chOff x="5765554" y="6803310"/>
            <a:chExt cx="468000" cy="430836"/>
          </a:xfrm>
        </p:grpSpPr>
        <p:sp>
          <p:nvSpPr>
            <p:cNvPr id="237" name="Rectangle 236"/>
            <p:cNvSpPr/>
            <p:nvPr>
              <p:custDataLst>
                <p:tags r:id="rId29"/>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30"/>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964704"/>
            <a:ext cx="468000" cy="430836"/>
            <a:chOff x="6377646" y="6803310"/>
            <a:chExt cx="468000" cy="430836"/>
          </a:xfrm>
        </p:grpSpPr>
        <p:sp>
          <p:nvSpPr>
            <p:cNvPr id="238" name="Rectangle 237"/>
            <p:cNvSpPr/>
            <p:nvPr>
              <p:custDataLst>
                <p:tags r:id="rId27"/>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8"/>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964704"/>
            <a:ext cx="468000" cy="430836"/>
            <a:chOff x="6989738" y="6803310"/>
            <a:chExt cx="468000" cy="430836"/>
          </a:xfrm>
        </p:grpSpPr>
        <p:sp>
          <p:nvSpPr>
            <p:cNvPr id="239" name="Rectangle 238"/>
            <p:cNvSpPr/>
            <p:nvPr>
              <p:custDataLst>
                <p:tags r:id="rId25"/>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6"/>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964704"/>
            <a:ext cx="468000" cy="430836"/>
            <a:chOff x="7925794" y="6803310"/>
            <a:chExt cx="468000" cy="430836"/>
          </a:xfrm>
        </p:grpSpPr>
        <p:sp>
          <p:nvSpPr>
            <p:cNvPr id="244" name="Rectangle 243"/>
            <p:cNvSpPr/>
            <p:nvPr>
              <p:custDataLst>
                <p:tags r:id="rId23"/>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4"/>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964704"/>
            <a:ext cx="576000" cy="430836"/>
            <a:chOff x="8486378" y="6803310"/>
            <a:chExt cx="576000" cy="430836"/>
          </a:xfrm>
        </p:grpSpPr>
        <p:sp>
          <p:nvSpPr>
            <p:cNvPr id="245" name="Rectangle 244"/>
            <p:cNvSpPr/>
            <p:nvPr>
              <p:custDataLst>
                <p:tags r:id="rId21"/>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2"/>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964704"/>
            <a:ext cx="468000" cy="430836"/>
            <a:chOff x="9149978" y="6803310"/>
            <a:chExt cx="468000" cy="430836"/>
          </a:xfrm>
        </p:grpSpPr>
        <p:sp>
          <p:nvSpPr>
            <p:cNvPr id="246" name="Rectangle 245"/>
            <p:cNvSpPr/>
            <p:nvPr>
              <p:custDataLst>
                <p:tags r:id="rId19"/>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0"/>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67</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199422"/>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03894" y="7199422"/>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3" name="Rectangle 292"/>
          <p:cNvSpPr/>
          <p:nvPr/>
        </p:nvSpPr>
        <p:spPr>
          <a:xfrm>
            <a:off x="205458" y="1425717"/>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61717"/>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454946"/>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506303"/>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513575"/>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59" name="Group 358"/>
          <p:cNvGrpSpPr/>
          <p:nvPr/>
        </p:nvGrpSpPr>
        <p:grpSpPr>
          <a:xfrm>
            <a:off x="187198" y="2364297"/>
            <a:ext cx="7036540" cy="1037550"/>
            <a:chOff x="187198" y="2693266"/>
            <a:chExt cx="7036540" cy="1076203"/>
          </a:xfrm>
        </p:grpSpPr>
        <p:sp>
          <p:nvSpPr>
            <p:cNvPr id="360" name="Rectangle 314"/>
            <p:cNvSpPr/>
            <p:nvPr>
              <p:custDataLst>
                <p:tags r:id="rId1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61" name="Group 315"/>
            <p:cNvGrpSpPr/>
            <p:nvPr>
              <p:custDataLst>
                <p:tags r:id="rId18"/>
              </p:custDataLst>
            </p:nvPr>
          </p:nvGrpSpPr>
          <p:grpSpPr>
            <a:xfrm>
              <a:off x="316674" y="2734898"/>
              <a:ext cx="216000" cy="288000"/>
              <a:chOff x="391339" y="1340959"/>
              <a:chExt cx="382588" cy="609600"/>
            </a:xfrm>
          </p:grpSpPr>
          <p:sp>
            <p:nvSpPr>
              <p:cNvPr id="364"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5"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62" name="Rectangle 361"/>
            <p:cNvSpPr/>
            <p:nvPr/>
          </p:nvSpPr>
          <p:spPr>
            <a:xfrm>
              <a:off x="3631554" y="3059282"/>
              <a:ext cx="3558680"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s-ES_tradnl" sz="800" dirty="0" smtClean="0">
                  <a:solidFill>
                    <a:schemeClr val="tx2"/>
                  </a:solidFill>
                </a:rPr>
                <a:t>C</a:t>
              </a:r>
              <a:r>
                <a:rPr lang="es-ES" sz="800" dirty="0" smtClean="0">
                  <a:solidFill>
                    <a:schemeClr val="tx2"/>
                  </a:solidFill>
                </a:rPr>
                <a:t>oncejo </a:t>
              </a:r>
              <a:r>
                <a:rPr lang="es-ES" sz="800" dirty="0">
                  <a:solidFill>
                    <a:schemeClr val="tx2"/>
                  </a:solidFill>
                </a:rPr>
                <a:t>Metropolitano de Quito (establece la normativa en el Distrito Metropolitano de Quito), la Administración General del Municipio, la Secretaría de Territorio, Hábitat y Vivienda del Municipio y la Secretaría de Planificación del Municipio. </a:t>
              </a:r>
              <a:r>
                <a:rPr lang="es-ES" sz="800" dirty="0" smtClean="0">
                  <a:solidFill>
                    <a:schemeClr val="tx2"/>
                  </a:solidFill>
                </a:rPr>
                <a:t>Actores del </a:t>
              </a:r>
              <a:r>
                <a:rPr lang="es-ES" sz="800" dirty="0">
                  <a:solidFill>
                    <a:schemeClr val="tx2"/>
                  </a:solidFill>
                </a:rPr>
                <a:t>Gobierno Central </a:t>
              </a:r>
              <a:r>
                <a:rPr lang="es-ES" sz="800" dirty="0" smtClean="0">
                  <a:solidFill>
                    <a:schemeClr val="tx2"/>
                  </a:solidFill>
                </a:rPr>
                <a:t>son</a:t>
              </a:r>
              <a:r>
                <a:rPr lang="es-ES" sz="800" dirty="0">
                  <a:solidFill>
                    <a:schemeClr val="tx2"/>
                  </a:solidFill>
                </a:rPr>
                <a:t>: </a:t>
              </a:r>
              <a:r>
                <a:rPr lang="es-ES" sz="800" dirty="0" err="1">
                  <a:solidFill>
                    <a:schemeClr val="tx2"/>
                  </a:solidFill>
                </a:rPr>
                <a:t>Mintur</a:t>
              </a:r>
              <a:r>
                <a:rPr lang="es-ES" sz="800" dirty="0">
                  <a:solidFill>
                    <a:schemeClr val="tx2"/>
                  </a:solidFill>
                </a:rPr>
                <a:t>, MCPEC, </a:t>
              </a:r>
              <a:r>
                <a:rPr lang="es-ES" sz="800" dirty="0" err="1">
                  <a:solidFill>
                    <a:schemeClr val="tx2"/>
                  </a:solidFill>
                </a:rPr>
                <a:t>Proecuador</a:t>
              </a:r>
              <a:r>
                <a:rPr lang="es-ES" sz="800" dirty="0">
                  <a:solidFill>
                    <a:schemeClr val="tx2"/>
                  </a:solidFill>
                </a:rPr>
                <a:t>. </a:t>
              </a:r>
              <a:r>
                <a:rPr lang="es-ES" sz="800" dirty="0" smtClean="0">
                  <a:solidFill>
                    <a:schemeClr val="tx2"/>
                  </a:solidFill>
                </a:rPr>
                <a:t>Sector privado: </a:t>
              </a:r>
              <a:r>
                <a:rPr lang="es-ES_tradnl" sz="800" dirty="0" err="1" smtClean="0">
                  <a:solidFill>
                    <a:srgbClr val="002776"/>
                  </a:solidFill>
                </a:rPr>
                <a:t>Captur</a:t>
              </a:r>
              <a:r>
                <a:rPr lang="es-ES_tradnl" sz="800" dirty="0" smtClean="0">
                  <a:solidFill>
                    <a:srgbClr val="002776"/>
                  </a:solidFill>
                </a:rPr>
                <a:t> </a:t>
              </a:r>
              <a:r>
                <a:rPr lang="es-ES_tradnl" sz="800" dirty="0">
                  <a:solidFill>
                    <a:srgbClr val="002776"/>
                  </a:solidFill>
                </a:rPr>
                <a:t>y de Comercio de </a:t>
              </a:r>
              <a:r>
                <a:rPr lang="es-ES_tradnl" sz="800" dirty="0" smtClean="0">
                  <a:solidFill>
                    <a:srgbClr val="002776"/>
                  </a:solidFill>
                </a:rPr>
                <a:t>Quito</a:t>
              </a:r>
              <a:endParaRPr lang="es-ES" sz="800" dirty="0">
                <a:solidFill>
                  <a:srgbClr val="002776"/>
                </a:solidFill>
              </a:endParaRPr>
            </a:p>
          </p:txBody>
        </p:sp>
        <p:sp>
          <p:nvSpPr>
            <p:cNvPr id="363" name="Rectangle 362"/>
            <p:cNvSpPr/>
            <p:nvPr/>
          </p:nvSpPr>
          <p:spPr>
            <a:xfrm>
              <a:off x="187198" y="3073685"/>
              <a:ext cx="3418116" cy="6716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smtClean="0">
                  <a:solidFill>
                    <a:srgbClr val="002776"/>
                  </a:solidFill>
                </a:rPr>
                <a:t>Líder de Proyecto: </a:t>
              </a:r>
              <a:r>
                <a:rPr lang="es-ES_tradnl" sz="900" dirty="0" smtClean="0">
                  <a:solidFill>
                    <a:srgbClr val="002776"/>
                  </a:solidFill>
                </a:rPr>
                <a:t>Quito Turismo y Secretaría de Desarrollo Productivo y Competitividad.</a:t>
              </a:r>
            </a:p>
            <a:p>
              <a:r>
                <a:rPr lang="es-ES_tradnl" sz="900" b="1" dirty="0" smtClean="0">
                  <a:solidFill>
                    <a:srgbClr val="002776"/>
                  </a:solidFill>
                </a:rPr>
                <a:t>Equipo de Proyecto: </a:t>
              </a:r>
              <a:r>
                <a:rPr lang="es-ES_tradnl" sz="900" dirty="0" smtClean="0">
                  <a:solidFill>
                    <a:srgbClr val="002776"/>
                  </a:solidFill>
                </a:rPr>
                <a:t>Quito Turismo (Dirección de Inversiones)</a:t>
              </a:r>
              <a:endParaRPr lang="es-ES" sz="900" dirty="0">
                <a:solidFill>
                  <a:srgbClr val="002776"/>
                </a:solidFill>
              </a:endParaRPr>
            </a:p>
          </p:txBody>
        </p:sp>
      </p:grpSp>
      <p:sp>
        <p:nvSpPr>
          <p:cNvPr id="292" name="Rectangle 291"/>
          <p:cNvSpPr/>
          <p:nvPr/>
        </p:nvSpPr>
        <p:spPr>
          <a:xfrm>
            <a:off x="205459" y="6587394"/>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15" name="Rectangle 314"/>
          <p:cNvSpPr/>
          <p:nvPr/>
        </p:nvSpPr>
        <p:spPr>
          <a:xfrm>
            <a:off x="205458" y="6928078"/>
            <a:ext cx="3204491" cy="46892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NA – Proyecto de gestión desarrollado por el equipo interno</a:t>
            </a:r>
            <a:endParaRPr lang="es-CL" sz="800" i="1" dirty="0">
              <a:solidFill>
                <a:schemeClr val="tx2"/>
              </a:solidFill>
            </a:endParaRPr>
          </a:p>
        </p:txBody>
      </p:sp>
      <p:grpSp>
        <p:nvGrpSpPr>
          <p:cNvPr id="316" name="Group 315"/>
          <p:cNvGrpSpPr/>
          <p:nvPr/>
        </p:nvGrpSpPr>
        <p:grpSpPr>
          <a:xfrm>
            <a:off x="7370290" y="1505818"/>
            <a:ext cx="324000" cy="180000"/>
            <a:chOff x="893763" y="4138613"/>
            <a:chExt cx="552450" cy="239712"/>
          </a:xfrm>
          <a:solidFill>
            <a:schemeClr val="bg2"/>
          </a:solidFill>
        </p:grpSpPr>
        <p:sp>
          <p:nvSpPr>
            <p:cNvPr id="317" name="Freeform 60"/>
            <p:cNvSpPr>
              <a:spLocks noEditPoints="1"/>
            </p:cNvSpPr>
            <p:nvPr/>
          </p:nvSpPr>
          <p:spPr bwMode="auto">
            <a:xfrm>
              <a:off x="1328738" y="4138613"/>
              <a:ext cx="117475" cy="139700"/>
            </a:xfrm>
            <a:custGeom>
              <a:avLst/>
              <a:gdLst>
                <a:gd name="T0" fmla="*/ 14 w 20"/>
                <a:gd name="T1" fmla="*/ 3 h 24"/>
                <a:gd name="T2" fmla="*/ 18 w 20"/>
                <a:gd name="T3" fmla="*/ 11 h 24"/>
                <a:gd name="T4" fmla="*/ 4 w 20"/>
                <a:gd name="T5" fmla="*/ 24 h 24"/>
                <a:gd name="T6" fmla="*/ 4 w 20"/>
                <a:gd name="T7" fmla="*/ 21 h 24"/>
                <a:gd name="T8" fmla="*/ 14 w 20"/>
                <a:gd name="T9" fmla="*/ 11 h 24"/>
                <a:gd name="T10" fmla="*/ 6 w 20"/>
                <a:gd name="T11" fmla="*/ 14 h 24"/>
                <a:gd name="T12" fmla="*/ 12 w 20"/>
                <a:gd name="T13" fmla="*/ 8 h 24"/>
                <a:gd name="T14" fmla="*/ 5 w 20"/>
                <a:gd name="T15" fmla="*/ 4 h 24"/>
                <a:gd name="T16" fmla="*/ 5 w 20"/>
                <a:gd name="T17" fmla="*/ 20 h 24"/>
                <a:gd name="T18" fmla="*/ 0 w 20"/>
                <a:gd name="T19" fmla="*/ 5 h 24"/>
                <a:gd name="T20" fmla="*/ 14 w 20"/>
                <a:gd name="T21" fmla="*/ 3 h 24"/>
                <a:gd name="T22" fmla="*/ 8 w 20"/>
                <a:gd name="T23" fmla="*/ 11 h 24"/>
                <a:gd name="T24" fmla="*/ 8 w 20"/>
                <a:gd name="T25" fmla="*/ 13 h 24"/>
                <a:gd name="T26" fmla="*/ 11 w 20"/>
                <a:gd name="T27" fmla="*/ 10 h 24"/>
                <a:gd name="T28" fmla="*/ 8 w 20"/>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4">
                  <a:moveTo>
                    <a:pt x="14" y="3"/>
                  </a:moveTo>
                  <a:cubicBezTo>
                    <a:pt x="14" y="8"/>
                    <a:pt x="16" y="9"/>
                    <a:pt x="18" y="11"/>
                  </a:cubicBezTo>
                  <a:cubicBezTo>
                    <a:pt x="19" y="21"/>
                    <a:pt x="10" y="24"/>
                    <a:pt x="4" y="24"/>
                  </a:cubicBezTo>
                  <a:cubicBezTo>
                    <a:pt x="3" y="23"/>
                    <a:pt x="4" y="22"/>
                    <a:pt x="4" y="21"/>
                  </a:cubicBezTo>
                  <a:cubicBezTo>
                    <a:pt x="8" y="24"/>
                    <a:pt x="20" y="17"/>
                    <a:pt x="14" y="11"/>
                  </a:cubicBezTo>
                  <a:cubicBezTo>
                    <a:pt x="13" y="13"/>
                    <a:pt x="10" y="17"/>
                    <a:pt x="6" y="14"/>
                  </a:cubicBezTo>
                  <a:cubicBezTo>
                    <a:pt x="6" y="9"/>
                    <a:pt x="9" y="8"/>
                    <a:pt x="12" y="8"/>
                  </a:cubicBezTo>
                  <a:cubicBezTo>
                    <a:pt x="12" y="3"/>
                    <a:pt x="8" y="3"/>
                    <a:pt x="5" y="4"/>
                  </a:cubicBezTo>
                  <a:cubicBezTo>
                    <a:pt x="5" y="9"/>
                    <a:pt x="7" y="14"/>
                    <a:pt x="5" y="20"/>
                  </a:cubicBezTo>
                  <a:cubicBezTo>
                    <a:pt x="1" y="17"/>
                    <a:pt x="5" y="7"/>
                    <a:pt x="0" y="5"/>
                  </a:cubicBezTo>
                  <a:cubicBezTo>
                    <a:pt x="2" y="0"/>
                    <a:pt x="11" y="1"/>
                    <a:pt x="14" y="3"/>
                  </a:cubicBezTo>
                  <a:close/>
                  <a:moveTo>
                    <a:pt x="8" y="11"/>
                  </a:moveTo>
                  <a:cubicBezTo>
                    <a:pt x="8" y="11"/>
                    <a:pt x="8" y="12"/>
                    <a:pt x="8" y="13"/>
                  </a:cubicBezTo>
                  <a:cubicBezTo>
                    <a:pt x="10" y="13"/>
                    <a:pt x="12" y="12"/>
                    <a:pt x="11" y="10"/>
                  </a:cubicBezTo>
                  <a:cubicBezTo>
                    <a:pt x="10" y="10"/>
                    <a:pt x="9" y="10"/>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8" name="Freeform 61"/>
            <p:cNvSpPr>
              <a:spLocks noEditPoints="1"/>
            </p:cNvSpPr>
            <p:nvPr/>
          </p:nvSpPr>
          <p:spPr bwMode="auto">
            <a:xfrm>
              <a:off x="904875" y="4149725"/>
              <a:ext cx="82550" cy="117475"/>
            </a:xfrm>
            <a:custGeom>
              <a:avLst/>
              <a:gdLst>
                <a:gd name="T0" fmla="*/ 6 w 14"/>
                <a:gd name="T1" fmla="*/ 0 h 20"/>
                <a:gd name="T2" fmla="*/ 14 w 14"/>
                <a:gd name="T3" fmla="*/ 12 h 20"/>
                <a:gd name="T4" fmla="*/ 13 w 14"/>
                <a:gd name="T5" fmla="*/ 20 h 20"/>
                <a:gd name="T6" fmla="*/ 8 w 14"/>
                <a:gd name="T7" fmla="*/ 14 h 20"/>
                <a:gd name="T8" fmla="*/ 3 w 14"/>
                <a:gd name="T9" fmla="*/ 14 h 20"/>
                <a:gd name="T10" fmla="*/ 0 w 14"/>
                <a:gd name="T11" fmla="*/ 19 h 20"/>
                <a:gd name="T12" fmla="*/ 6 w 14"/>
                <a:gd name="T13" fmla="*/ 0 h 20"/>
                <a:gd name="T14" fmla="*/ 6 w 14"/>
                <a:gd name="T15" fmla="*/ 11 h 20"/>
                <a:gd name="T16" fmla="*/ 8 w 14"/>
                <a:gd name="T17" fmla="*/ 11 h 20"/>
                <a:gd name="T18" fmla="*/ 6 w 14"/>
                <a:gd name="T19" fmla="*/ 8 h 20"/>
                <a:gd name="T20" fmla="*/ 6 w 14"/>
                <a:gd name="T21"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0">
                  <a:moveTo>
                    <a:pt x="6" y="0"/>
                  </a:moveTo>
                  <a:cubicBezTo>
                    <a:pt x="9" y="3"/>
                    <a:pt x="9" y="11"/>
                    <a:pt x="14" y="12"/>
                  </a:cubicBezTo>
                  <a:cubicBezTo>
                    <a:pt x="10" y="15"/>
                    <a:pt x="14" y="17"/>
                    <a:pt x="13" y="20"/>
                  </a:cubicBezTo>
                  <a:cubicBezTo>
                    <a:pt x="10" y="20"/>
                    <a:pt x="10" y="16"/>
                    <a:pt x="8" y="14"/>
                  </a:cubicBezTo>
                  <a:cubicBezTo>
                    <a:pt x="6" y="14"/>
                    <a:pt x="5" y="14"/>
                    <a:pt x="3" y="14"/>
                  </a:cubicBezTo>
                  <a:cubicBezTo>
                    <a:pt x="2" y="16"/>
                    <a:pt x="3" y="20"/>
                    <a:pt x="0" y="19"/>
                  </a:cubicBezTo>
                  <a:cubicBezTo>
                    <a:pt x="1" y="11"/>
                    <a:pt x="3" y="5"/>
                    <a:pt x="6" y="0"/>
                  </a:cubicBezTo>
                  <a:close/>
                  <a:moveTo>
                    <a:pt x="6" y="11"/>
                  </a:moveTo>
                  <a:cubicBezTo>
                    <a:pt x="7" y="11"/>
                    <a:pt x="7" y="10"/>
                    <a:pt x="8" y="11"/>
                  </a:cubicBezTo>
                  <a:cubicBezTo>
                    <a:pt x="7" y="10"/>
                    <a:pt x="8" y="8"/>
                    <a:pt x="6" y="8"/>
                  </a:cubicBezTo>
                  <a:cubicBezTo>
                    <a:pt x="6" y="10"/>
                    <a:pt x="5" y="10"/>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66" name="Freeform 62"/>
            <p:cNvSpPr>
              <a:spLocks/>
            </p:cNvSpPr>
            <p:nvPr/>
          </p:nvSpPr>
          <p:spPr bwMode="auto">
            <a:xfrm>
              <a:off x="982663" y="4319588"/>
              <a:ext cx="369888" cy="41275"/>
            </a:xfrm>
            <a:custGeom>
              <a:avLst/>
              <a:gdLst>
                <a:gd name="T0" fmla="*/ 63 w 63"/>
                <a:gd name="T1" fmla="*/ 3 h 7"/>
                <a:gd name="T2" fmla="*/ 54 w 63"/>
                <a:gd name="T3" fmla="*/ 4 h 7"/>
                <a:gd name="T4" fmla="*/ 1 w 63"/>
                <a:gd name="T5" fmla="*/ 2 h 7"/>
                <a:gd name="T6" fmla="*/ 1 w 63"/>
                <a:gd name="T7" fmla="*/ 1 h 7"/>
                <a:gd name="T8" fmla="*/ 2 w 63"/>
                <a:gd name="T9" fmla="*/ 0 h 7"/>
                <a:gd name="T10" fmla="*/ 54 w 63"/>
                <a:gd name="T11" fmla="*/ 1 h 7"/>
                <a:gd name="T12" fmla="*/ 63 w 63"/>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63" h="7">
                  <a:moveTo>
                    <a:pt x="63" y="3"/>
                  </a:moveTo>
                  <a:cubicBezTo>
                    <a:pt x="62" y="7"/>
                    <a:pt x="56" y="4"/>
                    <a:pt x="54" y="4"/>
                  </a:cubicBezTo>
                  <a:cubicBezTo>
                    <a:pt x="37" y="3"/>
                    <a:pt x="14" y="5"/>
                    <a:pt x="1" y="2"/>
                  </a:cubicBezTo>
                  <a:cubicBezTo>
                    <a:pt x="1" y="1"/>
                    <a:pt x="0" y="1"/>
                    <a:pt x="1" y="1"/>
                  </a:cubicBezTo>
                  <a:cubicBezTo>
                    <a:pt x="1" y="0"/>
                    <a:pt x="1" y="0"/>
                    <a:pt x="2" y="0"/>
                  </a:cubicBezTo>
                  <a:cubicBezTo>
                    <a:pt x="17" y="1"/>
                    <a:pt x="36" y="1"/>
                    <a:pt x="54" y="1"/>
                  </a:cubicBezTo>
                  <a:cubicBezTo>
                    <a:pt x="56" y="1"/>
                    <a:pt x="61" y="0"/>
                    <a:pt x="6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67" name="Freeform 63"/>
            <p:cNvSpPr>
              <a:spLocks noEditPoints="1"/>
            </p:cNvSpPr>
            <p:nvPr/>
          </p:nvSpPr>
          <p:spPr bwMode="auto">
            <a:xfrm>
              <a:off x="893763" y="4314825"/>
              <a:ext cx="58738" cy="58738"/>
            </a:xfrm>
            <a:custGeom>
              <a:avLst/>
              <a:gdLst>
                <a:gd name="T0" fmla="*/ 7 w 10"/>
                <a:gd name="T1" fmla="*/ 1 h 10"/>
                <a:gd name="T2" fmla="*/ 6 w 10"/>
                <a:gd name="T3" fmla="*/ 10 h 10"/>
                <a:gd name="T4" fmla="*/ 7 w 10"/>
                <a:gd name="T5" fmla="*/ 1 h 10"/>
                <a:gd name="T6" fmla="*/ 5 w 10"/>
                <a:gd name="T7" fmla="*/ 7 h 10"/>
                <a:gd name="T8" fmla="*/ 7 w 10"/>
                <a:gd name="T9" fmla="*/ 4 h 10"/>
                <a:gd name="T10" fmla="*/ 5 w 10"/>
                <a:gd name="T11" fmla="*/ 4 h 10"/>
                <a:gd name="T12" fmla="*/ 5 w 10"/>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7" y="1"/>
                  </a:moveTo>
                  <a:cubicBezTo>
                    <a:pt x="10" y="3"/>
                    <a:pt x="9" y="9"/>
                    <a:pt x="6" y="10"/>
                  </a:cubicBezTo>
                  <a:cubicBezTo>
                    <a:pt x="1" y="10"/>
                    <a:pt x="0" y="0"/>
                    <a:pt x="7" y="1"/>
                  </a:cubicBezTo>
                  <a:close/>
                  <a:moveTo>
                    <a:pt x="5" y="7"/>
                  </a:moveTo>
                  <a:cubicBezTo>
                    <a:pt x="6" y="6"/>
                    <a:pt x="7" y="6"/>
                    <a:pt x="7" y="4"/>
                  </a:cubicBezTo>
                  <a:cubicBezTo>
                    <a:pt x="6" y="4"/>
                    <a:pt x="6" y="4"/>
                    <a:pt x="5" y="4"/>
                  </a:cubicBezTo>
                  <a:cubicBezTo>
                    <a:pt x="4" y="5"/>
                    <a:pt x="4"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68" name="Freeform 64"/>
            <p:cNvSpPr>
              <a:spLocks/>
            </p:cNvSpPr>
            <p:nvPr/>
          </p:nvSpPr>
          <p:spPr bwMode="auto">
            <a:xfrm>
              <a:off x="1363663" y="4314825"/>
              <a:ext cx="65088" cy="63500"/>
            </a:xfrm>
            <a:custGeom>
              <a:avLst/>
              <a:gdLst>
                <a:gd name="T0" fmla="*/ 8 w 11"/>
                <a:gd name="T1" fmla="*/ 3 h 11"/>
                <a:gd name="T2" fmla="*/ 11 w 11"/>
                <a:gd name="T3" fmla="*/ 8 h 11"/>
                <a:gd name="T4" fmla="*/ 4 w 11"/>
                <a:gd name="T5" fmla="*/ 10 h 11"/>
                <a:gd name="T6" fmla="*/ 8 w 11"/>
                <a:gd name="T7" fmla="*/ 3 h 11"/>
              </a:gdLst>
              <a:ahLst/>
              <a:cxnLst>
                <a:cxn ang="0">
                  <a:pos x="T0" y="T1"/>
                </a:cxn>
                <a:cxn ang="0">
                  <a:pos x="T2" y="T3"/>
                </a:cxn>
                <a:cxn ang="0">
                  <a:pos x="T4" y="T5"/>
                </a:cxn>
                <a:cxn ang="0">
                  <a:pos x="T6" y="T7"/>
                </a:cxn>
              </a:cxnLst>
              <a:rect l="0" t="0" r="r" b="b"/>
              <a:pathLst>
                <a:path w="11" h="11">
                  <a:moveTo>
                    <a:pt x="8" y="3"/>
                  </a:moveTo>
                  <a:cubicBezTo>
                    <a:pt x="8" y="6"/>
                    <a:pt x="10" y="7"/>
                    <a:pt x="11" y="8"/>
                  </a:cubicBezTo>
                  <a:cubicBezTo>
                    <a:pt x="9" y="9"/>
                    <a:pt x="7" y="11"/>
                    <a:pt x="4" y="10"/>
                  </a:cubicBezTo>
                  <a:cubicBezTo>
                    <a:pt x="0" y="8"/>
                    <a:pt x="3"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9" name="Group 368"/>
          <p:cNvGrpSpPr/>
          <p:nvPr/>
        </p:nvGrpSpPr>
        <p:grpSpPr>
          <a:xfrm>
            <a:off x="7268157" y="1425177"/>
            <a:ext cx="2633101" cy="836705"/>
            <a:chOff x="3462357" y="6443378"/>
            <a:chExt cx="2082316" cy="900000"/>
          </a:xfrm>
        </p:grpSpPr>
        <p:sp>
          <p:nvSpPr>
            <p:cNvPr id="370" name="Rectangle 369"/>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71" name="Rectangle 370"/>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72" name="Group 371"/>
            <p:cNvGrpSpPr/>
            <p:nvPr/>
          </p:nvGrpSpPr>
          <p:grpSpPr>
            <a:xfrm>
              <a:off x="3561117" y="6479378"/>
              <a:ext cx="295181" cy="288000"/>
              <a:chOff x="1738313" y="3406776"/>
              <a:chExt cx="644727" cy="615950"/>
            </a:xfrm>
            <a:solidFill>
              <a:srgbClr val="FFFF00"/>
            </a:solidFill>
          </p:grpSpPr>
          <p:sp>
            <p:nvSpPr>
              <p:cNvPr id="383"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4"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5"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6"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73" name="Group 372"/>
            <p:cNvGrpSpPr/>
            <p:nvPr/>
          </p:nvGrpSpPr>
          <p:grpSpPr>
            <a:xfrm>
              <a:off x="3582872" y="6818591"/>
              <a:ext cx="468000" cy="432933"/>
              <a:chOff x="3605314" y="6801213"/>
              <a:chExt cx="468000" cy="432933"/>
            </a:xfrm>
          </p:grpSpPr>
          <p:sp>
            <p:nvSpPr>
              <p:cNvPr id="381" name="Rectangle 380"/>
              <p:cNvSpPr/>
              <p:nvPr>
                <p:custDataLst>
                  <p:tags r:id="rId15"/>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82" name="TextBox 381"/>
              <p:cNvSpPr txBox="1"/>
              <p:nvPr>
                <p:custDataLst>
                  <p:tags r:id="rId16"/>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74" name="Group 373"/>
            <p:cNvGrpSpPr/>
            <p:nvPr/>
          </p:nvGrpSpPr>
          <p:grpSpPr>
            <a:xfrm>
              <a:off x="4277236" y="6818591"/>
              <a:ext cx="468000" cy="432933"/>
              <a:chOff x="4217406" y="6801213"/>
              <a:chExt cx="468000" cy="432933"/>
            </a:xfrm>
          </p:grpSpPr>
          <p:sp>
            <p:nvSpPr>
              <p:cNvPr id="379" name="Rectangle 378"/>
              <p:cNvSpPr/>
              <p:nvPr>
                <p:custDataLst>
                  <p:tags r:id="rId13"/>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80" name="TextBox 379"/>
              <p:cNvSpPr txBox="1"/>
              <p:nvPr>
                <p:custDataLst>
                  <p:tags r:id="rId14"/>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75" name="Group 374"/>
            <p:cNvGrpSpPr/>
            <p:nvPr/>
          </p:nvGrpSpPr>
          <p:grpSpPr>
            <a:xfrm>
              <a:off x="4971600" y="6818591"/>
              <a:ext cx="468000" cy="432933"/>
              <a:chOff x="4829498" y="6801213"/>
              <a:chExt cx="468000" cy="432933"/>
            </a:xfrm>
          </p:grpSpPr>
          <p:sp>
            <p:nvSpPr>
              <p:cNvPr id="377" name="Rectangle 376"/>
              <p:cNvSpPr/>
              <p:nvPr>
                <p:custDataLst>
                  <p:tags r:id="rId11"/>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8" name="TextBox 377"/>
              <p:cNvSpPr txBox="1"/>
              <p:nvPr>
                <p:custDataLst>
                  <p:tags r:id="rId12"/>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76"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87" name="Rectangle 386"/>
          <p:cNvSpPr/>
          <p:nvPr/>
        </p:nvSpPr>
        <p:spPr>
          <a:xfrm>
            <a:off x="3416167" y="6595950"/>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8" name="Table 387"/>
          <p:cNvGraphicFramePr>
            <a:graphicFrameLocks noGrp="1"/>
          </p:cNvGraphicFramePr>
          <p:nvPr>
            <p:extLst>
              <p:ext uri="{D42A27DB-BD31-4B8C-83A1-F6EECF244321}">
                <p14:modId xmlns:p14="http://schemas.microsoft.com/office/powerpoint/2010/main" val="3883535005"/>
              </p:ext>
            </p:extLst>
          </p:nvPr>
        </p:nvGraphicFramePr>
        <p:xfrm>
          <a:off x="3446341" y="7031813"/>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89" name="Freeform 368"/>
          <p:cNvSpPr>
            <a:spLocks noEditPoints="1"/>
          </p:cNvSpPr>
          <p:nvPr/>
        </p:nvSpPr>
        <p:spPr bwMode="auto">
          <a:xfrm>
            <a:off x="4237906" y="723537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0" name="Freeform 368"/>
          <p:cNvSpPr>
            <a:spLocks noEditPoints="1"/>
          </p:cNvSpPr>
          <p:nvPr/>
        </p:nvSpPr>
        <p:spPr bwMode="auto">
          <a:xfrm>
            <a:off x="4597962" y="723537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1" name="Freeform 368"/>
          <p:cNvSpPr>
            <a:spLocks noEditPoints="1"/>
          </p:cNvSpPr>
          <p:nvPr/>
        </p:nvSpPr>
        <p:spPr bwMode="auto">
          <a:xfrm>
            <a:off x="4957986" y="723537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2" name="Freeform 368"/>
          <p:cNvSpPr>
            <a:spLocks noEditPoints="1"/>
          </p:cNvSpPr>
          <p:nvPr/>
        </p:nvSpPr>
        <p:spPr bwMode="auto">
          <a:xfrm>
            <a:off x="5318026" y="723537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93" name="Group 392"/>
          <p:cNvGrpSpPr/>
          <p:nvPr>
            <p:custDataLst>
              <p:tags r:id="rId6"/>
            </p:custDataLst>
          </p:nvPr>
        </p:nvGrpSpPr>
        <p:grpSpPr>
          <a:xfrm>
            <a:off x="3458244" y="6638391"/>
            <a:ext cx="256421" cy="252000"/>
            <a:chOff x="141288" y="1501775"/>
            <a:chExt cx="358775" cy="482601"/>
          </a:xfrm>
          <a:solidFill>
            <a:srgbClr val="FFFF00"/>
          </a:solidFill>
        </p:grpSpPr>
        <p:sp>
          <p:nvSpPr>
            <p:cNvPr id="394"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5"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6"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7" name="Freeform 191"/>
          <p:cNvSpPr>
            <a:spLocks noEditPoints="1"/>
          </p:cNvSpPr>
          <p:nvPr/>
        </p:nvSpPr>
        <p:spPr bwMode="auto">
          <a:xfrm>
            <a:off x="258950" y="6605394"/>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8" name="Freeform 368"/>
          <p:cNvSpPr>
            <a:spLocks noEditPoints="1"/>
          </p:cNvSpPr>
          <p:nvPr/>
        </p:nvSpPr>
        <p:spPr bwMode="auto">
          <a:xfrm>
            <a:off x="3877866" y="7235378"/>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224" name="Group 223"/>
          <p:cNvGrpSpPr/>
          <p:nvPr/>
        </p:nvGrpSpPr>
        <p:grpSpPr>
          <a:xfrm>
            <a:off x="4761313" y="7487394"/>
            <a:ext cx="4332885" cy="188648"/>
            <a:chOff x="565498" y="7511262"/>
            <a:chExt cx="4332885" cy="188648"/>
          </a:xfrm>
        </p:grpSpPr>
        <p:grpSp>
          <p:nvGrpSpPr>
            <p:cNvPr id="225" name="Group 224"/>
            <p:cNvGrpSpPr/>
            <p:nvPr/>
          </p:nvGrpSpPr>
          <p:grpSpPr>
            <a:xfrm>
              <a:off x="565498" y="7511262"/>
              <a:ext cx="3104467" cy="184666"/>
              <a:chOff x="615275" y="7511262"/>
              <a:chExt cx="3104467" cy="184666"/>
            </a:xfrm>
          </p:grpSpPr>
          <p:sp>
            <p:nvSpPr>
              <p:cNvPr id="228" name="TextBox 227"/>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29" name="Rectangle 228"/>
              <p:cNvSpPr/>
              <p:nvPr>
                <p:custDataLst>
                  <p:tags r:id="rId8"/>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230" name="Rectangle 229"/>
              <p:cNvSpPr/>
              <p:nvPr>
                <p:custDataLst>
                  <p:tags r:id="rId9"/>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231" name="Rectangle 230"/>
              <p:cNvSpPr/>
              <p:nvPr>
                <p:custDataLst>
                  <p:tags r:id="rId10"/>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26" name="TextBox 225"/>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27" name="TextBox 226"/>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171" name="Rectangle 170"/>
          <p:cNvSpPr/>
          <p:nvPr>
            <p:custDataLst>
              <p:tags r:id="rId7"/>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_tradnl" sz="800" b="1" dirty="0" smtClean="0"/>
              <a:t>Desarrollo inorgánico del turismo a través de captación de inversiones de alto impacto</a:t>
            </a:r>
            <a:endParaRPr lang="es-CL" sz="800" b="1" dirty="0">
              <a:solidFill>
                <a:srgbClr val="FFFFFF"/>
              </a:solidFill>
            </a:endParaRPr>
          </a:p>
        </p:txBody>
      </p:sp>
      <p:sp>
        <p:nvSpPr>
          <p:cNvPr id="172" name="Rounded Rectangle 171"/>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grpSp>
        <p:nvGrpSpPr>
          <p:cNvPr id="178" name="Group 177"/>
          <p:cNvGrpSpPr/>
          <p:nvPr/>
        </p:nvGrpSpPr>
        <p:grpSpPr>
          <a:xfrm>
            <a:off x="1202122" y="380250"/>
            <a:ext cx="428400" cy="410400"/>
            <a:chOff x="1157616" y="202415"/>
            <a:chExt cx="515504" cy="495053"/>
          </a:xfrm>
        </p:grpSpPr>
        <p:sp>
          <p:nvSpPr>
            <p:cNvPr id="179" name="Rounded Rectangle 178"/>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81" name="Group 282"/>
            <p:cNvGrpSpPr/>
            <p:nvPr/>
          </p:nvGrpSpPr>
          <p:grpSpPr>
            <a:xfrm>
              <a:off x="1311621" y="288473"/>
              <a:ext cx="207495" cy="194290"/>
              <a:chOff x="644491" y="4719572"/>
              <a:chExt cx="226243" cy="211846"/>
            </a:xfrm>
            <a:solidFill>
              <a:schemeClr val="bg1"/>
            </a:solidFill>
          </p:grpSpPr>
          <p:sp>
            <p:nvSpPr>
              <p:cNvPr id="182"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83"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3479093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68</a:t>
            </a:fld>
            <a:endParaRPr lang="en-US" dirty="0"/>
          </a:p>
        </p:txBody>
      </p:sp>
      <p:sp>
        <p:nvSpPr>
          <p:cNvPr id="5" name="Freeform 4"/>
          <p:cNvSpPr>
            <a:spLocks/>
          </p:cNvSpPr>
          <p:nvPr>
            <p:custDataLst>
              <p:tags r:id="rId1"/>
            </p:custDataLst>
          </p:nvPr>
        </p:nvSpPr>
        <p:spPr bwMode="auto">
          <a:xfrm>
            <a:off x="133450" y="574626"/>
            <a:ext cx="9828000" cy="6880408"/>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1707098249"/>
              </p:ext>
            </p:extLst>
          </p:nvPr>
        </p:nvGraphicFramePr>
        <p:xfrm>
          <a:off x="205200" y="1694314"/>
          <a:ext cx="9684258" cy="5760720"/>
        </p:xfrm>
        <a:graphic>
          <a:graphicData uri="http://schemas.openxmlformats.org/drawingml/2006/table">
            <a:tbl>
              <a:tblPr firstRow="1" bandRow="1">
                <a:tableStyleId>{2D5ABB26-0587-4C30-8999-92F81FD0307C}</a:tableStyleId>
              </a:tblPr>
              <a:tblGrid>
                <a:gridCol w="9684258">
                  <a:extLst>
                    <a:ext uri="{9D8B030D-6E8A-4147-A177-3AD203B41FA5}">
                      <a16:colId xmlns="" xmlns:a16="http://schemas.microsoft.com/office/drawing/2014/main" val="20000"/>
                    </a:ext>
                  </a:extLst>
                </a:gridCol>
              </a:tblGrid>
              <a:tr h="4197638">
                <a:tc>
                  <a:txBody>
                    <a:bodyPr/>
                    <a:lstStyle/>
                    <a:p>
                      <a:pPr marL="0" marR="0" lvl="0" indent="0" algn="l" defTabSz="913399" rtl="0" eaLnBrk="1" fontAlgn="base" latinLnBrk="0" hangingPunct="1">
                        <a:lnSpc>
                          <a:spcPct val="100000"/>
                        </a:lnSpc>
                        <a:spcBef>
                          <a:spcPct val="0"/>
                        </a:spcBef>
                        <a:spcAft>
                          <a:spcPct val="0"/>
                        </a:spcAft>
                        <a:buClrTx/>
                        <a:buSzTx/>
                        <a:buFontTx/>
                        <a:buNone/>
                        <a:tabLst/>
                        <a:defRPr/>
                      </a:pPr>
                      <a:r>
                        <a:rPr lang="es-ES_tradnl" sz="900" i="1" kern="1200" baseline="0" noProof="0" dirty="0" smtClean="0">
                          <a:solidFill>
                            <a:srgbClr val="002776"/>
                          </a:solidFill>
                          <a:latin typeface="+mn-lt"/>
                          <a:ea typeface="+mn-ea"/>
                          <a:cs typeface="+mn-cs"/>
                        </a:rPr>
                        <a:t>Las ideas que se presentan a continuación son sugerencias que se añaden, pero que en ningún caso suponen un desarrollo vinculante.</a:t>
                      </a:r>
                    </a:p>
                    <a:p>
                      <a:pPr marL="0" marR="0" lvl="0" indent="0" algn="l" defTabSz="913399" rtl="0" eaLnBrk="1" fontAlgn="base" latinLnBrk="0" hangingPunct="1">
                        <a:lnSpc>
                          <a:spcPct val="100000"/>
                        </a:lnSpc>
                        <a:spcBef>
                          <a:spcPct val="0"/>
                        </a:spcBef>
                        <a:spcAft>
                          <a:spcPct val="0"/>
                        </a:spcAft>
                        <a:buClrTx/>
                        <a:buSzTx/>
                        <a:buFontTx/>
                        <a:buNone/>
                        <a:tabLst/>
                        <a:defRPr/>
                      </a:pPr>
                      <a:endParaRPr lang="es-ES_tradnl" sz="900" kern="1200" baseline="0" noProof="0" dirty="0" smtClean="0">
                        <a:solidFill>
                          <a:srgbClr val="002776"/>
                        </a:solidFill>
                        <a:latin typeface="+mn-lt"/>
                        <a:ea typeface="+mn-ea"/>
                        <a:cs typeface="+mn-cs"/>
                      </a:endParaRP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El objetivo consiste en encontrar el equilibrio entre un paquete de incentivos atractivo para el inversor privado internacional y asumible por parte de las instituciones públicas. Adicionalmente, Quito debe destacar entre otros destinos urbanos de Ecuador y de su “set competitivo” de ciudades de Latinoamérica.</a:t>
                      </a: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endParaRPr lang="es-ES_tradnl" sz="500" kern="1200" baseline="0" noProof="0" dirty="0" smtClean="0">
                        <a:solidFill>
                          <a:srgbClr val="002776"/>
                        </a:solidFill>
                        <a:latin typeface="+mn-lt"/>
                        <a:ea typeface="+mn-ea"/>
                        <a:cs typeface="+mn-cs"/>
                      </a:endParaRP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Para crear un paquete de incentivos a la inversión de diversos tipos es preciso que los actores involucrados perciban un beneficio económico en el medio- largo plazo: i.e. si se conceden beneficios fiscales, será porque a pesar de ellos la explotación de la actividad generará unos ingresos elevados y adicionales que sin los beneficios fiscales no se hubieran logrado.</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En los últimos tiempos la captación de inversión extranjera en turismo se ha concentrado en el sector hotelero, también aerolíneas, compañías de alquiler de coches, restaurantes, turoperadores y agentes de viajes Ésta se ha caracterizado por su consecuencia de integración vertical de la cadena de valor turística, pero en menos ocasiones incluye el desarrollo de atractivos turísticos y experiencias de doten de vida al destino y generen una demanda adicional.</a:t>
                      </a:r>
                    </a:p>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3"/>
                        <a:tabLst/>
                        <a:defRPr/>
                      </a:pPr>
                      <a:endParaRPr lang="es-ES_tradnl" sz="500" kern="1200" baseline="0" noProof="0" dirty="0" smtClean="0">
                        <a:solidFill>
                          <a:srgbClr val="002776"/>
                        </a:solidFill>
                        <a:latin typeface="+mn-lt"/>
                        <a:ea typeface="+mn-ea"/>
                        <a:cs typeface="+mn-cs"/>
                      </a:endParaRPr>
                    </a:p>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baseline="0" noProof="0" dirty="0" smtClean="0">
                          <a:solidFill>
                            <a:srgbClr val="002776"/>
                          </a:solidFill>
                          <a:latin typeface="+mn-lt"/>
                          <a:ea typeface="+mn-ea"/>
                          <a:cs typeface="+mn-cs"/>
                        </a:rPr>
                        <a:t>El paquete de incentivos debe incluir los siguientes servicios pero se debe ser creativo ya que el objetivo es facilitar la inversión en Quito en lugar de en otro destino urbano/ ciudad </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Seguridad jurídica y estabilidad política</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Beneficios fiscales atractivos para la compañía extranjera, pero que no desmotiven al sector privado doméstico, ya que ellos se podrán beneficiar de la demanda turística adicional creada</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Beneficios en servicios de asesoría y acompañamiento a la inversión: “bolsa de horas” de servicios profesionales de asesoría jurídica y de negocio</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Incluir servicios especializados de análisis de inversiones, planes de viabilidad y de dimensión de demanda local, nacional y regional (área de influencia) que se puedan precisar.</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Asistencia, en su caso, a la preparación de documentación para la presentación de candidatura a concurso público del Proyecto.</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Facilidades de contratación y formación del personal local, así como flexibilidad laboral</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Facilidad de compra o alquiler del terreno donde se ubicará la atracción turística</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Incentivo a la explotación durante un largo plazo de tiempo</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ES_tradnl" sz="500" kern="1200" baseline="0" noProof="0" dirty="0" smtClean="0">
                        <a:solidFill>
                          <a:srgbClr val="002776"/>
                        </a:solidFill>
                        <a:latin typeface="+mn-lt"/>
                        <a:ea typeface="+mn-ea"/>
                        <a:cs typeface="+mn-cs"/>
                      </a:endParaRPr>
                    </a:p>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baseline="0" noProof="0" dirty="0" smtClean="0">
                          <a:solidFill>
                            <a:srgbClr val="002776"/>
                          </a:solidFill>
                          <a:latin typeface="+mn-lt"/>
                          <a:ea typeface="+mn-ea"/>
                          <a:cs typeface="+mn-cs"/>
                        </a:rPr>
                        <a:t>Creación de un equipo técnico de expertos en diversas áreas que entendiendo las necesidades del inversor internacional, en concreto de proyectos turísticos, sea capaz de desarrollar un portfolio de incentivos atractivo.</a:t>
                      </a:r>
                    </a:p>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baseline="0" noProof="0" dirty="0" smtClean="0">
                          <a:solidFill>
                            <a:srgbClr val="002776"/>
                          </a:solidFill>
                          <a:latin typeface="+mn-lt"/>
                          <a:ea typeface="+mn-ea"/>
                          <a:cs typeface="+mn-cs"/>
                        </a:rPr>
                        <a:t>Asegurar la coordinación y el involucramiento de los diversos actores e instituciones involucrados y necesarios para implementar los incentivos propuestos.</a:t>
                      </a:r>
                    </a:p>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baseline="0" noProof="0" dirty="0" smtClean="0">
                          <a:solidFill>
                            <a:srgbClr val="002776"/>
                          </a:solidFill>
                          <a:latin typeface="+mn-lt"/>
                          <a:ea typeface="+mn-ea"/>
                          <a:cs typeface="+mn-cs"/>
                        </a:rPr>
                        <a:t>Quito debe ser el destino innovador que organice una reunión selecta de inversores de turismo y ocio y con un foco especializado en Proyectos de reposicionamiento de destinos turísticos.</a:t>
                      </a:r>
                    </a:p>
                    <a:p>
                      <a:r>
                        <a:rPr lang="es-ES" sz="900" kern="1200" dirty="0" smtClean="0">
                          <a:solidFill>
                            <a:schemeClr val="tx2"/>
                          </a:solidFill>
                          <a:effectLst/>
                          <a:latin typeface="+mn-lt"/>
                          <a:ea typeface="+mn-ea"/>
                          <a:cs typeface="+mn-cs"/>
                        </a:rPr>
                        <a:t>7. El principio</a:t>
                      </a:r>
                      <a:r>
                        <a:rPr lang="es-ES" sz="900" kern="1200" baseline="0" dirty="0" smtClean="0">
                          <a:solidFill>
                            <a:schemeClr val="tx2"/>
                          </a:solidFill>
                          <a:effectLst/>
                          <a:latin typeface="+mn-lt"/>
                          <a:ea typeface="+mn-ea"/>
                          <a:cs typeface="+mn-cs"/>
                        </a:rPr>
                        <a:t> de “ventanilla única” se aplicará en los servicios al inversionista en 2 niveles: “pre – venta” y “post – venta”:</a:t>
                      </a:r>
                      <a:endParaRPr lang="es-ES" sz="900" kern="1200" dirty="0" smtClean="0">
                        <a:solidFill>
                          <a:schemeClr val="tx2"/>
                        </a:solidFill>
                        <a:effectLst/>
                        <a:latin typeface="+mn-lt"/>
                        <a:ea typeface="+mn-ea"/>
                        <a:cs typeface="+mn-cs"/>
                      </a:endParaRPr>
                    </a:p>
                    <a:p>
                      <a:r>
                        <a:rPr lang="es-ES" sz="900" kern="1200" dirty="0" smtClean="0">
                          <a:solidFill>
                            <a:schemeClr val="tx2"/>
                          </a:solidFill>
                          <a:effectLst/>
                          <a:latin typeface="+mn-lt"/>
                          <a:ea typeface="+mn-ea"/>
                          <a:cs typeface="+mn-cs"/>
                        </a:rPr>
                        <a:t>- Servicio al Inversionista "pre - venta": acompañamiento al inversionista previo y durante el proceso de instalación del proyecto/empresa. El objetivo de este</a:t>
                      </a:r>
                      <a:r>
                        <a:rPr lang="es-ES" sz="900" kern="1200" baseline="0" dirty="0" smtClean="0">
                          <a:solidFill>
                            <a:schemeClr val="tx2"/>
                          </a:solidFill>
                          <a:effectLst/>
                          <a:latin typeface="+mn-lt"/>
                          <a:ea typeface="+mn-ea"/>
                          <a:cs typeface="+mn-cs"/>
                        </a:rPr>
                        <a:t> servicio es</a:t>
                      </a:r>
                      <a:r>
                        <a:rPr lang="es-ES" sz="900" kern="1200" dirty="0" smtClean="0">
                          <a:solidFill>
                            <a:schemeClr val="tx2"/>
                          </a:solidFill>
                          <a:effectLst/>
                          <a:latin typeface="+mn-lt"/>
                          <a:ea typeface="+mn-ea"/>
                          <a:cs typeface="+mn-cs"/>
                        </a:rPr>
                        <a:t> pasar de la “lista larga” de opciones a la “lista corta” y finalmente, lograr la ejecución del proyecto en el territorio.</a:t>
                      </a:r>
                    </a:p>
                    <a:p>
                      <a:r>
                        <a:rPr lang="es-ES" sz="900" kern="1200" dirty="0" smtClean="0">
                          <a:solidFill>
                            <a:schemeClr val="tx2"/>
                          </a:solidFill>
                          <a:effectLst/>
                          <a:latin typeface="+mn-lt"/>
                          <a:ea typeface="+mn-ea"/>
                          <a:cs typeface="+mn-cs"/>
                        </a:rPr>
                        <a:t>- Servicio al Inversionista "post - venta": una vez instalado el inversionista en la ciudad o implementado el proyecto, se debe generar un trabajo de seguimiento a fin de fomentar la re-inversión en la ciudad.</a:t>
                      </a:r>
                    </a:p>
                  </a:txBody>
                  <a:tcP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0000"/>
                  </a:ext>
                </a:extLst>
              </a:tr>
              <a:tr h="1091386">
                <a:tc>
                  <a:txBody>
                    <a:bodyPr/>
                    <a:lstStyle/>
                    <a:p>
                      <a:pPr marL="0" marR="0" lvl="0" indent="0" algn="l" defTabSz="913399" rtl="0" eaLnBrk="1" fontAlgn="auto" latinLnBrk="0" hangingPunct="1">
                        <a:lnSpc>
                          <a:spcPct val="100000"/>
                        </a:lnSpc>
                        <a:spcBef>
                          <a:spcPts val="0"/>
                        </a:spcBef>
                        <a:spcAft>
                          <a:spcPts val="0"/>
                        </a:spcAft>
                        <a:buClrTx/>
                        <a:buSzTx/>
                        <a:buFont typeface="+mj-lt"/>
                        <a:buNone/>
                        <a:tabLst/>
                        <a:defRPr/>
                      </a:pPr>
                      <a:r>
                        <a:rPr lang="es-ES_tradnl" sz="900" b="1" kern="1200" baseline="0" noProof="0" dirty="0" smtClean="0">
                          <a:solidFill>
                            <a:srgbClr val="002776"/>
                          </a:solidFill>
                          <a:latin typeface="+mn-lt"/>
                          <a:ea typeface="+mn-ea"/>
                          <a:cs typeface="+mn-cs"/>
                        </a:rPr>
                        <a:t>Ejemplos de beneficios ofrecidos por Singapur</a:t>
                      </a:r>
                    </a:p>
                    <a:p>
                      <a:pPr marL="171450" marR="0" lvl="0"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Los términos de referencia para la licitación del desarrollo de activos de uso turístico concedían facilidades en la adquisición de propiedad y explotación. Los espacios en la ciudad dirigidos a esos usos fueron parcelados de tal modo que se tenía plena libertad en el desarrollo del proyecto pero bajo condiciones establecidas en los términos no serían negociables para asegurar un proceso transparente para el local y además otros inversores.</a:t>
                      </a:r>
                    </a:p>
                    <a:p>
                      <a:pPr marL="171450" marR="0" lvl="0"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Impuesto sobre la propiedad de activos (inmuebles) era del 36% y se redujo a 12% para la captación de inversores privados e internacionales. Esta medida se garantizaba que estaría vigente durante 20 años.</a:t>
                      </a:r>
                    </a:p>
                    <a:p>
                      <a:pPr marL="171450" marR="0" lvl="0"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Facilidad de obtener hipotecas y créditos.</a:t>
                      </a:r>
                    </a:p>
                    <a:p>
                      <a:pPr marL="171450" marR="0" lvl="0" indent="-1714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Mantuvieron el paquete de incentivos vigente hasta que la confianza del inversor en Singapur fue sólida.</a:t>
                      </a:r>
                    </a:p>
                  </a:txBody>
                  <a:tcP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428434822"/>
                  </a:ext>
                </a:extLst>
              </a:tr>
            </a:tbl>
          </a:graphicData>
        </a:graphic>
      </p:graphicFrame>
      <p:sp>
        <p:nvSpPr>
          <p:cNvPr id="7" name="Rectangle 6"/>
          <p:cNvSpPr/>
          <p:nvPr/>
        </p:nvSpPr>
        <p:spPr>
          <a:xfrm>
            <a:off x="205200" y="1366714"/>
            <a:ext cx="9684258"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418071"/>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425343"/>
            <a:ext cx="9073266" cy="246221"/>
          </a:xfrm>
          <a:prstGeom prst="rect">
            <a:avLst/>
          </a:prstGeom>
          <a:noFill/>
        </p:spPr>
        <p:txBody>
          <a:bodyPr wrap="square" rtlCol="0">
            <a:spAutoFit/>
          </a:bodyPr>
          <a:lstStyle/>
          <a:p>
            <a:r>
              <a:rPr lang="es-CL" sz="1000" b="1" dirty="0" smtClean="0">
                <a:solidFill>
                  <a:schemeClr val="bg2"/>
                </a:solidFill>
                <a:latin typeface="+mn-lt"/>
              </a:rPr>
              <a:t>Anexo: sugerencias para la </a:t>
            </a:r>
            <a:r>
              <a:rPr lang="es-ES_tradnl" sz="1000" b="1" dirty="0" smtClean="0">
                <a:solidFill>
                  <a:schemeClr val="bg2"/>
                </a:solidFill>
                <a:latin typeface="+mn-lt"/>
              </a:rPr>
              <a:t>estructuración de </a:t>
            </a:r>
            <a:r>
              <a:rPr lang="es-ES_tradnl" sz="1000" b="1" dirty="0">
                <a:solidFill>
                  <a:schemeClr val="bg2"/>
                </a:solidFill>
                <a:latin typeface="+mn-lt"/>
              </a:rPr>
              <a:t>paquetes de incentivos y servicios al inversionista para fomentar la inversión turística</a:t>
            </a:r>
            <a:endParaRPr lang="es-CL" sz="1000" b="1" dirty="0">
              <a:solidFill>
                <a:schemeClr val="bg2"/>
              </a:solidFill>
              <a:latin typeface="+mn-lt"/>
            </a:endParaRPr>
          </a:p>
        </p:txBody>
      </p:sp>
      <p:sp>
        <p:nvSpPr>
          <p:cNvPr id="23" name="Rectangle 22"/>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000" b="1" dirty="0" smtClean="0">
                <a:solidFill>
                  <a:schemeClr val="tx2"/>
                </a:solidFill>
              </a:rPr>
              <a:t>1.2. </a:t>
            </a:r>
            <a:r>
              <a:rPr lang="es-ES_tradnl" sz="1000" b="1" dirty="0">
                <a:solidFill>
                  <a:schemeClr val="tx2"/>
                </a:solidFill>
              </a:rPr>
              <a:t>Estructuración de paquetes de incentivos y servicios al inversionista para fomentar la inversión turística</a:t>
            </a:r>
            <a:endParaRPr lang="es-CL" sz="1000" b="1" dirty="0">
              <a:solidFill>
                <a:schemeClr val="tx2"/>
              </a:solidFill>
            </a:endParaRPr>
          </a:p>
        </p:txBody>
      </p:sp>
      <p:sp>
        <p:nvSpPr>
          <p:cNvPr id="30" name="Rectangle 29"/>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182563" algn="ctr"/>
            <a:r>
              <a:rPr lang="es-ES_tradnl" sz="800" b="1" dirty="0" smtClean="0"/>
              <a:t>Desarrollo inorgánico del turismo a través de captación de inversiones de alto impacto</a:t>
            </a:r>
            <a:endParaRPr lang="es-CL" sz="800" b="1" dirty="0">
              <a:solidFill>
                <a:srgbClr val="FFFFFF"/>
              </a:solidFill>
            </a:endParaRPr>
          </a:p>
        </p:txBody>
      </p:sp>
      <p:sp>
        <p:nvSpPr>
          <p:cNvPr id="31" name="Rounded Rectangle 30"/>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E1</a:t>
            </a:r>
            <a:endParaRPr lang="es-ES" sz="1000" b="1" dirty="0">
              <a:solidFill>
                <a:srgbClr val="002060"/>
              </a:solidFill>
            </a:endParaRPr>
          </a:p>
        </p:txBody>
      </p:sp>
      <p:grpSp>
        <p:nvGrpSpPr>
          <p:cNvPr id="37" name="Group 36"/>
          <p:cNvGrpSpPr/>
          <p:nvPr/>
        </p:nvGrpSpPr>
        <p:grpSpPr>
          <a:xfrm>
            <a:off x="1202122" y="380250"/>
            <a:ext cx="428400" cy="410400"/>
            <a:chOff x="1157616" y="202415"/>
            <a:chExt cx="515504" cy="495053"/>
          </a:xfrm>
        </p:grpSpPr>
        <p:sp>
          <p:nvSpPr>
            <p:cNvPr id="38" name="Rounded Rectangle 37"/>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9" name="Group 282"/>
            <p:cNvGrpSpPr/>
            <p:nvPr/>
          </p:nvGrpSpPr>
          <p:grpSpPr>
            <a:xfrm>
              <a:off x="1311621" y="288473"/>
              <a:ext cx="207495" cy="194290"/>
              <a:chOff x="644491" y="4719572"/>
              <a:chExt cx="226243" cy="211846"/>
            </a:xfrm>
            <a:solidFill>
              <a:schemeClr val="bg1"/>
            </a:solidFill>
          </p:grpSpPr>
          <p:sp>
            <p:nvSpPr>
              <p:cNvPr id="40"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41"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1873517670"/>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7465" y="214586"/>
            <a:ext cx="9043447" cy="957262"/>
          </a:xfrm>
        </p:spPr>
        <p:txBody>
          <a:bodyPr/>
          <a:lstStyle/>
          <a:p>
            <a:r>
              <a:rPr lang="es-ES_tradnl" sz="2000" dirty="0" smtClean="0"/>
              <a:t>Ejemplos: Informe “</a:t>
            </a:r>
            <a:r>
              <a:rPr lang="en-US" sz="2000" dirty="0" smtClean="0"/>
              <a:t>Planning </a:t>
            </a:r>
            <a:r>
              <a:rPr lang="en-US" sz="2000" dirty="0"/>
              <a:t>for Tourism: Creating a Vibrant </a:t>
            </a:r>
            <a:r>
              <a:rPr lang="en-US" sz="2000" dirty="0" smtClean="0"/>
              <a:t>Singapore”</a:t>
            </a:r>
            <a:r>
              <a:rPr lang="en-US" dirty="0" smtClean="0"/>
              <a:t/>
            </a:r>
            <a:br>
              <a:rPr lang="en-US" dirty="0" smtClean="0"/>
            </a:br>
            <a:r>
              <a:rPr lang="es-ES" sz="1800" i="1" dirty="0" smtClean="0">
                <a:solidFill>
                  <a:srgbClr val="00A1DE"/>
                </a:solidFill>
              </a:rPr>
              <a:t>Evolución de llegadas de turistas vinculado al desarrollo de proyectos turísticos: Singapur captador de inversiones por sus incentivos</a:t>
            </a:r>
            <a:r>
              <a:rPr lang="en-US" sz="1800" i="1" dirty="0" smtClean="0">
                <a:solidFill>
                  <a:srgbClr val="00A1DE"/>
                </a:solidFill>
              </a:rPr>
              <a:t> </a:t>
            </a:r>
            <a:endParaRPr lang="es-ES" sz="1800" i="1" dirty="0">
              <a:solidFill>
                <a:srgbClr val="00A1DE"/>
              </a:solidFill>
            </a:endParaRPr>
          </a:p>
        </p:txBody>
      </p:sp>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69</a:t>
            </a:fld>
            <a:endParaRPr lang="en-US" dirty="0"/>
          </a:p>
        </p:txBody>
      </p:sp>
      <p:sp>
        <p:nvSpPr>
          <p:cNvPr id="4" name="Footer Placeholder 3"/>
          <p:cNvSpPr>
            <a:spLocks noGrp="1"/>
          </p:cNvSpPr>
          <p:nvPr>
            <p:ph type="ftr" sz="quarter" idx="11"/>
          </p:nvPr>
        </p:nvSpPr>
        <p:spPr>
          <a:xfrm>
            <a:off x="993329" y="7429506"/>
            <a:ext cx="8285137" cy="163513"/>
          </a:xfrm>
        </p:spPr>
        <p:txBody>
          <a:bodyPr/>
          <a:lstStyle/>
          <a:p>
            <a:pPr>
              <a:defRPr/>
            </a:pPr>
            <a:r>
              <a:rPr lang="en-US" dirty="0" smtClean="0"/>
              <a:t>Fuente</a:t>
            </a:r>
            <a:r>
              <a:rPr lang="en-US" dirty="0"/>
              <a:t>: </a:t>
            </a:r>
            <a:r>
              <a:rPr lang="en-US" dirty="0" smtClean="0"/>
              <a:t>Planning </a:t>
            </a:r>
            <a:r>
              <a:rPr lang="en-US" dirty="0"/>
              <a:t>for Tourism: Creating a Vibrant </a:t>
            </a:r>
            <a:r>
              <a:rPr lang="en-US" dirty="0" smtClean="0"/>
              <a:t>Singapore; Urban System Studies; Center for </a:t>
            </a:r>
            <a:r>
              <a:rPr lang="en-US" dirty="0" err="1" smtClean="0"/>
              <a:t>Liveable</a:t>
            </a:r>
            <a:r>
              <a:rPr lang="en-US" dirty="0" smtClean="0"/>
              <a:t> Cities Singapore</a:t>
            </a:r>
            <a:endParaRPr lang="en-US" dirty="0"/>
          </a:p>
        </p:txBody>
      </p:sp>
      <p:pic>
        <p:nvPicPr>
          <p:cNvPr id="6" name="Picture 5"/>
          <p:cNvPicPr>
            <a:picLocks noChangeAspect="1"/>
          </p:cNvPicPr>
          <p:nvPr/>
        </p:nvPicPr>
        <p:blipFill rotWithShape="1">
          <a:blip r:embed="rId2"/>
          <a:srcRect l="22882" t="19484" r="24542" b="12595"/>
          <a:stretch/>
        </p:blipFill>
        <p:spPr>
          <a:xfrm>
            <a:off x="997546" y="1369993"/>
            <a:ext cx="8323367" cy="6045393"/>
          </a:xfrm>
          <a:prstGeom prst="rect">
            <a:avLst/>
          </a:prstGeom>
        </p:spPr>
      </p:pic>
    </p:spTree>
    <p:extLst>
      <p:ext uri="{BB962C8B-B14F-4D97-AF65-F5344CB8AC3E}">
        <p14:creationId xmlns:p14="http://schemas.microsoft.com/office/powerpoint/2010/main" val="385870170"/>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s-ES" sz="3250" b="1" dirty="0" smtClean="0">
                <a:solidFill>
                  <a:schemeClr val="bg2"/>
                </a:solidFill>
              </a:rPr>
              <a:t>2. </a:t>
            </a:r>
            <a:r>
              <a:rPr lang="es-ES" sz="3250" b="1" dirty="0">
                <a:solidFill>
                  <a:schemeClr val="bg2"/>
                </a:solidFill>
              </a:rPr>
              <a:t>Glosario de términos</a:t>
            </a:r>
          </a:p>
        </p:txBody>
      </p:sp>
    </p:spTree>
    <p:extLst>
      <p:ext uri="{BB962C8B-B14F-4D97-AF65-F5344CB8AC3E}">
        <p14:creationId xmlns:p14="http://schemas.microsoft.com/office/powerpoint/2010/main" val="3795473154"/>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93961" name="think-cell Slide" r:id="rId30" imgW="270" imgH="270" progId="TCLayout.ActiveDocument.1">
                  <p:embed/>
                </p:oleObj>
              </mc:Choice>
              <mc:Fallback>
                <p:oleObj name="think-cell Slide" r:id="rId30" imgW="270" imgH="270" progId="TCLayout.ActiveDocument.1">
                  <p:embed/>
                  <p:pic>
                    <p:nvPicPr>
                      <p:cNvPr id="14" name="Object 13" hidden="1"/>
                      <p:cNvPicPr/>
                      <p:nvPr/>
                    </p:nvPicPr>
                    <p:blipFill>
                      <a:blip r:embed="rId31"/>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050" b="1" dirty="0" smtClean="0">
                <a:solidFill>
                  <a:schemeClr val="tx2"/>
                </a:solidFill>
              </a:rPr>
              <a:t>2.1. Marketing de atracción de inversiones</a:t>
            </a:r>
            <a:endParaRPr lang="es-CL" sz="1050" b="1" dirty="0">
              <a:solidFill>
                <a:schemeClr val="tx2"/>
              </a:solidFill>
            </a:endParaRPr>
          </a:p>
        </p:txBody>
      </p:sp>
      <p:sp>
        <p:nvSpPr>
          <p:cNvPr id="257" name="Rectangle 256"/>
          <p:cNvSpPr/>
          <p:nvPr/>
        </p:nvSpPr>
        <p:spPr>
          <a:xfrm>
            <a:off x="7264146" y="2748603"/>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Desarrollo de una compaña de marketing enfocada en RRPP que genere confianza a los inversores por el uso de personas de influencia.</a:t>
            </a:r>
          </a:p>
          <a:p>
            <a:pPr marL="228600" lvl="0" indent="-228600">
              <a:buFont typeface="+mj-lt"/>
              <a:buAutoNum type="arabicPeriod"/>
            </a:pPr>
            <a:r>
              <a:rPr lang="es-CL" sz="900" dirty="0" smtClean="0">
                <a:solidFill>
                  <a:srgbClr val="002776"/>
                </a:solidFill>
              </a:rPr>
              <a:t>Coordinación y uso de la red internacional de representación y contactos en el exterior de Ecuador.</a:t>
            </a:r>
          </a:p>
        </p:txBody>
      </p:sp>
      <p:sp>
        <p:nvSpPr>
          <p:cNvPr id="212" name="Rectangle 211"/>
          <p:cNvSpPr/>
          <p:nvPr/>
        </p:nvSpPr>
        <p:spPr>
          <a:xfrm>
            <a:off x="205200" y="179926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Generar deseo de inversión en Quito y captar fondos privados internacionales para el destino.</a:t>
            </a:r>
          </a:p>
        </p:txBody>
      </p:sp>
      <p:sp>
        <p:nvSpPr>
          <p:cNvPr id="256" name="Rectangle 255"/>
          <p:cNvSpPr/>
          <p:nvPr/>
        </p:nvSpPr>
        <p:spPr>
          <a:xfrm>
            <a:off x="7264146" y="238490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947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a:solidFill>
                  <a:schemeClr val="tx2"/>
                </a:solidFill>
              </a:rPr>
              <a:t>Niveles de inversión captado por </a:t>
            </a:r>
            <a:r>
              <a:rPr lang="es-CL" sz="900" dirty="0" smtClean="0">
                <a:solidFill>
                  <a:schemeClr val="tx2"/>
                </a:solidFill>
              </a:rPr>
              <a:t>tipología de proyecto para el que se logró la inversión.</a:t>
            </a:r>
            <a:endParaRPr lang="es-CL" sz="900" dirty="0">
              <a:solidFill>
                <a:schemeClr val="tx2"/>
              </a:solidFill>
            </a:endParaRPr>
          </a:p>
          <a:p>
            <a:pPr marL="228600" indent="-228600">
              <a:spcBef>
                <a:spcPts val="300"/>
              </a:spcBef>
              <a:buFont typeface="+mj-lt"/>
              <a:buAutoNum type="arabicPeriod"/>
            </a:pPr>
            <a:r>
              <a:rPr lang="es-CL" sz="900" dirty="0" smtClean="0">
                <a:solidFill>
                  <a:schemeClr val="tx2"/>
                </a:solidFill>
              </a:rPr>
              <a:t>Niveles de inversión captado por mercados internacionales.</a:t>
            </a: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nvPr>
        </p:nvGraphicFramePr>
        <p:xfrm>
          <a:off x="205200" y="3748975"/>
          <a:ext cx="7020000" cy="2386777"/>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369101">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noProof="0" dirty="0" smtClean="0">
                          <a:solidFill>
                            <a:srgbClr val="002776"/>
                          </a:solidFill>
                          <a:latin typeface="+mn-lt"/>
                          <a:ea typeface="+mn-ea"/>
                          <a:cs typeface="+mn-cs"/>
                        </a:rPr>
                        <a:t>Crear un material</a:t>
                      </a:r>
                      <a:r>
                        <a:rPr lang="es-ES_tradnl" sz="900" kern="1200" baseline="0" noProof="0" dirty="0" smtClean="0">
                          <a:solidFill>
                            <a:srgbClr val="002776"/>
                          </a:solidFill>
                          <a:latin typeface="+mn-lt"/>
                          <a:ea typeface="+mn-ea"/>
                          <a:cs typeface="+mn-cs"/>
                        </a:rPr>
                        <a:t> informativo y comercial explicativo del Portfolio de proyectos de inversión y de los paquetes de incentivos asociados. Se incluirán las principales características de cada proyecto: concepto, modelo de negocio propuesto, titularidad propuesta, nivel de inversión, TIR asociada, </a:t>
                      </a:r>
                      <a:r>
                        <a:rPr lang="es-ES_tradnl" sz="900" i="1" kern="1200" baseline="0" noProof="0" dirty="0" err="1" smtClean="0">
                          <a:solidFill>
                            <a:srgbClr val="002776"/>
                          </a:solidFill>
                          <a:latin typeface="+mn-lt"/>
                          <a:ea typeface="+mn-ea"/>
                          <a:cs typeface="+mn-cs"/>
                        </a:rPr>
                        <a:t>pártners</a:t>
                      </a:r>
                      <a:r>
                        <a:rPr lang="es-ES_tradnl" sz="900" kern="1200" baseline="0" noProof="0" dirty="0" smtClean="0">
                          <a:solidFill>
                            <a:srgbClr val="002776"/>
                          </a:solidFill>
                          <a:latin typeface="+mn-lt"/>
                          <a:ea typeface="+mn-ea"/>
                          <a:cs typeface="+mn-cs"/>
                        </a:rPr>
                        <a:t> colaboradores, entre otros.</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868984533"/>
                  </a:ext>
                </a:extLst>
              </a:tr>
              <a:tr h="369101">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2"/>
                        <a:tabLst/>
                        <a:defRPr/>
                      </a:pPr>
                      <a:r>
                        <a:rPr lang="es-ES_tradnl" sz="900" kern="1200" noProof="0" dirty="0" smtClean="0">
                          <a:solidFill>
                            <a:srgbClr val="002776"/>
                          </a:solidFill>
                          <a:latin typeface="+mn-lt"/>
                          <a:ea typeface="+mn-ea"/>
                          <a:cs typeface="+mn-cs"/>
                        </a:rPr>
                        <a:t>Identificar</a:t>
                      </a:r>
                      <a:r>
                        <a:rPr lang="es-ES_tradnl" sz="900" kern="1200" baseline="0" noProof="0" dirty="0" smtClean="0">
                          <a:solidFill>
                            <a:srgbClr val="002776"/>
                          </a:solidFill>
                          <a:latin typeface="+mn-lt"/>
                          <a:ea typeface="+mn-ea"/>
                          <a:cs typeface="+mn-cs"/>
                        </a:rPr>
                        <a:t> distintos grupos inversores y segmentarlos por tipología de inversor y por tipología de proyectos que les puedan resultar atractivos según las últimos proyectos de inversión asumidos.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75422">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noProof="0" dirty="0" smtClean="0">
                          <a:solidFill>
                            <a:srgbClr val="002776"/>
                          </a:solidFill>
                          <a:latin typeface="+mn-lt"/>
                          <a:ea typeface="+mn-ea"/>
                          <a:cs typeface="+mn-cs"/>
                        </a:rPr>
                        <a:t>Desarrollar</a:t>
                      </a:r>
                      <a:r>
                        <a:rPr lang="es-ES_tradnl" sz="900" kern="1200" baseline="0" noProof="0" dirty="0" smtClean="0">
                          <a:solidFill>
                            <a:srgbClr val="002776"/>
                          </a:solidFill>
                          <a:latin typeface="+mn-lt"/>
                          <a:ea typeface="+mn-ea"/>
                          <a:cs typeface="+mn-cs"/>
                        </a:rPr>
                        <a:t> una agenda comercial con los inversionistas clave seleccionados y disponer de material comercial de apoyo que facilite la toma de decisiones.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79778">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4"/>
                        <a:tabLst/>
                        <a:defRPr/>
                      </a:pPr>
                      <a:r>
                        <a:rPr lang="es-ES_tradnl" sz="900" kern="1200" noProof="0" dirty="0" smtClean="0">
                          <a:solidFill>
                            <a:srgbClr val="002776"/>
                          </a:solidFill>
                          <a:latin typeface="+mn-lt"/>
                          <a:ea typeface="+mn-ea"/>
                          <a:cs typeface="+mn-cs"/>
                        </a:rPr>
                        <a:t>Realizar una campaña selectiva de RRPP e </a:t>
                      </a:r>
                      <a:r>
                        <a:rPr lang="es-ES_tradnl" sz="900" kern="1200" noProof="0" dirty="0" err="1" smtClean="0">
                          <a:solidFill>
                            <a:srgbClr val="002776"/>
                          </a:solidFill>
                          <a:latin typeface="+mn-lt"/>
                          <a:ea typeface="+mn-ea"/>
                          <a:cs typeface="+mn-cs"/>
                        </a:rPr>
                        <a:t>influenciadores</a:t>
                      </a:r>
                      <a:r>
                        <a:rPr lang="es-ES_tradnl" sz="900" kern="1200" noProof="0" dirty="0" smtClean="0">
                          <a:solidFill>
                            <a:srgbClr val="002776"/>
                          </a:solidFill>
                          <a:latin typeface="+mn-lt"/>
                          <a:ea typeface="+mn-ea"/>
                          <a:cs typeface="+mn-cs"/>
                        </a:rPr>
                        <a:t>, con apoyo del sector público y privado, que dé confianza a los inversionistas y agilice la toma de decisiones</a:t>
                      </a:r>
                      <a:r>
                        <a:rPr lang="es-ES" sz="900" kern="1200" noProof="0" dirty="0" smtClean="0">
                          <a:solidFill>
                            <a:srgbClr val="002776"/>
                          </a:solidFill>
                          <a:latin typeface="+mn-lt"/>
                          <a:ea typeface="+mn-ea"/>
                          <a:cs typeface="+mn-cs"/>
                        </a:rPr>
                        <a:t>. </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79778">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5"/>
                        <a:tabLst/>
                        <a:defRPr/>
                      </a:pPr>
                      <a:r>
                        <a:rPr lang="es-ES_tradnl" sz="900" kern="1200" noProof="0" dirty="0" smtClean="0">
                          <a:solidFill>
                            <a:srgbClr val="002776"/>
                          </a:solidFill>
                          <a:latin typeface="+mn-lt"/>
                          <a:ea typeface="+mn-ea"/>
                          <a:cs typeface="+mn-cs"/>
                        </a:rPr>
                        <a:t>Diseñar</a:t>
                      </a:r>
                      <a:r>
                        <a:rPr lang="es-ES_tradnl" sz="900" kern="1200" baseline="0" noProof="0" dirty="0" smtClean="0">
                          <a:solidFill>
                            <a:srgbClr val="002776"/>
                          </a:solidFill>
                          <a:latin typeface="+mn-lt"/>
                          <a:ea typeface="+mn-ea"/>
                          <a:cs typeface="+mn-cs"/>
                        </a:rPr>
                        <a:t> una campaña de comunicación en medios y foros especializados, publicaciones de inversión, ferias “pro </a:t>
                      </a:r>
                      <a:r>
                        <a:rPr lang="es-ES_tradnl" sz="900" kern="1200" baseline="0" noProof="0" dirty="0" err="1" smtClean="0">
                          <a:solidFill>
                            <a:srgbClr val="002776"/>
                          </a:solidFill>
                          <a:latin typeface="+mn-lt"/>
                          <a:ea typeface="+mn-ea"/>
                          <a:cs typeface="+mn-cs"/>
                        </a:rPr>
                        <a:t>invest</a:t>
                      </a:r>
                      <a:r>
                        <a:rPr lang="es-ES_tradnl" sz="900" kern="1200" baseline="0" noProof="0" dirty="0" smtClean="0">
                          <a:solidFill>
                            <a:srgbClr val="002776"/>
                          </a:solidFill>
                          <a:latin typeface="+mn-lt"/>
                          <a:ea typeface="+mn-ea"/>
                          <a:cs typeface="+mn-cs"/>
                        </a:rPr>
                        <a:t>”, entre otros, que dé a conocer las oportunidades de QT como destino de inversiones internacionales.</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78269326"/>
                  </a:ext>
                </a:extLst>
              </a:tr>
              <a:tr h="379778">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6"/>
                        <a:tabLst/>
                        <a:defRPr/>
                      </a:pPr>
                      <a:r>
                        <a:rPr lang="es-ES_tradnl" sz="900" kern="1200" noProof="0" dirty="0" smtClean="0">
                          <a:solidFill>
                            <a:srgbClr val="002776"/>
                          </a:solidFill>
                          <a:latin typeface="+mn-lt"/>
                          <a:ea typeface="+mn-ea"/>
                          <a:cs typeface="+mn-cs"/>
                        </a:rPr>
                        <a:t>Generar visibilidad</a:t>
                      </a:r>
                      <a:r>
                        <a:rPr lang="es-ES_tradnl" sz="900" kern="1200" baseline="0" noProof="0" dirty="0" smtClean="0">
                          <a:solidFill>
                            <a:srgbClr val="002776"/>
                          </a:solidFill>
                          <a:latin typeface="+mn-lt"/>
                          <a:ea typeface="+mn-ea"/>
                          <a:cs typeface="+mn-cs"/>
                        </a:rPr>
                        <a:t> y presencia en medios de comunicación para aquellos inversores que decidan invertir en Quito en proyectos turísticos y aprovechar esos medios para dar a conocer el proyecto en cuestión y el paquete de estimulación a la inversión.</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499192003"/>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6"/>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27"/>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4"/>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5"/>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2"/>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3"/>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0"/>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1"/>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18"/>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19"/>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6"/>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17"/>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70</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5894090"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a:t>Promoción de la inversión adecuada a cada tipología de proyecto</a:t>
            </a:r>
            <a:endParaRPr lang="es-CL" sz="800" b="1" dirty="0">
              <a:solidFill>
                <a:srgbClr val="FFFFFF"/>
              </a:solidFill>
            </a:endParaRPr>
          </a:p>
        </p:txBody>
      </p:sp>
      <p:sp>
        <p:nvSpPr>
          <p:cNvPr id="293" name="Rectangle 292"/>
          <p:cNvSpPr/>
          <p:nvPr/>
        </p:nvSpPr>
        <p:spPr>
          <a:xfrm>
            <a:off x="205458" y="143926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526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421377"/>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472734"/>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480006"/>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59" name="Group 358"/>
          <p:cNvGrpSpPr/>
          <p:nvPr/>
        </p:nvGrpSpPr>
        <p:grpSpPr>
          <a:xfrm>
            <a:off x="187198" y="2377842"/>
            <a:ext cx="7036540" cy="1041705"/>
            <a:chOff x="187198" y="2693266"/>
            <a:chExt cx="7036540" cy="1080513"/>
          </a:xfrm>
        </p:grpSpPr>
        <p:sp>
          <p:nvSpPr>
            <p:cNvPr id="360" name="Rectangle 314"/>
            <p:cNvSpPr/>
            <p:nvPr>
              <p:custDataLst>
                <p:tags r:id="rId14"/>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61" name="Group 315"/>
            <p:cNvGrpSpPr/>
            <p:nvPr>
              <p:custDataLst>
                <p:tags r:id="rId15"/>
              </p:custDataLst>
            </p:nvPr>
          </p:nvGrpSpPr>
          <p:grpSpPr>
            <a:xfrm>
              <a:off x="316674" y="2734898"/>
              <a:ext cx="216000" cy="288000"/>
              <a:chOff x="391339" y="1340959"/>
              <a:chExt cx="382588" cy="609600"/>
            </a:xfrm>
          </p:grpSpPr>
          <p:sp>
            <p:nvSpPr>
              <p:cNvPr id="364"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5"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62" name="Rectangle 361"/>
            <p:cNvSpPr/>
            <p:nvPr/>
          </p:nvSpPr>
          <p:spPr>
            <a:xfrm>
              <a:off x="3631554" y="3059282"/>
              <a:ext cx="3558680"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err="1" smtClean="0">
                  <a:solidFill>
                    <a:srgbClr val="002776"/>
                  </a:solidFill>
                </a:rPr>
                <a:t>Mintur</a:t>
              </a:r>
              <a:r>
                <a:rPr lang="es-ES_tradnl" sz="900" dirty="0">
                  <a:solidFill>
                    <a:srgbClr val="002776"/>
                  </a:solidFill>
                </a:rPr>
                <a:t>,</a:t>
              </a:r>
              <a:r>
                <a:rPr lang="es-ES_tradnl" sz="900" dirty="0" smtClean="0">
                  <a:solidFill>
                    <a:srgbClr val="002776"/>
                  </a:solidFill>
                </a:rPr>
                <a:t> Pro Ecuador, Ministerio de Comercio Exterior y Consejo Consultivo de Turismo.</a:t>
              </a:r>
              <a:endParaRPr lang="es-ES" sz="900" dirty="0">
                <a:solidFill>
                  <a:srgbClr val="002776"/>
                </a:solidFill>
              </a:endParaRPr>
            </a:p>
          </p:txBody>
        </p:sp>
        <p:sp>
          <p:nvSpPr>
            <p:cNvPr id="363" name="Rectangle 362"/>
            <p:cNvSpPr/>
            <p:nvPr/>
          </p:nvSpPr>
          <p:spPr>
            <a:xfrm>
              <a:off x="187198" y="3063592"/>
              <a:ext cx="3418116"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ES_tradnl" sz="900" dirty="0">
                  <a:solidFill>
                    <a:srgbClr val="002776"/>
                  </a:solidFill>
                </a:rPr>
                <a:t>Quito Turismo y </a:t>
              </a:r>
              <a:r>
                <a:rPr lang="es-ES_tradnl" sz="900" dirty="0" smtClean="0">
                  <a:solidFill>
                    <a:srgbClr val="002776"/>
                  </a:solidFill>
                </a:rPr>
                <a:t>Secretaría de Desarrollo Productivo y Competitividad</a:t>
              </a:r>
              <a:endParaRPr lang="es-ES_tradnl" sz="900" dirty="0">
                <a:solidFill>
                  <a:srgbClr val="002776"/>
                </a:solidFill>
              </a:endParaRPr>
            </a:p>
            <a:p>
              <a:r>
                <a:rPr lang="es-ES_tradnl" sz="900" b="1" dirty="0">
                  <a:solidFill>
                    <a:srgbClr val="002776"/>
                  </a:solidFill>
                </a:rPr>
                <a:t>Equipo de Proyecto: </a:t>
              </a:r>
              <a:r>
                <a:rPr lang="es-ES_tradnl" sz="900" dirty="0" err="1">
                  <a:solidFill>
                    <a:srgbClr val="002776"/>
                  </a:solidFill>
                </a:rPr>
                <a:t>QuitoTurismo</a:t>
              </a:r>
              <a:r>
                <a:rPr lang="es-ES_tradnl" sz="900" dirty="0">
                  <a:solidFill>
                    <a:srgbClr val="002776"/>
                  </a:solidFill>
                </a:rPr>
                <a:t> (Dirección de </a:t>
              </a:r>
              <a:r>
                <a:rPr lang="es-ES_tradnl" sz="900" dirty="0" smtClean="0">
                  <a:solidFill>
                    <a:srgbClr val="002776"/>
                  </a:solidFill>
                </a:rPr>
                <a:t>Inversiones)</a:t>
              </a:r>
              <a:endParaRPr lang="es-ES" sz="900" dirty="0">
                <a:solidFill>
                  <a:srgbClr val="002776"/>
                </a:solidFill>
              </a:endParaRPr>
            </a:p>
          </p:txBody>
        </p:sp>
      </p:grpSp>
      <p:sp>
        <p:nvSpPr>
          <p:cNvPr id="292" name="Rectangle 291"/>
          <p:cNvSpPr/>
          <p:nvPr/>
        </p:nvSpPr>
        <p:spPr>
          <a:xfrm>
            <a:off x="205459" y="6451934"/>
            <a:ext cx="3165135" cy="3514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15" name="Rectangle 314"/>
          <p:cNvSpPr/>
          <p:nvPr/>
        </p:nvSpPr>
        <p:spPr>
          <a:xfrm>
            <a:off x="205458" y="6784062"/>
            <a:ext cx="31647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$ 400.000 USD </a:t>
            </a:r>
          </a:p>
          <a:p>
            <a:pPr algn="ctr"/>
            <a:r>
              <a:rPr lang="es-CL" sz="800" i="1" dirty="0" smtClean="0">
                <a:solidFill>
                  <a:schemeClr val="tx2"/>
                </a:solidFill>
              </a:rPr>
              <a:t>$ 50.000 UD/ año para acciones de marketing QT</a:t>
            </a:r>
          </a:p>
          <a:p>
            <a:pPr algn="ctr"/>
            <a:r>
              <a:rPr lang="es-CL" sz="800" i="1" dirty="0" smtClean="0">
                <a:solidFill>
                  <a:schemeClr val="tx2"/>
                </a:solidFill>
              </a:rPr>
              <a:t>$ 150.000 USD de la Secretaría de Desarrollo Productivo y Competitividad (como sugerencia de fuente de financiación)</a:t>
            </a:r>
            <a:endParaRPr lang="es-CL" sz="800" i="1" dirty="0">
              <a:solidFill>
                <a:schemeClr val="tx2"/>
              </a:solidFill>
            </a:endParaRPr>
          </a:p>
        </p:txBody>
      </p:sp>
      <p:grpSp>
        <p:nvGrpSpPr>
          <p:cNvPr id="316" name="Group 315"/>
          <p:cNvGrpSpPr/>
          <p:nvPr/>
        </p:nvGrpSpPr>
        <p:grpSpPr>
          <a:xfrm>
            <a:off x="7268157" y="1438722"/>
            <a:ext cx="2633101" cy="836705"/>
            <a:chOff x="3462357" y="6443378"/>
            <a:chExt cx="2082316" cy="900000"/>
          </a:xfrm>
        </p:grpSpPr>
        <p:sp>
          <p:nvSpPr>
            <p:cNvPr id="317" name="Rectangle 316"/>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18" name="Rectangle 317"/>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6" name="Group 365"/>
            <p:cNvGrpSpPr/>
            <p:nvPr/>
          </p:nvGrpSpPr>
          <p:grpSpPr>
            <a:xfrm>
              <a:off x="3561117" y="6479378"/>
              <a:ext cx="295181" cy="288000"/>
              <a:chOff x="1738313" y="3406776"/>
              <a:chExt cx="644727" cy="615950"/>
            </a:xfrm>
            <a:solidFill>
              <a:srgbClr val="FFFF00"/>
            </a:solidFill>
          </p:grpSpPr>
          <p:sp>
            <p:nvSpPr>
              <p:cNvPr id="377"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9"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0"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7" name="Group 366"/>
            <p:cNvGrpSpPr/>
            <p:nvPr/>
          </p:nvGrpSpPr>
          <p:grpSpPr>
            <a:xfrm>
              <a:off x="3582872" y="6818591"/>
              <a:ext cx="468000" cy="432933"/>
              <a:chOff x="3605314" y="6801213"/>
              <a:chExt cx="468000" cy="432933"/>
            </a:xfrm>
          </p:grpSpPr>
          <p:sp>
            <p:nvSpPr>
              <p:cNvPr id="375" name="Rectangle 374"/>
              <p:cNvSpPr/>
              <p:nvPr>
                <p:custDataLst>
                  <p:tags r:id="rId12"/>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6" name="TextBox 375"/>
              <p:cNvSpPr txBox="1"/>
              <p:nvPr>
                <p:custDataLst>
                  <p:tags r:id="rId13"/>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8" name="Group 367"/>
            <p:cNvGrpSpPr/>
            <p:nvPr/>
          </p:nvGrpSpPr>
          <p:grpSpPr>
            <a:xfrm>
              <a:off x="4277236" y="6818591"/>
              <a:ext cx="468000" cy="432933"/>
              <a:chOff x="4217406" y="6801213"/>
              <a:chExt cx="468000" cy="432933"/>
            </a:xfrm>
          </p:grpSpPr>
          <p:sp>
            <p:nvSpPr>
              <p:cNvPr id="373" name="Rectangle 372"/>
              <p:cNvSpPr/>
              <p:nvPr>
                <p:custDataLst>
                  <p:tags r:id="rId10"/>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4" name="TextBox 373"/>
              <p:cNvSpPr txBox="1"/>
              <p:nvPr>
                <p:custDataLst>
                  <p:tags r:id="rId11"/>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9" name="Group 368"/>
            <p:cNvGrpSpPr/>
            <p:nvPr/>
          </p:nvGrpSpPr>
          <p:grpSpPr>
            <a:xfrm>
              <a:off x="4971600" y="6818591"/>
              <a:ext cx="468000" cy="432933"/>
              <a:chOff x="4829498" y="6801213"/>
              <a:chExt cx="468000" cy="432933"/>
            </a:xfrm>
          </p:grpSpPr>
          <p:sp>
            <p:nvSpPr>
              <p:cNvPr id="371" name="Rectangle 370"/>
              <p:cNvSpPr/>
              <p:nvPr>
                <p:custDataLst>
                  <p:tags r:id="rId8"/>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9"/>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70" name="Freeform 368"/>
            <p:cNvSpPr>
              <a:spLocks noEditPoints="1"/>
            </p:cNvSpPr>
            <p:nvPr/>
          </p:nvSpPr>
          <p:spPr bwMode="auto">
            <a:xfrm>
              <a:off x="368546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81" name="Rectangle 380"/>
          <p:cNvSpPr/>
          <p:nvPr/>
        </p:nvSpPr>
        <p:spPr>
          <a:xfrm>
            <a:off x="3416167" y="6451934"/>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2" name="Table 381"/>
          <p:cNvGraphicFramePr>
            <a:graphicFrameLocks noGrp="1"/>
          </p:cNvGraphicFramePr>
          <p:nvPr>
            <p:extLst/>
          </p:nvPr>
        </p:nvGraphicFramePr>
        <p:xfrm>
          <a:off x="3446341" y="6887797"/>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83" name="Freeform 368"/>
          <p:cNvSpPr>
            <a:spLocks noEditPoints="1"/>
          </p:cNvSpPr>
          <p:nvPr/>
        </p:nvSpPr>
        <p:spPr bwMode="auto">
          <a:xfrm>
            <a:off x="423790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4" name="Freeform 368"/>
          <p:cNvSpPr>
            <a:spLocks noEditPoints="1"/>
          </p:cNvSpPr>
          <p:nvPr/>
        </p:nvSpPr>
        <p:spPr bwMode="auto">
          <a:xfrm>
            <a:off x="459796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5" name="Freeform 368"/>
          <p:cNvSpPr>
            <a:spLocks noEditPoints="1"/>
          </p:cNvSpPr>
          <p:nvPr/>
        </p:nvSpPr>
        <p:spPr bwMode="auto">
          <a:xfrm>
            <a:off x="495798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6" name="Freeform 368"/>
          <p:cNvSpPr>
            <a:spLocks noEditPoints="1"/>
          </p:cNvSpPr>
          <p:nvPr/>
        </p:nvSpPr>
        <p:spPr bwMode="auto">
          <a:xfrm>
            <a:off x="531802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87" name="Group 386"/>
          <p:cNvGrpSpPr/>
          <p:nvPr>
            <p:custDataLst>
              <p:tags r:id="rId7"/>
            </p:custDataLst>
          </p:nvPr>
        </p:nvGrpSpPr>
        <p:grpSpPr>
          <a:xfrm>
            <a:off x="3458244" y="6494375"/>
            <a:ext cx="256421" cy="252000"/>
            <a:chOff x="141288" y="1501775"/>
            <a:chExt cx="358775" cy="482601"/>
          </a:xfrm>
          <a:solidFill>
            <a:srgbClr val="FFFF00"/>
          </a:solidFill>
        </p:grpSpPr>
        <p:sp>
          <p:nvSpPr>
            <p:cNvPr id="388"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9"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0"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1"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6" name="Freeform 368"/>
          <p:cNvSpPr>
            <a:spLocks noEditPoints="1"/>
          </p:cNvSpPr>
          <p:nvPr/>
        </p:nvSpPr>
        <p:spPr bwMode="auto">
          <a:xfrm>
            <a:off x="3949890"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6" name="Rounded Rectangle 155"/>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E2</a:t>
            </a:r>
            <a:endParaRPr lang="es-ES" sz="1000" b="1" dirty="0">
              <a:solidFill>
                <a:srgbClr val="002060"/>
              </a:solidFill>
            </a:endParaRPr>
          </a:p>
        </p:txBody>
      </p:sp>
      <p:grpSp>
        <p:nvGrpSpPr>
          <p:cNvPr id="162" name="Group 161"/>
          <p:cNvGrpSpPr/>
          <p:nvPr/>
        </p:nvGrpSpPr>
        <p:grpSpPr>
          <a:xfrm>
            <a:off x="1202122" y="380250"/>
            <a:ext cx="428400" cy="410400"/>
            <a:chOff x="1157616" y="202415"/>
            <a:chExt cx="515504" cy="495053"/>
          </a:xfrm>
        </p:grpSpPr>
        <p:sp>
          <p:nvSpPr>
            <p:cNvPr id="163" name="Rounded Rectangle 162"/>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64" name="Group 282"/>
            <p:cNvGrpSpPr/>
            <p:nvPr/>
          </p:nvGrpSpPr>
          <p:grpSpPr>
            <a:xfrm>
              <a:off x="1311621" y="288473"/>
              <a:ext cx="207495" cy="194290"/>
              <a:chOff x="644491" y="4719572"/>
              <a:chExt cx="226243" cy="211846"/>
            </a:xfrm>
            <a:solidFill>
              <a:schemeClr val="bg1"/>
            </a:solidFill>
          </p:grpSpPr>
          <p:sp>
            <p:nvSpPr>
              <p:cNvPr id="165"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66"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6422422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smtClean="0"/>
              <a:t>Ejemplos de campañas de marketing de “marca turística” con impacto en la captación de inversiones por la generación de asociaciones</a:t>
            </a:r>
            <a:endParaRPr lang="es-ES" dirty="0"/>
          </a:p>
        </p:txBody>
      </p:sp>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71</a:t>
            </a:fld>
            <a:endParaRPr lang="en-US" dirty="0"/>
          </a:p>
        </p:txBody>
      </p:sp>
      <p:pic>
        <p:nvPicPr>
          <p:cNvPr id="6" name="Picture 5"/>
          <p:cNvPicPr>
            <a:picLocks noChangeAspect="1"/>
          </p:cNvPicPr>
          <p:nvPr/>
        </p:nvPicPr>
        <p:blipFill>
          <a:blip r:embed="rId2"/>
          <a:stretch>
            <a:fillRect/>
          </a:stretch>
        </p:blipFill>
        <p:spPr>
          <a:xfrm>
            <a:off x="186051" y="4751090"/>
            <a:ext cx="4142146" cy="2508220"/>
          </a:xfrm>
          <a:prstGeom prst="rect">
            <a:avLst/>
          </a:prstGeom>
        </p:spPr>
      </p:pic>
      <p:pic>
        <p:nvPicPr>
          <p:cNvPr id="260102" name="Picture 6" descr="http://www.eurovelo.org/wp-content/uploads/2016/04/Attracting-investment-in-tourism.jpg"/>
          <p:cNvPicPr>
            <a:picLocks noChangeAspect="1" noChangeArrowheads="1"/>
          </p:cNvPicPr>
          <p:nvPr/>
        </p:nvPicPr>
        <p:blipFill rotWithShape="1">
          <a:blip r:embed="rId3">
            <a:extLst>
              <a:ext uri="{28A0092B-C50C-407E-A947-70E740481C1C}">
                <a14:useLocalDpi xmlns:a14="http://schemas.microsoft.com/office/drawing/2010/main" val="0"/>
              </a:ext>
            </a:extLst>
          </a:blip>
          <a:srcRect l="519"/>
          <a:stretch/>
        </p:blipFill>
        <p:spPr bwMode="auto">
          <a:xfrm>
            <a:off x="205458" y="1957410"/>
            <a:ext cx="9540008" cy="1864101"/>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205458" y="1510730"/>
            <a:ext cx="7366119" cy="369332"/>
          </a:xfrm>
          <a:prstGeom prst="rect">
            <a:avLst/>
          </a:prstGeom>
          <a:noFill/>
        </p:spPr>
        <p:txBody>
          <a:bodyPr wrap="none" rtlCol="0">
            <a:spAutoFit/>
          </a:bodyPr>
          <a:lstStyle/>
          <a:p>
            <a:r>
              <a:rPr lang="es-ES_tradnl" sz="1800" b="1" i="1" dirty="0" smtClean="0">
                <a:solidFill>
                  <a:srgbClr val="00A1DE"/>
                </a:solidFill>
              </a:rPr>
              <a:t>Ejemplo : Organización de eventos para un público especializado</a:t>
            </a:r>
            <a:endParaRPr lang="es-ES" sz="1800" b="1" i="1" dirty="0">
              <a:solidFill>
                <a:srgbClr val="00A1DE"/>
              </a:solidFill>
            </a:endParaRPr>
          </a:p>
        </p:txBody>
      </p:sp>
      <p:sp>
        <p:nvSpPr>
          <p:cNvPr id="10" name="TextBox 9"/>
          <p:cNvSpPr txBox="1"/>
          <p:nvPr/>
        </p:nvSpPr>
        <p:spPr>
          <a:xfrm>
            <a:off x="197279" y="4031010"/>
            <a:ext cx="5401834" cy="646331"/>
          </a:xfrm>
          <a:prstGeom prst="rect">
            <a:avLst/>
          </a:prstGeom>
          <a:noFill/>
        </p:spPr>
        <p:txBody>
          <a:bodyPr wrap="square" rtlCol="0">
            <a:spAutoFit/>
          </a:bodyPr>
          <a:lstStyle/>
          <a:p>
            <a:r>
              <a:rPr lang="es-ES_tradnl" sz="1800" b="1" i="1" dirty="0" smtClean="0">
                <a:solidFill>
                  <a:srgbClr val="00A1DE"/>
                </a:solidFill>
              </a:rPr>
              <a:t>Ejemplo: comunicación a través de la “marca turística” para la atracción de inversiones </a:t>
            </a:r>
            <a:endParaRPr lang="es-ES" sz="1800" b="1" i="1" dirty="0">
              <a:solidFill>
                <a:srgbClr val="00A1DE"/>
              </a:solidFill>
            </a:endParaRPr>
          </a:p>
        </p:txBody>
      </p:sp>
    </p:spTree>
    <p:extLst>
      <p:ext uri="{BB962C8B-B14F-4D97-AF65-F5344CB8AC3E}">
        <p14:creationId xmlns:p14="http://schemas.microsoft.com/office/powerpoint/2010/main" val="113755585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94984" name="think-cell Slide" r:id="rId33" imgW="270" imgH="270" progId="TCLayout.ActiveDocument.1">
                  <p:embed/>
                </p:oleObj>
              </mc:Choice>
              <mc:Fallback>
                <p:oleObj name="think-cell Slide" r:id="rId33" imgW="270" imgH="270" progId="TCLayout.ActiveDocument.1">
                  <p:embed/>
                  <p:pic>
                    <p:nvPicPr>
                      <p:cNvPr id="14" name="Object 13" hidden="1"/>
                      <p:cNvPicPr/>
                      <p:nvPr/>
                    </p:nvPicPr>
                    <p:blipFill>
                      <a:blip r:embed="rId34"/>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2.2. Fortalecimiento de la Dirección de Inversiones en Quito Turismo</a:t>
            </a:r>
            <a:endParaRPr lang="es-CL" sz="1100" b="1" dirty="0">
              <a:solidFill>
                <a:schemeClr val="tx2"/>
              </a:solidFill>
            </a:endParaRPr>
          </a:p>
        </p:txBody>
      </p:sp>
      <p:sp>
        <p:nvSpPr>
          <p:cNvPr id="257" name="Rectangle 256"/>
          <p:cNvSpPr/>
          <p:nvPr/>
        </p:nvSpPr>
        <p:spPr>
          <a:xfrm>
            <a:off x="7264146" y="2748603"/>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Empoderamiento de la Dirección de Inversiones en Quito Turismo para que lidere el proceso de captación de inversiones turísticas.</a:t>
            </a:r>
          </a:p>
        </p:txBody>
      </p:sp>
      <p:sp>
        <p:nvSpPr>
          <p:cNvPr id="212" name="Rectangle 211"/>
          <p:cNvSpPr/>
          <p:nvPr/>
        </p:nvSpPr>
        <p:spPr>
          <a:xfrm>
            <a:off x="205200" y="1799262"/>
            <a:ext cx="7020000" cy="3847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Contar con un equipo técnico sólido y dotado de los medios necesarios que logre el aumento de inversiones turísticas en Quito.</a:t>
            </a:r>
          </a:p>
        </p:txBody>
      </p:sp>
      <p:sp>
        <p:nvSpPr>
          <p:cNvPr id="256" name="Rectangle 255"/>
          <p:cNvSpPr/>
          <p:nvPr/>
        </p:nvSpPr>
        <p:spPr>
          <a:xfrm>
            <a:off x="7264146" y="238490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947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Niveles de inversión captado por mercados internacionales vs “volumen de inversión potencial” interesada inicialmente en Quito.</a:t>
            </a: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1421068327"/>
              </p:ext>
            </p:extLst>
          </p:nvPr>
        </p:nvGraphicFramePr>
        <p:xfrm>
          <a:off x="205200" y="3382938"/>
          <a:ext cx="7020000" cy="3012839"/>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369101">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baseline="0" noProof="0" dirty="0" smtClean="0">
                          <a:solidFill>
                            <a:srgbClr val="002776"/>
                          </a:solidFill>
                          <a:latin typeface="+mn-lt"/>
                          <a:ea typeface="+mn-ea"/>
                          <a:cs typeface="+mn-cs"/>
                        </a:rPr>
                        <a:t>Acordar la separación de funciones de la Dirección de Negocios e Inversiones y que QT asuma las funciones equivalentes para el área de turismo en coordinación también con la Jefatura de Inversiones del municipio.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75422">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2"/>
                        <a:tabLst/>
                        <a:defRPr/>
                      </a:pPr>
                      <a:r>
                        <a:rPr lang="es-ES_tradnl" sz="900" kern="1200" noProof="0" dirty="0" smtClean="0">
                          <a:solidFill>
                            <a:srgbClr val="002776"/>
                          </a:solidFill>
                          <a:latin typeface="+mn-lt"/>
                          <a:ea typeface="+mn-ea"/>
                          <a:cs typeface="+mn-cs"/>
                        </a:rPr>
                        <a:t>Definir funciones entre</a:t>
                      </a:r>
                      <a:r>
                        <a:rPr lang="es-ES_tradnl" sz="900" kern="1200" baseline="0" noProof="0" dirty="0" smtClean="0">
                          <a:solidFill>
                            <a:srgbClr val="002776"/>
                          </a:solidFill>
                          <a:latin typeface="+mn-lt"/>
                          <a:ea typeface="+mn-ea"/>
                          <a:cs typeface="+mn-cs"/>
                        </a:rPr>
                        <a:t> la Dirección de Inversiones y Comercio Exterior de la Secretaría de Desarrollo productivo y Competitividad y QT, en coordinación son la SDPC.</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036642980"/>
                  </a:ext>
                </a:extLst>
              </a:tr>
              <a:tr h="375422">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baseline="0" noProof="0" dirty="0" smtClean="0">
                          <a:solidFill>
                            <a:srgbClr val="002776"/>
                          </a:solidFill>
                          <a:latin typeface="+mn-lt"/>
                          <a:ea typeface="+mn-ea"/>
                          <a:cs typeface="+mn-cs"/>
                        </a:rPr>
                        <a:t>Diseñar un proyecto interno (o de consultoría) especializado que identifique los principales “gaps” del equipo de la Dirección de Inversiones y dote al equipo de herramientas y un programa de capacitación para mejorar sus procesos “de acompañamiento” a la captación de inversión.</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79778">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4"/>
                        <a:tabLst/>
                        <a:defRPr/>
                      </a:pPr>
                      <a:r>
                        <a:rPr lang="es-ES_tradnl" sz="900" kern="1200" noProof="0" dirty="0" smtClean="0">
                          <a:solidFill>
                            <a:srgbClr val="002776"/>
                          </a:solidFill>
                          <a:latin typeface="+mn-lt"/>
                          <a:ea typeface="+mn-ea"/>
                          <a:cs typeface="+mn-cs"/>
                        </a:rPr>
                        <a:t>Definir</a:t>
                      </a:r>
                      <a:r>
                        <a:rPr lang="es-ES_tradnl" sz="900" kern="1200" baseline="0" noProof="0" dirty="0" smtClean="0">
                          <a:solidFill>
                            <a:srgbClr val="002776"/>
                          </a:solidFill>
                          <a:latin typeface="+mn-lt"/>
                          <a:ea typeface="+mn-ea"/>
                          <a:cs typeface="+mn-cs"/>
                        </a:rPr>
                        <a:t> el modelo de negocio de las inversiones captadas por el equipo de QT. Se sugiere que se cree mecanismo que premie a través de un “</a:t>
                      </a:r>
                      <a:r>
                        <a:rPr lang="es-ES_tradnl" sz="900" i="1" kern="1200" baseline="0" noProof="0" dirty="0" err="1" smtClean="0">
                          <a:solidFill>
                            <a:srgbClr val="002776"/>
                          </a:solidFill>
                          <a:latin typeface="+mn-lt"/>
                          <a:ea typeface="+mn-ea"/>
                          <a:cs typeface="+mn-cs"/>
                        </a:rPr>
                        <a:t>success</a:t>
                      </a:r>
                      <a:r>
                        <a:rPr lang="es-ES_tradnl" sz="900" i="1" kern="1200" baseline="0" noProof="0" dirty="0" smtClean="0">
                          <a:solidFill>
                            <a:srgbClr val="002776"/>
                          </a:solidFill>
                          <a:latin typeface="+mn-lt"/>
                          <a:ea typeface="+mn-ea"/>
                          <a:cs typeface="+mn-cs"/>
                        </a:rPr>
                        <a:t> </a:t>
                      </a:r>
                      <a:r>
                        <a:rPr lang="es-ES_tradnl" sz="900" i="1" kern="1200" baseline="0" noProof="0" dirty="0" err="1" smtClean="0">
                          <a:solidFill>
                            <a:srgbClr val="002776"/>
                          </a:solidFill>
                          <a:latin typeface="+mn-lt"/>
                          <a:ea typeface="+mn-ea"/>
                          <a:cs typeface="+mn-cs"/>
                        </a:rPr>
                        <a:t>fee</a:t>
                      </a:r>
                      <a:r>
                        <a:rPr lang="es-ES_tradnl" sz="900" kern="1200" baseline="0" noProof="0" dirty="0" smtClean="0">
                          <a:solidFill>
                            <a:srgbClr val="002776"/>
                          </a:solidFill>
                          <a:latin typeface="+mn-lt"/>
                          <a:ea typeface="+mn-ea"/>
                          <a:cs typeface="+mn-cs"/>
                        </a:rPr>
                        <a:t>” a QT por la obtención de inversiones. QT obtendrá un % (entre el 2 y 5%) de la inversión  obtenida que formará parte de su presupuesto y se reinvertirá en dinamizar el destino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79778">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5"/>
                        <a:tabLst/>
                        <a:defRPr/>
                      </a:pPr>
                      <a:r>
                        <a:rPr lang="es-ES_tradnl" sz="900" kern="1200" noProof="0" dirty="0" smtClean="0">
                          <a:solidFill>
                            <a:srgbClr val="002776"/>
                          </a:solidFill>
                          <a:latin typeface="+mn-lt"/>
                          <a:ea typeface="+mn-ea"/>
                          <a:cs typeface="+mn-cs"/>
                        </a:rPr>
                        <a:t>Activar un comité</a:t>
                      </a:r>
                      <a:r>
                        <a:rPr lang="es-ES_tradnl" sz="900" kern="1200" baseline="0" noProof="0" dirty="0" smtClean="0">
                          <a:solidFill>
                            <a:srgbClr val="002776"/>
                          </a:solidFill>
                          <a:latin typeface="+mn-lt"/>
                          <a:ea typeface="+mn-ea"/>
                          <a:cs typeface="+mn-cs"/>
                        </a:rPr>
                        <a:t> o una figura que lidere y coordine la comunicación directa con el organismo equivalente a nivel nacional, entre otros, con el fin de agilizar las inversiones internacionales en Quito.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413406106"/>
                  </a:ext>
                </a:extLst>
              </a:tr>
              <a:tr h="379778">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6"/>
                        <a:tabLst/>
                        <a:defRPr/>
                      </a:pPr>
                      <a:r>
                        <a:rPr lang="es-ES_tradnl" sz="900" kern="1200" noProof="0" dirty="0" smtClean="0">
                          <a:solidFill>
                            <a:srgbClr val="002776"/>
                          </a:solidFill>
                          <a:latin typeface="+mn-lt"/>
                          <a:ea typeface="+mn-ea"/>
                          <a:cs typeface="+mn-cs"/>
                        </a:rPr>
                        <a:t>Desarrollar</a:t>
                      </a:r>
                      <a:r>
                        <a:rPr lang="es-ES_tradnl" sz="900" kern="1200" baseline="0" noProof="0" dirty="0" smtClean="0">
                          <a:solidFill>
                            <a:srgbClr val="002776"/>
                          </a:solidFill>
                          <a:latin typeface="+mn-lt"/>
                          <a:ea typeface="+mn-ea"/>
                          <a:cs typeface="+mn-cs"/>
                        </a:rPr>
                        <a:t> una “Guía del Inversionista de Turismo en Quito” que incluya material explicativo y comercial sobre el alcance de los servicios “de acompañamiento a la inversión” que la Dirección de Inversiones prestará ella misma o a través de un tercero.</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643102347"/>
                  </a:ext>
                </a:extLst>
              </a:tr>
              <a:tr h="379778">
                <a:tc>
                  <a:txBody>
                    <a:bodyPr/>
                    <a:lstStyle/>
                    <a:p>
                      <a:pPr marL="228600" marR="0" lvl="0" indent="-228600" algn="l" defTabSz="913399" rtl="0" eaLnBrk="1" fontAlgn="auto" latinLnBrk="0" hangingPunct="1">
                        <a:lnSpc>
                          <a:spcPct val="100000"/>
                        </a:lnSpc>
                        <a:spcBef>
                          <a:spcPts val="0"/>
                        </a:spcBef>
                        <a:spcAft>
                          <a:spcPts val="0"/>
                        </a:spcAft>
                        <a:buClrTx/>
                        <a:buSzTx/>
                        <a:buFont typeface="+mj-lt"/>
                        <a:buAutoNum type="arabicPeriod" startAt="7"/>
                        <a:tabLst/>
                        <a:defRPr/>
                      </a:pPr>
                      <a:r>
                        <a:rPr lang="es-ES_tradnl" sz="900" kern="1200" noProof="0" dirty="0" smtClean="0">
                          <a:solidFill>
                            <a:srgbClr val="002776"/>
                          </a:solidFill>
                          <a:latin typeface="+mn-lt"/>
                          <a:ea typeface="+mn-ea"/>
                          <a:cs typeface="+mn-cs"/>
                        </a:rPr>
                        <a:t>Crear</a:t>
                      </a:r>
                      <a:r>
                        <a:rPr lang="es-ES_tradnl" sz="900" kern="1200" baseline="0" noProof="0" dirty="0" smtClean="0">
                          <a:solidFill>
                            <a:srgbClr val="002776"/>
                          </a:solidFill>
                          <a:latin typeface="+mn-lt"/>
                          <a:ea typeface="+mn-ea"/>
                          <a:cs typeface="+mn-cs"/>
                        </a:rPr>
                        <a:t> una mesa de coordinación mensual de las inversiones que dé seguimiento a los proyectos en cartera, “pipeline de inversores”, etc. con el objetivo de agilizar la inversión y satisfacer las necesidades de los inversores atraídos a desarrollar proyectos.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407663323"/>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9"/>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30"/>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7"/>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8"/>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5"/>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6"/>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3"/>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4"/>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1"/>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2"/>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9"/>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0"/>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72</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smtClean="0"/>
              <a:t>Promoción de la inversión adecuada a cada tipología de proyecto</a:t>
            </a:r>
            <a:endParaRPr lang="es-CL" sz="800" b="1" dirty="0">
              <a:solidFill>
                <a:srgbClr val="FFFFFF"/>
              </a:solidFill>
            </a:endParaRPr>
          </a:p>
        </p:txBody>
      </p:sp>
      <p:sp>
        <p:nvSpPr>
          <p:cNvPr id="293" name="Rectangle 292"/>
          <p:cNvSpPr/>
          <p:nvPr/>
        </p:nvSpPr>
        <p:spPr>
          <a:xfrm>
            <a:off x="205458" y="143926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526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022938"/>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091046"/>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098318"/>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59" name="Group 358"/>
          <p:cNvGrpSpPr/>
          <p:nvPr/>
        </p:nvGrpSpPr>
        <p:grpSpPr>
          <a:xfrm>
            <a:off x="187198" y="2158802"/>
            <a:ext cx="7036540" cy="828143"/>
            <a:chOff x="187198" y="2693266"/>
            <a:chExt cx="7036540" cy="858995"/>
          </a:xfrm>
        </p:grpSpPr>
        <p:sp>
          <p:nvSpPr>
            <p:cNvPr id="360" name="Rectangle 314"/>
            <p:cNvSpPr/>
            <p:nvPr>
              <p:custDataLst>
                <p:tags r:id="rId1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61" name="Group 315"/>
            <p:cNvGrpSpPr/>
            <p:nvPr>
              <p:custDataLst>
                <p:tags r:id="rId18"/>
              </p:custDataLst>
            </p:nvPr>
          </p:nvGrpSpPr>
          <p:grpSpPr>
            <a:xfrm>
              <a:off x="316674" y="2734898"/>
              <a:ext cx="216000" cy="288000"/>
              <a:chOff x="391339" y="1340959"/>
              <a:chExt cx="382588" cy="609600"/>
            </a:xfrm>
          </p:grpSpPr>
          <p:sp>
            <p:nvSpPr>
              <p:cNvPr id="364"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5"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62" name="Rectangle 361"/>
            <p:cNvSpPr/>
            <p:nvPr/>
          </p:nvSpPr>
          <p:spPr>
            <a:xfrm>
              <a:off x="3631554" y="3059282"/>
              <a:ext cx="3592184" cy="4929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smtClean="0">
                  <a:solidFill>
                    <a:srgbClr val="002776"/>
                  </a:solidFill>
                </a:rPr>
                <a:t>Secretaria de Desarrollo Productivo y Competitividad , Área de Negocios e Inversiones y la Jefatura de inversiones</a:t>
              </a:r>
              <a:endParaRPr lang="es-ES" sz="900" dirty="0">
                <a:solidFill>
                  <a:srgbClr val="002776"/>
                </a:solidFill>
              </a:endParaRPr>
            </a:p>
          </p:txBody>
        </p:sp>
        <p:sp>
          <p:nvSpPr>
            <p:cNvPr id="363" name="Rectangle 362"/>
            <p:cNvSpPr/>
            <p:nvPr/>
          </p:nvSpPr>
          <p:spPr>
            <a:xfrm>
              <a:off x="187198" y="3070903"/>
              <a:ext cx="3418116" cy="4767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smtClean="0">
                  <a:solidFill>
                    <a:srgbClr val="002776"/>
                  </a:solidFill>
                </a:rPr>
                <a:t>Líder de Proyecto: </a:t>
              </a:r>
              <a:r>
                <a:rPr lang="es-ES_tradnl" sz="900" dirty="0" smtClean="0">
                  <a:solidFill>
                    <a:srgbClr val="002776"/>
                  </a:solidFill>
                </a:rPr>
                <a:t>Quito Turismo</a:t>
              </a:r>
            </a:p>
            <a:p>
              <a:r>
                <a:rPr lang="es-ES_tradnl" sz="900" b="1" dirty="0" smtClean="0">
                  <a:solidFill>
                    <a:srgbClr val="002776"/>
                  </a:solidFill>
                </a:rPr>
                <a:t>Equipo de Proyecto: </a:t>
              </a:r>
              <a:r>
                <a:rPr lang="es-ES_tradnl" sz="900" dirty="0" err="1">
                  <a:solidFill>
                    <a:srgbClr val="002776"/>
                  </a:solidFill>
                </a:rPr>
                <a:t>QuitoTurismo</a:t>
              </a:r>
              <a:r>
                <a:rPr lang="es-ES_tradnl" sz="900" dirty="0">
                  <a:solidFill>
                    <a:srgbClr val="002776"/>
                  </a:solidFill>
                </a:rPr>
                <a:t> (Dirección de </a:t>
              </a:r>
              <a:r>
                <a:rPr lang="es-ES_tradnl" sz="900" dirty="0" smtClean="0">
                  <a:solidFill>
                    <a:srgbClr val="002776"/>
                  </a:solidFill>
                </a:rPr>
                <a:t>Inversiones)</a:t>
              </a:r>
              <a:endParaRPr lang="es-ES" sz="900" dirty="0">
                <a:solidFill>
                  <a:srgbClr val="002776"/>
                </a:solidFill>
              </a:endParaRPr>
            </a:p>
          </p:txBody>
        </p:sp>
      </p:grpSp>
      <p:sp>
        <p:nvSpPr>
          <p:cNvPr id="292" name="Rectangle 291"/>
          <p:cNvSpPr/>
          <p:nvPr/>
        </p:nvSpPr>
        <p:spPr>
          <a:xfrm>
            <a:off x="205459" y="6443378"/>
            <a:ext cx="317059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15" name="Rectangle 314"/>
          <p:cNvSpPr/>
          <p:nvPr/>
        </p:nvSpPr>
        <p:spPr>
          <a:xfrm>
            <a:off x="205458" y="6784062"/>
            <a:ext cx="3171077"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$ 50.000 USD </a:t>
            </a:r>
          </a:p>
          <a:p>
            <a:pPr algn="ctr"/>
            <a:r>
              <a:rPr lang="es-CL" sz="800" i="1" dirty="0" smtClean="0">
                <a:solidFill>
                  <a:schemeClr val="tx2"/>
                </a:solidFill>
              </a:rPr>
              <a:t>Proyecto de gestión interna que contempla importes de consultoría puntuales y de capacitación</a:t>
            </a:r>
            <a:endParaRPr lang="es-CL" sz="800" i="1" dirty="0">
              <a:solidFill>
                <a:schemeClr val="tx2"/>
              </a:solidFill>
            </a:endParaRPr>
          </a:p>
        </p:txBody>
      </p:sp>
      <p:grpSp>
        <p:nvGrpSpPr>
          <p:cNvPr id="316" name="Group 315"/>
          <p:cNvGrpSpPr/>
          <p:nvPr/>
        </p:nvGrpSpPr>
        <p:grpSpPr>
          <a:xfrm>
            <a:off x="7268157" y="1438722"/>
            <a:ext cx="2633101" cy="836705"/>
            <a:chOff x="3462357" y="6443378"/>
            <a:chExt cx="2082316" cy="900000"/>
          </a:xfrm>
        </p:grpSpPr>
        <p:sp>
          <p:nvSpPr>
            <p:cNvPr id="317" name="Rectangle 316"/>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18" name="Rectangle 317"/>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6" name="Group 365"/>
            <p:cNvGrpSpPr/>
            <p:nvPr/>
          </p:nvGrpSpPr>
          <p:grpSpPr>
            <a:xfrm>
              <a:off x="3561117" y="6479378"/>
              <a:ext cx="295181" cy="288000"/>
              <a:chOff x="1738313" y="3406776"/>
              <a:chExt cx="644727" cy="615950"/>
            </a:xfrm>
            <a:solidFill>
              <a:srgbClr val="FFFF00"/>
            </a:solidFill>
          </p:grpSpPr>
          <p:sp>
            <p:nvSpPr>
              <p:cNvPr id="377"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9"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0"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7" name="Group 366"/>
            <p:cNvGrpSpPr/>
            <p:nvPr/>
          </p:nvGrpSpPr>
          <p:grpSpPr>
            <a:xfrm>
              <a:off x="3582872" y="6818591"/>
              <a:ext cx="468000" cy="432933"/>
              <a:chOff x="3605314" y="6801213"/>
              <a:chExt cx="468000" cy="432933"/>
            </a:xfrm>
          </p:grpSpPr>
          <p:sp>
            <p:nvSpPr>
              <p:cNvPr id="375" name="Rectangle 374"/>
              <p:cNvSpPr/>
              <p:nvPr>
                <p:custDataLst>
                  <p:tags r:id="rId15"/>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6" name="TextBox 375"/>
              <p:cNvSpPr txBox="1"/>
              <p:nvPr>
                <p:custDataLst>
                  <p:tags r:id="rId16"/>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8" name="Group 367"/>
            <p:cNvGrpSpPr/>
            <p:nvPr/>
          </p:nvGrpSpPr>
          <p:grpSpPr>
            <a:xfrm>
              <a:off x="4277236" y="6818591"/>
              <a:ext cx="468000" cy="432933"/>
              <a:chOff x="4217406" y="6801213"/>
              <a:chExt cx="468000" cy="432933"/>
            </a:xfrm>
          </p:grpSpPr>
          <p:sp>
            <p:nvSpPr>
              <p:cNvPr id="373" name="Rectangle 372"/>
              <p:cNvSpPr/>
              <p:nvPr>
                <p:custDataLst>
                  <p:tags r:id="rId13"/>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4" name="TextBox 373"/>
              <p:cNvSpPr txBox="1"/>
              <p:nvPr>
                <p:custDataLst>
                  <p:tags r:id="rId14"/>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9" name="Group 368"/>
            <p:cNvGrpSpPr/>
            <p:nvPr/>
          </p:nvGrpSpPr>
          <p:grpSpPr>
            <a:xfrm>
              <a:off x="4971600" y="6818591"/>
              <a:ext cx="468000" cy="432933"/>
              <a:chOff x="4829498" y="6801213"/>
              <a:chExt cx="468000" cy="432933"/>
            </a:xfrm>
          </p:grpSpPr>
          <p:sp>
            <p:nvSpPr>
              <p:cNvPr id="371" name="Rectangle 370"/>
              <p:cNvSpPr/>
              <p:nvPr>
                <p:custDataLst>
                  <p:tags r:id="rId11"/>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2"/>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70" name="Freeform 368"/>
            <p:cNvSpPr>
              <a:spLocks noEditPoints="1"/>
            </p:cNvSpPr>
            <p:nvPr/>
          </p:nvSpPr>
          <p:spPr bwMode="auto">
            <a:xfrm>
              <a:off x="441558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81" name="Rectangle 380"/>
          <p:cNvSpPr/>
          <p:nvPr/>
        </p:nvSpPr>
        <p:spPr>
          <a:xfrm>
            <a:off x="3416167" y="6451934"/>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2" name="Table 381"/>
          <p:cNvGraphicFramePr>
            <a:graphicFrameLocks noGrp="1"/>
          </p:cNvGraphicFramePr>
          <p:nvPr>
            <p:extLst/>
          </p:nvPr>
        </p:nvGraphicFramePr>
        <p:xfrm>
          <a:off x="3446341" y="6887797"/>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83" name="Freeform 368"/>
          <p:cNvSpPr>
            <a:spLocks noEditPoints="1"/>
          </p:cNvSpPr>
          <p:nvPr/>
        </p:nvSpPr>
        <p:spPr bwMode="auto">
          <a:xfrm>
            <a:off x="423790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4" name="Freeform 368"/>
          <p:cNvSpPr>
            <a:spLocks noEditPoints="1"/>
          </p:cNvSpPr>
          <p:nvPr/>
        </p:nvSpPr>
        <p:spPr bwMode="auto">
          <a:xfrm>
            <a:off x="459796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5" name="Freeform 368"/>
          <p:cNvSpPr>
            <a:spLocks noEditPoints="1"/>
          </p:cNvSpPr>
          <p:nvPr/>
        </p:nvSpPr>
        <p:spPr bwMode="auto">
          <a:xfrm>
            <a:off x="495798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6" name="Freeform 368"/>
          <p:cNvSpPr>
            <a:spLocks noEditPoints="1"/>
          </p:cNvSpPr>
          <p:nvPr/>
        </p:nvSpPr>
        <p:spPr bwMode="auto">
          <a:xfrm>
            <a:off x="531802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87" name="Group 386"/>
          <p:cNvGrpSpPr/>
          <p:nvPr>
            <p:custDataLst>
              <p:tags r:id="rId7"/>
            </p:custDataLst>
          </p:nvPr>
        </p:nvGrpSpPr>
        <p:grpSpPr>
          <a:xfrm>
            <a:off x="3458244" y="6494375"/>
            <a:ext cx="256421" cy="252000"/>
            <a:chOff x="141288" y="1501775"/>
            <a:chExt cx="358775" cy="482601"/>
          </a:xfrm>
          <a:solidFill>
            <a:srgbClr val="FFFF00"/>
          </a:solidFill>
        </p:grpSpPr>
        <p:sp>
          <p:nvSpPr>
            <p:cNvPr id="388"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9"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0"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1"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2" name="Freeform 368"/>
          <p:cNvSpPr>
            <a:spLocks noEditPoints="1"/>
          </p:cNvSpPr>
          <p:nvPr/>
        </p:nvSpPr>
        <p:spPr bwMode="auto">
          <a:xfrm>
            <a:off x="387786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206" name="Group 205"/>
          <p:cNvGrpSpPr/>
          <p:nvPr/>
        </p:nvGrpSpPr>
        <p:grpSpPr>
          <a:xfrm>
            <a:off x="4761313" y="7487394"/>
            <a:ext cx="4332885" cy="188648"/>
            <a:chOff x="565498" y="7511262"/>
            <a:chExt cx="4332885" cy="188648"/>
          </a:xfrm>
        </p:grpSpPr>
        <p:grpSp>
          <p:nvGrpSpPr>
            <p:cNvPr id="207" name="Group 206"/>
            <p:cNvGrpSpPr/>
            <p:nvPr/>
          </p:nvGrpSpPr>
          <p:grpSpPr>
            <a:xfrm>
              <a:off x="565498" y="7511262"/>
              <a:ext cx="3104467" cy="184666"/>
              <a:chOff x="615275" y="7511262"/>
              <a:chExt cx="3104467" cy="184666"/>
            </a:xfrm>
          </p:grpSpPr>
          <p:sp>
            <p:nvSpPr>
              <p:cNvPr id="210" name="TextBox 209"/>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20" name="Rectangle 219"/>
              <p:cNvSpPr/>
              <p:nvPr>
                <p:custDataLst>
                  <p:tags r:id="rId8"/>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221" name="Rectangle 220"/>
              <p:cNvSpPr/>
              <p:nvPr>
                <p:custDataLst>
                  <p:tags r:id="rId9"/>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222" name="Rectangle 221"/>
              <p:cNvSpPr/>
              <p:nvPr>
                <p:custDataLst>
                  <p:tags r:id="rId10"/>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08" name="TextBox 207"/>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09" name="TextBox 20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164" name="Rounded Rectangle 163"/>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E2</a:t>
            </a:r>
            <a:endParaRPr lang="es-ES" sz="1000" b="1" dirty="0">
              <a:solidFill>
                <a:srgbClr val="002060"/>
              </a:solidFill>
            </a:endParaRPr>
          </a:p>
        </p:txBody>
      </p:sp>
      <p:grpSp>
        <p:nvGrpSpPr>
          <p:cNvPr id="175" name="Group 174"/>
          <p:cNvGrpSpPr/>
          <p:nvPr/>
        </p:nvGrpSpPr>
        <p:grpSpPr>
          <a:xfrm>
            <a:off x="1202122" y="380250"/>
            <a:ext cx="428400" cy="410400"/>
            <a:chOff x="1157616" y="202415"/>
            <a:chExt cx="515504" cy="495053"/>
          </a:xfrm>
        </p:grpSpPr>
        <p:sp>
          <p:nvSpPr>
            <p:cNvPr id="176" name="Rounded Rectangle 175"/>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7" name="Group 282"/>
            <p:cNvGrpSpPr/>
            <p:nvPr/>
          </p:nvGrpSpPr>
          <p:grpSpPr>
            <a:xfrm>
              <a:off x="1311621" y="288473"/>
              <a:ext cx="207495" cy="194290"/>
              <a:chOff x="644491" y="4719572"/>
              <a:chExt cx="226243" cy="211846"/>
            </a:xfrm>
            <a:solidFill>
              <a:schemeClr val="bg1"/>
            </a:solidFill>
          </p:grpSpPr>
          <p:sp>
            <p:nvSpPr>
              <p:cNvPr id="178"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9"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17106185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96008" name="think-cell Slide" r:id="rId33" imgW="270" imgH="270" progId="TCLayout.ActiveDocument.1">
                  <p:embed/>
                </p:oleObj>
              </mc:Choice>
              <mc:Fallback>
                <p:oleObj name="think-cell Slide" r:id="rId33" imgW="270" imgH="270" progId="TCLayout.ActiveDocument.1">
                  <p:embed/>
                  <p:pic>
                    <p:nvPicPr>
                      <p:cNvPr id="14" name="Object 13" hidden="1"/>
                      <p:cNvPicPr/>
                      <p:nvPr/>
                    </p:nvPicPr>
                    <p:blipFill>
                      <a:blip r:embed="rId34"/>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3.1. Plan intensivo para la Calidad Turística de Quito</a:t>
            </a:r>
            <a:endParaRPr lang="es-CL" sz="1100" b="1" dirty="0">
              <a:solidFill>
                <a:schemeClr val="tx2"/>
              </a:solidFill>
            </a:endParaRPr>
          </a:p>
        </p:txBody>
      </p:sp>
      <p:sp>
        <p:nvSpPr>
          <p:cNvPr id="257" name="Rectangle 256"/>
          <p:cNvSpPr/>
          <p:nvPr/>
        </p:nvSpPr>
        <p:spPr>
          <a:xfrm>
            <a:off x="7264146" y="2529564"/>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Organización de un “pipeline” de establecimientos turísticos susceptibles e certificarse con la Q.</a:t>
            </a:r>
          </a:p>
          <a:p>
            <a:pPr marL="228600" lvl="0" indent="-228600">
              <a:buFont typeface="+mj-lt"/>
              <a:buAutoNum type="arabicPeriod"/>
            </a:pPr>
            <a:r>
              <a:rPr lang="es-CL" sz="900" dirty="0" smtClean="0">
                <a:solidFill>
                  <a:srgbClr val="002776"/>
                </a:solidFill>
              </a:rPr>
              <a:t>Estructuración de un equipo de auditores proactivos, que puedan recibir comisiones según nivel de “performance” en el número de establecimientos captados y auditados.</a:t>
            </a:r>
          </a:p>
        </p:txBody>
      </p:sp>
      <p:sp>
        <p:nvSpPr>
          <p:cNvPr id="212" name="Rectangle 211"/>
          <p:cNvSpPr/>
          <p:nvPr/>
        </p:nvSpPr>
        <p:spPr>
          <a:xfrm>
            <a:off x="205200" y="1727254"/>
            <a:ext cx="7020000" cy="4192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Lograr un proceso ágil de trámites burocráticos basado en el principio de “ventanilla única” que dinamice el desarrollo del sector.</a:t>
            </a:r>
          </a:p>
          <a:p>
            <a:pPr marL="171450" lvl="0" indent="-171450">
              <a:buFont typeface="Arial" panose="020B0604020202020204" pitchFamily="34" charset="0"/>
              <a:buChar char="•"/>
            </a:pPr>
            <a:r>
              <a:rPr lang="es-CL" sz="900" dirty="0" smtClean="0">
                <a:solidFill>
                  <a:srgbClr val="002776"/>
                </a:solidFill>
              </a:rPr>
              <a:t>Aumentar el número de establecimientos turísticos (alojamiento turístico y alimentos y bebidas) certificados con la Q de calidad.</a:t>
            </a:r>
          </a:p>
        </p:txBody>
      </p:sp>
      <p:sp>
        <p:nvSpPr>
          <p:cNvPr id="256" name="Rectangle 255"/>
          <p:cNvSpPr/>
          <p:nvPr/>
        </p:nvSpPr>
        <p:spPr>
          <a:xfrm>
            <a:off x="7264146" y="2165869"/>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200436"/>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Número de alojamientos turísticos certificados con la Q.</a:t>
            </a:r>
          </a:p>
          <a:p>
            <a:pPr marL="228600" indent="-228600">
              <a:spcBef>
                <a:spcPts val="300"/>
              </a:spcBef>
              <a:buFont typeface="+mj-lt"/>
              <a:buAutoNum type="arabicPeriod"/>
            </a:pPr>
            <a:r>
              <a:rPr lang="es-CL" sz="900" dirty="0" smtClean="0">
                <a:solidFill>
                  <a:schemeClr val="tx2"/>
                </a:solidFill>
              </a:rPr>
              <a:t>Número de establecimientos de alimentos y bebidas certificados con la Q.</a:t>
            </a:r>
          </a:p>
          <a:p>
            <a:pPr marL="228600" indent="-228600">
              <a:spcBef>
                <a:spcPts val="300"/>
              </a:spcBef>
              <a:buFont typeface="+mj-lt"/>
              <a:buAutoNum type="arabicPeriod"/>
            </a:pPr>
            <a:r>
              <a:rPr lang="es-CL" sz="900" dirty="0" smtClean="0">
                <a:solidFill>
                  <a:schemeClr val="tx2"/>
                </a:solidFill>
              </a:rPr>
              <a:t>Nivel de satisfacción (NPS) de los consumidores en relación con los establecimientos certificados.</a:t>
            </a: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9"/>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30"/>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7"/>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8"/>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5"/>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6"/>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3"/>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4"/>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1"/>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2"/>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9"/>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0"/>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73</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03631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751130"/>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05130"/>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3" name="Rectangle 292"/>
          <p:cNvSpPr/>
          <p:nvPr/>
        </p:nvSpPr>
        <p:spPr>
          <a:xfrm>
            <a:off x="205458" y="1367254"/>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03254"/>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2950890"/>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002247"/>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009519"/>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59" name="Group 358"/>
          <p:cNvGrpSpPr/>
          <p:nvPr/>
        </p:nvGrpSpPr>
        <p:grpSpPr>
          <a:xfrm>
            <a:off x="187198" y="2158802"/>
            <a:ext cx="7036540" cy="784198"/>
            <a:chOff x="187198" y="2693266"/>
            <a:chExt cx="7036540" cy="813413"/>
          </a:xfrm>
        </p:grpSpPr>
        <p:sp>
          <p:nvSpPr>
            <p:cNvPr id="360" name="Rectangle 314"/>
            <p:cNvSpPr/>
            <p:nvPr>
              <p:custDataLst>
                <p:tags r:id="rId1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61" name="Group 315"/>
            <p:cNvGrpSpPr/>
            <p:nvPr>
              <p:custDataLst>
                <p:tags r:id="rId18"/>
              </p:custDataLst>
            </p:nvPr>
          </p:nvGrpSpPr>
          <p:grpSpPr>
            <a:xfrm>
              <a:off x="316674" y="2734898"/>
              <a:ext cx="216000" cy="288000"/>
              <a:chOff x="391339" y="1340959"/>
              <a:chExt cx="382588" cy="609600"/>
            </a:xfrm>
          </p:grpSpPr>
          <p:sp>
            <p:nvSpPr>
              <p:cNvPr id="364"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5"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62" name="Rectangle 361"/>
            <p:cNvSpPr/>
            <p:nvPr/>
          </p:nvSpPr>
          <p:spPr>
            <a:xfrm>
              <a:off x="3631554" y="3059283"/>
              <a:ext cx="3558680" cy="4151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err="1" smtClean="0">
                  <a:solidFill>
                    <a:srgbClr val="002776"/>
                  </a:solidFill>
                </a:rPr>
                <a:t>Capacitur</a:t>
              </a:r>
              <a:r>
                <a:rPr lang="es-CL" sz="900" dirty="0" smtClean="0">
                  <a:solidFill>
                    <a:srgbClr val="002776"/>
                  </a:solidFill>
                </a:rPr>
                <a:t> y empresa(s) externa(s) contratadas.</a:t>
              </a:r>
            </a:p>
            <a:p>
              <a:r>
                <a:rPr lang="es-CL" sz="900" dirty="0" smtClean="0">
                  <a:solidFill>
                    <a:srgbClr val="002776"/>
                  </a:solidFill>
                </a:rPr>
                <a:t>También asociaciones de hoteles de Quito, </a:t>
              </a:r>
              <a:r>
                <a:rPr lang="es-CL" sz="900" dirty="0">
                  <a:solidFill>
                    <a:srgbClr val="002776"/>
                  </a:solidFill>
                </a:rPr>
                <a:t>Opus, </a:t>
              </a:r>
              <a:r>
                <a:rPr lang="es-CL" sz="900" dirty="0" err="1">
                  <a:solidFill>
                    <a:srgbClr val="002776"/>
                  </a:solidFill>
                </a:rPr>
                <a:t>Fencaptur</a:t>
              </a:r>
              <a:r>
                <a:rPr lang="es-CL" sz="900" dirty="0">
                  <a:solidFill>
                    <a:srgbClr val="002776"/>
                  </a:solidFill>
                </a:rPr>
                <a:t>, </a:t>
              </a:r>
              <a:r>
                <a:rPr lang="es-CL" sz="900" dirty="0" err="1">
                  <a:solidFill>
                    <a:srgbClr val="002776"/>
                  </a:solidFill>
                </a:rPr>
                <a:t>Captur</a:t>
              </a:r>
              <a:r>
                <a:rPr lang="es-CL" sz="900" dirty="0">
                  <a:solidFill>
                    <a:srgbClr val="002776"/>
                  </a:solidFill>
                </a:rPr>
                <a:t>, Bureau Centro </a:t>
              </a:r>
              <a:r>
                <a:rPr lang="es-CL" sz="900" dirty="0" smtClean="0">
                  <a:solidFill>
                    <a:srgbClr val="002776"/>
                  </a:solidFill>
                </a:rPr>
                <a:t>Histórico</a:t>
              </a:r>
              <a:endParaRPr lang="es-ES" sz="900" b="1" dirty="0">
                <a:solidFill>
                  <a:srgbClr val="002776"/>
                </a:solidFill>
              </a:endParaRPr>
            </a:p>
          </p:txBody>
        </p:sp>
        <p:sp>
          <p:nvSpPr>
            <p:cNvPr id="363" name="Rectangle 362"/>
            <p:cNvSpPr/>
            <p:nvPr/>
          </p:nvSpPr>
          <p:spPr>
            <a:xfrm>
              <a:off x="187198" y="3070905"/>
              <a:ext cx="3418116" cy="4357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smtClean="0">
                  <a:solidFill>
                    <a:srgbClr val="002776"/>
                  </a:solidFill>
                </a:rPr>
                <a:t>Líder de Proyecto: </a:t>
              </a:r>
              <a:r>
                <a:rPr lang="es-ES_tradnl" sz="900" dirty="0" smtClean="0">
                  <a:solidFill>
                    <a:srgbClr val="002776"/>
                  </a:solidFill>
                </a:rPr>
                <a:t>Quito Turismo </a:t>
              </a:r>
              <a:endParaRPr lang="es-ES_tradnl" sz="900" i="1" dirty="0" smtClean="0">
                <a:solidFill>
                  <a:srgbClr val="002776"/>
                </a:solidFill>
              </a:endParaRPr>
            </a:p>
            <a:p>
              <a:r>
                <a:rPr lang="es-ES_tradnl" sz="900" b="1" dirty="0" smtClean="0">
                  <a:solidFill>
                    <a:srgbClr val="002776"/>
                  </a:solidFill>
                </a:rPr>
                <a:t>Equipo de Proyecto: </a:t>
              </a:r>
              <a:r>
                <a:rPr lang="es-ES" sz="900" dirty="0" smtClean="0">
                  <a:solidFill>
                    <a:srgbClr val="002776"/>
                  </a:solidFill>
                </a:rPr>
                <a:t>Quito Turismo (Dirección de Calidad)</a:t>
              </a:r>
              <a:endParaRPr lang="es-ES" sz="900" dirty="0">
                <a:solidFill>
                  <a:srgbClr val="002776"/>
                </a:solidFill>
              </a:endParaRPr>
            </a:p>
          </p:txBody>
        </p:sp>
      </p:grpSp>
      <p:sp>
        <p:nvSpPr>
          <p:cNvPr id="292" name="Rectangle 291"/>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15" name="Rectangle 314"/>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$ 300.000 USD </a:t>
            </a:r>
          </a:p>
          <a:p>
            <a:pPr algn="ctr"/>
            <a:r>
              <a:rPr lang="es-CL" sz="800" i="1" dirty="0" smtClean="0">
                <a:solidFill>
                  <a:schemeClr val="tx2"/>
                </a:solidFill>
              </a:rPr>
              <a:t>Intentar compartir gastos con </a:t>
            </a:r>
            <a:r>
              <a:rPr lang="es-CL" sz="800" i="1" dirty="0" err="1" smtClean="0">
                <a:solidFill>
                  <a:schemeClr val="tx2"/>
                </a:solidFill>
              </a:rPr>
              <a:t>Capacitur</a:t>
            </a:r>
            <a:endParaRPr lang="es-CL" sz="800" i="1" dirty="0">
              <a:solidFill>
                <a:schemeClr val="tx2"/>
              </a:solidFill>
            </a:endParaRPr>
          </a:p>
        </p:txBody>
      </p:sp>
      <p:grpSp>
        <p:nvGrpSpPr>
          <p:cNvPr id="316" name="Group 315"/>
          <p:cNvGrpSpPr/>
          <p:nvPr/>
        </p:nvGrpSpPr>
        <p:grpSpPr>
          <a:xfrm>
            <a:off x="7268157" y="1366714"/>
            <a:ext cx="2633101" cy="765361"/>
            <a:chOff x="3462357" y="6443378"/>
            <a:chExt cx="2082316" cy="900000"/>
          </a:xfrm>
        </p:grpSpPr>
        <p:sp>
          <p:nvSpPr>
            <p:cNvPr id="317" name="Rectangle 316"/>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18" name="Rectangle 317"/>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6" name="Group 365"/>
            <p:cNvGrpSpPr/>
            <p:nvPr/>
          </p:nvGrpSpPr>
          <p:grpSpPr>
            <a:xfrm>
              <a:off x="3561117" y="6479378"/>
              <a:ext cx="295181" cy="288000"/>
              <a:chOff x="1738313" y="3406776"/>
              <a:chExt cx="644727" cy="615950"/>
            </a:xfrm>
            <a:solidFill>
              <a:srgbClr val="FFFF00"/>
            </a:solidFill>
          </p:grpSpPr>
          <p:sp>
            <p:nvSpPr>
              <p:cNvPr id="377"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9"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0"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7" name="Group 366"/>
            <p:cNvGrpSpPr/>
            <p:nvPr/>
          </p:nvGrpSpPr>
          <p:grpSpPr>
            <a:xfrm>
              <a:off x="3582872" y="6753199"/>
              <a:ext cx="468000" cy="432933"/>
              <a:chOff x="3605314" y="6735821"/>
              <a:chExt cx="468000" cy="432933"/>
            </a:xfrm>
          </p:grpSpPr>
          <p:sp>
            <p:nvSpPr>
              <p:cNvPr id="375" name="Rectangle 374"/>
              <p:cNvSpPr/>
              <p:nvPr>
                <p:custDataLst>
                  <p:tags r:id="rId15"/>
                </p:custDataLst>
              </p:nvPr>
            </p:nvSpPr>
            <p:spPr>
              <a:xfrm>
                <a:off x="3605314" y="6952754"/>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6" name="TextBox 375"/>
              <p:cNvSpPr txBox="1"/>
              <p:nvPr>
                <p:custDataLst>
                  <p:tags r:id="rId16"/>
                </p:custDataLst>
              </p:nvPr>
            </p:nvSpPr>
            <p:spPr>
              <a:xfrm>
                <a:off x="3605314" y="6735821"/>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8" name="Group 367"/>
            <p:cNvGrpSpPr/>
            <p:nvPr/>
          </p:nvGrpSpPr>
          <p:grpSpPr>
            <a:xfrm>
              <a:off x="4277236" y="6753199"/>
              <a:ext cx="468000" cy="432933"/>
              <a:chOff x="4217406" y="6735821"/>
              <a:chExt cx="468000" cy="432933"/>
            </a:xfrm>
          </p:grpSpPr>
          <p:sp>
            <p:nvSpPr>
              <p:cNvPr id="373" name="Rectangle 372"/>
              <p:cNvSpPr/>
              <p:nvPr>
                <p:custDataLst>
                  <p:tags r:id="rId13"/>
                </p:custDataLst>
              </p:nvPr>
            </p:nvSpPr>
            <p:spPr>
              <a:xfrm>
                <a:off x="4217406" y="6952754"/>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4" name="TextBox 373"/>
              <p:cNvSpPr txBox="1"/>
              <p:nvPr>
                <p:custDataLst>
                  <p:tags r:id="rId14"/>
                </p:custDataLst>
              </p:nvPr>
            </p:nvSpPr>
            <p:spPr>
              <a:xfrm>
                <a:off x="4217406" y="6735821"/>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9" name="Group 368"/>
            <p:cNvGrpSpPr/>
            <p:nvPr/>
          </p:nvGrpSpPr>
          <p:grpSpPr>
            <a:xfrm>
              <a:off x="4971600" y="6753199"/>
              <a:ext cx="468000" cy="432934"/>
              <a:chOff x="4829498" y="6735821"/>
              <a:chExt cx="468000" cy="432934"/>
            </a:xfrm>
          </p:grpSpPr>
          <p:sp>
            <p:nvSpPr>
              <p:cNvPr id="371" name="Rectangle 370"/>
              <p:cNvSpPr/>
              <p:nvPr>
                <p:custDataLst>
                  <p:tags r:id="rId11"/>
                </p:custDataLst>
              </p:nvPr>
            </p:nvSpPr>
            <p:spPr>
              <a:xfrm>
                <a:off x="4829498" y="6952755"/>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2"/>
                </p:custDataLst>
              </p:nvPr>
            </p:nvSpPr>
            <p:spPr>
              <a:xfrm>
                <a:off x="4829498" y="6735821"/>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70" name="Freeform 368"/>
            <p:cNvSpPr>
              <a:spLocks noEditPoints="1"/>
            </p:cNvSpPr>
            <p:nvPr/>
          </p:nvSpPr>
          <p:spPr bwMode="auto">
            <a:xfrm>
              <a:off x="3685462" y="6990014"/>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81" name="Rectangle 380"/>
          <p:cNvSpPr/>
          <p:nvPr/>
        </p:nvSpPr>
        <p:spPr>
          <a:xfrm>
            <a:off x="3416167" y="6451934"/>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2" name="Table 381"/>
          <p:cNvGraphicFramePr>
            <a:graphicFrameLocks noGrp="1"/>
          </p:cNvGraphicFramePr>
          <p:nvPr>
            <p:extLst/>
          </p:nvPr>
        </p:nvGraphicFramePr>
        <p:xfrm>
          <a:off x="3446341" y="6887797"/>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83" name="Freeform 368"/>
          <p:cNvSpPr>
            <a:spLocks noEditPoints="1"/>
          </p:cNvSpPr>
          <p:nvPr/>
        </p:nvSpPr>
        <p:spPr bwMode="auto">
          <a:xfrm>
            <a:off x="423790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4" name="Freeform 368"/>
          <p:cNvSpPr>
            <a:spLocks noEditPoints="1"/>
          </p:cNvSpPr>
          <p:nvPr/>
        </p:nvSpPr>
        <p:spPr bwMode="auto">
          <a:xfrm>
            <a:off x="459796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5" name="Freeform 368"/>
          <p:cNvSpPr>
            <a:spLocks noEditPoints="1"/>
          </p:cNvSpPr>
          <p:nvPr/>
        </p:nvSpPr>
        <p:spPr bwMode="auto">
          <a:xfrm>
            <a:off x="495798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6" name="Freeform 368"/>
          <p:cNvSpPr>
            <a:spLocks noEditPoints="1"/>
          </p:cNvSpPr>
          <p:nvPr/>
        </p:nvSpPr>
        <p:spPr bwMode="auto">
          <a:xfrm>
            <a:off x="531802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87" name="Group 386"/>
          <p:cNvGrpSpPr/>
          <p:nvPr>
            <p:custDataLst>
              <p:tags r:id="rId6"/>
            </p:custDataLst>
          </p:nvPr>
        </p:nvGrpSpPr>
        <p:grpSpPr>
          <a:xfrm>
            <a:off x="3458244" y="6494375"/>
            <a:ext cx="256421" cy="252000"/>
            <a:chOff x="141288" y="1501775"/>
            <a:chExt cx="358775" cy="482601"/>
          </a:xfrm>
          <a:solidFill>
            <a:srgbClr val="FFFF00"/>
          </a:solidFill>
        </p:grpSpPr>
        <p:sp>
          <p:nvSpPr>
            <p:cNvPr id="388"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9"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0"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1"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2" name="Freeform 368"/>
          <p:cNvSpPr>
            <a:spLocks noEditPoints="1"/>
          </p:cNvSpPr>
          <p:nvPr/>
        </p:nvSpPr>
        <p:spPr bwMode="auto">
          <a:xfrm>
            <a:off x="387786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aphicFrame>
        <p:nvGraphicFramePr>
          <p:cNvPr id="19" name="Table 18"/>
          <p:cNvGraphicFramePr>
            <a:graphicFrameLocks noGrp="1"/>
          </p:cNvGraphicFramePr>
          <p:nvPr>
            <p:extLst/>
          </p:nvPr>
        </p:nvGraphicFramePr>
        <p:xfrm>
          <a:off x="205200" y="3310930"/>
          <a:ext cx="7020000" cy="3141761"/>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252104">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noProof="0" dirty="0" smtClean="0">
                          <a:solidFill>
                            <a:srgbClr val="002776"/>
                          </a:solidFill>
                          <a:latin typeface="+mn-lt"/>
                          <a:ea typeface="+mn-ea"/>
                          <a:cs typeface="+mn-cs"/>
                        </a:rPr>
                        <a:t>Definir y establecer</a:t>
                      </a:r>
                      <a:r>
                        <a:rPr lang="es-ES_tradnl" sz="900" kern="1200" baseline="0" noProof="0" dirty="0" smtClean="0">
                          <a:solidFill>
                            <a:srgbClr val="002776"/>
                          </a:solidFill>
                          <a:latin typeface="+mn-lt"/>
                          <a:ea typeface="+mn-ea"/>
                          <a:cs typeface="+mn-cs"/>
                        </a:rPr>
                        <a:t> un proceso de “ventanilla única” para los negocios turísticos con el fin de facilitar al empresario la gestión burocrática. Crear un proceso único que englobe todos los trámites administrativos y contar con apoyo de herramientas digitales.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975273738"/>
                  </a:ext>
                </a:extLst>
              </a:tr>
              <a:tr h="346643">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2"/>
                        <a:tabLst/>
                        <a:defRPr/>
                      </a:pPr>
                      <a:r>
                        <a:rPr lang="es-ES_tradnl" sz="900" kern="1200" noProof="0" dirty="0" smtClean="0">
                          <a:solidFill>
                            <a:srgbClr val="002776"/>
                          </a:solidFill>
                          <a:latin typeface="+mn-lt"/>
                          <a:ea typeface="+mn-ea"/>
                          <a:cs typeface="+mn-cs"/>
                        </a:rPr>
                        <a:t>Diseñar un</a:t>
                      </a:r>
                      <a:r>
                        <a:rPr lang="es-ES_tradnl" sz="900" kern="1200" baseline="0" noProof="0" dirty="0" smtClean="0">
                          <a:solidFill>
                            <a:srgbClr val="002776"/>
                          </a:solidFill>
                          <a:latin typeface="+mn-lt"/>
                          <a:ea typeface="+mn-ea"/>
                          <a:cs typeface="+mn-cs"/>
                        </a:rPr>
                        <a:t> paquete de beneficios fiscales, de formación, de comercialización (Web) entre otros, para aquellos negocios: alojamiento turístico y comida bebidas que inicien el proceso de certificación de la Q de calidad turística durante el periodo de tiempo establecido: 2 años sugerido (moratoria).</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252104">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noProof="0" dirty="0" smtClean="0">
                          <a:solidFill>
                            <a:srgbClr val="002776"/>
                          </a:solidFill>
                          <a:latin typeface="+mn-lt"/>
                          <a:ea typeface="+mn-ea"/>
                          <a:cs typeface="+mn-cs"/>
                        </a:rPr>
                        <a:t>Establecer</a:t>
                      </a:r>
                      <a:r>
                        <a:rPr lang="es-ES_tradnl" sz="900" kern="1200" baseline="0" noProof="0" dirty="0" smtClean="0">
                          <a:solidFill>
                            <a:srgbClr val="002776"/>
                          </a:solidFill>
                          <a:latin typeface="+mn-lt"/>
                          <a:ea typeface="+mn-ea"/>
                          <a:cs typeface="+mn-cs"/>
                        </a:rPr>
                        <a:t> el modelo de negocio de la certificación: subvencionada (ya que el empresario dedica tiempo para certificarse) o de aportación simbólica para lograr una mayor penetración de establecimientos certificados. Asimismo, se propone que existan diversos niveles de Q, la básica será la normativa y obligatoria con el tiempo y otros niveles serán voluntarios (vinculados a la satisfacción del consumidor. También se segmentarán </a:t>
                      </a:r>
                      <a:r>
                        <a:rPr lang="es-ES_tradnl" sz="900" kern="1200" baseline="0" noProof="0" dirty="0" err="1" smtClean="0">
                          <a:solidFill>
                            <a:srgbClr val="002776"/>
                          </a:solidFill>
                          <a:latin typeface="+mn-lt"/>
                          <a:ea typeface="+mn-ea"/>
                          <a:cs typeface="+mn-cs"/>
                        </a:rPr>
                        <a:t>Qs</a:t>
                      </a:r>
                      <a:r>
                        <a:rPr lang="es-ES_tradnl" sz="900" kern="1200" baseline="0" noProof="0" dirty="0" smtClean="0">
                          <a:solidFill>
                            <a:srgbClr val="002776"/>
                          </a:solidFill>
                          <a:latin typeface="+mn-lt"/>
                          <a:ea typeface="+mn-ea"/>
                          <a:cs typeface="+mn-cs"/>
                        </a:rPr>
                        <a:t> de calidad por servicio prestado, territorio-ubicación, público, etc. </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90759469"/>
                  </a:ext>
                </a:extLst>
              </a:tr>
              <a:tr h="535721">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4"/>
                        <a:tabLst/>
                        <a:defRPr/>
                      </a:pPr>
                      <a:r>
                        <a:rPr lang="es-ES_tradnl" sz="900" kern="1200" noProof="0" dirty="0" smtClean="0">
                          <a:solidFill>
                            <a:srgbClr val="002776"/>
                          </a:solidFill>
                          <a:latin typeface="+mn-lt"/>
                          <a:ea typeface="+mn-ea"/>
                          <a:cs typeface="+mn-cs"/>
                        </a:rPr>
                        <a:t>Facilitar el</a:t>
                      </a:r>
                      <a:r>
                        <a:rPr lang="es-ES_tradnl" sz="900" kern="1200" baseline="0" noProof="0" dirty="0" smtClean="0">
                          <a:solidFill>
                            <a:srgbClr val="002776"/>
                          </a:solidFill>
                          <a:latin typeface="+mn-lt"/>
                          <a:ea typeface="+mn-ea"/>
                          <a:cs typeface="+mn-cs"/>
                        </a:rPr>
                        <a:t> proceso de certificación con la Q de calidad. Para ello, se proponen con</a:t>
                      </a:r>
                      <a:r>
                        <a:rPr lang="es-ES_tradnl" sz="900" kern="1200" noProof="0" dirty="0" smtClean="0">
                          <a:solidFill>
                            <a:srgbClr val="002776"/>
                          </a:solidFill>
                          <a:latin typeface="+mn-lt"/>
                          <a:ea typeface="+mn-ea"/>
                          <a:cs typeface="+mn-cs"/>
                        </a:rPr>
                        <a:t>tratar a una</a:t>
                      </a:r>
                      <a:r>
                        <a:rPr lang="es-ES_tradnl" sz="900" kern="1200" baseline="0" noProof="0" dirty="0" smtClean="0">
                          <a:solidFill>
                            <a:srgbClr val="002776"/>
                          </a:solidFill>
                          <a:latin typeface="+mn-lt"/>
                          <a:ea typeface="+mn-ea"/>
                          <a:cs typeface="+mn-cs"/>
                        </a:rPr>
                        <a:t> compañía externa (o varias) que realice el proceso de auditoría y que asuman el rol de certificadores para “descargar” a QT. Asimismo, es preciso eliminar los cupos anuales, poder realizar el proceso de certificación en cualquier momento y dotar de facilidades a la certificación. </a:t>
                      </a:r>
                      <a:endParaRPr lang="es-ES_tradnl"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252104">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5"/>
                        <a:tabLst/>
                        <a:defRPr/>
                      </a:pPr>
                      <a:r>
                        <a:rPr lang="es-ES_tradnl" sz="900" kern="1200" noProof="0" dirty="0" smtClean="0">
                          <a:solidFill>
                            <a:srgbClr val="002776"/>
                          </a:solidFill>
                          <a:latin typeface="+mn-lt"/>
                          <a:ea typeface="+mn-ea"/>
                          <a:cs typeface="+mn-cs"/>
                        </a:rPr>
                        <a:t>Crear una plataforma</a:t>
                      </a:r>
                      <a:r>
                        <a:rPr lang="es-ES_tradnl" sz="900" kern="1200" baseline="0" noProof="0" dirty="0" smtClean="0">
                          <a:solidFill>
                            <a:srgbClr val="002776"/>
                          </a:solidFill>
                          <a:latin typeface="+mn-lt"/>
                          <a:ea typeface="+mn-ea"/>
                          <a:cs typeface="+mn-cs"/>
                        </a:rPr>
                        <a:t> online donde esté disponible todo el material y contenido actualizado necesario para que los establecimientos por certificar sepan: cómo adherirse, el proceso a seguir y los beneficios que de la certificación se desprenden.</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252104">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6"/>
                        <a:tabLst/>
                        <a:defRPr/>
                      </a:pPr>
                      <a:r>
                        <a:rPr lang="es-ES_tradnl" sz="900" kern="1200" noProof="0" dirty="0" smtClean="0">
                          <a:solidFill>
                            <a:srgbClr val="002776"/>
                          </a:solidFill>
                          <a:latin typeface="+mn-lt"/>
                          <a:ea typeface="+mn-ea"/>
                          <a:cs typeface="+mn-cs"/>
                        </a:rPr>
                        <a:t>Informar de las ventajas e impacto en el negocio</a:t>
                      </a:r>
                      <a:r>
                        <a:rPr lang="es-ES_tradnl" sz="900" kern="1200" baseline="0" noProof="0" dirty="0" smtClean="0">
                          <a:solidFill>
                            <a:srgbClr val="002776"/>
                          </a:solidFill>
                          <a:latin typeface="+mn-lt"/>
                          <a:ea typeface="+mn-ea"/>
                          <a:cs typeface="+mn-cs"/>
                        </a:rPr>
                        <a:t> que la certificación Q generará para su negocio en medios especializados y en reuniones selectivas. Se contará con la colaboración de personas de influencia del sector privado que motiven a la participación.</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481940792"/>
                  </a:ext>
                </a:extLst>
              </a:tr>
              <a:tr h="252104">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7"/>
                        <a:tabLst/>
                        <a:defRPr/>
                      </a:pPr>
                      <a:r>
                        <a:rPr lang="es-ES_tradnl" sz="900" kern="1200" noProof="0" dirty="0" smtClean="0">
                          <a:solidFill>
                            <a:srgbClr val="002776"/>
                          </a:solidFill>
                          <a:latin typeface="+mn-lt"/>
                          <a:ea typeface="+mn-ea"/>
                          <a:cs typeface="+mn-cs"/>
                        </a:rPr>
                        <a:t>Medir y evaluar la evolución</a:t>
                      </a:r>
                      <a:r>
                        <a:rPr lang="es-ES_tradnl" sz="900" kern="1200" baseline="0" noProof="0" dirty="0" smtClean="0">
                          <a:solidFill>
                            <a:srgbClr val="002776"/>
                          </a:solidFill>
                          <a:latin typeface="+mn-lt"/>
                          <a:ea typeface="+mn-ea"/>
                          <a:cs typeface="+mn-cs"/>
                        </a:rPr>
                        <a:t> y captación de establecimientos turísticos que inicien el proceso de certificación Q para la optimización de resultados.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90282192"/>
                  </a:ext>
                </a:extLst>
              </a:tr>
            </a:tbl>
          </a:graphicData>
        </a:graphic>
      </p:graphicFrame>
      <p:grpSp>
        <p:nvGrpSpPr>
          <p:cNvPr id="206" name="Group 205"/>
          <p:cNvGrpSpPr/>
          <p:nvPr/>
        </p:nvGrpSpPr>
        <p:grpSpPr>
          <a:xfrm>
            <a:off x="4761313" y="7487394"/>
            <a:ext cx="4332885" cy="188648"/>
            <a:chOff x="565498" y="7511262"/>
            <a:chExt cx="4332885" cy="188648"/>
          </a:xfrm>
        </p:grpSpPr>
        <p:grpSp>
          <p:nvGrpSpPr>
            <p:cNvPr id="207" name="Group 206"/>
            <p:cNvGrpSpPr/>
            <p:nvPr/>
          </p:nvGrpSpPr>
          <p:grpSpPr>
            <a:xfrm>
              <a:off x="565498" y="7511262"/>
              <a:ext cx="3104467" cy="184666"/>
              <a:chOff x="615275" y="7511262"/>
              <a:chExt cx="3104467" cy="184666"/>
            </a:xfrm>
          </p:grpSpPr>
          <p:sp>
            <p:nvSpPr>
              <p:cNvPr id="210" name="TextBox 209"/>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20" name="Rectangle 219"/>
              <p:cNvSpPr/>
              <p:nvPr>
                <p:custDataLst>
                  <p:tags r:id="rId8"/>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221" name="Rectangle 220"/>
              <p:cNvSpPr/>
              <p:nvPr>
                <p:custDataLst>
                  <p:tags r:id="rId9"/>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222" name="Rectangle 221"/>
              <p:cNvSpPr/>
              <p:nvPr>
                <p:custDataLst>
                  <p:tags r:id="rId10"/>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08" name="TextBox 207"/>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09" name="TextBox 20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165" name="Rectangle 164"/>
          <p:cNvSpPr/>
          <p:nvPr>
            <p:custDataLst>
              <p:tags r:id="rId7"/>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smtClean="0"/>
              <a:t>Aumentar y comunicar los beneficios integrales para la calidad</a:t>
            </a:r>
            <a:endParaRPr lang="es-CL" sz="800" b="1" dirty="0">
              <a:solidFill>
                <a:srgbClr val="FFFFFF"/>
              </a:solidFill>
            </a:endParaRPr>
          </a:p>
        </p:txBody>
      </p:sp>
      <p:sp>
        <p:nvSpPr>
          <p:cNvPr id="167" name="Rounded Rectangle 166"/>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E3</a:t>
            </a:r>
            <a:endParaRPr lang="es-ES" sz="1000" b="1" dirty="0">
              <a:solidFill>
                <a:srgbClr val="002060"/>
              </a:solidFill>
            </a:endParaRPr>
          </a:p>
        </p:txBody>
      </p:sp>
      <p:grpSp>
        <p:nvGrpSpPr>
          <p:cNvPr id="172" name="Group 171"/>
          <p:cNvGrpSpPr/>
          <p:nvPr/>
        </p:nvGrpSpPr>
        <p:grpSpPr>
          <a:xfrm>
            <a:off x="1202122" y="380250"/>
            <a:ext cx="428400" cy="410400"/>
            <a:chOff x="1157616" y="202415"/>
            <a:chExt cx="515504" cy="495053"/>
          </a:xfrm>
        </p:grpSpPr>
        <p:sp>
          <p:nvSpPr>
            <p:cNvPr id="173" name="Rounded Rectangle 172"/>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4" name="Group 282"/>
            <p:cNvGrpSpPr/>
            <p:nvPr/>
          </p:nvGrpSpPr>
          <p:grpSpPr>
            <a:xfrm>
              <a:off x="1311621" y="288473"/>
              <a:ext cx="207495" cy="194290"/>
              <a:chOff x="644491" y="4719572"/>
              <a:chExt cx="226243" cy="211846"/>
            </a:xfrm>
            <a:solidFill>
              <a:schemeClr val="bg1"/>
            </a:solidFill>
          </p:grpSpPr>
          <p:sp>
            <p:nvSpPr>
              <p:cNvPr id="175"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6"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11991136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97032" name="think-cell Slide" r:id="rId33" imgW="270" imgH="270" progId="TCLayout.ActiveDocument.1">
                  <p:embed/>
                </p:oleObj>
              </mc:Choice>
              <mc:Fallback>
                <p:oleObj name="think-cell Slide" r:id="rId33" imgW="270" imgH="270" progId="TCLayout.ActiveDocument.1">
                  <p:embed/>
                  <p:pic>
                    <p:nvPicPr>
                      <p:cNvPr id="14" name="Object 13" hidden="1"/>
                      <p:cNvPicPr/>
                      <p:nvPr/>
                    </p:nvPicPr>
                    <p:blipFill>
                      <a:blip r:embed="rId34"/>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4.1. Dinamización urbana y rural de barrios y áreas turísticas de Quito</a:t>
            </a:r>
            <a:endParaRPr lang="es-CL" sz="1100" b="1" dirty="0">
              <a:solidFill>
                <a:schemeClr val="tx2"/>
              </a:solidFill>
            </a:endParaRPr>
          </a:p>
        </p:txBody>
      </p:sp>
      <p:sp>
        <p:nvSpPr>
          <p:cNvPr id="257" name="Rectangle 256"/>
          <p:cNvSpPr/>
          <p:nvPr/>
        </p:nvSpPr>
        <p:spPr>
          <a:xfrm>
            <a:off x="7264146" y="2676595"/>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Creación de conceptos de eventos y festividades que tengan una demanda internacional y/o nacional y que sean sustentables económicamente.</a:t>
            </a:r>
          </a:p>
          <a:p>
            <a:pPr marL="228600" lvl="0" indent="-228600">
              <a:buFont typeface="+mj-lt"/>
              <a:buAutoNum type="arabicPeriod"/>
            </a:pPr>
            <a:r>
              <a:rPr lang="es-CL" sz="900" dirty="0" smtClean="0">
                <a:solidFill>
                  <a:srgbClr val="002776"/>
                </a:solidFill>
              </a:rPr>
              <a:t>Testeo de los conceptos para la validación de la </a:t>
            </a:r>
            <a:r>
              <a:rPr lang="es-CL" sz="900" dirty="0" err="1" smtClean="0">
                <a:solidFill>
                  <a:srgbClr val="002776"/>
                </a:solidFill>
              </a:rPr>
              <a:t>atractividad</a:t>
            </a:r>
            <a:r>
              <a:rPr lang="es-CL" sz="900" dirty="0" smtClean="0">
                <a:solidFill>
                  <a:srgbClr val="002776"/>
                </a:solidFill>
              </a:rPr>
              <a:t> de éstos en el mercado.</a:t>
            </a:r>
          </a:p>
        </p:txBody>
      </p:sp>
      <p:sp>
        <p:nvSpPr>
          <p:cNvPr id="212" name="Rectangle 211"/>
          <p:cNvSpPr/>
          <p:nvPr/>
        </p:nvSpPr>
        <p:spPr>
          <a:xfrm>
            <a:off x="205200" y="1727254"/>
            <a:ext cx="7020000" cy="4886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Contar con una oferta turística atractiva y vibrante de productos y experiencias diseñadas para el disfrute y comprensión del público internacional y nacional.</a:t>
            </a:r>
          </a:p>
          <a:p>
            <a:pPr marL="171450" lvl="0" indent="-171450">
              <a:buFont typeface="Arial" panose="020B0604020202020204" pitchFamily="34" charset="0"/>
              <a:buChar char="•"/>
            </a:pPr>
            <a:r>
              <a:rPr lang="es-CL" sz="900" dirty="0" smtClean="0">
                <a:solidFill>
                  <a:srgbClr val="002776"/>
                </a:solidFill>
              </a:rPr>
              <a:t>Transformar a Quito en un destino </a:t>
            </a:r>
          </a:p>
        </p:txBody>
      </p:sp>
      <p:sp>
        <p:nvSpPr>
          <p:cNvPr id="256" name="Rectangle 255"/>
          <p:cNvSpPr/>
          <p:nvPr/>
        </p:nvSpPr>
        <p:spPr>
          <a:xfrm>
            <a:off x="7264146" y="2312900"/>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347467"/>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4823058"/>
            <a:ext cx="2637113" cy="16762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Número de productos turísticos activos por centralidad.</a:t>
            </a:r>
          </a:p>
          <a:p>
            <a:pPr marL="228600" indent="-228600">
              <a:spcBef>
                <a:spcPts val="300"/>
              </a:spcBef>
              <a:buFont typeface="+mj-lt"/>
              <a:buAutoNum type="arabicPeriod"/>
            </a:pPr>
            <a:r>
              <a:rPr lang="es-CL" sz="900" dirty="0" smtClean="0">
                <a:solidFill>
                  <a:schemeClr val="tx2"/>
                </a:solidFill>
              </a:rPr>
              <a:t>Número (y variación %) de visitantes a cada centralidad. </a:t>
            </a:r>
          </a:p>
          <a:p>
            <a:pPr marL="228600" indent="-228600">
              <a:spcBef>
                <a:spcPts val="300"/>
              </a:spcBef>
              <a:buFont typeface="+mj-lt"/>
              <a:buAutoNum type="arabicPeriod"/>
            </a:pPr>
            <a:r>
              <a:rPr lang="es-CL" sz="900" dirty="0" smtClean="0">
                <a:solidFill>
                  <a:schemeClr val="tx2"/>
                </a:solidFill>
              </a:rPr>
              <a:t>Nivel de satisfacción (NPS) </a:t>
            </a:r>
            <a:r>
              <a:rPr lang="es-CL" sz="900" dirty="0">
                <a:solidFill>
                  <a:schemeClr val="tx2"/>
                </a:solidFill>
              </a:rPr>
              <a:t>de los consumidores en relación con los </a:t>
            </a:r>
            <a:r>
              <a:rPr lang="es-CL" sz="900" dirty="0" smtClean="0">
                <a:solidFill>
                  <a:schemeClr val="tx2"/>
                </a:solidFill>
              </a:rPr>
              <a:t>productos creados</a:t>
            </a:r>
          </a:p>
          <a:p>
            <a:pPr>
              <a:spcBef>
                <a:spcPts val="300"/>
              </a:spcBef>
            </a:pPr>
            <a:endParaRPr lang="es-CL" sz="900" dirty="0" smtClean="0">
              <a:solidFill>
                <a:schemeClr val="tx2"/>
              </a:solidFill>
            </a:endParaRPr>
          </a:p>
        </p:txBody>
      </p:sp>
      <p:sp>
        <p:nvSpPr>
          <p:cNvPr id="180" name="Rectangle 179"/>
          <p:cNvSpPr/>
          <p:nvPr/>
        </p:nvSpPr>
        <p:spPr>
          <a:xfrm>
            <a:off x="5644800" y="6515386"/>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856070"/>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534867"/>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515386"/>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856070"/>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569386"/>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1510982889"/>
              </p:ext>
            </p:extLst>
          </p:nvPr>
        </p:nvGraphicFramePr>
        <p:xfrm>
          <a:off x="205200" y="3454946"/>
          <a:ext cx="7020000" cy="301752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313798">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noProof="0" dirty="0" smtClean="0">
                          <a:solidFill>
                            <a:srgbClr val="002776"/>
                          </a:solidFill>
                          <a:latin typeface="+mn-lt"/>
                          <a:ea typeface="+mn-ea"/>
                          <a:cs typeface="+mn-cs"/>
                        </a:rPr>
                        <a:t>Desarrollar</a:t>
                      </a:r>
                      <a:r>
                        <a:rPr lang="es-ES_tradnl" sz="900" kern="1200" baseline="0" noProof="0" dirty="0" smtClean="0">
                          <a:solidFill>
                            <a:srgbClr val="002776"/>
                          </a:solidFill>
                          <a:latin typeface="+mn-lt"/>
                          <a:ea typeface="+mn-ea"/>
                          <a:cs typeface="+mn-cs"/>
                        </a:rPr>
                        <a:t> 2 tipos de acciones de intervención en los barrios y áreas turísticas de Quito: (i) </a:t>
                      </a:r>
                      <a:r>
                        <a:rPr lang="es-ES_tradnl" sz="900" kern="1200" baseline="0" noProof="0" dirty="0" err="1" smtClean="0">
                          <a:solidFill>
                            <a:srgbClr val="002776"/>
                          </a:solidFill>
                          <a:latin typeface="+mn-lt"/>
                          <a:ea typeface="+mn-ea"/>
                          <a:cs typeface="+mn-cs"/>
                        </a:rPr>
                        <a:t>hard</a:t>
                      </a:r>
                      <a:r>
                        <a:rPr lang="es-ES_tradnl" sz="900" kern="1200" baseline="0" noProof="0" dirty="0" smtClean="0">
                          <a:solidFill>
                            <a:srgbClr val="002776"/>
                          </a:solidFill>
                          <a:latin typeface="+mn-lt"/>
                          <a:ea typeface="+mn-ea"/>
                          <a:cs typeface="+mn-cs"/>
                        </a:rPr>
                        <a:t> y (ii) </a:t>
                      </a:r>
                      <a:r>
                        <a:rPr lang="es-ES_tradnl" sz="900" kern="1200" baseline="0" noProof="0" dirty="0" err="1" smtClean="0">
                          <a:solidFill>
                            <a:srgbClr val="002776"/>
                          </a:solidFill>
                          <a:latin typeface="+mn-lt"/>
                          <a:ea typeface="+mn-ea"/>
                          <a:cs typeface="+mn-cs"/>
                        </a:rPr>
                        <a:t>soft</a:t>
                      </a:r>
                      <a:r>
                        <a:rPr lang="es-ES_tradnl" sz="900" kern="1200" baseline="0" noProof="0" dirty="0" smtClean="0">
                          <a:solidFill>
                            <a:srgbClr val="002776"/>
                          </a:solidFill>
                          <a:latin typeface="+mn-lt"/>
                          <a:ea typeface="+mn-ea"/>
                          <a:cs typeface="+mn-cs"/>
                        </a:rPr>
                        <a:t>. Las acciones “</a:t>
                      </a:r>
                      <a:r>
                        <a:rPr lang="es-ES_tradnl" sz="900" kern="1200" baseline="0" noProof="0" dirty="0" err="1" smtClean="0">
                          <a:solidFill>
                            <a:srgbClr val="002776"/>
                          </a:solidFill>
                          <a:latin typeface="+mn-lt"/>
                          <a:ea typeface="+mn-ea"/>
                          <a:cs typeface="+mn-cs"/>
                        </a:rPr>
                        <a:t>hard</a:t>
                      </a:r>
                      <a:r>
                        <a:rPr lang="es-ES_tradnl" sz="900" kern="1200" baseline="0" noProof="0" dirty="0" smtClean="0">
                          <a:solidFill>
                            <a:srgbClr val="002776"/>
                          </a:solidFill>
                          <a:latin typeface="+mn-lt"/>
                          <a:ea typeface="+mn-ea"/>
                          <a:cs typeface="+mn-cs"/>
                        </a:rPr>
                        <a:t>” tienen un impacto en el urbanismo, mobiliario urbano y señalética de las zonas objetivo. Las acciones “</a:t>
                      </a:r>
                      <a:r>
                        <a:rPr lang="es-ES_tradnl" sz="900" kern="1200" baseline="0" noProof="0" dirty="0" err="1" smtClean="0">
                          <a:solidFill>
                            <a:srgbClr val="002776"/>
                          </a:solidFill>
                          <a:latin typeface="+mn-lt"/>
                          <a:ea typeface="+mn-ea"/>
                          <a:cs typeface="+mn-cs"/>
                        </a:rPr>
                        <a:t>soft</a:t>
                      </a:r>
                      <a:r>
                        <a:rPr lang="es-ES_tradnl" sz="900" kern="1200" baseline="0" noProof="0" dirty="0" smtClean="0">
                          <a:solidFill>
                            <a:srgbClr val="002776"/>
                          </a:solidFill>
                          <a:latin typeface="+mn-lt"/>
                          <a:ea typeface="+mn-ea"/>
                          <a:cs typeface="+mn-cs"/>
                        </a:rPr>
                        <a:t>” se enfocan a dinamizar con “Acontecimientos” a implementar en el destino (se instauran los Proyectos Acontecimientos captados/ activados).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99379">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2"/>
                        <a:tabLst/>
                        <a:defRPr/>
                      </a:pPr>
                      <a:r>
                        <a:rPr lang="es-ES_tradnl" sz="900" kern="1200" noProof="0" dirty="0" smtClean="0">
                          <a:solidFill>
                            <a:srgbClr val="002776"/>
                          </a:solidFill>
                          <a:latin typeface="+mn-lt"/>
                          <a:ea typeface="+mn-ea"/>
                          <a:cs typeface="+mn-cs"/>
                        </a:rPr>
                        <a:t>Encargar</a:t>
                      </a:r>
                      <a:r>
                        <a:rPr lang="es-ES_tradnl" sz="900" kern="1200" baseline="0" noProof="0" dirty="0" smtClean="0">
                          <a:solidFill>
                            <a:srgbClr val="002776"/>
                          </a:solidFill>
                          <a:latin typeface="+mn-lt"/>
                          <a:ea typeface="+mn-ea"/>
                          <a:cs typeface="+mn-cs"/>
                        </a:rPr>
                        <a:t> un proyecto específico de intervención urbanística que incluya: peatonalización de zonas concretas, diseño del mobiliario urbano (rótulos de las calles, papeleras, bancos, paradas del metro en construcción, etc.). Esta intervención se </a:t>
                      </a:r>
                      <a:r>
                        <a:rPr lang="es-ES_tradnl" sz="900" kern="1200" baseline="0" noProof="0" dirty="0" err="1" smtClean="0">
                          <a:solidFill>
                            <a:srgbClr val="002776"/>
                          </a:solidFill>
                          <a:latin typeface="+mn-lt"/>
                          <a:ea typeface="+mn-ea"/>
                          <a:cs typeface="+mn-cs"/>
                        </a:rPr>
                        <a:t>rec</a:t>
                      </a:r>
                      <a:r>
                        <a:rPr lang="es-ES_tradnl" sz="900" kern="1200" baseline="0" noProof="0" dirty="0" smtClean="0">
                          <a:solidFill>
                            <a:srgbClr val="002776"/>
                          </a:solidFill>
                          <a:latin typeface="+mn-lt"/>
                          <a:ea typeface="+mn-ea"/>
                          <a:cs typeface="+mn-cs"/>
                        </a:rPr>
                        <a:t> sea obligatoria y se proponen otras voluntarias (subvencionables) como: embellecimiento de fachadas, entre otras. Se sugiere que las áreas objeto de la intervención sean: Centro histórico, La Mariscal, La Floresta, </a:t>
                      </a:r>
                      <a:r>
                        <a:rPr lang="es-ES_tradnl" sz="900" kern="1200" baseline="0" noProof="0" dirty="0" err="1" smtClean="0">
                          <a:solidFill>
                            <a:srgbClr val="002776"/>
                          </a:solidFill>
                          <a:latin typeface="+mn-lt"/>
                          <a:ea typeface="+mn-ea"/>
                          <a:cs typeface="+mn-cs"/>
                        </a:rPr>
                        <a:t>Guápulo</a:t>
                      </a:r>
                      <a:r>
                        <a:rPr lang="es-ES_tradnl" sz="900" kern="1200" baseline="0" noProof="0" dirty="0" smtClean="0">
                          <a:solidFill>
                            <a:srgbClr val="002776"/>
                          </a:solidFill>
                          <a:latin typeface="+mn-lt"/>
                          <a:ea typeface="+mn-ea"/>
                          <a:cs typeface="+mn-cs"/>
                        </a:rPr>
                        <a:t>, etc. (ver anexo ficha)</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142635">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noProof="0" dirty="0" smtClean="0">
                          <a:solidFill>
                            <a:srgbClr val="002776"/>
                          </a:solidFill>
                          <a:latin typeface="+mn-lt"/>
                          <a:ea typeface="+mn-ea"/>
                          <a:cs typeface="+mn-cs"/>
                        </a:rPr>
                        <a:t>Crear</a:t>
                      </a:r>
                      <a:r>
                        <a:rPr lang="es-ES_tradnl" sz="900" kern="1200" baseline="0" noProof="0" dirty="0" smtClean="0">
                          <a:solidFill>
                            <a:srgbClr val="002776"/>
                          </a:solidFill>
                          <a:latin typeface="+mn-lt"/>
                          <a:ea typeface="+mn-ea"/>
                          <a:cs typeface="+mn-cs"/>
                        </a:rPr>
                        <a:t> una mesa de coordinación para el proyecto entre: área de urbanismo, QT y el responsable del proyecto de urbanismo.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17026">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4"/>
                        <a:tabLst/>
                        <a:defRPr/>
                      </a:pPr>
                      <a:r>
                        <a:rPr lang="es-ES_tradnl" sz="900" kern="1200" noProof="0" dirty="0" smtClean="0">
                          <a:solidFill>
                            <a:srgbClr val="002776"/>
                          </a:solidFill>
                          <a:latin typeface="+mn-lt"/>
                          <a:ea typeface="+mn-ea"/>
                          <a:cs typeface="+mn-cs"/>
                        </a:rPr>
                        <a:t>Instaurar</a:t>
                      </a:r>
                      <a:r>
                        <a:rPr lang="es-ES_tradnl" sz="900" kern="1200" baseline="0" noProof="0" dirty="0" smtClean="0">
                          <a:solidFill>
                            <a:srgbClr val="002776"/>
                          </a:solidFill>
                          <a:latin typeface="+mn-lt"/>
                          <a:ea typeface="+mn-ea"/>
                          <a:cs typeface="+mn-cs"/>
                        </a:rPr>
                        <a:t> en los barrios y áreas turísticas objetivo una “</a:t>
                      </a:r>
                      <a:r>
                        <a:rPr lang="es-ES_tradnl" sz="900" i="1" kern="1200" baseline="0" noProof="0" dirty="0" smtClean="0">
                          <a:solidFill>
                            <a:srgbClr val="002776"/>
                          </a:solidFill>
                          <a:latin typeface="+mn-lt"/>
                          <a:ea typeface="+mn-ea"/>
                          <a:cs typeface="+mn-cs"/>
                        </a:rPr>
                        <a:t>guardia turística</a:t>
                      </a:r>
                      <a:r>
                        <a:rPr lang="es-ES_tradnl" sz="900" kern="1200" baseline="0" noProof="0" dirty="0" smtClean="0">
                          <a:solidFill>
                            <a:srgbClr val="002776"/>
                          </a:solidFill>
                          <a:latin typeface="+mn-lt"/>
                          <a:ea typeface="+mn-ea"/>
                          <a:cs typeface="+mn-cs"/>
                        </a:rPr>
                        <a:t>” que genere seguridad y bienestar físico y psicológico a los turistas tanto de día como de noche con el fin de asegurar esas zonas y permitir el desarrollo de los productos y acontecimientos turísticos organizados. La “guardia” podrá dotarse de un símbolo que la distinga y sea una “guiño” turístico.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481940792"/>
                  </a:ext>
                </a:extLst>
              </a:tr>
              <a:tr h="390170">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5"/>
                        <a:tabLst/>
                        <a:defRPr/>
                      </a:pPr>
                      <a:r>
                        <a:rPr lang="es-ES_tradnl" sz="900" kern="1200" noProof="0" dirty="0" smtClean="0">
                          <a:solidFill>
                            <a:srgbClr val="002776"/>
                          </a:solidFill>
                          <a:latin typeface="+mn-lt"/>
                          <a:ea typeface="+mn-ea"/>
                          <a:cs typeface="+mn-cs"/>
                        </a:rPr>
                        <a:t>Implementar en los barrios y áreas turísticas los Proyectos Acontecimientos captados y añadir otros productos atractivas para una demanda mayoritaria que den vida al destino/ ciudad. Estos Proyectos</a:t>
                      </a:r>
                      <a:r>
                        <a:rPr lang="es-ES_tradnl" sz="900" kern="1200" baseline="0" noProof="0" dirty="0" smtClean="0">
                          <a:solidFill>
                            <a:srgbClr val="002776"/>
                          </a:solidFill>
                          <a:latin typeface="+mn-lt"/>
                          <a:ea typeface="+mn-ea"/>
                          <a:cs typeface="+mn-cs"/>
                        </a:rPr>
                        <a:t> son el resultado de la captación de inversión descrita en el Proyecto 1.1</a:t>
                      </a:r>
                      <a:r>
                        <a:rPr lang="es-ES_tradnl" sz="900" kern="1200" noProof="0" dirty="0" smtClean="0">
                          <a:solidFill>
                            <a:srgbClr val="002776"/>
                          </a:solidFill>
                          <a:latin typeface="+mn-lt"/>
                          <a:ea typeface="+mn-ea"/>
                          <a:cs typeface="+mn-cs"/>
                        </a:rPr>
                        <a:t> Los Acontecimientos podrán ser regulares, temporales, en momentos concretos del año, pero todos deben disponer de una plan de comercialización que incluya a los operadores y TTOO.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330408121"/>
                  </a:ext>
                </a:extLst>
              </a:tr>
              <a:tr h="313798">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6"/>
                        <a:tabLst/>
                        <a:defRPr/>
                      </a:pPr>
                      <a:r>
                        <a:rPr lang="es-ES_tradnl" sz="900" kern="1200" noProof="0" dirty="0" smtClean="0">
                          <a:solidFill>
                            <a:srgbClr val="002776"/>
                          </a:solidFill>
                          <a:latin typeface="+mn-lt"/>
                          <a:ea typeface="+mn-ea"/>
                          <a:cs typeface="+mn-cs"/>
                        </a:rPr>
                        <a:t>Establecer un programa</a:t>
                      </a:r>
                      <a:r>
                        <a:rPr lang="es-ES_tradnl" sz="900" kern="1200" baseline="0" noProof="0" dirty="0" smtClean="0">
                          <a:solidFill>
                            <a:srgbClr val="002776"/>
                          </a:solidFill>
                          <a:latin typeface="+mn-lt"/>
                          <a:ea typeface="+mn-ea"/>
                          <a:cs typeface="+mn-cs"/>
                        </a:rPr>
                        <a:t> de interpretación de los barrios y áreas turísticas que incluya: los puntos de información turística, material explicativo como mapas y guías del destino, todos ellos </a:t>
                      </a:r>
                      <a:r>
                        <a:rPr lang="es-ES_tradnl" sz="900" kern="1200" baseline="0" noProof="0" dirty="0" err="1" smtClean="0">
                          <a:solidFill>
                            <a:srgbClr val="002776"/>
                          </a:solidFill>
                          <a:latin typeface="+mn-lt"/>
                          <a:ea typeface="+mn-ea"/>
                          <a:cs typeface="+mn-cs"/>
                        </a:rPr>
                        <a:t>esponsorizables</a:t>
                      </a:r>
                      <a:r>
                        <a:rPr lang="es-ES_tradnl" sz="900" kern="1200" baseline="0" noProof="0" dirty="0" smtClean="0">
                          <a:solidFill>
                            <a:srgbClr val="002776"/>
                          </a:solidFill>
                          <a:latin typeface="+mn-lt"/>
                          <a:ea typeface="+mn-ea"/>
                          <a:cs typeface="+mn-cs"/>
                        </a:rPr>
                        <a:t> en su desarrollo y comercialización. Para la distribución de éstos los hoteles (y sus recepcionistas) juegan un papel clave, ya que ellos son un punto de contacto crucial con el turista.</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349333156"/>
                  </a:ext>
                </a:extLst>
              </a:tr>
            </a:tbl>
          </a:graphicData>
        </a:graphic>
      </p:graphicFrame>
      <p:grpSp>
        <p:nvGrpSpPr>
          <p:cNvPr id="251" name="Group 250"/>
          <p:cNvGrpSpPr/>
          <p:nvPr/>
        </p:nvGrpSpPr>
        <p:grpSpPr>
          <a:xfrm>
            <a:off x="5765554" y="6892696"/>
            <a:ext cx="468000" cy="430836"/>
            <a:chOff x="5765554" y="6803310"/>
            <a:chExt cx="468000" cy="430836"/>
          </a:xfrm>
        </p:grpSpPr>
        <p:sp>
          <p:nvSpPr>
            <p:cNvPr id="237" name="Rectangle 236"/>
            <p:cNvSpPr/>
            <p:nvPr>
              <p:custDataLst>
                <p:tags r:id="rId29"/>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30"/>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92696"/>
            <a:ext cx="468000" cy="430836"/>
            <a:chOff x="6377646" y="6803310"/>
            <a:chExt cx="468000" cy="430836"/>
          </a:xfrm>
        </p:grpSpPr>
        <p:sp>
          <p:nvSpPr>
            <p:cNvPr id="238" name="Rectangle 237"/>
            <p:cNvSpPr/>
            <p:nvPr>
              <p:custDataLst>
                <p:tags r:id="rId27"/>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8"/>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92696"/>
            <a:ext cx="468000" cy="430836"/>
            <a:chOff x="6989738" y="6803310"/>
            <a:chExt cx="468000" cy="430836"/>
          </a:xfrm>
        </p:grpSpPr>
        <p:sp>
          <p:nvSpPr>
            <p:cNvPr id="239" name="Rectangle 238"/>
            <p:cNvSpPr/>
            <p:nvPr>
              <p:custDataLst>
                <p:tags r:id="rId25"/>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6"/>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92696"/>
            <a:ext cx="468000" cy="430836"/>
            <a:chOff x="7925794" y="6803310"/>
            <a:chExt cx="468000" cy="430836"/>
          </a:xfrm>
        </p:grpSpPr>
        <p:sp>
          <p:nvSpPr>
            <p:cNvPr id="244" name="Rectangle 243"/>
            <p:cNvSpPr/>
            <p:nvPr>
              <p:custDataLst>
                <p:tags r:id="rId23"/>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4"/>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92696"/>
            <a:ext cx="576000" cy="430836"/>
            <a:chOff x="8486378" y="6803310"/>
            <a:chExt cx="576000" cy="430836"/>
          </a:xfrm>
        </p:grpSpPr>
        <p:sp>
          <p:nvSpPr>
            <p:cNvPr id="245" name="Rectangle 244"/>
            <p:cNvSpPr/>
            <p:nvPr>
              <p:custDataLst>
                <p:tags r:id="rId21"/>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2"/>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92696"/>
            <a:ext cx="468000" cy="430836"/>
            <a:chOff x="9149978" y="6803310"/>
            <a:chExt cx="468000" cy="430836"/>
          </a:xfrm>
        </p:grpSpPr>
        <p:sp>
          <p:nvSpPr>
            <p:cNvPr id="246" name="Rectangle 245"/>
            <p:cNvSpPr/>
            <p:nvPr>
              <p:custDataLst>
                <p:tags r:id="rId19"/>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0"/>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74</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127414"/>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03894" y="7127414"/>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46305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51705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92075" indent="-92075" algn="ctr"/>
            <a:r>
              <a:rPr lang="es-ES_tradnl" sz="800" b="1" dirty="0" smtClean="0"/>
              <a:t>Foco de desarrollo turístico en centralidades de alto atractivo y potencial</a:t>
            </a:r>
            <a:endParaRPr lang="es-CL" sz="800" b="1" dirty="0">
              <a:solidFill>
                <a:srgbClr val="FFFFFF"/>
              </a:solidFill>
            </a:endParaRPr>
          </a:p>
        </p:txBody>
      </p:sp>
      <p:sp>
        <p:nvSpPr>
          <p:cNvPr id="293" name="Rectangle 292"/>
          <p:cNvSpPr/>
          <p:nvPr/>
        </p:nvSpPr>
        <p:spPr>
          <a:xfrm>
            <a:off x="205458" y="1367254"/>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03254"/>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094906"/>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146263"/>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153535"/>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59" name="Group 358"/>
          <p:cNvGrpSpPr/>
          <p:nvPr/>
        </p:nvGrpSpPr>
        <p:grpSpPr>
          <a:xfrm>
            <a:off x="187198" y="2233939"/>
            <a:ext cx="7036540" cy="878808"/>
            <a:chOff x="187198" y="2693266"/>
            <a:chExt cx="7036540" cy="951248"/>
          </a:xfrm>
        </p:grpSpPr>
        <p:sp>
          <p:nvSpPr>
            <p:cNvPr id="360" name="Rectangle 314"/>
            <p:cNvSpPr/>
            <p:nvPr>
              <p:custDataLst>
                <p:tags r:id="rId1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61" name="Group 315"/>
            <p:cNvGrpSpPr/>
            <p:nvPr>
              <p:custDataLst>
                <p:tags r:id="rId18"/>
              </p:custDataLst>
            </p:nvPr>
          </p:nvGrpSpPr>
          <p:grpSpPr>
            <a:xfrm>
              <a:off x="316674" y="2734898"/>
              <a:ext cx="216000" cy="288000"/>
              <a:chOff x="391339" y="1340959"/>
              <a:chExt cx="382588" cy="609600"/>
            </a:xfrm>
          </p:grpSpPr>
          <p:sp>
            <p:nvSpPr>
              <p:cNvPr id="364"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5"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62" name="Rectangle 361"/>
            <p:cNvSpPr/>
            <p:nvPr/>
          </p:nvSpPr>
          <p:spPr>
            <a:xfrm>
              <a:off x="3631554" y="3059282"/>
              <a:ext cx="3558680" cy="58523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err="1" smtClean="0">
                  <a:solidFill>
                    <a:srgbClr val="002776"/>
                  </a:solidFill>
                </a:rPr>
                <a:t>Conquito</a:t>
              </a:r>
              <a:r>
                <a:rPr lang="es-ES_tradnl" sz="900" dirty="0" smtClean="0">
                  <a:solidFill>
                    <a:srgbClr val="002776"/>
                  </a:solidFill>
                </a:rPr>
                <a:t>, Cámara de Comercio (y Turismo de Quito), Opus, </a:t>
              </a:r>
              <a:r>
                <a:rPr lang="es-ES_tradnl" sz="900" dirty="0" err="1" smtClean="0">
                  <a:solidFill>
                    <a:srgbClr val="002776"/>
                  </a:solidFill>
                </a:rPr>
                <a:t>Optur</a:t>
              </a:r>
              <a:r>
                <a:rPr lang="es-ES_tradnl" sz="900" dirty="0">
                  <a:solidFill>
                    <a:srgbClr val="002776"/>
                  </a:solidFill>
                </a:rPr>
                <a:t> </a:t>
              </a:r>
              <a:r>
                <a:rPr lang="es-ES_tradnl" sz="900" dirty="0" smtClean="0">
                  <a:solidFill>
                    <a:srgbClr val="002776"/>
                  </a:solidFill>
                </a:rPr>
                <a:t>y operadores turísticos</a:t>
              </a:r>
              <a:endParaRPr lang="es-ES" sz="900" dirty="0">
                <a:solidFill>
                  <a:srgbClr val="002776"/>
                </a:solidFill>
              </a:endParaRPr>
            </a:p>
          </p:txBody>
        </p:sp>
        <p:sp>
          <p:nvSpPr>
            <p:cNvPr id="363" name="Rectangle 362"/>
            <p:cNvSpPr/>
            <p:nvPr/>
          </p:nvSpPr>
          <p:spPr>
            <a:xfrm>
              <a:off x="187198" y="3070904"/>
              <a:ext cx="3418116" cy="5736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smtClean="0">
                  <a:solidFill>
                    <a:srgbClr val="002776"/>
                  </a:solidFill>
                </a:rPr>
                <a:t>Líder de Proyecto: </a:t>
              </a:r>
              <a:r>
                <a:rPr lang="es-ES" sz="900" dirty="0">
                  <a:solidFill>
                    <a:srgbClr val="002776"/>
                  </a:solidFill>
                </a:rPr>
                <a:t>Quito Turismo </a:t>
              </a:r>
              <a:r>
                <a:rPr lang="es-ES" sz="900" dirty="0" smtClean="0">
                  <a:solidFill>
                    <a:srgbClr val="002776"/>
                  </a:solidFill>
                </a:rPr>
                <a:t>y Área de urbanismo de la  municipalidad</a:t>
              </a:r>
            </a:p>
            <a:p>
              <a:r>
                <a:rPr lang="es-ES_tradnl" sz="900" b="1" dirty="0" smtClean="0">
                  <a:solidFill>
                    <a:srgbClr val="002776"/>
                  </a:solidFill>
                </a:rPr>
                <a:t>Equipo de Proyecto: </a:t>
              </a:r>
              <a:r>
                <a:rPr lang="es-ES" sz="900" dirty="0" smtClean="0">
                  <a:solidFill>
                    <a:srgbClr val="002776"/>
                  </a:solidFill>
                </a:rPr>
                <a:t>Dirección </a:t>
              </a:r>
              <a:r>
                <a:rPr lang="es-ES" sz="900" dirty="0">
                  <a:solidFill>
                    <a:srgbClr val="002776"/>
                  </a:solidFill>
                </a:rPr>
                <a:t>de </a:t>
              </a:r>
              <a:r>
                <a:rPr lang="es-ES" sz="900" dirty="0" smtClean="0">
                  <a:solidFill>
                    <a:srgbClr val="002776"/>
                  </a:solidFill>
                </a:rPr>
                <a:t>Desarrollo</a:t>
              </a:r>
              <a:endParaRPr lang="es-ES_tradnl" sz="900" dirty="0">
                <a:solidFill>
                  <a:srgbClr val="002776"/>
                </a:solidFill>
              </a:endParaRPr>
            </a:p>
          </p:txBody>
        </p:sp>
      </p:grpSp>
      <p:sp>
        <p:nvSpPr>
          <p:cNvPr id="292" name="Rectangle 291"/>
          <p:cNvSpPr/>
          <p:nvPr/>
        </p:nvSpPr>
        <p:spPr>
          <a:xfrm>
            <a:off x="205459" y="6515386"/>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15" name="Rectangle 314"/>
          <p:cNvSpPr/>
          <p:nvPr/>
        </p:nvSpPr>
        <p:spPr>
          <a:xfrm>
            <a:off x="205458" y="6856070"/>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$ 900.000 USD </a:t>
            </a:r>
          </a:p>
          <a:p>
            <a:pPr algn="ctr"/>
            <a:r>
              <a:rPr lang="es-CL" sz="800" i="1" dirty="0" smtClean="0">
                <a:solidFill>
                  <a:schemeClr val="tx2"/>
                </a:solidFill>
              </a:rPr>
              <a:t>Se incluye la contratación de diseñadores de señalética y material gráfico. También incluye contratación de expertos de ocio para elaborar conceptos y desarrollo de material. No incluye sueldos .</a:t>
            </a:r>
            <a:endParaRPr lang="es-CL" sz="800" i="1" dirty="0">
              <a:solidFill>
                <a:schemeClr val="tx2"/>
              </a:solidFill>
            </a:endParaRPr>
          </a:p>
        </p:txBody>
      </p:sp>
      <p:grpSp>
        <p:nvGrpSpPr>
          <p:cNvPr id="316" name="Group 315"/>
          <p:cNvGrpSpPr/>
          <p:nvPr/>
        </p:nvGrpSpPr>
        <p:grpSpPr>
          <a:xfrm>
            <a:off x="7268157" y="1366714"/>
            <a:ext cx="2633101" cy="836705"/>
            <a:chOff x="3462357" y="6443378"/>
            <a:chExt cx="2082316" cy="900000"/>
          </a:xfrm>
        </p:grpSpPr>
        <p:sp>
          <p:nvSpPr>
            <p:cNvPr id="317" name="Rectangle 316"/>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18" name="Rectangle 317"/>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6" name="Group 365"/>
            <p:cNvGrpSpPr/>
            <p:nvPr/>
          </p:nvGrpSpPr>
          <p:grpSpPr>
            <a:xfrm>
              <a:off x="3561117" y="6479378"/>
              <a:ext cx="295181" cy="288000"/>
              <a:chOff x="1738313" y="3406776"/>
              <a:chExt cx="644727" cy="615950"/>
            </a:xfrm>
            <a:solidFill>
              <a:srgbClr val="FFFF00"/>
            </a:solidFill>
          </p:grpSpPr>
          <p:sp>
            <p:nvSpPr>
              <p:cNvPr id="377"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9"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0"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7" name="Group 366"/>
            <p:cNvGrpSpPr/>
            <p:nvPr/>
          </p:nvGrpSpPr>
          <p:grpSpPr>
            <a:xfrm>
              <a:off x="3582872" y="6818591"/>
              <a:ext cx="468000" cy="432933"/>
              <a:chOff x="3605314" y="6801213"/>
              <a:chExt cx="468000" cy="432933"/>
            </a:xfrm>
          </p:grpSpPr>
          <p:sp>
            <p:nvSpPr>
              <p:cNvPr id="375" name="Rectangle 374"/>
              <p:cNvSpPr/>
              <p:nvPr>
                <p:custDataLst>
                  <p:tags r:id="rId15"/>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6" name="TextBox 375"/>
              <p:cNvSpPr txBox="1"/>
              <p:nvPr>
                <p:custDataLst>
                  <p:tags r:id="rId16"/>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8" name="Group 367"/>
            <p:cNvGrpSpPr/>
            <p:nvPr/>
          </p:nvGrpSpPr>
          <p:grpSpPr>
            <a:xfrm>
              <a:off x="4277236" y="6818591"/>
              <a:ext cx="468000" cy="432933"/>
              <a:chOff x="4217406" y="6801213"/>
              <a:chExt cx="468000" cy="432933"/>
            </a:xfrm>
          </p:grpSpPr>
          <p:sp>
            <p:nvSpPr>
              <p:cNvPr id="373" name="Rectangle 372"/>
              <p:cNvSpPr/>
              <p:nvPr>
                <p:custDataLst>
                  <p:tags r:id="rId13"/>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4" name="TextBox 373"/>
              <p:cNvSpPr txBox="1"/>
              <p:nvPr>
                <p:custDataLst>
                  <p:tags r:id="rId14"/>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9" name="Group 368"/>
            <p:cNvGrpSpPr/>
            <p:nvPr/>
          </p:nvGrpSpPr>
          <p:grpSpPr>
            <a:xfrm>
              <a:off x="4971600" y="6818591"/>
              <a:ext cx="468000" cy="432933"/>
              <a:chOff x="4829498" y="6801213"/>
              <a:chExt cx="468000" cy="432933"/>
            </a:xfrm>
          </p:grpSpPr>
          <p:sp>
            <p:nvSpPr>
              <p:cNvPr id="371" name="Rectangle 370"/>
              <p:cNvSpPr/>
              <p:nvPr>
                <p:custDataLst>
                  <p:tags r:id="rId11"/>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2"/>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70" name="Freeform 368"/>
            <p:cNvSpPr>
              <a:spLocks noEditPoints="1"/>
            </p:cNvSpPr>
            <p:nvPr/>
          </p:nvSpPr>
          <p:spPr bwMode="auto">
            <a:xfrm>
              <a:off x="441558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81" name="Rectangle 380"/>
          <p:cNvSpPr/>
          <p:nvPr/>
        </p:nvSpPr>
        <p:spPr>
          <a:xfrm>
            <a:off x="3416167" y="6523942"/>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2" name="Table 381"/>
          <p:cNvGraphicFramePr>
            <a:graphicFrameLocks noGrp="1"/>
          </p:cNvGraphicFramePr>
          <p:nvPr>
            <p:extLst/>
          </p:nvPr>
        </p:nvGraphicFramePr>
        <p:xfrm>
          <a:off x="3446341" y="6959805"/>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83" name="Freeform 368"/>
          <p:cNvSpPr>
            <a:spLocks noEditPoints="1"/>
          </p:cNvSpPr>
          <p:nvPr/>
        </p:nvSpPr>
        <p:spPr bwMode="auto">
          <a:xfrm>
            <a:off x="4237906" y="7163370"/>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4" name="Freeform 368"/>
          <p:cNvSpPr>
            <a:spLocks noEditPoints="1"/>
          </p:cNvSpPr>
          <p:nvPr/>
        </p:nvSpPr>
        <p:spPr bwMode="auto">
          <a:xfrm>
            <a:off x="4597962" y="7163370"/>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5" name="Freeform 368"/>
          <p:cNvSpPr>
            <a:spLocks noEditPoints="1"/>
          </p:cNvSpPr>
          <p:nvPr/>
        </p:nvSpPr>
        <p:spPr bwMode="auto">
          <a:xfrm>
            <a:off x="4957986" y="7163370"/>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6" name="Freeform 368"/>
          <p:cNvSpPr>
            <a:spLocks noEditPoints="1"/>
          </p:cNvSpPr>
          <p:nvPr/>
        </p:nvSpPr>
        <p:spPr bwMode="auto">
          <a:xfrm>
            <a:off x="5318026" y="7163370"/>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87" name="Group 386"/>
          <p:cNvGrpSpPr/>
          <p:nvPr>
            <p:custDataLst>
              <p:tags r:id="rId7"/>
            </p:custDataLst>
          </p:nvPr>
        </p:nvGrpSpPr>
        <p:grpSpPr>
          <a:xfrm>
            <a:off x="3458244" y="6566383"/>
            <a:ext cx="256421" cy="252000"/>
            <a:chOff x="141288" y="1501775"/>
            <a:chExt cx="358775" cy="482601"/>
          </a:xfrm>
          <a:solidFill>
            <a:srgbClr val="FFFF00"/>
          </a:solidFill>
        </p:grpSpPr>
        <p:sp>
          <p:nvSpPr>
            <p:cNvPr id="388"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9"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0"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1" name="Freeform 191"/>
          <p:cNvSpPr>
            <a:spLocks noEditPoints="1"/>
          </p:cNvSpPr>
          <p:nvPr/>
        </p:nvSpPr>
        <p:spPr bwMode="auto">
          <a:xfrm>
            <a:off x="258950" y="6533386"/>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2" name="Freeform 368"/>
          <p:cNvSpPr>
            <a:spLocks noEditPoints="1"/>
          </p:cNvSpPr>
          <p:nvPr/>
        </p:nvSpPr>
        <p:spPr bwMode="auto">
          <a:xfrm>
            <a:off x="3877866" y="7163370"/>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206" name="Group 205"/>
          <p:cNvGrpSpPr/>
          <p:nvPr/>
        </p:nvGrpSpPr>
        <p:grpSpPr>
          <a:xfrm>
            <a:off x="4761313" y="7487394"/>
            <a:ext cx="4332885" cy="188648"/>
            <a:chOff x="565498" y="7511262"/>
            <a:chExt cx="4332885" cy="188648"/>
          </a:xfrm>
        </p:grpSpPr>
        <p:grpSp>
          <p:nvGrpSpPr>
            <p:cNvPr id="207" name="Group 206"/>
            <p:cNvGrpSpPr/>
            <p:nvPr/>
          </p:nvGrpSpPr>
          <p:grpSpPr>
            <a:xfrm>
              <a:off x="565498" y="7511262"/>
              <a:ext cx="3104467" cy="184666"/>
              <a:chOff x="615275" y="7511262"/>
              <a:chExt cx="3104467" cy="184666"/>
            </a:xfrm>
          </p:grpSpPr>
          <p:sp>
            <p:nvSpPr>
              <p:cNvPr id="210" name="TextBox 209"/>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20" name="Rectangle 219"/>
              <p:cNvSpPr/>
              <p:nvPr>
                <p:custDataLst>
                  <p:tags r:id="rId8"/>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221" name="Rectangle 220"/>
              <p:cNvSpPr/>
              <p:nvPr>
                <p:custDataLst>
                  <p:tags r:id="rId9"/>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222" name="Rectangle 221"/>
              <p:cNvSpPr/>
              <p:nvPr>
                <p:custDataLst>
                  <p:tags r:id="rId10"/>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08" name="TextBox 207"/>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09" name="TextBox 20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165" name="Rounded Rectangle 164"/>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E4</a:t>
            </a:r>
            <a:endParaRPr lang="es-ES" sz="1000" b="1" dirty="0">
              <a:solidFill>
                <a:srgbClr val="002060"/>
              </a:solidFill>
            </a:endParaRPr>
          </a:p>
        </p:txBody>
      </p:sp>
      <p:grpSp>
        <p:nvGrpSpPr>
          <p:cNvPr id="171" name="Group 170"/>
          <p:cNvGrpSpPr/>
          <p:nvPr/>
        </p:nvGrpSpPr>
        <p:grpSpPr>
          <a:xfrm>
            <a:off x="1202122" y="380250"/>
            <a:ext cx="428400" cy="410400"/>
            <a:chOff x="1157616" y="202415"/>
            <a:chExt cx="515504" cy="495053"/>
          </a:xfrm>
        </p:grpSpPr>
        <p:sp>
          <p:nvSpPr>
            <p:cNvPr id="172" name="Rounded Rectangle 171"/>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3" name="Group 282"/>
            <p:cNvGrpSpPr/>
            <p:nvPr/>
          </p:nvGrpSpPr>
          <p:grpSpPr>
            <a:xfrm>
              <a:off x="1311621" y="288473"/>
              <a:ext cx="207495" cy="194290"/>
              <a:chOff x="644491" y="4719572"/>
              <a:chExt cx="226243" cy="211846"/>
            </a:xfrm>
            <a:solidFill>
              <a:schemeClr val="bg1"/>
            </a:solidFill>
          </p:grpSpPr>
          <p:sp>
            <p:nvSpPr>
              <p:cNvPr id="174"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5"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22079262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_tradnl" dirty="0" smtClean="0"/>
              <a:t>Ejemplo de intervención urbanística que apoya al desarrollo del destino</a:t>
            </a:r>
            <a:br>
              <a:rPr lang="es-ES_tradnl" dirty="0" smtClean="0"/>
            </a:br>
            <a:r>
              <a:rPr lang="es-ES_tradnl" dirty="0" smtClean="0">
                <a:solidFill>
                  <a:srgbClr val="00A1DE"/>
                </a:solidFill>
              </a:rPr>
              <a:t>Caso de las manzanas y mega manzanas de Barcelona</a:t>
            </a:r>
            <a:endParaRPr lang="es-ES" dirty="0">
              <a:solidFill>
                <a:srgbClr val="00A1DE"/>
              </a:solidFill>
            </a:endParaRPr>
          </a:p>
        </p:txBody>
      </p:sp>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75</a:t>
            </a:fld>
            <a:endParaRPr lang="en-US" dirty="0"/>
          </a:p>
        </p:txBody>
      </p:sp>
      <p:pic>
        <p:nvPicPr>
          <p:cNvPr id="287746" name="Picture 2" descr="Resultado de imagen para mega manzanas urbanism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46018" y="2195820"/>
            <a:ext cx="4621410" cy="2817933"/>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p:cNvPicPr>
            <a:picLocks noChangeAspect="1"/>
          </p:cNvPicPr>
          <p:nvPr/>
        </p:nvPicPr>
        <p:blipFill>
          <a:blip r:embed="rId3"/>
          <a:stretch>
            <a:fillRect/>
          </a:stretch>
        </p:blipFill>
        <p:spPr>
          <a:xfrm>
            <a:off x="255439" y="2195820"/>
            <a:ext cx="4816699" cy="2817933"/>
          </a:xfrm>
          <a:prstGeom prst="rect">
            <a:avLst/>
          </a:prstGeom>
        </p:spPr>
      </p:pic>
      <p:sp>
        <p:nvSpPr>
          <p:cNvPr id="5" name="TextBox 4"/>
          <p:cNvSpPr txBox="1"/>
          <p:nvPr/>
        </p:nvSpPr>
        <p:spPr>
          <a:xfrm>
            <a:off x="1213571" y="1604224"/>
            <a:ext cx="7272808" cy="584775"/>
          </a:xfrm>
          <a:prstGeom prst="rect">
            <a:avLst/>
          </a:prstGeom>
          <a:noFill/>
        </p:spPr>
        <p:txBody>
          <a:bodyPr wrap="square" rtlCol="0">
            <a:spAutoFit/>
          </a:bodyPr>
          <a:lstStyle/>
          <a:p>
            <a:pPr algn="ctr"/>
            <a:r>
              <a:rPr lang="es-ES_tradnl" sz="1600" b="1" i="1" dirty="0" smtClean="0">
                <a:solidFill>
                  <a:schemeClr val="tx2"/>
                </a:solidFill>
              </a:rPr>
              <a:t>Barcelona como ejemplo de intervención urbanística: </a:t>
            </a:r>
            <a:r>
              <a:rPr lang="es-ES_tradnl" sz="1600" b="1" i="1" dirty="0" err="1" smtClean="0">
                <a:solidFill>
                  <a:schemeClr val="tx2"/>
                </a:solidFill>
              </a:rPr>
              <a:t>peatonización</a:t>
            </a:r>
            <a:r>
              <a:rPr lang="es-ES_tradnl" sz="1600" b="1" i="1" dirty="0" smtClean="0">
                <a:solidFill>
                  <a:schemeClr val="tx2"/>
                </a:solidFill>
              </a:rPr>
              <a:t> y dinamización de sectores/ barrios en la ciudad</a:t>
            </a:r>
            <a:endParaRPr lang="es-ES" sz="1600" b="1" i="1" dirty="0">
              <a:solidFill>
                <a:schemeClr val="tx2"/>
              </a:solidFill>
            </a:endParaRPr>
          </a:p>
        </p:txBody>
      </p:sp>
      <p:sp>
        <p:nvSpPr>
          <p:cNvPr id="8" name="TextBox 7"/>
          <p:cNvSpPr txBox="1"/>
          <p:nvPr/>
        </p:nvSpPr>
        <p:spPr>
          <a:xfrm>
            <a:off x="277466" y="5183138"/>
            <a:ext cx="9565439" cy="1569660"/>
          </a:xfrm>
          <a:prstGeom prst="rect">
            <a:avLst/>
          </a:prstGeom>
          <a:noFill/>
        </p:spPr>
        <p:txBody>
          <a:bodyPr wrap="square" rtlCol="0">
            <a:spAutoFit/>
          </a:bodyPr>
          <a:lstStyle/>
          <a:p>
            <a:pPr marL="285750" indent="-285750" algn="just">
              <a:buFont typeface="Arial" panose="020B0604020202020204" pitchFamily="34" charset="0"/>
              <a:buChar char="•"/>
            </a:pPr>
            <a:r>
              <a:rPr lang="es-ES_tradnl" sz="1600" dirty="0" smtClean="0">
                <a:solidFill>
                  <a:schemeClr val="tx2"/>
                </a:solidFill>
              </a:rPr>
              <a:t>Las </a:t>
            </a:r>
            <a:r>
              <a:rPr lang="es-ES_tradnl" sz="1600" dirty="0" err="1" smtClean="0">
                <a:solidFill>
                  <a:schemeClr val="tx2"/>
                </a:solidFill>
              </a:rPr>
              <a:t>supermanzanas</a:t>
            </a:r>
            <a:r>
              <a:rPr lang="es-ES_tradnl" sz="1600" dirty="0" smtClean="0">
                <a:solidFill>
                  <a:schemeClr val="tx2"/>
                </a:solidFill>
              </a:rPr>
              <a:t> que Barcelona implementa para la dinamización de barrios/sectores modifican el uso de las vías:</a:t>
            </a:r>
          </a:p>
          <a:p>
            <a:pPr marL="740936" lvl="1" indent="-285750" algn="just">
              <a:buFont typeface="Arial" panose="020B0604020202020204" pitchFamily="34" charset="0"/>
              <a:buChar char="•"/>
            </a:pPr>
            <a:r>
              <a:rPr lang="es-ES_tradnl" sz="1600" dirty="0" smtClean="0">
                <a:solidFill>
                  <a:schemeClr val="tx2"/>
                </a:solidFill>
              </a:rPr>
              <a:t>Se reduce el uso de vías para vehículos (verde oscuro mostrado en la imagen “convencional”)</a:t>
            </a:r>
          </a:p>
          <a:p>
            <a:pPr marL="740936" lvl="1" indent="-285750" algn="just">
              <a:buFont typeface="Arial" panose="020B0604020202020204" pitchFamily="34" charset="0"/>
              <a:buChar char="•"/>
            </a:pPr>
            <a:r>
              <a:rPr lang="es-ES_tradnl" sz="1600" dirty="0" smtClean="0">
                <a:solidFill>
                  <a:schemeClr val="tx2"/>
                </a:solidFill>
              </a:rPr>
              <a:t>Se aumentan y amplían las vías peatonales y se incluyen vías para el uso de bicicleta, para mejorar el flujo de peatones (residentes y no residentes). Asimismo se reducen las vías para el uso de vehículos motorizados en las “</a:t>
            </a:r>
            <a:r>
              <a:rPr lang="es-ES_tradnl" sz="1600" dirty="0" err="1" smtClean="0">
                <a:solidFill>
                  <a:schemeClr val="tx2"/>
                </a:solidFill>
              </a:rPr>
              <a:t>supermanzanas</a:t>
            </a:r>
            <a:r>
              <a:rPr lang="es-ES_tradnl" sz="1600" dirty="0" smtClean="0">
                <a:solidFill>
                  <a:schemeClr val="tx2"/>
                </a:solidFill>
              </a:rPr>
              <a:t>”</a:t>
            </a:r>
            <a:endParaRPr lang="es-ES" sz="1600" dirty="0">
              <a:solidFill>
                <a:schemeClr val="tx2"/>
              </a:solidFill>
            </a:endParaRPr>
          </a:p>
        </p:txBody>
      </p:sp>
    </p:spTree>
    <p:extLst>
      <p:ext uri="{BB962C8B-B14F-4D97-AF65-F5344CB8AC3E}">
        <p14:creationId xmlns:p14="http://schemas.microsoft.com/office/powerpoint/2010/main" val="364958653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76</a:t>
            </a:fld>
            <a:endParaRPr lang="en-US" dirty="0"/>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 name="Rectangle 6"/>
          <p:cNvSpPr/>
          <p:nvPr/>
        </p:nvSpPr>
        <p:spPr>
          <a:xfrm>
            <a:off x="277208" y="1366714"/>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418071"/>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438722"/>
            <a:ext cx="9073266" cy="246221"/>
          </a:xfrm>
          <a:prstGeom prst="rect">
            <a:avLst/>
          </a:prstGeom>
          <a:noFill/>
        </p:spPr>
        <p:txBody>
          <a:bodyPr wrap="square" rtlCol="0">
            <a:spAutoFit/>
          </a:bodyPr>
          <a:lstStyle/>
          <a:p>
            <a:r>
              <a:rPr lang="es-CL" sz="1000" b="1" dirty="0" smtClean="0">
                <a:solidFill>
                  <a:schemeClr val="bg2"/>
                </a:solidFill>
                <a:latin typeface="+mn-lt"/>
              </a:rPr>
              <a:t>Anexo: sugerencias de áreas objeto de intervención urbanística</a:t>
            </a:r>
            <a:endParaRPr lang="es-CL" sz="1000" b="1" dirty="0">
              <a:solidFill>
                <a:schemeClr val="bg2"/>
              </a:solidFill>
              <a:latin typeface="+mn-lt"/>
            </a:endParaRPr>
          </a:p>
        </p:txBody>
      </p:sp>
      <p:sp>
        <p:nvSpPr>
          <p:cNvPr id="43" name="Rectangle 42"/>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4.1. Dinamización urbana y rural de barrios y áreas turísticas de Quito</a:t>
            </a:r>
            <a:endParaRPr lang="es-CL" sz="1100" b="1" dirty="0">
              <a:solidFill>
                <a:schemeClr val="tx2"/>
              </a:solidFill>
            </a:endParaRPr>
          </a:p>
        </p:txBody>
      </p:sp>
      <p:sp>
        <p:nvSpPr>
          <p:cNvPr id="44" name="Rectangle 43"/>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92075" indent="-92075" algn="ctr"/>
            <a:r>
              <a:rPr lang="es-ES_tradnl" sz="800" b="1" dirty="0" smtClean="0"/>
              <a:t>Foco de desarrollo turístico en centralidades de alto atractivo y potencial</a:t>
            </a:r>
            <a:endParaRPr lang="es-CL" sz="800" b="1" dirty="0">
              <a:solidFill>
                <a:srgbClr val="FFFFFF"/>
              </a:solidFill>
            </a:endParaRPr>
          </a:p>
        </p:txBody>
      </p:sp>
      <p:sp>
        <p:nvSpPr>
          <p:cNvPr id="45" name="Rounded Rectangle 44"/>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E4</a:t>
            </a:r>
            <a:endParaRPr lang="es-ES" sz="1000" b="1" dirty="0">
              <a:solidFill>
                <a:srgbClr val="002060"/>
              </a:solidFill>
            </a:endParaRPr>
          </a:p>
        </p:txBody>
      </p:sp>
      <p:graphicFrame>
        <p:nvGraphicFramePr>
          <p:cNvPr id="25" name="Table 24"/>
          <p:cNvGraphicFramePr>
            <a:graphicFrameLocks noGrp="1"/>
          </p:cNvGraphicFramePr>
          <p:nvPr>
            <p:extLst>
              <p:ext uri="{D42A27DB-BD31-4B8C-83A1-F6EECF244321}">
                <p14:modId xmlns:p14="http://schemas.microsoft.com/office/powerpoint/2010/main" val="430879083"/>
              </p:ext>
            </p:extLst>
          </p:nvPr>
        </p:nvGraphicFramePr>
        <p:xfrm>
          <a:off x="276950" y="1768630"/>
          <a:ext cx="9577580" cy="5394960"/>
        </p:xfrm>
        <a:graphic>
          <a:graphicData uri="http://schemas.openxmlformats.org/drawingml/2006/table">
            <a:tbl>
              <a:tblPr firstRow="1" bandRow="1">
                <a:tableStyleId>{2D5ABB26-0587-4C30-8999-92F81FD0307C}</a:tableStyleId>
              </a:tblPr>
              <a:tblGrid>
                <a:gridCol w="9577580">
                  <a:extLst>
                    <a:ext uri="{9D8B030D-6E8A-4147-A177-3AD203B41FA5}">
                      <a16:colId xmlns="" xmlns:a16="http://schemas.microsoft.com/office/drawing/2014/main" val="20000"/>
                    </a:ext>
                  </a:extLst>
                </a:gridCol>
              </a:tblGrid>
              <a:tr h="5358724">
                <a:tc>
                  <a:txBody>
                    <a:bodyPr/>
                    <a:lstStyle/>
                    <a:p>
                      <a:r>
                        <a:rPr lang="es-ES_tradnl" sz="900" i="1" kern="1200" dirty="0" smtClean="0">
                          <a:solidFill>
                            <a:srgbClr val="002776"/>
                          </a:solidFill>
                          <a:effectLst/>
                          <a:latin typeface="+mn-lt"/>
                          <a:ea typeface="+mn-ea"/>
                          <a:cs typeface="+mn-cs"/>
                        </a:rPr>
                        <a:t>Las ideas que se presentan a continuación son sugerencias que se añaden, pero que en ningún caso suponen un desarrollo vinculante,</a:t>
                      </a:r>
                      <a:r>
                        <a:rPr lang="es-ES_tradnl" sz="900" i="1" kern="1200" baseline="0" dirty="0" smtClean="0">
                          <a:solidFill>
                            <a:srgbClr val="002776"/>
                          </a:solidFill>
                          <a:effectLst/>
                          <a:latin typeface="+mn-lt"/>
                          <a:ea typeface="+mn-ea"/>
                          <a:cs typeface="+mn-cs"/>
                        </a:rPr>
                        <a:t> el cual deberá definirse en la ejecución del proyecto.</a:t>
                      </a:r>
                      <a:endParaRPr lang="es-ES" sz="900" kern="1200" dirty="0" smtClean="0">
                        <a:solidFill>
                          <a:srgbClr val="002776"/>
                        </a:solidFill>
                        <a:effectLst/>
                        <a:latin typeface="+mn-lt"/>
                        <a:ea typeface="+mn-ea"/>
                        <a:cs typeface="+mn-cs"/>
                      </a:endParaRPr>
                    </a:p>
                    <a:p>
                      <a:endParaRPr lang="es-ES_tradnl" sz="1000" kern="1200" baseline="0" noProof="0" dirty="0" smtClean="0">
                        <a:solidFill>
                          <a:srgbClr val="002776"/>
                        </a:solidFill>
                        <a:latin typeface="+mn-lt"/>
                        <a:ea typeface="+mn-ea"/>
                        <a:cs typeface="+mn-cs"/>
                      </a:endParaRPr>
                    </a:p>
                    <a:p>
                      <a:pPr marL="456697" marR="0" lvl="1" indent="0" algn="l" defTabSz="913399" rtl="0" eaLnBrk="1" fontAlgn="auto" latinLnBrk="0" hangingPunct="1">
                        <a:lnSpc>
                          <a:spcPct val="100000"/>
                        </a:lnSpc>
                        <a:spcBef>
                          <a:spcPts val="0"/>
                        </a:spcBef>
                        <a:spcAft>
                          <a:spcPts val="0"/>
                        </a:spcAft>
                        <a:buClrTx/>
                        <a:buSzTx/>
                        <a:buFont typeface="Arial" panose="020B0604020202020204" pitchFamily="34" charset="0"/>
                        <a:buNone/>
                        <a:tabLst/>
                        <a:defRPr/>
                      </a:pPr>
                      <a:r>
                        <a:rPr lang="es-ES_tradnl" sz="1000" b="1" kern="1200" baseline="0" noProof="0" dirty="0" smtClean="0">
                          <a:solidFill>
                            <a:srgbClr val="002776"/>
                          </a:solidFill>
                          <a:latin typeface="+mn-lt"/>
                          <a:ea typeface="+mn-ea"/>
                          <a:cs typeface="+mn-cs"/>
                        </a:rPr>
                        <a:t>Zonas turísticas a dinamizar</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smtClean="0">
                          <a:solidFill>
                            <a:srgbClr val="002776"/>
                          </a:solidFill>
                          <a:latin typeface="+mn-lt"/>
                          <a:ea typeface="+mn-ea"/>
                          <a:cs typeface="+mn-cs"/>
                        </a:rPr>
                        <a:t>Dinamizaciones en el Centro Histórico: </a:t>
                      </a:r>
                    </a:p>
                    <a:p>
                      <a:pPr marL="1541546" lvl="3" indent="-171450">
                        <a:buFont typeface="Arial" panose="020B0604020202020204" pitchFamily="34" charset="0"/>
                        <a:buChar char="•"/>
                      </a:pPr>
                      <a:r>
                        <a:rPr lang="es-ES" sz="1000" kern="1200" dirty="0" smtClean="0">
                          <a:solidFill>
                            <a:schemeClr val="tx2"/>
                          </a:solidFill>
                          <a:effectLst/>
                          <a:latin typeface="+mn-lt"/>
                          <a:ea typeface="+mn-ea"/>
                          <a:cs typeface="+mn-cs"/>
                        </a:rPr>
                        <a:t>Funicular hacia el Panecillo</a:t>
                      </a:r>
                    </a:p>
                    <a:p>
                      <a:pPr marL="1541546" lvl="3" indent="-171450">
                        <a:buFont typeface="Arial" panose="020B0604020202020204" pitchFamily="34" charset="0"/>
                        <a:buChar char="•"/>
                      </a:pPr>
                      <a:r>
                        <a:rPr lang="es-ES" sz="1000" kern="1200" dirty="0" smtClean="0">
                          <a:solidFill>
                            <a:schemeClr val="tx2"/>
                          </a:solidFill>
                          <a:effectLst/>
                          <a:latin typeface="+mn-lt"/>
                          <a:ea typeface="+mn-ea"/>
                          <a:cs typeface="+mn-cs"/>
                        </a:rPr>
                        <a:t>Dinamización de experiencias en calle Vicente Rocafuerte</a:t>
                      </a:r>
                    </a:p>
                    <a:p>
                      <a:pPr marL="1541546" lvl="3" indent="-171450">
                        <a:buFont typeface="Arial" panose="020B0604020202020204" pitchFamily="34" charset="0"/>
                        <a:buChar char="•"/>
                      </a:pPr>
                      <a:r>
                        <a:rPr lang="es-ES" sz="1000" kern="1200" dirty="0" smtClean="0">
                          <a:solidFill>
                            <a:schemeClr val="tx2"/>
                          </a:solidFill>
                          <a:effectLst/>
                          <a:latin typeface="+mn-lt"/>
                          <a:ea typeface="+mn-ea"/>
                          <a:cs typeface="+mn-cs"/>
                        </a:rPr>
                        <a:t>Dinamización del área de San Diego, convento, plaza y cementerio. Conexión con el Bulevar 24 de Mayo</a:t>
                      </a:r>
                    </a:p>
                    <a:p>
                      <a:pPr marL="1541546" lvl="3" indent="-171450">
                        <a:buFont typeface="Arial" panose="020B0604020202020204" pitchFamily="34" charset="0"/>
                        <a:buChar char="•"/>
                      </a:pPr>
                      <a:r>
                        <a:rPr lang="es-ES" sz="1000" kern="1200" dirty="0" smtClean="0">
                          <a:solidFill>
                            <a:schemeClr val="tx2"/>
                          </a:solidFill>
                          <a:effectLst/>
                          <a:latin typeface="+mn-lt"/>
                          <a:ea typeface="+mn-ea"/>
                          <a:cs typeface="+mn-cs"/>
                        </a:rPr>
                        <a:t>Dinamización y fomento de cafeterías y actividades en Bulevar 24 de Mayo</a:t>
                      </a:r>
                    </a:p>
                    <a:p>
                      <a:pPr marL="1541546" lvl="3" indent="-171450">
                        <a:buFont typeface="Arial" panose="020B0604020202020204" pitchFamily="34" charset="0"/>
                        <a:buChar char="•"/>
                      </a:pPr>
                      <a:r>
                        <a:rPr lang="es-ES" sz="1000" kern="1200" dirty="0" smtClean="0">
                          <a:solidFill>
                            <a:schemeClr val="tx2"/>
                          </a:solidFill>
                          <a:effectLst/>
                          <a:latin typeface="+mn-lt"/>
                          <a:ea typeface="+mn-ea"/>
                          <a:cs typeface="+mn-cs"/>
                        </a:rPr>
                        <a:t>Dinamización área </a:t>
                      </a:r>
                      <a:r>
                        <a:rPr lang="es-ES" sz="1000" kern="1200" dirty="0" err="1" smtClean="0">
                          <a:solidFill>
                            <a:schemeClr val="tx2"/>
                          </a:solidFill>
                          <a:effectLst/>
                          <a:latin typeface="+mn-lt"/>
                          <a:ea typeface="+mn-ea"/>
                          <a:cs typeface="+mn-cs"/>
                        </a:rPr>
                        <a:t>Chimbacaye</a:t>
                      </a:r>
                      <a:r>
                        <a:rPr lang="es-ES" sz="1000" kern="1200" dirty="0" smtClean="0">
                          <a:solidFill>
                            <a:schemeClr val="tx2"/>
                          </a:solidFill>
                          <a:effectLst/>
                          <a:latin typeface="+mn-lt"/>
                          <a:ea typeface="+mn-ea"/>
                          <a:cs typeface="+mn-cs"/>
                        </a:rPr>
                        <a:t> en torno a la Estación de Tren y Museo Interactivo de Ciencias</a:t>
                      </a:r>
                    </a:p>
                    <a:p>
                      <a:pPr marL="1541546" lvl="3" indent="-171450">
                        <a:buFont typeface="Arial" panose="020B0604020202020204" pitchFamily="34" charset="0"/>
                        <a:buChar char="•"/>
                      </a:pPr>
                      <a:r>
                        <a:rPr lang="es-ES" sz="1000" kern="1200" baseline="0" dirty="0" smtClean="0">
                          <a:solidFill>
                            <a:srgbClr val="002776"/>
                          </a:solidFill>
                          <a:latin typeface="+mn-lt"/>
                          <a:ea typeface="+mn-ea"/>
                          <a:cs typeface="+mn-cs"/>
                        </a:rPr>
                        <a:t>Calle Junín del Barrio de San Marcos, ya peatonalizada, aprovechar para dinamizar en cuanto a oferta de ocio disponible</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smtClean="0">
                          <a:solidFill>
                            <a:srgbClr val="002776"/>
                          </a:solidFill>
                          <a:latin typeface="+mn-lt"/>
                          <a:ea typeface="+mn-ea"/>
                          <a:cs typeface="+mn-cs"/>
                        </a:rPr>
                        <a:t>Funicular y </a:t>
                      </a:r>
                      <a:r>
                        <a:rPr lang="es-ES" sz="1000" kern="1200" baseline="0" dirty="0" err="1" smtClean="0">
                          <a:solidFill>
                            <a:srgbClr val="002776"/>
                          </a:solidFill>
                          <a:latin typeface="+mn-lt"/>
                          <a:ea typeface="+mn-ea"/>
                          <a:cs typeface="+mn-cs"/>
                        </a:rPr>
                        <a:t>Minitren</a:t>
                      </a:r>
                      <a:r>
                        <a:rPr lang="es-ES" sz="1000" kern="1200" baseline="0" dirty="0" smtClean="0">
                          <a:solidFill>
                            <a:srgbClr val="002776"/>
                          </a:solidFill>
                          <a:latin typeface="+mn-lt"/>
                          <a:ea typeface="+mn-ea"/>
                          <a:cs typeface="+mn-cs"/>
                        </a:rPr>
                        <a:t> lanzadera en </a:t>
                      </a:r>
                      <a:r>
                        <a:rPr lang="es-ES" sz="1000" kern="1200" baseline="0" dirty="0" err="1" smtClean="0">
                          <a:solidFill>
                            <a:srgbClr val="002776"/>
                          </a:solidFill>
                          <a:latin typeface="+mn-lt"/>
                          <a:ea typeface="+mn-ea"/>
                          <a:cs typeface="+mn-cs"/>
                        </a:rPr>
                        <a:t>Guápulo</a:t>
                      </a:r>
                      <a:endParaRPr lang="es-ES" sz="1000" kern="1200" baseline="0" dirty="0" smtClean="0">
                        <a:solidFill>
                          <a:srgbClr val="002776"/>
                        </a:solidFill>
                        <a:latin typeface="+mn-lt"/>
                        <a:ea typeface="+mn-ea"/>
                        <a:cs typeface="+mn-cs"/>
                      </a:endParaRP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err="1" smtClean="0">
                          <a:solidFill>
                            <a:srgbClr val="002776"/>
                          </a:solidFill>
                          <a:latin typeface="+mn-lt"/>
                          <a:ea typeface="+mn-ea"/>
                          <a:cs typeface="+mn-cs"/>
                        </a:rPr>
                        <a:t>Peatonización</a:t>
                      </a:r>
                      <a:r>
                        <a:rPr lang="es-ES" sz="1000" kern="1200" baseline="0" dirty="0" smtClean="0">
                          <a:solidFill>
                            <a:srgbClr val="002776"/>
                          </a:solidFill>
                          <a:latin typeface="+mn-lt"/>
                          <a:ea typeface="+mn-ea"/>
                          <a:cs typeface="+mn-cs"/>
                        </a:rPr>
                        <a:t> de </a:t>
                      </a:r>
                      <a:r>
                        <a:rPr lang="es-ES" sz="1000" kern="1200" baseline="0" dirty="0" err="1" smtClean="0">
                          <a:solidFill>
                            <a:srgbClr val="002776"/>
                          </a:solidFill>
                          <a:latin typeface="+mn-lt"/>
                          <a:ea typeface="+mn-ea"/>
                          <a:cs typeface="+mn-cs"/>
                        </a:rPr>
                        <a:t>Guápulo</a:t>
                      </a:r>
                      <a:r>
                        <a:rPr lang="es-ES" sz="1000" kern="1200" baseline="0" dirty="0" smtClean="0">
                          <a:solidFill>
                            <a:srgbClr val="002776"/>
                          </a:solidFill>
                          <a:latin typeface="+mn-lt"/>
                          <a:ea typeface="+mn-ea"/>
                          <a:cs typeface="+mn-cs"/>
                        </a:rPr>
                        <a:t>. </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smtClean="0">
                          <a:solidFill>
                            <a:srgbClr val="002776"/>
                          </a:solidFill>
                          <a:latin typeface="+mn-lt"/>
                          <a:ea typeface="+mn-ea"/>
                          <a:cs typeface="+mn-cs"/>
                        </a:rPr>
                        <a:t>Concentración de tráfico sobre Los Conquistadores, y </a:t>
                      </a:r>
                      <a:r>
                        <a:rPr lang="es-ES" sz="1000" kern="1200" baseline="0" dirty="0" err="1" smtClean="0">
                          <a:solidFill>
                            <a:srgbClr val="002776"/>
                          </a:solidFill>
                          <a:latin typeface="+mn-lt"/>
                          <a:ea typeface="+mn-ea"/>
                          <a:cs typeface="+mn-cs"/>
                        </a:rPr>
                        <a:t>peatonización</a:t>
                      </a:r>
                      <a:r>
                        <a:rPr lang="es-ES" sz="1000" kern="1200" baseline="0" dirty="0" smtClean="0">
                          <a:solidFill>
                            <a:srgbClr val="002776"/>
                          </a:solidFill>
                          <a:latin typeface="+mn-lt"/>
                          <a:ea typeface="+mn-ea"/>
                          <a:cs typeface="+mn-cs"/>
                        </a:rPr>
                        <a:t> de Camino de Orellana, Francisco Compite, y alrededores de la plazoleta a Iglesia Ntra. Señora de </a:t>
                      </a:r>
                      <a:r>
                        <a:rPr lang="es-ES" sz="1000" kern="1200" baseline="0" dirty="0" err="1" smtClean="0">
                          <a:solidFill>
                            <a:srgbClr val="002776"/>
                          </a:solidFill>
                          <a:latin typeface="+mn-lt"/>
                          <a:ea typeface="+mn-ea"/>
                          <a:cs typeface="+mn-cs"/>
                        </a:rPr>
                        <a:t>Guápulo</a:t>
                      </a:r>
                      <a:r>
                        <a:rPr lang="es-ES" sz="1000" kern="1200" baseline="0" dirty="0" smtClean="0">
                          <a:solidFill>
                            <a:srgbClr val="002776"/>
                          </a:solidFill>
                          <a:latin typeface="+mn-lt"/>
                          <a:ea typeface="+mn-ea"/>
                          <a:cs typeface="+mn-cs"/>
                        </a:rPr>
                        <a:t>. </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smtClean="0">
                          <a:solidFill>
                            <a:srgbClr val="002776"/>
                          </a:solidFill>
                          <a:latin typeface="+mn-lt"/>
                          <a:ea typeface="+mn-ea"/>
                          <a:cs typeface="+mn-cs"/>
                        </a:rPr>
                        <a:t>Estacionamiento en la parte alta, junto a Hotel Quito. </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smtClean="0">
                          <a:solidFill>
                            <a:srgbClr val="002776"/>
                          </a:solidFill>
                          <a:latin typeface="+mn-lt"/>
                          <a:ea typeface="+mn-ea"/>
                          <a:cs typeface="+mn-cs"/>
                        </a:rPr>
                        <a:t>Activación de senderos y oferta de ocio y gastronomía en relación al Parque </a:t>
                      </a:r>
                      <a:r>
                        <a:rPr lang="es-ES" sz="1000" kern="1200" baseline="0" dirty="0" err="1" smtClean="0">
                          <a:solidFill>
                            <a:srgbClr val="002776"/>
                          </a:solidFill>
                          <a:latin typeface="+mn-lt"/>
                          <a:ea typeface="+mn-ea"/>
                          <a:cs typeface="+mn-cs"/>
                        </a:rPr>
                        <a:t>Guápulo</a:t>
                      </a:r>
                      <a:r>
                        <a:rPr lang="es-ES" sz="1000" kern="1200" baseline="0" dirty="0" smtClean="0">
                          <a:solidFill>
                            <a:srgbClr val="002776"/>
                          </a:solidFill>
                          <a:latin typeface="+mn-lt"/>
                          <a:ea typeface="+mn-ea"/>
                          <a:cs typeface="+mn-cs"/>
                        </a:rPr>
                        <a:t>. </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err="1" smtClean="0">
                          <a:solidFill>
                            <a:srgbClr val="002776"/>
                          </a:solidFill>
                          <a:latin typeface="+mn-lt"/>
                          <a:ea typeface="+mn-ea"/>
                          <a:cs typeface="+mn-cs"/>
                        </a:rPr>
                        <a:t>Peatonización</a:t>
                      </a:r>
                      <a:r>
                        <a:rPr lang="es-ES" sz="1000" kern="1200" baseline="0" dirty="0" smtClean="0">
                          <a:solidFill>
                            <a:srgbClr val="002776"/>
                          </a:solidFill>
                          <a:latin typeface="+mn-lt"/>
                          <a:ea typeface="+mn-ea"/>
                          <a:cs typeface="+mn-cs"/>
                        </a:rPr>
                        <a:t> de calles en la Floresta (temporal y regular, en alrededores del cine </a:t>
                      </a:r>
                      <a:r>
                        <a:rPr lang="es-ES" sz="1000" kern="1200" baseline="0" dirty="0" err="1" smtClean="0">
                          <a:solidFill>
                            <a:srgbClr val="002776"/>
                          </a:solidFill>
                          <a:latin typeface="+mn-lt"/>
                          <a:ea typeface="+mn-ea"/>
                          <a:cs typeface="+mn-cs"/>
                        </a:rPr>
                        <a:t>OchoyMedio</a:t>
                      </a:r>
                      <a:r>
                        <a:rPr lang="es-ES" sz="1000" kern="1200" baseline="0" dirty="0" smtClean="0">
                          <a:solidFill>
                            <a:srgbClr val="002776"/>
                          </a:solidFill>
                          <a:latin typeface="+mn-lt"/>
                          <a:ea typeface="+mn-ea"/>
                          <a:cs typeface="+mn-cs"/>
                        </a:rPr>
                        <a:t>)</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err="1" smtClean="0">
                          <a:solidFill>
                            <a:srgbClr val="002776"/>
                          </a:solidFill>
                          <a:latin typeface="+mn-lt"/>
                          <a:ea typeface="+mn-ea"/>
                          <a:cs typeface="+mn-cs"/>
                        </a:rPr>
                        <a:t>Peatonización</a:t>
                      </a:r>
                      <a:r>
                        <a:rPr lang="es-ES" sz="1000" kern="1200" baseline="0" dirty="0" smtClean="0">
                          <a:solidFill>
                            <a:srgbClr val="002776"/>
                          </a:solidFill>
                          <a:latin typeface="+mn-lt"/>
                          <a:ea typeface="+mn-ea"/>
                          <a:cs typeface="+mn-cs"/>
                        </a:rPr>
                        <a:t> de calles en torno a Parque de </a:t>
                      </a:r>
                      <a:r>
                        <a:rPr lang="es-ES" sz="1000" kern="1200" baseline="0" dirty="0" err="1" smtClean="0">
                          <a:solidFill>
                            <a:srgbClr val="002776"/>
                          </a:solidFill>
                          <a:latin typeface="+mn-lt"/>
                          <a:ea typeface="+mn-ea"/>
                          <a:cs typeface="+mn-cs"/>
                        </a:rPr>
                        <a:t>Cumbayá</a:t>
                      </a:r>
                      <a:r>
                        <a:rPr lang="es-ES" sz="1000" kern="1200" baseline="0" dirty="0" smtClean="0">
                          <a:solidFill>
                            <a:srgbClr val="002776"/>
                          </a:solidFill>
                          <a:latin typeface="+mn-lt"/>
                          <a:ea typeface="+mn-ea"/>
                          <a:cs typeface="+mn-cs"/>
                        </a:rPr>
                        <a:t> (ej. </a:t>
                      </a:r>
                      <a:r>
                        <a:rPr lang="es-ES" sz="1000" kern="1200" baseline="0" dirty="0" err="1" smtClean="0">
                          <a:solidFill>
                            <a:srgbClr val="002776"/>
                          </a:solidFill>
                          <a:latin typeface="+mn-lt"/>
                          <a:ea typeface="+mn-ea"/>
                          <a:cs typeface="+mn-cs"/>
                        </a:rPr>
                        <a:t>Montalbo</a:t>
                      </a:r>
                      <a:r>
                        <a:rPr lang="es-ES" sz="1000" kern="1200" baseline="0" dirty="0" smtClean="0">
                          <a:solidFill>
                            <a:srgbClr val="002776"/>
                          </a:solidFill>
                          <a:latin typeface="+mn-lt"/>
                          <a:ea typeface="+mn-ea"/>
                          <a:cs typeface="+mn-cs"/>
                        </a:rPr>
                        <a:t>, Moreno, Orellana, Manabí)</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smtClean="0">
                          <a:solidFill>
                            <a:srgbClr val="002776"/>
                          </a:solidFill>
                          <a:latin typeface="+mn-lt"/>
                          <a:ea typeface="+mn-ea"/>
                          <a:cs typeface="+mn-cs"/>
                        </a:rPr>
                        <a:t>Dinamización urbana en Bellavista Alta, en relación al conjunto de Capilla del Hombre. </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smtClean="0">
                          <a:solidFill>
                            <a:srgbClr val="002776"/>
                          </a:solidFill>
                          <a:latin typeface="+mn-lt"/>
                          <a:ea typeface="+mn-ea"/>
                          <a:cs typeface="+mn-cs"/>
                        </a:rPr>
                        <a:t>Embellecimiento urbano, fomento de establecimientos de ocio y gastronómico, </a:t>
                      </a:r>
                      <a:r>
                        <a:rPr lang="es-ES" sz="1000" kern="1200" baseline="0" dirty="0" err="1" smtClean="0">
                          <a:solidFill>
                            <a:srgbClr val="002776"/>
                          </a:solidFill>
                          <a:latin typeface="+mn-lt"/>
                          <a:ea typeface="+mn-ea"/>
                          <a:cs typeface="+mn-cs"/>
                        </a:rPr>
                        <a:t>ateliers</a:t>
                      </a:r>
                      <a:r>
                        <a:rPr lang="es-ES" sz="1000" kern="1200" baseline="0" dirty="0" smtClean="0">
                          <a:solidFill>
                            <a:srgbClr val="002776"/>
                          </a:solidFill>
                          <a:latin typeface="+mn-lt"/>
                          <a:ea typeface="+mn-ea"/>
                          <a:cs typeface="+mn-cs"/>
                        </a:rPr>
                        <a:t>, etc.</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err="1" smtClean="0">
                          <a:solidFill>
                            <a:srgbClr val="002776"/>
                          </a:solidFill>
                          <a:latin typeface="+mn-lt"/>
                          <a:ea typeface="+mn-ea"/>
                          <a:cs typeface="+mn-cs"/>
                        </a:rPr>
                        <a:t>Megadesarrollo</a:t>
                      </a:r>
                      <a:r>
                        <a:rPr lang="es-ES" sz="1000" kern="1200" baseline="0" dirty="0" smtClean="0">
                          <a:solidFill>
                            <a:srgbClr val="002776"/>
                          </a:solidFill>
                          <a:latin typeface="+mn-lt"/>
                          <a:ea typeface="+mn-ea"/>
                          <a:cs typeface="+mn-cs"/>
                        </a:rPr>
                        <a:t> en Mitad del Mundo: centro de uso mixto residencial-oficinas-alojamiento-comercial-académico y de ocio. </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smtClean="0">
                          <a:solidFill>
                            <a:srgbClr val="002776"/>
                          </a:solidFill>
                          <a:latin typeface="+mn-lt"/>
                          <a:ea typeface="+mn-ea"/>
                          <a:cs typeface="+mn-cs"/>
                        </a:rPr>
                        <a:t>Desarrollo de </a:t>
                      </a:r>
                      <a:r>
                        <a:rPr lang="es-ES" sz="1000" kern="1200" baseline="0" dirty="0" err="1" smtClean="0">
                          <a:solidFill>
                            <a:srgbClr val="002776"/>
                          </a:solidFill>
                          <a:latin typeface="+mn-lt"/>
                          <a:ea typeface="+mn-ea"/>
                          <a:cs typeface="+mn-cs"/>
                        </a:rPr>
                        <a:t>parquización</a:t>
                      </a:r>
                      <a:r>
                        <a:rPr lang="es-ES" sz="1000" kern="1200" baseline="0" dirty="0" smtClean="0">
                          <a:solidFill>
                            <a:srgbClr val="002776"/>
                          </a:solidFill>
                          <a:latin typeface="+mn-lt"/>
                          <a:ea typeface="+mn-ea"/>
                          <a:cs typeface="+mn-cs"/>
                        </a:rPr>
                        <a:t> temática, cultural, geográfica. Parque temático. Mercado al aire libre, actividades diurnas y nocturnas (espectáculo de luz y sonido). </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err="1" smtClean="0">
                          <a:solidFill>
                            <a:srgbClr val="002776"/>
                          </a:solidFill>
                          <a:latin typeface="+mn-lt"/>
                          <a:ea typeface="+mn-ea"/>
                          <a:cs typeface="+mn-cs"/>
                        </a:rPr>
                        <a:t>Megadesarrollo</a:t>
                      </a:r>
                      <a:r>
                        <a:rPr lang="es-ES" sz="1000" kern="1200" baseline="0" dirty="0" smtClean="0">
                          <a:solidFill>
                            <a:srgbClr val="002776"/>
                          </a:solidFill>
                          <a:latin typeface="+mn-lt"/>
                          <a:ea typeface="+mn-ea"/>
                          <a:cs typeface="+mn-cs"/>
                        </a:rPr>
                        <a:t> en barrio Bicentenario: centro de uso mixto residencial-oficinas-alojamiento-comercial-académico y de ocio, con ubicación de más edificios de administración pública y corporativos. </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kern="1200" baseline="0" dirty="0" smtClean="0">
                          <a:solidFill>
                            <a:srgbClr val="002776"/>
                          </a:solidFill>
                          <a:latin typeface="+mn-lt"/>
                          <a:ea typeface="+mn-ea"/>
                          <a:cs typeface="+mn-cs"/>
                        </a:rPr>
                        <a:t>Desarrollo de infraestructuras de turismo de naturaleza en noroccidente, con centros de visitantes e interpretación, </a:t>
                      </a:r>
                      <a:r>
                        <a:rPr lang="es-ES" sz="1000" kern="1200" baseline="0" dirty="0" err="1" smtClean="0">
                          <a:solidFill>
                            <a:srgbClr val="002776"/>
                          </a:solidFill>
                          <a:latin typeface="+mn-lt"/>
                          <a:ea typeface="+mn-ea"/>
                          <a:cs typeface="+mn-cs"/>
                        </a:rPr>
                        <a:t>lodges</a:t>
                      </a:r>
                      <a:r>
                        <a:rPr lang="es-ES" sz="1000" kern="1200" baseline="0" dirty="0" smtClean="0">
                          <a:solidFill>
                            <a:srgbClr val="002776"/>
                          </a:solidFill>
                          <a:latin typeface="+mn-lt"/>
                          <a:ea typeface="+mn-ea"/>
                          <a:cs typeface="+mn-cs"/>
                        </a:rPr>
                        <a:t> y servicios básicos. </a:t>
                      </a:r>
                    </a:p>
                    <a:p>
                      <a:pPr marL="456697" marR="0" lvl="1" indent="0" algn="l" defTabSz="913399" rtl="0" eaLnBrk="1" fontAlgn="auto" latinLnBrk="0" hangingPunct="1">
                        <a:lnSpc>
                          <a:spcPct val="100000"/>
                        </a:lnSpc>
                        <a:spcBef>
                          <a:spcPts val="0"/>
                        </a:spcBef>
                        <a:spcAft>
                          <a:spcPts val="0"/>
                        </a:spcAft>
                        <a:buClrTx/>
                        <a:buSzTx/>
                        <a:buFont typeface="Arial" panose="020B0604020202020204" pitchFamily="34" charset="0"/>
                        <a:buNone/>
                        <a:tabLst/>
                        <a:defRPr/>
                      </a:pPr>
                      <a:endParaRPr lang="es-ES_tradnl" sz="1000" b="1" kern="1200" baseline="0" noProof="0" dirty="0" smtClean="0">
                        <a:solidFill>
                          <a:srgbClr val="002776"/>
                        </a:solidFill>
                        <a:latin typeface="+mn-lt"/>
                        <a:ea typeface="+mn-ea"/>
                        <a:cs typeface="+mn-cs"/>
                      </a:endParaRPr>
                    </a:p>
                    <a:p>
                      <a:pPr marL="456697" marR="0" lvl="1" indent="0" algn="l" defTabSz="913399" rtl="0" eaLnBrk="1" fontAlgn="auto" latinLnBrk="0" hangingPunct="1">
                        <a:lnSpc>
                          <a:spcPct val="100000"/>
                        </a:lnSpc>
                        <a:spcBef>
                          <a:spcPts val="0"/>
                        </a:spcBef>
                        <a:spcAft>
                          <a:spcPts val="0"/>
                        </a:spcAft>
                        <a:buClrTx/>
                        <a:buSzTx/>
                        <a:buFont typeface="Arial" panose="020B0604020202020204" pitchFamily="34" charset="0"/>
                        <a:buNone/>
                        <a:tabLst/>
                        <a:defRPr/>
                      </a:pPr>
                      <a:r>
                        <a:rPr lang="es-ES_tradnl" sz="1000" b="1" kern="1200" baseline="0" noProof="0" dirty="0" smtClean="0">
                          <a:solidFill>
                            <a:srgbClr val="002776"/>
                          </a:solidFill>
                          <a:latin typeface="+mn-lt"/>
                          <a:ea typeface="+mn-ea"/>
                          <a:cs typeface="+mn-cs"/>
                        </a:rPr>
                        <a:t>Productos estrellas e iconos sugeridos</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b="0" kern="1200" baseline="0" dirty="0" smtClean="0">
                          <a:solidFill>
                            <a:schemeClr val="tx2"/>
                          </a:solidFill>
                          <a:latin typeface="+mn-lt"/>
                          <a:ea typeface="+mn-ea"/>
                          <a:cs typeface="+mn-cs"/>
                        </a:rPr>
                        <a:t>Mitad del Mundo</a:t>
                      </a:r>
                      <a:endParaRPr lang="es-ES" sz="1000" b="0" kern="1200" baseline="0" dirty="0" smtClean="0">
                        <a:solidFill>
                          <a:schemeClr val="tx2"/>
                        </a:solidFill>
                        <a:latin typeface="+mn-lt"/>
                        <a:ea typeface="+mn-ea"/>
                        <a:cs typeface="+mn-cs"/>
                      </a:endParaRP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b="0" dirty="0" smtClean="0">
                          <a:solidFill>
                            <a:schemeClr val="tx2"/>
                          </a:solidFill>
                        </a:rPr>
                        <a:t>Casas patrimoniales en el Centro</a:t>
                      </a:r>
                      <a:r>
                        <a:rPr lang="es-ES" sz="1000" b="0" baseline="0" dirty="0" smtClean="0">
                          <a:solidFill>
                            <a:schemeClr val="tx2"/>
                          </a:solidFill>
                        </a:rPr>
                        <a:t> Histórico de Quito</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b="0" dirty="0" smtClean="0">
                          <a:solidFill>
                            <a:schemeClr val="tx2"/>
                          </a:solidFill>
                        </a:rPr>
                        <a:t>Proyecto Cervecería Franciscana en el Convento</a:t>
                      </a:r>
                      <a:r>
                        <a:rPr lang="es-ES" sz="1000" b="0" baseline="0" dirty="0" smtClean="0">
                          <a:solidFill>
                            <a:schemeClr val="tx2"/>
                          </a:solidFill>
                        </a:rPr>
                        <a:t> de San Francisco</a:t>
                      </a:r>
                      <a:endParaRPr lang="es-ES" sz="1000" b="0" dirty="0" smtClean="0">
                        <a:solidFill>
                          <a:schemeClr val="tx2"/>
                        </a:solidFill>
                      </a:endParaRP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 sz="1000" b="0" dirty="0" smtClean="0">
                          <a:solidFill>
                            <a:schemeClr val="tx2"/>
                          </a:solidFill>
                        </a:rPr>
                        <a:t>Nuevo Centro de Convenciones de</a:t>
                      </a:r>
                      <a:r>
                        <a:rPr lang="es-ES" sz="1000" b="0" baseline="0" dirty="0" smtClean="0">
                          <a:solidFill>
                            <a:schemeClr val="tx2"/>
                          </a:solidFill>
                        </a:rPr>
                        <a:t> Quito en el barrio Bicentenario</a:t>
                      </a:r>
                      <a:endParaRPr lang="es-ES" sz="1000" b="0" dirty="0" smtClean="0">
                        <a:solidFill>
                          <a:schemeClr val="tx2"/>
                        </a:solidFill>
                      </a:endParaRP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1000" b="0" baseline="0" dirty="0" smtClean="0">
                          <a:solidFill>
                            <a:schemeClr val="tx2"/>
                          </a:solidFill>
                        </a:rPr>
                        <a:t>El entorno de la Capilla del Hombre, ya que se concluyó en el Producto 1 Diagnóstico como un área en desaprovechamiento que se sugiere dinamizar</a:t>
                      </a:r>
                      <a:endParaRPr lang="es-ES" sz="1000" b="0" baseline="0" dirty="0" smtClean="0">
                        <a:solidFill>
                          <a:schemeClr val="tx2"/>
                        </a:solidFill>
                      </a:endParaRPr>
                    </a:p>
                  </a:txBody>
                  <a:tcP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0000"/>
                  </a:ext>
                </a:extLst>
              </a:tr>
            </a:tbl>
          </a:graphicData>
        </a:graphic>
      </p:graphicFrame>
      <p:grpSp>
        <p:nvGrpSpPr>
          <p:cNvPr id="23" name="Group 22"/>
          <p:cNvGrpSpPr/>
          <p:nvPr/>
        </p:nvGrpSpPr>
        <p:grpSpPr>
          <a:xfrm>
            <a:off x="1202122" y="380250"/>
            <a:ext cx="428400" cy="410400"/>
            <a:chOff x="1157616" y="202415"/>
            <a:chExt cx="515504" cy="495053"/>
          </a:xfrm>
        </p:grpSpPr>
        <p:sp>
          <p:nvSpPr>
            <p:cNvPr id="24" name="Rounded Rectangle 23"/>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1" name="Group 282"/>
            <p:cNvGrpSpPr/>
            <p:nvPr/>
          </p:nvGrpSpPr>
          <p:grpSpPr>
            <a:xfrm>
              <a:off x="1311621" y="288473"/>
              <a:ext cx="207495" cy="194290"/>
              <a:chOff x="644491" y="4719572"/>
              <a:chExt cx="226243" cy="211846"/>
            </a:xfrm>
            <a:solidFill>
              <a:schemeClr val="bg1"/>
            </a:solidFill>
          </p:grpSpPr>
          <p:sp>
            <p:nvSpPr>
              <p:cNvPr id="32"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3"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547571914"/>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457203" y="7539905"/>
            <a:ext cx="311150" cy="163513"/>
          </a:xfrm>
        </p:spPr>
        <p:txBody>
          <a:bodyPr/>
          <a:lstStyle/>
          <a:p>
            <a:pPr>
              <a:defRPr/>
            </a:pPr>
            <a:fld id="{86812F57-7A5F-4E8D-A60F-218CCB32CE6C}" type="slidenum">
              <a:rPr lang="en-US" smtClean="0"/>
              <a:pPr>
                <a:defRPr/>
              </a:pPr>
              <a:t>77</a:t>
            </a:fld>
            <a:endParaRPr lang="en-US" dirty="0"/>
          </a:p>
        </p:txBody>
      </p:sp>
      <p:sp>
        <p:nvSpPr>
          <p:cNvPr id="5" name="Freeform 4"/>
          <p:cNvSpPr>
            <a:spLocks/>
          </p:cNvSpPr>
          <p:nvPr>
            <p:custDataLst>
              <p:tags r:id="rId1"/>
            </p:custDataLst>
          </p:nvPr>
        </p:nvSpPr>
        <p:spPr bwMode="auto">
          <a:xfrm>
            <a:off x="133450" y="574626"/>
            <a:ext cx="9828000" cy="6936472"/>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 name="Rectangle 6"/>
          <p:cNvSpPr/>
          <p:nvPr/>
        </p:nvSpPr>
        <p:spPr>
          <a:xfrm>
            <a:off x="277208" y="1366714"/>
            <a:ext cx="9577322" cy="252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366714"/>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366714"/>
            <a:ext cx="9073266" cy="246221"/>
          </a:xfrm>
          <a:prstGeom prst="rect">
            <a:avLst/>
          </a:prstGeom>
          <a:noFill/>
        </p:spPr>
        <p:txBody>
          <a:bodyPr wrap="square" rtlCol="0">
            <a:spAutoFit/>
          </a:bodyPr>
          <a:lstStyle/>
          <a:p>
            <a:r>
              <a:rPr lang="es-CL" sz="1000" b="1" dirty="0" smtClean="0">
                <a:solidFill>
                  <a:schemeClr val="bg2"/>
                </a:solidFill>
                <a:latin typeface="+mn-lt"/>
              </a:rPr>
              <a:t>Anexo: sugerencias para la tipología de productos “intangibles” para dinamización urbana y rural de barrios y áreas turísticas de Quito</a:t>
            </a:r>
            <a:endParaRPr lang="es-CL" sz="1000" b="1" dirty="0">
              <a:solidFill>
                <a:schemeClr val="bg2"/>
              </a:solidFill>
              <a:latin typeface="+mn-lt"/>
            </a:endParaRPr>
          </a:p>
        </p:txBody>
      </p:sp>
      <p:sp>
        <p:nvSpPr>
          <p:cNvPr id="43" name="Rectangle 42"/>
          <p:cNvSpPr/>
          <p:nvPr>
            <p:custDataLst>
              <p:tags r:id="rId2"/>
            </p:custDataLst>
          </p:nvPr>
        </p:nvSpPr>
        <p:spPr>
          <a:xfrm>
            <a:off x="2643582" y="972000"/>
            <a:ext cx="7210948"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4.1. Dinamización urbana y rural de barrios y áreas turísticas de Quito</a:t>
            </a:r>
            <a:endParaRPr lang="es-CL" sz="1100" b="1" dirty="0">
              <a:solidFill>
                <a:schemeClr val="tx2"/>
              </a:solidFill>
            </a:endParaRPr>
          </a:p>
        </p:txBody>
      </p:sp>
      <p:sp>
        <p:nvSpPr>
          <p:cNvPr id="44" name="Rectangle 43"/>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marL="92075" indent="-92075" algn="ctr"/>
            <a:r>
              <a:rPr lang="es-ES_tradnl" sz="800" b="1" dirty="0" smtClean="0"/>
              <a:t>Foco de desarrollo turístico en centralidades de alto atractivo y potencial</a:t>
            </a:r>
            <a:endParaRPr lang="es-CL" sz="800" b="1" dirty="0">
              <a:solidFill>
                <a:srgbClr val="FFFFFF"/>
              </a:solidFill>
            </a:endParaRPr>
          </a:p>
        </p:txBody>
      </p:sp>
      <p:sp>
        <p:nvSpPr>
          <p:cNvPr id="45" name="Rounded Rectangle 44"/>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E4</a:t>
            </a:r>
            <a:endParaRPr lang="es-ES" sz="1000" b="1" dirty="0">
              <a:solidFill>
                <a:srgbClr val="002060"/>
              </a:solidFill>
            </a:endParaRPr>
          </a:p>
        </p:txBody>
      </p:sp>
      <p:grpSp>
        <p:nvGrpSpPr>
          <p:cNvPr id="23" name="Group 22"/>
          <p:cNvGrpSpPr/>
          <p:nvPr/>
        </p:nvGrpSpPr>
        <p:grpSpPr>
          <a:xfrm>
            <a:off x="1202122" y="380250"/>
            <a:ext cx="428400" cy="410400"/>
            <a:chOff x="1157616" y="202415"/>
            <a:chExt cx="515504" cy="495053"/>
          </a:xfrm>
        </p:grpSpPr>
        <p:sp>
          <p:nvSpPr>
            <p:cNvPr id="24" name="Rounded Rectangle 23"/>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1" name="Group 282"/>
            <p:cNvGrpSpPr/>
            <p:nvPr/>
          </p:nvGrpSpPr>
          <p:grpSpPr>
            <a:xfrm>
              <a:off x="1311621" y="288473"/>
              <a:ext cx="207495" cy="194290"/>
              <a:chOff x="644491" y="4719572"/>
              <a:chExt cx="226243" cy="211846"/>
            </a:xfrm>
            <a:solidFill>
              <a:schemeClr val="bg1"/>
            </a:solidFill>
          </p:grpSpPr>
          <p:sp>
            <p:nvSpPr>
              <p:cNvPr id="32"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3"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graphicFrame>
        <p:nvGraphicFramePr>
          <p:cNvPr id="26" name="Table 25"/>
          <p:cNvGraphicFramePr>
            <a:graphicFrameLocks noGrp="1"/>
          </p:cNvGraphicFramePr>
          <p:nvPr>
            <p:extLst>
              <p:ext uri="{D42A27DB-BD31-4B8C-83A1-F6EECF244321}">
                <p14:modId xmlns:p14="http://schemas.microsoft.com/office/powerpoint/2010/main" val="1595259119"/>
              </p:ext>
            </p:extLst>
          </p:nvPr>
        </p:nvGraphicFramePr>
        <p:xfrm>
          <a:off x="276950" y="1582738"/>
          <a:ext cx="9577580" cy="5928360"/>
        </p:xfrm>
        <a:graphic>
          <a:graphicData uri="http://schemas.openxmlformats.org/drawingml/2006/table">
            <a:tbl>
              <a:tblPr firstRow="1" bandRow="1">
                <a:tableStyleId>{2D5ABB26-0587-4C30-8999-92F81FD0307C}</a:tableStyleId>
              </a:tblPr>
              <a:tblGrid>
                <a:gridCol w="9577580">
                  <a:extLst>
                    <a:ext uri="{9D8B030D-6E8A-4147-A177-3AD203B41FA5}">
                      <a16:colId xmlns="" xmlns:a16="http://schemas.microsoft.com/office/drawing/2014/main" val="20000"/>
                    </a:ext>
                  </a:extLst>
                </a:gridCol>
              </a:tblGrid>
              <a:tr h="5040560">
                <a:tc>
                  <a:txBody>
                    <a:bodyPr/>
                    <a:lstStyle/>
                    <a:p>
                      <a:r>
                        <a:rPr lang="es-ES_tradnl" sz="900" i="1" kern="1200" dirty="0" smtClean="0">
                          <a:solidFill>
                            <a:srgbClr val="002776"/>
                          </a:solidFill>
                          <a:effectLst/>
                          <a:latin typeface="+mn-lt"/>
                          <a:ea typeface="+mn-ea"/>
                          <a:cs typeface="+mn-cs"/>
                        </a:rPr>
                        <a:t>Las ideas que se presentan a continuación son sugerencias que se añaden, pero que en ningún caso suponen un desarrollo vinculante.</a:t>
                      </a:r>
                      <a:endParaRPr lang="es-ES" sz="900" kern="1200" dirty="0" smtClean="0">
                        <a:solidFill>
                          <a:srgbClr val="002776"/>
                        </a:solidFill>
                        <a:effectLst/>
                        <a:latin typeface="+mn-lt"/>
                        <a:ea typeface="+mn-ea"/>
                        <a:cs typeface="+mn-cs"/>
                      </a:endParaRPr>
                    </a:p>
                    <a:p>
                      <a:endParaRPr lang="es-ES_tradnl" sz="500" kern="1200" baseline="0" noProof="0" dirty="0" smtClean="0">
                        <a:solidFill>
                          <a:srgbClr val="002776"/>
                        </a:solidFill>
                        <a:latin typeface="+mn-lt"/>
                        <a:ea typeface="+mn-ea"/>
                        <a:cs typeface="+mn-cs"/>
                      </a:endParaRP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La propuesta de la dinamización resulta del análisis de la demanda y sus preferencias realizado en el Producto 1: Diagnóstico. En las conclusiones se mencionaban: la falta de oferta y preferencias de visita de la demanda y sobre esa base se realiza la propuesta. En la ficha se hace referencia al proyecto de dinamización en sí de loas zonas rurales y urbanas y áreas turísticas de Quito. Por ejemplo, la Mitad del Mundo, la Latitud 0’, para al que se propone un </a:t>
                      </a:r>
                      <a:r>
                        <a:rPr lang="es-ES_tradnl" sz="900" kern="1200" baseline="0" noProof="0" dirty="0" err="1" smtClean="0">
                          <a:solidFill>
                            <a:srgbClr val="002776"/>
                          </a:solidFill>
                          <a:latin typeface="+mn-lt"/>
                          <a:ea typeface="+mn-ea"/>
                          <a:cs typeface="+mn-cs"/>
                        </a:rPr>
                        <a:t>megadesarrollo</a:t>
                      </a:r>
                      <a:r>
                        <a:rPr lang="es-ES_tradnl" sz="900" kern="1200" baseline="0" noProof="0" dirty="0" smtClean="0">
                          <a:solidFill>
                            <a:srgbClr val="002776"/>
                          </a:solidFill>
                          <a:latin typeface="+mn-lt"/>
                          <a:ea typeface="+mn-ea"/>
                          <a:cs typeface="+mn-cs"/>
                        </a:rPr>
                        <a:t> y un desarrollo de experiencias únicas tematizadas que se desarrollarán en: los </a:t>
                      </a:r>
                      <a:r>
                        <a:rPr lang="es-ES" altLang="es-EC" sz="900" kern="1200" baseline="0" dirty="0" smtClean="0">
                          <a:solidFill>
                            <a:srgbClr val="002776"/>
                          </a:solidFill>
                          <a:latin typeface="+mn-lt"/>
                          <a:ea typeface="+mn-ea"/>
                          <a:cs typeface="+mn-cs"/>
                        </a:rPr>
                        <a:t>Barrios o ciudades temáticas: barrio de la tecnología y la ciencia, ciudad espacial, ciudad universitaria, barrio diplomático.</a:t>
                      </a: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Fijar momentos concretos del año (proponemos 2º fin de semana de mes y festividades) en los que se organizan Proyectos Acontecimientos urbanos que dan vida y explican la “personalidad” de Quito como marca ciudad (y también en su faceta turística).</a:t>
                      </a:r>
                    </a:p>
                    <a:p>
                      <a:pPr marL="361950" marR="0" lvl="1" indent="-952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b="0" kern="1200" baseline="0" noProof="0" dirty="0" smtClean="0">
                          <a:solidFill>
                            <a:srgbClr val="002776"/>
                          </a:solidFill>
                          <a:latin typeface="+mn-lt"/>
                          <a:ea typeface="+mn-ea"/>
                          <a:cs typeface="+mn-cs"/>
                        </a:rPr>
                        <a:t>Establecer momentos específicos permite a los turoperadores poder planificar y ofrecer a sus clientes un producto de valor añadido y diferenciador.</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b="0" kern="1200" baseline="0" noProof="0" dirty="0" smtClean="0">
                          <a:solidFill>
                            <a:srgbClr val="002776"/>
                          </a:solidFill>
                          <a:latin typeface="+mn-lt"/>
                          <a:ea typeface="+mn-ea"/>
                          <a:cs typeface="+mn-cs"/>
                        </a:rPr>
                        <a:t>Propuesta inicial:</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b="0" i="0" kern="1200" baseline="0" noProof="0" dirty="0" smtClean="0">
                          <a:solidFill>
                            <a:srgbClr val="002776"/>
                          </a:solidFill>
                          <a:latin typeface="+mn-lt"/>
                          <a:ea typeface="+mn-ea"/>
                          <a:cs typeface="+mn-cs"/>
                        </a:rPr>
                        <a:t>Fin de año: festividad por la que Quito debe destacar a nivel regional al organizar en la Plaza Grande un evento que será replicado en otras plazas de Quito y donde se celebre de modo original con elementos locales la llegada del nuevo año.</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b="0" i="0" kern="1200" baseline="0" noProof="0" dirty="0" smtClean="0">
                          <a:solidFill>
                            <a:srgbClr val="002776"/>
                          </a:solidFill>
                          <a:latin typeface="+mn-lt"/>
                          <a:ea typeface="+mn-ea"/>
                          <a:cs typeface="+mn-cs"/>
                        </a:rPr>
                        <a:t>Durante la 2ª quincena de enero, cuando visitan Quito muchos Colombianos.</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b="0" i="0" kern="1200" baseline="0" noProof="0" dirty="0" smtClean="0">
                          <a:solidFill>
                            <a:srgbClr val="002776"/>
                          </a:solidFill>
                          <a:latin typeface="+mn-lt"/>
                          <a:ea typeface="+mn-ea"/>
                          <a:cs typeface="+mn-cs"/>
                        </a:rPr>
                        <a:t>Semana Santa</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b="0" i="0" kern="1200" baseline="0" noProof="0" dirty="0" smtClean="0">
                          <a:solidFill>
                            <a:srgbClr val="002776"/>
                          </a:solidFill>
                          <a:latin typeface="+mn-lt"/>
                          <a:ea typeface="+mn-ea"/>
                          <a:cs typeface="+mn-cs"/>
                        </a:rPr>
                        <a:t>Fiestas de Quito: sin volver a las Fiestas Taurinas, crear unas fiestas que Quito pueda sacar su esplendor, vitalidad y personalidad.</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b="0" i="0" kern="1200" baseline="0" noProof="0" dirty="0" smtClean="0">
                          <a:solidFill>
                            <a:srgbClr val="002776"/>
                          </a:solidFill>
                          <a:latin typeface="+mn-lt"/>
                          <a:ea typeface="+mn-ea"/>
                          <a:cs typeface="+mn-cs"/>
                        </a:rPr>
                        <a:t>Agosto (mes de las artes): explosión y presencia de músicos, pintores, actores, etc., presentes en toda al ciudad durante unos días donde la exploración artística y cultural destaca.</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b="0" i="0" kern="1200" baseline="0" noProof="0" dirty="0" smtClean="0">
                          <a:solidFill>
                            <a:srgbClr val="002776"/>
                          </a:solidFill>
                          <a:latin typeface="+mn-lt"/>
                          <a:ea typeface="+mn-ea"/>
                          <a:cs typeface="+mn-cs"/>
                        </a:rPr>
                        <a:t>Etc.</a:t>
                      </a:r>
                    </a:p>
                    <a:p>
                      <a:pPr marL="361950" marR="0" lvl="1" indent="-952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b="0" kern="1200" baseline="0" noProof="0" dirty="0" smtClean="0">
                          <a:solidFill>
                            <a:srgbClr val="002776"/>
                          </a:solidFill>
                          <a:latin typeface="+mn-lt"/>
                          <a:ea typeface="+mn-ea"/>
                          <a:cs typeface="+mn-cs"/>
                        </a:rPr>
                        <a:t>Estos periodos permiten además generar repeticiones de aquéllos turistas que ya conocen Quito, pero la creación de eventos en esos periodos da una motivación nueva y adicional para “repetir” y volver a Quito.</a:t>
                      </a:r>
                    </a:p>
                    <a:p>
                      <a:pPr marL="361950" marR="0" lvl="1" indent="-9525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b="0" kern="1200" baseline="0" noProof="0" dirty="0" smtClean="0">
                          <a:solidFill>
                            <a:srgbClr val="002776"/>
                          </a:solidFill>
                          <a:latin typeface="+mn-lt"/>
                          <a:ea typeface="+mn-ea"/>
                          <a:cs typeface="+mn-cs"/>
                        </a:rPr>
                        <a:t>Asimismo son productos, muchos de ellos que son </a:t>
                      </a:r>
                      <a:r>
                        <a:rPr lang="es-ES_tradnl" sz="900" b="0" kern="1200" baseline="0" noProof="0" dirty="0" err="1" smtClean="0">
                          <a:solidFill>
                            <a:srgbClr val="002776"/>
                          </a:solidFill>
                          <a:latin typeface="+mn-lt"/>
                          <a:ea typeface="+mn-ea"/>
                          <a:cs typeface="+mn-cs"/>
                        </a:rPr>
                        <a:t>comisionables</a:t>
                      </a:r>
                      <a:r>
                        <a:rPr lang="es-ES_tradnl" sz="900" b="0" kern="1200" baseline="0" noProof="0" dirty="0" smtClean="0">
                          <a:solidFill>
                            <a:srgbClr val="002776"/>
                          </a:solidFill>
                          <a:latin typeface="+mn-lt"/>
                          <a:ea typeface="+mn-ea"/>
                          <a:cs typeface="+mn-cs"/>
                        </a:rPr>
                        <a:t> (se puede añadir una comisión al precio de la entrada) para que los operadores y turoperadores los puedan </a:t>
                      </a:r>
                      <a:r>
                        <a:rPr lang="es-ES_tradnl" sz="900" b="0" kern="1200" baseline="0" noProof="0" dirty="0" err="1" smtClean="0">
                          <a:solidFill>
                            <a:srgbClr val="002776"/>
                          </a:solidFill>
                          <a:latin typeface="+mn-lt"/>
                          <a:ea typeface="+mn-ea"/>
                          <a:cs typeface="+mn-cs"/>
                        </a:rPr>
                        <a:t>paquetizar</a:t>
                      </a:r>
                      <a:r>
                        <a:rPr lang="es-ES_tradnl" sz="900" b="0" kern="1200" baseline="0" noProof="0" dirty="0" smtClean="0">
                          <a:solidFill>
                            <a:srgbClr val="002776"/>
                          </a:solidFill>
                          <a:latin typeface="+mn-lt"/>
                          <a:ea typeface="+mn-ea"/>
                          <a:cs typeface="+mn-cs"/>
                        </a:rPr>
                        <a:t>.</a:t>
                      </a: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Algunas de las ideas que se sugieren como inspiración para Proyectos Acontecimientos son las que a continuación se indican.</a:t>
                      </a:r>
                    </a:p>
                    <a:p>
                      <a:pPr marL="456697" marR="0" lvl="1" indent="0" algn="l" defTabSz="913399" rtl="0" eaLnBrk="1" fontAlgn="auto" latinLnBrk="0" hangingPunct="1">
                        <a:lnSpc>
                          <a:spcPct val="100000"/>
                        </a:lnSpc>
                        <a:spcBef>
                          <a:spcPts val="0"/>
                        </a:spcBef>
                        <a:spcAft>
                          <a:spcPts val="0"/>
                        </a:spcAft>
                        <a:buClrTx/>
                        <a:buSzTx/>
                        <a:buFont typeface="Arial" panose="020B0604020202020204" pitchFamily="34" charset="0"/>
                        <a:buNone/>
                        <a:tabLst/>
                        <a:defRPr/>
                      </a:pPr>
                      <a:r>
                        <a:rPr lang="es-ES_tradnl" sz="900" b="1" kern="1200" baseline="0" noProof="0" dirty="0" smtClean="0">
                          <a:solidFill>
                            <a:srgbClr val="002776"/>
                          </a:solidFill>
                          <a:latin typeface="+mn-lt"/>
                          <a:ea typeface="+mn-ea"/>
                          <a:cs typeface="+mn-cs"/>
                        </a:rPr>
                        <a:t>Eventos y festividades </a:t>
                      </a:r>
                    </a:p>
                    <a:p>
                      <a:pPr marL="456697" marR="0" lvl="1" indent="0" algn="l" defTabSz="913399" rtl="0" eaLnBrk="1" fontAlgn="auto" latinLnBrk="0" hangingPunct="1">
                        <a:lnSpc>
                          <a:spcPct val="100000"/>
                        </a:lnSpc>
                        <a:spcBef>
                          <a:spcPts val="0"/>
                        </a:spcBef>
                        <a:spcAft>
                          <a:spcPts val="0"/>
                        </a:spcAft>
                        <a:buClrTx/>
                        <a:buSzTx/>
                        <a:buFont typeface="Arial" panose="020B0604020202020204" pitchFamily="34" charset="0"/>
                        <a:buNone/>
                        <a:tabLst/>
                        <a:defRPr/>
                      </a:pPr>
                      <a:r>
                        <a:rPr lang="es-ES_tradnl" sz="900" kern="1200" baseline="0" noProof="0" dirty="0" smtClean="0">
                          <a:solidFill>
                            <a:srgbClr val="002776"/>
                          </a:solidFill>
                          <a:latin typeface="+mn-lt"/>
                          <a:ea typeface="+mn-ea"/>
                          <a:cs typeface="+mn-cs"/>
                        </a:rPr>
                        <a:t>Culturales y patrimoniales</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Festival Latitud 0’ en la Mitad del Mundo:</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Experiencias únicas de la Mitad del Mundo que se realizarán en los </a:t>
                      </a:r>
                      <a:r>
                        <a:rPr lang="es-ES" sz="900" kern="1200" baseline="0" noProof="0" dirty="0" smtClean="0">
                          <a:solidFill>
                            <a:srgbClr val="003366"/>
                          </a:solidFill>
                          <a:latin typeface="+mn-lt"/>
                          <a:ea typeface="Microsoft YaHei" panose="020B0503020204020204" pitchFamily="34" charset="-122"/>
                          <a:cs typeface="+mn-cs"/>
                        </a:rPr>
                        <a:t>b</a:t>
                      </a:r>
                      <a:r>
                        <a:rPr lang="es-ES" altLang="es-EC" sz="900" dirty="0" err="1" smtClean="0">
                          <a:solidFill>
                            <a:srgbClr val="003366"/>
                          </a:solidFill>
                          <a:ea typeface="Microsoft YaHei" panose="020B0503020204020204" pitchFamily="34" charset="-122"/>
                        </a:rPr>
                        <a:t>arrios</a:t>
                      </a:r>
                      <a:r>
                        <a:rPr lang="es-ES" altLang="es-EC" sz="900" dirty="0" smtClean="0">
                          <a:solidFill>
                            <a:srgbClr val="003366"/>
                          </a:solidFill>
                          <a:ea typeface="Microsoft YaHei" panose="020B0503020204020204" pitchFamily="34" charset="-122"/>
                        </a:rPr>
                        <a:t> o ciudades temáticas: barrio de la tecnología y la ciencia, ciudad espacial, ciudad universitaria, barrio diplomático.</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Se recomienda ver el Producto 1, la sección de Principales destinos y estructura del espacio turístico, </a:t>
                      </a:r>
                      <a:r>
                        <a:rPr lang="es-ES_tradnl" sz="900" i="1" kern="1200" baseline="0" noProof="0" dirty="0" smtClean="0">
                          <a:solidFill>
                            <a:srgbClr val="002776"/>
                          </a:solidFill>
                          <a:latin typeface="+mn-lt"/>
                          <a:ea typeface="+mn-ea"/>
                          <a:cs typeface="+mn-cs"/>
                        </a:rPr>
                        <a:t>proyectos urbanos emblemáticos de la ciudad</a:t>
                      </a:r>
                      <a:endParaRPr lang="es-ES_tradnl" sz="900" kern="1200" baseline="0" noProof="0" dirty="0" smtClean="0">
                        <a:solidFill>
                          <a:srgbClr val="002776"/>
                        </a:solidFill>
                        <a:latin typeface="+mn-lt"/>
                        <a:ea typeface="+mn-ea"/>
                        <a:cs typeface="+mn-cs"/>
                      </a:endParaRP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Semana de las flores en Quito:</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Decorar iglesias, monumentos y calles de </a:t>
                      </a:r>
                      <a:r>
                        <a:rPr lang="es-ES_tradnl" sz="900" kern="1200" baseline="0" noProof="0" dirty="0" err="1" smtClean="0">
                          <a:solidFill>
                            <a:srgbClr val="002776"/>
                          </a:solidFill>
                          <a:latin typeface="+mn-lt"/>
                          <a:ea typeface="+mn-ea"/>
                          <a:cs typeface="+mn-cs"/>
                        </a:rPr>
                        <a:t>clústers</a:t>
                      </a:r>
                      <a:r>
                        <a:rPr lang="es-ES_tradnl" sz="900" kern="1200" baseline="0" noProof="0" dirty="0" smtClean="0">
                          <a:solidFill>
                            <a:srgbClr val="002776"/>
                          </a:solidFill>
                          <a:latin typeface="+mn-lt"/>
                          <a:ea typeface="+mn-ea"/>
                          <a:cs typeface="+mn-cs"/>
                        </a:rPr>
                        <a:t> turísticos con flores bajo temáticas concretas a seleccionar anualmente. La decoración la podrán realizar profesionales jóvenes o reputados que concursarán por la obtención de la mejor decoración.</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Durante la semana habrán elementos complementarios relacionados con las flores: menús o platos de comida que incorporen flores, mercados itinerantes de flores incluso se sugiere organizar el día de la flor, en el que se regalarán flores a sus seres queridos </a:t>
                      </a:r>
                    </a:p>
                    <a:p>
                      <a:pPr marL="456697" marR="0" lvl="1" indent="0" algn="l" defTabSz="913399" rtl="0" eaLnBrk="1" fontAlgn="auto" latinLnBrk="0" hangingPunct="1">
                        <a:lnSpc>
                          <a:spcPct val="100000"/>
                        </a:lnSpc>
                        <a:spcBef>
                          <a:spcPts val="0"/>
                        </a:spcBef>
                        <a:spcAft>
                          <a:spcPts val="0"/>
                        </a:spcAft>
                        <a:buClrTx/>
                        <a:buSzTx/>
                        <a:buFont typeface="Arial" panose="020B0604020202020204" pitchFamily="34" charset="0"/>
                        <a:buNone/>
                        <a:tabLst/>
                        <a:defRPr/>
                      </a:pPr>
                      <a:r>
                        <a:rPr lang="es-ES_tradnl" sz="900" kern="1200" baseline="0" noProof="0" dirty="0" smtClean="0">
                          <a:solidFill>
                            <a:srgbClr val="002776"/>
                          </a:solidFill>
                          <a:latin typeface="+mn-lt"/>
                          <a:ea typeface="+mn-ea"/>
                          <a:cs typeface="+mn-cs"/>
                        </a:rPr>
                        <a:t>Gastronómicos</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12 meses, 12 mesas: cada mes tiene un menú o alimento que se introducirá en los menús y favorecerá la creatividad de los cocineros y chefs.</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Los días del Cacao </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Organizar un concurso de recetas basadas en cacao entre chefs amateurs en la región</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Invitar a reputados pasteleros y repostero a que desarrollen creaciones, no sólo recetas, basadas en el cacao y el chocolate</a:t>
                      </a:r>
                    </a:p>
                    <a:p>
                      <a:pPr marL="456697" marR="0" lvl="1" indent="0" algn="l" defTabSz="913399" rtl="0" eaLnBrk="1" fontAlgn="auto" latinLnBrk="0" hangingPunct="1">
                        <a:lnSpc>
                          <a:spcPct val="100000"/>
                        </a:lnSpc>
                        <a:spcBef>
                          <a:spcPts val="0"/>
                        </a:spcBef>
                        <a:spcAft>
                          <a:spcPts val="0"/>
                        </a:spcAft>
                        <a:buClrTx/>
                        <a:buSzTx/>
                        <a:buFont typeface="Arial" panose="020B0604020202020204" pitchFamily="34" charset="0"/>
                        <a:buNone/>
                        <a:tabLst/>
                        <a:defRPr/>
                      </a:pPr>
                      <a:r>
                        <a:rPr lang="es-ES_tradnl" sz="900" kern="1200" baseline="0" noProof="0" dirty="0" smtClean="0">
                          <a:solidFill>
                            <a:srgbClr val="002776"/>
                          </a:solidFill>
                          <a:latin typeface="+mn-lt"/>
                          <a:ea typeface="+mn-ea"/>
                          <a:cs typeface="+mn-cs"/>
                        </a:rPr>
                        <a:t>Religioso</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Descubriendo los tesoros religiosos de Quito</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Quito dispone de recursos patrimoniales culturales y religiosos único en el mundo y debe explotarlos turísticamente y darlos a conocer al mundo.</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Potencial de desarrollo de producto: rutas, reinterpretación histórica, etc.</a:t>
                      </a:r>
                    </a:p>
                  </a:txBody>
                  <a:tcP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0000"/>
                  </a:ext>
                </a:extLst>
              </a:tr>
            </a:tbl>
          </a:graphicData>
        </a:graphic>
      </p:graphicFrame>
    </p:spTree>
    <p:extLst>
      <p:ext uri="{BB962C8B-B14F-4D97-AF65-F5344CB8AC3E}">
        <p14:creationId xmlns:p14="http://schemas.microsoft.com/office/powerpoint/2010/main" val="2359148324"/>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7466" y="214586"/>
            <a:ext cx="8640960" cy="957262"/>
          </a:xfrm>
        </p:spPr>
        <p:txBody>
          <a:bodyPr/>
          <a:lstStyle/>
          <a:p>
            <a:r>
              <a:rPr lang="es-ES_tradnl" dirty="0" smtClean="0"/>
              <a:t>Ejemplos de productos turísticos para la dinamización urbana y rural de barrios </a:t>
            </a:r>
            <a:endParaRPr lang="es-ES" dirty="0"/>
          </a:p>
        </p:txBody>
      </p:sp>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78</a:t>
            </a:fld>
            <a:endParaRPr lang="en-US" dirty="0"/>
          </a:p>
        </p:txBody>
      </p:sp>
      <p:pic>
        <p:nvPicPr>
          <p:cNvPr id="6" name="Picture 5"/>
          <p:cNvPicPr>
            <a:picLocks noChangeAspect="1"/>
          </p:cNvPicPr>
          <p:nvPr/>
        </p:nvPicPr>
        <p:blipFill>
          <a:blip r:embed="rId2"/>
          <a:stretch>
            <a:fillRect/>
          </a:stretch>
        </p:blipFill>
        <p:spPr>
          <a:xfrm>
            <a:off x="3908364" y="4851647"/>
            <a:ext cx="2880320" cy="1987675"/>
          </a:xfrm>
          <a:prstGeom prst="rect">
            <a:avLst/>
          </a:prstGeom>
        </p:spPr>
      </p:pic>
      <p:pic>
        <p:nvPicPr>
          <p:cNvPr id="261124" name="Picture 4" descr="https://encrypted-tbn1.gstatic.com/images?q=tbn:ANd9GcT-0fjEiydkzgEyvqRIgmC6CeXoj2XFxzujVy8m42nzSegwkxG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08364" y="2689622"/>
            <a:ext cx="2880320" cy="2033131"/>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p:cNvSpPr txBox="1"/>
          <p:nvPr/>
        </p:nvSpPr>
        <p:spPr>
          <a:xfrm>
            <a:off x="3816817" y="1287043"/>
            <a:ext cx="2971868" cy="1138773"/>
          </a:xfrm>
          <a:prstGeom prst="rect">
            <a:avLst/>
          </a:prstGeom>
          <a:noFill/>
        </p:spPr>
        <p:txBody>
          <a:bodyPr wrap="square" rtlCol="0">
            <a:spAutoFit/>
          </a:bodyPr>
          <a:lstStyle/>
          <a:p>
            <a:r>
              <a:rPr lang="es-ES_tradnl" sz="1800" b="1" i="1" dirty="0" smtClean="0">
                <a:solidFill>
                  <a:srgbClr val="00A1DE"/>
                </a:solidFill>
              </a:rPr>
              <a:t>Girona, España</a:t>
            </a:r>
          </a:p>
          <a:p>
            <a:r>
              <a:rPr lang="es-ES_tradnl" sz="1800" b="1" i="1" dirty="0" err="1" smtClean="0">
                <a:solidFill>
                  <a:srgbClr val="00A1DE"/>
                </a:solidFill>
              </a:rPr>
              <a:t>Temps</a:t>
            </a:r>
            <a:r>
              <a:rPr lang="es-ES_tradnl" sz="1800" b="1" i="1" dirty="0" smtClean="0">
                <a:solidFill>
                  <a:srgbClr val="00A1DE"/>
                </a:solidFill>
              </a:rPr>
              <a:t> de </a:t>
            </a:r>
            <a:r>
              <a:rPr lang="es-ES_tradnl" sz="1800" b="1" i="1" dirty="0" err="1" smtClean="0">
                <a:solidFill>
                  <a:srgbClr val="00A1DE"/>
                </a:solidFill>
              </a:rPr>
              <a:t>Flors</a:t>
            </a:r>
            <a:r>
              <a:rPr lang="es-ES_tradnl" sz="1800" b="1" i="1" dirty="0" smtClean="0">
                <a:solidFill>
                  <a:srgbClr val="00A1DE"/>
                </a:solidFill>
              </a:rPr>
              <a:t> en mayo</a:t>
            </a:r>
          </a:p>
          <a:p>
            <a:r>
              <a:rPr lang="es-ES_tradnl" sz="1600" b="1" dirty="0" smtClean="0">
                <a:solidFill>
                  <a:srgbClr val="00A1DE"/>
                </a:solidFill>
              </a:rPr>
              <a:t>Transforma el escenario habitual de la ciudad</a:t>
            </a:r>
            <a:endParaRPr lang="es-ES" sz="1600" b="1" dirty="0">
              <a:solidFill>
                <a:srgbClr val="00A1DE"/>
              </a:solidFill>
            </a:endParaRPr>
          </a:p>
        </p:txBody>
      </p:sp>
      <p:pic>
        <p:nvPicPr>
          <p:cNvPr id="261126" name="Picture 6" descr="Resultado de imagen para festival musica pedralbes 201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18226" y="2590849"/>
            <a:ext cx="2581275" cy="2131904"/>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p:cNvSpPr txBox="1"/>
          <p:nvPr/>
        </p:nvSpPr>
        <p:spPr>
          <a:xfrm>
            <a:off x="7057175" y="1285523"/>
            <a:ext cx="2971868" cy="1107996"/>
          </a:xfrm>
          <a:prstGeom prst="rect">
            <a:avLst/>
          </a:prstGeom>
          <a:noFill/>
        </p:spPr>
        <p:txBody>
          <a:bodyPr wrap="square" rtlCol="0">
            <a:spAutoFit/>
          </a:bodyPr>
          <a:lstStyle/>
          <a:p>
            <a:r>
              <a:rPr lang="es-ES_tradnl" sz="1800" b="1" i="1" dirty="0" smtClean="0">
                <a:solidFill>
                  <a:srgbClr val="00A1DE"/>
                </a:solidFill>
              </a:rPr>
              <a:t>Festivales de música </a:t>
            </a:r>
            <a:r>
              <a:rPr lang="es-ES_tradnl" sz="1600" b="1" dirty="0" smtClean="0">
                <a:solidFill>
                  <a:srgbClr val="00A1DE"/>
                </a:solidFill>
              </a:rPr>
              <a:t>Animan barrios residenciales o poco transitados </a:t>
            </a:r>
            <a:endParaRPr lang="es-ES" sz="1600" b="1" dirty="0">
              <a:solidFill>
                <a:srgbClr val="00A1DE"/>
              </a:solidFill>
            </a:endParaRPr>
          </a:p>
        </p:txBody>
      </p:sp>
      <p:pic>
        <p:nvPicPr>
          <p:cNvPr id="9" name="Picture 8"/>
          <p:cNvPicPr>
            <a:picLocks noChangeAspect="1"/>
          </p:cNvPicPr>
          <p:nvPr/>
        </p:nvPicPr>
        <p:blipFill>
          <a:blip r:embed="rId5"/>
          <a:stretch>
            <a:fillRect/>
          </a:stretch>
        </p:blipFill>
        <p:spPr>
          <a:xfrm>
            <a:off x="7118226" y="4851646"/>
            <a:ext cx="2581275" cy="1987676"/>
          </a:xfrm>
          <a:prstGeom prst="rect">
            <a:avLst/>
          </a:prstGeom>
        </p:spPr>
      </p:pic>
      <p:pic>
        <p:nvPicPr>
          <p:cNvPr id="12" name="Picture 11"/>
          <p:cNvPicPr>
            <a:picLocks noChangeAspect="1"/>
          </p:cNvPicPr>
          <p:nvPr/>
        </p:nvPicPr>
        <p:blipFill>
          <a:blip r:embed="rId6"/>
          <a:stretch>
            <a:fillRect/>
          </a:stretch>
        </p:blipFill>
        <p:spPr>
          <a:xfrm>
            <a:off x="302324" y="2654894"/>
            <a:ext cx="1908794" cy="2067859"/>
          </a:xfrm>
          <a:prstGeom prst="rect">
            <a:avLst/>
          </a:prstGeom>
        </p:spPr>
      </p:pic>
      <p:pic>
        <p:nvPicPr>
          <p:cNvPr id="261132" name="Picture 12" descr="http://www.benaresrestaurant.com/images/rsz_madrid_fusion3.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211118" y="2704735"/>
            <a:ext cx="1323049" cy="1323049"/>
          </a:xfrm>
          <a:prstGeom prst="rect">
            <a:avLst/>
          </a:prstGeom>
          <a:noFill/>
          <a:extLst>
            <a:ext uri="{909E8E84-426E-40DD-AFC4-6F175D3DCCD1}">
              <a14:hiddenFill xmlns:a14="http://schemas.microsoft.com/office/drawing/2010/main">
                <a:solidFill>
                  <a:srgbClr val="FFFFFF"/>
                </a:solidFill>
              </a14:hiddenFill>
            </a:ext>
          </a:extLst>
        </p:spPr>
      </p:pic>
      <p:pic>
        <p:nvPicPr>
          <p:cNvPr id="261134" name="Picture 14" descr="http://www.estoesmadridmadrid.com/wp-content/uploads/2013/02/20130126_174411.jpg"/>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b="18622"/>
          <a:stretch/>
        </p:blipFill>
        <p:spPr bwMode="auto">
          <a:xfrm>
            <a:off x="277465" y="4851646"/>
            <a:ext cx="3256701" cy="1987676"/>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p:cNvSpPr txBox="1"/>
          <p:nvPr/>
        </p:nvSpPr>
        <p:spPr>
          <a:xfrm>
            <a:off x="162285" y="1289987"/>
            <a:ext cx="3386041" cy="1107996"/>
          </a:xfrm>
          <a:prstGeom prst="rect">
            <a:avLst/>
          </a:prstGeom>
          <a:noFill/>
        </p:spPr>
        <p:txBody>
          <a:bodyPr wrap="square" rtlCol="0">
            <a:spAutoFit/>
          </a:bodyPr>
          <a:lstStyle/>
          <a:p>
            <a:r>
              <a:rPr lang="es-ES_tradnl" sz="1800" b="1" i="1" dirty="0" smtClean="0">
                <a:solidFill>
                  <a:srgbClr val="00A1DE"/>
                </a:solidFill>
              </a:rPr>
              <a:t>Madrid y la gastronomía</a:t>
            </a:r>
          </a:p>
          <a:p>
            <a:r>
              <a:rPr lang="es-ES_tradnl" sz="1600" b="1" dirty="0" smtClean="0">
                <a:solidFill>
                  <a:srgbClr val="00A1DE"/>
                </a:solidFill>
              </a:rPr>
              <a:t>Madrid Fusión y Mercado de San Antón (para profesionales y aficionados gourmets)</a:t>
            </a:r>
            <a:endParaRPr lang="es-ES" sz="1600" b="1" dirty="0">
              <a:solidFill>
                <a:srgbClr val="00A1DE"/>
              </a:solidFill>
            </a:endParaRPr>
          </a:p>
        </p:txBody>
      </p:sp>
    </p:spTree>
    <p:extLst>
      <p:ext uri="{BB962C8B-B14F-4D97-AF65-F5344CB8AC3E}">
        <p14:creationId xmlns:p14="http://schemas.microsoft.com/office/powerpoint/2010/main" val="3759131551"/>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98056" name="think-cell Slide" r:id="rId33" imgW="270" imgH="270" progId="TCLayout.ActiveDocument.1">
                  <p:embed/>
                </p:oleObj>
              </mc:Choice>
              <mc:Fallback>
                <p:oleObj name="think-cell Slide" r:id="rId33" imgW="270" imgH="270" progId="TCLayout.ActiveDocument.1">
                  <p:embed/>
                  <p:pic>
                    <p:nvPicPr>
                      <p:cNvPr id="14" name="Object 13" hidden="1"/>
                      <p:cNvPicPr/>
                      <p:nvPr/>
                    </p:nvPicPr>
                    <p:blipFill>
                      <a:blip r:embed="rId34"/>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5.1. Desarrollo de productos turísticos sustentables</a:t>
            </a:r>
            <a:endParaRPr lang="es-CL" sz="1100" b="1" dirty="0">
              <a:solidFill>
                <a:schemeClr val="tx2"/>
              </a:solidFill>
            </a:endParaRPr>
          </a:p>
        </p:txBody>
      </p:sp>
      <p:sp>
        <p:nvSpPr>
          <p:cNvPr id="257" name="Rectangle 256"/>
          <p:cNvSpPr/>
          <p:nvPr/>
        </p:nvSpPr>
        <p:spPr>
          <a:xfrm>
            <a:off x="7264146" y="2748603"/>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Creación de conceptos y productos que tengan cabida en el mercado por ser generadores de ingresos propios.</a:t>
            </a:r>
          </a:p>
        </p:txBody>
      </p:sp>
      <p:sp>
        <p:nvSpPr>
          <p:cNvPr id="212" name="Rectangle 211"/>
          <p:cNvSpPr/>
          <p:nvPr/>
        </p:nvSpPr>
        <p:spPr>
          <a:xfrm>
            <a:off x="205200" y="1799262"/>
            <a:ext cx="7020000" cy="4509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Disponer de una oferta de experiencias turísticos y de ocio que complemente los atractivos turísticos clave y resulte atractiva para el público objetivo de Quito, nacional e internacional.</a:t>
            </a:r>
          </a:p>
        </p:txBody>
      </p:sp>
      <p:sp>
        <p:nvSpPr>
          <p:cNvPr id="256" name="Rectangle 255"/>
          <p:cNvSpPr/>
          <p:nvPr/>
        </p:nvSpPr>
        <p:spPr>
          <a:xfrm>
            <a:off x="7264146" y="238490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947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Número de productos turísticos activos por centralidad.</a:t>
            </a:r>
          </a:p>
          <a:p>
            <a:pPr marL="228600" indent="-228600">
              <a:spcBef>
                <a:spcPts val="300"/>
              </a:spcBef>
              <a:buFont typeface="+mj-lt"/>
              <a:buAutoNum type="arabicPeriod"/>
            </a:pPr>
            <a:r>
              <a:rPr lang="es-CL" sz="900" dirty="0" smtClean="0">
                <a:solidFill>
                  <a:schemeClr val="tx2"/>
                </a:solidFill>
              </a:rPr>
              <a:t>Número de productos turísticos en Quito, no subvencionados, con antigüedad &gt; 2 años.</a:t>
            </a:r>
          </a:p>
          <a:p>
            <a:pPr marL="228600" indent="-228600">
              <a:spcBef>
                <a:spcPts val="300"/>
              </a:spcBef>
              <a:buFont typeface="+mj-lt"/>
              <a:buAutoNum type="arabicPeriod"/>
            </a:pPr>
            <a:r>
              <a:rPr lang="es-CL" sz="900" dirty="0">
                <a:solidFill>
                  <a:schemeClr val="tx2"/>
                </a:solidFill>
              </a:rPr>
              <a:t>Nivel de satisfacción (NPS – Net </a:t>
            </a:r>
            <a:r>
              <a:rPr lang="es-CL" sz="900" dirty="0" err="1">
                <a:solidFill>
                  <a:schemeClr val="tx2"/>
                </a:solidFill>
              </a:rPr>
              <a:t>Promoter</a:t>
            </a:r>
            <a:r>
              <a:rPr lang="es-CL" sz="900" dirty="0">
                <a:solidFill>
                  <a:schemeClr val="tx2"/>
                </a:solidFill>
              </a:rPr>
              <a:t> Score) de la experiencia turística</a:t>
            </a:r>
          </a:p>
          <a:p>
            <a:pPr>
              <a:spcBef>
                <a:spcPts val="300"/>
              </a:spcBef>
            </a:pPr>
            <a:endParaRPr lang="es-CL" sz="900" dirty="0" smtClean="0">
              <a:solidFill>
                <a:schemeClr val="tx2"/>
              </a:solidFill>
            </a:endParaRP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ext uri="{D42A27DB-BD31-4B8C-83A1-F6EECF244321}">
                <p14:modId xmlns:p14="http://schemas.microsoft.com/office/powerpoint/2010/main" val="866578280"/>
              </p:ext>
            </p:extLst>
          </p:nvPr>
        </p:nvGraphicFramePr>
        <p:xfrm>
          <a:off x="205200" y="3382938"/>
          <a:ext cx="7020000" cy="301752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676259">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noProof="0" dirty="0" smtClean="0">
                          <a:solidFill>
                            <a:srgbClr val="002776"/>
                          </a:solidFill>
                          <a:latin typeface="+mn-lt"/>
                          <a:ea typeface="+mn-ea"/>
                          <a:cs typeface="+mn-cs"/>
                        </a:rPr>
                        <a:t>Crear</a:t>
                      </a:r>
                      <a:r>
                        <a:rPr lang="es-ES_tradnl" sz="900" kern="1200" baseline="0" noProof="0" dirty="0" smtClean="0">
                          <a:solidFill>
                            <a:srgbClr val="002776"/>
                          </a:solidFill>
                          <a:latin typeface="+mn-lt"/>
                          <a:ea typeface="+mn-ea"/>
                          <a:cs typeface="+mn-cs"/>
                        </a:rPr>
                        <a:t> una “cartera” </a:t>
                      </a:r>
                      <a:r>
                        <a:rPr lang="es-CL" sz="900" dirty="0" smtClean="0">
                          <a:solidFill>
                            <a:srgbClr val="002776"/>
                          </a:solidFill>
                        </a:rPr>
                        <a:t>de productos/ experiencias turísticas tangibles “listas para implementar” por parte del sector público y/o privado</a:t>
                      </a:r>
                      <a:r>
                        <a:rPr lang="es-CL" sz="900" baseline="0" dirty="0" smtClean="0">
                          <a:solidFill>
                            <a:srgbClr val="002776"/>
                          </a:solidFill>
                        </a:rPr>
                        <a:t> que complementen la oferta turística y de ocio dirigidos especialmente al turista objetivo. Estos proyectos afianzarán el posicionamiento de Quito entre el público nacional e internacional y describirán la esencia del destino y ciudad. Estos productos a implementar serán resultado del trabajo conjunto y articulado del área de Desarrollo de productos y el área de Marketing para que los productos estén fundamentados en la demanda desde su concepción.</a:t>
                      </a:r>
                      <a:endParaRPr lang="es-CL" sz="900" dirty="0" smtClean="0">
                        <a:solidFill>
                          <a:srgbClr val="002776"/>
                        </a:solidFill>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437579">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2"/>
                        <a:tabLst/>
                        <a:defRPr/>
                      </a:pPr>
                      <a:r>
                        <a:rPr lang="es-ES_tradnl" sz="900" kern="1200" noProof="0" dirty="0" smtClean="0">
                          <a:solidFill>
                            <a:srgbClr val="002776"/>
                          </a:solidFill>
                          <a:latin typeface="+mn-lt"/>
                          <a:ea typeface="+mn-ea"/>
                          <a:cs typeface="+mn-cs"/>
                        </a:rPr>
                        <a:t>Testear,</a:t>
                      </a:r>
                      <a:r>
                        <a:rPr lang="es-ES_tradnl" sz="900" kern="1200" baseline="0" noProof="0" dirty="0" smtClean="0">
                          <a:solidFill>
                            <a:srgbClr val="002776"/>
                          </a:solidFill>
                          <a:latin typeface="+mn-lt"/>
                          <a:ea typeface="+mn-ea"/>
                          <a:cs typeface="+mn-cs"/>
                        </a:rPr>
                        <a:t> una vez el producto se ha ideado con </a:t>
                      </a:r>
                      <a:r>
                        <a:rPr lang="es-ES_tradnl" sz="900" kern="1200" baseline="0" noProof="0" dirty="0" err="1" smtClean="0">
                          <a:solidFill>
                            <a:srgbClr val="002776"/>
                          </a:solidFill>
                          <a:latin typeface="+mn-lt"/>
                          <a:ea typeface="+mn-ea"/>
                          <a:cs typeface="+mn-cs"/>
                        </a:rPr>
                        <a:t>Optur</a:t>
                      </a:r>
                      <a:r>
                        <a:rPr lang="es-ES_tradnl" sz="900" kern="1200" baseline="0" noProof="0" dirty="0" smtClean="0">
                          <a:solidFill>
                            <a:srgbClr val="002776"/>
                          </a:solidFill>
                          <a:latin typeface="+mn-lt"/>
                          <a:ea typeface="+mn-ea"/>
                          <a:cs typeface="+mn-cs"/>
                        </a:rPr>
                        <a:t> o grupo de operadores turísticos identificado para definir y/o validar: un elevado nivel de demanda, modelo de comercialización atractivo para los operadores (</a:t>
                      </a:r>
                      <a:r>
                        <a:rPr lang="es-ES_tradnl" sz="900" kern="1200" baseline="0" noProof="0" dirty="0" err="1" smtClean="0">
                          <a:solidFill>
                            <a:srgbClr val="002776"/>
                          </a:solidFill>
                          <a:latin typeface="+mn-lt"/>
                          <a:ea typeface="+mn-ea"/>
                          <a:cs typeface="+mn-cs"/>
                        </a:rPr>
                        <a:t>comisionable</a:t>
                      </a:r>
                      <a:r>
                        <a:rPr lang="es-ES_tradnl" sz="900" kern="1200" baseline="0" noProof="0" dirty="0" smtClean="0">
                          <a:solidFill>
                            <a:srgbClr val="002776"/>
                          </a:solidFill>
                          <a:latin typeface="+mn-lt"/>
                          <a:ea typeface="+mn-ea"/>
                          <a:cs typeface="+mn-cs"/>
                        </a:rPr>
                        <a:t>) y para otros distribuidores, etc. Desde su génesis, los productos/ experiencias se plantearán como comercializables y sustentables económicamente.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2312352495"/>
                  </a:ext>
                </a:extLst>
              </a:tr>
              <a:tr h="318239">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noProof="0" dirty="0" smtClean="0">
                          <a:solidFill>
                            <a:srgbClr val="002776"/>
                          </a:solidFill>
                          <a:latin typeface="+mn-lt"/>
                          <a:ea typeface="+mn-ea"/>
                          <a:cs typeface="+mn-cs"/>
                        </a:rPr>
                        <a:t>Diseñar</a:t>
                      </a:r>
                      <a:r>
                        <a:rPr lang="es-ES_tradnl" sz="900" kern="1200" baseline="0" noProof="0" dirty="0" smtClean="0">
                          <a:solidFill>
                            <a:srgbClr val="002776"/>
                          </a:solidFill>
                          <a:latin typeface="+mn-lt"/>
                          <a:ea typeface="+mn-ea"/>
                          <a:cs typeface="+mn-cs"/>
                        </a:rPr>
                        <a:t> productos/ experiencias específicas para las aerolíneas con los que se puedan crear paquetes únicos y </a:t>
                      </a:r>
                      <a:r>
                        <a:rPr lang="es-ES_tradnl" sz="900" kern="1200" baseline="0" noProof="0" dirty="0" err="1" smtClean="0">
                          <a:solidFill>
                            <a:srgbClr val="002776"/>
                          </a:solidFill>
                          <a:latin typeface="+mn-lt"/>
                          <a:ea typeface="+mn-ea"/>
                          <a:cs typeface="+mn-cs"/>
                        </a:rPr>
                        <a:t>promocionables</a:t>
                      </a:r>
                      <a:r>
                        <a:rPr lang="es-ES_tradnl" sz="900" kern="1200" baseline="0" noProof="0" dirty="0" smtClean="0">
                          <a:solidFill>
                            <a:srgbClr val="002776"/>
                          </a:solidFill>
                          <a:latin typeface="+mn-lt"/>
                          <a:ea typeface="+mn-ea"/>
                          <a:cs typeface="+mn-cs"/>
                        </a:rPr>
                        <a:t> aplicables también a programas cooperados. En este proyecto se incluye el desarrollo de alianzas con ciudades de la región para generar productos </a:t>
                      </a:r>
                      <a:r>
                        <a:rPr lang="es-ES_tradnl" sz="900" kern="1200" baseline="0" noProof="0" dirty="0" err="1" smtClean="0">
                          <a:solidFill>
                            <a:srgbClr val="002776"/>
                          </a:solidFill>
                          <a:latin typeface="+mn-lt"/>
                          <a:ea typeface="+mn-ea"/>
                          <a:cs typeface="+mn-cs"/>
                        </a:rPr>
                        <a:t>multi</a:t>
                      </a:r>
                      <a:r>
                        <a:rPr lang="es-ES_tradnl" sz="900" kern="1200" baseline="0" noProof="0" dirty="0" smtClean="0">
                          <a:solidFill>
                            <a:srgbClr val="002776"/>
                          </a:solidFill>
                          <a:latin typeface="+mn-lt"/>
                          <a:ea typeface="+mn-ea"/>
                          <a:cs typeface="+mn-cs"/>
                        </a:rPr>
                        <a:t>-destinos (ej. Acuerdos con Bogotá, Lima, etc.)</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4140875172"/>
                  </a:ext>
                </a:extLst>
              </a:tr>
              <a:tr h="437579">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4"/>
                        <a:tabLst/>
                        <a:defRPr/>
                      </a:pPr>
                      <a:r>
                        <a:rPr lang="es-ES_tradnl" sz="900" kern="1200" noProof="0" dirty="0" smtClean="0">
                          <a:solidFill>
                            <a:srgbClr val="002776"/>
                          </a:solidFill>
                          <a:latin typeface="+mn-lt"/>
                          <a:ea typeface="+mn-ea"/>
                          <a:cs typeface="+mn-cs"/>
                        </a:rPr>
                        <a:t>Desarrollar</a:t>
                      </a:r>
                      <a:r>
                        <a:rPr lang="es-ES_tradnl" sz="900" kern="1200" baseline="0" noProof="0" dirty="0" smtClean="0">
                          <a:solidFill>
                            <a:srgbClr val="002776"/>
                          </a:solidFill>
                          <a:latin typeface="+mn-lt"/>
                          <a:ea typeface="+mn-ea"/>
                          <a:cs typeface="+mn-cs"/>
                        </a:rPr>
                        <a:t> para cada proyecto en cartera: concepto claro, demostrar un nivel de demanda elevado, un plan de viabilidad financiera y un modelo de negocio que lo haga sustentable en el tiempo para que el proyecto pueda ser implementado “in situ” e “in </a:t>
                      </a:r>
                      <a:r>
                        <a:rPr lang="es-ES_tradnl" sz="900" kern="1200" baseline="0" noProof="0" dirty="0" err="1" smtClean="0">
                          <a:solidFill>
                            <a:srgbClr val="002776"/>
                          </a:solidFill>
                          <a:latin typeface="+mn-lt"/>
                          <a:ea typeface="+mn-ea"/>
                          <a:cs typeface="+mn-cs"/>
                        </a:rPr>
                        <a:t>Quitu</a:t>
                      </a:r>
                      <a:r>
                        <a:rPr lang="es-ES_tradnl" sz="900" kern="1200" baseline="0" noProof="0" dirty="0" smtClean="0">
                          <a:solidFill>
                            <a:srgbClr val="002776"/>
                          </a:solidFill>
                          <a:latin typeface="+mn-lt"/>
                          <a:ea typeface="+mn-ea"/>
                          <a:cs typeface="+mn-cs"/>
                        </a:rPr>
                        <a:t>”. Los operadores deberán dar el visto bueno ya que ellos son imprescindibles para su distribución y conocen la </a:t>
                      </a:r>
                      <a:r>
                        <a:rPr lang="es-ES_tradnl" sz="900" kern="1200" baseline="0" noProof="0" dirty="0" err="1" smtClean="0">
                          <a:solidFill>
                            <a:srgbClr val="002776"/>
                          </a:solidFill>
                          <a:latin typeface="+mn-lt"/>
                          <a:ea typeface="+mn-ea"/>
                          <a:cs typeface="+mn-cs"/>
                        </a:rPr>
                        <a:t>demand</a:t>
                      </a:r>
                      <a:r>
                        <a:rPr lang="es-ES_tradnl" sz="900" kern="1200" baseline="0" noProof="0" dirty="0" smtClean="0">
                          <a:solidFill>
                            <a:srgbClr val="002776"/>
                          </a:solidFill>
                          <a:latin typeface="+mn-lt"/>
                          <a:ea typeface="+mn-ea"/>
                          <a:cs typeface="+mn-cs"/>
                        </a:rPr>
                        <a:t>.</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30436">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4"/>
                        <a:tabLst/>
                        <a:defRPr/>
                      </a:pPr>
                      <a:r>
                        <a:rPr lang="es-ES_tradnl" sz="900" kern="1200" noProof="0" dirty="0" smtClean="0">
                          <a:solidFill>
                            <a:srgbClr val="002776"/>
                          </a:solidFill>
                          <a:latin typeface="+mn-lt"/>
                          <a:ea typeface="+mn-ea"/>
                          <a:cs typeface="+mn-cs"/>
                        </a:rPr>
                        <a:t>Presentar</a:t>
                      </a:r>
                      <a:r>
                        <a:rPr lang="es-ES_tradnl" sz="900" kern="1200" baseline="0" noProof="0" dirty="0" smtClean="0">
                          <a:solidFill>
                            <a:srgbClr val="002776"/>
                          </a:solidFill>
                          <a:latin typeface="+mn-lt"/>
                          <a:ea typeface="+mn-ea"/>
                          <a:cs typeface="+mn-cs"/>
                        </a:rPr>
                        <a:t> a la comunidad local y de vecinos de los barrios y </a:t>
                      </a:r>
                      <a:r>
                        <a:rPr lang="es-ES_tradnl" sz="900" i="1" kern="1200" baseline="0" noProof="0" dirty="0" err="1" smtClean="0">
                          <a:solidFill>
                            <a:srgbClr val="002776"/>
                          </a:solidFill>
                          <a:latin typeface="+mn-lt"/>
                          <a:ea typeface="+mn-ea"/>
                          <a:cs typeface="+mn-cs"/>
                        </a:rPr>
                        <a:t>clústers</a:t>
                      </a:r>
                      <a:r>
                        <a:rPr lang="es-ES_tradnl" sz="900" kern="1200" baseline="0" noProof="0" dirty="0" smtClean="0">
                          <a:solidFill>
                            <a:srgbClr val="002776"/>
                          </a:solidFill>
                          <a:latin typeface="+mn-lt"/>
                          <a:ea typeface="+mn-ea"/>
                          <a:cs typeface="+mn-cs"/>
                        </a:rPr>
                        <a:t> turísticos los productos en cartera que exijan un involucramiento ciudadano para asegurar la viabilidad en la implementación de la idea.</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481940792"/>
                  </a:ext>
                </a:extLst>
              </a:tr>
              <a:tr h="330436">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5"/>
                        <a:tabLst/>
                        <a:defRPr/>
                      </a:pPr>
                      <a:r>
                        <a:rPr lang="es-ES_tradnl" sz="900" kern="1200" noProof="0" dirty="0" smtClean="0">
                          <a:solidFill>
                            <a:srgbClr val="002776"/>
                          </a:solidFill>
                          <a:latin typeface="+mn-lt"/>
                          <a:ea typeface="+mn-ea"/>
                          <a:cs typeface="+mn-cs"/>
                        </a:rPr>
                        <a:t>Crear</a:t>
                      </a:r>
                      <a:r>
                        <a:rPr lang="es-ES_tradnl" sz="900" kern="1200" baseline="0" noProof="0" dirty="0" smtClean="0">
                          <a:solidFill>
                            <a:srgbClr val="002776"/>
                          </a:solidFill>
                          <a:latin typeface="+mn-lt"/>
                          <a:ea typeface="+mn-ea"/>
                          <a:cs typeface="+mn-cs"/>
                        </a:rPr>
                        <a:t> un material promocional de los productos en “cartera” a distribuir regularmente (trimestralmente, por ejemplo) por prensa escrita y digital de gran tirada con el objetivo de dar visibilidad a los proyectos.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90282192"/>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9"/>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30"/>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7"/>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8"/>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5"/>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6"/>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3"/>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4"/>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1"/>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2"/>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9"/>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0"/>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1" name="Freeform 368"/>
          <p:cNvSpPr>
            <a:spLocks noEditPoints="1"/>
          </p:cNvSpPr>
          <p:nvPr/>
        </p:nvSpPr>
        <p:spPr bwMode="auto">
          <a:xfrm>
            <a:off x="949451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smtClean="0"/>
              <a:t>Dinamización turística integral</a:t>
            </a:r>
            <a:endParaRPr lang="es-CL" sz="800" b="1" dirty="0">
              <a:solidFill>
                <a:srgbClr val="FFFFFF"/>
              </a:solidFill>
            </a:endParaRPr>
          </a:p>
        </p:txBody>
      </p:sp>
      <p:sp>
        <p:nvSpPr>
          <p:cNvPr id="293" name="Rectangle 292"/>
          <p:cNvSpPr/>
          <p:nvPr/>
        </p:nvSpPr>
        <p:spPr>
          <a:xfrm>
            <a:off x="205458" y="143926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526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022898"/>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074255"/>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081527"/>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59" name="Group 358"/>
          <p:cNvGrpSpPr/>
          <p:nvPr/>
        </p:nvGrpSpPr>
        <p:grpSpPr>
          <a:xfrm>
            <a:off x="187198" y="2230810"/>
            <a:ext cx="7036540" cy="746071"/>
            <a:chOff x="187198" y="2693266"/>
            <a:chExt cx="7036540" cy="818982"/>
          </a:xfrm>
        </p:grpSpPr>
        <p:sp>
          <p:nvSpPr>
            <p:cNvPr id="360" name="Rectangle 314"/>
            <p:cNvSpPr/>
            <p:nvPr>
              <p:custDataLst>
                <p:tags r:id="rId1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61" name="Group 315"/>
            <p:cNvGrpSpPr/>
            <p:nvPr>
              <p:custDataLst>
                <p:tags r:id="rId18"/>
              </p:custDataLst>
            </p:nvPr>
          </p:nvGrpSpPr>
          <p:grpSpPr>
            <a:xfrm>
              <a:off x="316674" y="2734898"/>
              <a:ext cx="216000" cy="288000"/>
              <a:chOff x="391339" y="1340959"/>
              <a:chExt cx="382588" cy="609600"/>
            </a:xfrm>
          </p:grpSpPr>
          <p:sp>
            <p:nvSpPr>
              <p:cNvPr id="364"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5"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62" name="Rectangle 361"/>
            <p:cNvSpPr/>
            <p:nvPr/>
          </p:nvSpPr>
          <p:spPr>
            <a:xfrm>
              <a:off x="3631554" y="3059283"/>
              <a:ext cx="3583158" cy="4478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smtClean="0">
                  <a:solidFill>
                    <a:srgbClr val="002776"/>
                  </a:solidFill>
                </a:rPr>
                <a:t>Sector privado, operadores turísticos en concreto, </a:t>
              </a:r>
              <a:r>
                <a:rPr lang="es-ES_tradnl" sz="900" dirty="0" err="1" smtClean="0">
                  <a:solidFill>
                    <a:srgbClr val="002776"/>
                  </a:solidFill>
                </a:rPr>
                <a:t>Conquito</a:t>
              </a:r>
              <a:r>
                <a:rPr lang="es-ES_tradnl" sz="900" dirty="0" smtClean="0">
                  <a:solidFill>
                    <a:srgbClr val="002776"/>
                  </a:solidFill>
                </a:rPr>
                <a:t>, </a:t>
              </a:r>
              <a:r>
                <a:rPr lang="es-ES_tradnl" sz="900" dirty="0" err="1" smtClean="0">
                  <a:solidFill>
                    <a:srgbClr val="002776"/>
                  </a:solidFill>
                </a:rPr>
                <a:t>Captur</a:t>
              </a:r>
              <a:r>
                <a:rPr lang="es-ES_tradnl" sz="900" dirty="0" err="1">
                  <a:solidFill>
                    <a:srgbClr val="002776"/>
                  </a:solidFill>
                </a:rPr>
                <a:t>y</a:t>
              </a:r>
              <a:r>
                <a:rPr lang="es-ES_tradnl" sz="900" dirty="0" smtClean="0">
                  <a:solidFill>
                    <a:srgbClr val="002776"/>
                  </a:solidFill>
                </a:rPr>
                <a:t> Opus</a:t>
              </a:r>
              <a:endParaRPr lang="es-ES" sz="900" dirty="0">
                <a:solidFill>
                  <a:srgbClr val="002776"/>
                </a:solidFill>
              </a:endParaRPr>
            </a:p>
          </p:txBody>
        </p:sp>
        <p:sp>
          <p:nvSpPr>
            <p:cNvPr id="363" name="Rectangle 362"/>
            <p:cNvSpPr/>
            <p:nvPr/>
          </p:nvSpPr>
          <p:spPr>
            <a:xfrm>
              <a:off x="187198" y="3070905"/>
              <a:ext cx="3418116" cy="44134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a:solidFill>
                    <a:srgbClr val="002776"/>
                  </a:solidFill>
                </a:rPr>
                <a:t>Líder de Proyecto: </a:t>
              </a:r>
              <a:r>
                <a:rPr lang="es-ES" sz="900" dirty="0">
                  <a:solidFill>
                    <a:srgbClr val="002776"/>
                  </a:solidFill>
                </a:rPr>
                <a:t>Quito Turismo </a:t>
              </a:r>
              <a:r>
                <a:rPr lang="es-ES" sz="900" dirty="0" smtClean="0">
                  <a:solidFill>
                    <a:srgbClr val="002776"/>
                  </a:solidFill>
                </a:rPr>
                <a:t>y </a:t>
              </a:r>
              <a:r>
                <a:rPr lang="es-ES" sz="900" dirty="0" err="1" smtClean="0">
                  <a:solidFill>
                    <a:srgbClr val="002776"/>
                  </a:solidFill>
                </a:rPr>
                <a:t>Optur</a:t>
              </a:r>
              <a:endParaRPr lang="es-ES" sz="900" dirty="0">
                <a:solidFill>
                  <a:srgbClr val="002776"/>
                </a:solidFill>
              </a:endParaRPr>
            </a:p>
            <a:p>
              <a:r>
                <a:rPr lang="es-ES_tradnl" sz="900" b="1" dirty="0">
                  <a:solidFill>
                    <a:srgbClr val="002776"/>
                  </a:solidFill>
                </a:rPr>
                <a:t>Equipo de Proyecto: </a:t>
              </a:r>
              <a:r>
                <a:rPr lang="es-ES" sz="900" dirty="0">
                  <a:solidFill>
                    <a:srgbClr val="002776"/>
                  </a:solidFill>
                </a:rPr>
                <a:t>Dirección de </a:t>
              </a:r>
              <a:r>
                <a:rPr lang="es-ES" sz="900" dirty="0" smtClean="0">
                  <a:solidFill>
                    <a:srgbClr val="002776"/>
                  </a:solidFill>
                </a:rPr>
                <a:t>Desarrollo</a:t>
              </a:r>
              <a:endParaRPr lang="es-ES_tradnl" sz="900" dirty="0">
                <a:solidFill>
                  <a:srgbClr val="002776"/>
                </a:solidFill>
              </a:endParaRPr>
            </a:p>
          </p:txBody>
        </p:sp>
      </p:grpSp>
      <p:sp>
        <p:nvSpPr>
          <p:cNvPr id="292" name="Rectangle 291"/>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15" name="Rectangle 314"/>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$ 320.000 USD </a:t>
            </a:r>
          </a:p>
          <a:p>
            <a:pPr algn="ctr"/>
            <a:r>
              <a:rPr lang="es-CL" sz="800" i="1" dirty="0" smtClean="0">
                <a:solidFill>
                  <a:schemeClr val="tx2"/>
                </a:solidFill>
              </a:rPr>
              <a:t>No se incluyen salarios equipo ni evento a organizar.</a:t>
            </a:r>
            <a:endParaRPr lang="es-CL" sz="800" i="1" dirty="0">
              <a:solidFill>
                <a:schemeClr val="tx2"/>
              </a:solidFill>
            </a:endParaRPr>
          </a:p>
        </p:txBody>
      </p:sp>
      <p:grpSp>
        <p:nvGrpSpPr>
          <p:cNvPr id="316" name="Group 315"/>
          <p:cNvGrpSpPr/>
          <p:nvPr/>
        </p:nvGrpSpPr>
        <p:grpSpPr>
          <a:xfrm>
            <a:off x="7268157" y="1438722"/>
            <a:ext cx="2633101" cy="836705"/>
            <a:chOff x="3462357" y="6443378"/>
            <a:chExt cx="2082316" cy="900000"/>
          </a:xfrm>
        </p:grpSpPr>
        <p:sp>
          <p:nvSpPr>
            <p:cNvPr id="317" name="Rectangle 316"/>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18" name="Rectangle 317"/>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6" name="Group 365"/>
            <p:cNvGrpSpPr/>
            <p:nvPr/>
          </p:nvGrpSpPr>
          <p:grpSpPr>
            <a:xfrm>
              <a:off x="3561117" y="6479378"/>
              <a:ext cx="295181" cy="288000"/>
              <a:chOff x="1738313" y="3406776"/>
              <a:chExt cx="644727" cy="615950"/>
            </a:xfrm>
            <a:solidFill>
              <a:srgbClr val="FFFF00"/>
            </a:solidFill>
          </p:grpSpPr>
          <p:sp>
            <p:nvSpPr>
              <p:cNvPr id="377"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8"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79"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0"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67" name="Group 366"/>
            <p:cNvGrpSpPr/>
            <p:nvPr/>
          </p:nvGrpSpPr>
          <p:grpSpPr>
            <a:xfrm>
              <a:off x="3582872" y="6818591"/>
              <a:ext cx="468000" cy="432933"/>
              <a:chOff x="3605314" y="6801213"/>
              <a:chExt cx="468000" cy="432933"/>
            </a:xfrm>
          </p:grpSpPr>
          <p:sp>
            <p:nvSpPr>
              <p:cNvPr id="375" name="Rectangle 374"/>
              <p:cNvSpPr/>
              <p:nvPr>
                <p:custDataLst>
                  <p:tags r:id="rId15"/>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6" name="TextBox 375"/>
              <p:cNvSpPr txBox="1"/>
              <p:nvPr>
                <p:custDataLst>
                  <p:tags r:id="rId16"/>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68" name="Group 367"/>
            <p:cNvGrpSpPr/>
            <p:nvPr/>
          </p:nvGrpSpPr>
          <p:grpSpPr>
            <a:xfrm>
              <a:off x="4277236" y="6818591"/>
              <a:ext cx="468000" cy="432933"/>
              <a:chOff x="4217406" y="6801213"/>
              <a:chExt cx="468000" cy="432933"/>
            </a:xfrm>
          </p:grpSpPr>
          <p:sp>
            <p:nvSpPr>
              <p:cNvPr id="373" name="Rectangle 372"/>
              <p:cNvSpPr/>
              <p:nvPr>
                <p:custDataLst>
                  <p:tags r:id="rId13"/>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4" name="TextBox 373"/>
              <p:cNvSpPr txBox="1"/>
              <p:nvPr>
                <p:custDataLst>
                  <p:tags r:id="rId14"/>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69" name="Group 368"/>
            <p:cNvGrpSpPr/>
            <p:nvPr/>
          </p:nvGrpSpPr>
          <p:grpSpPr>
            <a:xfrm>
              <a:off x="4971600" y="6818591"/>
              <a:ext cx="468000" cy="432933"/>
              <a:chOff x="4829498" y="6801213"/>
              <a:chExt cx="468000" cy="432933"/>
            </a:xfrm>
          </p:grpSpPr>
          <p:sp>
            <p:nvSpPr>
              <p:cNvPr id="371" name="Rectangle 370"/>
              <p:cNvSpPr/>
              <p:nvPr>
                <p:custDataLst>
                  <p:tags r:id="rId11"/>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2" name="TextBox 371"/>
              <p:cNvSpPr txBox="1"/>
              <p:nvPr>
                <p:custDataLst>
                  <p:tags r:id="rId12"/>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70" name="Freeform 368"/>
            <p:cNvSpPr>
              <a:spLocks noEditPoints="1"/>
            </p:cNvSpPr>
            <p:nvPr/>
          </p:nvSpPr>
          <p:spPr bwMode="auto">
            <a:xfrm>
              <a:off x="441558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81" name="Rectangle 380"/>
          <p:cNvSpPr/>
          <p:nvPr/>
        </p:nvSpPr>
        <p:spPr>
          <a:xfrm>
            <a:off x="3416167" y="6451934"/>
            <a:ext cx="2189001" cy="3321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graphicFrame>
        <p:nvGraphicFramePr>
          <p:cNvPr id="382" name="Table 381"/>
          <p:cNvGraphicFramePr>
            <a:graphicFrameLocks noGrp="1"/>
          </p:cNvGraphicFramePr>
          <p:nvPr>
            <p:extLst/>
          </p:nvPr>
        </p:nvGraphicFramePr>
        <p:xfrm>
          <a:off x="3446341" y="6887797"/>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83" name="Freeform 368"/>
          <p:cNvSpPr>
            <a:spLocks noEditPoints="1"/>
          </p:cNvSpPr>
          <p:nvPr/>
        </p:nvSpPr>
        <p:spPr bwMode="auto">
          <a:xfrm>
            <a:off x="423790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4" name="Freeform 368"/>
          <p:cNvSpPr>
            <a:spLocks noEditPoints="1"/>
          </p:cNvSpPr>
          <p:nvPr/>
        </p:nvSpPr>
        <p:spPr bwMode="auto">
          <a:xfrm>
            <a:off x="4597962"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5" name="Freeform 368"/>
          <p:cNvSpPr>
            <a:spLocks noEditPoints="1"/>
          </p:cNvSpPr>
          <p:nvPr/>
        </p:nvSpPr>
        <p:spPr bwMode="auto">
          <a:xfrm>
            <a:off x="495798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6" name="Freeform 368"/>
          <p:cNvSpPr>
            <a:spLocks noEditPoints="1"/>
          </p:cNvSpPr>
          <p:nvPr/>
        </p:nvSpPr>
        <p:spPr bwMode="auto">
          <a:xfrm>
            <a:off x="5318026" y="7091362"/>
            <a:ext cx="144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87" name="Group 386"/>
          <p:cNvGrpSpPr/>
          <p:nvPr>
            <p:custDataLst>
              <p:tags r:id="rId7"/>
            </p:custDataLst>
          </p:nvPr>
        </p:nvGrpSpPr>
        <p:grpSpPr>
          <a:xfrm>
            <a:off x="3458244" y="6494375"/>
            <a:ext cx="256421" cy="252000"/>
            <a:chOff x="141288" y="1501775"/>
            <a:chExt cx="358775" cy="482601"/>
          </a:xfrm>
          <a:solidFill>
            <a:srgbClr val="FFFF00"/>
          </a:solidFill>
        </p:grpSpPr>
        <p:sp>
          <p:nvSpPr>
            <p:cNvPr id="388"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9"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0"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1"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205" name="Group 204"/>
          <p:cNvGrpSpPr/>
          <p:nvPr/>
        </p:nvGrpSpPr>
        <p:grpSpPr>
          <a:xfrm>
            <a:off x="4761313" y="7487394"/>
            <a:ext cx="4332885" cy="188648"/>
            <a:chOff x="565498" y="7511262"/>
            <a:chExt cx="4332885" cy="188648"/>
          </a:xfrm>
        </p:grpSpPr>
        <p:grpSp>
          <p:nvGrpSpPr>
            <p:cNvPr id="206" name="Group 205"/>
            <p:cNvGrpSpPr/>
            <p:nvPr/>
          </p:nvGrpSpPr>
          <p:grpSpPr>
            <a:xfrm>
              <a:off x="565498" y="7511262"/>
              <a:ext cx="3104467" cy="184666"/>
              <a:chOff x="615275" y="7511262"/>
              <a:chExt cx="3104467" cy="184666"/>
            </a:xfrm>
          </p:grpSpPr>
          <p:sp>
            <p:nvSpPr>
              <p:cNvPr id="209" name="TextBox 208"/>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10" name="Rectangle 209"/>
              <p:cNvSpPr/>
              <p:nvPr>
                <p:custDataLst>
                  <p:tags r:id="rId8"/>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220" name="Rectangle 219"/>
              <p:cNvSpPr/>
              <p:nvPr>
                <p:custDataLst>
                  <p:tags r:id="rId9"/>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221" name="Rectangle 220"/>
              <p:cNvSpPr/>
              <p:nvPr>
                <p:custDataLst>
                  <p:tags r:id="rId10"/>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07" name="TextBox 206"/>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08" name="TextBox 207"/>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163" name="Rounded Rectangle 162"/>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E5</a:t>
            </a:r>
            <a:endParaRPr lang="es-ES" sz="1000" b="1" dirty="0">
              <a:solidFill>
                <a:srgbClr val="002060"/>
              </a:solidFill>
            </a:endParaRPr>
          </a:p>
        </p:txBody>
      </p:sp>
      <p:sp>
        <p:nvSpPr>
          <p:cNvPr id="169" name="Slide Number Placeholder 2"/>
          <p:cNvSpPr>
            <a:spLocks noGrp="1"/>
          </p:cNvSpPr>
          <p:nvPr>
            <p:ph type="sldNum" sz="quarter" idx="10"/>
          </p:nvPr>
        </p:nvSpPr>
        <p:spPr>
          <a:xfrm>
            <a:off x="457203" y="7429506"/>
            <a:ext cx="311150" cy="130243"/>
          </a:xfrm>
        </p:spPr>
        <p:txBody>
          <a:bodyPr/>
          <a:lstStyle/>
          <a:p>
            <a:pPr>
              <a:defRPr/>
            </a:pPr>
            <a:r>
              <a:rPr lang="en-US" dirty="0" smtClean="0"/>
              <a:t>65</a:t>
            </a:r>
            <a:endParaRPr lang="en-US" dirty="0"/>
          </a:p>
        </p:txBody>
      </p:sp>
      <p:grpSp>
        <p:nvGrpSpPr>
          <p:cNvPr id="170" name="Group 169"/>
          <p:cNvGrpSpPr/>
          <p:nvPr/>
        </p:nvGrpSpPr>
        <p:grpSpPr>
          <a:xfrm>
            <a:off x="1202122" y="380250"/>
            <a:ext cx="428400" cy="410400"/>
            <a:chOff x="1157616" y="202415"/>
            <a:chExt cx="515504" cy="495053"/>
          </a:xfrm>
        </p:grpSpPr>
        <p:sp>
          <p:nvSpPr>
            <p:cNvPr id="171" name="Rounded Rectangle 170"/>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2" name="Group 282"/>
            <p:cNvGrpSpPr/>
            <p:nvPr/>
          </p:nvGrpSpPr>
          <p:grpSpPr>
            <a:xfrm>
              <a:off x="1311621" y="288473"/>
              <a:ext cx="207495" cy="194290"/>
              <a:chOff x="644491" y="4719572"/>
              <a:chExt cx="226243" cy="211846"/>
            </a:xfrm>
            <a:solidFill>
              <a:schemeClr val="bg1"/>
            </a:solidFill>
          </p:grpSpPr>
          <p:sp>
            <p:nvSpPr>
              <p:cNvPr id="173"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4"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9267634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9849" y="669390"/>
            <a:ext cx="9360302" cy="640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defTabSz="928000"/>
            <a:r>
              <a:rPr lang="es-ES" sz="2437" b="1" dirty="0">
                <a:solidFill>
                  <a:srgbClr val="002060"/>
                </a:solidFill>
              </a:rPr>
              <a:t>Glosario de Términos (i/ii)</a:t>
            </a:r>
            <a:endParaRPr lang="es-ES" sz="1422" i="1" dirty="0">
              <a:solidFill>
                <a:srgbClr val="00B0F0"/>
              </a:solidFill>
            </a:endParaRPr>
          </a:p>
        </p:txBody>
      </p:sp>
      <p:sp>
        <p:nvSpPr>
          <p:cNvPr id="3" name="Slide Number Placeholder 2"/>
          <p:cNvSpPr>
            <a:spLocks noGrp="1"/>
          </p:cNvSpPr>
          <p:nvPr>
            <p:ph type="sldNum" sz="quarter" idx="10"/>
          </p:nvPr>
        </p:nvSpPr>
        <p:spPr>
          <a:xfrm>
            <a:off x="457207" y="7060682"/>
            <a:ext cx="311150" cy="146489"/>
          </a:xfrm>
          <a:prstGeom prst="rect">
            <a:avLst/>
          </a:prstGeom>
        </p:spPr>
        <p:txBody>
          <a:bodyPr/>
          <a:lstStyle/>
          <a:p>
            <a:fld id="{20A7A354-C5FB-4D1E-BE75-5A939ED93F75}" type="slidenum">
              <a:rPr lang="es-ES" smtClean="0">
                <a:solidFill>
                  <a:srgbClr val="002776"/>
                </a:solidFill>
              </a:rPr>
              <a:pPr/>
              <a:t>8</a:t>
            </a:fld>
            <a:endParaRPr lang="es-ES" dirty="0">
              <a:solidFill>
                <a:srgbClr val="002776"/>
              </a:solidFill>
            </a:endParaRPr>
          </a:p>
        </p:txBody>
      </p:sp>
      <p:sp>
        <p:nvSpPr>
          <p:cNvPr id="30" name="Rectangle 29"/>
          <p:cNvSpPr/>
          <p:nvPr/>
        </p:nvSpPr>
        <p:spPr>
          <a:xfrm>
            <a:off x="501906" y="1129807"/>
            <a:ext cx="9177486" cy="6185380"/>
          </a:xfrm>
          <a:prstGeom prst="rect">
            <a:avLst/>
          </a:prstGeom>
        </p:spPr>
        <p:txBody>
          <a:bodyPr wrap="square" lIns="33739" tIns="46396" rIns="33739" bIns="46396">
            <a:spAutoFit/>
          </a:bodyPr>
          <a:lstStyle/>
          <a:p>
            <a:pPr marL="290179" indent="-290179" algn="just" defTabSz="928000" fontAlgn="auto">
              <a:spcBef>
                <a:spcPts val="281"/>
              </a:spcBef>
              <a:spcAft>
                <a:spcPts val="281"/>
              </a:spcAft>
              <a:buFont typeface="Arial" panose="020B0604020202020204" pitchFamily="34" charset="0"/>
              <a:buChar char="•"/>
            </a:pPr>
            <a:r>
              <a:rPr lang="es-ES" sz="1219" dirty="0">
                <a:solidFill>
                  <a:srgbClr val="002060"/>
                </a:solidFill>
                <a:latin typeface="Arial"/>
                <a:ea typeface="Calibri" panose="020F0502020204030204" pitchFamily="34" charset="0"/>
                <a:cs typeface="Times New Roman" panose="02020603050405020304" pitchFamily="18" charset="0"/>
              </a:rPr>
              <a:t>Conectividad: pilar estratégico del plan que versa sobre la materia relativa a las conexiones aéreas</a:t>
            </a:r>
          </a:p>
          <a:p>
            <a:pPr marL="290179" indent="-290179" algn="just" defTabSz="928000" fontAlgn="auto">
              <a:spcBef>
                <a:spcPts val="281"/>
              </a:spcBef>
              <a:spcAft>
                <a:spcPts val="281"/>
              </a:spcAft>
              <a:buFont typeface="Arial" panose="020B0604020202020204" pitchFamily="34" charset="0"/>
              <a:buChar char="•"/>
            </a:pPr>
            <a:r>
              <a:rPr lang="es-ES" sz="1219" dirty="0">
                <a:solidFill>
                  <a:srgbClr val="002060"/>
                </a:solidFill>
                <a:latin typeface="Arial"/>
                <a:ea typeface="Calibri" panose="020F0502020204030204" pitchFamily="34" charset="0"/>
                <a:cs typeface="Times New Roman" panose="02020603050405020304" pitchFamily="18" charset="0"/>
              </a:rPr>
              <a:t>LLC en inglés : </a:t>
            </a:r>
            <a:r>
              <a:rPr lang="es-ES" sz="1219" dirty="0" err="1">
                <a:solidFill>
                  <a:srgbClr val="002060"/>
                </a:solidFill>
                <a:latin typeface="Arial"/>
                <a:ea typeface="Calibri" panose="020F0502020204030204" pitchFamily="34" charset="0"/>
                <a:cs typeface="Times New Roman" panose="02020603050405020304" pitchFamily="18" charset="0"/>
              </a:rPr>
              <a:t>low</a:t>
            </a:r>
            <a:r>
              <a:rPr lang="es-ES" sz="1219" dirty="0">
                <a:solidFill>
                  <a:srgbClr val="002060"/>
                </a:solidFill>
                <a:latin typeface="Arial"/>
                <a:ea typeface="Calibri" panose="020F0502020204030204" pitchFamily="34" charset="0"/>
                <a:cs typeface="Times New Roman" panose="02020603050405020304" pitchFamily="18" charset="0"/>
              </a:rPr>
              <a:t> </a:t>
            </a:r>
            <a:r>
              <a:rPr lang="es-ES" sz="1219" dirty="0" err="1">
                <a:solidFill>
                  <a:srgbClr val="002060"/>
                </a:solidFill>
                <a:latin typeface="Arial"/>
                <a:ea typeface="Calibri" panose="020F0502020204030204" pitchFamily="34" charset="0"/>
                <a:cs typeface="Times New Roman" panose="02020603050405020304" pitchFamily="18" charset="0"/>
              </a:rPr>
              <a:t>cost</a:t>
            </a:r>
            <a:r>
              <a:rPr lang="es-ES" sz="1219" dirty="0">
                <a:solidFill>
                  <a:srgbClr val="002060"/>
                </a:solidFill>
                <a:latin typeface="Arial"/>
                <a:ea typeface="Calibri" panose="020F0502020204030204" pitchFamily="34" charset="0"/>
                <a:cs typeface="Times New Roman" panose="02020603050405020304" pitchFamily="18" charset="0"/>
              </a:rPr>
              <a:t> </a:t>
            </a:r>
            <a:r>
              <a:rPr lang="es-ES" sz="1219" dirty="0" err="1">
                <a:solidFill>
                  <a:srgbClr val="002060"/>
                </a:solidFill>
                <a:latin typeface="Arial"/>
                <a:ea typeface="Calibri" panose="020F0502020204030204" pitchFamily="34" charset="0"/>
                <a:cs typeface="Times New Roman" panose="02020603050405020304" pitchFamily="18" charset="0"/>
              </a:rPr>
              <a:t>carriers</a:t>
            </a:r>
            <a:r>
              <a:rPr lang="es-ES" sz="1219" dirty="0">
                <a:solidFill>
                  <a:srgbClr val="002060"/>
                </a:solidFill>
                <a:latin typeface="Arial"/>
                <a:ea typeface="Calibri" panose="020F0502020204030204" pitchFamily="34" charset="0"/>
                <a:cs typeface="Times New Roman" panose="02020603050405020304" pitchFamily="18" charset="0"/>
              </a:rPr>
              <a:t> y en español aerolíneas de bajo precio.</a:t>
            </a:r>
          </a:p>
          <a:p>
            <a:pPr marL="290179" indent="-290179" algn="just" defTabSz="928000" fontAlgn="auto">
              <a:spcBef>
                <a:spcPts val="281"/>
              </a:spcBef>
              <a:spcAft>
                <a:spcPts val="281"/>
              </a:spcAft>
              <a:buFont typeface="Arial" panose="020B0604020202020204" pitchFamily="34" charset="0"/>
              <a:buChar char="•"/>
            </a:pPr>
            <a:r>
              <a:rPr lang="es-ES" sz="1219" dirty="0" err="1">
                <a:solidFill>
                  <a:srgbClr val="002060"/>
                </a:solidFill>
                <a:latin typeface="Arial"/>
                <a:ea typeface="Calibri" panose="020F0502020204030204" pitchFamily="34" charset="0"/>
                <a:cs typeface="Times New Roman" panose="02020603050405020304" pitchFamily="18" charset="0"/>
              </a:rPr>
              <a:t>Partners</a:t>
            </a:r>
            <a:r>
              <a:rPr lang="es-ES" sz="1219" dirty="0">
                <a:solidFill>
                  <a:srgbClr val="002060"/>
                </a:solidFill>
                <a:latin typeface="Arial"/>
                <a:ea typeface="Calibri" panose="020F0502020204030204" pitchFamily="34" charset="0"/>
                <a:cs typeface="Times New Roman" panose="02020603050405020304" pitchFamily="18" charset="0"/>
              </a:rPr>
              <a:t>: Socios estratégicos.</a:t>
            </a:r>
          </a:p>
          <a:p>
            <a:pPr marL="290179" indent="-290179" algn="just" defTabSz="928000" fontAlgn="auto">
              <a:spcBef>
                <a:spcPts val="281"/>
              </a:spcBef>
              <a:spcAft>
                <a:spcPts val="281"/>
              </a:spcAft>
              <a:buFont typeface="Arial" panose="020B0604020202020204" pitchFamily="34" charset="0"/>
              <a:buChar char="•"/>
            </a:pPr>
            <a:r>
              <a:rPr lang="es-ES" sz="1219" dirty="0">
                <a:solidFill>
                  <a:srgbClr val="002060"/>
                </a:solidFill>
                <a:latin typeface="Arial"/>
                <a:ea typeface="Calibri" panose="020F0502020204030204" pitchFamily="34" charset="0"/>
                <a:cs typeface="Times New Roman" panose="02020603050405020304" pitchFamily="18" charset="0"/>
              </a:rPr>
              <a:t>ASAS: </a:t>
            </a:r>
            <a:r>
              <a:rPr lang="es-ES_tradnl" sz="1219" dirty="0">
                <a:solidFill>
                  <a:srgbClr val="002060"/>
                </a:solidFill>
                <a:latin typeface="Arial"/>
                <a:ea typeface="Calibri" panose="020F0502020204030204" pitchFamily="34" charset="0"/>
                <a:cs typeface="Times New Roman" panose="02020603050405020304" pitchFamily="18" charset="0"/>
              </a:rPr>
              <a:t>Acuerdos de Servicios Aéreos los cuales se realizan </a:t>
            </a:r>
            <a:r>
              <a:rPr lang="es-CL" sz="1219" dirty="0">
                <a:solidFill>
                  <a:srgbClr val="002060"/>
                </a:solidFill>
                <a:latin typeface="Arial"/>
                <a:ea typeface="Calibri" panose="020F0502020204030204" pitchFamily="34" charset="0"/>
                <a:cs typeface="Times New Roman" panose="02020603050405020304" pitchFamily="18" charset="0"/>
              </a:rPr>
              <a:t>entre países y son una gran herramienta para el desarrollo de la conectividad aérea de un país, a nivel regional e internacional. </a:t>
            </a:r>
            <a:r>
              <a:rPr lang="es-ES" sz="1219" dirty="0">
                <a:solidFill>
                  <a:srgbClr val="002060"/>
                </a:solidFill>
                <a:latin typeface="Arial"/>
                <a:ea typeface="Calibri" panose="020F0502020204030204" pitchFamily="34" charset="0"/>
                <a:cs typeface="Times New Roman" panose="02020603050405020304" pitchFamily="18" charset="0"/>
              </a:rPr>
              <a:t>Estos acuerdos forman el marco jurídico a través del cual las aerolíneas nacionales e internacionales podrán fundamentar sus nuevas operaciones, creando oportunidades para el desarrollo de la conectividad, el incremento del turismo, el fortalecimiento del intercambio comercial de productos nacionales, convirtiendo al país en un centro clave de movilización de pasajeros, carga y correo a nivel global. IATA: Asociación de Transporte Aéreo Internacional</a:t>
            </a:r>
          </a:p>
          <a:p>
            <a:pPr marL="290179" indent="-290179" algn="just" defTabSz="928000" fontAlgn="auto">
              <a:spcBef>
                <a:spcPts val="281"/>
              </a:spcBef>
              <a:spcAft>
                <a:spcPts val="281"/>
              </a:spcAft>
              <a:buFont typeface="Arial" panose="020B0604020202020204" pitchFamily="34" charset="0"/>
              <a:buChar char="•"/>
            </a:pPr>
            <a:r>
              <a:rPr lang="es-ES" sz="1219" dirty="0">
                <a:solidFill>
                  <a:srgbClr val="002060"/>
                </a:solidFill>
                <a:latin typeface="Arial"/>
                <a:ea typeface="Calibri" panose="020F0502020204030204" pitchFamily="34" charset="0"/>
                <a:cs typeface="Times New Roman" panose="02020603050405020304" pitchFamily="18" charset="0"/>
              </a:rPr>
              <a:t>IATA MARKET: análisis basado en el desarrollo del transporte aéreo.</a:t>
            </a:r>
          </a:p>
          <a:p>
            <a:pPr marL="290179" indent="-290179" algn="just" defTabSz="928000" fontAlgn="auto">
              <a:spcBef>
                <a:spcPts val="281"/>
              </a:spcBef>
              <a:spcAft>
                <a:spcPts val="281"/>
              </a:spcAft>
              <a:buFont typeface="Arial" panose="020B0604020202020204" pitchFamily="34" charset="0"/>
              <a:buChar char="•"/>
            </a:pPr>
            <a:r>
              <a:rPr lang="es-ES" sz="1219" dirty="0">
                <a:solidFill>
                  <a:srgbClr val="002060"/>
                </a:solidFill>
                <a:latin typeface="Arial"/>
                <a:ea typeface="Calibri" panose="020F0502020204030204" pitchFamily="34" charset="0"/>
                <a:cs typeface="Times New Roman" panose="02020603050405020304" pitchFamily="18" charset="0"/>
              </a:rPr>
              <a:t>MIDT: programa que almacena información de mercado.</a:t>
            </a:r>
          </a:p>
          <a:p>
            <a:pPr marL="290179" indent="-290179" algn="just" defTabSz="928000" fontAlgn="auto">
              <a:spcBef>
                <a:spcPts val="281"/>
              </a:spcBef>
              <a:spcAft>
                <a:spcPts val="281"/>
              </a:spcAft>
              <a:buFont typeface="Arial" panose="020B0604020202020204" pitchFamily="34" charset="0"/>
              <a:buChar char="•"/>
            </a:pPr>
            <a:r>
              <a:rPr lang="es-ES" sz="1219" dirty="0">
                <a:solidFill>
                  <a:srgbClr val="002060"/>
                </a:solidFill>
                <a:latin typeface="Arial"/>
                <a:ea typeface="Calibri" panose="020F0502020204030204" pitchFamily="34" charset="0"/>
                <a:cs typeface="Times New Roman" panose="02020603050405020304" pitchFamily="18" charset="0"/>
              </a:rPr>
              <a:t>MOUS: memorando de entendimiento.</a:t>
            </a:r>
          </a:p>
          <a:p>
            <a:pPr marL="290179" indent="-290179" algn="just" defTabSz="928000" fontAlgn="auto">
              <a:spcBef>
                <a:spcPts val="281"/>
              </a:spcBef>
              <a:spcAft>
                <a:spcPts val="281"/>
              </a:spcAft>
              <a:buFont typeface="Arial" panose="020B0604020202020204" pitchFamily="34" charset="0"/>
              <a:buChar char="•"/>
            </a:pPr>
            <a:r>
              <a:rPr lang="es-ES" sz="1219" dirty="0">
                <a:solidFill>
                  <a:srgbClr val="002060"/>
                </a:solidFill>
                <a:latin typeface="Arial"/>
                <a:ea typeface="Calibri" panose="020F0502020204030204" pitchFamily="34" charset="0"/>
                <a:cs typeface="Times New Roman" panose="02020603050405020304" pitchFamily="18" charset="0"/>
              </a:rPr>
              <a:t>FERIA ROUTES: feria donde se oferta rutas para aeropuertos internacionales.</a:t>
            </a:r>
          </a:p>
          <a:p>
            <a:pPr marL="290179" indent="-290179" algn="just" defTabSz="928000" fontAlgn="auto">
              <a:spcBef>
                <a:spcPts val="281"/>
              </a:spcBef>
              <a:spcAft>
                <a:spcPts val="281"/>
              </a:spcAft>
              <a:buFont typeface="Arial" panose="020B0604020202020204" pitchFamily="34" charset="0"/>
              <a:buChar char="•"/>
            </a:pPr>
            <a:r>
              <a:rPr lang="es-ES" sz="1219" dirty="0">
                <a:solidFill>
                  <a:srgbClr val="002060"/>
                </a:solidFill>
                <a:latin typeface="Arial"/>
                <a:ea typeface="Calibri" panose="020F0502020204030204" pitchFamily="34" charset="0"/>
                <a:cs typeface="Times New Roman" panose="02020603050405020304" pitchFamily="18" charset="0"/>
              </a:rPr>
              <a:t>AIRPORT FEE: tasa aeroportuaria.</a:t>
            </a:r>
          </a:p>
          <a:p>
            <a:pPr marL="290179" indent="-290179" algn="just" defTabSz="928000" fontAlgn="auto">
              <a:spcBef>
                <a:spcPts val="281"/>
              </a:spcBef>
              <a:spcAft>
                <a:spcPts val="281"/>
              </a:spcAft>
              <a:buFont typeface="Arial" panose="020B0604020202020204" pitchFamily="34" charset="0"/>
              <a:buChar char="•"/>
            </a:pPr>
            <a:r>
              <a:rPr lang="es-ES" sz="1219" dirty="0">
                <a:solidFill>
                  <a:srgbClr val="002060"/>
                </a:solidFill>
                <a:latin typeface="Arial"/>
                <a:ea typeface="Calibri" panose="020F0502020204030204" pitchFamily="34" charset="0"/>
                <a:cs typeface="Times New Roman" panose="02020603050405020304" pitchFamily="18" charset="0"/>
              </a:rPr>
              <a:t>MICE/RICE: pilar estratégico del plan que hace referencia a en inglés </a:t>
            </a:r>
            <a:r>
              <a:rPr lang="es-ES" sz="1219" i="1" dirty="0">
                <a:solidFill>
                  <a:srgbClr val="002060"/>
                </a:solidFill>
                <a:latin typeface="Arial"/>
                <a:ea typeface="Calibri" panose="020F0502020204030204" pitchFamily="34" charset="0"/>
                <a:cs typeface="Times New Roman" panose="02020603050405020304" pitchFamily="18" charset="0"/>
              </a:rPr>
              <a:t>Meetings (</a:t>
            </a:r>
            <a:r>
              <a:rPr lang="es-ES" sz="1219" i="1" dirty="0" err="1">
                <a:solidFill>
                  <a:srgbClr val="002060"/>
                </a:solidFill>
                <a:latin typeface="Arial"/>
                <a:ea typeface="Calibri" panose="020F0502020204030204" pitchFamily="34" charset="0"/>
                <a:cs typeface="Times New Roman" panose="02020603050405020304" pitchFamily="18" charset="0"/>
              </a:rPr>
              <a:t>corporate</a:t>
            </a:r>
            <a:r>
              <a:rPr lang="es-ES" sz="1219" i="1" dirty="0">
                <a:solidFill>
                  <a:srgbClr val="002060"/>
                </a:solidFill>
                <a:latin typeface="Arial"/>
                <a:ea typeface="Calibri" panose="020F0502020204030204" pitchFamily="34" charset="0"/>
                <a:cs typeface="Times New Roman" panose="02020603050405020304" pitchFamily="18" charset="0"/>
              </a:rPr>
              <a:t>), Incentives, </a:t>
            </a:r>
            <a:r>
              <a:rPr lang="es-ES" sz="1219" i="1" dirty="0" err="1">
                <a:solidFill>
                  <a:srgbClr val="002060"/>
                </a:solidFill>
                <a:latin typeface="Arial"/>
                <a:ea typeface="Calibri" panose="020F0502020204030204" pitchFamily="34" charset="0"/>
                <a:cs typeface="Times New Roman" panose="02020603050405020304" pitchFamily="18" charset="0"/>
              </a:rPr>
              <a:t>Conferences</a:t>
            </a:r>
            <a:r>
              <a:rPr lang="es-ES" sz="1219" i="1" dirty="0">
                <a:solidFill>
                  <a:srgbClr val="002060"/>
                </a:solidFill>
                <a:latin typeface="Arial"/>
                <a:ea typeface="Calibri" panose="020F0502020204030204" pitchFamily="34" charset="0"/>
                <a:cs typeface="Times New Roman" panose="02020603050405020304" pitchFamily="18" charset="0"/>
              </a:rPr>
              <a:t> and </a:t>
            </a:r>
            <a:r>
              <a:rPr lang="es-ES" sz="1219" i="1" dirty="0" err="1">
                <a:solidFill>
                  <a:srgbClr val="002060"/>
                </a:solidFill>
                <a:latin typeface="Arial"/>
                <a:ea typeface="Calibri" panose="020F0502020204030204" pitchFamily="34" charset="0"/>
                <a:cs typeface="Times New Roman" panose="02020603050405020304" pitchFamily="18" charset="0"/>
              </a:rPr>
              <a:t>Exhibitions</a:t>
            </a:r>
            <a:r>
              <a:rPr lang="es-ES" sz="1219" i="1" dirty="0">
                <a:solidFill>
                  <a:srgbClr val="002060"/>
                </a:solidFill>
                <a:latin typeface="Arial"/>
                <a:ea typeface="Calibri" panose="020F0502020204030204" pitchFamily="34" charset="0"/>
                <a:cs typeface="Times New Roman" panose="02020603050405020304" pitchFamily="18" charset="0"/>
              </a:rPr>
              <a:t> </a:t>
            </a:r>
            <a:r>
              <a:rPr lang="es-ES" sz="1219" dirty="0">
                <a:solidFill>
                  <a:srgbClr val="002060"/>
                </a:solidFill>
                <a:latin typeface="Arial"/>
                <a:ea typeface="Calibri" panose="020F0502020204030204" pitchFamily="34" charset="0"/>
                <a:cs typeface="Times New Roman" panose="02020603050405020304" pitchFamily="18" charset="0"/>
              </a:rPr>
              <a:t>(según la OMT) y en español RICE Reuniones, Incentivos, Conferencias y Exhibiciones.</a:t>
            </a:r>
          </a:p>
          <a:p>
            <a:pPr marL="290179" indent="-290179" algn="just" defTabSz="928000" fontAlgn="auto">
              <a:spcBef>
                <a:spcPts val="281"/>
              </a:spcBef>
              <a:spcAft>
                <a:spcPts val="281"/>
              </a:spcAft>
              <a:buFont typeface="Arial" panose="020B0604020202020204" pitchFamily="34" charset="0"/>
              <a:buChar char="•"/>
            </a:pPr>
            <a:r>
              <a:rPr lang="es-ES_tradnl" sz="1219" dirty="0">
                <a:solidFill>
                  <a:srgbClr val="002060"/>
                </a:solidFill>
                <a:latin typeface="Arial"/>
                <a:ea typeface="Calibri" panose="020F0502020204030204" pitchFamily="34" charset="0"/>
                <a:cs typeface="Times New Roman" panose="02020603050405020304" pitchFamily="18" charset="0"/>
              </a:rPr>
              <a:t>UEN: Unidad Estratégica de Negocios en relación con la industria de reuniones, en el documento también referido como turismo RICE.</a:t>
            </a:r>
          </a:p>
          <a:p>
            <a:pPr marL="290179" indent="-290179" algn="just" defTabSz="928000" fontAlgn="auto">
              <a:spcBef>
                <a:spcPts val="281"/>
              </a:spcBef>
              <a:spcAft>
                <a:spcPts val="281"/>
              </a:spcAft>
              <a:buFont typeface="Arial" panose="020B0604020202020204" pitchFamily="34" charset="0"/>
              <a:buChar char="•"/>
            </a:pPr>
            <a:r>
              <a:rPr lang="es-ES_tradnl" sz="1219" dirty="0">
                <a:solidFill>
                  <a:srgbClr val="002060"/>
                </a:solidFill>
                <a:latin typeface="Arial"/>
                <a:ea typeface="Calibri" panose="020F0502020204030204" pitchFamily="34" charset="0"/>
                <a:cs typeface="Times New Roman" panose="02020603050405020304" pitchFamily="18" charset="0"/>
              </a:rPr>
              <a:t>OPC: Organizador/ Organización Profesional de Congresos (en inglés el acrónimo es PCO).</a:t>
            </a:r>
          </a:p>
          <a:p>
            <a:pPr marL="290179" indent="-290179" algn="just" defTabSz="928000" fontAlgn="auto">
              <a:spcBef>
                <a:spcPts val="281"/>
              </a:spcBef>
              <a:spcAft>
                <a:spcPts val="281"/>
              </a:spcAft>
              <a:buFont typeface="Arial" panose="020B0604020202020204" pitchFamily="34" charset="0"/>
              <a:buChar char="•"/>
            </a:pPr>
            <a:r>
              <a:rPr lang="es-ES_tradnl" sz="1219" dirty="0">
                <a:solidFill>
                  <a:srgbClr val="002060"/>
                </a:solidFill>
                <a:latin typeface="Arial"/>
                <a:ea typeface="Calibri" panose="020F0502020204030204" pitchFamily="34" charset="0"/>
                <a:cs typeface="Times New Roman" panose="02020603050405020304" pitchFamily="18" charset="0"/>
              </a:rPr>
              <a:t>CMP: certificación específica en la industria de reuniones, </a:t>
            </a:r>
            <a:r>
              <a:rPr lang="es-ES" sz="1219" i="1" dirty="0" err="1">
                <a:solidFill>
                  <a:srgbClr val="002776"/>
                </a:solidFill>
                <a:latin typeface="Arial"/>
              </a:rPr>
              <a:t>Certified</a:t>
            </a:r>
            <a:r>
              <a:rPr lang="es-ES" sz="1219" i="1" dirty="0">
                <a:solidFill>
                  <a:srgbClr val="002776"/>
                </a:solidFill>
                <a:latin typeface="Arial"/>
              </a:rPr>
              <a:t> Meeting Professional.</a:t>
            </a:r>
            <a:endParaRPr lang="es-ES_tradnl" sz="1219" i="1" dirty="0">
              <a:solidFill>
                <a:srgbClr val="002060"/>
              </a:solidFill>
              <a:latin typeface="Arial"/>
              <a:ea typeface="Calibri" panose="020F0502020204030204" pitchFamily="34" charset="0"/>
              <a:cs typeface="Times New Roman" panose="02020603050405020304" pitchFamily="18" charset="0"/>
            </a:endParaRPr>
          </a:p>
          <a:p>
            <a:pPr marL="290179" indent="-290179" algn="just" defTabSz="928000" fontAlgn="auto">
              <a:spcBef>
                <a:spcPts val="281"/>
              </a:spcBef>
              <a:spcAft>
                <a:spcPts val="281"/>
              </a:spcAft>
              <a:buFont typeface="Arial" panose="020B0604020202020204" pitchFamily="34" charset="0"/>
              <a:buChar char="•"/>
            </a:pPr>
            <a:r>
              <a:rPr lang="es-ES_tradnl" sz="1219" dirty="0">
                <a:solidFill>
                  <a:srgbClr val="002060"/>
                </a:solidFill>
                <a:latin typeface="Arial"/>
                <a:ea typeface="Calibri" panose="020F0502020204030204" pitchFamily="34" charset="0"/>
                <a:cs typeface="Times New Roman" panose="02020603050405020304" pitchFamily="18" charset="0"/>
              </a:rPr>
              <a:t>CEM: certificación específica en la industria de reuniones, </a:t>
            </a:r>
            <a:r>
              <a:rPr lang="es-ES" sz="1219" i="1" dirty="0" err="1">
                <a:solidFill>
                  <a:srgbClr val="002776"/>
                </a:solidFill>
                <a:latin typeface="Arial"/>
              </a:rPr>
              <a:t>Certified</a:t>
            </a:r>
            <a:r>
              <a:rPr lang="es-ES" sz="1219" i="1" dirty="0">
                <a:solidFill>
                  <a:srgbClr val="002776"/>
                </a:solidFill>
                <a:latin typeface="Arial"/>
              </a:rPr>
              <a:t> </a:t>
            </a:r>
            <a:r>
              <a:rPr lang="es-ES" sz="1219" i="1" dirty="0" err="1">
                <a:solidFill>
                  <a:srgbClr val="002776"/>
                </a:solidFill>
                <a:latin typeface="Arial"/>
              </a:rPr>
              <a:t>Exhibition</a:t>
            </a:r>
            <a:r>
              <a:rPr lang="es-ES" sz="1219" i="1" dirty="0">
                <a:solidFill>
                  <a:srgbClr val="002776"/>
                </a:solidFill>
                <a:latin typeface="Arial"/>
              </a:rPr>
              <a:t> Manager.</a:t>
            </a:r>
          </a:p>
          <a:p>
            <a:pPr marL="290179" indent="-290179" algn="just" defTabSz="928000" fontAlgn="auto">
              <a:spcBef>
                <a:spcPts val="281"/>
              </a:spcBef>
              <a:spcAft>
                <a:spcPts val="281"/>
              </a:spcAft>
              <a:buFont typeface="Arial" panose="020B0604020202020204" pitchFamily="34" charset="0"/>
              <a:buChar char="•"/>
            </a:pPr>
            <a:r>
              <a:rPr lang="es-ES_tradnl" sz="1219" dirty="0">
                <a:solidFill>
                  <a:srgbClr val="002060"/>
                </a:solidFill>
                <a:latin typeface="Arial"/>
                <a:ea typeface="Calibri" panose="020F0502020204030204" pitchFamily="34" charset="0"/>
                <a:cs typeface="Times New Roman" panose="02020603050405020304" pitchFamily="18" charset="0"/>
              </a:rPr>
              <a:t>CIS: certificación específica en la industria de reuniones, </a:t>
            </a:r>
            <a:r>
              <a:rPr lang="es-ES" sz="1219" i="1" dirty="0" err="1">
                <a:solidFill>
                  <a:srgbClr val="002776"/>
                </a:solidFill>
                <a:latin typeface="Arial"/>
              </a:rPr>
              <a:t>Certified</a:t>
            </a:r>
            <a:r>
              <a:rPr lang="es-ES" sz="1219" i="1" dirty="0">
                <a:solidFill>
                  <a:srgbClr val="002776"/>
                </a:solidFill>
                <a:latin typeface="Arial"/>
              </a:rPr>
              <a:t> Incentive </a:t>
            </a:r>
            <a:r>
              <a:rPr lang="es-ES" sz="1219" i="1" dirty="0" err="1">
                <a:solidFill>
                  <a:srgbClr val="002776"/>
                </a:solidFill>
                <a:latin typeface="Arial"/>
              </a:rPr>
              <a:t>Specialist</a:t>
            </a:r>
            <a:r>
              <a:rPr lang="es-ES" sz="1219" i="1" dirty="0">
                <a:solidFill>
                  <a:srgbClr val="002776"/>
                </a:solidFill>
                <a:latin typeface="Arial"/>
              </a:rPr>
              <a:t>.</a:t>
            </a:r>
            <a:endParaRPr lang="es-ES_tradnl" sz="1219" i="1" dirty="0">
              <a:solidFill>
                <a:srgbClr val="002776"/>
              </a:solidFill>
              <a:latin typeface="Arial"/>
            </a:endParaRPr>
          </a:p>
          <a:p>
            <a:pPr marL="290179" indent="-290179" algn="just" defTabSz="928000" fontAlgn="auto">
              <a:spcBef>
                <a:spcPts val="281"/>
              </a:spcBef>
              <a:spcAft>
                <a:spcPts val="281"/>
              </a:spcAft>
              <a:buFont typeface="Arial" panose="020B0604020202020204" pitchFamily="34" charset="0"/>
              <a:buChar char="•"/>
            </a:pPr>
            <a:r>
              <a:rPr lang="es-ES_tradnl" sz="1219" dirty="0">
                <a:solidFill>
                  <a:srgbClr val="002060"/>
                </a:solidFill>
                <a:latin typeface="Arial"/>
                <a:ea typeface="Calibri" panose="020F0502020204030204" pitchFamily="34" charset="0"/>
                <a:cs typeface="Times New Roman" panose="02020603050405020304" pitchFamily="18" charset="0"/>
              </a:rPr>
              <a:t>CMM: certificación específica en la industria de reuniones, </a:t>
            </a:r>
            <a:r>
              <a:rPr lang="es-ES" sz="1219" i="1" dirty="0" err="1">
                <a:solidFill>
                  <a:srgbClr val="002776"/>
                </a:solidFill>
                <a:latin typeface="Arial"/>
              </a:rPr>
              <a:t>Certification</a:t>
            </a:r>
            <a:r>
              <a:rPr lang="es-ES" sz="1219" i="1" dirty="0">
                <a:solidFill>
                  <a:srgbClr val="002776"/>
                </a:solidFill>
                <a:latin typeface="Arial"/>
              </a:rPr>
              <a:t> in Meetings Management.</a:t>
            </a:r>
            <a:endParaRPr lang="es-ES_tradnl" sz="1219" i="1" dirty="0">
              <a:solidFill>
                <a:srgbClr val="002776"/>
              </a:solidFill>
              <a:latin typeface="Arial"/>
            </a:endParaRPr>
          </a:p>
          <a:p>
            <a:pPr marL="290179" indent="-290179" algn="just" defTabSz="928000" fontAlgn="auto">
              <a:spcBef>
                <a:spcPts val="281"/>
              </a:spcBef>
              <a:spcAft>
                <a:spcPts val="281"/>
              </a:spcAft>
              <a:buFont typeface="Arial" panose="020B0604020202020204" pitchFamily="34" charset="0"/>
              <a:buChar char="•"/>
            </a:pPr>
            <a:r>
              <a:rPr lang="es-ES_tradnl" sz="1219" dirty="0">
                <a:solidFill>
                  <a:srgbClr val="002060"/>
                </a:solidFill>
                <a:latin typeface="Arial"/>
                <a:ea typeface="Calibri" panose="020F0502020204030204" pitchFamily="34" charset="0"/>
                <a:cs typeface="Times New Roman" panose="02020603050405020304" pitchFamily="18" charset="0"/>
              </a:rPr>
              <a:t>RSC: Responsabilidad Social Corporativa.</a:t>
            </a:r>
            <a:endParaRPr lang="es-ES" sz="1219" dirty="0">
              <a:solidFill>
                <a:srgbClr val="002060"/>
              </a:solidFill>
              <a:latin typeface="Arial"/>
              <a:ea typeface="Calibri" panose="020F0502020204030204" pitchFamily="34" charset="0"/>
              <a:cs typeface="Times New Roman" panose="02020603050405020304" pitchFamily="18" charset="0"/>
            </a:endParaRPr>
          </a:p>
          <a:p>
            <a:pPr marL="290179" indent="-290179" algn="just" defTabSz="928000" fontAlgn="auto">
              <a:spcBef>
                <a:spcPts val="281"/>
              </a:spcBef>
              <a:spcAft>
                <a:spcPts val="281"/>
              </a:spcAft>
              <a:buFont typeface="Arial" panose="020B0604020202020204" pitchFamily="34" charset="0"/>
              <a:buChar char="•"/>
            </a:pPr>
            <a:endParaRPr lang="es-ES" sz="1219" dirty="0">
              <a:solidFill>
                <a:srgbClr val="002060"/>
              </a:solidFill>
              <a:latin typeface="Arial"/>
              <a:ea typeface="Calibri" panose="020F0502020204030204" pitchFamily="34" charset="0"/>
              <a:cs typeface="Times New Roman" panose="02020603050405020304" pitchFamily="18" charset="0"/>
            </a:endParaRPr>
          </a:p>
        </p:txBody>
      </p:sp>
      <p:sp>
        <p:nvSpPr>
          <p:cNvPr id="2" name="TextBox 1"/>
          <p:cNvSpPr txBox="1"/>
          <p:nvPr/>
        </p:nvSpPr>
        <p:spPr>
          <a:xfrm>
            <a:off x="788608" y="7031470"/>
            <a:ext cx="5411424" cy="218793"/>
          </a:xfrm>
          <a:prstGeom prst="rect">
            <a:avLst/>
          </a:prstGeom>
          <a:noFill/>
        </p:spPr>
        <p:txBody>
          <a:bodyPr wrap="square" rtlCol="0">
            <a:spAutoFit/>
          </a:bodyPr>
          <a:lstStyle/>
          <a:p>
            <a:pPr defTabSz="928000" fontAlgn="auto">
              <a:spcBef>
                <a:spcPts val="0"/>
              </a:spcBef>
              <a:spcAft>
                <a:spcPts val="0"/>
              </a:spcAft>
            </a:pPr>
            <a:r>
              <a:rPr lang="es-ES_tradnl" sz="812" dirty="0">
                <a:solidFill>
                  <a:srgbClr val="002776"/>
                </a:solidFill>
                <a:latin typeface="Arial"/>
              </a:rPr>
              <a:t>* Definiciones basadas en “</a:t>
            </a:r>
            <a:r>
              <a:rPr lang="es-ES_tradnl" sz="812" dirty="0" err="1">
                <a:solidFill>
                  <a:srgbClr val="002776"/>
                </a:solidFill>
                <a:latin typeface="Arial"/>
              </a:rPr>
              <a:t>The</a:t>
            </a:r>
            <a:r>
              <a:rPr lang="es-ES_tradnl" sz="812" dirty="0">
                <a:solidFill>
                  <a:srgbClr val="002776"/>
                </a:solidFill>
                <a:latin typeface="Arial"/>
              </a:rPr>
              <a:t> </a:t>
            </a:r>
            <a:r>
              <a:rPr lang="es-ES_tradnl" sz="812" dirty="0" err="1">
                <a:solidFill>
                  <a:srgbClr val="002776"/>
                </a:solidFill>
                <a:latin typeface="Arial"/>
              </a:rPr>
              <a:t>Execution</a:t>
            </a:r>
            <a:r>
              <a:rPr lang="es-ES_tradnl" sz="812" dirty="0">
                <a:solidFill>
                  <a:srgbClr val="002776"/>
                </a:solidFill>
                <a:latin typeface="Arial"/>
              </a:rPr>
              <a:t> Premium”; Kaplan y Norton; Harvard Business </a:t>
            </a:r>
            <a:r>
              <a:rPr lang="es-ES_tradnl" sz="812" dirty="0" err="1">
                <a:solidFill>
                  <a:srgbClr val="002776"/>
                </a:solidFill>
                <a:latin typeface="Arial"/>
              </a:rPr>
              <a:t>School</a:t>
            </a:r>
            <a:endParaRPr lang="es-ES" sz="812" dirty="0">
              <a:solidFill>
                <a:srgbClr val="002776"/>
              </a:solidFill>
              <a:latin typeface="Arial"/>
            </a:endParaRPr>
          </a:p>
        </p:txBody>
      </p:sp>
    </p:spTree>
    <p:extLst>
      <p:ext uri="{BB962C8B-B14F-4D97-AF65-F5344CB8AC3E}">
        <p14:creationId xmlns:p14="http://schemas.microsoft.com/office/powerpoint/2010/main" val="3253776764"/>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299080" name="think-cell Slide" r:id="rId33" imgW="270" imgH="270" progId="TCLayout.ActiveDocument.1">
                  <p:embed/>
                </p:oleObj>
              </mc:Choice>
              <mc:Fallback>
                <p:oleObj name="think-cell Slide" r:id="rId33" imgW="270" imgH="270" progId="TCLayout.ActiveDocument.1">
                  <p:embed/>
                  <p:pic>
                    <p:nvPicPr>
                      <p:cNvPr id="14" name="Object 13" hidden="1"/>
                      <p:cNvPicPr/>
                      <p:nvPr/>
                    </p:nvPicPr>
                    <p:blipFill>
                      <a:blip r:embed="rId34"/>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5.2. Incubadora y Aceleradora de Productos Turísticos Sustentables</a:t>
            </a:r>
            <a:endParaRPr lang="es-CL" sz="1100" b="1" dirty="0">
              <a:solidFill>
                <a:schemeClr val="tx2"/>
              </a:solidFill>
            </a:endParaRPr>
          </a:p>
        </p:txBody>
      </p:sp>
      <p:sp>
        <p:nvSpPr>
          <p:cNvPr id="257" name="Rectangle 256"/>
          <p:cNvSpPr/>
          <p:nvPr/>
        </p:nvSpPr>
        <p:spPr>
          <a:xfrm>
            <a:off x="7264146" y="2748603"/>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Firma de una acuerdo de colaboración en el programa de “incubadora y aceleradora” de actores clave: sector público vinculado a turismo, universidades, sector privado (entidades financieras, compañías de inversión, entre otros).</a:t>
            </a:r>
          </a:p>
        </p:txBody>
      </p:sp>
      <p:sp>
        <p:nvSpPr>
          <p:cNvPr id="212" name="Rectangle 211"/>
          <p:cNvSpPr/>
          <p:nvPr/>
        </p:nvSpPr>
        <p:spPr>
          <a:xfrm>
            <a:off x="205200" y="1799262"/>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171450" lvl="0" indent="-171450">
              <a:buFont typeface="Arial" panose="020B0604020202020204" pitchFamily="34" charset="0"/>
              <a:buChar char="•"/>
            </a:pPr>
            <a:r>
              <a:rPr lang="es-CL" sz="900" dirty="0" smtClean="0">
                <a:solidFill>
                  <a:srgbClr val="002776"/>
                </a:solidFill>
              </a:rPr>
              <a:t>Contar con un entorno que favorezca al emprendimiento y la inversión para fomentar la innovación y creación productos turísticos en Quito.</a:t>
            </a:r>
          </a:p>
        </p:txBody>
      </p:sp>
      <p:sp>
        <p:nvSpPr>
          <p:cNvPr id="256" name="Rectangle 255"/>
          <p:cNvSpPr/>
          <p:nvPr/>
        </p:nvSpPr>
        <p:spPr>
          <a:xfrm>
            <a:off x="7264146" y="2384908"/>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419475"/>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Número de proyectos presentado para participar en a “incubadora”.</a:t>
            </a:r>
          </a:p>
          <a:p>
            <a:pPr marL="228600" indent="-228600">
              <a:spcBef>
                <a:spcPts val="300"/>
              </a:spcBef>
              <a:buFont typeface="+mj-lt"/>
              <a:buAutoNum type="arabicPeriod"/>
            </a:pPr>
            <a:r>
              <a:rPr lang="es-CL" sz="900" dirty="0" smtClean="0">
                <a:solidFill>
                  <a:schemeClr val="tx2"/>
                </a:solidFill>
              </a:rPr>
              <a:t>Número de proyectos admitidos en la “incubadora”.</a:t>
            </a:r>
          </a:p>
          <a:p>
            <a:pPr marL="228600" indent="-228600">
              <a:spcBef>
                <a:spcPts val="300"/>
              </a:spcBef>
              <a:buFont typeface="+mj-lt"/>
              <a:buAutoNum type="arabicPeriod"/>
            </a:pPr>
            <a:r>
              <a:rPr lang="es-CL" sz="900" dirty="0" smtClean="0">
                <a:solidFill>
                  <a:schemeClr val="tx2"/>
                </a:solidFill>
              </a:rPr>
              <a:t>Volumen de inversión obtenida para la “aceleración” de los proyectos en la “incubadora.</a:t>
            </a: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82" name="Rectangle 181"/>
          <p:cNvSpPr/>
          <p:nvPr/>
        </p:nvSpPr>
        <p:spPr>
          <a:xfrm>
            <a:off x="205459" y="6443378"/>
            <a:ext cx="3204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183" name="Rectangle 182"/>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$ 200.000 USD </a:t>
            </a:r>
          </a:p>
          <a:p>
            <a:pPr algn="ctr"/>
            <a:r>
              <a:rPr lang="es-CL" sz="900" dirty="0" smtClean="0">
                <a:solidFill>
                  <a:schemeClr val="tx2"/>
                </a:solidFill>
              </a:rPr>
              <a:t>$ 10.000 USD por proyecto en incubadora (x5 al año y x 4 años) y aporte no monetario: espacio y asesoramiento.</a:t>
            </a:r>
            <a:endParaRPr lang="es-CL" sz="900" dirty="0">
              <a:solidFill>
                <a:schemeClr val="tx2"/>
              </a:solidFill>
            </a:endParaRPr>
          </a:p>
        </p:txBody>
      </p:sp>
      <p:sp>
        <p:nvSpPr>
          <p:cNvPr id="191"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nvPr>
        </p:nvGraphicFramePr>
        <p:xfrm>
          <a:off x="205200" y="3748975"/>
          <a:ext cx="7020000" cy="237744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489273">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noProof="0" dirty="0" smtClean="0">
                          <a:solidFill>
                            <a:srgbClr val="002776"/>
                          </a:solidFill>
                          <a:latin typeface="+mn-lt"/>
                          <a:ea typeface="+mn-ea"/>
                          <a:cs typeface="+mn-cs"/>
                        </a:rPr>
                        <a:t>Establecer</a:t>
                      </a:r>
                      <a:r>
                        <a:rPr lang="es-ES_tradnl" sz="900" kern="1200" baseline="0" noProof="0" dirty="0" smtClean="0">
                          <a:solidFill>
                            <a:srgbClr val="002776"/>
                          </a:solidFill>
                          <a:latin typeface="+mn-lt"/>
                          <a:ea typeface="+mn-ea"/>
                          <a:cs typeface="+mn-cs"/>
                        </a:rPr>
                        <a:t> entre el sector público, universidades y sector privado turístico de Quito un acuerdo de colaboración que incluya el aporte de fondos monetarios y no monetarios para la financiación inicial de proyectos de emprendimiento turístico (pre – incubadora) y que establezca los beneficios para los entes colaboradores.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622711">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2"/>
                        <a:tabLst/>
                        <a:defRPr/>
                      </a:pPr>
                      <a:r>
                        <a:rPr lang="es-ES_tradnl" sz="900" kern="1200" noProof="0" dirty="0" smtClean="0">
                          <a:solidFill>
                            <a:srgbClr val="002776"/>
                          </a:solidFill>
                          <a:latin typeface="+mn-lt"/>
                          <a:ea typeface="+mn-ea"/>
                          <a:cs typeface="+mn-cs"/>
                        </a:rPr>
                        <a:t>Crear</a:t>
                      </a:r>
                      <a:r>
                        <a:rPr lang="es-ES_tradnl" sz="900" kern="1200" baseline="0" noProof="0" dirty="0" smtClean="0">
                          <a:solidFill>
                            <a:srgbClr val="002776"/>
                          </a:solidFill>
                          <a:latin typeface="+mn-lt"/>
                          <a:ea typeface="+mn-ea"/>
                          <a:cs typeface="+mn-cs"/>
                        </a:rPr>
                        <a:t> un programa “Incubadora de </a:t>
                      </a:r>
                      <a:r>
                        <a:rPr lang="es-ES_tradnl" sz="900" i="1" kern="1200" baseline="0" noProof="0" dirty="0" err="1" smtClean="0">
                          <a:solidFill>
                            <a:srgbClr val="002776"/>
                          </a:solidFill>
                          <a:latin typeface="+mn-lt"/>
                          <a:ea typeface="+mn-ea"/>
                          <a:cs typeface="+mn-cs"/>
                        </a:rPr>
                        <a:t>start</a:t>
                      </a:r>
                      <a:r>
                        <a:rPr lang="es-ES_tradnl" sz="900" i="1" kern="1200" baseline="0" noProof="0" dirty="0" smtClean="0">
                          <a:solidFill>
                            <a:srgbClr val="002776"/>
                          </a:solidFill>
                          <a:latin typeface="+mn-lt"/>
                          <a:ea typeface="+mn-ea"/>
                          <a:cs typeface="+mn-cs"/>
                        </a:rPr>
                        <a:t>-ups</a:t>
                      </a:r>
                      <a:r>
                        <a:rPr lang="es-ES_tradnl" sz="900" kern="1200" baseline="0" noProof="0" dirty="0" smtClean="0">
                          <a:solidFill>
                            <a:srgbClr val="002776"/>
                          </a:solidFill>
                          <a:latin typeface="+mn-lt"/>
                          <a:ea typeface="+mn-ea"/>
                          <a:cs typeface="+mn-cs"/>
                        </a:rPr>
                        <a:t> turísticas” dirigido a facilitar el emprendimiento de jóvenes profesionales, estudiantes e investigadores de universidad y compañías del sector turístico que deseen dedicar fondos a la innovación turística. El programa desarrollará una “incubadora” de proyectos sustentables que podrán ser introducidos en el mercado con una inversión inicial reducida.</a:t>
                      </a: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489273">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noProof="0" dirty="0" smtClean="0">
                          <a:solidFill>
                            <a:srgbClr val="002776"/>
                          </a:solidFill>
                          <a:latin typeface="+mn-lt"/>
                          <a:ea typeface="+mn-ea"/>
                          <a:cs typeface="+mn-cs"/>
                        </a:rPr>
                        <a:t>Desarrollar</a:t>
                      </a:r>
                      <a:r>
                        <a:rPr lang="es-ES_tradnl" sz="900" kern="1200" baseline="0" noProof="0" dirty="0" smtClean="0">
                          <a:solidFill>
                            <a:srgbClr val="002776"/>
                          </a:solidFill>
                          <a:latin typeface="+mn-lt"/>
                          <a:ea typeface="+mn-ea"/>
                          <a:cs typeface="+mn-cs"/>
                        </a:rPr>
                        <a:t> un programa de ”Aceleración de </a:t>
                      </a:r>
                      <a:r>
                        <a:rPr lang="es-ES_tradnl" sz="900" kern="1200" baseline="0" noProof="0" dirty="0" err="1" smtClean="0">
                          <a:solidFill>
                            <a:srgbClr val="002776"/>
                          </a:solidFill>
                          <a:latin typeface="+mn-lt"/>
                          <a:ea typeface="+mn-ea"/>
                          <a:cs typeface="+mn-cs"/>
                        </a:rPr>
                        <a:t>start</a:t>
                      </a:r>
                      <a:r>
                        <a:rPr lang="es-ES_tradnl" sz="900" kern="1200" baseline="0" noProof="0" dirty="0" smtClean="0">
                          <a:solidFill>
                            <a:srgbClr val="002776"/>
                          </a:solidFill>
                          <a:latin typeface="+mn-lt"/>
                          <a:ea typeface="+mn-ea"/>
                          <a:cs typeface="+mn-cs"/>
                        </a:rPr>
                        <a:t>-ups” turísticas que permita a éstas crecer rápidamente y captar </a:t>
                      </a:r>
                      <a:r>
                        <a:rPr lang="es-ES_tradnl" sz="900" kern="1200" baseline="0" noProof="0" dirty="0" err="1" smtClean="0">
                          <a:solidFill>
                            <a:srgbClr val="002776"/>
                          </a:solidFill>
                          <a:latin typeface="+mn-lt"/>
                          <a:ea typeface="+mn-ea"/>
                          <a:cs typeface="+mn-cs"/>
                        </a:rPr>
                        <a:t>market</a:t>
                      </a:r>
                      <a:r>
                        <a:rPr lang="es-ES_tradnl" sz="900" kern="1200" baseline="0" noProof="0" dirty="0" smtClean="0">
                          <a:solidFill>
                            <a:srgbClr val="002776"/>
                          </a:solidFill>
                          <a:latin typeface="+mn-lt"/>
                          <a:ea typeface="+mn-ea"/>
                          <a:cs typeface="+mn-cs"/>
                        </a:rPr>
                        <a:t> share gracias a la inyección de recursos financieros. La aceleradora consistirá en dar a conocer los proyectos en “incubadora” a inversionistas privados (i.e. </a:t>
                      </a:r>
                      <a:r>
                        <a:rPr lang="es-ES_tradnl" sz="900" kern="1200" baseline="0" noProof="0" dirty="0" err="1" smtClean="0">
                          <a:solidFill>
                            <a:srgbClr val="002776"/>
                          </a:solidFill>
                          <a:latin typeface="+mn-lt"/>
                          <a:ea typeface="+mn-ea"/>
                          <a:cs typeface="+mn-cs"/>
                        </a:rPr>
                        <a:t>business</a:t>
                      </a:r>
                      <a:r>
                        <a:rPr lang="es-ES_tradnl" sz="900" kern="1200" baseline="0" noProof="0" dirty="0" smtClean="0">
                          <a:solidFill>
                            <a:srgbClr val="002776"/>
                          </a:solidFill>
                          <a:latin typeface="+mn-lt"/>
                          <a:ea typeface="+mn-ea"/>
                          <a:cs typeface="+mn-cs"/>
                        </a:rPr>
                        <a:t> </a:t>
                      </a:r>
                      <a:r>
                        <a:rPr lang="es-ES_tradnl" sz="900" kern="1200" baseline="0" noProof="0" dirty="0" err="1" smtClean="0">
                          <a:solidFill>
                            <a:srgbClr val="002776"/>
                          </a:solidFill>
                          <a:latin typeface="+mn-lt"/>
                          <a:ea typeface="+mn-ea"/>
                          <a:cs typeface="+mn-cs"/>
                        </a:rPr>
                        <a:t>angels</a:t>
                      </a:r>
                      <a:r>
                        <a:rPr lang="es-ES_tradnl" sz="900" kern="1200" baseline="0" noProof="0" dirty="0" smtClean="0">
                          <a:solidFill>
                            <a:srgbClr val="002776"/>
                          </a:solidFill>
                          <a:latin typeface="+mn-lt"/>
                          <a:ea typeface="+mn-ea"/>
                          <a:cs typeface="+mn-cs"/>
                        </a:rPr>
                        <a:t>) que deseen invertir en el sector turístico a cambio de un ROI atractivo.</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359162">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4"/>
                        <a:tabLst/>
                        <a:defRPr/>
                      </a:pPr>
                      <a:r>
                        <a:rPr lang="es-ES_tradnl" sz="900" kern="1200" noProof="0" dirty="0" smtClean="0">
                          <a:solidFill>
                            <a:srgbClr val="002776"/>
                          </a:solidFill>
                          <a:latin typeface="+mn-lt"/>
                          <a:ea typeface="+mn-ea"/>
                          <a:cs typeface="+mn-cs"/>
                        </a:rPr>
                        <a:t>Firmar</a:t>
                      </a:r>
                      <a:r>
                        <a:rPr lang="es-ES_tradnl" sz="900" kern="1200" baseline="0" noProof="0" dirty="0" smtClean="0">
                          <a:solidFill>
                            <a:srgbClr val="002776"/>
                          </a:solidFill>
                          <a:latin typeface="+mn-lt"/>
                          <a:ea typeface="+mn-ea"/>
                          <a:cs typeface="+mn-cs"/>
                        </a:rPr>
                        <a:t> acuerdos de colaboración con universidades de turismo y escuelas de negocio que quieran formar parte de los programas de “incubadora” y “aceleradora”.</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481940792"/>
                  </a:ext>
                </a:extLst>
              </a:tr>
              <a:tr h="359162">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5"/>
                        <a:tabLst/>
                        <a:defRPr/>
                      </a:pPr>
                      <a:r>
                        <a:rPr lang="es-ES_tradnl" sz="900" kern="1200" noProof="0" dirty="0" smtClean="0">
                          <a:solidFill>
                            <a:srgbClr val="002776"/>
                          </a:solidFill>
                          <a:latin typeface="+mn-lt"/>
                          <a:ea typeface="+mn-ea"/>
                          <a:cs typeface="+mn-cs"/>
                        </a:rPr>
                        <a:t>Convocar</a:t>
                      </a:r>
                      <a:r>
                        <a:rPr lang="es-ES_tradnl" sz="900" kern="1200" baseline="0" noProof="0" dirty="0" smtClean="0">
                          <a:solidFill>
                            <a:srgbClr val="002776"/>
                          </a:solidFill>
                          <a:latin typeface="+mn-lt"/>
                          <a:ea typeface="+mn-ea"/>
                          <a:cs typeface="+mn-cs"/>
                        </a:rPr>
                        <a:t> un concurso anual donde se presenten ideas de emprendimiento susceptibles de ser premiadas con su desarrollo en la “incubadora” de proyectos turísticos a nivel regional LATAM para afianzar el posicionamiento de Quito en innovación.</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90282192"/>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9"/>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30"/>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7"/>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8"/>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5"/>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6"/>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874362" y="6820688"/>
            <a:ext cx="468000" cy="430836"/>
            <a:chOff x="7925794" y="6803310"/>
            <a:chExt cx="468000" cy="430836"/>
          </a:xfrm>
        </p:grpSpPr>
        <p:sp>
          <p:nvSpPr>
            <p:cNvPr id="244" name="Rectangle 243"/>
            <p:cNvSpPr/>
            <p:nvPr>
              <p:custDataLst>
                <p:tags r:id="rId23"/>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4"/>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1"/>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2"/>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9"/>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0"/>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grpSp>
        <p:nvGrpSpPr>
          <p:cNvPr id="198" name="Group 197"/>
          <p:cNvGrpSpPr/>
          <p:nvPr/>
        </p:nvGrpSpPr>
        <p:grpSpPr>
          <a:xfrm>
            <a:off x="7370290" y="1519363"/>
            <a:ext cx="324000" cy="180000"/>
            <a:chOff x="893763" y="4138613"/>
            <a:chExt cx="552450" cy="239712"/>
          </a:xfrm>
          <a:solidFill>
            <a:schemeClr val="bg2"/>
          </a:solidFill>
        </p:grpSpPr>
        <p:sp>
          <p:nvSpPr>
            <p:cNvPr id="199" name="Freeform 60"/>
            <p:cNvSpPr>
              <a:spLocks noEditPoints="1"/>
            </p:cNvSpPr>
            <p:nvPr/>
          </p:nvSpPr>
          <p:spPr bwMode="auto">
            <a:xfrm>
              <a:off x="1328738" y="4138613"/>
              <a:ext cx="117475" cy="139700"/>
            </a:xfrm>
            <a:custGeom>
              <a:avLst/>
              <a:gdLst>
                <a:gd name="T0" fmla="*/ 14 w 20"/>
                <a:gd name="T1" fmla="*/ 3 h 24"/>
                <a:gd name="T2" fmla="*/ 18 w 20"/>
                <a:gd name="T3" fmla="*/ 11 h 24"/>
                <a:gd name="T4" fmla="*/ 4 w 20"/>
                <a:gd name="T5" fmla="*/ 24 h 24"/>
                <a:gd name="T6" fmla="*/ 4 w 20"/>
                <a:gd name="T7" fmla="*/ 21 h 24"/>
                <a:gd name="T8" fmla="*/ 14 w 20"/>
                <a:gd name="T9" fmla="*/ 11 h 24"/>
                <a:gd name="T10" fmla="*/ 6 w 20"/>
                <a:gd name="T11" fmla="*/ 14 h 24"/>
                <a:gd name="T12" fmla="*/ 12 w 20"/>
                <a:gd name="T13" fmla="*/ 8 h 24"/>
                <a:gd name="T14" fmla="*/ 5 w 20"/>
                <a:gd name="T15" fmla="*/ 4 h 24"/>
                <a:gd name="T16" fmla="*/ 5 w 20"/>
                <a:gd name="T17" fmla="*/ 20 h 24"/>
                <a:gd name="T18" fmla="*/ 0 w 20"/>
                <a:gd name="T19" fmla="*/ 5 h 24"/>
                <a:gd name="T20" fmla="*/ 14 w 20"/>
                <a:gd name="T21" fmla="*/ 3 h 24"/>
                <a:gd name="T22" fmla="*/ 8 w 20"/>
                <a:gd name="T23" fmla="*/ 11 h 24"/>
                <a:gd name="T24" fmla="*/ 8 w 20"/>
                <a:gd name="T25" fmla="*/ 13 h 24"/>
                <a:gd name="T26" fmla="*/ 11 w 20"/>
                <a:gd name="T27" fmla="*/ 10 h 24"/>
                <a:gd name="T28" fmla="*/ 8 w 20"/>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4">
                  <a:moveTo>
                    <a:pt x="14" y="3"/>
                  </a:moveTo>
                  <a:cubicBezTo>
                    <a:pt x="14" y="8"/>
                    <a:pt x="16" y="9"/>
                    <a:pt x="18" y="11"/>
                  </a:cubicBezTo>
                  <a:cubicBezTo>
                    <a:pt x="19" y="21"/>
                    <a:pt x="10" y="24"/>
                    <a:pt x="4" y="24"/>
                  </a:cubicBezTo>
                  <a:cubicBezTo>
                    <a:pt x="3" y="23"/>
                    <a:pt x="4" y="22"/>
                    <a:pt x="4" y="21"/>
                  </a:cubicBezTo>
                  <a:cubicBezTo>
                    <a:pt x="8" y="24"/>
                    <a:pt x="20" y="17"/>
                    <a:pt x="14" y="11"/>
                  </a:cubicBezTo>
                  <a:cubicBezTo>
                    <a:pt x="13" y="13"/>
                    <a:pt x="10" y="17"/>
                    <a:pt x="6" y="14"/>
                  </a:cubicBezTo>
                  <a:cubicBezTo>
                    <a:pt x="6" y="9"/>
                    <a:pt x="9" y="8"/>
                    <a:pt x="12" y="8"/>
                  </a:cubicBezTo>
                  <a:cubicBezTo>
                    <a:pt x="12" y="3"/>
                    <a:pt x="8" y="3"/>
                    <a:pt x="5" y="4"/>
                  </a:cubicBezTo>
                  <a:cubicBezTo>
                    <a:pt x="5" y="9"/>
                    <a:pt x="7" y="14"/>
                    <a:pt x="5" y="20"/>
                  </a:cubicBezTo>
                  <a:cubicBezTo>
                    <a:pt x="1" y="17"/>
                    <a:pt x="5" y="7"/>
                    <a:pt x="0" y="5"/>
                  </a:cubicBezTo>
                  <a:cubicBezTo>
                    <a:pt x="2" y="0"/>
                    <a:pt x="11" y="1"/>
                    <a:pt x="14" y="3"/>
                  </a:cubicBezTo>
                  <a:close/>
                  <a:moveTo>
                    <a:pt x="8" y="11"/>
                  </a:moveTo>
                  <a:cubicBezTo>
                    <a:pt x="8" y="11"/>
                    <a:pt x="8" y="12"/>
                    <a:pt x="8" y="13"/>
                  </a:cubicBezTo>
                  <a:cubicBezTo>
                    <a:pt x="10" y="13"/>
                    <a:pt x="12" y="12"/>
                    <a:pt x="11" y="10"/>
                  </a:cubicBezTo>
                  <a:cubicBezTo>
                    <a:pt x="10" y="10"/>
                    <a:pt x="9" y="10"/>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0" name="Freeform 61"/>
            <p:cNvSpPr>
              <a:spLocks noEditPoints="1"/>
            </p:cNvSpPr>
            <p:nvPr/>
          </p:nvSpPr>
          <p:spPr bwMode="auto">
            <a:xfrm>
              <a:off x="904875" y="4149725"/>
              <a:ext cx="82550" cy="117475"/>
            </a:xfrm>
            <a:custGeom>
              <a:avLst/>
              <a:gdLst>
                <a:gd name="T0" fmla="*/ 6 w 14"/>
                <a:gd name="T1" fmla="*/ 0 h 20"/>
                <a:gd name="T2" fmla="*/ 14 w 14"/>
                <a:gd name="T3" fmla="*/ 12 h 20"/>
                <a:gd name="T4" fmla="*/ 13 w 14"/>
                <a:gd name="T5" fmla="*/ 20 h 20"/>
                <a:gd name="T6" fmla="*/ 8 w 14"/>
                <a:gd name="T7" fmla="*/ 14 h 20"/>
                <a:gd name="T8" fmla="*/ 3 w 14"/>
                <a:gd name="T9" fmla="*/ 14 h 20"/>
                <a:gd name="T10" fmla="*/ 0 w 14"/>
                <a:gd name="T11" fmla="*/ 19 h 20"/>
                <a:gd name="T12" fmla="*/ 6 w 14"/>
                <a:gd name="T13" fmla="*/ 0 h 20"/>
                <a:gd name="T14" fmla="*/ 6 w 14"/>
                <a:gd name="T15" fmla="*/ 11 h 20"/>
                <a:gd name="T16" fmla="*/ 8 w 14"/>
                <a:gd name="T17" fmla="*/ 11 h 20"/>
                <a:gd name="T18" fmla="*/ 6 w 14"/>
                <a:gd name="T19" fmla="*/ 8 h 20"/>
                <a:gd name="T20" fmla="*/ 6 w 14"/>
                <a:gd name="T21"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0">
                  <a:moveTo>
                    <a:pt x="6" y="0"/>
                  </a:moveTo>
                  <a:cubicBezTo>
                    <a:pt x="9" y="3"/>
                    <a:pt x="9" y="11"/>
                    <a:pt x="14" y="12"/>
                  </a:cubicBezTo>
                  <a:cubicBezTo>
                    <a:pt x="10" y="15"/>
                    <a:pt x="14" y="17"/>
                    <a:pt x="13" y="20"/>
                  </a:cubicBezTo>
                  <a:cubicBezTo>
                    <a:pt x="10" y="20"/>
                    <a:pt x="10" y="16"/>
                    <a:pt x="8" y="14"/>
                  </a:cubicBezTo>
                  <a:cubicBezTo>
                    <a:pt x="6" y="14"/>
                    <a:pt x="5" y="14"/>
                    <a:pt x="3" y="14"/>
                  </a:cubicBezTo>
                  <a:cubicBezTo>
                    <a:pt x="2" y="16"/>
                    <a:pt x="3" y="20"/>
                    <a:pt x="0" y="19"/>
                  </a:cubicBezTo>
                  <a:cubicBezTo>
                    <a:pt x="1" y="11"/>
                    <a:pt x="3" y="5"/>
                    <a:pt x="6" y="0"/>
                  </a:cubicBezTo>
                  <a:close/>
                  <a:moveTo>
                    <a:pt x="6" y="11"/>
                  </a:moveTo>
                  <a:cubicBezTo>
                    <a:pt x="7" y="11"/>
                    <a:pt x="7" y="10"/>
                    <a:pt x="8" y="11"/>
                  </a:cubicBezTo>
                  <a:cubicBezTo>
                    <a:pt x="7" y="10"/>
                    <a:pt x="8" y="8"/>
                    <a:pt x="6" y="8"/>
                  </a:cubicBezTo>
                  <a:cubicBezTo>
                    <a:pt x="6" y="10"/>
                    <a:pt x="5" y="10"/>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1" name="Freeform 62"/>
            <p:cNvSpPr>
              <a:spLocks/>
            </p:cNvSpPr>
            <p:nvPr/>
          </p:nvSpPr>
          <p:spPr bwMode="auto">
            <a:xfrm>
              <a:off x="982663" y="4319588"/>
              <a:ext cx="369888" cy="41275"/>
            </a:xfrm>
            <a:custGeom>
              <a:avLst/>
              <a:gdLst>
                <a:gd name="T0" fmla="*/ 63 w 63"/>
                <a:gd name="T1" fmla="*/ 3 h 7"/>
                <a:gd name="T2" fmla="*/ 54 w 63"/>
                <a:gd name="T3" fmla="*/ 4 h 7"/>
                <a:gd name="T4" fmla="*/ 1 w 63"/>
                <a:gd name="T5" fmla="*/ 2 h 7"/>
                <a:gd name="T6" fmla="*/ 1 w 63"/>
                <a:gd name="T7" fmla="*/ 1 h 7"/>
                <a:gd name="T8" fmla="*/ 2 w 63"/>
                <a:gd name="T9" fmla="*/ 0 h 7"/>
                <a:gd name="T10" fmla="*/ 54 w 63"/>
                <a:gd name="T11" fmla="*/ 1 h 7"/>
                <a:gd name="T12" fmla="*/ 63 w 63"/>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63" h="7">
                  <a:moveTo>
                    <a:pt x="63" y="3"/>
                  </a:moveTo>
                  <a:cubicBezTo>
                    <a:pt x="62" y="7"/>
                    <a:pt x="56" y="4"/>
                    <a:pt x="54" y="4"/>
                  </a:cubicBezTo>
                  <a:cubicBezTo>
                    <a:pt x="37" y="3"/>
                    <a:pt x="14" y="5"/>
                    <a:pt x="1" y="2"/>
                  </a:cubicBezTo>
                  <a:cubicBezTo>
                    <a:pt x="1" y="1"/>
                    <a:pt x="0" y="1"/>
                    <a:pt x="1" y="1"/>
                  </a:cubicBezTo>
                  <a:cubicBezTo>
                    <a:pt x="1" y="0"/>
                    <a:pt x="1" y="0"/>
                    <a:pt x="2" y="0"/>
                  </a:cubicBezTo>
                  <a:cubicBezTo>
                    <a:pt x="17" y="1"/>
                    <a:pt x="36" y="1"/>
                    <a:pt x="54" y="1"/>
                  </a:cubicBezTo>
                  <a:cubicBezTo>
                    <a:pt x="56" y="1"/>
                    <a:pt x="61" y="0"/>
                    <a:pt x="6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2" name="Freeform 63"/>
            <p:cNvSpPr>
              <a:spLocks noEditPoints="1"/>
            </p:cNvSpPr>
            <p:nvPr/>
          </p:nvSpPr>
          <p:spPr bwMode="auto">
            <a:xfrm>
              <a:off x="893763" y="4314825"/>
              <a:ext cx="58738" cy="58738"/>
            </a:xfrm>
            <a:custGeom>
              <a:avLst/>
              <a:gdLst>
                <a:gd name="T0" fmla="*/ 7 w 10"/>
                <a:gd name="T1" fmla="*/ 1 h 10"/>
                <a:gd name="T2" fmla="*/ 6 w 10"/>
                <a:gd name="T3" fmla="*/ 10 h 10"/>
                <a:gd name="T4" fmla="*/ 7 w 10"/>
                <a:gd name="T5" fmla="*/ 1 h 10"/>
                <a:gd name="T6" fmla="*/ 5 w 10"/>
                <a:gd name="T7" fmla="*/ 7 h 10"/>
                <a:gd name="T8" fmla="*/ 7 w 10"/>
                <a:gd name="T9" fmla="*/ 4 h 10"/>
                <a:gd name="T10" fmla="*/ 5 w 10"/>
                <a:gd name="T11" fmla="*/ 4 h 10"/>
                <a:gd name="T12" fmla="*/ 5 w 10"/>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7" y="1"/>
                  </a:moveTo>
                  <a:cubicBezTo>
                    <a:pt x="10" y="3"/>
                    <a:pt x="9" y="9"/>
                    <a:pt x="6" y="10"/>
                  </a:cubicBezTo>
                  <a:cubicBezTo>
                    <a:pt x="1" y="10"/>
                    <a:pt x="0" y="0"/>
                    <a:pt x="7" y="1"/>
                  </a:cubicBezTo>
                  <a:close/>
                  <a:moveTo>
                    <a:pt x="5" y="7"/>
                  </a:moveTo>
                  <a:cubicBezTo>
                    <a:pt x="6" y="6"/>
                    <a:pt x="7" y="6"/>
                    <a:pt x="7" y="4"/>
                  </a:cubicBezTo>
                  <a:cubicBezTo>
                    <a:pt x="6" y="4"/>
                    <a:pt x="6" y="4"/>
                    <a:pt x="5" y="4"/>
                  </a:cubicBezTo>
                  <a:cubicBezTo>
                    <a:pt x="4" y="5"/>
                    <a:pt x="4"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03" name="Freeform 64"/>
            <p:cNvSpPr>
              <a:spLocks/>
            </p:cNvSpPr>
            <p:nvPr/>
          </p:nvSpPr>
          <p:spPr bwMode="auto">
            <a:xfrm>
              <a:off x="1363663" y="4314825"/>
              <a:ext cx="65088" cy="63500"/>
            </a:xfrm>
            <a:custGeom>
              <a:avLst/>
              <a:gdLst>
                <a:gd name="T0" fmla="*/ 8 w 11"/>
                <a:gd name="T1" fmla="*/ 3 h 11"/>
                <a:gd name="T2" fmla="*/ 11 w 11"/>
                <a:gd name="T3" fmla="*/ 8 h 11"/>
                <a:gd name="T4" fmla="*/ 4 w 11"/>
                <a:gd name="T5" fmla="*/ 10 h 11"/>
                <a:gd name="T6" fmla="*/ 8 w 11"/>
                <a:gd name="T7" fmla="*/ 3 h 11"/>
              </a:gdLst>
              <a:ahLst/>
              <a:cxnLst>
                <a:cxn ang="0">
                  <a:pos x="T0" y="T1"/>
                </a:cxn>
                <a:cxn ang="0">
                  <a:pos x="T2" y="T3"/>
                </a:cxn>
                <a:cxn ang="0">
                  <a:pos x="T4" y="T5"/>
                </a:cxn>
                <a:cxn ang="0">
                  <a:pos x="T6" y="T7"/>
                </a:cxn>
              </a:cxnLst>
              <a:rect l="0" t="0" r="r" b="b"/>
              <a:pathLst>
                <a:path w="11" h="11">
                  <a:moveTo>
                    <a:pt x="8" y="3"/>
                  </a:moveTo>
                  <a:cubicBezTo>
                    <a:pt x="8" y="6"/>
                    <a:pt x="10" y="7"/>
                    <a:pt x="11" y="8"/>
                  </a:cubicBezTo>
                  <a:cubicBezTo>
                    <a:pt x="9" y="9"/>
                    <a:pt x="7" y="11"/>
                    <a:pt x="4" y="10"/>
                  </a:cubicBezTo>
                  <a:cubicBezTo>
                    <a:pt x="0" y="8"/>
                    <a:pt x="3"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80</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949451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smtClean="0"/>
              <a:t>Dinamización turística integral</a:t>
            </a:r>
            <a:endParaRPr lang="es-CL" sz="800" b="1" dirty="0">
              <a:solidFill>
                <a:srgbClr val="FFFFFF"/>
              </a:solidFill>
            </a:endParaRPr>
          </a:p>
        </p:txBody>
      </p:sp>
      <p:sp>
        <p:nvSpPr>
          <p:cNvPr id="293" name="Rectangle 292"/>
          <p:cNvSpPr/>
          <p:nvPr/>
        </p:nvSpPr>
        <p:spPr>
          <a:xfrm>
            <a:off x="205458" y="1439262"/>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475262"/>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421377"/>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472734"/>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480006"/>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359" name="Group 358"/>
          <p:cNvGrpSpPr/>
          <p:nvPr/>
        </p:nvGrpSpPr>
        <p:grpSpPr>
          <a:xfrm>
            <a:off x="187198" y="2377842"/>
            <a:ext cx="7036540" cy="1037550"/>
            <a:chOff x="187198" y="2693266"/>
            <a:chExt cx="7036540" cy="1076203"/>
          </a:xfrm>
        </p:grpSpPr>
        <p:sp>
          <p:nvSpPr>
            <p:cNvPr id="360" name="Rectangle 314"/>
            <p:cNvSpPr/>
            <p:nvPr>
              <p:custDataLst>
                <p:tags r:id="rId1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61" name="Group 315"/>
            <p:cNvGrpSpPr/>
            <p:nvPr>
              <p:custDataLst>
                <p:tags r:id="rId18"/>
              </p:custDataLst>
            </p:nvPr>
          </p:nvGrpSpPr>
          <p:grpSpPr>
            <a:xfrm>
              <a:off x="316674" y="2734898"/>
              <a:ext cx="216000" cy="288000"/>
              <a:chOff x="391339" y="1340959"/>
              <a:chExt cx="382588" cy="609600"/>
            </a:xfrm>
          </p:grpSpPr>
          <p:sp>
            <p:nvSpPr>
              <p:cNvPr id="364"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5"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62" name="Rectangle 361"/>
            <p:cNvSpPr/>
            <p:nvPr/>
          </p:nvSpPr>
          <p:spPr>
            <a:xfrm>
              <a:off x="3631554" y="3059282"/>
              <a:ext cx="3558680"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dirty="0" smtClean="0">
                  <a:solidFill>
                    <a:srgbClr val="002776"/>
                  </a:solidFill>
                </a:rPr>
                <a:t>Sector privado e inversores, entidades financieras, </a:t>
              </a:r>
              <a:r>
                <a:rPr lang="es-ES_tradnl" sz="900" dirty="0" err="1" smtClean="0">
                  <a:solidFill>
                    <a:srgbClr val="002776"/>
                  </a:solidFill>
                </a:rPr>
                <a:t>Optur</a:t>
              </a:r>
              <a:r>
                <a:rPr lang="es-ES_tradnl" sz="900" dirty="0" smtClean="0">
                  <a:solidFill>
                    <a:srgbClr val="002776"/>
                  </a:solidFill>
                </a:rPr>
                <a:t>, Opus, Bureau Centro Histórico, universidades que deseen involucrarse en el programa (</a:t>
              </a:r>
              <a:r>
                <a:rPr lang="es-ES_tradnl" sz="900" i="1" dirty="0" smtClean="0">
                  <a:solidFill>
                    <a:srgbClr val="002776"/>
                  </a:solidFill>
                </a:rPr>
                <a:t>UCT intento 2009</a:t>
              </a:r>
              <a:r>
                <a:rPr lang="es-ES_tradnl" sz="900" dirty="0" smtClean="0">
                  <a:solidFill>
                    <a:srgbClr val="002776"/>
                  </a:solidFill>
                </a:rPr>
                <a:t>)</a:t>
              </a:r>
              <a:endParaRPr lang="es-ES" sz="900" dirty="0">
                <a:solidFill>
                  <a:srgbClr val="002776"/>
                </a:solidFill>
              </a:endParaRPr>
            </a:p>
          </p:txBody>
        </p:sp>
        <p:sp>
          <p:nvSpPr>
            <p:cNvPr id="363" name="Rectangle 362"/>
            <p:cNvSpPr/>
            <p:nvPr/>
          </p:nvSpPr>
          <p:spPr>
            <a:xfrm>
              <a:off x="187198" y="3073685"/>
              <a:ext cx="3418116" cy="6716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smtClean="0">
                  <a:solidFill>
                    <a:srgbClr val="002776"/>
                  </a:solidFill>
                </a:rPr>
                <a:t>Líder de Proyecto: </a:t>
              </a:r>
              <a:r>
                <a:rPr lang="es-ES_tradnl" sz="900" dirty="0" smtClean="0">
                  <a:solidFill>
                    <a:srgbClr val="002776"/>
                  </a:solidFill>
                </a:rPr>
                <a:t>Quito Turismo, </a:t>
              </a:r>
              <a:r>
                <a:rPr lang="es-ES_tradnl" sz="900" dirty="0" err="1" smtClean="0">
                  <a:solidFill>
                    <a:srgbClr val="002776"/>
                  </a:solidFill>
                </a:rPr>
                <a:t>Conquito</a:t>
              </a:r>
              <a:r>
                <a:rPr lang="es-ES_tradnl" sz="900" dirty="0" smtClean="0">
                  <a:solidFill>
                    <a:srgbClr val="002776"/>
                  </a:solidFill>
                </a:rPr>
                <a:t> y sector privado </a:t>
              </a:r>
            </a:p>
            <a:p>
              <a:r>
                <a:rPr lang="es-ES_tradnl" sz="900" b="1" dirty="0" smtClean="0">
                  <a:solidFill>
                    <a:srgbClr val="002776"/>
                  </a:solidFill>
                </a:rPr>
                <a:t>Equipo de Proyecto: </a:t>
              </a:r>
              <a:r>
                <a:rPr lang="es-ES" sz="900" dirty="0">
                  <a:solidFill>
                    <a:srgbClr val="002776"/>
                  </a:solidFill>
                </a:rPr>
                <a:t>Quito Turismo (Dirección de Comercialización, e Inversión</a:t>
              </a:r>
              <a:r>
                <a:rPr lang="es-ES" sz="900" dirty="0" smtClean="0">
                  <a:solidFill>
                    <a:srgbClr val="002776"/>
                  </a:solidFill>
                </a:rPr>
                <a:t>) y </a:t>
              </a:r>
              <a:r>
                <a:rPr lang="es-ES" sz="900" dirty="0" err="1" smtClean="0">
                  <a:solidFill>
                    <a:srgbClr val="002776"/>
                  </a:solidFill>
                </a:rPr>
                <a:t>Conquito</a:t>
              </a:r>
              <a:r>
                <a:rPr lang="es-ES" sz="900" dirty="0" smtClean="0">
                  <a:solidFill>
                    <a:srgbClr val="002776"/>
                  </a:solidFill>
                </a:rPr>
                <a:t> </a:t>
              </a:r>
              <a:endParaRPr lang="es-ES" sz="900" dirty="0">
                <a:solidFill>
                  <a:srgbClr val="002776"/>
                </a:solidFill>
              </a:endParaRPr>
            </a:p>
          </p:txBody>
        </p:sp>
      </p:grpSp>
      <p:grpSp>
        <p:nvGrpSpPr>
          <p:cNvPr id="366" name="Group 365"/>
          <p:cNvGrpSpPr/>
          <p:nvPr/>
        </p:nvGrpSpPr>
        <p:grpSpPr>
          <a:xfrm>
            <a:off x="7268157" y="1438722"/>
            <a:ext cx="2633101" cy="836705"/>
            <a:chOff x="3462357" y="6443378"/>
            <a:chExt cx="2082316" cy="900000"/>
          </a:xfrm>
        </p:grpSpPr>
        <p:sp>
          <p:nvSpPr>
            <p:cNvPr id="367" name="Rectangle 366"/>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68" name="Rectangle 367"/>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69" name="Group 368"/>
            <p:cNvGrpSpPr/>
            <p:nvPr/>
          </p:nvGrpSpPr>
          <p:grpSpPr>
            <a:xfrm>
              <a:off x="3561117" y="6479378"/>
              <a:ext cx="295181" cy="288000"/>
              <a:chOff x="1738313" y="3406776"/>
              <a:chExt cx="644727" cy="615950"/>
            </a:xfrm>
            <a:solidFill>
              <a:srgbClr val="FFFF00"/>
            </a:solidFill>
          </p:grpSpPr>
          <p:sp>
            <p:nvSpPr>
              <p:cNvPr id="380"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1"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2"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3"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70" name="Group 369"/>
            <p:cNvGrpSpPr/>
            <p:nvPr/>
          </p:nvGrpSpPr>
          <p:grpSpPr>
            <a:xfrm>
              <a:off x="3582872" y="6818591"/>
              <a:ext cx="468000" cy="432933"/>
              <a:chOff x="3605314" y="6801213"/>
              <a:chExt cx="468000" cy="432933"/>
            </a:xfrm>
          </p:grpSpPr>
          <p:sp>
            <p:nvSpPr>
              <p:cNvPr id="378" name="Rectangle 377"/>
              <p:cNvSpPr/>
              <p:nvPr>
                <p:custDataLst>
                  <p:tags r:id="rId15"/>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79" name="TextBox 378"/>
              <p:cNvSpPr txBox="1"/>
              <p:nvPr>
                <p:custDataLst>
                  <p:tags r:id="rId16"/>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71" name="Group 370"/>
            <p:cNvGrpSpPr/>
            <p:nvPr/>
          </p:nvGrpSpPr>
          <p:grpSpPr>
            <a:xfrm>
              <a:off x="4277236" y="6818591"/>
              <a:ext cx="468000" cy="432933"/>
              <a:chOff x="4217406" y="6801213"/>
              <a:chExt cx="468000" cy="432933"/>
            </a:xfrm>
          </p:grpSpPr>
          <p:sp>
            <p:nvSpPr>
              <p:cNvPr id="376" name="Rectangle 375"/>
              <p:cNvSpPr/>
              <p:nvPr>
                <p:custDataLst>
                  <p:tags r:id="rId13"/>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7" name="TextBox 376"/>
              <p:cNvSpPr txBox="1"/>
              <p:nvPr>
                <p:custDataLst>
                  <p:tags r:id="rId14"/>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72" name="Group 371"/>
            <p:cNvGrpSpPr/>
            <p:nvPr/>
          </p:nvGrpSpPr>
          <p:grpSpPr>
            <a:xfrm>
              <a:off x="4971600" y="6818591"/>
              <a:ext cx="468000" cy="432933"/>
              <a:chOff x="4829498" y="6801213"/>
              <a:chExt cx="468000" cy="432933"/>
            </a:xfrm>
          </p:grpSpPr>
          <p:sp>
            <p:nvSpPr>
              <p:cNvPr id="374" name="Rectangle 373"/>
              <p:cNvSpPr/>
              <p:nvPr>
                <p:custDataLst>
                  <p:tags r:id="rId11"/>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75" name="TextBox 374"/>
              <p:cNvSpPr txBox="1"/>
              <p:nvPr>
                <p:custDataLst>
                  <p:tags r:id="rId12"/>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73" name="Freeform 368"/>
            <p:cNvSpPr>
              <a:spLocks noEditPoints="1"/>
            </p:cNvSpPr>
            <p:nvPr/>
          </p:nvSpPr>
          <p:spPr bwMode="auto">
            <a:xfrm>
              <a:off x="441558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84" name="Rectangle 383"/>
          <p:cNvSpPr/>
          <p:nvPr/>
        </p:nvSpPr>
        <p:spPr>
          <a:xfrm>
            <a:off x="3416167" y="6451934"/>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sp>
        <p:nvSpPr>
          <p:cNvPr id="385" name="Rectangle 384"/>
          <p:cNvSpPr/>
          <p:nvPr/>
        </p:nvSpPr>
        <p:spPr>
          <a:xfrm>
            <a:off x="3416167" y="6792618"/>
            <a:ext cx="218933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smtClean="0">
              <a:solidFill>
                <a:schemeClr val="tx2"/>
              </a:solidFill>
            </a:endParaRPr>
          </a:p>
        </p:txBody>
      </p:sp>
      <p:grpSp>
        <p:nvGrpSpPr>
          <p:cNvPr id="386" name="Group 385"/>
          <p:cNvGrpSpPr/>
          <p:nvPr>
            <p:custDataLst>
              <p:tags r:id="rId7"/>
            </p:custDataLst>
          </p:nvPr>
        </p:nvGrpSpPr>
        <p:grpSpPr>
          <a:xfrm>
            <a:off x="3528478" y="6480875"/>
            <a:ext cx="256421" cy="252000"/>
            <a:chOff x="141288" y="1501775"/>
            <a:chExt cx="358775" cy="482601"/>
          </a:xfrm>
          <a:solidFill>
            <a:srgbClr val="FFFF00"/>
          </a:solidFill>
        </p:grpSpPr>
        <p:sp>
          <p:nvSpPr>
            <p:cNvPr id="387"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8"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9"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3" name="Table 2"/>
          <p:cNvGraphicFramePr>
            <a:graphicFrameLocks noGrp="1"/>
          </p:cNvGraphicFramePr>
          <p:nvPr>
            <p:extLst/>
          </p:nvPr>
        </p:nvGraphicFramePr>
        <p:xfrm>
          <a:off x="3446341" y="6887797"/>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96" name="Freeform 368"/>
          <p:cNvSpPr>
            <a:spLocks noEditPoints="1"/>
          </p:cNvSpPr>
          <p:nvPr/>
        </p:nvSpPr>
        <p:spPr bwMode="auto">
          <a:xfrm>
            <a:off x="4310662" y="7127354"/>
            <a:ext cx="108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7" name="Freeform 368"/>
          <p:cNvSpPr>
            <a:spLocks noEditPoints="1"/>
          </p:cNvSpPr>
          <p:nvPr/>
        </p:nvSpPr>
        <p:spPr bwMode="auto">
          <a:xfrm>
            <a:off x="4669954" y="7127354"/>
            <a:ext cx="108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8" name="Freeform 368"/>
          <p:cNvSpPr>
            <a:spLocks noEditPoints="1"/>
          </p:cNvSpPr>
          <p:nvPr/>
        </p:nvSpPr>
        <p:spPr bwMode="auto">
          <a:xfrm>
            <a:off x="4994002" y="7127354"/>
            <a:ext cx="108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99" name="Freeform 368"/>
          <p:cNvSpPr>
            <a:spLocks noEditPoints="1"/>
          </p:cNvSpPr>
          <p:nvPr/>
        </p:nvSpPr>
        <p:spPr bwMode="auto">
          <a:xfrm>
            <a:off x="5354042" y="7127354"/>
            <a:ext cx="108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221" name="Group 220"/>
          <p:cNvGrpSpPr/>
          <p:nvPr/>
        </p:nvGrpSpPr>
        <p:grpSpPr>
          <a:xfrm>
            <a:off x="4761313" y="7487394"/>
            <a:ext cx="4332885" cy="188648"/>
            <a:chOff x="565498" y="7511262"/>
            <a:chExt cx="4332885" cy="188648"/>
          </a:xfrm>
        </p:grpSpPr>
        <p:grpSp>
          <p:nvGrpSpPr>
            <p:cNvPr id="222" name="Group 221"/>
            <p:cNvGrpSpPr/>
            <p:nvPr/>
          </p:nvGrpSpPr>
          <p:grpSpPr>
            <a:xfrm>
              <a:off x="565498" y="7511262"/>
              <a:ext cx="3104467" cy="184666"/>
              <a:chOff x="615275" y="7511262"/>
              <a:chExt cx="3104467" cy="184666"/>
            </a:xfrm>
          </p:grpSpPr>
          <p:sp>
            <p:nvSpPr>
              <p:cNvPr id="225" name="TextBox 224"/>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26" name="Rectangle 225"/>
              <p:cNvSpPr/>
              <p:nvPr>
                <p:custDataLst>
                  <p:tags r:id="rId8"/>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227" name="Rectangle 226"/>
              <p:cNvSpPr/>
              <p:nvPr>
                <p:custDataLst>
                  <p:tags r:id="rId9"/>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228" name="Rectangle 227"/>
              <p:cNvSpPr/>
              <p:nvPr>
                <p:custDataLst>
                  <p:tags r:id="rId10"/>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23" name="TextBox 222"/>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24" name="TextBox 223"/>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171" name="Rounded Rectangle 170"/>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E5</a:t>
            </a:r>
            <a:endParaRPr lang="es-ES" sz="1000" b="1" dirty="0">
              <a:solidFill>
                <a:srgbClr val="002060"/>
              </a:solidFill>
            </a:endParaRPr>
          </a:p>
        </p:txBody>
      </p:sp>
      <p:grpSp>
        <p:nvGrpSpPr>
          <p:cNvPr id="177" name="Group 176"/>
          <p:cNvGrpSpPr/>
          <p:nvPr/>
        </p:nvGrpSpPr>
        <p:grpSpPr>
          <a:xfrm>
            <a:off x="1202122" y="380250"/>
            <a:ext cx="428400" cy="410400"/>
            <a:chOff x="1157616" y="202415"/>
            <a:chExt cx="515504" cy="495053"/>
          </a:xfrm>
        </p:grpSpPr>
        <p:sp>
          <p:nvSpPr>
            <p:cNvPr id="178" name="Rounded Rectangle 177"/>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9" name="Group 282"/>
            <p:cNvGrpSpPr/>
            <p:nvPr/>
          </p:nvGrpSpPr>
          <p:grpSpPr>
            <a:xfrm>
              <a:off x="1311621" y="288473"/>
              <a:ext cx="207495" cy="194290"/>
              <a:chOff x="644491" y="4719572"/>
              <a:chExt cx="226243" cy="211846"/>
            </a:xfrm>
            <a:solidFill>
              <a:schemeClr val="bg1"/>
            </a:solidFill>
          </p:grpSpPr>
          <p:sp>
            <p:nvSpPr>
              <p:cNvPr id="181"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84"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104406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81</a:t>
            </a:fld>
            <a:endParaRPr lang="en-US" dirty="0"/>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graphicFrame>
        <p:nvGraphicFramePr>
          <p:cNvPr id="6" name="Table 5"/>
          <p:cNvGraphicFramePr>
            <a:graphicFrameLocks noGrp="1"/>
          </p:cNvGraphicFramePr>
          <p:nvPr>
            <p:extLst/>
          </p:nvPr>
        </p:nvGraphicFramePr>
        <p:xfrm>
          <a:off x="276950" y="1910339"/>
          <a:ext cx="9577322" cy="5504453"/>
        </p:xfrm>
        <a:graphic>
          <a:graphicData uri="http://schemas.openxmlformats.org/drawingml/2006/table">
            <a:tbl>
              <a:tblPr firstRow="1" bandRow="1">
                <a:tableStyleId>{2D5ABB26-0587-4C30-8999-92F81FD0307C}</a:tableStyleId>
              </a:tblPr>
              <a:tblGrid>
                <a:gridCol w="9577322">
                  <a:extLst>
                    <a:ext uri="{9D8B030D-6E8A-4147-A177-3AD203B41FA5}">
                      <a16:colId xmlns="" xmlns:a16="http://schemas.microsoft.com/office/drawing/2014/main" val="20000"/>
                    </a:ext>
                  </a:extLst>
                </a:gridCol>
              </a:tblGrid>
              <a:tr h="749573">
                <a:tc>
                  <a:txBody>
                    <a:bodyPr/>
                    <a:lstStyle/>
                    <a:p>
                      <a:r>
                        <a:rPr lang="es-ES_tradnl" sz="900" i="1" kern="1200" dirty="0" smtClean="0">
                          <a:solidFill>
                            <a:srgbClr val="002776"/>
                          </a:solidFill>
                          <a:effectLst/>
                          <a:latin typeface="+mn-lt"/>
                          <a:ea typeface="+mn-ea"/>
                          <a:cs typeface="+mn-cs"/>
                        </a:rPr>
                        <a:t>Las ideas que se presentan a continuación son sugerencias que se añaden, pero que en ningún caso suponen un desarrollo vinculante.</a:t>
                      </a:r>
                      <a:endParaRPr lang="es-ES" sz="900" i="0" kern="1200" dirty="0" smtClean="0">
                        <a:solidFill>
                          <a:srgbClr val="002776"/>
                        </a:solidFill>
                        <a:effectLst/>
                        <a:latin typeface="+mn-lt"/>
                        <a:ea typeface="+mn-ea"/>
                        <a:cs typeface="+mn-cs"/>
                      </a:endParaRPr>
                    </a:p>
                    <a:p>
                      <a:endParaRPr lang="es-ES_tradnl" sz="900" kern="1200" baseline="0" noProof="0" dirty="0" smtClean="0">
                        <a:solidFill>
                          <a:srgbClr val="002776"/>
                        </a:solidFill>
                        <a:latin typeface="+mn-lt"/>
                        <a:ea typeface="+mn-ea"/>
                        <a:cs typeface="+mn-cs"/>
                      </a:endParaRPr>
                    </a:p>
                    <a:p>
                      <a:pPr marL="228600" marR="0" lvl="0" indent="-228600" algn="l" defTabSz="913399" rtl="0" eaLnBrk="1" fontAlgn="base" latinLnBrk="0" hangingPunct="1">
                        <a:lnSpc>
                          <a:spcPct val="100000"/>
                        </a:lnSpc>
                        <a:spcBef>
                          <a:spcPct val="0"/>
                        </a:spcBef>
                        <a:spcAft>
                          <a:spcPct val="0"/>
                        </a:spcAft>
                        <a:buClrTx/>
                        <a:buSzTx/>
                        <a:buFontTx/>
                        <a:buAutoNum type="arabicPeriod"/>
                        <a:tabLst/>
                        <a:defRPr/>
                      </a:pPr>
                      <a:r>
                        <a:rPr lang="es-ES_tradnl" sz="900" kern="1200" baseline="0" noProof="0" dirty="0" smtClean="0">
                          <a:solidFill>
                            <a:srgbClr val="002776"/>
                          </a:solidFill>
                          <a:latin typeface="+mn-lt"/>
                          <a:ea typeface="+mn-ea"/>
                          <a:cs typeface="+mn-cs"/>
                        </a:rPr>
                        <a:t>Crear un programa conjunto entre Quito Turismo y </a:t>
                      </a:r>
                      <a:r>
                        <a:rPr lang="es-ES_tradnl" sz="900" kern="1200" baseline="0" noProof="0" dirty="0" err="1" smtClean="0">
                          <a:solidFill>
                            <a:srgbClr val="002776"/>
                          </a:solidFill>
                          <a:latin typeface="+mn-lt"/>
                          <a:ea typeface="+mn-ea"/>
                          <a:cs typeface="+mn-cs"/>
                        </a:rPr>
                        <a:t>Conquito</a:t>
                      </a:r>
                      <a:r>
                        <a:rPr lang="es-ES_tradnl" sz="900" kern="1200" baseline="0" noProof="0" dirty="0" smtClean="0">
                          <a:solidFill>
                            <a:srgbClr val="002776"/>
                          </a:solidFill>
                          <a:latin typeface="+mn-lt"/>
                          <a:ea typeface="+mn-ea"/>
                          <a:cs typeface="+mn-cs"/>
                        </a:rPr>
                        <a:t> que permita al sector privado involucrarse en el desarrollo del mismo, tanto para Proyectos en Incubadora como en Aceleradora de proyectos en el que establezcan:</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a:t>
                      </a:r>
                      <a:r>
                        <a:rPr lang="es-ES_tradnl" sz="900" b="1" kern="1200" baseline="0" noProof="0" dirty="0" smtClean="0">
                          <a:solidFill>
                            <a:srgbClr val="002776"/>
                          </a:solidFill>
                          <a:latin typeface="+mn-lt"/>
                          <a:ea typeface="+mn-ea"/>
                          <a:cs typeface="+mn-cs"/>
                        </a:rPr>
                        <a:t>Programa Incubadora</a:t>
                      </a:r>
                      <a:r>
                        <a:rPr lang="es-ES_tradnl" sz="900" kern="1200" baseline="0" noProof="0" dirty="0" smtClean="0">
                          <a:solidFill>
                            <a:srgbClr val="002776"/>
                          </a:solidFill>
                          <a:latin typeface="+mn-lt"/>
                          <a:ea typeface="+mn-ea"/>
                          <a:cs typeface="+mn-cs"/>
                        </a:rPr>
                        <a:t>”</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Qué proyectos pueden ser seleccionados para su incorporación al “</a:t>
                      </a:r>
                      <a:r>
                        <a:rPr lang="es-ES_tradnl" sz="900" b="1" kern="1200" baseline="0" noProof="0" dirty="0" smtClean="0">
                          <a:solidFill>
                            <a:srgbClr val="002776"/>
                          </a:solidFill>
                          <a:latin typeface="+mn-lt"/>
                          <a:ea typeface="+mn-ea"/>
                          <a:cs typeface="+mn-cs"/>
                        </a:rPr>
                        <a:t>Programa Incubadora</a:t>
                      </a:r>
                      <a:r>
                        <a:rPr lang="es-ES_tradnl" sz="900" kern="1200" baseline="0" noProof="0" dirty="0" smtClean="0">
                          <a:solidFill>
                            <a:srgbClr val="002776"/>
                          </a:solidFill>
                          <a:latin typeface="+mn-lt"/>
                          <a:ea typeface="+mn-ea"/>
                          <a:cs typeface="+mn-cs"/>
                        </a:rPr>
                        <a:t>”</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Proyectos relacionados con la cadena de valor del sector turístico: aerolíneas, hoteles, operadores turísticos de comercialización o generación de producto turístico y experiencias, etc.</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Ejemplos de </a:t>
                      </a:r>
                      <a:r>
                        <a:rPr lang="es-ES_tradnl" sz="900" kern="1200" baseline="0" noProof="0" dirty="0" err="1" smtClean="0">
                          <a:solidFill>
                            <a:srgbClr val="002776"/>
                          </a:solidFill>
                          <a:latin typeface="+mn-lt"/>
                          <a:ea typeface="+mn-ea"/>
                          <a:cs typeface="+mn-cs"/>
                        </a:rPr>
                        <a:t>starts</a:t>
                      </a:r>
                      <a:r>
                        <a:rPr lang="es-ES_tradnl" sz="900" kern="1200" baseline="0" noProof="0" dirty="0" smtClean="0">
                          <a:solidFill>
                            <a:srgbClr val="002776"/>
                          </a:solidFill>
                          <a:latin typeface="+mn-lt"/>
                          <a:ea typeface="+mn-ea"/>
                          <a:cs typeface="+mn-cs"/>
                        </a:rPr>
                        <a:t> ups: </a:t>
                      </a:r>
                      <a:r>
                        <a:rPr lang="es-ES_tradnl" sz="900" kern="1200" baseline="0" noProof="0" dirty="0" err="1" smtClean="0">
                          <a:solidFill>
                            <a:srgbClr val="002776"/>
                          </a:solidFill>
                          <a:latin typeface="+mn-lt"/>
                          <a:ea typeface="+mn-ea"/>
                          <a:cs typeface="+mn-cs"/>
                        </a:rPr>
                        <a:t>GetYourGuide</a:t>
                      </a:r>
                      <a:r>
                        <a:rPr lang="es-ES_tradnl" sz="900" kern="1200" baseline="0" noProof="0" dirty="0" smtClean="0">
                          <a:solidFill>
                            <a:srgbClr val="002776"/>
                          </a:solidFill>
                          <a:latin typeface="+mn-lt"/>
                          <a:ea typeface="+mn-ea"/>
                          <a:cs typeface="+mn-cs"/>
                        </a:rPr>
                        <a:t>, Trip4real, </a:t>
                      </a:r>
                      <a:r>
                        <a:rPr lang="es-ES_tradnl" sz="900" kern="1200" baseline="0" noProof="0" dirty="0" err="1" smtClean="0">
                          <a:solidFill>
                            <a:srgbClr val="002776"/>
                          </a:solidFill>
                          <a:latin typeface="+mn-lt"/>
                          <a:ea typeface="+mn-ea"/>
                          <a:cs typeface="+mn-cs"/>
                        </a:rPr>
                        <a:t>Eatwith</a:t>
                      </a:r>
                      <a:r>
                        <a:rPr lang="es-ES_tradnl" sz="900" kern="1200" baseline="0" noProof="0" dirty="0" smtClean="0">
                          <a:solidFill>
                            <a:srgbClr val="002776"/>
                          </a:solidFill>
                          <a:latin typeface="+mn-lt"/>
                          <a:ea typeface="+mn-ea"/>
                          <a:cs typeface="+mn-cs"/>
                        </a:rPr>
                        <a:t>, entre otras actualmente más desarrolladas </a:t>
                      </a:r>
                      <a:r>
                        <a:rPr lang="es-ES_tradnl" sz="900" kern="1200" baseline="0" noProof="0" dirty="0" err="1" smtClean="0">
                          <a:solidFill>
                            <a:srgbClr val="002776"/>
                          </a:solidFill>
                          <a:latin typeface="+mn-lt"/>
                          <a:ea typeface="+mn-ea"/>
                          <a:cs typeface="+mn-cs"/>
                        </a:rPr>
                        <a:t>Airbnb</a:t>
                      </a:r>
                      <a:r>
                        <a:rPr lang="es-ES_tradnl" sz="900" kern="1200" baseline="0" noProof="0" dirty="0" smtClean="0">
                          <a:solidFill>
                            <a:srgbClr val="002776"/>
                          </a:solidFill>
                          <a:latin typeface="+mn-lt"/>
                          <a:ea typeface="+mn-ea"/>
                          <a:cs typeface="+mn-cs"/>
                        </a:rPr>
                        <a:t>.</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Deben ser proyectos con un plan de negocio elaborado, tiempo de vida inferior a los 2 años y que muestre una sustentabilidad económica en su modelo de negocio.</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Su inversión inicial y obtenida no debe superar los 15.000 USD en el primer estadio (incubación) o 60.000 USD en el segundo (aceleración)</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Anualmente se convocará un concurso organizado por Quito Turismo y </a:t>
                      </a:r>
                      <a:r>
                        <a:rPr lang="es-ES_tradnl" sz="900" kern="1200" baseline="0" noProof="0" dirty="0" err="1" smtClean="0">
                          <a:solidFill>
                            <a:srgbClr val="002776"/>
                          </a:solidFill>
                          <a:latin typeface="+mn-lt"/>
                          <a:ea typeface="+mn-ea"/>
                          <a:cs typeface="+mn-cs"/>
                        </a:rPr>
                        <a:t>Conquito</a:t>
                      </a:r>
                      <a:r>
                        <a:rPr lang="es-ES_tradnl" sz="900" kern="1200" baseline="0" noProof="0" dirty="0" smtClean="0">
                          <a:solidFill>
                            <a:srgbClr val="002776"/>
                          </a:solidFill>
                          <a:latin typeface="+mn-lt"/>
                          <a:ea typeface="+mn-ea"/>
                          <a:cs typeface="+mn-cs"/>
                        </a:rPr>
                        <a:t> para el que se seleccionarán 5 proyectos en incubadora. Los proyectos en la “incubadora” tienen por objetivo desarrollar la idea en un proyecto piloto. El avance natural del programa sería que los proyectos exitosos en “incubadora” alcanzaran el siguiente paso: la aceleración.</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El Programa premia a los seleccionados con: una cuantía monetaria (concedida a fondo perdido o a reembolsar en el futuro, aunque suele ser a fondo perdido) de hasta 10.000 USD por proyecto y concede fondos no monetarios: espacio físico donde poder trabajar, servicios de asesoramiento y soporte en materia de negocio: apoyo en el plan de negocio y su implementación, asesoría de cuestiones mercantiles, fiscales y laborales, entre otros. </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Los servicios suelen pactarse con el sector público y privado:</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Espacio de emprendimiento podría asumirlo Quito Turismo o </a:t>
                      </a:r>
                      <a:r>
                        <a:rPr lang="es-ES_tradnl" sz="900" kern="1200" baseline="0" noProof="0" dirty="0" err="1" smtClean="0">
                          <a:solidFill>
                            <a:srgbClr val="002776"/>
                          </a:solidFill>
                          <a:latin typeface="+mn-lt"/>
                          <a:ea typeface="+mn-ea"/>
                          <a:cs typeface="+mn-cs"/>
                        </a:rPr>
                        <a:t>Conquito</a:t>
                      </a:r>
                      <a:r>
                        <a:rPr lang="es-ES_tradnl" sz="900" kern="1200" baseline="0" noProof="0" dirty="0" smtClean="0">
                          <a:solidFill>
                            <a:srgbClr val="002776"/>
                          </a:solidFill>
                          <a:latin typeface="+mn-lt"/>
                          <a:ea typeface="+mn-ea"/>
                          <a:cs typeface="+mn-cs"/>
                        </a:rPr>
                        <a:t> o bien universidades, escuelas de negocio, entre otros.</a:t>
                      </a:r>
                    </a:p>
                    <a:p>
                      <a:pPr marL="1598696" marR="0" lvl="3"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Asesoramiento de negocio suele aportarlo el sector privado (a pactar explicando sus beneficios de colaboración) firmas de asesoría de negocios, despachos de abogados o asesoría jurídica, soporte de otras compañías del sector que compartan su experiencia y conocimiento.</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Reconocimiento y comunicación de los proyectos seleccionados para generar notoriedad del Programa y de los proyectos.</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a:t>
                      </a:r>
                      <a:r>
                        <a:rPr lang="es-ES_tradnl" sz="900" b="1" kern="1200" baseline="0" noProof="0" dirty="0" smtClean="0">
                          <a:solidFill>
                            <a:srgbClr val="002776"/>
                          </a:solidFill>
                          <a:latin typeface="+mn-lt"/>
                          <a:ea typeface="+mn-ea"/>
                          <a:cs typeface="+mn-cs"/>
                        </a:rPr>
                        <a:t>Programa Aceleradora</a:t>
                      </a:r>
                      <a:r>
                        <a:rPr lang="es-ES_tradnl" sz="900" kern="1200" baseline="0" noProof="0" dirty="0" smtClean="0">
                          <a:solidFill>
                            <a:srgbClr val="002776"/>
                          </a:solidFill>
                          <a:latin typeface="+mn-lt"/>
                          <a:ea typeface="+mn-ea"/>
                          <a:cs typeface="+mn-cs"/>
                        </a:rPr>
                        <a:t>”</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Determinar qué proyectos se consideran exitosos en la “incubadora” y están listos para ser “acelerados” gracias a la inyección de capital de inversores privados (y públicos, aunque suelen ser mayoritariamente privados).</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En este momento la “</a:t>
                      </a:r>
                      <a:r>
                        <a:rPr lang="es-ES_tradnl" sz="900" kern="1200" baseline="0" noProof="0" dirty="0" err="1" smtClean="0">
                          <a:solidFill>
                            <a:srgbClr val="002776"/>
                          </a:solidFill>
                          <a:latin typeface="+mn-lt"/>
                          <a:ea typeface="+mn-ea"/>
                          <a:cs typeface="+mn-cs"/>
                        </a:rPr>
                        <a:t>start</a:t>
                      </a:r>
                      <a:r>
                        <a:rPr lang="es-ES_tradnl" sz="900" kern="1200" baseline="0" noProof="0" dirty="0" smtClean="0">
                          <a:solidFill>
                            <a:srgbClr val="002776"/>
                          </a:solidFill>
                          <a:latin typeface="+mn-lt"/>
                          <a:ea typeface="+mn-ea"/>
                          <a:cs typeface="+mn-cs"/>
                        </a:rPr>
                        <a:t>-up” realiza su primera ronda de financiación a través de la cual recibe una inyección de capital. A cambio del mismo, se cede un porcentaje (%) del capital social al inversor que suele oscilar entre 5- 10% del total.</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La primera ronda de financiación permite a la “</a:t>
                      </a:r>
                      <a:r>
                        <a:rPr lang="es-ES_tradnl" sz="900" kern="1200" baseline="0" noProof="0" dirty="0" err="1" smtClean="0">
                          <a:solidFill>
                            <a:srgbClr val="002776"/>
                          </a:solidFill>
                          <a:latin typeface="+mn-lt"/>
                          <a:ea typeface="+mn-ea"/>
                          <a:cs typeface="+mn-cs"/>
                        </a:rPr>
                        <a:t>start</a:t>
                      </a:r>
                      <a:r>
                        <a:rPr lang="es-ES_tradnl" sz="900" kern="1200" baseline="0" noProof="0" dirty="0" smtClean="0">
                          <a:solidFill>
                            <a:srgbClr val="002776"/>
                          </a:solidFill>
                          <a:latin typeface="+mn-lt"/>
                          <a:ea typeface="+mn-ea"/>
                          <a:cs typeface="+mn-cs"/>
                        </a:rPr>
                        <a:t>-up” fortalecer las “oportunidades” y puntos fuertes, así como crecer rápidamente ya que la inversión inyectada permitirá desarrollar el producto e invertir en su estrategia “</a:t>
                      </a:r>
                      <a:r>
                        <a:rPr lang="es-ES_tradnl" sz="900" kern="1200" baseline="0" noProof="0" dirty="0" err="1" smtClean="0">
                          <a:solidFill>
                            <a:srgbClr val="002776"/>
                          </a:solidFill>
                          <a:latin typeface="+mn-lt"/>
                          <a:ea typeface="+mn-ea"/>
                          <a:cs typeface="+mn-cs"/>
                        </a:rPr>
                        <a:t>go</a:t>
                      </a:r>
                      <a:r>
                        <a:rPr lang="es-ES_tradnl" sz="900" kern="1200" baseline="0" noProof="0" dirty="0" smtClean="0">
                          <a:solidFill>
                            <a:srgbClr val="002776"/>
                          </a:solidFill>
                          <a:latin typeface="+mn-lt"/>
                          <a:ea typeface="+mn-ea"/>
                          <a:cs typeface="+mn-cs"/>
                        </a:rPr>
                        <a:t> to </a:t>
                      </a:r>
                      <a:r>
                        <a:rPr lang="es-ES_tradnl" sz="900" kern="1200" baseline="0" noProof="0" dirty="0" err="1" smtClean="0">
                          <a:solidFill>
                            <a:srgbClr val="002776"/>
                          </a:solidFill>
                          <a:latin typeface="+mn-lt"/>
                          <a:ea typeface="+mn-ea"/>
                          <a:cs typeface="+mn-cs"/>
                        </a:rPr>
                        <a:t>market</a:t>
                      </a:r>
                      <a:r>
                        <a:rPr lang="es-ES_tradnl" sz="900" kern="1200" baseline="0" noProof="0" dirty="0" smtClean="0">
                          <a:solidFill>
                            <a:srgbClr val="002776"/>
                          </a:solidFill>
                          <a:latin typeface="+mn-lt"/>
                          <a:ea typeface="+mn-ea"/>
                          <a:cs typeface="+mn-cs"/>
                        </a:rPr>
                        <a:t>”.</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En el proceso de aceleración suelen participar inversores privados, entidades financieras con áreas dedicadas a este tipo de inversión, compañías privadas y universidades. </a:t>
                      </a:r>
                    </a:p>
                    <a:p>
                      <a:pPr marL="685297" marR="0" lvl="1"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b="1" kern="1200" baseline="0" noProof="0" dirty="0" smtClean="0">
                          <a:solidFill>
                            <a:srgbClr val="002776"/>
                          </a:solidFill>
                          <a:latin typeface="+mn-lt"/>
                          <a:ea typeface="+mn-ea"/>
                          <a:cs typeface="+mn-cs"/>
                        </a:rPr>
                        <a:t>Programa de beneficios para las compañías del sector privado que dan apoyo al emprendimiento</a:t>
                      </a:r>
                      <a:r>
                        <a:rPr lang="es-ES_tradnl" sz="900" kern="1200" baseline="0" noProof="0" dirty="0" smtClean="0">
                          <a:solidFill>
                            <a:srgbClr val="002776"/>
                          </a:solidFill>
                          <a:latin typeface="+mn-lt"/>
                          <a:ea typeface="+mn-ea"/>
                          <a:cs typeface="+mn-cs"/>
                        </a:rPr>
                        <a:t>: mayoritariamente serían beneficios fiscales. </a:t>
                      </a:r>
                    </a:p>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s-ES_tradnl" sz="900" kern="1200" baseline="0" noProof="0" dirty="0" smtClean="0">
                          <a:solidFill>
                            <a:srgbClr val="002776"/>
                          </a:solidFill>
                          <a:latin typeface="+mn-lt"/>
                          <a:ea typeface="+mn-ea"/>
                          <a:cs typeface="+mn-cs"/>
                        </a:rPr>
                        <a:t>El objetivo de estos beneficios es diseñar una premio o “retribución” para las compañías colaboradoras que prestan su apoyo en el asesoramiento del negocio.</a:t>
                      </a:r>
                    </a:p>
                  </a:txBody>
                  <a:tcPr>
                    <a:lnR w="12700" cap="flat" cmpd="sng" algn="ctr">
                      <a:solidFill>
                        <a:schemeClr val="bg1">
                          <a:lumMod val="95000"/>
                        </a:schemeClr>
                      </a:solidFill>
                      <a:prstDash val="solid"/>
                      <a:round/>
                      <a:headEnd type="none" w="med" len="med"/>
                      <a:tailEnd type="none" w="med" len="med"/>
                    </a:lnR>
                    <a:solidFill>
                      <a:schemeClr val="accent6">
                        <a:lumMod val="20000"/>
                        <a:lumOff val="80000"/>
                      </a:schemeClr>
                    </a:solidFill>
                  </a:tcPr>
                </a:tc>
                <a:extLst>
                  <a:ext uri="{0D108BD9-81ED-4DB2-BD59-A6C34878D82A}">
                    <a16:rowId xmlns="" xmlns:a16="http://schemas.microsoft.com/office/drawing/2014/main" val="10000"/>
                  </a:ext>
                </a:extLst>
              </a:tr>
              <a:tr h="749573">
                <a:tc>
                  <a:txBody>
                    <a:bodyPr/>
                    <a:lstStyle/>
                    <a:p>
                      <a:pPr marL="1141999" marR="0" lvl="2" indent="-228600" algn="l" defTabSz="913399"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s-ES_tradnl" sz="900" kern="1200" baseline="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B w="12700" cap="flat" cmpd="sng" algn="ctr">
                      <a:solidFill>
                        <a:schemeClr val="bg1">
                          <a:lumMod val="9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 xmlns:a16="http://schemas.microsoft.com/office/drawing/2014/main" val="2068567632"/>
                  </a:ext>
                </a:extLst>
              </a:tr>
            </a:tbl>
          </a:graphicData>
        </a:graphic>
      </p:graphicFrame>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sugerencias para la  “incubadora” y “aceleradora” de productos turísticos</a:t>
            </a:r>
            <a:endParaRPr lang="es-CL" sz="1000" b="1" dirty="0">
              <a:solidFill>
                <a:schemeClr val="bg2"/>
              </a:solidFill>
              <a:latin typeface="+mn-lt"/>
            </a:endParaRPr>
          </a:p>
        </p:txBody>
      </p:sp>
      <p:sp>
        <p:nvSpPr>
          <p:cNvPr id="43" name="Rectangle 42"/>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5.2. Incubadora y Aceleradora de Productos Turísticos Sustentables</a:t>
            </a:r>
            <a:endParaRPr lang="es-CL" sz="1100" b="1" dirty="0">
              <a:solidFill>
                <a:schemeClr val="tx2"/>
              </a:solidFill>
            </a:endParaRPr>
          </a:p>
        </p:txBody>
      </p:sp>
      <p:sp>
        <p:nvSpPr>
          <p:cNvPr id="44" name="Rectangle 43"/>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smtClean="0"/>
              <a:t>Dinamización turística integral</a:t>
            </a:r>
            <a:endParaRPr lang="es-CL" sz="800" b="1" dirty="0">
              <a:solidFill>
                <a:srgbClr val="FFFFFF"/>
              </a:solidFill>
            </a:endParaRPr>
          </a:p>
        </p:txBody>
      </p:sp>
      <p:sp>
        <p:nvSpPr>
          <p:cNvPr id="45" name="Rounded Rectangle 44"/>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E5</a:t>
            </a:r>
            <a:endParaRPr lang="es-ES" sz="1000" b="1" dirty="0">
              <a:solidFill>
                <a:srgbClr val="002060"/>
              </a:solidFill>
            </a:endParaRPr>
          </a:p>
        </p:txBody>
      </p:sp>
      <p:grpSp>
        <p:nvGrpSpPr>
          <p:cNvPr id="28" name="Group 27"/>
          <p:cNvGrpSpPr/>
          <p:nvPr/>
        </p:nvGrpSpPr>
        <p:grpSpPr>
          <a:xfrm>
            <a:off x="1202122" y="380250"/>
            <a:ext cx="428400" cy="410400"/>
            <a:chOff x="1157616" y="202415"/>
            <a:chExt cx="515504" cy="495053"/>
          </a:xfrm>
        </p:grpSpPr>
        <p:sp>
          <p:nvSpPr>
            <p:cNvPr id="29" name="Rounded Rectangle 28"/>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30" name="Group 282"/>
            <p:cNvGrpSpPr/>
            <p:nvPr/>
          </p:nvGrpSpPr>
          <p:grpSpPr>
            <a:xfrm>
              <a:off x="1311621" y="288473"/>
              <a:ext cx="207495" cy="194290"/>
              <a:chOff x="644491" y="4719572"/>
              <a:chExt cx="226243" cy="211846"/>
            </a:xfrm>
            <a:solidFill>
              <a:schemeClr val="bg1"/>
            </a:solidFill>
          </p:grpSpPr>
          <p:sp>
            <p:nvSpPr>
              <p:cNvPr id="31"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32"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418253641"/>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82</a:t>
            </a:fld>
            <a:endParaRPr lang="en-US" dirty="0"/>
          </a:p>
        </p:txBody>
      </p:sp>
      <p:sp>
        <p:nvSpPr>
          <p:cNvPr id="5" name="Freeform 4"/>
          <p:cNvSpPr>
            <a:spLocks/>
          </p:cNvSpPr>
          <p:nvPr>
            <p:custDataLst>
              <p:tags r:id="rId1"/>
            </p:custDataLst>
          </p:nvPr>
        </p:nvSpPr>
        <p:spPr bwMode="auto">
          <a:xfrm>
            <a:off x="133450" y="574626"/>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 name="Rectangle 6"/>
          <p:cNvSpPr/>
          <p:nvPr/>
        </p:nvSpPr>
        <p:spPr>
          <a:xfrm>
            <a:off x="277208" y="1582739"/>
            <a:ext cx="9577322"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8" name="Group 7"/>
          <p:cNvGrpSpPr/>
          <p:nvPr/>
        </p:nvGrpSpPr>
        <p:grpSpPr>
          <a:xfrm>
            <a:off x="356512" y="1634096"/>
            <a:ext cx="252000" cy="252000"/>
            <a:chOff x="7307263" y="3144838"/>
            <a:chExt cx="550863" cy="609601"/>
          </a:xfrm>
          <a:solidFill>
            <a:schemeClr val="bg1"/>
          </a:solidFill>
        </p:grpSpPr>
        <p:sp>
          <p:nvSpPr>
            <p:cNvPr id="9"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0"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2"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3"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4"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5"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6" name="TextBox 15"/>
          <p:cNvSpPr txBox="1"/>
          <p:nvPr/>
        </p:nvSpPr>
        <p:spPr>
          <a:xfrm>
            <a:off x="637248" y="1641368"/>
            <a:ext cx="9073266" cy="246221"/>
          </a:xfrm>
          <a:prstGeom prst="rect">
            <a:avLst/>
          </a:prstGeom>
          <a:noFill/>
        </p:spPr>
        <p:txBody>
          <a:bodyPr wrap="square" rtlCol="0">
            <a:spAutoFit/>
          </a:bodyPr>
          <a:lstStyle/>
          <a:p>
            <a:r>
              <a:rPr lang="es-CL" sz="1000" b="1" dirty="0" smtClean="0">
                <a:solidFill>
                  <a:schemeClr val="bg2"/>
                </a:solidFill>
                <a:latin typeface="+mn-lt"/>
              </a:rPr>
              <a:t>Anexo: detalle de “incubadora” y “aceleradora” de productos turísticos</a:t>
            </a:r>
            <a:endParaRPr lang="es-CL" sz="1000" b="1" dirty="0">
              <a:solidFill>
                <a:schemeClr val="bg2"/>
              </a:solidFill>
              <a:latin typeface="+mn-lt"/>
            </a:endParaRPr>
          </a:p>
        </p:txBody>
      </p:sp>
      <p:pic>
        <p:nvPicPr>
          <p:cNvPr id="2" name="Picture 1"/>
          <p:cNvPicPr>
            <a:picLocks noChangeAspect="1"/>
          </p:cNvPicPr>
          <p:nvPr/>
        </p:nvPicPr>
        <p:blipFill rotWithShape="1">
          <a:blip r:embed="rId6"/>
          <a:srcRect l="14027" t="31297" r="15687" b="17516"/>
          <a:stretch/>
        </p:blipFill>
        <p:spPr>
          <a:xfrm>
            <a:off x="277466" y="3932978"/>
            <a:ext cx="4536504" cy="1857466"/>
          </a:xfrm>
          <a:prstGeom prst="rect">
            <a:avLst/>
          </a:prstGeom>
        </p:spPr>
      </p:pic>
      <p:pic>
        <p:nvPicPr>
          <p:cNvPr id="18" name="Picture 17"/>
          <p:cNvPicPr>
            <a:picLocks noChangeAspect="1"/>
          </p:cNvPicPr>
          <p:nvPr/>
        </p:nvPicPr>
        <p:blipFill rotWithShape="1">
          <a:blip r:embed="rId7"/>
          <a:srcRect l="14452" t="9413" r="2534" b="18730"/>
          <a:stretch/>
        </p:blipFill>
        <p:spPr>
          <a:xfrm>
            <a:off x="307758" y="2475141"/>
            <a:ext cx="3426092" cy="1667365"/>
          </a:xfrm>
          <a:prstGeom prst="rect">
            <a:avLst/>
          </a:prstGeom>
        </p:spPr>
      </p:pic>
      <p:pic>
        <p:nvPicPr>
          <p:cNvPr id="37" name="Picture 36"/>
          <p:cNvPicPr>
            <a:picLocks noChangeAspect="1"/>
          </p:cNvPicPr>
          <p:nvPr/>
        </p:nvPicPr>
        <p:blipFill>
          <a:blip r:embed="rId8"/>
          <a:stretch>
            <a:fillRect/>
          </a:stretch>
        </p:blipFill>
        <p:spPr>
          <a:xfrm>
            <a:off x="301519" y="1972392"/>
            <a:ext cx="1878480" cy="426746"/>
          </a:xfrm>
          <a:prstGeom prst="rect">
            <a:avLst/>
          </a:prstGeom>
        </p:spPr>
      </p:pic>
      <p:sp>
        <p:nvSpPr>
          <p:cNvPr id="38" name="TextBox 37"/>
          <p:cNvSpPr txBox="1"/>
          <p:nvPr/>
        </p:nvSpPr>
        <p:spPr>
          <a:xfrm>
            <a:off x="205457" y="5759202"/>
            <a:ext cx="4608513" cy="1631216"/>
          </a:xfrm>
          <a:prstGeom prst="rect">
            <a:avLst/>
          </a:prstGeom>
          <a:noFill/>
        </p:spPr>
        <p:txBody>
          <a:bodyPr wrap="square" rtlCol="0">
            <a:spAutoFit/>
          </a:bodyPr>
          <a:lstStyle/>
          <a:p>
            <a:pPr algn="just"/>
            <a:r>
              <a:rPr lang="es-ES_tradnl" sz="1000" dirty="0" smtClean="0">
                <a:solidFill>
                  <a:srgbClr val="002776"/>
                </a:solidFill>
              </a:rPr>
              <a:t>Trip4real.com en su fase de aceleración logró captar a inversores como el Caixa Capital </a:t>
            </a:r>
            <a:r>
              <a:rPr lang="es-ES_tradnl" sz="1000" dirty="0" err="1" smtClean="0">
                <a:solidFill>
                  <a:srgbClr val="002776"/>
                </a:solidFill>
              </a:rPr>
              <a:t>Risk</a:t>
            </a:r>
            <a:r>
              <a:rPr lang="es-ES_tradnl" sz="1000" dirty="0" smtClean="0">
                <a:solidFill>
                  <a:srgbClr val="002776"/>
                </a:solidFill>
              </a:rPr>
              <a:t> (vehículo de inversión de la entidad financiera) y </a:t>
            </a:r>
            <a:r>
              <a:rPr lang="es-ES_tradnl" sz="1000" dirty="0" err="1" smtClean="0">
                <a:solidFill>
                  <a:srgbClr val="002776"/>
                </a:solidFill>
              </a:rPr>
              <a:t>Kibo</a:t>
            </a:r>
            <a:r>
              <a:rPr lang="es-ES_tradnl" sz="1000" dirty="0" smtClean="0">
                <a:solidFill>
                  <a:srgbClr val="002776"/>
                </a:solidFill>
              </a:rPr>
              <a:t> </a:t>
            </a:r>
            <a:r>
              <a:rPr lang="es-ES_tradnl" sz="1000" dirty="0" err="1" smtClean="0">
                <a:solidFill>
                  <a:srgbClr val="002776"/>
                </a:solidFill>
              </a:rPr>
              <a:t>Ventures</a:t>
            </a:r>
            <a:r>
              <a:rPr lang="es-ES_tradnl" sz="1000" dirty="0" smtClean="0">
                <a:solidFill>
                  <a:srgbClr val="002776"/>
                </a:solidFill>
              </a:rPr>
              <a:t>.</a:t>
            </a:r>
          </a:p>
          <a:p>
            <a:pPr algn="just"/>
            <a:r>
              <a:rPr lang="es-ES_tradnl" sz="1000" dirty="0" smtClean="0">
                <a:solidFill>
                  <a:srgbClr val="002776"/>
                </a:solidFill>
              </a:rPr>
              <a:t>Más tarde entraron en futuras rondas de inversión: el cocinero </a:t>
            </a:r>
            <a:r>
              <a:rPr lang="es-ES_tradnl" sz="1000" dirty="0" err="1" smtClean="0">
                <a:solidFill>
                  <a:srgbClr val="002776"/>
                </a:solidFill>
              </a:rPr>
              <a:t>Ferran</a:t>
            </a:r>
            <a:r>
              <a:rPr lang="es-ES_tradnl" sz="1000" dirty="0" smtClean="0">
                <a:solidFill>
                  <a:srgbClr val="002776"/>
                </a:solidFill>
              </a:rPr>
              <a:t> Adrià o publicistas reconocidos en España como Toni </a:t>
            </a:r>
            <a:r>
              <a:rPr lang="es-ES_tradnl" sz="1000" dirty="0" err="1" smtClean="0">
                <a:solidFill>
                  <a:srgbClr val="002776"/>
                </a:solidFill>
              </a:rPr>
              <a:t>Segarra</a:t>
            </a:r>
            <a:r>
              <a:rPr lang="es-ES_tradnl" sz="1000" dirty="0" smtClean="0">
                <a:solidFill>
                  <a:srgbClr val="002776"/>
                </a:solidFill>
              </a:rPr>
              <a:t> y Luís Cuesta. Adicionalmente el Ministerio de Industria, Comercio y Turismo aportó 1.5 MM€. En total se lograron 3 MM € en su 2ª ronda de financiación.</a:t>
            </a:r>
          </a:p>
          <a:p>
            <a:pPr algn="just"/>
            <a:r>
              <a:rPr lang="es-ES_tradnl" sz="1000" dirty="0" smtClean="0">
                <a:solidFill>
                  <a:srgbClr val="002776"/>
                </a:solidFill>
              </a:rPr>
              <a:t>Actualmente Trip4real colabora con Expedia.com para facilitar a los “turistas” convertirse en viajeros de la mano de locales para disfrutar la experiencia auténtica que un destino turístico ofrece.</a:t>
            </a:r>
            <a:endParaRPr lang="es-ES" sz="1000" dirty="0">
              <a:solidFill>
                <a:srgbClr val="002776"/>
              </a:solidFill>
            </a:endParaRPr>
          </a:p>
        </p:txBody>
      </p:sp>
      <p:pic>
        <p:nvPicPr>
          <p:cNvPr id="39" name="Picture 38"/>
          <p:cNvPicPr>
            <a:picLocks noChangeAspect="1"/>
          </p:cNvPicPr>
          <p:nvPr/>
        </p:nvPicPr>
        <p:blipFill rotWithShape="1">
          <a:blip r:embed="rId9"/>
          <a:srcRect l="1851" t="10625" r="2958" b="16532"/>
          <a:stretch/>
        </p:blipFill>
        <p:spPr>
          <a:xfrm>
            <a:off x="4935555" y="2490771"/>
            <a:ext cx="4918975" cy="2116303"/>
          </a:xfrm>
          <a:prstGeom prst="rect">
            <a:avLst/>
          </a:prstGeom>
        </p:spPr>
      </p:pic>
      <p:sp>
        <p:nvSpPr>
          <p:cNvPr id="41" name="TextBox 40"/>
          <p:cNvSpPr txBox="1"/>
          <p:nvPr/>
        </p:nvSpPr>
        <p:spPr>
          <a:xfrm>
            <a:off x="4934726" y="4676512"/>
            <a:ext cx="4608513" cy="553998"/>
          </a:xfrm>
          <a:prstGeom prst="rect">
            <a:avLst/>
          </a:prstGeom>
          <a:noFill/>
        </p:spPr>
        <p:txBody>
          <a:bodyPr wrap="square" rtlCol="0">
            <a:spAutoFit/>
          </a:bodyPr>
          <a:lstStyle/>
          <a:p>
            <a:pPr algn="just"/>
            <a:r>
              <a:rPr lang="es-ES_tradnl" sz="1000" dirty="0" smtClean="0">
                <a:solidFill>
                  <a:srgbClr val="002776"/>
                </a:solidFill>
              </a:rPr>
              <a:t>GetYourGuide.com un Marketplace creado para la mejora de la planificación o experiencia turística en el destino. Colaboran con diversas atractivos turísticos y destinos en todo el mundo.</a:t>
            </a:r>
            <a:endParaRPr lang="es-ES" sz="1000" dirty="0">
              <a:solidFill>
                <a:srgbClr val="002776"/>
              </a:solidFill>
            </a:endParaRPr>
          </a:p>
        </p:txBody>
      </p:sp>
      <p:pic>
        <p:nvPicPr>
          <p:cNvPr id="42" name="Picture 41"/>
          <p:cNvPicPr>
            <a:picLocks noChangeAspect="1"/>
          </p:cNvPicPr>
          <p:nvPr/>
        </p:nvPicPr>
        <p:blipFill rotWithShape="1">
          <a:blip r:embed="rId10"/>
          <a:srcRect l="12920" t="12594" r="14027" b="7673"/>
          <a:stretch/>
        </p:blipFill>
        <p:spPr>
          <a:xfrm>
            <a:off x="5029994" y="5286580"/>
            <a:ext cx="3469164" cy="2128806"/>
          </a:xfrm>
          <a:prstGeom prst="rect">
            <a:avLst/>
          </a:prstGeom>
        </p:spPr>
      </p:pic>
      <p:pic>
        <p:nvPicPr>
          <p:cNvPr id="44" name="Picture 43"/>
          <p:cNvPicPr>
            <a:picLocks noChangeAspect="1"/>
          </p:cNvPicPr>
          <p:nvPr/>
        </p:nvPicPr>
        <p:blipFill>
          <a:blip r:embed="rId11"/>
          <a:stretch>
            <a:fillRect/>
          </a:stretch>
        </p:blipFill>
        <p:spPr>
          <a:xfrm>
            <a:off x="4934726" y="2012176"/>
            <a:ext cx="743340" cy="1069703"/>
          </a:xfrm>
          <a:prstGeom prst="rect">
            <a:avLst/>
          </a:prstGeom>
        </p:spPr>
      </p:pic>
      <p:sp>
        <p:nvSpPr>
          <p:cNvPr id="31" name="Rectangle 30"/>
          <p:cNvSpPr/>
          <p:nvPr>
            <p:custDataLst>
              <p:tags r:id="rId2"/>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5.2. Incubadora y Aceleradora de Productos Turísticos Sustentables</a:t>
            </a:r>
            <a:endParaRPr lang="es-CL" sz="1100" b="1" dirty="0">
              <a:solidFill>
                <a:schemeClr val="tx2"/>
              </a:solidFill>
            </a:endParaRPr>
          </a:p>
        </p:txBody>
      </p:sp>
      <p:sp>
        <p:nvSpPr>
          <p:cNvPr id="32" name="Rectangle 31"/>
          <p:cNvSpPr/>
          <p:nvPr>
            <p:custDataLst>
              <p:tags r:id="rId3"/>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smtClean="0"/>
              <a:t>Dinamización turística integral</a:t>
            </a:r>
            <a:endParaRPr lang="es-CL" sz="800" b="1" dirty="0">
              <a:solidFill>
                <a:srgbClr val="FFFFFF"/>
              </a:solidFill>
            </a:endParaRPr>
          </a:p>
        </p:txBody>
      </p:sp>
      <p:sp>
        <p:nvSpPr>
          <p:cNvPr id="33" name="Rounded Rectangle 32"/>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E5</a:t>
            </a:r>
            <a:endParaRPr lang="es-ES" sz="1000" b="1" dirty="0">
              <a:solidFill>
                <a:srgbClr val="002060"/>
              </a:solidFill>
            </a:endParaRPr>
          </a:p>
        </p:txBody>
      </p:sp>
      <p:grpSp>
        <p:nvGrpSpPr>
          <p:cNvPr id="43" name="Group 42"/>
          <p:cNvGrpSpPr/>
          <p:nvPr/>
        </p:nvGrpSpPr>
        <p:grpSpPr>
          <a:xfrm>
            <a:off x="1202122" y="380250"/>
            <a:ext cx="428400" cy="410400"/>
            <a:chOff x="1157616" y="202415"/>
            <a:chExt cx="515504" cy="495053"/>
          </a:xfrm>
        </p:grpSpPr>
        <p:sp>
          <p:nvSpPr>
            <p:cNvPr id="45" name="Rounded Rectangle 44"/>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46" name="Group 282"/>
            <p:cNvGrpSpPr/>
            <p:nvPr/>
          </p:nvGrpSpPr>
          <p:grpSpPr>
            <a:xfrm>
              <a:off x="1311621" y="288473"/>
              <a:ext cx="207495" cy="194290"/>
              <a:chOff x="644491" y="4719572"/>
              <a:chExt cx="226243" cy="211846"/>
            </a:xfrm>
            <a:solidFill>
              <a:schemeClr val="bg1"/>
            </a:solidFill>
          </p:grpSpPr>
          <p:sp>
            <p:nvSpPr>
              <p:cNvPr id="47"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48"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3369870772"/>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7466" y="214586"/>
            <a:ext cx="8640960" cy="957262"/>
          </a:xfrm>
        </p:spPr>
        <p:txBody>
          <a:bodyPr/>
          <a:lstStyle/>
          <a:p>
            <a:r>
              <a:rPr lang="es-ES_tradnl" dirty="0" smtClean="0"/>
              <a:t>Ejemplo del evento “</a:t>
            </a:r>
            <a:r>
              <a:rPr lang="es-ES_tradnl" dirty="0" err="1" smtClean="0"/>
              <a:t>Incubatour</a:t>
            </a:r>
            <a:r>
              <a:rPr lang="es-ES_tradnl" dirty="0" smtClean="0"/>
              <a:t>” organizado en Mérida para favorecer el emprendimiento</a:t>
            </a:r>
            <a:endParaRPr lang="es-ES" dirty="0"/>
          </a:p>
        </p:txBody>
      </p:sp>
      <p:sp>
        <p:nvSpPr>
          <p:cNvPr id="3" name="Slide Number Placeholder 2"/>
          <p:cNvSpPr>
            <a:spLocks noGrp="1"/>
          </p:cNvSpPr>
          <p:nvPr>
            <p:ph type="sldNum" sz="quarter" idx="10"/>
          </p:nvPr>
        </p:nvSpPr>
        <p:spPr/>
        <p:txBody>
          <a:bodyPr/>
          <a:lstStyle/>
          <a:p>
            <a:pPr>
              <a:defRPr/>
            </a:pPr>
            <a:fld id="{86812F57-7A5F-4E8D-A60F-218CCB32CE6C}" type="slidenum">
              <a:rPr lang="en-US" smtClean="0"/>
              <a:pPr>
                <a:defRPr/>
              </a:pPr>
              <a:t>83</a:t>
            </a:fld>
            <a:endParaRPr lang="en-US" dirty="0"/>
          </a:p>
        </p:txBody>
      </p:sp>
      <p:pic>
        <p:nvPicPr>
          <p:cNvPr id="5" name="Picture 4"/>
          <p:cNvPicPr>
            <a:picLocks noChangeAspect="1"/>
          </p:cNvPicPr>
          <p:nvPr/>
        </p:nvPicPr>
        <p:blipFill rotWithShape="1">
          <a:blip r:embed="rId2"/>
          <a:srcRect l="5492" t="12442" r="7321" b="6329"/>
          <a:stretch/>
        </p:blipFill>
        <p:spPr>
          <a:xfrm>
            <a:off x="250957" y="1353711"/>
            <a:ext cx="5936026" cy="3109347"/>
          </a:xfrm>
          <a:prstGeom prst="rect">
            <a:avLst/>
          </a:prstGeom>
        </p:spPr>
      </p:pic>
      <p:pic>
        <p:nvPicPr>
          <p:cNvPr id="6" name="Picture 5"/>
          <p:cNvPicPr>
            <a:picLocks noChangeAspect="1"/>
          </p:cNvPicPr>
          <p:nvPr/>
        </p:nvPicPr>
        <p:blipFill rotWithShape="1">
          <a:blip r:embed="rId3"/>
          <a:srcRect l="6832" t="13579" r="8493" b="10626"/>
          <a:stretch/>
        </p:blipFill>
        <p:spPr>
          <a:xfrm>
            <a:off x="349474" y="4413850"/>
            <a:ext cx="5757767" cy="2897699"/>
          </a:xfrm>
          <a:prstGeom prst="rect">
            <a:avLst/>
          </a:prstGeom>
        </p:spPr>
      </p:pic>
    </p:spTree>
    <p:extLst>
      <p:ext uri="{BB962C8B-B14F-4D97-AF65-F5344CB8AC3E}">
        <p14:creationId xmlns:p14="http://schemas.microsoft.com/office/powerpoint/2010/main" val="1681027856"/>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2"/>
            </p:custDataLs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300105" name="think-cell Slide" r:id="rId33" imgW="270" imgH="270" progId="TCLayout.ActiveDocument.1">
                  <p:embed/>
                </p:oleObj>
              </mc:Choice>
              <mc:Fallback>
                <p:oleObj name="think-cell Slide" r:id="rId33" imgW="270" imgH="270" progId="TCLayout.ActiveDocument.1">
                  <p:embed/>
                  <p:pic>
                    <p:nvPicPr>
                      <p:cNvPr id="14" name="Object 13" hidden="1"/>
                      <p:cNvPicPr/>
                      <p:nvPr/>
                    </p:nvPicPr>
                    <p:blipFill>
                      <a:blip r:embed="rId34"/>
                      <a:stretch>
                        <a:fillRect/>
                      </a:stretch>
                    </p:blipFill>
                    <p:spPr>
                      <a:xfrm>
                        <a:off x="0" y="0"/>
                        <a:ext cx="158750" cy="158750"/>
                      </a:xfrm>
                      <a:prstGeom prst="rect">
                        <a:avLst/>
                      </a:prstGeom>
                    </p:spPr>
                  </p:pic>
                </p:oleObj>
              </mc:Fallback>
            </mc:AlternateContent>
          </a:graphicData>
        </a:graphic>
      </p:graphicFrame>
      <p:sp>
        <p:nvSpPr>
          <p:cNvPr id="6" name="Freeform 5"/>
          <p:cNvSpPr>
            <a:spLocks/>
          </p:cNvSpPr>
          <p:nvPr>
            <p:custDataLst>
              <p:tags r:id="rId3"/>
            </p:custDataLst>
          </p:nvPr>
        </p:nvSpPr>
        <p:spPr bwMode="auto">
          <a:xfrm>
            <a:off x="110892" y="516828"/>
            <a:ext cx="9828000" cy="6840040"/>
          </a:xfrm>
          <a:custGeom>
            <a:avLst/>
            <a:gdLst>
              <a:gd name="T0" fmla="*/ 0 w 5023"/>
              <a:gd name="T1" fmla="*/ 160 h 3143"/>
              <a:gd name="T2" fmla="*/ 0 w 5023"/>
              <a:gd name="T3" fmla="*/ 3143 h 3143"/>
              <a:gd name="T4" fmla="*/ 5023 w 5023"/>
              <a:gd name="T5" fmla="*/ 3143 h 3143"/>
              <a:gd name="T6" fmla="*/ 5023 w 5023"/>
              <a:gd name="T7" fmla="*/ 151 h 3143"/>
              <a:gd name="T8" fmla="*/ 903 w 5023"/>
              <a:gd name="T9" fmla="*/ 151 h 3143"/>
              <a:gd name="T10" fmla="*/ 795 w 5023"/>
              <a:gd name="T11" fmla="*/ 0 h 3143"/>
              <a:gd name="T12" fmla="*/ 135 w 5023"/>
              <a:gd name="T13" fmla="*/ 0 h 3143"/>
              <a:gd name="T14" fmla="*/ 0 w 5023"/>
              <a:gd name="T15" fmla="*/ 160 h 3143"/>
              <a:gd name="T16" fmla="*/ 0 60000 65536"/>
              <a:gd name="T17" fmla="*/ 0 60000 65536"/>
              <a:gd name="T18" fmla="*/ 0 60000 65536"/>
              <a:gd name="T19" fmla="*/ 0 60000 65536"/>
              <a:gd name="T20" fmla="*/ 0 60000 65536"/>
              <a:gd name="T21" fmla="*/ 0 60000 65536"/>
              <a:gd name="T22" fmla="*/ 0 60000 65536"/>
              <a:gd name="T23" fmla="*/ 0 60000 65536"/>
              <a:gd name="T24" fmla="*/ 0 w 5023"/>
              <a:gd name="T25" fmla="*/ 0 h 3143"/>
              <a:gd name="T26" fmla="*/ 5023 w 5023"/>
              <a:gd name="T27" fmla="*/ 3143 h 31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23" h="3143">
                <a:moveTo>
                  <a:pt x="0" y="160"/>
                </a:moveTo>
                <a:lnTo>
                  <a:pt x="0" y="3143"/>
                </a:lnTo>
                <a:lnTo>
                  <a:pt x="5023" y="3143"/>
                </a:lnTo>
                <a:lnTo>
                  <a:pt x="5023" y="151"/>
                </a:lnTo>
                <a:lnTo>
                  <a:pt x="903" y="151"/>
                </a:lnTo>
                <a:lnTo>
                  <a:pt x="795" y="0"/>
                </a:lnTo>
                <a:lnTo>
                  <a:pt x="135" y="0"/>
                </a:lnTo>
                <a:lnTo>
                  <a:pt x="0" y="160"/>
                </a:lnTo>
                <a:close/>
              </a:path>
            </a:pathLst>
          </a:custGeom>
          <a:solidFill>
            <a:schemeClr val="bg1">
              <a:lumMod val="95000"/>
            </a:schemeClr>
          </a:solidFill>
          <a:ln w="3175">
            <a:noFill/>
            <a:round/>
            <a:headEnd/>
            <a:tailEnd/>
          </a:ln>
        </p:spPr>
        <p:txBody>
          <a:bodyPr lIns="90214" tIns="45109" rIns="90214" bIns="45109"/>
          <a:lstStyle/>
          <a:p>
            <a:pPr defTabSz="1005322"/>
            <a:endParaRPr lang="es-CL" dirty="0">
              <a:solidFill>
                <a:srgbClr val="002776"/>
              </a:solidFill>
            </a:endParaRPr>
          </a:p>
        </p:txBody>
      </p:sp>
      <p:sp>
        <p:nvSpPr>
          <p:cNvPr id="70" name="Rectangle 69"/>
          <p:cNvSpPr/>
          <p:nvPr>
            <p:custDataLst>
              <p:tags r:id="rId4"/>
            </p:custDataLst>
          </p:nvPr>
        </p:nvSpPr>
        <p:spPr>
          <a:xfrm>
            <a:off x="2625278" y="972000"/>
            <a:ext cx="7264180" cy="36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304000" rtlCol="0" anchor="ctr"/>
          <a:lstStyle/>
          <a:p>
            <a:r>
              <a:rPr lang="es-ES_tradnl" sz="1100" b="1" dirty="0" smtClean="0">
                <a:solidFill>
                  <a:schemeClr val="tx2"/>
                </a:solidFill>
              </a:rPr>
              <a:t>5.3. Fomento de Encadenamientos Productivos en el destino</a:t>
            </a:r>
            <a:endParaRPr lang="es-CL" sz="1100" b="1" dirty="0">
              <a:solidFill>
                <a:schemeClr val="tx2"/>
              </a:solidFill>
            </a:endParaRPr>
          </a:p>
        </p:txBody>
      </p:sp>
      <p:sp>
        <p:nvSpPr>
          <p:cNvPr id="257" name="Rectangle 256"/>
          <p:cNvSpPr/>
          <p:nvPr/>
        </p:nvSpPr>
        <p:spPr>
          <a:xfrm>
            <a:off x="7264146" y="3064026"/>
            <a:ext cx="2625312" cy="172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mj-lt"/>
              <a:buAutoNum type="arabicPeriod"/>
            </a:pPr>
            <a:r>
              <a:rPr lang="es-CL" sz="900" dirty="0" smtClean="0">
                <a:solidFill>
                  <a:srgbClr val="002776"/>
                </a:solidFill>
              </a:rPr>
              <a:t>Colaboración y participación de los diversos </a:t>
            </a:r>
            <a:r>
              <a:rPr lang="es-CL" sz="900" dirty="0">
                <a:solidFill>
                  <a:srgbClr val="002776"/>
                </a:solidFill>
              </a:rPr>
              <a:t>actores implicados en </a:t>
            </a:r>
            <a:r>
              <a:rPr lang="es-CL" sz="900" dirty="0" smtClean="0">
                <a:solidFill>
                  <a:srgbClr val="002776"/>
                </a:solidFill>
              </a:rPr>
              <a:t>los distintos </a:t>
            </a:r>
            <a:r>
              <a:rPr lang="es-CL" sz="900" dirty="0">
                <a:solidFill>
                  <a:srgbClr val="002776"/>
                </a:solidFill>
              </a:rPr>
              <a:t>sectores.</a:t>
            </a:r>
            <a:endParaRPr lang="es-CL" sz="900" dirty="0" smtClean="0">
              <a:solidFill>
                <a:srgbClr val="002776"/>
              </a:solidFill>
            </a:endParaRPr>
          </a:p>
          <a:p>
            <a:pPr marL="228600" lvl="0" indent="-228600">
              <a:buFont typeface="+mj-lt"/>
              <a:buAutoNum type="arabicPeriod"/>
            </a:pPr>
            <a:r>
              <a:rPr lang="es-CL" sz="900" dirty="0" smtClean="0">
                <a:solidFill>
                  <a:srgbClr val="002776"/>
                </a:solidFill>
              </a:rPr>
              <a:t>Dedicación de los medios necesarios para lograr dimensionar en volumen los impactos en cada sector involucrado.</a:t>
            </a:r>
          </a:p>
        </p:txBody>
      </p:sp>
      <p:sp>
        <p:nvSpPr>
          <p:cNvPr id="212" name="Rectangle 211"/>
          <p:cNvSpPr/>
          <p:nvPr/>
        </p:nvSpPr>
        <p:spPr>
          <a:xfrm>
            <a:off x="205200" y="2114685"/>
            <a:ext cx="7020000" cy="54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lvl="0" indent="-228600">
              <a:buFont typeface="Arial" panose="020B0604020202020204" pitchFamily="34" charset="0"/>
              <a:buChar char="•"/>
            </a:pPr>
            <a:r>
              <a:rPr lang="es-CL" sz="900" dirty="0">
                <a:solidFill>
                  <a:srgbClr val="002776"/>
                </a:solidFill>
              </a:rPr>
              <a:t>Conocer el volumen de negocio generado por el sector turístico en otros sectores empresariales en Quito </a:t>
            </a:r>
            <a:r>
              <a:rPr lang="es-CL" sz="900" dirty="0" smtClean="0">
                <a:solidFill>
                  <a:srgbClr val="002776"/>
                </a:solidFill>
              </a:rPr>
              <a:t>(idealmente </a:t>
            </a:r>
            <a:r>
              <a:rPr lang="es-CL" sz="900" dirty="0">
                <a:solidFill>
                  <a:srgbClr val="002776"/>
                </a:solidFill>
              </a:rPr>
              <a:t>Ecuador</a:t>
            </a:r>
            <a:r>
              <a:rPr lang="es-CL" sz="900" dirty="0" smtClean="0">
                <a:solidFill>
                  <a:srgbClr val="002776"/>
                </a:solidFill>
              </a:rPr>
              <a:t>) e identificar brechas a solventar.</a:t>
            </a:r>
            <a:endParaRPr lang="es-CL" sz="900" dirty="0">
              <a:solidFill>
                <a:srgbClr val="002776"/>
              </a:solidFill>
            </a:endParaRPr>
          </a:p>
        </p:txBody>
      </p:sp>
      <p:sp>
        <p:nvSpPr>
          <p:cNvPr id="256" name="Rectangle 255"/>
          <p:cNvSpPr/>
          <p:nvPr/>
        </p:nvSpPr>
        <p:spPr>
          <a:xfrm>
            <a:off x="7264146" y="2700331"/>
            <a:ext cx="2625312"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Factores Críticos de Éxito</a:t>
            </a:r>
            <a:endParaRPr lang="es-CL" sz="1000" b="1" dirty="0">
              <a:solidFill>
                <a:srgbClr val="FFFFFF"/>
              </a:solidFill>
            </a:endParaRPr>
          </a:p>
        </p:txBody>
      </p:sp>
      <p:grpSp>
        <p:nvGrpSpPr>
          <p:cNvPr id="116" name="Group 115"/>
          <p:cNvGrpSpPr/>
          <p:nvPr/>
        </p:nvGrpSpPr>
        <p:grpSpPr>
          <a:xfrm>
            <a:off x="7389542" y="2734898"/>
            <a:ext cx="288000" cy="288000"/>
            <a:chOff x="5714803" y="4244975"/>
            <a:chExt cx="415925" cy="498475"/>
          </a:xfrm>
          <a:solidFill>
            <a:schemeClr val="bg1"/>
          </a:solidFill>
        </p:grpSpPr>
        <p:sp>
          <p:nvSpPr>
            <p:cNvPr id="117" name="Freeform 582"/>
            <p:cNvSpPr>
              <a:spLocks noEditPoints="1"/>
            </p:cNvSpPr>
            <p:nvPr/>
          </p:nvSpPr>
          <p:spPr bwMode="auto">
            <a:xfrm>
              <a:off x="5883078" y="4324351"/>
              <a:ext cx="60325" cy="66675"/>
            </a:xfrm>
            <a:custGeom>
              <a:avLst/>
              <a:gdLst>
                <a:gd name="T0" fmla="*/ 17 w 17"/>
                <a:gd name="T1" fmla="*/ 8 h 19"/>
                <a:gd name="T2" fmla="*/ 3 w 17"/>
                <a:gd name="T3" fmla="*/ 16 h 19"/>
                <a:gd name="T4" fmla="*/ 17 w 17"/>
                <a:gd name="T5" fmla="*/ 8 h 19"/>
                <a:gd name="T6" fmla="*/ 6 w 17"/>
                <a:gd name="T7" fmla="*/ 14 h 19"/>
                <a:gd name="T8" fmla="*/ 12 w 17"/>
                <a:gd name="T9" fmla="*/ 10 h 19"/>
                <a:gd name="T10" fmla="*/ 6 w 17"/>
                <a:gd name="T11" fmla="*/ 14 h 19"/>
              </a:gdLst>
              <a:ahLst/>
              <a:cxnLst>
                <a:cxn ang="0">
                  <a:pos x="T0" y="T1"/>
                </a:cxn>
                <a:cxn ang="0">
                  <a:pos x="T2" y="T3"/>
                </a:cxn>
                <a:cxn ang="0">
                  <a:pos x="T4" y="T5"/>
                </a:cxn>
                <a:cxn ang="0">
                  <a:pos x="T6" y="T7"/>
                </a:cxn>
                <a:cxn ang="0">
                  <a:pos x="T8" y="T9"/>
                </a:cxn>
                <a:cxn ang="0">
                  <a:pos x="T10" y="T11"/>
                </a:cxn>
              </a:cxnLst>
              <a:rect l="0" t="0" r="r" b="b"/>
              <a:pathLst>
                <a:path w="17" h="19">
                  <a:moveTo>
                    <a:pt x="17" y="8"/>
                  </a:moveTo>
                  <a:cubicBezTo>
                    <a:pt x="17" y="16"/>
                    <a:pt x="9" y="19"/>
                    <a:pt x="3" y="16"/>
                  </a:cubicBezTo>
                  <a:cubicBezTo>
                    <a:pt x="0" y="7"/>
                    <a:pt x="12" y="0"/>
                    <a:pt x="17" y="8"/>
                  </a:cubicBezTo>
                  <a:close/>
                  <a:moveTo>
                    <a:pt x="6" y="14"/>
                  </a:moveTo>
                  <a:cubicBezTo>
                    <a:pt x="9" y="14"/>
                    <a:pt x="11" y="13"/>
                    <a:pt x="12" y="10"/>
                  </a:cubicBezTo>
                  <a:cubicBezTo>
                    <a:pt x="9" y="8"/>
                    <a:pt x="5" y="8"/>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8" name="Freeform 584"/>
            <p:cNvSpPr>
              <a:spLocks noEditPoints="1"/>
            </p:cNvSpPr>
            <p:nvPr/>
          </p:nvSpPr>
          <p:spPr bwMode="auto">
            <a:xfrm>
              <a:off x="5903716" y="4419601"/>
              <a:ext cx="57150" cy="125413"/>
            </a:xfrm>
            <a:custGeom>
              <a:avLst/>
              <a:gdLst>
                <a:gd name="T0" fmla="*/ 11 w 16"/>
                <a:gd name="T1" fmla="*/ 0 h 35"/>
                <a:gd name="T2" fmla="*/ 16 w 16"/>
                <a:gd name="T3" fmla="*/ 32 h 35"/>
                <a:gd name="T4" fmla="*/ 6 w 16"/>
                <a:gd name="T5" fmla="*/ 34 h 35"/>
                <a:gd name="T6" fmla="*/ 0 w 16"/>
                <a:gd name="T7" fmla="*/ 5 h 35"/>
                <a:gd name="T8" fmla="*/ 11 w 16"/>
                <a:gd name="T9" fmla="*/ 0 h 35"/>
                <a:gd name="T10" fmla="*/ 7 w 16"/>
                <a:gd name="T11" fmla="*/ 4 h 35"/>
                <a:gd name="T12" fmla="*/ 2 w 16"/>
                <a:gd name="T13" fmla="*/ 7 h 35"/>
                <a:gd name="T14" fmla="*/ 6 w 16"/>
                <a:gd name="T15" fmla="*/ 18 h 35"/>
                <a:gd name="T16" fmla="*/ 11 w 16"/>
                <a:gd name="T17" fmla="*/ 29 h 35"/>
                <a:gd name="T18" fmla="*/ 7 w 16"/>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5">
                  <a:moveTo>
                    <a:pt x="11" y="0"/>
                  </a:moveTo>
                  <a:cubicBezTo>
                    <a:pt x="14" y="9"/>
                    <a:pt x="15" y="22"/>
                    <a:pt x="16" y="32"/>
                  </a:cubicBezTo>
                  <a:cubicBezTo>
                    <a:pt x="14" y="34"/>
                    <a:pt x="9" y="35"/>
                    <a:pt x="6" y="34"/>
                  </a:cubicBezTo>
                  <a:cubicBezTo>
                    <a:pt x="3" y="26"/>
                    <a:pt x="1" y="14"/>
                    <a:pt x="0" y="5"/>
                  </a:cubicBezTo>
                  <a:cubicBezTo>
                    <a:pt x="2" y="2"/>
                    <a:pt x="6" y="0"/>
                    <a:pt x="11" y="0"/>
                  </a:cubicBezTo>
                  <a:close/>
                  <a:moveTo>
                    <a:pt x="7" y="4"/>
                  </a:moveTo>
                  <a:cubicBezTo>
                    <a:pt x="6" y="5"/>
                    <a:pt x="3" y="5"/>
                    <a:pt x="2" y="7"/>
                  </a:cubicBezTo>
                  <a:cubicBezTo>
                    <a:pt x="4" y="10"/>
                    <a:pt x="5" y="14"/>
                    <a:pt x="6" y="18"/>
                  </a:cubicBezTo>
                  <a:cubicBezTo>
                    <a:pt x="7" y="22"/>
                    <a:pt x="6" y="28"/>
                    <a:pt x="11" y="29"/>
                  </a:cubicBezTo>
                  <a:cubicBezTo>
                    <a:pt x="10" y="22"/>
                    <a:pt x="9" y="10"/>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19" name="Freeform 610"/>
            <p:cNvSpPr>
              <a:spLocks noEditPoints="1"/>
            </p:cNvSpPr>
            <p:nvPr/>
          </p:nvSpPr>
          <p:spPr bwMode="auto">
            <a:xfrm>
              <a:off x="5714803" y="4244975"/>
              <a:ext cx="415925" cy="498475"/>
            </a:xfrm>
            <a:custGeom>
              <a:avLst/>
              <a:gdLst>
                <a:gd name="T0" fmla="*/ 67 w 117"/>
                <a:gd name="T1" fmla="*/ 11 h 140"/>
                <a:gd name="T2" fmla="*/ 116 w 117"/>
                <a:gd name="T3" fmla="*/ 77 h 140"/>
                <a:gd name="T4" fmla="*/ 117 w 117"/>
                <a:gd name="T5" fmla="*/ 84 h 140"/>
                <a:gd name="T6" fmla="*/ 77 w 117"/>
                <a:gd name="T7" fmla="*/ 131 h 140"/>
                <a:gd name="T8" fmla="*/ 72 w 117"/>
                <a:gd name="T9" fmla="*/ 138 h 140"/>
                <a:gd name="T10" fmla="*/ 43 w 117"/>
                <a:gd name="T11" fmla="*/ 136 h 140"/>
                <a:gd name="T12" fmla="*/ 48 w 117"/>
                <a:gd name="T13" fmla="*/ 97 h 140"/>
                <a:gd name="T14" fmla="*/ 2 w 117"/>
                <a:gd name="T15" fmla="*/ 37 h 140"/>
                <a:gd name="T16" fmla="*/ 1 w 117"/>
                <a:gd name="T17" fmla="*/ 27 h 140"/>
                <a:gd name="T18" fmla="*/ 43 w 117"/>
                <a:gd name="T19" fmla="*/ 5 h 140"/>
                <a:gd name="T20" fmla="*/ 52 w 117"/>
                <a:gd name="T21" fmla="*/ 4 h 140"/>
                <a:gd name="T22" fmla="*/ 63 w 117"/>
                <a:gd name="T23" fmla="*/ 11 h 140"/>
                <a:gd name="T24" fmla="*/ 52 w 117"/>
                <a:gd name="T25" fmla="*/ 4 h 140"/>
                <a:gd name="T26" fmla="*/ 48 w 117"/>
                <a:gd name="T27" fmla="*/ 9 h 140"/>
                <a:gd name="T28" fmla="*/ 9 w 117"/>
                <a:gd name="T29" fmla="*/ 27 h 140"/>
                <a:gd name="T30" fmla="*/ 113 w 117"/>
                <a:gd name="T31" fmla="*/ 82 h 140"/>
                <a:gd name="T32" fmla="*/ 102 w 117"/>
                <a:gd name="T33" fmla="*/ 12 h 140"/>
                <a:gd name="T34" fmla="*/ 4 w 117"/>
                <a:gd name="T35" fmla="*/ 30 h 140"/>
                <a:gd name="T36" fmla="*/ 4 w 117"/>
                <a:gd name="T37" fmla="*/ 30 h 140"/>
                <a:gd name="T38" fmla="*/ 5 w 117"/>
                <a:gd name="T39" fmla="*/ 30 h 140"/>
                <a:gd name="T40" fmla="*/ 6 w 117"/>
                <a:gd name="T41" fmla="*/ 43 h 140"/>
                <a:gd name="T42" fmla="*/ 6 w 117"/>
                <a:gd name="T43" fmla="*/ 43 h 140"/>
                <a:gd name="T44" fmla="*/ 7 w 117"/>
                <a:gd name="T45" fmla="*/ 43 h 140"/>
                <a:gd name="T46" fmla="*/ 7 w 117"/>
                <a:gd name="T47" fmla="*/ 53 h 140"/>
                <a:gd name="T48" fmla="*/ 7 w 117"/>
                <a:gd name="T49" fmla="*/ 53 h 140"/>
                <a:gd name="T50" fmla="*/ 9 w 117"/>
                <a:gd name="T51" fmla="*/ 53 h 140"/>
                <a:gd name="T52" fmla="*/ 10 w 117"/>
                <a:gd name="T53" fmla="*/ 66 h 140"/>
                <a:gd name="T54" fmla="*/ 10 w 117"/>
                <a:gd name="T55" fmla="*/ 66 h 140"/>
                <a:gd name="T56" fmla="*/ 54 w 117"/>
                <a:gd name="T57" fmla="*/ 96 h 140"/>
                <a:gd name="T58" fmla="*/ 52 w 117"/>
                <a:gd name="T59" fmla="*/ 104 h 140"/>
                <a:gd name="T60" fmla="*/ 52 w 117"/>
                <a:gd name="T61" fmla="*/ 104 h 140"/>
                <a:gd name="T62" fmla="*/ 62 w 117"/>
                <a:gd name="T63" fmla="*/ 133 h 140"/>
                <a:gd name="T64" fmla="*/ 67 w 117"/>
                <a:gd name="T65" fmla="*/ 101 h 140"/>
                <a:gd name="T66" fmla="*/ 52 w 117"/>
                <a:gd name="T67" fmla="*/ 108 h 140"/>
                <a:gd name="T68" fmla="*/ 52 w 117"/>
                <a:gd name="T69" fmla="*/ 108 h 140"/>
                <a:gd name="T70" fmla="*/ 57 w 117"/>
                <a:gd name="T71" fmla="*/ 107 h 140"/>
                <a:gd name="T72" fmla="*/ 57 w 117"/>
                <a:gd name="T73" fmla="*/ 133 h 140"/>
                <a:gd name="T74" fmla="*/ 57 w 117"/>
                <a:gd name="T75" fmla="*/ 11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7" h="140">
                  <a:moveTo>
                    <a:pt x="63" y="0"/>
                  </a:moveTo>
                  <a:cubicBezTo>
                    <a:pt x="64" y="4"/>
                    <a:pt x="65" y="8"/>
                    <a:pt x="67" y="11"/>
                  </a:cubicBezTo>
                  <a:cubicBezTo>
                    <a:pt x="79" y="10"/>
                    <a:pt x="94" y="6"/>
                    <a:pt x="106" y="9"/>
                  </a:cubicBezTo>
                  <a:cubicBezTo>
                    <a:pt x="109" y="30"/>
                    <a:pt x="113" y="54"/>
                    <a:pt x="116" y="77"/>
                  </a:cubicBezTo>
                  <a:cubicBezTo>
                    <a:pt x="116" y="78"/>
                    <a:pt x="116" y="80"/>
                    <a:pt x="114" y="80"/>
                  </a:cubicBezTo>
                  <a:cubicBezTo>
                    <a:pt x="115" y="81"/>
                    <a:pt x="117" y="81"/>
                    <a:pt x="117" y="84"/>
                  </a:cubicBezTo>
                  <a:cubicBezTo>
                    <a:pt x="100" y="86"/>
                    <a:pt x="86" y="91"/>
                    <a:pt x="70" y="93"/>
                  </a:cubicBezTo>
                  <a:cubicBezTo>
                    <a:pt x="70" y="106"/>
                    <a:pt x="76" y="118"/>
                    <a:pt x="77" y="131"/>
                  </a:cubicBezTo>
                  <a:cubicBezTo>
                    <a:pt x="81" y="133"/>
                    <a:pt x="91" y="129"/>
                    <a:pt x="92" y="134"/>
                  </a:cubicBezTo>
                  <a:cubicBezTo>
                    <a:pt x="90" y="140"/>
                    <a:pt x="80" y="137"/>
                    <a:pt x="72" y="138"/>
                  </a:cubicBezTo>
                  <a:cubicBezTo>
                    <a:pt x="67" y="138"/>
                    <a:pt x="56" y="139"/>
                    <a:pt x="50" y="139"/>
                  </a:cubicBezTo>
                  <a:cubicBezTo>
                    <a:pt x="48" y="139"/>
                    <a:pt x="44" y="138"/>
                    <a:pt x="43" y="136"/>
                  </a:cubicBezTo>
                  <a:cubicBezTo>
                    <a:pt x="46" y="134"/>
                    <a:pt x="50" y="135"/>
                    <a:pt x="53" y="134"/>
                  </a:cubicBezTo>
                  <a:cubicBezTo>
                    <a:pt x="53" y="123"/>
                    <a:pt x="47" y="108"/>
                    <a:pt x="48" y="97"/>
                  </a:cubicBezTo>
                  <a:cubicBezTo>
                    <a:pt x="38" y="99"/>
                    <a:pt x="28" y="102"/>
                    <a:pt x="18" y="104"/>
                  </a:cubicBezTo>
                  <a:cubicBezTo>
                    <a:pt x="10" y="84"/>
                    <a:pt x="4" y="60"/>
                    <a:pt x="2" y="37"/>
                  </a:cubicBezTo>
                  <a:cubicBezTo>
                    <a:pt x="2" y="35"/>
                    <a:pt x="1" y="35"/>
                    <a:pt x="0" y="35"/>
                  </a:cubicBezTo>
                  <a:cubicBezTo>
                    <a:pt x="1" y="33"/>
                    <a:pt x="1" y="30"/>
                    <a:pt x="1" y="27"/>
                  </a:cubicBezTo>
                  <a:cubicBezTo>
                    <a:pt x="14" y="23"/>
                    <a:pt x="27" y="18"/>
                    <a:pt x="43" y="15"/>
                  </a:cubicBezTo>
                  <a:cubicBezTo>
                    <a:pt x="43" y="13"/>
                    <a:pt x="44" y="8"/>
                    <a:pt x="43" y="5"/>
                  </a:cubicBezTo>
                  <a:cubicBezTo>
                    <a:pt x="48" y="2"/>
                    <a:pt x="56" y="1"/>
                    <a:pt x="63" y="0"/>
                  </a:cubicBezTo>
                  <a:close/>
                  <a:moveTo>
                    <a:pt x="52" y="4"/>
                  </a:moveTo>
                  <a:cubicBezTo>
                    <a:pt x="52" y="8"/>
                    <a:pt x="53" y="10"/>
                    <a:pt x="53" y="13"/>
                  </a:cubicBezTo>
                  <a:cubicBezTo>
                    <a:pt x="57" y="13"/>
                    <a:pt x="61" y="13"/>
                    <a:pt x="63" y="11"/>
                  </a:cubicBezTo>
                  <a:cubicBezTo>
                    <a:pt x="61" y="9"/>
                    <a:pt x="60" y="6"/>
                    <a:pt x="60" y="3"/>
                  </a:cubicBezTo>
                  <a:cubicBezTo>
                    <a:pt x="58" y="3"/>
                    <a:pt x="56" y="4"/>
                    <a:pt x="52" y="4"/>
                  </a:cubicBezTo>
                  <a:close/>
                  <a:moveTo>
                    <a:pt x="47" y="14"/>
                  </a:moveTo>
                  <a:cubicBezTo>
                    <a:pt x="49" y="14"/>
                    <a:pt x="50" y="10"/>
                    <a:pt x="48" y="9"/>
                  </a:cubicBezTo>
                  <a:cubicBezTo>
                    <a:pt x="48" y="11"/>
                    <a:pt x="46" y="11"/>
                    <a:pt x="47" y="14"/>
                  </a:cubicBezTo>
                  <a:close/>
                  <a:moveTo>
                    <a:pt x="9" y="27"/>
                  </a:moveTo>
                  <a:cubicBezTo>
                    <a:pt x="14" y="50"/>
                    <a:pt x="22" y="76"/>
                    <a:pt x="18" y="101"/>
                  </a:cubicBezTo>
                  <a:cubicBezTo>
                    <a:pt x="45" y="89"/>
                    <a:pt x="79" y="86"/>
                    <a:pt x="113" y="82"/>
                  </a:cubicBezTo>
                  <a:cubicBezTo>
                    <a:pt x="108" y="72"/>
                    <a:pt x="109" y="57"/>
                    <a:pt x="107" y="44"/>
                  </a:cubicBezTo>
                  <a:cubicBezTo>
                    <a:pt x="105" y="33"/>
                    <a:pt x="103" y="23"/>
                    <a:pt x="102" y="12"/>
                  </a:cubicBezTo>
                  <a:cubicBezTo>
                    <a:pt x="68" y="14"/>
                    <a:pt x="38" y="21"/>
                    <a:pt x="9" y="27"/>
                  </a:cubicBezTo>
                  <a:close/>
                  <a:moveTo>
                    <a:pt x="4" y="30"/>
                  </a:moveTo>
                  <a:cubicBezTo>
                    <a:pt x="4" y="29"/>
                    <a:pt x="6" y="27"/>
                    <a:pt x="5" y="26"/>
                  </a:cubicBezTo>
                  <a:cubicBezTo>
                    <a:pt x="5" y="27"/>
                    <a:pt x="2" y="28"/>
                    <a:pt x="4" y="30"/>
                  </a:cubicBezTo>
                  <a:close/>
                  <a:moveTo>
                    <a:pt x="5" y="37"/>
                  </a:moveTo>
                  <a:cubicBezTo>
                    <a:pt x="7" y="36"/>
                    <a:pt x="6" y="32"/>
                    <a:pt x="5" y="30"/>
                  </a:cubicBezTo>
                  <a:cubicBezTo>
                    <a:pt x="4" y="32"/>
                    <a:pt x="3" y="35"/>
                    <a:pt x="5" y="37"/>
                  </a:cubicBezTo>
                  <a:close/>
                  <a:moveTo>
                    <a:pt x="6" y="43"/>
                  </a:moveTo>
                  <a:cubicBezTo>
                    <a:pt x="7" y="42"/>
                    <a:pt x="8" y="38"/>
                    <a:pt x="6" y="38"/>
                  </a:cubicBezTo>
                  <a:cubicBezTo>
                    <a:pt x="5" y="39"/>
                    <a:pt x="4" y="41"/>
                    <a:pt x="6" y="43"/>
                  </a:cubicBezTo>
                  <a:close/>
                  <a:moveTo>
                    <a:pt x="5" y="48"/>
                  </a:moveTo>
                  <a:cubicBezTo>
                    <a:pt x="7" y="48"/>
                    <a:pt x="8" y="44"/>
                    <a:pt x="7" y="43"/>
                  </a:cubicBezTo>
                  <a:cubicBezTo>
                    <a:pt x="7" y="45"/>
                    <a:pt x="5" y="45"/>
                    <a:pt x="5" y="48"/>
                  </a:cubicBezTo>
                  <a:close/>
                  <a:moveTo>
                    <a:pt x="7" y="53"/>
                  </a:moveTo>
                  <a:cubicBezTo>
                    <a:pt x="8" y="52"/>
                    <a:pt x="10" y="49"/>
                    <a:pt x="7" y="48"/>
                  </a:cubicBezTo>
                  <a:cubicBezTo>
                    <a:pt x="7" y="49"/>
                    <a:pt x="5" y="52"/>
                    <a:pt x="7" y="53"/>
                  </a:cubicBezTo>
                  <a:close/>
                  <a:moveTo>
                    <a:pt x="9" y="60"/>
                  </a:moveTo>
                  <a:cubicBezTo>
                    <a:pt x="10" y="58"/>
                    <a:pt x="10" y="55"/>
                    <a:pt x="9" y="53"/>
                  </a:cubicBezTo>
                  <a:cubicBezTo>
                    <a:pt x="7" y="54"/>
                    <a:pt x="7" y="58"/>
                    <a:pt x="9" y="60"/>
                  </a:cubicBezTo>
                  <a:close/>
                  <a:moveTo>
                    <a:pt x="10" y="66"/>
                  </a:moveTo>
                  <a:cubicBezTo>
                    <a:pt x="10" y="64"/>
                    <a:pt x="11" y="61"/>
                    <a:pt x="9" y="60"/>
                  </a:cubicBezTo>
                  <a:cubicBezTo>
                    <a:pt x="8" y="62"/>
                    <a:pt x="9" y="64"/>
                    <a:pt x="10" y="66"/>
                  </a:cubicBezTo>
                  <a:close/>
                  <a:moveTo>
                    <a:pt x="52" y="100"/>
                  </a:moveTo>
                  <a:cubicBezTo>
                    <a:pt x="52" y="98"/>
                    <a:pt x="54" y="98"/>
                    <a:pt x="54" y="96"/>
                  </a:cubicBezTo>
                  <a:cubicBezTo>
                    <a:pt x="53" y="96"/>
                    <a:pt x="51" y="99"/>
                    <a:pt x="52" y="100"/>
                  </a:cubicBezTo>
                  <a:close/>
                  <a:moveTo>
                    <a:pt x="52" y="104"/>
                  </a:moveTo>
                  <a:cubicBezTo>
                    <a:pt x="53" y="103"/>
                    <a:pt x="56" y="101"/>
                    <a:pt x="54" y="99"/>
                  </a:cubicBezTo>
                  <a:cubicBezTo>
                    <a:pt x="54" y="101"/>
                    <a:pt x="50" y="102"/>
                    <a:pt x="52" y="104"/>
                  </a:cubicBezTo>
                  <a:close/>
                  <a:moveTo>
                    <a:pt x="60" y="108"/>
                  </a:moveTo>
                  <a:cubicBezTo>
                    <a:pt x="60" y="117"/>
                    <a:pt x="64" y="126"/>
                    <a:pt x="62" y="133"/>
                  </a:cubicBezTo>
                  <a:cubicBezTo>
                    <a:pt x="65" y="132"/>
                    <a:pt x="69" y="132"/>
                    <a:pt x="72" y="132"/>
                  </a:cubicBezTo>
                  <a:cubicBezTo>
                    <a:pt x="70" y="122"/>
                    <a:pt x="70" y="111"/>
                    <a:pt x="67" y="101"/>
                  </a:cubicBezTo>
                  <a:cubicBezTo>
                    <a:pt x="65" y="104"/>
                    <a:pt x="65" y="108"/>
                    <a:pt x="60" y="108"/>
                  </a:cubicBezTo>
                  <a:close/>
                  <a:moveTo>
                    <a:pt x="52" y="108"/>
                  </a:moveTo>
                  <a:cubicBezTo>
                    <a:pt x="54" y="107"/>
                    <a:pt x="57" y="104"/>
                    <a:pt x="55" y="103"/>
                  </a:cubicBezTo>
                  <a:cubicBezTo>
                    <a:pt x="55" y="105"/>
                    <a:pt x="52" y="105"/>
                    <a:pt x="52" y="108"/>
                  </a:cubicBezTo>
                  <a:close/>
                  <a:moveTo>
                    <a:pt x="53" y="111"/>
                  </a:moveTo>
                  <a:cubicBezTo>
                    <a:pt x="55" y="111"/>
                    <a:pt x="56" y="109"/>
                    <a:pt x="57" y="107"/>
                  </a:cubicBezTo>
                  <a:cubicBezTo>
                    <a:pt x="55" y="107"/>
                    <a:pt x="55" y="110"/>
                    <a:pt x="53" y="111"/>
                  </a:cubicBezTo>
                  <a:close/>
                  <a:moveTo>
                    <a:pt x="57" y="133"/>
                  </a:moveTo>
                  <a:cubicBezTo>
                    <a:pt x="58" y="133"/>
                    <a:pt x="59" y="133"/>
                    <a:pt x="60" y="133"/>
                  </a:cubicBezTo>
                  <a:cubicBezTo>
                    <a:pt x="59" y="126"/>
                    <a:pt x="59" y="117"/>
                    <a:pt x="57" y="110"/>
                  </a:cubicBezTo>
                  <a:cubicBezTo>
                    <a:pt x="52" y="116"/>
                    <a:pt x="57" y="124"/>
                    <a:pt x="57"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43" name="Rectangle 142"/>
          <p:cNvSpPr/>
          <p:nvPr/>
        </p:nvSpPr>
        <p:spPr>
          <a:xfrm>
            <a:off x="7264800" y="5183098"/>
            <a:ext cx="2637113" cy="12162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t"/>
          <a:lstStyle/>
          <a:p>
            <a:pPr marL="228600" indent="-228600">
              <a:spcBef>
                <a:spcPts val="300"/>
              </a:spcBef>
              <a:buFont typeface="+mj-lt"/>
              <a:buAutoNum type="arabicPeriod"/>
            </a:pPr>
            <a:r>
              <a:rPr lang="es-CL" sz="900" dirty="0" smtClean="0">
                <a:solidFill>
                  <a:schemeClr val="tx2"/>
                </a:solidFill>
              </a:rPr>
              <a:t>Variación del PIB turístico.</a:t>
            </a:r>
          </a:p>
          <a:p>
            <a:pPr marL="228600" indent="-228600">
              <a:spcBef>
                <a:spcPts val="300"/>
              </a:spcBef>
              <a:buFont typeface="+mj-lt"/>
              <a:buAutoNum type="arabicPeriod"/>
            </a:pPr>
            <a:r>
              <a:rPr lang="es-CL" sz="900" dirty="0" smtClean="0">
                <a:solidFill>
                  <a:schemeClr val="tx2"/>
                </a:solidFill>
              </a:rPr>
              <a:t>Variación del PIB de los sectores encadenados al turístico.</a:t>
            </a:r>
          </a:p>
        </p:txBody>
      </p:sp>
      <p:sp>
        <p:nvSpPr>
          <p:cNvPr id="180" name="Rectangle 179"/>
          <p:cNvSpPr/>
          <p:nvPr/>
        </p:nvSpPr>
        <p:spPr>
          <a:xfrm>
            <a:off x="5644800" y="6443378"/>
            <a:ext cx="2088000"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Factibilidad</a:t>
            </a:r>
            <a:endParaRPr lang="es-CL" sz="1000" b="1" dirty="0"/>
          </a:p>
        </p:txBody>
      </p:sp>
      <p:sp>
        <p:nvSpPr>
          <p:cNvPr id="185" name="Rectangle 184"/>
          <p:cNvSpPr/>
          <p:nvPr/>
        </p:nvSpPr>
        <p:spPr>
          <a:xfrm>
            <a:off x="5643135" y="6784062"/>
            <a:ext cx="208966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87" name="Group 186"/>
          <p:cNvGrpSpPr/>
          <p:nvPr/>
        </p:nvGrpSpPr>
        <p:grpSpPr>
          <a:xfrm>
            <a:off x="5706959" y="6462859"/>
            <a:ext cx="331147" cy="321393"/>
            <a:chOff x="2120900" y="2366963"/>
            <a:chExt cx="622300" cy="587375"/>
          </a:xfrm>
          <a:solidFill>
            <a:srgbClr val="FFFF00"/>
          </a:solidFill>
        </p:grpSpPr>
        <p:sp>
          <p:nvSpPr>
            <p:cNvPr id="188" name="Freeform 37"/>
            <p:cNvSpPr>
              <a:spLocks noEditPoints="1"/>
            </p:cNvSpPr>
            <p:nvPr/>
          </p:nvSpPr>
          <p:spPr bwMode="auto">
            <a:xfrm>
              <a:off x="2120900" y="2366963"/>
              <a:ext cx="622300" cy="587375"/>
            </a:xfrm>
            <a:custGeom>
              <a:avLst/>
              <a:gdLst>
                <a:gd name="T0" fmla="*/ 0 w 88"/>
                <a:gd name="T1" fmla="*/ 74 h 83"/>
                <a:gd name="T2" fmla="*/ 9 w 88"/>
                <a:gd name="T3" fmla="*/ 56 h 83"/>
                <a:gd name="T4" fmla="*/ 19 w 88"/>
                <a:gd name="T5" fmla="*/ 39 h 83"/>
                <a:gd name="T6" fmla="*/ 30 w 88"/>
                <a:gd name="T7" fmla="*/ 22 h 83"/>
                <a:gd name="T8" fmla="*/ 39 w 88"/>
                <a:gd name="T9" fmla="*/ 4 h 83"/>
                <a:gd name="T10" fmla="*/ 43 w 88"/>
                <a:gd name="T11" fmla="*/ 1 h 83"/>
                <a:gd name="T12" fmla="*/ 57 w 88"/>
                <a:gd name="T13" fmla="*/ 12 h 83"/>
                <a:gd name="T14" fmla="*/ 83 w 88"/>
                <a:gd name="T15" fmla="*/ 66 h 83"/>
                <a:gd name="T16" fmla="*/ 57 w 88"/>
                <a:gd name="T17" fmla="*/ 76 h 83"/>
                <a:gd name="T18" fmla="*/ 39 w 88"/>
                <a:gd name="T19" fmla="*/ 78 h 83"/>
                <a:gd name="T20" fmla="*/ 21 w 88"/>
                <a:gd name="T21" fmla="*/ 79 h 83"/>
                <a:gd name="T22" fmla="*/ 0 w 88"/>
                <a:gd name="T23" fmla="*/ 74 h 83"/>
                <a:gd name="T24" fmla="*/ 80 w 88"/>
                <a:gd name="T25" fmla="*/ 68 h 83"/>
                <a:gd name="T26" fmla="*/ 60 w 88"/>
                <a:gd name="T27" fmla="*/ 22 h 83"/>
                <a:gd name="T28" fmla="*/ 43 w 88"/>
                <a:gd name="T29" fmla="*/ 4 h 83"/>
                <a:gd name="T30" fmla="*/ 33 w 88"/>
                <a:gd name="T31" fmla="*/ 20 h 83"/>
                <a:gd name="T32" fmla="*/ 30 w 88"/>
                <a:gd name="T33" fmla="*/ 27 h 83"/>
                <a:gd name="T34" fmla="*/ 26 w 88"/>
                <a:gd name="T35" fmla="*/ 33 h 83"/>
                <a:gd name="T36" fmla="*/ 20 w 88"/>
                <a:gd name="T37" fmla="*/ 43 h 83"/>
                <a:gd name="T38" fmla="*/ 17 w 88"/>
                <a:gd name="T39" fmla="*/ 47 h 83"/>
                <a:gd name="T40" fmla="*/ 10 w 88"/>
                <a:gd name="T41" fmla="*/ 59 h 83"/>
                <a:gd name="T42" fmla="*/ 4 w 88"/>
                <a:gd name="T43" fmla="*/ 71 h 83"/>
                <a:gd name="T44" fmla="*/ 9 w 88"/>
                <a:gd name="T45" fmla="*/ 65 h 83"/>
                <a:gd name="T46" fmla="*/ 24 w 88"/>
                <a:gd name="T47" fmla="*/ 41 h 83"/>
                <a:gd name="T48" fmla="*/ 38 w 88"/>
                <a:gd name="T49" fmla="*/ 16 h 83"/>
                <a:gd name="T50" fmla="*/ 43 w 88"/>
                <a:gd name="T51" fmla="*/ 8 h 83"/>
                <a:gd name="T52" fmla="*/ 53 w 88"/>
                <a:gd name="T53" fmla="*/ 19 h 83"/>
                <a:gd name="T54" fmla="*/ 65 w 88"/>
                <a:gd name="T55" fmla="*/ 42 h 83"/>
                <a:gd name="T56" fmla="*/ 73 w 88"/>
                <a:gd name="T57" fmla="*/ 61 h 83"/>
                <a:gd name="T58" fmla="*/ 79 w 88"/>
                <a:gd name="T59" fmla="*/ 70 h 83"/>
                <a:gd name="T60" fmla="*/ 71 w 88"/>
                <a:gd name="T61" fmla="*/ 71 h 83"/>
                <a:gd name="T62" fmla="*/ 46 w 88"/>
                <a:gd name="T63" fmla="*/ 71 h 83"/>
                <a:gd name="T64" fmla="*/ 32 w 88"/>
                <a:gd name="T65" fmla="*/ 71 h 83"/>
                <a:gd name="T66" fmla="*/ 14 w 88"/>
                <a:gd name="T67" fmla="*/ 74 h 83"/>
                <a:gd name="T68" fmla="*/ 5 w 88"/>
                <a:gd name="T69" fmla="*/ 73 h 83"/>
                <a:gd name="T70" fmla="*/ 32 w 88"/>
                <a:gd name="T71" fmla="*/ 76 h 83"/>
                <a:gd name="T72" fmla="*/ 81 w 88"/>
                <a:gd name="T73" fmla="*/ 73 h 83"/>
                <a:gd name="T74" fmla="*/ 80 w 88"/>
                <a:gd name="T75" fmla="*/ 68 h 83"/>
                <a:gd name="T76" fmla="*/ 22 w 88"/>
                <a:gd name="T77" fmla="*/ 71 h 83"/>
                <a:gd name="T78" fmla="*/ 30 w 88"/>
                <a:gd name="T79" fmla="*/ 68 h 83"/>
                <a:gd name="T80" fmla="*/ 47 w 88"/>
                <a:gd name="T81" fmla="*/ 69 h 83"/>
                <a:gd name="T82" fmla="*/ 75 w 88"/>
                <a:gd name="T83" fmla="*/ 68 h 83"/>
                <a:gd name="T84" fmla="*/ 75 w 88"/>
                <a:gd name="T85" fmla="*/ 67 h 83"/>
                <a:gd name="T86" fmla="*/ 66 w 88"/>
                <a:gd name="T87" fmla="*/ 53 h 83"/>
                <a:gd name="T88" fmla="*/ 59 w 88"/>
                <a:gd name="T89" fmla="*/ 38 h 83"/>
                <a:gd name="T90" fmla="*/ 52 w 88"/>
                <a:gd name="T91" fmla="*/ 24 h 83"/>
                <a:gd name="T92" fmla="*/ 43 w 88"/>
                <a:gd name="T93" fmla="*/ 12 h 83"/>
                <a:gd name="T94" fmla="*/ 36 w 88"/>
                <a:gd name="T95" fmla="*/ 24 h 83"/>
                <a:gd name="T96" fmla="*/ 23 w 88"/>
                <a:gd name="T97" fmla="*/ 49 h 83"/>
                <a:gd name="T98" fmla="*/ 16 w 88"/>
                <a:gd name="T99" fmla="*/ 60 h 83"/>
                <a:gd name="T100" fmla="*/ 10 w 88"/>
                <a:gd name="T101" fmla="*/ 70 h 83"/>
                <a:gd name="T102" fmla="*/ 22 w 88"/>
                <a:gd name="T103"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83">
                  <a:moveTo>
                    <a:pt x="0" y="74"/>
                  </a:moveTo>
                  <a:cubicBezTo>
                    <a:pt x="2" y="67"/>
                    <a:pt x="6" y="61"/>
                    <a:pt x="9" y="56"/>
                  </a:cubicBezTo>
                  <a:cubicBezTo>
                    <a:pt x="13" y="50"/>
                    <a:pt x="16" y="44"/>
                    <a:pt x="19" y="39"/>
                  </a:cubicBezTo>
                  <a:cubicBezTo>
                    <a:pt x="23" y="34"/>
                    <a:pt x="27" y="28"/>
                    <a:pt x="30" y="22"/>
                  </a:cubicBezTo>
                  <a:cubicBezTo>
                    <a:pt x="33" y="16"/>
                    <a:pt x="35" y="9"/>
                    <a:pt x="39" y="4"/>
                  </a:cubicBezTo>
                  <a:cubicBezTo>
                    <a:pt x="39" y="3"/>
                    <a:pt x="42" y="1"/>
                    <a:pt x="43" y="1"/>
                  </a:cubicBezTo>
                  <a:cubicBezTo>
                    <a:pt x="48" y="0"/>
                    <a:pt x="54" y="8"/>
                    <a:pt x="57" y="12"/>
                  </a:cubicBezTo>
                  <a:cubicBezTo>
                    <a:pt x="68" y="27"/>
                    <a:pt x="73" y="50"/>
                    <a:pt x="83" y="66"/>
                  </a:cubicBezTo>
                  <a:cubicBezTo>
                    <a:pt x="88" y="83"/>
                    <a:pt x="66" y="75"/>
                    <a:pt x="57" y="76"/>
                  </a:cubicBezTo>
                  <a:cubicBezTo>
                    <a:pt x="52" y="77"/>
                    <a:pt x="45" y="78"/>
                    <a:pt x="39" y="78"/>
                  </a:cubicBezTo>
                  <a:cubicBezTo>
                    <a:pt x="32" y="79"/>
                    <a:pt x="27" y="79"/>
                    <a:pt x="21" y="79"/>
                  </a:cubicBezTo>
                  <a:cubicBezTo>
                    <a:pt x="15" y="79"/>
                    <a:pt x="4" y="79"/>
                    <a:pt x="0" y="74"/>
                  </a:cubicBezTo>
                  <a:close/>
                  <a:moveTo>
                    <a:pt x="80" y="68"/>
                  </a:moveTo>
                  <a:cubicBezTo>
                    <a:pt x="74" y="54"/>
                    <a:pt x="68" y="37"/>
                    <a:pt x="60" y="22"/>
                  </a:cubicBezTo>
                  <a:cubicBezTo>
                    <a:pt x="56" y="14"/>
                    <a:pt x="50" y="7"/>
                    <a:pt x="43" y="4"/>
                  </a:cubicBezTo>
                  <a:cubicBezTo>
                    <a:pt x="39" y="8"/>
                    <a:pt x="35" y="14"/>
                    <a:pt x="33" y="20"/>
                  </a:cubicBezTo>
                  <a:cubicBezTo>
                    <a:pt x="32" y="22"/>
                    <a:pt x="32" y="24"/>
                    <a:pt x="30" y="27"/>
                  </a:cubicBezTo>
                  <a:cubicBezTo>
                    <a:pt x="29" y="29"/>
                    <a:pt x="27" y="30"/>
                    <a:pt x="26" y="33"/>
                  </a:cubicBezTo>
                  <a:cubicBezTo>
                    <a:pt x="23" y="36"/>
                    <a:pt x="22" y="40"/>
                    <a:pt x="20" y="43"/>
                  </a:cubicBezTo>
                  <a:cubicBezTo>
                    <a:pt x="19" y="45"/>
                    <a:pt x="18" y="45"/>
                    <a:pt x="17" y="47"/>
                  </a:cubicBezTo>
                  <a:cubicBezTo>
                    <a:pt x="14" y="51"/>
                    <a:pt x="13" y="55"/>
                    <a:pt x="10" y="59"/>
                  </a:cubicBezTo>
                  <a:cubicBezTo>
                    <a:pt x="8" y="63"/>
                    <a:pt x="5" y="67"/>
                    <a:pt x="4" y="71"/>
                  </a:cubicBezTo>
                  <a:cubicBezTo>
                    <a:pt x="6" y="71"/>
                    <a:pt x="8" y="68"/>
                    <a:pt x="9" y="65"/>
                  </a:cubicBezTo>
                  <a:cubicBezTo>
                    <a:pt x="15" y="58"/>
                    <a:pt x="20" y="50"/>
                    <a:pt x="24" y="41"/>
                  </a:cubicBezTo>
                  <a:cubicBezTo>
                    <a:pt x="28" y="33"/>
                    <a:pt x="34" y="25"/>
                    <a:pt x="38" y="16"/>
                  </a:cubicBezTo>
                  <a:cubicBezTo>
                    <a:pt x="40" y="13"/>
                    <a:pt x="41" y="9"/>
                    <a:pt x="43" y="8"/>
                  </a:cubicBezTo>
                  <a:cubicBezTo>
                    <a:pt x="46" y="8"/>
                    <a:pt x="50" y="15"/>
                    <a:pt x="53" y="19"/>
                  </a:cubicBezTo>
                  <a:cubicBezTo>
                    <a:pt x="57" y="27"/>
                    <a:pt x="61" y="33"/>
                    <a:pt x="65" y="42"/>
                  </a:cubicBezTo>
                  <a:cubicBezTo>
                    <a:pt x="67" y="49"/>
                    <a:pt x="70" y="56"/>
                    <a:pt x="73" y="61"/>
                  </a:cubicBezTo>
                  <a:cubicBezTo>
                    <a:pt x="75" y="64"/>
                    <a:pt x="78" y="66"/>
                    <a:pt x="79" y="70"/>
                  </a:cubicBezTo>
                  <a:cubicBezTo>
                    <a:pt x="76" y="73"/>
                    <a:pt x="74" y="71"/>
                    <a:pt x="71" y="71"/>
                  </a:cubicBezTo>
                  <a:cubicBezTo>
                    <a:pt x="63" y="70"/>
                    <a:pt x="54" y="71"/>
                    <a:pt x="46" y="71"/>
                  </a:cubicBezTo>
                  <a:cubicBezTo>
                    <a:pt x="41" y="71"/>
                    <a:pt x="36" y="70"/>
                    <a:pt x="32" y="71"/>
                  </a:cubicBezTo>
                  <a:cubicBezTo>
                    <a:pt x="25" y="72"/>
                    <a:pt x="21" y="75"/>
                    <a:pt x="14" y="74"/>
                  </a:cubicBezTo>
                  <a:cubicBezTo>
                    <a:pt x="10" y="73"/>
                    <a:pt x="7" y="71"/>
                    <a:pt x="5" y="73"/>
                  </a:cubicBezTo>
                  <a:cubicBezTo>
                    <a:pt x="13" y="78"/>
                    <a:pt x="24" y="77"/>
                    <a:pt x="32" y="76"/>
                  </a:cubicBezTo>
                  <a:cubicBezTo>
                    <a:pt x="48" y="74"/>
                    <a:pt x="66" y="74"/>
                    <a:pt x="81" y="73"/>
                  </a:cubicBezTo>
                  <a:cubicBezTo>
                    <a:pt x="81" y="71"/>
                    <a:pt x="81" y="69"/>
                    <a:pt x="80" y="68"/>
                  </a:cubicBezTo>
                  <a:close/>
                  <a:moveTo>
                    <a:pt x="22" y="71"/>
                  </a:moveTo>
                  <a:cubicBezTo>
                    <a:pt x="25" y="71"/>
                    <a:pt x="28" y="69"/>
                    <a:pt x="30" y="68"/>
                  </a:cubicBezTo>
                  <a:cubicBezTo>
                    <a:pt x="35" y="68"/>
                    <a:pt x="41" y="69"/>
                    <a:pt x="47" y="69"/>
                  </a:cubicBezTo>
                  <a:cubicBezTo>
                    <a:pt x="56" y="68"/>
                    <a:pt x="66" y="68"/>
                    <a:pt x="75" y="68"/>
                  </a:cubicBezTo>
                  <a:cubicBezTo>
                    <a:pt x="75" y="68"/>
                    <a:pt x="75" y="68"/>
                    <a:pt x="75" y="67"/>
                  </a:cubicBezTo>
                  <a:cubicBezTo>
                    <a:pt x="72" y="64"/>
                    <a:pt x="69" y="58"/>
                    <a:pt x="66" y="53"/>
                  </a:cubicBezTo>
                  <a:cubicBezTo>
                    <a:pt x="64" y="48"/>
                    <a:pt x="62" y="42"/>
                    <a:pt x="59" y="38"/>
                  </a:cubicBezTo>
                  <a:cubicBezTo>
                    <a:pt x="57" y="33"/>
                    <a:pt x="54" y="28"/>
                    <a:pt x="52" y="24"/>
                  </a:cubicBezTo>
                  <a:cubicBezTo>
                    <a:pt x="50" y="19"/>
                    <a:pt x="48" y="13"/>
                    <a:pt x="43" y="12"/>
                  </a:cubicBezTo>
                  <a:cubicBezTo>
                    <a:pt x="41" y="16"/>
                    <a:pt x="39" y="21"/>
                    <a:pt x="36" y="24"/>
                  </a:cubicBezTo>
                  <a:cubicBezTo>
                    <a:pt x="32" y="33"/>
                    <a:pt x="26" y="39"/>
                    <a:pt x="23" y="49"/>
                  </a:cubicBezTo>
                  <a:cubicBezTo>
                    <a:pt x="20" y="52"/>
                    <a:pt x="19" y="56"/>
                    <a:pt x="16" y="60"/>
                  </a:cubicBezTo>
                  <a:cubicBezTo>
                    <a:pt x="14" y="63"/>
                    <a:pt x="11" y="66"/>
                    <a:pt x="10" y="70"/>
                  </a:cubicBezTo>
                  <a:cubicBezTo>
                    <a:pt x="14" y="70"/>
                    <a:pt x="18" y="72"/>
                    <a:pt x="22"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89" name="Freeform 38"/>
            <p:cNvSpPr>
              <a:spLocks/>
            </p:cNvSpPr>
            <p:nvPr/>
          </p:nvSpPr>
          <p:spPr bwMode="auto">
            <a:xfrm>
              <a:off x="2389188" y="2762251"/>
              <a:ext cx="114300" cy="100013"/>
            </a:xfrm>
            <a:custGeom>
              <a:avLst/>
              <a:gdLst>
                <a:gd name="T0" fmla="*/ 7 w 16"/>
                <a:gd name="T1" fmla="*/ 1 h 14"/>
                <a:gd name="T2" fmla="*/ 1 w 16"/>
                <a:gd name="T3" fmla="*/ 6 h 14"/>
                <a:gd name="T4" fmla="*/ 7 w 16"/>
                <a:gd name="T5" fmla="*/ 1 h 14"/>
              </a:gdLst>
              <a:ahLst/>
              <a:cxnLst>
                <a:cxn ang="0">
                  <a:pos x="T0" y="T1"/>
                </a:cxn>
                <a:cxn ang="0">
                  <a:pos x="T2" y="T3"/>
                </a:cxn>
                <a:cxn ang="0">
                  <a:pos x="T4" y="T5"/>
                </a:cxn>
              </a:cxnLst>
              <a:rect l="0" t="0" r="r" b="b"/>
              <a:pathLst>
                <a:path w="16" h="14">
                  <a:moveTo>
                    <a:pt x="7" y="1"/>
                  </a:moveTo>
                  <a:cubicBezTo>
                    <a:pt x="16" y="7"/>
                    <a:pt x="1" y="14"/>
                    <a:pt x="1" y="6"/>
                  </a:cubicBezTo>
                  <a:cubicBezTo>
                    <a:pt x="0" y="2"/>
                    <a:pt x="3"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190" name="Freeform 39"/>
            <p:cNvSpPr>
              <a:spLocks/>
            </p:cNvSpPr>
            <p:nvPr/>
          </p:nvSpPr>
          <p:spPr bwMode="auto">
            <a:xfrm>
              <a:off x="2382838" y="2487613"/>
              <a:ext cx="69850" cy="247650"/>
            </a:xfrm>
            <a:custGeom>
              <a:avLst/>
              <a:gdLst>
                <a:gd name="T0" fmla="*/ 6 w 10"/>
                <a:gd name="T1" fmla="*/ 35 h 35"/>
                <a:gd name="T2" fmla="*/ 3 w 10"/>
                <a:gd name="T3" fmla="*/ 26 h 35"/>
                <a:gd name="T4" fmla="*/ 6 w 10"/>
                <a:gd name="T5" fmla="*/ 0 h 35"/>
                <a:gd name="T6" fmla="*/ 10 w 10"/>
                <a:gd name="T7" fmla="*/ 12 h 35"/>
                <a:gd name="T8" fmla="*/ 6 w 10"/>
                <a:gd name="T9" fmla="*/ 35 h 35"/>
              </a:gdLst>
              <a:ahLst/>
              <a:cxnLst>
                <a:cxn ang="0">
                  <a:pos x="T0" y="T1"/>
                </a:cxn>
                <a:cxn ang="0">
                  <a:pos x="T2" y="T3"/>
                </a:cxn>
                <a:cxn ang="0">
                  <a:pos x="T4" y="T5"/>
                </a:cxn>
                <a:cxn ang="0">
                  <a:pos x="T6" y="T7"/>
                </a:cxn>
                <a:cxn ang="0">
                  <a:pos x="T8" y="T9"/>
                </a:cxn>
              </a:cxnLst>
              <a:rect l="0" t="0" r="r" b="b"/>
              <a:pathLst>
                <a:path w="10" h="35">
                  <a:moveTo>
                    <a:pt x="6" y="35"/>
                  </a:moveTo>
                  <a:cubicBezTo>
                    <a:pt x="4" y="35"/>
                    <a:pt x="3" y="30"/>
                    <a:pt x="3" y="26"/>
                  </a:cubicBezTo>
                  <a:cubicBezTo>
                    <a:pt x="2" y="21"/>
                    <a:pt x="0" y="1"/>
                    <a:pt x="6" y="0"/>
                  </a:cubicBezTo>
                  <a:cubicBezTo>
                    <a:pt x="10" y="0"/>
                    <a:pt x="10" y="9"/>
                    <a:pt x="10" y="12"/>
                  </a:cubicBezTo>
                  <a:cubicBezTo>
                    <a:pt x="10" y="20"/>
                    <a:pt x="8" y="30"/>
                    <a:pt x="6"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13" name="Rectangle 12"/>
          <p:cNvSpPr/>
          <p:nvPr/>
        </p:nvSpPr>
        <p:spPr>
          <a:xfrm>
            <a:off x="7813259" y="6443378"/>
            <a:ext cx="2088000"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Plazo</a:t>
            </a:r>
            <a:endParaRPr lang="es-CL" sz="1000" b="1" dirty="0"/>
          </a:p>
        </p:txBody>
      </p:sp>
      <p:sp>
        <p:nvSpPr>
          <p:cNvPr id="186" name="Rectangle 185"/>
          <p:cNvSpPr/>
          <p:nvPr/>
        </p:nvSpPr>
        <p:spPr>
          <a:xfrm>
            <a:off x="7812000" y="6784062"/>
            <a:ext cx="2089259"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a:solidFill>
                <a:schemeClr val="tx2"/>
              </a:solidFill>
            </a:endParaRPr>
          </a:p>
        </p:txBody>
      </p:sp>
      <p:grpSp>
        <p:nvGrpSpPr>
          <p:cNvPr id="192" name="Group 191"/>
          <p:cNvGrpSpPr/>
          <p:nvPr>
            <p:custDataLst>
              <p:tags r:id="rId5"/>
            </p:custDataLst>
          </p:nvPr>
        </p:nvGrpSpPr>
        <p:grpSpPr>
          <a:xfrm>
            <a:off x="7869917" y="6497378"/>
            <a:ext cx="256421" cy="252000"/>
            <a:chOff x="141288" y="1501775"/>
            <a:chExt cx="358775" cy="482601"/>
          </a:xfrm>
          <a:solidFill>
            <a:srgbClr val="FFFF00"/>
          </a:solidFill>
        </p:grpSpPr>
        <p:sp>
          <p:nvSpPr>
            <p:cNvPr id="193"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4"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5"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19" name="Table 18"/>
          <p:cNvGraphicFramePr>
            <a:graphicFrameLocks noGrp="1"/>
          </p:cNvGraphicFramePr>
          <p:nvPr>
            <p:extLst/>
          </p:nvPr>
        </p:nvGraphicFramePr>
        <p:xfrm>
          <a:off x="205200" y="4064398"/>
          <a:ext cx="7020000" cy="1786550"/>
        </p:xfrm>
        <a:graphic>
          <a:graphicData uri="http://schemas.openxmlformats.org/drawingml/2006/table">
            <a:tbl>
              <a:tblPr firstRow="1" bandRow="1">
                <a:tableStyleId>{2D5ABB26-0587-4C30-8999-92F81FD0307C}</a:tableStyleId>
              </a:tblPr>
              <a:tblGrid>
                <a:gridCol w="7020000">
                  <a:extLst>
                    <a:ext uri="{9D8B030D-6E8A-4147-A177-3AD203B41FA5}">
                      <a16:colId xmlns="" xmlns:a16="http://schemas.microsoft.com/office/drawing/2014/main" val="20000"/>
                    </a:ext>
                  </a:extLst>
                </a:gridCol>
              </a:tblGrid>
              <a:tr h="369101">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a:tabLst/>
                        <a:defRPr/>
                      </a:pPr>
                      <a:r>
                        <a:rPr lang="es-ES_tradnl" sz="900" kern="1200" noProof="0" dirty="0" smtClean="0">
                          <a:solidFill>
                            <a:srgbClr val="002776"/>
                          </a:solidFill>
                          <a:latin typeface="+mn-lt"/>
                          <a:ea typeface="+mn-ea"/>
                          <a:cs typeface="+mn-cs"/>
                        </a:rPr>
                        <a:t>Encargar y realizar</a:t>
                      </a:r>
                      <a:r>
                        <a:rPr lang="es-ES_tradnl" sz="900" kern="1200" baseline="0" noProof="0" dirty="0" smtClean="0">
                          <a:solidFill>
                            <a:srgbClr val="002776"/>
                          </a:solidFill>
                          <a:latin typeface="+mn-lt"/>
                          <a:ea typeface="+mn-ea"/>
                          <a:cs typeface="+mn-cs"/>
                        </a:rPr>
                        <a:t> un estudio detallado del encadenamiento productivo del turismo en Quito en colaboración con la “subsecretaría” de turismo para definir el volumen y el impacto del turismo en otros sectores.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0"/>
                  </a:ext>
                </a:extLst>
              </a:tr>
              <a:tr h="375422">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2"/>
                        <a:tabLst/>
                        <a:defRPr/>
                      </a:pPr>
                      <a:r>
                        <a:rPr lang="es-ES_tradnl" sz="900" kern="1200" noProof="0" dirty="0" smtClean="0">
                          <a:solidFill>
                            <a:srgbClr val="002776"/>
                          </a:solidFill>
                          <a:latin typeface="+mn-lt"/>
                          <a:ea typeface="+mn-ea"/>
                          <a:cs typeface="+mn-cs"/>
                        </a:rPr>
                        <a:t>Diseñar</a:t>
                      </a:r>
                      <a:r>
                        <a:rPr lang="es-ES_tradnl" sz="900" kern="1200" baseline="0" noProof="0" dirty="0" smtClean="0">
                          <a:solidFill>
                            <a:srgbClr val="002776"/>
                          </a:solidFill>
                          <a:latin typeface="+mn-lt"/>
                          <a:ea typeface="+mn-ea"/>
                          <a:cs typeface="+mn-cs"/>
                        </a:rPr>
                        <a:t> un paquete de beneficios, fiscales por ejemplo, que incentive y favorezca al sector turístico en la toma de decisiones de su política de aprovisionamiento de productos y servicios.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1"/>
                  </a:ext>
                </a:extLst>
              </a:tr>
              <a:tr h="379778">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3"/>
                        <a:tabLst/>
                        <a:defRPr/>
                      </a:pPr>
                      <a:r>
                        <a:rPr lang="es-ES_tradnl" sz="900" kern="1200" noProof="0" dirty="0" smtClean="0">
                          <a:solidFill>
                            <a:srgbClr val="002776"/>
                          </a:solidFill>
                          <a:latin typeface="+mn-lt"/>
                          <a:ea typeface="+mn-ea"/>
                          <a:cs typeface="+mn-cs"/>
                        </a:rPr>
                        <a:t>Compartir</a:t>
                      </a:r>
                      <a:r>
                        <a:rPr lang="es-ES_tradnl" sz="900" kern="1200" baseline="0" noProof="0" dirty="0" smtClean="0">
                          <a:solidFill>
                            <a:srgbClr val="002776"/>
                          </a:solidFill>
                          <a:latin typeface="+mn-lt"/>
                          <a:ea typeface="+mn-ea"/>
                          <a:cs typeface="+mn-cs"/>
                        </a:rPr>
                        <a:t> los resultados con la industria turística y sensibilizar a todos los sectores involucrados de los beneficios de colaborar conjuntamente.</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282471">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4"/>
                        <a:tabLst/>
                        <a:defRPr/>
                      </a:pPr>
                      <a:r>
                        <a:rPr lang="es-ES_tradnl" sz="900" kern="1200" noProof="0" dirty="0" smtClean="0">
                          <a:solidFill>
                            <a:srgbClr val="002776"/>
                          </a:solidFill>
                          <a:latin typeface="+mn-lt"/>
                          <a:ea typeface="+mn-ea"/>
                          <a:cs typeface="+mn-cs"/>
                        </a:rPr>
                        <a:t>Activa</a:t>
                      </a:r>
                      <a:r>
                        <a:rPr lang="es-ES_tradnl" sz="900" kern="1200" baseline="0" noProof="0" dirty="0" smtClean="0">
                          <a:solidFill>
                            <a:srgbClr val="002776"/>
                          </a:solidFill>
                          <a:latin typeface="+mn-lt"/>
                          <a:ea typeface="+mn-ea"/>
                          <a:cs typeface="+mn-cs"/>
                        </a:rPr>
                        <a:t>r los encadenamientos revisados para que iniciar y re-equilibrar los impactos. </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3407750076"/>
                  </a:ext>
                </a:extLst>
              </a:tr>
              <a:tr h="379778">
                <a:tc>
                  <a:txBody>
                    <a:bodyPr/>
                    <a:lstStyle/>
                    <a:p>
                      <a:pPr marL="228600" marR="0" lvl="0" indent="-228600" algn="just" defTabSz="913399" rtl="0" eaLnBrk="1" fontAlgn="auto" latinLnBrk="0" hangingPunct="1">
                        <a:lnSpc>
                          <a:spcPct val="100000"/>
                        </a:lnSpc>
                        <a:spcBef>
                          <a:spcPts val="0"/>
                        </a:spcBef>
                        <a:spcAft>
                          <a:spcPts val="0"/>
                        </a:spcAft>
                        <a:buClrTx/>
                        <a:buSzTx/>
                        <a:buFont typeface="+mj-lt"/>
                        <a:buAutoNum type="arabicPeriod" startAt="5"/>
                        <a:tabLst/>
                        <a:defRPr/>
                      </a:pPr>
                      <a:r>
                        <a:rPr lang="es-ES_tradnl" sz="900" kern="1200" noProof="0" dirty="0" smtClean="0">
                          <a:solidFill>
                            <a:srgbClr val="002776"/>
                          </a:solidFill>
                          <a:latin typeface="+mn-lt"/>
                          <a:ea typeface="+mn-ea"/>
                          <a:cs typeface="+mn-cs"/>
                        </a:rPr>
                        <a:t>Realizar informes</a:t>
                      </a:r>
                      <a:r>
                        <a:rPr lang="es-ES_tradnl" sz="900" kern="1200" baseline="0" noProof="0" dirty="0" smtClean="0">
                          <a:solidFill>
                            <a:srgbClr val="002776"/>
                          </a:solidFill>
                          <a:latin typeface="+mn-lt"/>
                          <a:ea typeface="+mn-ea"/>
                          <a:cs typeface="+mn-cs"/>
                        </a:rPr>
                        <a:t> de</a:t>
                      </a:r>
                      <a:r>
                        <a:rPr lang="es-ES_tradnl" sz="900" kern="1200" noProof="0" dirty="0" smtClean="0">
                          <a:solidFill>
                            <a:srgbClr val="002776"/>
                          </a:solidFill>
                          <a:latin typeface="+mn-lt"/>
                          <a:ea typeface="+mn-ea"/>
                          <a:cs typeface="+mn-cs"/>
                        </a:rPr>
                        <a:t> seguimiento</a:t>
                      </a:r>
                      <a:r>
                        <a:rPr lang="es-ES_tradnl" sz="900" kern="1200" baseline="0" noProof="0" dirty="0" smtClean="0">
                          <a:solidFill>
                            <a:srgbClr val="002776"/>
                          </a:solidFill>
                          <a:latin typeface="+mn-lt"/>
                          <a:ea typeface="+mn-ea"/>
                          <a:cs typeface="+mn-cs"/>
                        </a:rPr>
                        <a:t> bianuales para monitorizar cambios e impactos y darlos a conocer entre los miembros clave de los sectores involucrados</a:t>
                      </a:r>
                      <a:endParaRPr lang="es-ES" sz="900" kern="1200" noProof="0" dirty="0" smtClean="0">
                        <a:solidFill>
                          <a:srgbClr val="002776"/>
                        </a:solidFill>
                        <a:latin typeface="+mn-lt"/>
                        <a:ea typeface="+mn-ea"/>
                        <a:cs typeface="+mn-cs"/>
                      </a:endParaRPr>
                    </a:p>
                  </a:txBody>
                  <a:tcPr>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solidFill>
                  </a:tcPr>
                </a:tc>
                <a:extLst>
                  <a:ext uri="{0D108BD9-81ED-4DB2-BD59-A6C34878D82A}">
                    <a16:rowId xmlns="" xmlns:a16="http://schemas.microsoft.com/office/drawing/2014/main" val="1177569238"/>
                  </a:ext>
                </a:extLst>
              </a:tr>
            </a:tbl>
          </a:graphicData>
        </a:graphic>
      </p:graphicFrame>
      <p:grpSp>
        <p:nvGrpSpPr>
          <p:cNvPr id="251" name="Group 250"/>
          <p:cNvGrpSpPr/>
          <p:nvPr/>
        </p:nvGrpSpPr>
        <p:grpSpPr>
          <a:xfrm>
            <a:off x="5765554" y="6820688"/>
            <a:ext cx="468000" cy="430836"/>
            <a:chOff x="5765554" y="6803310"/>
            <a:chExt cx="468000" cy="430836"/>
          </a:xfrm>
        </p:grpSpPr>
        <p:sp>
          <p:nvSpPr>
            <p:cNvPr id="237" name="Rectangle 236"/>
            <p:cNvSpPr/>
            <p:nvPr>
              <p:custDataLst>
                <p:tags r:id="rId29"/>
              </p:custDataLst>
            </p:nvPr>
          </p:nvSpPr>
          <p:spPr>
            <a:xfrm>
              <a:off x="576555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240" name="TextBox 239"/>
            <p:cNvSpPr txBox="1"/>
            <p:nvPr>
              <p:custDataLst>
                <p:tags r:id="rId30"/>
              </p:custDataLst>
            </p:nvPr>
          </p:nvSpPr>
          <p:spPr>
            <a:xfrm>
              <a:off x="5765554" y="6803310"/>
              <a:ext cx="468000" cy="215444"/>
            </a:xfrm>
            <a:prstGeom prst="rect">
              <a:avLst/>
            </a:prstGeom>
            <a:noFill/>
          </p:spPr>
          <p:txBody>
            <a:bodyPr wrap="square" rtlCol="0">
              <a:spAutoFit/>
            </a:bodyPr>
            <a:lstStyle/>
            <a:p>
              <a:pPr algn="ctr" defTabSz="1005600"/>
              <a:r>
                <a:rPr lang="es-CL" sz="800" dirty="0" smtClean="0">
                  <a:solidFill>
                    <a:srgbClr val="002776"/>
                  </a:solidFill>
                </a:rPr>
                <a:t>Alta</a:t>
              </a:r>
              <a:endParaRPr lang="es-CL" sz="800" dirty="0">
                <a:solidFill>
                  <a:srgbClr val="002776"/>
                </a:solidFill>
              </a:endParaRPr>
            </a:p>
          </p:txBody>
        </p:sp>
      </p:grpSp>
      <p:grpSp>
        <p:nvGrpSpPr>
          <p:cNvPr id="31" name="Group 30"/>
          <p:cNvGrpSpPr/>
          <p:nvPr/>
        </p:nvGrpSpPr>
        <p:grpSpPr>
          <a:xfrm>
            <a:off x="6477894" y="6820688"/>
            <a:ext cx="468000" cy="430836"/>
            <a:chOff x="6377646" y="6803310"/>
            <a:chExt cx="468000" cy="430836"/>
          </a:xfrm>
        </p:grpSpPr>
        <p:sp>
          <p:nvSpPr>
            <p:cNvPr id="238" name="Rectangle 237"/>
            <p:cNvSpPr/>
            <p:nvPr>
              <p:custDataLst>
                <p:tags r:id="rId27"/>
              </p:custDataLst>
            </p:nvPr>
          </p:nvSpPr>
          <p:spPr>
            <a:xfrm>
              <a:off x="637764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1" name="TextBox 240"/>
            <p:cNvSpPr txBox="1"/>
            <p:nvPr>
              <p:custDataLst>
                <p:tags r:id="rId28"/>
              </p:custDataLst>
            </p:nvPr>
          </p:nvSpPr>
          <p:spPr>
            <a:xfrm>
              <a:off x="6377646" y="6803310"/>
              <a:ext cx="468000" cy="215444"/>
            </a:xfrm>
            <a:prstGeom prst="rect">
              <a:avLst/>
            </a:prstGeom>
            <a:noFill/>
          </p:spPr>
          <p:txBody>
            <a:bodyPr wrap="square" rtlCol="0">
              <a:spAutoFit/>
            </a:bodyPr>
            <a:lstStyle/>
            <a:p>
              <a:pPr algn="ctr" defTabSz="1005600"/>
              <a:r>
                <a:rPr lang="es-CL" sz="800" dirty="0" smtClean="0">
                  <a:solidFill>
                    <a:srgbClr val="002776"/>
                  </a:solidFill>
                </a:rPr>
                <a:t>Media</a:t>
              </a:r>
              <a:endParaRPr lang="es-CL" sz="800" dirty="0">
                <a:solidFill>
                  <a:srgbClr val="002776"/>
                </a:solidFill>
              </a:endParaRPr>
            </a:p>
          </p:txBody>
        </p:sp>
      </p:grpSp>
      <p:grpSp>
        <p:nvGrpSpPr>
          <p:cNvPr id="30" name="Group 29"/>
          <p:cNvGrpSpPr/>
          <p:nvPr/>
        </p:nvGrpSpPr>
        <p:grpSpPr>
          <a:xfrm>
            <a:off x="7190234" y="6820688"/>
            <a:ext cx="468000" cy="430836"/>
            <a:chOff x="6989738" y="6803310"/>
            <a:chExt cx="468000" cy="430836"/>
          </a:xfrm>
        </p:grpSpPr>
        <p:sp>
          <p:nvSpPr>
            <p:cNvPr id="239" name="Rectangle 238"/>
            <p:cNvSpPr/>
            <p:nvPr>
              <p:custDataLst>
                <p:tags r:id="rId25"/>
              </p:custDataLst>
            </p:nvPr>
          </p:nvSpPr>
          <p:spPr>
            <a:xfrm>
              <a:off x="698973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2" name="TextBox 241"/>
            <p:cNvSpPr txBox="1"/>
            <p:nvPr>
              <p:custDataLst>
                <p:tags r:id="rId26"/>
              </p:custDataLst>
            </p:nvPr>
          </p:nvSpPr>
          <p:spPr>
            <a:xfrm>
              <a:off x="6989738" y="6803310"/>
              <a:ext cx="468000" cy="215444"/>
            </a:xfrm>
            <a:prstGeom prst="rect">
              <a:avLst/>
            </a:prstGeom>
            <a:noFill/>
          </p:spPr>
          <p:txBody>
            <a:bodyPr wrap="square" rtlCol="0">
              <a:spAutoFit/>
            </a:bodyPr>
            <a:lstStyle/>
            <a:p>
              <a:pPr algn="ctr" defTabSz="1005600"/>
              <a:r>
                <a:rPr lang="es-CL" sz="800" dirty="0" smtClean="0">
                  <a:solidFill>
                    <a:srgbClr val="002776"/>
                  </a:solidFill>
                </a:rPr>
                <a:t>Baja</a:t>
              </a:r>
              <a:endParaRPr lang="es-CL" sz="800" dirty="0">
                <a:solidFill>
                  <a:srgbClr val="002776"/>
                </a:solidFill>
              </a:endParaRPr>
            </a:p>
          </p:txBody>
        </p:sp>
      </p:grpSp>
      <p:grpSp>
        <p:nvGrpSpPr>
          <p:cNvPr id="253" name="Group 252"/>
          <p:cNvGrpSpPr/>
          <p:nvPr/>
        </p:nvGrpSpPr>
        <p:grpSpPr>
          <a:xfrm>
            <a:off x="7910314" y="6820688"/>
            <a:ext cx="468000" cy="430836"/>
            <a:chOff x="7925794" y="6803310"/>
            <a:chExt cx="468000" cy="430836"/>
          </a:xfrm>
        </p:grpSpPr>
        <p:sp>
          <p:nvSpPr>
            <p:cNvPr id="244" name="Rectangle 243"/>
            <p:cNvSpPr/>
            <p:nvPr>
              <p:custDataLst>
                <p:tags r:id="rId23"/>
              </p:custDataLst>
            </p:nvPr>
          </p:nvSpPr>
          <p:spPr>
            <a:xfrm>
              <a:off x="792579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7" name="TextBox 246"/>
            <p:cNvSpPr txBox="1"/>
            <p:nvPr>
              <p:custDataLst>
                <p:tags r:id="rId24"/>
              </p:custDataLst>
            </p:nvPr>
          </p:nvSpPr>
          <p:spPr>
            <a:xfrm>
              <a:off x="7925794" y="6803310"/>
              <a:ext cx="468000" cy="215444"/>
            </a:xfrm>
            <a:prstGeom prst="rect">
              <a:avLst/>
            </a:prstGeom>
            <a:noFill/>
          </p:spPr>
          <p:txBody>
            <a:bodyPr wrap="square" rtlCol="0">
              <a:spAutoFit/>
            </a:bodyPr>
            <a:lstStyle/>
            <a:p>
              <a:pPr algn="ctr" defTabSz="1005600"/>
              <a:r>
                <a:rPr lang="es-CL" sz="800" dirty="0" smtClean="0">
                  <a:solidFill>
                    <a:srgbClr val="002776"/>
                  </a:solidFill>
                </a:rPr>
                <a:t>Corto</a:t>
              </a:r>
              <a:endParaRPr lang="es-CL" sz="800" dirty="0">
                <a:solidFill>
                  <a:srgbClr val="002776"/>
                </a:solidFill>
              </a:endParaRPr>
            </a:p>
          </p:txBody>
        </p:sp>
      </p:grpSp>
      <p:grpSp>
        <p:nvGrpSpPr>
          <p:cNvPr id="254" name="Group 253"/>
          <p:cNvGrpSpPr/>
          <p:nvPr/>
        </p:nvGrpSpPr>
        <p:grpSpPr>
          <a:xfrm>
            <a:off x="8576394" y="6820688"/>
            <a:ext cx="576000" cy="430836"/>
            <a:chOff x="8486378" y="6803310"/>
            <a:chExt cx="576000" cy="430836"/>
          </a:xfrm>
        </p:grpSpPr>
        <p:sp>
          <p:nvSpPr>
            <p:cNvPr id="245" name="Rectangle 244"/>
            <p:cNvSpPr/>
            <p:nvPr>
              <p:custDataLst>
                <p:tags r:id="rId21"/>
              </p:custDataLst>
            </p:nvPr>
          </p:nvSpPr>
          <p:spPr>
            <a:xfrm>
              <a:off x="85403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8" name="TextBox 247"/>
            <p:cNvSpPr txBox="1"/>
            <p:nvPr>
              <p:custDataLst>
                <p:tags r:id="rId22"/>
              </p:custDataLst>
            </p:nvPr>
          </p:nvSpPr>
          <p:spPr>
            <a:xfrm>
              <a:off x="8486378" y="6803310"/>
              <a:ext cx="576000" cy="338554"/>
            </a:xfrm>
            <a:prstGeom prst="rect">
              <a:avLst/>
            </a:prstGeom>
            <a:noFill/>
          </p:spPr>
          <p:txBody>
            <a:bodyPr wrap="square" rtlCol="0">
              <a:spAutoFit/>
            </a:bodyPr>
            <a:lstStyle/>
            <a:p>
              <a:pPr algn="ctr" defTabSz="1005600"/>
              <a:r>
                <a:rPr lang="es-CL" sz="800" dirty="0" smtClean="0">
                  <a:solidFill>
                    <a:srgbClr val="002776"/>
                  </a:solidFill>
                </a:rPr>
                <a:t>Mediano</a:t>
              </a:r>
              <a:endParaRPr lang="es-CL" sz="800" dirty="0">
                <a:solidFill>
                  <a:srgbClr val="002776"/>
                </a:solidFill>
              </a:endParaRPr>
            </a:p>
          </p:txBody>
        </p:sp>
      </p:grpSp>
      <p:grpSp>
        <p:nvGrpSpPr>
          <p:cNvPr id="252" name="Group 251"/>
          <p:cNvGrpSpPr/>
          <p:nvPr/>
        </p:nvGrpSpPr>
        <p:grpSpPr>
          <a:xfrm>
            <a:off x="9350474" y="6820688"/>
            <a:ext cx="468000" cy="430836"/>
            <a:chOff x="9149978" y="6803310"/>
            <a:chExt cx="468000" cy="430836"/>
          </a:xfrm>
        </p:grpSpPr>
        <p:sp>
          <p:nvSpPr>
            <p:cNvPr id="246" name="Rectangle 245"/>
            <p:cNvSpPr/>
            <p:nvPr>
              <p:custDataLst>
                <p:tags r:id="rId19"/>
              </p:custDataLst>
            </p:nvPr>
          </p:nvSpPr>
          <p:spPr>
            <a:xfrm>
              <a:off x="914997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249" name="TextBox 248"/>
            <p:cNvSpPr txBox="1"/>
            <p:nvPr>
              <p:custDataLst>
                <p:tags r:id="rId20"/>
              </p:custDataLst>
            </p:nvPr>
          </p:nvSpPr>
          <p:spPr>
            <a:xfrm>
              <a:off x="9149978" y="6803310"/>
              <a:ext cx="468000" cy="215444"/>
            </a:xfrm>
            <a:prstGeom prst="rect">
              <a:avLst/>
            </a:prstGeom>
            <a:noFill/>
          </p:spPr>
          <p:txBody>
            <a:bodyPr wrap="square" rtlCol="0">
              <a:spAutoFit/>
            </a:bodyPr>
            <a:lstStyle/>
            <a:p>
              <a:pPr algn="ctr" defTabSz="1005600"/>
              <a:r>
                <a:rPr lang="es-CL" sz="800" dirty="0" smtClean="0">
                  <a:solidFill>
                    <a:srgbClr val="002776"/>
                  </a:solidFill>
                </a:rPr>
                <a:t>Largo</a:t>
              </a:r>
              <a:endParaRPr lang="es-CL" sz="800" dirty="0">
                <a:solidFill>
                  <a:srgbClr val="002776"/>
                </a:solidFill>
              </a:endParaRPr>
            </a:p>
          </p:txBody>
        </p:sp>
      </p:grpSp>
      <p:sp>
        <p:nvSpPr>
          <p:cNvPr id="218" name="Slide Number Placeholder 3"/>
          <p:cNvSpPr txBox="1">
            <a:spLocks/>
          </p:cNvSpPr>
          <p:nvPr/>
        </p:nvSpPr>
        <p:spPr>
          <a:xfrm>
            <a:off x="457203" y="7429506"/>
            <a:ext cx="311150" cy="163513"/>
          </a:xfrm>
          <a:prstGeom prst="rect">
            <a:avLst/>
          </a:prstGeom>
        </p:spPr>
        <p:txBody>
          <a:bodyPr vert="horz" wrap="square" lIns="0" tIns="0" rIns="0" bIns="0" numCol="1" anchor="t" anchorCtr="0" compatLnSpc="1">
            <a:prstTxWarp prst="textNoShape">
              <a:avLst/>
            </a:prstTxWarp>
            <a:noAutofit/>
          </a:bodyPr>
          <a:lstStyle>
            <a:defPPr>
              <a:defRPr lang="en-US"/>
            </a:defPPr>
            <a:lvl1pPr algn="l" rtl="0" fontAlgn="base">
              <a:lnSpc>
                <a:spcPts val="1200"/>
              </a:lnSpc>
              <a:spcBef>
                <a:spcPct val="0"/>
              </a:spcBef>
              <a:spcAft>
                <a:spcPct val="0"/>
              </a:spcAft>
              <a:defRPr sz="1000" b="1" kern="1200">
                <a:solidFill>
                  <a:schemeClr val="tx2"/>
                </a:solidFill>
                <a:latin typeface="Arial" charset="0"/>
                <a:ea typeface="+mn-ea"/>
                <a:cs typeface="Arial" charset="0"/>
              </a:defRPr>
            </a:lvl1pPr>
            <a:lvl2pPr marL="455186" indent="1586" algn="l" rtl="0" fontAlgn="base">
              <a:spcBef>
                <a:spcPct val="0"/>
              </a:spcBef>
              <a:spcAft>
                <a:spcPct val="0"/>
              </a:spcAft>
              <a:defRPr sz="2000" kern="1200">
                <a:solidFill>
                  <a:schemeClr val="tx1"/>
                </a:solidFill>
                <a:latin typeface="Arial" charset="0"/>
                <a:ea typeface="+mn-ea"/>
                <a:cs typeface="Arial" charset="0"/>
              </a:defRPr>
            </a:lvl2pPr>
            <a:lvl3pPr marL="911959" indent="1586" algn="l" rtl="0" fontAlgn="base">
              <a:spcBef>
                <a:spcPct val="0"/>
              </a:spcBef>
              <a:spcAft>
                <a:spcPct val="0"/>
              </a:spcAft>
              <a:defRPr sz="2000" kern="1200">
                <a:solidFill>
                  <a:schemeClr val="tx1"/>
                </a:solidFill>
                <a:latin typeface="Arial" charset="0"/>
                <a:ea typeface="+mn-ea"/>
                <a:cs typeface="Arial" charset="0"/>
              </a:defRPr>
            </a:lvl3pPr>
            <a:lvl4pPr marL="1368728" indent="1586" algn="l" rtl="0" fontAlgn="base">
              <a:spcBef>
                <a:spcPct val="0"/>
              </a:spcBef>
              <a:spcAft>
                <a:spcPct val="0"/>
              </a:spcAft>
              <a:defRPr sz="2000" kern="1200">
                <a:solidFill>
                  <a:schemeClr val="tx1"/>
                </a:solidFill>
                <a:latin typeface="Arial" charset="0"/>
                <a:ea typeface="+mn-ea"/>
                <a:cs typeface="Arial" charset="0"/>
              </a:defRPr>
            </a:lvl4pPr>
            <a:lvl5pPr marL="1825500" indent="1586" algn="l" rtl="0" fontAlgn="base">
              <a:spcBef>
                <a:spcPct val="0"/>
              </a:spcBef>
              <a:spcAft>
                <a:spcPct val="0"/>
              </a:spcAft>
              <a:defRPr sz="2000" kern="1200">
                <a:solidFill>
                  <a:schemeClr val="tx1"/>
                </a:solidFill>
                <a:latin typeface="Arial" charset="0"/>
                <a:ea typeface="+mn-ea"/>
                <a:cs typeface="Arial" charset="0"/>
              </a:defRPr>
            </a:lvl5pPr>
            <a:lvl6pPr marL="2283858" algn="l" defTabSz="913545" rtl="0" eaLnBrk="1" latinLnBrk="0" hangingPunct="1">
              <a:defRPr sz="2000" kern="1200">
                <a:solidFill>
                  <a:schemeClr val="tx1"/>
                </a:solidFill>
                <a:latin typeface="Arial" charset="0"/>
                <a:ea typeface="+mn-ea"/>
                <a:cs typeface="Arial" charset="0"/>
              </a:defRPr>
            </a:lvl6pPr>
            <a:lvl7pPr marL="2740632" algn="l" defTabSz="913545" rtl="0" eaLnBrk="1" latinLnBrk="0" hangingPunct="1">
              <a:defRPr sz="2000" kern="1200">
                <a:solidFill>
                  <a:schemeClr val="tx1"/>
                </a:solidFill>
                <a:latin typeface="Arial" charset="0"/>
                <a:ea typeface="+mn-ea"/>
                <a:cs typeface="Arial" charset="0"/>
              </a:defRPr>
            </a:lvl7pPr>
            <a:lvl8pPr marL="3197402" algn="l" defTabSz="913545" rtl="0" eaLnBrk="1" latinLnBrk="0" hangingPunct="1">
              <a:defRPr sz="2000" kern="1200">
                <a:solidFill>
                  <a:schemeClr val="tx1"/>
                </a:solidFill>
                <a:latin typeface="Arial" charset="0"/>
                <a:ea typeface="+mn-ea"/>
                <a:cs typeface="Arial" charset="0"/>
              </a:defRPr>
            </a:lvl8pPr>
            <a:lvl9pPr marL="3654173" algn="l" defTabSz="913545" rtl="0" eaLnBrk="1" latinLnBrk="0" hangingPunct="1">
              <a:defRPr sz="2000" kern="1200">
                <a:solidFill>
                  <a:schemeClr val="tx1"/>
                </a:solidFill>
                <a:latin typeface="Arial" charset="0"/>
                <a:ea typeface="+mn-ea"/>
                <a:cs typeface="Arial" charset="0"/>
              </a:defRPr>
            </a:lvl9pPr>
          </a:lstStyle>
          <a:p>
            <a:pPr marL="0" marR="0" lvl="0" indent="0" algn="l" defTabSz="914400" rtl="0" eaLnBrk="1" fontAlgn="base" latinLnBrk="0" hangingPunct="1">
              <a:lnSpc>
                <a:spcPts val="1200"/>
              </a:lnSpc>
              <a:spcBef>
                <a:spcPct val="0"/>
              </a:spcBef>
              <a:spcAft>
                <a:spcPct val="0"/>
              </a:spcAft>
              <a:buClrTx/>
              <a:buSzTx/>
              <a:buFontTx/>
              <a:buNone/>
              <a:tabLst/>
              <a:defRPr/>
            </a:pPr>
            <a:fld id="{183D6856-CF4E-42C4-B228-5F9DD1DB1801}" type="slidenum">
              <a:rPr kumimoji="0" lang="en-US" sz="1000" b="1" i="0" u="none" strike="noStrike" kern="1200" cap="none" spc="0" normalizeH="0" baseline="0" noProof="0" smtClean="0">
                <a:ln>
                  <a:noFill/>
                </a:ln>
                <a:solidFill>
                  <a:srgbClr val="002776"/>
                </a:solidFill>
                <a:effectLst/>
                <a:uLnTx/>
                <a:uFillTx/>
                <a:latin typeface="Arial" charset="0"/>
                <a:ea typeface="+mn-ea"/>
                <a:cs typeface="Arial" charset="0"/>
              </a:rPr>
              <a:pPr marL="0" marR="0" lvl="0" indent="0" algn="l" defTabSz="914400" rtl="0" eaLnBrk="1" fontAlgn="base" latinLnBrk="0" hangingPunct="1">
                <a:lnSpc>
                  <a:spcPts val="1200"/>
                </a:lnSpc>
                <a:spcBef>
                  <a:spcPct val="0"/>
                </a:spcBef>
                <a:spcAft>
                  <a:spcPct val="0"/>
                </a:spcAft>
                <a:buClrTx/>
                <a:buSzTx/>
                <a:buFontTx/>
                <a:buNone/>
                <a:tabLst/>
                <a:defRPr/>
              </a:pPr>
              <a:t>84</a:t>
            </a:fld>
            <a:endParaRPr kumimoji="0" lang="en-US" sz="1000" b="1" i="0" u="none" strike="noStrike" kern="1200" cap="none" spc="0" normalizeH="0" baseline="0" noProof="0" dirty="0">
              <a:ln>
                <a:noFill/>
              </a:ln>
              <a:solidFill>
                <a:srgbClr val="002776"/>
              </a:solidFill>
              <a:effectLst/>
              <a:uLnTx/>
              <a:uFillTx/>
              <a:latin typeface="Arial" charset="0"/>
              <a:ea typeface="+mn-ea"/>
              <a:cs typeface="Arial" charset="0"/>
            </a:endParaRPr>
          </a:p>
        </p:txBody>
      </p:sp>
      <p:sp>
        <p:nvSpPr>
          <p:cNvPr id="211" name="Freeform 368"/>
          <p:cNvSpPr>
            <a:spLocks noEditPoints="1"/>
          </p:cNvSpPr>
          <p:nvPr/>
        </p:nvSpPr>
        <p:spPr bwMode="auto">
          <a:xfrm>
            <a:off x="877443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3" name="Freeform 368"/>
          <p:cNvSpPr>
            <a:spLocks noEditPoints="1"/>
          </p:cNvSpPr>
          <p:nvPr/>
        </p:nvSpPr>
        <p:spPr bwMode="auto">
          <a:xfrm>
            <a:off x="6603894" y="7055406"/>
            <a:ext cx="216000" cy="180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15" name="Rectangle 214"/>
          <p:cNvSpPr/>
          <p:nvPr/>
        </p:nvSpPr>
        <p:spPr>
          <a:xfrm>
            <a:off x="7264800" y="4823098"/>
            <a:ext cx="2638404" cy="360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576000" rtlCol="0" anchor="ctr"/>
          <a:lstStyle/>
          <a:p>
            <a:r>
              <a:rPr lang="es-CL" sz="1000" b="1" dirty="0" smtClean="0">
                <a:solidFill>
                  <a:srgbClr val="FFFFFF"/>
                </a:solidFill>
              </a:rPr>
              <a:t>KPIs Específicos</a:t>
            </a:r>
            <a:endParaRPr lang="es-CL" sz="1000" b="1" dirty="0">
              <a:solidFill>
                <a:srgbClr val="FFFFFF"/>
              </a:solidFill>
            </a:endParaRPr>
          </a:p>
        </p:txBody>
      </p:sp>
      <p:grpSp>
        <p:nvGrpSpPr>
          <p:cNvPr id="259" name="Group 258"/>
          <p:cNvGrpSpPr/>
          <p:nvPr/>
        </p:nvGrpSpPr>
        <p:grpSpPr>
          <a:xfrm>
            <a:off x="7334298" y="4877098"/>
            <a:ext cx="432000" cy="252000"/>
            <a:chOff x="5903913" y="3738563"/>
            <a:chExt cx="735013" cy="430213"/>
          </a:xfrm>
          <a:solidFill>
            <a:schemeClr val="bg2"/>
          </a:solidFill>
        </p:grpSpPr>
        <p:sp>
          <p:nvSpPr>
            <p:cNvPr id="260" name="Freeform 255"/>
            <p:cNvSpPr>
              <a:spLocks noEditPoints="1"/>
            </p:cNvSpPr>
            <p:nvPr/>
          </p:nvSpPr>
          <p:spPr bwMode="auto">
            <a:xfrm>
              <a:off x="5903913" y="3738563"/>
              <a:ext cx="735013" cy="430213"/>
            </a:xfrm>
            <a:custGeom>
              <a:avLst/>
              <a:gdLst>
                <a:gd name="T0" fmla="*/ 10 w 187"/>
                <a:gd name="T1" fmla="*/ 76 h 109"/>
                <a:gd name="T2" fmla="*/ 19 w 187"/>
                <a:gd name="T3" fmla="*/ 47 h 109"/>
                <a:gd name="T4" fmla="*/ 28 w 187"/>
                <a:gd name="T5" fmla="*/ 25 h 109"/>
                <a:gd name="T6" fmla="*/ 60 w 187"/>
                <a:gd name="T7" fmla="*/ 6 h 109"/>
                <a:gd name="T8" fmla="*/ 109 w 187"/>
                <a:gd name="T9" fmla="*/ 0 h 109"/>
                <a:gd name="T10" fmla="*/ 140 w 187"/>
                <a:gd name="T11" fmla="*/ 13 h 109"/>
                <a:gd name="T12" fmla="*/ 164 w 187"/>
                <a:gd name="T13" fmla="*/ 38 h 109"/>
                <a:gd name="T14" fmla="*/ 179 w 187"/>
                <a:gd name="T15" fmla="*/ 71 h 109"/>
                <a:gd name="T16" fmla="*/ 187 w 187"/>
                <a:gd name="T17" fmla="*/ 98 h 109"/>
                <a:gd name="T18" fmla="*/ 163 w 187"/>
                <a:gd name="T19" fmla="*/ 100 h 109"/>
                <a:gd name="T20" fmla="*/ 58 w 187"/>
                <a:gd name="T21" fmla="*/ 104 h 109"/>
                <a:gd name="T22" fmla="*/ 5 w 187"/>
                <a:gd name="T23" fmla="*/ 108 h 109"/>
                <a:gd name="T24" fmla="*/ 105 w 187"/>
                <a:gd name="T25" fmla="*/ 55 h 109"/>
                <a:gd name="T26" fmla="*/ 116 w 187"/>
                <a:gd name="T27" fmla="*/ 26 h 109"/>
                <a:gd name="T28" fmla="*/ 104 w 187"/>
                <a:gd name="T29" fmla="*/ 8 h 109"/>
                <a:gd name="T30" fmla="*/ 71 w 187"/>
                <a:gd name="T31" fmla="*/ 12 h 109"/>
                <a:gd name="T32" fmla="*/ 42 w 187"/>
                <a:gd name="T33" fmla="*/ 26 h 109"/>
                <a:gd name="T34" fmla="*/ 66 w 187"/>
                <a:gd name="T35" fmla="*/ 68 h 109"/>
                <a:gd name="T36" fmla="*/ 83 w 187"/>
                <a:gd name="T37" fmla="*/ 82 h 109"/>
                <a:gd name="T38" fmla="*/ 109 w 187"/>
                <a:gd name="T39" fmla="*/ 89 h 109"/>
                <a:gd name="T40" fmla="*/ 159 w 187"/>
                <a:gd name="T41" fmla="*/ 86 h 109"/>
                <a:gd name="T42" fmla="*/ 168 w 187"/>
                <a:gd name="T43" fmla="*/ 62 h 109"/>
                <a:gd name="T44" fmla="*/ 146 w 187"/>
                <a:gd name="T45" fmla="*/ 28 h 109"/>
                <a:gd name="T46" fmla="*/ 120 w 187"/>
                <a:gd name="T47" fmla="*/ 23 h 109"/>
                <a:gd name="T48" fmla="*/ 106 w 187"/>
                <a:gd name="T49" fmla="*/ 59 h 109"/>
                <a:gd name="T50" fmla="*/ 115 w 187"/>
                <a:gd name="T51" fmla="*/ 56 h 109"/>
                <a:gd name="T52" fmla="*/ 77 w 187"/>
                <a:gd name="T53" fmla="*/ 90 h 109"/>
                <a:gd name="T54" fmla="*/ 58 w 187"/>
                <a:gd name="T55" fmla="*/ 58 h 109"/>
                <a:gd name="T56" fmla="*/ 34 w 187"/>
                <a:gd name="T57" fmla="*/ 34 h 109"/>
                <a:gd name="T58" fmla="*/ 20 w 187"/>
                <a:gd name="T59" fmla="*/ 62 h 109"/>
                <a:gd name="T60" fmla="*/ 16 w 187"/>
                <a:gd name="T61" fmla="*/ 84 h 109"/>
                <a:gd name="T62" fmla="*/ 51 w 187"/>
                <a:gd name="T63" fmla="*/ 91 h 109"/>
                <a:gd name="T64" fmla="*/ 154 w 187"/>
                <a:gd name="T65" fmla="*/ 89 h 109"/>
                <a:gd name="T66" fmla="*/ 111 w 187"/>
                <a:gd name="T67" fmla="*/ 91 h 109"/>
                <a:gd name="T68" fmla="*/ 81 w 187"/>
                <a:gd name="T69" fmla="*/ 93 h 109"/>
                <a:gd name="T70" fmla="*/ 56 w 187"/>
                <a:gd name="T71" fmla="*/ 93 h 109"/>
                <a:gd name="T72" fmla="*/ 13 w 187"/>
                <a:gd name="T73" fmla="*/ 96 h 109"/>
                <a:gd name="T74" fmla="*/ 16 w 187"/>
                <a:gd name="T75" fmla="*/ 105 h 109"/>
                <a:gd name="T76" fmla="*/ 89 w 187"/>
                <a:gd name="T77" fmla="*/ 100 h 109"/>
                <a:gd name="T78" fmla="*/ 184 w 187"/>
                <a:gd name="T79" fmla="*/ 94 h 109"/>
                <a:gd name="T80" fmla="*/ 177 w 187"/>
                <a:gd name="T81" fmla="*/ 71 h 109"/>
                <a:gd name="T82" fmla="*/ 162 w 187"/>
                <a:gd name="T83" fmla="*/ 38 h 109"/>
                <a:gd name="T84" fmla="*/ 125 w 187"/>
                <a:gd name="T85" fmla="*/ 7 h 109"/>
                <a:gd name="T86" fmla="*/ 93 w 187"/>
                <a:gd name="T87" fmla="*/ 3 h 109"/>
                <a:gd name="T88" fmla="*/ 58 w 187"/>
                <a:gd name="T89" fmla="*/ 9 h 109"/>
                <a:gd name="T90" fmla="*/ 25 w 187"/>
                <a:gd name="T91" fmla="*/ 34 h 109"/>
                <a:gd name="T92" fmla="*/ 17 w 187"/>
                <a:gd name="T93" fmla="*/ 61 h 109"/>
                <a:gd name="T94" fmla="*/ 11 w 187"/>
                <a:gd name="T95" fmla="*/ 94 h 109"/>
                <a:gd name="T96" fmla="*/ 18 w 187"/>
                <a:gd name="T97" fmla="*/ 62 h 109"/>
                <a:gd name="T98" fmla="*/ 29 w 187"/>
                <a:gd name="T99" fmla="*/ 38 h 109"/>
                <a:gd name="T100" fmla="*/ 61 w 187"/>
                <a:gd name="T101" fmla="*/ 12 h 109"/>
                <a:gd name="T102" fmla="*/ 117 w 187"/>
                <a:gd name="T103" fmla="*/ 8 h 109"/>
                <a:gd name="T104" fmla="*/ 159 w 187"/>
                <a:gd name="T105" fmla="*/ 40 h 109"/>
                <a:gd name="T106" fmla="*/ 173 w 187"/>
                <a:gd name="T107" fmla="*/ 74 h 109"/>
                <a:gd name="T108" fmla="*/ 113 w 187"/>
                <a:gd name="T109"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 h="109">
                  <a:moveTo>
                    <a:pt x="2" y="109"/>
                  </a:moveTo>
                  <a:cubicBezTo>
                    <a:pt x="0" y="105"/>
                    <a:pt x="1" y="102"/>
                    <a:pt x="1" y="98"/>
                  </a:cubicBezTo>
                  <a:cubicBezTo>
                    <a:pt x="1" y="97"/>
                    <a:pt x="2" y="96"/>
                    <a:pt x="2" y="96"/>
                  </a:cubicBezTo>
                  <a:cubicBezTo>
                    <a:pt x="2" y="95"/>
                    <a:pt x="3" y="95"/>
                    <a:pt x="4" y="95"/>
                  </a:cubicBezTo>
                  <a:cubicBezTo>
                    <a:pt x="5" y="94"/>
                    <a:pt x="7" y="95"/>
                    <a:pt x="9" y="95"/>
                  </a:cubicBezTo>
                  <a:cubicBezTo>
                    <a:pt x="9" y="92"/>
                    <a:pt x="9" y="90"/>
                    <a:pt x="10" y="88"/>
                  </a:cubicBezTo>
                  <a:cubicBezTo>
                    <a:pt x="10" y="84"/>
                    <a:pt x="10" y="80"/>
                    <a:pt x="10" y="76"/>
                  </a:cubicBezTo>
                  <a:cubicBezTo>
                    <a:pt x="10" y="74"/>
                    <a:pt x="11" y="72"/>
                    <a:pt x="12" y="71"/>
                  </a:cubicBezTo>
                  <a:cubicBezTo>
                    <a:pt x="12" y="70"/>
                    <a:pt x="13" y="69"/>
                    <a:pt x="13" y="68"/>
                  </a:cubicBezTo>
                  <a:cubicBezTo>
                    <a:pt x="13" y="66"/>
                    <a:pt x="13" y="65"/>
                    <a:pt x="13" y="63"/>
                  </a:cubicBezTo>
                  <a:cubicBezTo>
                    <a:pt x="14" y="61"/>
                    <a:pt x="15" y="60"/>
                    <a:pt x="15" y="58"/>
                  </a:cubicBezTo>
                  <a:cubicBezTo>
                    <a:pt x="16" y="56"/>
                    <a:pt x="17" y="55"/>
                    <a:pt x="17" y="53"/>
                  </a:cubicBezTo>
                  <a:cubicBezTo>
                    <a:pt x="17" y="53"/>
                    <a:pt x="18" y="52"/>
                    <a:pt x="18" y="52"/>
                  </a:cubicBezTo>
                  <a:cubicBezTo>
                    <a:pt x="19" y="50"/>
                    <a:pt x="19" y="48"/>
                    <a:pt x="19" y="47"/>
                  </a:cubicBezTo>
                  <a:cubicBezTo>
                    <a:pt x="19" y="46"/>
                    <a:pt x="20" y="45"/>
                    <a:pt x="20" y="45"/>
                  </a:cubicBezTo>
                  <a:cubicBezTo>
                    <a:pt x="20" y="44"/>
                    <a:pt x="20" y="44"/>
                    <a:pt x="20" y="43"/>
                  </a:cubicBezTo>
                  <a:cubicBezTo>
                    <a:pt x="20" y="42"/>
                    <a:pt x="20" y="40"/>
                    <a:pt x="22" y="39"/>
                  </a:cubicBezTo>
                  <a:cubicBezTo>
                    <a:pt x="22" y="39"/>
                    <a:pt x="22" y="39"/>
                    <a:pt x="22" y="38"/>
                  </a:cubicBezTo>
                  <a:cubicBezTo>
                    <a:pt x="22" y="36"/>
                    <a:pt x="22" y="34"/>
                    <a:pt x="23" y="32"/>
                  </a:cubicBezTo>
                  <a:cubicBezTo>
                    <a:pt x="24" y="30"/>
                    <a:pt x="25" y="28"/>
                    <a:pt x="26" y="27"/>
                  </a:cubicBezTo>
                  <a:cubicBezTo>
                    <a:pt x="27" y="26"/>
                    <a:pt x="27" y="25"/>
                    <a:pt x="28" y="25"/>
                  </a:cubicBezTo>
                  <a:cubicBezTo>
                    <a:pt x="29" y="24"/>
                    <a:pt x="30" y="23"/>
                    <a:pt x="31" y="22"/>
                  </a:cubicBezTo>
                  <a:cubicBezTo>
                    <a:pt x="32" y="22"/>
                    <a:pt x="32" y="21"/>
                    <a:pt x="33" y="21"/>
                  </a:cubicBezTo>
                  <a:cubicBezTo>
                    <a:pt x="35" y="19"/>
                    <a:pt x="37" y="18"/>
                    <a:pt x="39" y="16"/>
                  </a:cubicBezTo>
                  <a:cubicBezTo>
                    <a:pt x="42" y="15"/>
                    <a:pt x="44" y="14"/>
                    <a:pt x="47" y="13"/>
                  </a:cubicBezTo>
                  <a:cubicBezTo>
                    <a:pt x="48" y="12"/>
                    <a:pt x="49" y="12"/>
                    <a:pt x="49" y="11"/>
                  </a:cubicBezTo>
                  <a:cubicBezTo>
                    <a:pt x="51" y="9"/>
                    <a:pt x="53" y="9"/>
                    <a:pt x="56" y="8"/>
                  </a:cubicBezTo>
                  <a:cubicBezTo>
                    <a:pt x="57" y="7"/>
                    <a:pt x="59" y="6"/>
                    <a:pt x="60" y="6"/>
                  </a:cubicBezTo>
                  <a:cubicBezTo>
                    <a:pt x="63" y="6"/>
                    <a:pt x="66" y="5"/>
                    <a:pt x="70" y="5"/>
                  </a:cubicBezTo>
                  <a:cubicBezTo>
                    <a:pt x="71" y="5"/>
                    <a:pt x="73" y="5"/>
                    <a:pt x="75" y="4"/>
                  </a:cubicBezTo>
                  <a:cubicBezTo>
                    <a:pt x="77" y="3"/>
                    <a:pt x="80" y="4"/>
                    <a:pt x="82" y="2"/>
                  </a:cubicBezTo>
                  <a:cubicBezTo>
                    <a:pt x="82" y="2"/>
                    <a:pt x="83" y="2"/>
                    <a:pt x="83" y="2"/>
                  </a:cubicBezTo>
                  <a:cubicBezTo>
                    <a:pt x="85" y="2"/>
                    <a:pt x="87" y="2"/>
                    <a:pt x="89" y="2"/>
                  </a:cubicBezTo>
                  <a:cubicBezTo>
                    <a:pt x="91" y="1"/>
                    <a:pt x="93" y="1"/>
                    <a:pt x="94" y="1"/>
                  </a:cubicBezTo>
                  <a:cubicBezTo>
                    <a:pt x="99" y="1"/>
                    <a:pt x="104" y="1"/>
                    <a:pt x="109" y="0"/>
                  </a:cubicBezTo>
                  <a:cubicBezTo>
                    <a:pt x="110" y="0"/>
                    <a:pt x="112" y="1"/>
                    <a:pt x="113" y="2"/>
                  </a:cubicBezTo>
                  <a:cubicBezTo>
                    <a:pt x="114" y="2"/>
                    <a:pt x="114" y="2"/>
                    <a:pt x="114" y="2"/>
                  </a:cubicBezTo>
                  <a:cubicBezTo>
                    <a:pt x="117" y="2"/>
                    <a:pt x="120" y="3"/>
                    <a:pt x="122" y="4"/>
                  </a:cubicBezTo>
                  <a:cubicBezTo>
                    <a:pt x="123" y="5"/>
                    <a:pt x="124" y="5"/>
                    <a:pt x="125" y="5"/>
                  </a:cubicBezTo>
                  <a:cubicBezTo>
                    <a:pt x="127" y="5"/>
                    <a:pt x="128" y="7"/>
                    <a:pt x="130" y="7"/>
                  </a:cubicBezTo>
                  <a:cubicBezTo>
                    <a:pt x="131" y="8"/>
                    <a:pt x="133" y="9"/>
                    <a:pt x="134" y="9"/>
                  </a:cubicBezTo>
                  <a:cubicBezTo>
                    <a:pt x="136" y="10"/>
                    <a:pt x="138" y="12"/>
                    <a:pt x="140" y="13"/>
                  </a:cubicBezTo>
                  <a:cubicBezTo>
                    <a:pt x="142" y="14"/>
                    <a:pt x="144" y="15"/>
                    <a:pt x="146" y="16"/>
                  </a:cubicBezTo>
                  <a:cubicBezTo>
                    <a:pt x="146" y="17"/>
                    <a:pt x="147" y="18"/>
                    <a:pt x="148" y="19"/>
                  </a:cubicBezTo>
                  <a:cubicBezTo>
                    <a:pt x="150" y="21"/>
                    <a:pt x="152" y="23"/>
                    <a:pt x="154" y="25"/>
                  </a:cubicBezTo>
                  <a:cubicBezTo>
                    <a:pt x="155" y="26"/>
                    <a:pt x="156" y="27"/>
                    <a:pt x="157" y="28"/>
                  </a:cubicBezTo>
                  <a:cubicBezTo>
                    <a:pt x="157" y="28"/>
                    <a:pt x="157" y="29"/>
                    <a:pt x="157" y="29"/>
                  </a:cubicBezTo>
                  <a:cubicBezTo>
                    <a:pt x="159" y="31"/>
                    <a:pt x="160" y="33"/>
                    <a:pt x="161" y="34"/>
                  </a:cubicBezTo>
                  <a:cubicBezTo>
                    <a:pt x="163" y="35"/>
                    <a:pt x="163" y="37"/>
                    <a:pt x="164" y="38"/>
                  </a:cubicBezTo>
                  <a:cubicBezTo>
                    <a:pt x="166" y="40"/>
                    <a:pt x="167" y="42"/>
                    <a:pt x="169" y="45"/>
                  </a:cubicBezTo>
                  <a:cubicBezTo>
                    <a:pt x="170" y="46"/>
                    <a:pt x="171" y="48"/>
                    <a:pt x="172" y="49"/>
                  </a:cubicBezTo>
                  <a:cubicBezTo>
                    <a:pt x="173" y="51"/>
                    <a:pt x="173" y="53"/>
                    <a:pt x="174" y="55"/>
                  </a:cubicBezTo>
                  <a:cubicBezTo>
                    <a:pt x="175" y="57"/>
                    <a:pt x="176" y="59"/>
                    <a:pt x="176" y="61"/>
                  </a:cubicBezTo>
                  <a:cubicBezTo>
                    <a:pt x="177" y="63"/>
                    <a:pt x="177" y="64"/>
                    <a:pt x="177" y="65"/>
                  </a:cubicBezTo>
                  <a:cubicBezTo>
                    <a:pt x="178" y="66"/>
                    <a:pt x="178" y="67"/>
                    <a:pt x="178" y="68"/>
                  </a:cubicBezTo>
                  <a:cubicBezTo>
                    <a:pt x="179" y="69"/>
                    <a:pt x="179" y="70"/>
                    <a:pt x="179" y="71"/>
                  </a:cubicBezTo>
                  <a:cubicBezTo>
                    <a:pt x="179" y="72"/>
                    <a:pt x="179" y="72"/>
                    <a:pt x="180" y="73"/>
                  </a:cubicBezTo>
                  <a:cubicBezTo>
                    <a:pt x="180" y="74"/>
                    <a:pt x="180" y="76"/>
                    <a:pt x="181" y="78"/>
                  </a:cubicBezTo>
                  <a:cubicBezTo>
                    <a:pt x="182" y="79"/>
                    <a:pt x="182" y="81"/>
                    <a:pt x="183" y="82"/>
                  </a:cubicBezTo>
                  <a:cubicBezTo>
                    <a:pt x="184" y="83"/>
                    <a:pt x="184" y="84"/>
                    <a:pt x="185" y="85"/>
                  </a:cubicBezTo>
                  <a:cubicBezTo>
                    <a:pt x="185" y="86"/>
                    <a:pt x="186" y="87"/>
                    <a:pt x="186" y="88"/>
                  </a:cubicBezTo>
                  <a:cubicBezTo>
                    <a:pt x="186" y="91"/>
                    <a:pt x="187" y="94"/>
                    <a:pt x="187" y="97"/>
                  </a:cubicBezTo>
                  <a:cubicBezTo>
                    <a:pt x="187" y="97"/>
                    <a:pt x="187" y="98"/>
                    <a:pt x="187" y="98"/>
                  </a:cubicBezTo>
                  <a:cubicBezTo>
                    <a:pt x="187" y="99"/>
                    <a:pt x="187" y="100"/>
                    <a:pt x="187" y="101"/>
                  </a:cubicBezTo>
                  <a:cubicBezTo>
                    <a:pt x="186" y="101"/>
                    <a:pt x="186" y="100"/>
                    <a:pt x="185" y="100"/>
                  </a:cubicBezTo>
                  <a:cubicBezTo>
                    <a:pt x="185" y="100"/>
                    <a:pt x="184" y="100"/>
                    <a:pt x="184" y="100"/>
                  </a:cubicBezTo>
                  <a:cubicBezTo>
                    <a:pt x="182" y="99"/>
                    <a:pt x="181" y="99"/>
                    <a:pt x="180" y="99"/>
                  </a:cubicBezTo>
                  <a:cubicBezTo>
                    <a:pt x="180" y="99"/>
                    <a:pt x="179" y="99"/>
                    <a:pt x="179" y="99"/>
                  </a:cubicBezTo>
                  <a:cubicBezTo>
                    <a:pt x="176" y="100"/>
                    <a:pt x="174" y="99"/>
                    <a:pt x="171" y="100"/>
                  </a:cubicBezTo>
                  <a:cubicBezTo>
                    <a:pt x="168" y="100"/>
                    <a:pt x="166" y="99"/>
                    <a:pt x="163" y="100"/>
                  </a:cubicBezTo>
                  <a:cubicBezTo>
                    <a:pt x="160" y="100"/>
                    <a:pt x="157" y="100"/>
                    <a:pt x="155" y="100"/>
                  </a:cubicBezTo>
                  <a:cubicBezTo>
                    <a:pt x="147" y="102"/>
                    <a:pt x="139" y="101"/>
                    <a:pt x="131" y="101"/>
                  </a:cubicBezTo>
                  <a:cubicBezTo>
                    <a:pt x="126" y="101"/>
                    <a:pt x="120" y="101"/>
                    <a:pt x="114" y="101"/>
                  </a:cubicBezTo>
                  <a:cubicBezTo>
                    <a:pt x="108" y="101"/>
                    <a:pt x="102" y="101"/>
                    <a:pt x="96" y="102"/>
                  </a:cubicBezTo>
                  <a:cubicBezTo>
                    <a:pt x="93" y="102"/>
                    <a:pt x="89" y="102"/>
                    <a:pt x="86" y="102"/>
                  </a:cubicBezTo>
                  <a:cubicBezTo>
                    <a:pt x="80" y="103"/>
                    <a:pt x="74" y="102"/>
                    <a:pt x="68" y="103"/>
                  </a:cubicBezTo>
                  <a:cubicBezTo>
                    <a:pt x="65" y="103"/>
                    <a:pt x="62" y="103"/>
                    <a:pt x="58" y="104"/>
                  </a:cubicBezTo>
                  <a:cubicBezTo>
                    <a:pt x="55" y="104"/>
                    <a:pt x="52" y="104"/>
                    <a:pt x="48" y="104"/>
                  </a:cubicBezTo>
                  <a:cubicBezTo>
                    <a:pt x="43" y="105"/>
                    <a:pt x="39" y="104"/>
                    <a:pt x="34" y="105"/>
                  </a:cubicBezTo>
                  <a:cubicBezTo>
                    <a:pt x="30" y="105"/>
                    <a:pt x="26" y="106"/>
                    <a:pt x="22" y="106"/>
                  </a:cubicBezTo>
                  <a:cubicBezTo>
                    <a:pt x="22" y="106"/>
                    <a:pt x="21" y="106"/>
                    <a:pt x="20" y="106"/>
                  </a:cubicBezTo>
                  <a:cubicBezTo>
                    <a:pt x="18" y="106"/>
                    <a:pt x="15" y="107"/>
                    <a:pt x="13" y="107"/>
                  </a:cubicBezTo>
                  <a:cubicBezTo>
                    <a:pt x="13" y="107"/>
                    <a:pt x="13" y="107"/>
                    <a:pt x="12" y="107"/>
                  </a:cubicBezTo>
                  <a:cubicBezTo>
                    <a:pt x="10" y="108"/>
                    <a:pt x="7" y="108"/>
                    <a:pt x="5" y="108"/>
                  </a:cubicBezTo>
                  <a:cubicBezTo>
                    <a:pt x="4" y="108"/>
                    <a:pt x="3" y="108"/>
                    <a:pt x="2" y="109"/>
                  </a:cubicBezTo>
                  <a:close/>
                  <a:moveTo>
                    <a:pt x="96" y="73"/>
                  </a:moveTo>
                  <a:cubicBezTo>
                    <a:pt x="96" y="73"/>
                    <a:pt x="96" y="73"/>
                    <a:pt x="97" y="73"/>
                  </a:cubicBezTo>
                  <a:cubicBezTo>
                    <a:pt x="97" y="72"/>
                    <a:pt x="98" y="71"/>
                    <a:pt x="98" y="70"/>
                  </a:cubicBezTo>
                  <a:cubicBezTo>
                    <a:pt x="99" y="69"/>
                    <a:pt x="100" y="68"/>
                    <a:pt x="100" y="67"/>
                  </a:cubicBezTo>
                  <a:cubicBezTo>
                    <a:pt x="101" y="64"/>
                    <a:pt x="103" y="62"/>
                    <a:pt x="103" y="59"/>
                  </a:cubicBezTo>
                  <a:cubicBezTo>
                    <a:pt x="104" y="58"/>
                    <a:pt x="105" y="56"/>
                    <a:pt x="105" y="55"/>
                  </a:cubicBezTo>
                  <a:cubicBezTo>
                    <a:pt x="106" y="53"/>
                    <a:pt x="107" y="51"/>
                    <a:pt x="108" y="49"/>
                  </a:cubicBezTo>
                  <a:cubicBezTo>
                    <a:pt x="109" y="47"/>
                    <a:pt x="109" y="45"/>
                    <a:pt x="110" y="43"/>
                  </a:cubicBezTo>
                  <a:cubicBezTo>
                    <a:pt x="111" y="42"/>
                    <a:pt x="112" y="40"/>
                    <a:pt x="111" y="39"/>
                  </a:cubicBezTo>
                  <a:cubicBezTo>
                    <a:pt x="111" y="38"/>
                    <a:pt x="111" y="38"/>
                    <a:pt x="111" y="38"/>
                  </a:cubicBezTo>
                  <a:cubicBezTo>
                    <a:pt x="113" y="36"/>
                    <a:pt x="114" y="34"/>
                    <a:pt x="114" y="32"/>
                  </a:cubicBezTo>
                  <a:cubicBezTo>
                    <a:pt x="114" y="32"/>
                    <a:pt x="114" y="31"/>
                    <a:pt x="114" y="31"/>
                  </a:cubicBezTo>
                  <a:cubicBezTo>
                    <a:pt x="115" y="29"/>
                    <a:pt x="115" y="28"/>
                    <a:pt x="116" y="26"/>
                  </a:cubicBezTo>
                  <a:cubicBezTo>
                    <a:pt x="116" y="25"/>
                    <a:pt x="116" y="24"/>
                    <a:pt x="117" y="23"/>
                  </a:cubicBezTo>
                  <a:cubicBezTo>
                    <a:pt x="117" y="21"/>
                    <a:pt x="119" y="19"/>
                    <a:pt x="119" y="17"/>
                  </a:cubicBezTo>
                  <a:cubicBezTo>
                    <a:pt x="119" y="16"/>
                    <a:pt x="120" y="15"/>
                    <a:pt x="120" y="14"/>
                  </a:cubicBezTo>
                  <a:cubicBezTo>
                    <a:pt x="121" y="13"/>
                    <a:pt x="121" y="12"/>
                    <a:pt x="122" y="11"/>
                  </a:cubicBezTo>
                  <a:cubicBezTo>
                    <a:pt x="121" y="11"/>
                    <a:pt x="120" y="11"/>
                    <a:pt x="119" y="11"/>
                  </a:cubicBezTo>
                  <a:cubicBezTo>
                    <a:pt x="117" y="10"/>
                    <a:pt x="115" y="9"/>
                    <a:pt x="113" y="9"/>
                  </a:cubicBezTo>
                  <a:cubicBezTo>
                    <a:pt x="110" y="8"/>
                    <a:pt x="107" y="8"/>
                    <a:pt x="104" y="8"/>
                  </a:cubicBezTo>
                  <a:cubicBezTo>
                    <a:pt x="103" y="8"/>
                    <a:pt x="102" y="9"/>
                    <a:pt x="100" y="9"/>
                  </a:cubicBezTo>
                  <a:cubicBezTo>
                    <a:pt x="98" y="9"/>
                    <a:pt x="96" y="9"/>
                    <a:pt x="93" y="9"/>
                  </a:cubicBezTo>
                  <a:cubicBezTo>
                    <a:pt x="90" y="10"/>
                    <a:pt x="87" y="10"/>
                    <a:pt x="83" y="10"/>
                  </a:cubicBezTo>
                  <a:cubicBezTo>
                    <a:pt x="83" y="10"/>
                    <a:pt x="83" y="10"/>
                    <a:pt x="82" y="10"/>
                  </a:cubicBezTo>
                  <a:cubicBezTo>
                    <a:pt x="81" y="10"/>
                    <a:pt x="79" y="11"/>
                    <a:pt x="78" y="11"/>
                  </a:cubicBezTo>
                  <a:cubicBezTo>
                    <a:pt x="76" y="12"/>
                    <a:pt x="74" y="12"/>
                    <a:pt x="72" y="12"/>
                  </a:cubicBezTo>
                  <a:cubicBezTo>
                    <a:pt x="71" y="12"/>
                    <a:pt x="71" y="12"/>
                    <a:pt x="71" y="12"/>
                  </a:cubicBezTo>
                  <a:cubicBezTo>
                    <a:pt x="70" y="13"/>
                    <a:pt x="69" y="13"/>
                    <a:pt x="68" y="13"/>
                  </a:cubicBezTo>
                  <a:cubicBezTo>
                    <a:pt x="66" y="13"/>
                    <a:pt x="64" y="14"/>
                    <a:pt x="61" y="15"/>
                  </a:cubicBezTo>
                  <a:cubicBezTo>
                    <a:pt x="60" y="15"/>
                    <a:pt x="59" y="15"/>
                    <a:pt x="58" y="15"/>
                  </a:cubicBezTo>
                  <a:cubicBezTo>
                    <a:pt x="57" y="16"/>
                    <a:pt x="55" y="17"/>
                    <a:pt x="54" y="18"/>
                  </a:cubicBezTo>
                  <a:cubicBezTo>
                    <a:pt x="52" y="19"/>
                    <a:pt x="50" y="20"/>
                    <a:pt x="48" y="22"/>
                  </a:cubicBezTo>
                  <a:cubicBezTo>
                    <a:pt x="46" y="23"/>
                    <a:pt x="45" y="24"/>
                    <a:pt x="43" y="25"/>
                  </a:cubicBezTo>
                  <a:cubicBezTo>
                    <a:pt x="43" y="26"/>
                    <a:pt x="42" y="25"/>
                    <a:pt x="42" y="26"/>
                  </a:cubicBezTo>
                  <a:cubicBezTo>
                    <a:pt x="42" y="27"/>
                    <a:pt x="43" y="28"/>
                    <a:pt x="43" y="29"/>
                  </a:cubicBezTo>
                  <a:cubicBezTo>
                    <a:pt x="45" y="30"/>
                    <a:pt x="46" y="32"/>
                    <a:pt x="47" y="34"/>
                  </a:cubicBezTo>
                  <a:cubicBezTo>
                    <a:pt x="49" y="37"/>
                    <a:pt x="51" y="39"/>
                    <a:pt x="52" y="42"/>
                  </a:cubicBezTo>
                  <a:cubicBezTo>
                    <a:pt x="53" y="44"/>
                    <a:pt x="54" y="46"/>
                    <a:pt x="56" y="49"/>
                  </a:cubicBezTo>
                  <a:cubicBezTo>
                    <a:pt x="57" y="51"/>
                    <a:pt x="57" y="52"/>
                    <a:pt x="58" y="54"/>
                  </a:cubicBezTo>
                  <a:cubicBezTo>
                    <a:pt x="60" y="56"/>
                    <a:pt x="61" y="58"/>
                    <a:pt x="62" y="60"/>
                  </a:cubicBezTo>
                  <a:cubicBezTo>
                    <a:pt x="63" y="63"/>
                    <a:pt x="65" y="65"/>
                    <a:pt x="66" y="68"/>
                  </a:cubicBezTo>
                  <a:cubicBezTo>
                    <a:pt x="66" y="69"/>
                    <a:pt x="67" y="69"/>
                    <a:pt x="67" y="70"/>
                  </a:cubicBezTo>
                  <a:cubicBezTo>
                    <a:pt x="68" y="72"/>
                    <a:pt x="70" y="74"/>
                    <a:pt x="71" y="77"/>
                  </a:cubicBezTo>
                  <a:cubicBezTo>
                    <a:pt x="72" y="78"/>
                    <a:pt x="72" y="80"/>
                    <a:pt x="73" y="81"/>
                  </a:cubicBezTo>
                  <a:cubicBezTo>
                    <a:pt x="74" y="83"/>
                    <a:pt x="75" y="84"/>
                    <a:pt x="76" y="86"/>
                  </a:cubicBezTo>
                  <a:cubicBezTo>
                    <a:pt x="77" y="87"/>
                    <a:pt x="78" y="88"/>
                    <a:pt x="79" y="89"/>
                  </a:cubicBezTo>
                  <a:cubicBezTo>
                    <a:pt x="80" y="88"/>
                    <a:pt x="80" y="88"/>
                    <a:pt x="81" y="87"/>
                  </a:cubicBezTo>
                  <a:cubicBezTo>
                    <a:pt x="82" y="85"/>
                    <a:pt x="82" y="84"/>
                    <a:pt x="83" y="82"/>
                  </a:cubicBezTo>
                  <a:cubicBezTo>
                    <a:pt x="84" y="80"/>
                    <a:pt x="85" y="78"/>
                    <a:pt x="86" y="77"/>
                  </a:cubicBezTo>
                  <a:cubicBezTo>
                    <a:pt x="87" y="75"/>
                    <a:pt x="88" y="74"/>
                    <a:pt x="90" y="73"/>
                  </a:cubicBezTo>
                  <a:cubicBezTo>
                    <a:pt x="90" y="73"/>
                    <a:pt x="90" y="72"/>
                    <a:pt x="91" y="72"/>
                  </a:cubicBezTo>
                  <a:cubicBezTo>
                    <a:pt x="92" y="72"/>
                    <a:pt x="94" y="72"/>
                    <a:pt x="96" y="72"/>
                  </a:cubicBezTo>
                  <a:cubicBezTo>
                    <a:pt x="96" y="72"/>
                    <a:pt x="96" y="72"/>
                    <a:pt x="96" y="73"/>
                  </a:cubicBezTo>
                  <a:close/>
                  <a:moveTo>
                    <a:pt x="107" y="89"/>
                  </a:moveTo>
                  <a:cubicBezTo>
                    <a:pt x="108" y="89"/>
                    <a:pt x="108" y="89"/>
                    <a:pt x="109" y="89"/>
                  </a:cubicBezTo>
                  <a:cubicBezTo>
                    <a:pt x="112" y="89"/>
                    <a:pt x="115" y="89"/>
                    <a:pt x="118" y="89"/>
                  </a:cubicBezTo>
                  <a:cubicBezTo>
                    <a:pt x="122" y="88"/>
                    <a:pt x="125" y="89"/>
                    <a:pt x="128" y="88"/>
                  </a:cubicBezTo>
                  <a:cubicBezTo>
                    <a:pt x="131" y="88"/>
                    <a:pt x="135" y="88"/>
                    <a:pt x="139" y="88"/>
                  </a:cubicBezTo>
                  <a:cubicBezTo>
                    <a:pt x="141" y="87"/>
                    <a:pt x="144" y="87"/>
                    <a:pt x="146" y="87"/>
                  </a:cubicBezTo>
                  <a:cubicBezTo>
                    <a:pt x="147" y="87"/>
                    <a:pt x="147" y="87"/>
                    <a:pt x="147" y="87"/>
                  </a:cubicBezTo>
                  <a:cubicBezTo>
                    <a:pt x="149" y="87"/>
                    <a:pt x="151" y="87"/>
                    <a:pt x="153" y="86"/>
                  </a:cubicBezTo>
                  <a:cubicBezTo>
                    <a:pt x="155" y="86"/>
                    <a:pt x="157" y="86"/>
                    <a:pt x="159" y="86"/>
                  </a:cubicBezTo>
                  <a:cubicBezTo>
                    <a:pt x="162" y="85"/>
                    <a:pt x="165" y="85"/>
                    <a:pt x="168" y="85"/>
                  </a:cubicBezTo>
                  <a:cubicBezTo>
                    <a:pt x="170" y="85"/>
                    <a:pt x="173" y="85"/>
                    <a:pt x="175" y="85"/>
                  </a:cubicBezTo>
                  <a:cubicBezTo>
                    <a:pt x="175" y="84"/>
                    <a:pt x="175" y="83"/>
                    <a:pt x="175" y="83"/>
                  </a:cubicBezTo>
                  <a:cubicBezTo>
                    <a:pt x="174" y="81"/>
                    <a:pt x="174" y="79"/>
                    <a:pt x="173" y="78"/>
                  </a:cubicBezTo>
                  <a:cubicBezTo>
                    <a:pt x="172" y="76"/>
                    <a:pt x="171" y="75"/>
                    <a:pt x="171" y="74"/>
                  </a:cubicBezTo>
                  <a:cubicBezTo>
                    <a:pt x="170" y="71"/>
                    <a:pt x="170" y="69"/>
                    <a:pt x="170" y="67"/>
                  </a:cubicBezTo>
                  <a:cubicBezTo>
                    <a:pt x="169" y="65"/>
                    <a:pt x="168" y="64"/>
                    <a:pt x="168" y="62"/>
                  </a:cubicBezTo>
                  <a:cubicBezTo>
                    <a:pt x="167" y="60"/>
                    <a:pt x="165" y="57"/>
                    <a:pt x="164" y="54"/>
                  </a:cubicBezTo>
                  <a:cubicBezTo>
                    <a:pt x="163" y="51"/>
                    <a:pt x="162" y="48"/>
                    <a:pt x="160" y="46"/>
                  </a:cubicBezTo>
                  <a:cubicBezTo>
                    <a:pt x="159" y="43"/>
                    <a:pt x="157" y="41"/>
                    <a:pt x="155" y="39"/>
                  </a:cubicBezTo>
                  <a:cubicBezTo>
                    <a:pt x="155" y="39"/>
                    <a:pt x="155" y="39"/>
                    <a:pt x="155" y="39"/>
                  </a:cubicBezTo>
                  <a:cubicBezTo>
                    <a:pt x="154" y="37"/>
                    <a:pt x="153" y="36"/>
                    <a:pt x="152" y="34"/>
                  </a:cubicBezTo>
                  <a:cubicBezTo>
                    <a:pt x="151" y="34"/>
                    <a:pt x="150" y="34"/>
                    <a:pt x="150" y="33"/>
                  </a:cubicBezTo>
                  <a:cubicBezTo>
                    <a:pt x="149" y="31"/>
                    <a:pt x="147" y="30"/>
                    <a:pt x="146" y="28"/>
                  </a:cubicBezTo>
                  <a:cubicBezTo>
                    <a:pt x="145" y="28"/>
                    <a:pt x="145" y="27"/>
                    <a:pt x="144" y="26"/>
                  </a:cubicBezTo>
                  <a:cubicBezTo>
                    <a:pt x="141" y="23"/>
                    <a:pt x="139" y="20"/>
                    <a:pt x="135" y="18"/>
                  </a:cubicBezTo>
                  <a:cubicBezTo>
                    <a:pt x="133" y="17"/>
                    <a:pt x="131" y="15"/>
                    <a:pt x="129" y="14"/>
                  </a:cubicBezTo>
                  <a:cubicBezTo>
                    <a:pt x="128" y="13"/>
                    <a:pt x="127" y="13"/>
                    <a:pt x="127" y="13"/>
                  </a:cubicBezTo>
                  <a:cubicBezTo>
                    <a:pt x="126" y="12"/>
                    <a:pt x="125" y="12"/>
                    <a:pt x="124" y="12"/>
                  </a:cubicBezTo>
                  <a:cubicBezTo>
                    <a:pt x="123" y="13"/>
                    <a:pt x="124" y="13"/>
                    <a:pt x="123" y="14"/>
                  </a:cubicBezTo>
                  <a:cubicBezTo>
                    <a:pt x="122" y="17"/>
                    <a:pt x="121" y="20"/>
                    <a:pt x="120" y="23"/>
                  </a:cubicBezTo>
                  <a:cubicBezTo>
                    <a:pt x="118" y="26"/>
                    <a:pt x="117" y="29"/>
                    <a:pt x="116" y="32"/>
                  </a:cubicBezTo>
                  <a:cubicBezTo>
                    <a:pt x="116" y="34"/>
                    <a:pt x="116" y="35"/>
                    <a:pt x="115" y="36"/>
                  </a:cubicBezTo>
                  <a:cubicBezTo>
                    <a:pt x="115" y="37"/>
                    <a:pt x="114" y="38"/>
                    <a:pt x="114" y="39"/>
                  </a:cubicBezTo>
                  <a:cubicBezTo>
                    <a:pt x="113" y="41"/>
                    <a:pt x="113" y="43"/>
                    <a:pt x="112" y="45"/>
                  </a:cubicBezTo>
                  <a:cubicBezTo>
                    <a:pt x="112" y="46"/>
                    <a:pt x="111" y="47"/>
                    <a:pt x="111" y="48"/>
                  </a:cubicBezTo>
                  <a:cubicBezTo>
                    <a:pt x="111" y="50"/>
                    <a:pt x="109" y="52"/>
                    <a:pt x="108" y="54"/>
                  </a:cubicBezTo>
                  <a:cubicBezTo>
                    <a:pt x="108" y="55"/>
                    <a:pt x="107" y="57"/>
                    <a:pt x="106" y="59"/>
                  </a:cubicBezTo>
                  <a:cubicBezTo>
                    <a:pt x="106" y="59"/>
                    <a:pt x="106" y="59"/>
                    <a:pt x="106" y="59"/>
                  </a:cubicBezTo>
                  <a:cubicBezTo>
                    <a:pt x="108" y="57"/>
                    <a:pt x="109" y="56"/>
                    <a:pt x="110" y="54"/>
                  </a:cubicBezTo>
                  <a:cubicBezTo>
                    <a:pt x="111" y="52"/>
                    <a:pt x="112" y="50"/>
                    <a:pt x="113" y="48"/>
                  </a:cubicBezTo>
                  <a:cubicBezTo>
                    <a:pt x="114" y="47"/>
                    <a:pt x="116" y="46"/>
                    <a:pt x="117" y="45"/>
                  </a:cubicBezTo>
                  <a:cubicBezTo>
                    <a:pt x="118" y="44"/>
                    <a:pt x="119" y="43"/>
                    <a:pt x="120" y="42"/>
                  </a:cubicBezTo>
                  <a:cubicBezTo>
                    <a:pt x="122" y="43"/>
                    <a:pt x="122" y="45"/>
                    <a:pt x="121" y="47"/>
                  </a:cubicBezTo>
                  <a:cubicBezTo>
                    <a:pt x="119" y="50"/>
                    <a:pt x="117" y="53"/>
                    <a:pt x="115" y="56"/>
                  </a:cubicBezTo>
                  <a:cubicBezTo>
                    <a:pt x="114" y="58"/>
                    <a:pt x="113" y="61"/>
                    <a:pt x="111" y="63"/>
                  </a:cubicBezTo>
                  <a:cubicBezTo>
                    <a:pt x="110" y="66"/>
                    <a:pt x="108" y="70"/>
                    <a:pt x="106" y="73"/>
                  </a:cubicBezTo>
                  <a:cubicBezTo>
                    <a:pt x="105" y="75"/>
                    <a:pt x="104" y="78"/>
                    <a:pt x="103" y="80"/>
                  </a:cubicBezTo>
                  <a:cubicBezTo>
                    <a:pt x="102" y="81"/>
                    <a:pt x="102" y="82"/>
                    <a:pt x="103" y="83"/>
                  </a:cubicBezTo>
                  <a:cubicBezTo>
                    <a:pt x="105" y="84"/>
                    <a:pt x="106" y="87"/>
                    <a:pt x="107" y="89"/>
                  </a:cubicBezTo>
                  <a:close/>
                  <a:moveTo>
                    <a:pt x="77" y="91"/>
                  </a:moveTo>
                  <a:cubicBezTo>
                    <a:pt x="77" y="90"/>
                    <a:pt x="77" y="90"/>
                    <a:pt x="77" y="90"/>
                  </a:cubicBezTo>
                  <a:cubicBezTo>
                    <a:pt x="76" y="88"/>
                    <a:pt x="75" y="87"/>
                    <a:pt x="74" y="86"/>
                  </a:cubicBezTo>
                  <a:cubicBezTo>
                    <a:pt x="73" y="85"/>
                    <a:pt x="73" y="85"/>
                    <a:pt x="72" y="84"/>
                  </a:cubicBezTo>
                  <a:cubicBezTo>
                    <a:pt x="71" y="82"/>
                    <a:pt x="71" y="81"/>
                    <a:pt x="70" y="79"/>
                  </a:cubicBezTo>
                  <a:cubicBezTo>
                    <a:pt x="69" y="77"/>
                    <a:pt x="68" y="74"/>
                    <a:pt x="66" y="72"/>
                  </a:cubicBezTo>
                  <a:cubicBezTo>
                    <a:pt x="64" y="70"/>
                    <a:pt x="64" y="67"/>
                    <a:pt x="62" y="65"/>
                  </a:cubicBezTo>
                  <a:cubicBezTo>
                    <a:pt x="61" y="63"/>
                    <a:pt x="61" y="60"/>
                    <a:pt x="58" y="58"/>
                  </a:cubicBezTo>
                  <a:cubicBezTo>
                    <a:pt x="58" y="58"/>
                    <a:pt x="58" y="58"/>
                    <a:pt x="58" y="58"/>
                  </a:cubicBezTo>
                  <a:cubicBezTo>
                    <a:pt x="57" y="55"/>
                    <a:pt x="55" y="52"/>
                    <a:pt x="53" y="49"/>
                  </a:cubicBezTo>
                  <a:cubicBezTo>
                    <a:pt x="51" y="46"/>
                    <a:pt x="50" y="43"/>
                    <a:pt x="48" y="40"/>
                  </a:cubicBezTo>
                  <a:cubicBezTo>
                    <a:pt x="48" y="39"/>
                    <a:pt x="47" y="38"/>
                    <a:pt x="47" y="38"/>
                  </a:cubicBezTo>
                  <a:cubicBezTo>
                    <a:pt x="46" y="36"/>
                    <a:pt x="45" y="35"/>
                    <a:pt x="44" y="33"/>
                  </a:cubicBezTo>
                  <a:cubicBezTo>
                    <a:pt x="43" y="32"/>
                    <a:pt x="42" y="31"/>
                    <a:pt x="42" y="30"/>
                  </a:cubicBezTo>
                  <a:cubicBezTo>
                    <a:pt x="41" y="29"/>
                    <a:pt x="40" y="28"/>
                    <a:pt x="39" y="28"/>
                  </a:cubicBezTo>
                  <a:cubicBezTo>
                    <a:pt x="37" y="30"/>
                    <a:pt x="35" y="32"/>
                    <a:pt x="34" y="34"/>
                  </a:cubicBezTo>
                  <a:cubicBezTo>
                    <a:pt x="32" y="37"/>
                    <a:pt x="30" y="40"/>
                    <a:pt x="28" y="43"/>
                  </a:cubicBezTo>
                  <a:cubicBezTo>
                    <a:pt x="27" y="45"/>
                    <a:pt x="26" y="47"/>
                    <a:pt x="25" y="48"/>
                  </a:cubicBezTo>
                  <a:cubicBezTo>
                    <a:pt x="25" y="49"/>
                    <a:pt x="25" y="50"/>
                    <a:pt x="25" y="51"/>
                  </a:cubicBezTo>
                  <a:cubicBezTo>
                    <a:pt x="24" y="52"/>
                    <a:pt x="23" y="54"/>
                    <a:pt x="23" y="56"/>
                  </a:cubicBezTo>
                  <a:cubicBezTo>
                    <a:pt x="23" y="56"/>
                    <a:pt x="23" y="57"/>
                    <a:pt x="22" y="57"/>
                  </a:cubicBezTo>
                  <a:cubicBezTo>
                    <a:pt x="22" y="57"/>
                    <a:pt x="22" y="58"/>
                    <a:pt x="22" y="58"/>
                  </a:cubicBezTo>
                  <a:cubicBezTo>
                    <a:pt x="21" y="59"/>
                    <a:pt x="21" y="60"/>
                    <a:pt x="20" y="62"/>
                  </a:cubicBezTo>
                  <a:cubicBezTo>
                    <a:pt x="20" y="63"/>
                    <a:pt x="20" y="64"/>
                    <a:pt x="20" y="65"/>
                  </a:cubicBezTo>
                  <a:cubicBezTo>
                    <a:pt x="20" y="66"/>
                    <a:pt x="20" y="67"/>
                    <a:pt x="19" y="69"/>
                  </a:cubicBezTo>
                  <a:cubicBezTo>
                    <a:pt x="18" y="70"/>
                    <a:pt x="18" y="72"/>
                    <a:pt x="18" y="74"/>
                  </a:cubicBezTo>
                  <a:cubicBezTo>
                    <a:pt x="18" y="75"/>
                    <a:pt x="18" y="75"/>
                    <a:pt x="18" y="75"/>
                  </a:cubicBezTo>
                  <a:cubicBezTo>
                    <a:pt x="17" y="76"/>
                    <a:pt x="17" y="77"/>
                    <a:pt x="17" y="78"/>
                  </a:cubicBezTo>
                  <a:cubicBezTo>
                    <a:pt x="17" y="79"/>
                    <a:pt x="17" y="79"/>
                    <a:pt x="17" y="79"/>
                  </a:cubicBezTo>
                  <a:cubicBezTo>
                    <a:pt x="17" y="81"/>
                    <a:pt x="16" y="82"/>
                    <a:pt x="16" y="84"/>
                  </a:cubicBezTo>
                  <a:cubicBezTo>
                    <a:pt x="16" y="86"/>
                    <a:pt x="16" y="89"/>
                    <a:pt x="15" y="92"/>
                  </a:cubicBezTo>
                  <a:cubicBezTo>
                    <a:pt x="15" y="92"/>
                    <a:pt x="15" y="93"/>
                    <a:pt x="15" y="94"/>
                  </a:cubicBezTo>
                  <a:cubicBezTo>
                    <a:pt x="15" y="94"/>
                    <a:pt x="16" y="94"/>
                    <a:pt x="16" y="94"/>
                  </a:cubicBezTo>
                  <a:cubicBezTo>
                    <a:pt x="19" y="94"/>
                    <a:pt x="22" y="93"/>
                    <a:pt x="24" y="93"/>
                  </a:cubicBezTo>
                  <a:cubicBezTo>
                    <a:pt x="28" y="93"/>
                    <a:pt x="33" y="94"/>
                    <a:pt x="37" y="93"/>
                  </a:cubicBezTo>
                  <a:cubicBezTo>
                    <a:pt x="39" y="92"/>
                    <a:pt x="42" y="92"/>
                    <a:pt x="45" y="92"/>
                  </a:cubicBezTo>
                  <a:cubicBezTo>
                    <a:pt x="47" y="92"/>
                    <a:pt x="49" y="92"/>
                    <a:pt x="51" y="91"/>
                  </a:cubicBezTo>
                  <a:cubicBezTo>
                    <a:pt x="53" y="91"/>
                    <a:pt x="56" y="91"/>
                    <a:pt x="58" y="91"/>
                  </a:cubicBezTo>
                  <a:cubicBezTo>
                    <a:pt x="64" y="91"/>
                    <a:pt x="70" y="91"/>
                    <a:pt x="77" y="91"/>
                  </a:cubicBezTo>
                  <a:close/>
                  <a:moveTo>
                    <a:pt x="183" y="86"/>
                  </a:moveTo>
                  <a:cubicBezTo>
                    <a:pt x="182" y="87"/>
                    <a:pt x="182" y="87"/>
                    <a:pt x="181" y="87"/>
                  </a:cubicBezTo>
                  <a:cubicBezTo>
                    <a:pt x="178" y="87"/>
                    <a:pt x="175" y="87"/>
                    <a:pt x="171" y="87"/>
                  </a:cubicBezTo>
                  <a:cubicBezTo>
                    <a:pt x="167" y="88"/>
                    <a:pt x="163" y="87"/>
                    <a:pt x="159" y="88"/>
                  </a:cubicBezTo>
                  <a:cubicBezTo>
                    <a:pt x="157" y="89"/>
                    <a:pt x="155" y="88"/>
                    <a:pt x="154" y="89"/>
                  </a:cubicBezTo>
                  <a:cubicBezTo>
                    <a:pt x="152" y="89"/>
                    <a:pt x="149" y="89"/>
                    <a:pt x="147" y="89"/>
                  </a:cubicBezTo>
                  <a:cubicBezTo>
                    <a:pt x="144" y="90"/>
                    <a:pt x="140" y="89"/>
                    <a:pt x="137" y="90"/>
                  </a:cubicBezTo>
                  <a:cubicBezTo>
                    <a:pt x="133" y="91"/>
                    <a:pt x="130" y="90"/>
                    <a:pt x="127" y="91"/>
                  </a:cubicBezTo>
                  <a:cubicBezTo>
                    <a:pt x="125" y="91"/>
                    <a:pt x="122" y="91"/>
                    <a:pt x="120" y="91"/>
                  </a:cubicBezTo>
                  <a:cubicBezTo>
                    <a:pt x="118" y="91"/>
                    <a:pt x="116" y="91"/>
                    <a:pt x="114" y="91"/>
                  </a:cubicBezTo>
                  <a:cubicBezTo>
                    <a:pt x="114" y="91"/>
                    <a:pt x="114" y="91"/>
                    <a:pt x="113" y="91"/>
                  </a:cubicBezTo>
                  <a:cubicBezTo>
                    <a:pt x="113" y="91"/>
                    <a:pt x="112" y="91"/>
                    <a:pt x="111" y="91"/>
                  </a:cubicBezTo>
                  <a:cubicBezTo>
                    <a:pt x="111" y="91"/>
                    <a:pt x="111" y="91"/>
                    <a:pt x="111" y="91"/>
                  </a:cubicBezTo>
                  <a:cubicBezTo>
                    <a:pt x="110" y="91"/>
                    <a:pt x="109" y="91"/>
                    <a:pt x="108" y="91"/>
                  </a:cubicBezTo>
                  <a:cubicBezTo>
                    <a:pt x="105" y="92"/>
                    <a:pt x="103" y="91"/>
                    <a:pt x="100" y="92"/>
                  </a:cubicBezTo>
                  <a:cubicBezTo>
                    <a:pt x="98" y="93"/>
                    <a:pt x="95" y="92"/>
                    <a:pt x="93" y="93"/>
                  </a:cubicBezTo>
                  <a:cubicBezTo>
                    <a:pt x="91" y="93"/>
                    <a:pt x="90" y="92"/>
                    <a:pt x="89" y="92"/>
                  </a:cubicBezTo>
                  <a:cubicBezTo>
                    <a:pt x="87" y="92"/>
                    <a:pt x="85" y="92"/>
                    <a:pt x="83" y="92"/>
                  </a:cubicBezTo>
                  <a:cubicBezTo>
                    <a:pt x="82" y="92"/>
                    <a:pt x="81" y="92"/>
                    <a:pt x="81" y="93"/>
                  </a:cubicBezTo>
                  <a:cubicBezTo>
                    <a:pt x="80" y="93"/>
                    <a:pt x="79" y="94"/>
                    <a:pt x="79" y="93"/>
                  </a:cubicBezTo>
                  <a:cubicBezTo>
                    <a:pt x="78" y="92"/>
                    <a:pt x="76" y="92"/>
                    <a:pt x="75" y="92"/>
                  </a:cubicBezTo>
                  <a:cubicBezTo>
                    <a:pt x="73" y="93"/>
                    <a:pt x="71" y="93"/>
                    <a:pt x="69" y="92"/>
                  </a:cubicBezTo>
                  <a:cubicBezTo>
                    <a:pt x="69" y="92"/>
                    <a:pt x="69" y="92"/>
                    <a:pt x="69" y="92"/>
                  </a:cubicBezTo>
                  <a:cubicBezTo>
                    <a:pt x="68" y="92"/>
                    <a:pt x="67" y="93"/>
                    <a:pt x="67" y="93"/>
                  </a:cubicBezTo>
                  <a:cubicBezTo>
                    <a:pt x="66" y="92"/>
                    <a:pt x="65" y="92"/>
                    <a:pt x="64" y="93"/>
                  </a:cubicBezTo>
                  <a:cubicBezTo>
                    <a:pt x="61" y="93"/>
                    <a:pt x="58" y="92"/>
                    <a:pt x="56" y="93"/>
                  </a:cubicBezTo>
                  <a:cubicBezTo>
                    <a:pt x="54" y="94"/>
                    <a:pt x="52" y="93"/>
                    <a:pt x="50" y="94"/>
                  </a:cubicBezTo>
                  <a:cubicBezTo>
                    <a:pt x="47" y="94"/>
                    <a:pt x="44" y="94"/>
                    <a:pt x="41" y="94"/>
                  </a:cubicBezTo>
                  <a:cubicBezTo>
                    <a:pt x="39" y="95"/>
                    <a:pt x="38" y="95"/>
                    <a:pt x="36" y="95"/>
                  </a:cubicBezTo>
                  <a:cubicBezTo>
                    <a:pt x="35" y="94"/>
                    <a:pt x="33" y="95"/>
                    <a:pt x="32" y="95"/>
                  </a:cubicBezTo>
                  <a:cubicBezTo>
                    <a:pt x="30" y="94"/>
                    <a:pt x="29" y="95"/>
                    <a:pt x="28" y="95"/>
                  </a:cubicBezTo>
                  <a:cubicBezTo>
                    <a:pt x="25" y="95"/>
                    <a:pt x="22" y="95"/>
                    <a:pt x="19" y="96"/>
                  </a:cubicBezTo>
                  <a:cubicBezTo>
                    <a:pt x="17" y="96"/>
                    <a:pt x="15" y="96"/>
                    <a:pt x="13" y="96"/>
                  </a:cubicBezTo>
                  <a:cubicBezTo>
                    <a:pt x="11" y="97"/>
                    <a:pt x="8" y="96"/>
                    <a:pt x="6" y="96"/>
                  </a:cubicBezTo>
                  <a:cubicBezTo>
                    <a:pt x="6" y="96"/>
                    <a:pt x="5" y="96"/>
                    <a:pt x="4" y="96"/>
                  </a:cubicBezTo>
                  <a:cubicBezTo>
                    <a:pt x="4" y="96"/>
                    <a:pt x="4" y="97"/>
                    <a:pt x="4" y="97"/>
                  </a:cubicBezTo>
                  <a:cubicBezTo>
                    <a:pt x="4" y="99"/>
                    <a:pt x="3" y="101"/>
                    <a:pt x="4" y="102"/>
                  </a:cubicBezTo>
                  <a:cubicBezTo>
                    <a:pt x="4" y="104"/>
                    <a:pt x="4" y="105"/>
                    <a:pt x="4" y="106"/>
                  </a:cubicBezTo>
                  <a:cubicBezTo>
                    <a:pt x="5" y="106"/>
                    <a:pt x="7" y="106"/>
                    <a:pt x="8" y="105"/>
                  </a:cubicBezTo>
                  <a:cubicBezTo>
                    <a:pt x="11" y="105"/>
                    <a:pt x="13" y="105"/>
                    <a:pt x="16" y="105"/>
                  </a:cubicBezTo>
                  <a:cubicBezTo>
                    <a:pt x="18" y="105"/>
                    <a:pt x="20" y="105"/>
                    <a:pt x="22" y="104"/>
                  </a:cubicBezTo>
                  <a:cubicBezTo>
                    <a:pt x="25" y="104"/>
                    <a:pt x="27" y="104"/>
                    <a:pt x="30" y="104"/>
                  </a:cubicBezTo>
                  <a:cubicBezTo>
                    <a:pt x="34" y="103"/>
                    <a:pt x="38" y="104"/>
                    <a:pt x="42" y="103"/>
                  </a:cubicBezTo>
                  <a:cubicBezTo>
                    <a:pt x="45" y="102"/>
                    <a:pt x="47" y="103"/>
                    <a:pt x="50" y="102"/>
                  </a:cubicBezTo>
                  <a:cubicBezTo>
                    <a:pt x="55" y="102"/>
                    <a:pt x="60" y="102"/>
                    <a:pt x="65" y="102"/>
                  </a:cubicBezTo>
                  <a:cubicBezTo>
                    <a:pt x="69" y="101"/>
                    <a:pt x="73" y="102"/>
                    <a:pt x="77" y="101"/>
                  </a:cubicBezTo>
                  <a:cubicBezTo>
                    <a:pt x="81" y="100"/>
                    <a:pt x="85" y="101"/>
                    <a:pt x="89" y="100"/>
                  </a:cubicBezTo>
                  <a:cubicBezTo>
                    <a:pt x="92" y="100"/>
                    <a:pt x="95" y="100"/>
                    <a:pt x="97" y="100"/>
                  </a:cubicBezTo>
                  <a:cubicBezTo>
                    <a:pt x="101" y="99"/>
                    <a:pt x="105" y="99"/>
                    <a:pt x="109" y="99"/>
                  </a:cubicBezTo>
                  <a:cubicBezTo>
                    <a:pt x="119" y="99"/>
                    <a:pt x="130" y="99"/>
                    <a:pt x="141" y="99"/>
                  </a:cubicBezTo>
                  <a:cubicBezTo>
                    <a:pt x="144" y="99"/>
                    <a:pt x="148" y="99"/>
                    <a:pt x="151" y="98"/>
                  </a:cubicBezTo>
                  <a:cubicBezTo>
                    <a:pt x="155" y="98"/>
                    <a:pt x="160" y="98"/>
                    <a:pt x="164" y="98"/>
                  </a:cubicBezTo>
                  <a:cubicBezTo>
                    <a:pt x="171" y="97"/>
                    <a:pt x="177" y="98"/>
                    <a:pt x="184" y="97"/>
                  </a:cubicBezTo>
                  <a:cubicBezTo>
                    <a:pt x="184" y="96"/>
                    <a:pt x="184" y="95"/>
                    <a:pt x="184" y="94"/>
                  </a:cubicBezTo>
                  <a:cubicBezTo>
                    <a:pt x="184" y="93"/>
                    <a:pt x="183" y="92"/>
                    <a:pt x="184" y="91"/>
                  </a:cubicBezTo>
                  <a:cubicBezTo>
                    <a:pt x="185" y="90"/>
                    <a:pt x="184" y="89"/>
                    <a:pt x="183" y="88"/>
                  </a:cubicBezTo>
                  <a:cubicBezTo>
                    <a:pt x="183" y="87"/>
                    <a:pt x="183" y="87"/>
                    <a:pt x="183" y="86"/>
                  </a:cubicBezTo>
                  <a:close/>
                  <a:moveTo>
                    <a:pt x="181" y="84"/>
                  </a:moveTo>
                  <a:cubicBezTo>
                    <a:pt x="181" y="83"/>
                    <a:pt x="181" y="81"/>
                    <a:pt x="180" y="80"/>
                  </a:cubicBezTo>
                  <a:cubicBezTo>
                    <a:pt x="180" y="79"/>
                    <a:pt x="180" y="79"/>
                    <a:pt x="179" y="78"/>
                  </a:cubicBezTo>
                  <a:cubicBezTo>
                    <a:pt x="179" y="76"/>
                    <a:pt x="178" y="73"/>
                    <a:pt x="177" y="71"/>
                  </a:cubicBezTo>
                  <a:cubicBezTo>
                    <a:pt x="177" y="70"/>
                    <a:pt x="177" y="69"/>
                    <a:pt x="176" y="68"/>
                  </a:cubicBezTo>
                  <a:cubicBezTo>
                    <a:pt x="176" y="66"/>
                    <a:pt x="175" y="65"/>
                    <a:pt x="175" y="63"/>
                  </a:cubicBezTo>
                  <a:cubicBezTo>
                    <a:pt x="174" y="61"/>
                    <a:pt x="174" y="59"/>
                    <a:pt x="173" y="58"/>
                  </a:cubicBezTo>
                  <a:cubicBezTo>
                    <a:pt x="173" y="56"/>
                    <a:pt x="172" y="55"/>
                    <a:pt x="172" y="53"/>
                  </a:cubicBezTo>
                  <a:cubicBezTo>
                    <a:pt x="171" y="50"/>
                    <a:pt x="168" y="47"/>
                    <a:pt x="167" y="45"/>
                  </a:cubicBezTo>
                  <a:cubicBezTo>
                    <a:pt x="166" y="44"/>
                    <a:pt x="166" y="44"/>
                    <a:pt x="166" y="43"/>
                  </a:cubicBezTo>
                  <a:cubicBezTo>
                    <a:pt x="165" y="41"/>
                    <a:pt x="164" y="39"/>
                    <a:pt x="162" y="38"/>
                  </a:cubicBezTo>
                  <a:cubicBezTo>
                    <a:pt x="161" y="36"/>
                    <a:pt x="159" y="34"/>
                    <a:pt x="157" y="33"/>
                  </a:cubicBezTo>
                  <a:cubicBezTo>
                    <a:pt x="156" y="31"/>
                    <a:pt x="156" y="29"/>
                    <a:pt x="155" y="28"/>
                  </a:cubicBezTo>
                  <a:cubicBezTo>
                    <a:pt x="153" y="26"/>
                    <a:pt x="151" y="24"/>
                    <a:pt x="149" y="22"/>
                  </a:cubicBezTo>
                  <a:cubicBezTo>
                    <a:pt x="149" y="22"/>
                    <a:pt x="149" y="21"/>
                    <a:pt x="148" y="21"/>
                  </a:cubicBezTo>
                  <a:cubicBezTo>
                    <a:pt x="145" y="19"/>
                    <a:pt x="143" y="17"/>
                    <a:pt x="140" y="15"/>
                  </a:cubicBezTo>
                  <a:cubicBezTo>
                    <a:pt x="138" y="14"/>
                    <a:pt x="135" y="12"/>
                    <a:pt x="133" y="11"/>
                  </a:cubicBezTo>
                  <a:cubicBezTo>
                    <a:pt x="130" y="9"/>
                    <a:pt x="127" y="9"/>
                    <a:pt x="125" y="7"/>
                  </a:cubicBezTo>
                  <a:cubicBezTo>
                    <a:pt x="125" y="7"/>
                    <a:pt x="124" y="6"/>
                    <a:pt x="123" y="6"/>
                  </a:cubicBezTo>
                  <a:cubicBezTo>
                    <a:pt x="122" y="6"/>
                    <a:pt x="120" y="5"/>
                    <a:pt x="118" y="5"/>
                  </a:cubicBezTo>
                  <a:cubicBezTo>
                    <a:pt x="116" y="4"/>
                    <a:pt x="114" y="3"/>
                    <a:pt x="112" y="3"/>
                  </a:cubicBezTo>
                  <a:cubicBezTo>
                    <a:pt x="110" y="3"/>
                    <a:pt x="107" y="2"/>
                    <a:pt x="105" y="2"/>
                  </a:cubicBezTo>
                  <a:cubicBezTo>
                    <a:pt x="104" y="2"/>
                    <a:pt x="102" y="3"/>
                    <a:pt x="101" y="2"/>
                  </a:cubicBezTo>
                  <a:cubicBezTo>
                    <a:pt x="101" y="2"/>
                    <a:pt x="100" y="2"/>
                    <a:pt x="100" y="2"/>
                  </a:cubicBezTo>
                  <a:cubicBezTo>
                    <a:pt x="98" y="3"/>
                    <a:pt x="96" y="4"/>
                    <a:pt x="93" y="3"/>
                  </a:cubicBezTo>
                  <a:cubicBezTo>
                    <a:pt x="92" y="3"/>
                    <a:pt x="91" y="3"/>
                    <a:pt x="90" y="4"/>
                  </a:cubicBezTo>
                  <a:cubicBezTo>
                    <a:pt x="87" y="4"/>
                    <a:pt x="85" y="4"/>
                    <a:pt x="82" y="5"/>
                  </a:cubicBezTo>
                  <a:cubicBezTo>
                    <a:pt x="80" y="5"/>
                    <a:pt x="78" y="6"/>
                    <a:pt x="76" y="6"/>
                  </a:cubicBezTo>
                  <a:cubicBezTo>
                    <a:pt x="74" y="6"/>
                    <a:pt x="72" y="7"/>
                    <a:pt x="69" y="7"/>
                  </a:cubicBezTo>
                  <a:cubicBezTo>
                    <a:pt x="69" y="7"/>
                    <a:pt x="69" y="7"/>
                    <a:pt x="68" y="7"/>
                  </a:cubicBezTo>
                  <a:cubicBezTo>
                    <a:pt x="66" y="7"/>
                    <a:pt x="64" y="8"/>
                    <a:pt x="62" y="8"/>
                  </a:cubicBezTo>
                  <a:cubicBezTo>
                    <a:pt x="61" y="8"/>
                    <a:pt x="60" y="8"/>
                    <a:pt x="58" y="9"/>
                  </a:cubicBezTo>
                  <a:cubicBezTo>
                    <a:pt x="57" y="9"/>
                    <a:pt x="57" y="10"/>
                    <a:pt x="56" y="10"/>
                  </a:cubicBezTo>
                  <a:cubicBezTo>
                    <a:pt x="54" y="11"/>
                    <a:pt x="53" y="11"/>
                    <a:pt x="52" y="12"/>
                  </a:cubicBezTo>
                  <a:cubicBezTo>
                    <a:pt x="50" y="14"/>
                    <a:pt x="47" y="14"/>
                    <a:pt x="45" y="16"/>
                  </a:cubicBezTo>
                  <a:cubicBezTo>
                    <a:pt x="42" y="17"/>
                    <a:pt x="39" y="19"/>
                    <a:pt x="36" y="21"/>
                  </a:cubicBezTo>
                  <a:cubicBezTo>
                    <a:pt x="34" y="22"/>
                    <a:pt x="32" y="24"/>
                    <a:pt x="30" y="26"/>
                  </a:cubicBezTo>
                  <a:cubicBezTo>
                    <a:pt x="30" y="26"/>
                    <a:pt x="29" y="26"/>
                    <a:pt x="29" y="27"/>
                  </a:cubicBezTo>
                  <a:cubicBezTo>
                    <a:pt x="28" y="30"/>
                    <a:pt x="26" y="31"/>
                    <a:pt x="25" y="34"/>
                  </a:cubicBezTo>
                  <a:cubicBezTo>
                    <a:pt x="25" y="35"/>
                    <a:pt x="23" y="35"/>
                    <a:pt x="25" y="37"/>
                  </a:cubicBezTo>
                  <a:cubicBezTo>
                    <a:pt x="25" y="37"/>
                    <a:pt x="25" y="37"/>
                    <a:pt x="25" y="38"/>
                  </a:cubicBezTo>
                  <a:cubicBezTo>
                    <a:pt x="24" y="39"/>
                    <a:pt x="23" y="41"/>
                    <a:pt x="23" y="43"/>
                  </a:cubicBezTo>
                  <a:cubicBezTo>
                    <a:pt x="23" y="44"/>
                    <a:pt x="23" y="44"/>
                    <a:pt x="22" y="45"/>
                  </a:cubicBezTo>
                  <a:cubicBezTo>
                    <a:pt x="22" y="46"/>
                    <a:pt x="22" y="48"/>
                    <a:pt x="21" y="49"/>
                  </a:cubicBezTo>
                  <a:cubicBezTo>
                    <a:pt x="21" y="51"/>
                    <a:pt x="20" y="53"/>
                    <a:pt x="19" y="54"/>
                  </a:cubicBezTo>
                  <a:cubicBezTo>
                    <a:pt x="18" y="57"/>
                    <a:pt x="17" y="59"/>
                    <a:pt x="17" y="61"/>
                  </a:cubicBezTo>
                  <a:cubicBezTo>
                    <a:pt x="16" y="62"/>
                    <a:pt x="16" y="64"/>
                    <a:pt x="16" y="65"/>
                  </a:cubicBezTo>
                  <a:cubicBezTo>
                    <a:pt x="16" y="66"/>
                    <a:pt x="15" y="68"/>
                    <a:pt x="15" y="69"/>
                  </a:cubicBezTo>
                  <a:cubicBezTo>
                    <a:pt x="14" y="71"/>
                    <a:pt x="14" y="73"/>
                    <a:pt x="13" y="75"/>
                  </a:cubicBezTo>
                  <a:cubicBezTo>
                    <a:pt x="13" y="77"/>
                    <a:pt x="12" y="79"/>
                    <a:pt x="12" y="81"/>
                  </a:cubicBezTo>
                  <a:cubicBezTo>
                    <a:pt x="12" y="83"/>
                    <a:pt x="12" y="85"/>
                    <a:pt x="12" y="87"/>
                  </a:cubicBezTo>
                  <a:cubicBezTo>
                    <a:pt x="12" y="89"/>
                    <a:pt x="12" y="90"/>
                    <a:pt x="11" y="92"/>
                  </a:cubicBezTo>
                  <a:cubicBezTo>
                    <a:pt x="11" y="92"/>
                    <a:pt x="11" y="93"/>
                    <a:pt x="11" y="94"/>
                  </a:cubicBezTo>
                  <a:cubicBezTo>
                    <a:pt x="12" y="94"/>
                    <a:pt x="12" y="94"/>
                    <a:pt x="12" y="94"/>
                  </a:cubicBezTo>
                  <a:cubicBezTo>
                    <a:pt x="12" y="92"/>
                    <a:pt x="13" y="91"/>
                    <a:pt x="13" y="90"/>
                  </a:cubicBezTo>
                  <a:cubicBezTo>
                    <a:pt x="14" y="87"/>
                    <a:pt x="14" y="85"/>
                    <a:pt x="14" y="82"/>
                  </a:cubicBezTo>
                  <a:cubicBezTo>
                    <a:pt x="14" y="80"/>
                    <a:pt x="14" y="78"/>
                    <a:pt x="15" y="76"/>
                  </a:cubicBezTo>
                  <a:cubicBezTo>
                    <a:pt x="15" y="75"/>
                    <a:pt x="15" y="74"/>
                    <a:pt x="15" y="73"/>
                  </a:cubicBezTo>
                  <a:cubicBezTo>
                    <a:pt x="16" y="71"/>
                    <a:pt x="16" y="70"/>
                    <a:pt x="17" y="68"/>
                  </a:cubicBezTo>
                  <a:cubicBezTo>
                    <a:pt x="17" y="66"/>
                    <a:pt x="17" y="64"/>
                    <a:pt x="18" y="62"/>
                  </a:cubicBezTo>
                  <a:cubicBezTo>
                    <a:pt x="18" y="62"/>
                    <a:pt x="18" y="61"/>
                    <a:pt x="18" y="61"/>
                  </a:cubicBezTo>
                  <a:cubicBezTo>
                    <a:pt x="19" y="60"/>
                    <a:pt x="19" y="58"/>
                    <a:pt x="20" y="57"/>
                  </a:cubicBezTo>
                  <a:cubicBezTo>
                    <a:pt x="20" y="56"/>
                    <a:pt x="21" y="55"/>
                    <a:pt x="21" y="54"/>
                  </a:cubicBezTo>
                  <a:cubicBezTo>
                    <a:pt x="22" y="52"/>
                    <a:pt x="22" y="50"/>
                    <a:pt x="23" y="48"/>
                  </a:cubicBezTo>
                  <a:cubicBezTo>
                    <a:pt x="23" y="47"/>
                    <a:pt x="24" y="47"/>
                    <a:pt x="24" y="46"/>
                  </a:cubicBezTo>
                  <a:cubicBezTo>
                    <a:pt x="25" y="44"/>
                    <a:pt x="26" y="43"/>
                    <a:pt x="27" y="42"/>
                  </a:cubicBezTo>
                  <a:cubicBezTo>
                    <a:pt x="28" y="40"/>
                    <a:pt x="29" y="39"/>
                    <a:pt x="29" y="38"/>
                  </a:cubicBezTo>
                  <a:cubicBezTo>
                    <a:pt x="31" y="36"/>
                    <a:pt x="32" y="33"/>
                    <a:pt x="33" y="31"/>
                  </a:cubicBezTo>
                  <a:cubicBezTo>
                    <a:pt x="35" y="28"/>
                    <a:pt x="38" y="26"/>
                    <a:pt x="40" y="24"/>
                  </a:cubicBezTo>
                  <a:cubicBezTo>
                    <a:pt x="41" y="24"/>
                    <a:pt x="42" y="23"/>
                    <a:pt x="43" y="22"/>
                  </a:cubicBezTo>
                  <a:cubicBezTo>
                    <a:pt x="44" y="22"/>
                    <a:pt x="45" y="21"/>
                    <a:pt x="46" y="20"/>
                  </a:cubicBezTo>
                  <a:cubicBezTo>
                    <a:pt x="48" y="19"/>
                    <a:pt x="51" y="17"/>
                    <a:pt x="53" y="16"/>
                  </a:cubicBezTo>
                  <a:cubicBezTo>
                    <a:pt x="54" y="15"/>
                    <a:pt x="55" y="14"/>
                    <a:pt x="56" y="14"/>
                  </a:cubicBezTo>
                  <a:cubicBezTo>
                    <a:pt x="57" y="13"/>
                    <a:pt x="59" y="13"/>
                    <a:pt x="61" y="12"/>
                  </a:cubicBezTo>
                  <a:cubicBezTo>
                    <a:pt x="64" y="11"/>
                    <a:pt x="66" y="11"/>
                    <a:pt x="69" y="10"/>
                  </a:cubicBezTo>
                  <a:cubicBezTo>
                    <a:pt x="71" y="9"/>
                    <a:pt x="74" y="9"/>
                    <a:pt x="76" y="9"/>
                  </a:cubicBezTo>
                  <a:cubicBezTo>
                    <a:pt x="78" y="8"/>
                    <a:pt x="80" y="8"/>
                    <a:pt x="81" y="8"/>
                  </a:cubicBezTo>
                  <a:cubicBezTo>
                    <a:pt x="85" y="8"/>
                    <a:pt x="89" y="8"/>
                    <a:pt x="93" y="7"/>
                  </a:cubicBezTo>
                  <a:cubicBezTo>
                    <a:pt x="96" y="6"/>
                    <a:pt x="100" y="6"/>
                    <a:pt x="103" y="6"/>
                  </a:cubicBezTo>
                  <a:cubicBezTo>
                    <a:pt x="107" y="6"/>
                    <a:pt x="110" y="7"/>
                    <a:pt x="114" y="7"/>
                  </a:cubicBezTo>
                  <a:cubicBezTo>
                    <a:pt x="115" y="7"/>
                    <a:pt x="116" y="7"/>
                    <a:pt x="117" y="8"/>
                  </a:cubicBezTo>
                  <a:cubicBezTo>
                    <a:pt x="117" y="8"/>
                    <a:pt x="118" y="8"/>
                    <a:pt x="118" y="8"/>
                  </a:cubicBezTo>
                  <a:cubicBezTo>
                    <a:pt x="121" y="8"/>
                    <a:pt x="123" y="9"/>
                    <a:pt x="125" y="10"/>
                  </a:cubicBezTo>
                  <a:cubicBezTo>
                    <a:pt x="127" y="10"/>
                    <a:pt x="128" y="11"/>
                    <a:pt x="129" y="12"/>
                  </a:cubicBezTo>
                  <a:cubicBezTo>
                    <a:pt x="131" y="13"/>
                    <a:pt x="132" y="14"/>
                    <a:pt x="134" y="15"/>
                  </a:cubicBezTo>
                  <a:cubicBezTo>
                    <a:pt x="135" y="16"/>
                    <a:pt x="137" y="16"/>
                    <a:pt x="139" y="18"/>
                  </a:cubicBezTo>
                  <a:cubicBezTo>
                    <a:pt x="142" y="21"/>
                    <a:pt x="146" y="26"/>
                    <a:pt x="149" y="29"/>
                  </a:cubicBezTo>
                  <a:cubicBezTo>
                    <a:pt x="153" y="33"/>
                    <a:pt x="156" y="36"/>
                    <a:pt x="159" y="40"/>
                  </a:cubicBezTo>
                  <a:cubicBezTo>
                    <a:pt x="160" y="41"/>
                    <a:pt x="160" y="42"/>
                    <a:pt x="161" y="42"/>
                  </a:cubicBezTo>
                  <a:cubicBezTo>
                    <a:pt x="161" y="45"/>
                    <a:pt x="163" y="47"/>
                    <a:pt x="164" y="50"/>
                  </a:cubicBezTo>
                  <a:cubicBezTo>
                    <a:pt x="165" y="52"/>
                    <a:pt x="166" y="54"/>
                    <a:pt x="167" y="56"/>
                  </a:cubicBezTo>
                  <a:cubicBezTo>
                    <a:pt x="168" y="58"/>
                    <a:pt x="169" y="61"/>
                    <a:pt x="170" y="63"/>
                  </a:cubicBezTo>
                  <a:cubicBezTo>
                    <a:pt x="171" y="64"/>
                    <a:pt x="171" y="65"/>
                    <a:pt x="171" y="66"/>
                  </a:cubicBezTo>
                  <a:cubicBezTo>
                    <a:pt x="172" y="68"/>
                    <a:pt x="172" y="69"/>
                    <a:pt x="172" y="70"/>
                  </a:cubicBezTo>
                  <a:cubicBezTo>
                    <a:pt x="172" y="71"/>
                    <a:pt x="173" y="73"/>
                    <a:pt x="173" y="74"/>
                  </a:cubicBezTo>
                  <a:cubicBezTo>
                    <a:pt x="174" y="75"/>
                    <a:pt x="174" y="76"/>
                    <a:pt x="175" y="77"/>
                  </a:cubicBezTo>
                  <a:cubicBezTo>
                    <a:pt x="176" y="80"/>
                    <a:pt x="176" y="83"/>
                    <a:pt x="179" y="85"/>
                  </a:cubicBezTo>
                  <a:cubicBezTo>
                    <a:pt x="179" y="84"/>
                    <a:pt x="180" y="84"/>
                    <a:pt x="181" y="84"/>
                  </a:cubicBezTo>
                  <a:close/>
                  <a:moveTo>
                    <a:pt x="101" y="78"/>
                  </a:moveTo>
                  <a:cubicBezTo>
                    <a:pt x="106" y="69"/>
                    <a:pt x="110" y="59"/>
                    <a:pt x="116" y="50"/>
                  </a:cubicBezTo>
                  <a:cubicBezTo>
                    <a:pt x="116" y="50"/>
                    <a:pt x="115" y="50"/>
                    <a:pt x="115" y="50"/>
                  </a:cubicBezTo>
                  <a:cubicBezTo>
                    <a:pt x="115" y="51"/>
                    <a:pt x="114" y="52"/>
                    <a:pt x="113" y="53"/>
                  </a:cubicBezTo>
                  <a:cubicBezTo>
                    <a:pt x="112" y="55"/>
                    <a:pt x="112" y="56"/>
                    <a:pt x="111" y="57"/>
                  </a:cubicBezTo>
                  <a:cubicBezTo>
                    <a:pt x="110" y="58"/>
                    <a:pt x="109" y="60"/>
                    <a:pt x="107" y="61"/>
                  </a:cubicBezTo>
                  <a:cubicBezTo>
                    <a:pt x="106" y="63"/>
                    <a:pt x="104" y="65"/>
                    <a:pt x="103" y="67"/>
                  </a:cubicBezTo>
                  <a:cubicBezTo>
                    <a:pt x="102" y="69"/>
                    <a:pt x="101" y="71"/>
                    <a:pt x="100" y="73"/>
                  </a:cubicBezTo>
                  <a:cubicBezTo>
                    <a:pt x="99" y="74"/>
                    <a:pt x="99" y="74"/>
                    <a:pt x="99" y="75"/>
                  </a:cubicBezTo>
                  <a:cubicBezTo>
                    <a:pt x="99" y="76"/>
                    <a:pt x="100" y="77"/>
                    <a:pt x="101"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1" name="Freeform 262"/>
            <p:cNvSpPr>
              <a:spLocks/>
            </p:cNvSpPr>
            <p:nvPr/>
          </p:nvSpPr>
          <p:spPr bwMode="auto">
            <a:xfrm>
              <a:off x="6119813" y="3849688"/>
              <a:ext cx="26988" cy="58738"/>
            </a:xfrm>
            <a:custGeom>
              <a:avLst/>
              <a:gdLst>
                <a:gd name="T0" fmla="*/ 3 w 7"/>
                <a:gd name="T1" fmla="*/ 8 h 15"/>
                <a:gd name="T2" fmla="*/ 3 w 7"/>
                <a:gd name="T3" fmla="*/ 5 h 15"/>
                <a:gd name="T4" fmla="*/ 4 w 7"/>
                <a:gd name="T5" fmla="*/ 5 h 15"/>
                <a:gd name="T6" fmla="*/ 6 w 7"/>
                <a:gd name="T7" fmla="*/ 6 h 15"/>
                <a:gd name="T8" fmla="*/ 7 w 7"/>
                <a:gd name="T9" fmla="*/ 9 h 15"/>
                <a:gd name="T10" fmla="*/ 6 w 7"/>
                <a:gd name="T11" fmla="*/ 13 h 15"/>
                <a:gd name="T12" fmla="*/ 4 w 7"/>
                <a:gd name="T13" fmla="*/ 15 h 15"/>
                <a:gd name="T14" fmla="*/ 2 w 7"/>
                <a:gd name="T15" fmla="*/ 14 h 15"/>
                <a:gd name="T16" fmla="*/ 1 w 7"/>
                <a:gd name="T17" fmla="*/ 10 h 15"/>
                <a:gd name="T18" fmla="*/ 0 w 7"/>
                <a:gd name="T19" fmla="*/ 7 h 15"/>
                <a:gd name="T20" fmla="*/ 0 w 7"/>
                <a:gd name="T21" fmla="*/ 7 h 15"/>
                <a:gd name="T22" fmla="*/ 1 w 7"/>
                <a:gd name="T23" fmla="*/ 1 h 15"/>
                <a:gd name="T24" fmla="*/ 3 w 7"/>
                <a:gd name="T25" fmla="*/ 0 h 15"/>
                <a:gd name="T26" fmla="*/ 2 w 7"/>
                <a:gd name="T27" fmla="*/ 3 h 15"/>
                <a:gd name="T28" fmla="*/ 2 w 7"/>
                <a:gd name="T29" fmla="*/ 8 h 15"/>
                <a:gd name="T30" fmla="*/ 3 w 7"/>
                <a:gd name="T31" fmla="*/ 8 h 15"/>
                <a:gd name="T32" fmla="*/ 3 w 7"/>
                <a:gd name="T33" fmla="*/ 12 h 15"/>
                <a:gd name="T34" fmla="*/ 4 w 7"/>
                <a:gd name="T35" fmla="*/ 9 h 15"/>
                <a:gd name="T36" fmla="*/ 3 w 7"/>
                <a:gd name="T37"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5">
                  <a:moveTo>
                    <a:pt x="3" y="8"/>
                  </a:moveTo>
                  <a:cubicBezTo>
                    <a:pt x="3" y="7"/>
                    <a:pt x="3" y="6"/>
                    <a:pt x="3" y="5"/>
                  </a:cubicBezTo>
                  <a:cubicBezTo>
                    <a:pt x="3" y="5"/>
                    <a:pt x="4" y="5"/>
                    <a:pt x="4" y="5"/>
                  </a:cubicBezTo>
                  <a:cubicBezTo>
                    <a:pt x="4" y="6"/>
                    <a:pt x="5" y="6"/>
                    <a:pt x="6" y="6"/>
                  </a:cubicBezTo>
                  <a:cubicBezTo>
                    <a:pt x="7" y="7"/>
                    <a:pt x="7" y="8"/>
                    <a:pt x="7" y="9"/>
                  </a:cubicBezTo>
                  <a:cubicBezTo>
                    <a:pt x="7" y="10"/>
                    <a:pt x="6" y="12"/>
                    <a:pt x="6" y="13"/>
                  </a:cubicBezTo>
                  <a:cubicBezTo>
                    <a:pt x="5" y="14"/>
                    <a:pt x="5" y="14"/>
                    <a:pt x="4" y="15"/>
                  </a:cubicBezTo>
                  <a:cubicBezTo>
                    <a:pt x="4" y="15"/>
                    <a:pt x="3" y="14"/>
                    <a:pt x="2" y="14"/>
                  </a:cubicBezTo>
                  <a:cubicBezTo>
                    <a:pt x="1" y="13"/>
                    <a:pt x="1" y="12"/>
                    <a:pt x="1" y="10"/>
                  </a:cubicBezTo>
                  <a:cubicBezTo>
                    <a:pt x="1" y="9"/>
                    <a:pt x="0" y="8"/>
                    <a:pt x="0" y="7"/>
                  </a:cubicBezTo>
                  <a:cubicBezTo>
                    <a:pt x="0" y="7"/>
                    <a:pt x="0" y="7"/>
                    <a:pt x="0" y="7"/>
                  </a:cubicBezTo>
                  <a:cubicBezTo>
                    <a:pt x="0" y="5"/>
                    <a:pt x="0" y="3"/>
                    <a:pt x="1" y="1"/>
                  </a:cubicBezTo>
                  <a:cubicBezTo>
                    <a:pt x="1" y="0"/>
                    <a:pt x="2" y="0"/>
                    <a:pt x="3" y="0"/>
                  </a:cubicBezTo>
                  <a:cubicBezTo>
                    <a:pt x="3" y="1"/>
                    <a:pt x="3" y="2"/>
                    <a:pt x="2" y="3"/>
                  </a:cubicBezTo>
                  <a:cubicBezTo>
                    <a:pt x="1" y="5"/>
                    <a:pt x="2" y="6"/>
                    <a:pt x="2" y="8"/>
                  </a:cubicBezTo>
                  <a:cubicBezTo>
                    <a:pt x="2" y="8"/>
                    <a:pt x="2" y="8"/>
                    <a:pt x="3" y="8"/>
                  </a:cubicBezTo>
                  <a:cubicBezTo>
                    <a:pt x="3" y="10"/>
                    <a:pt x="2" y="11"/>
                    <a:pt x="3" y="12"/>
                  </a:cubicBezTo>
                  <a:cubicBezTo>
                    <a:pt x="5" y="11"/>
                    <a:pt x="5" y="10"/>
                    <a:pt x="4" y="9"/>
                  </a:cubicBezTo>
                  <a:cubicBezTo>
                    <a:pt x="4" y="9"/>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2" name="Freeform 263"/>
            <p:cNvSpPr>
              <a:spLocks noEditPoints="1"/>
            </p:cNvSpPr>
            <p:nvPr/>
          </p:nvSpPr>
          <p:spPr bwMode="auto">
            <a:xfrm>
              <a:off x="6181725" y="3849688"/>
              <a:ext cx="31750" cy="47625"/>
            </a:xfrm>
            <a:custGeom>
              <a:avLst/>
              <a:gdLst>
                <a:gd name="T0" fmla="*/ 8 w 8"/>
                <a:gd name="T1" fmla="*/ 6 h 12"/>
                <a:gd name="T2" fmla="*/ 6 w 8"/>
                <a:gd name="T3" fmla="*/ 11 h 12"/>
                <a:gd name="T4" fmla="*/ 5 w 8"/>
                <a:gd name="T5" fmla="*/ 12 h 12"/>
                <a:gd name="T6" fmla="*/ 3 w 8"/>
                <a:gd name="T7" fmla="*/ 11 h 12"/>
                <a:gd name="T8" fmla="*/ 1 w 8"/>
                <a:gd name="T9" fmla="*/ 4 h 12"/>
                <a:gd name="T10" fmla="*/ 5 w 8"/>
                <a:gd name="T11" fmla="*/ 1 h 12"/>
                <a:gd name="T12" fmla="*/ 8 w 8"/>
                <a:gd name="T13" fmla="*/ 6 h 12"/>
                <a:gd name="T14" fmla="*/ 4 w 8"/>
                <a:gd name="T15" fmla="*/ 3 h 12"/>
                <a:gd name="T16" fmla="*/ 3 w 8"/>
                <a:gd name="T17" fmla="*/ 5 h 12"/>
                <a:gd name="T18" fmla="*/ 3 w 8"/>
                <a:gd name="T19" fmla="*/ 8 h 12"/>
                <a:gd name="T20" fmla="*/ 5 w 8"/>
                <a:gd name="T21" fmla="*/ 9 h 12"/>
                <a:gd name="T22" fmla="*/ 5 w 8"/>
                <a:gd name="T23" fmla="*/ 7 h 12"/>
                <a:gd name="T24" fmla="*/ 4 w 8"/>
                <a:gd name="T2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2">
                  <a:moveTo>
                    <a:pt x="8" y="6"/>
                  </a:moveTo>
                  <a:cubicBezTo>
                    <a:pt x="7" y="8"/>
                    <a:pt x="7" y="9"/>
                    <a:pt x="6" y="11"/>
                  </a:cubicBezTo>
                  <a:cubicBezTo>
                    <a:pt x="6" y="12"/>
                    <a:pt x="5" y="12"/>
                    <a:pt x="5" y="12"/>
                  </a:cubicBezTo>
                  <a:cubicBezTo>
                    <a:pt x="4" y="12"/>
                    <a:pt x="3" y="12"/>
                    <a:pt x="3" y="11"/>
                  </a:cubicBezTo>
                  <a:cubicBezTo>
                    <a:pt x="1" y="9"/>
                    <a:pt x="0" y="6"/>
                    <a:pt x="1" y="4"/>
                  </a:cubicBezTo>
                  <a:cubicBezTo>
                    <a:pt x="1" y="2"/>
                    <a:pt x="3" y="0"/>
                    <a:pt x="5" y="1"/>
                  </a:cubicBezTo>
                  <a:cubicBezTo>
                    <a:pt x="8" y="2"/>
                    <a:pt x="8" y="4"/>
                    <a:pt x="8" y="6"/>
                  </a:cubicBezTo>
                  <a:close/>
                  <a:moveTo>
                    <a:pt x="4" y="3"/>
                  </a:moveTo>
                  <a:cubicBezTo>
                    <a:pt x="4" y="3"/>
                    <a:pt x="3" y="4"/>
                    <a:pt x="3" y="5"/>
                  </a:cubicBezTo>
                  <a:cubicBezTo>
                    <a:pt x="3" y="6"/>
                    <a:pt x="3" y="7"/>
                    <a:pt x="3" y="8"/>
                  </a:cubicBezTo>
                  <a:cubicBezTo>
                    <a:pt x="3" y="9"/>
                    <a:pt x="4" y="10"/>
                    <a:pt x="5" y="9"/>
                  </a:cubicBezTo>
                  <a:cubicBezTo>
                    <a:pt x="5" y="9"/>
                    <a:pt x="5" y="8"/>
                    <a:pt x="5" y="7"/>
                  </a:cubicBezTo>
                  <a:cubicBezTo>
                    <a:pt x="6" y="5"/>
                    <a:pt x="6"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3" name="Freeform 264"/>
            <p:cNvSpPr>
              <a:spLocks/>
            </p:cNvSpPr>
            <p:nvPr/>
          </p:nvSpPr>
          <p:spPr bwMode="auto">
            <a:xfrm>
              <a:off x="6288088" y="3836988"/>
              <a:ext cx="31750" cy="47625"/>
            </a:xfrm>
            <a:custGeom>
              <a:avLst/>
              <a:gdLst>
                <a:gd name="T0" fmla="*/ 5 w 8"/>
                <a:gd name="T1" fmla="*/ 6 h 12"/>
                <a:gd name="T2" fmla="*/ 7 w 8"/>
                <a:gd name="T3" fmla="*/ 9 h 12"/>
                <a:gd name="T4" fmla="*/ 2 w 8"/>
                <a:gd name="T5" fmla="*/ 7 h 12"/>
                <a:gd name="T6" fmla="*/ 3 w 8"/>
                <a:gd name="T7" fmla="*/ 10 h 12"/>
                <a:gd name="T8" fmla="*/ 2 w 8"/>
                <a:gd name="T9" fmla="*/ 12 h 12"/>
                <a:gd name="T10" fmla="*/ 1 w 8"/>
                <a:gd name="T11" fmla="*/ 11 h 12"/>
                <a:gd name="T12" fmla="*/ 0 w 8"/>
                <a:gd name="T13" fmla="*/ 7 h 12"/>
                <a:gd name="T14" fmla="*/ 1 w 8"/>
                <a:gd name="T15" fmla="*/ 2 h 12"/>
                <a:gd name="T16" fmla="*/ 4 w 8"/>
                <a:gd name="T17" fmla="*/ 1 h 12"/>
                <a:gd name="T18" fmla="*/ 5 w 8"/>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2">
                  <a:moveTo>
                    <a:pt x="5" y="6"/>
                  </a:moveTo>
                  <a:cubicBezTo>
                    <a:pt x="6" y="7"/>
                    <a:pt x="8" y="7"/>
                    <a:pt x="7" y="9"/>
                  </a:cubicBezTo>
                  <a:cubicBezTo>
                    <a:pt x="5" y="10"/>
                    <a:pt x="4" y="7"/>
                    <a:pt x="2" y="7"/>
                  </a:cubicBezTo>
                  <a:cubicBezTo>
                    <a:pt x="2" y="9"/>
                    <a:pt x="3" y="9"/>
                    <a:pt x="3" y="10"/>
                  </a:cubicBezTo>
                  <a:cubicBezTo>
                    <a:pt x="3" y="11"/>
                    <a:pt x="2" y="11"/>
                    <a:pt x="2" y="12"/>
                  </a:cubicBezTo>
                  <a:cubicBezTo>
                    <a:pt x="1" y="12"/>
                    <a:pt x="1" y="11"/>
                    <a:pt x="1" y="11"/>
                  </a:cubicBezTo>
                  <a:cubicBezTo>
                    <a:pt x="0" y="10"/>
                    <a:pt x="0" y="8"/>
                    <a:pt x="0" y="7"/>
                  </a:cubicBezTo>
                  <a:cubicBezTo>
                    <a:pt x="0" y="6"/>
                    <a:pt x="0" y="4"/>
                    <a:pt x="1" y="2"/>
                  </a:cubicBezTo>
                  <a:cubicBezTo>
                    <a:pt x="1" y="1"/>
                    <a:pt x="3" y="0"/>
                    <a:pt x="4" y="1"/>
                  </a:cubicBezTo>
                  <a:cubicBezTo>
                    <a:pt x="6" y="3"/>
                    <a:pt x="6" y="5"/>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4" name="Freeform 265"/>
            <p:cNvSpPr>
              <a:spLocks noEditPoints="1"/>
            </p:cNvSpPr>
            <p:nvPr/>
          </p:nvSpPr>
          <p:spPr bwMode="auto">
            <a:xfrm>
              <a:off x="6221413" y="3844926"/>
              <a:ext cx="31750" cy="39688"/>
            </a:xfrm>
            <a:custGeom>
              <a:avLst/>
              <a:gdLst>
                <a:gd name="T0" fmla="*/ 0 w 8"/>
                <a:gd name="T1" fmla="*/ 10 h 10"/>
                <a:gd name="T2" fmla="*/ 0 w 8"/>
                <a:gd name="T3" fmla="*/ 9 h 10"/>
                <a:gd name="T4" fmla="*/ 1 w 8"/>
                <a:gd name="T5" fmla="*/ 7 h 10"/>
                <a:gd name="T6" fmla="*/ 0 w 8"/>
                <a:gd name="T7" fmla="*/ 2 h 10"/>
                <a:gd name="T8" fmla="*/ 1 w 8"/>
                <a:gd name="T9" fmla="*/ 0 h 10"/>
                <a:gd name="T10" fmla="*/ 3 w 8"/>
                <a:gd name="T11" fmla="*/ 0 h 10"/>
                <a:gd name="T12" fmla="*/ 4 w 8"/>
                <a:gd name="T13" fmla="*/ 0 h 10"/>
                <a:gd name="T14" fmla="*/ 7 w 8"/>
                <a:gd name="T15" fmla="*/ 2 h 10"/>
                <a:gd name="T16" fmla="*/ 6 w 8"/>
                <a:gd name="T17" fmla="*/ 7 h 10"/>
                <a:gd name="T18" fmla="*/ 3 w 8"/>
                <a:gd name="T19" fmla="*/ 9 h 10"/>
                <a:gd name="T20" fmla="*/ 0 w 8"/>
                <a:gd name="T21" fmla="*/ 10 h 10"/>
                <a:gd name="T22" fmla="*/ 2 w 8"/>
                <a:gd name="T23" fmla="*/ 2 h 10"/>
                <a:gd name="T24" fmla="*/ 3 w 8"/>
                <a:gd name="T25" fmla="*/ 7 h 10"/>
                <a:gd name="T26" fmla="*/ 5 w 8"/>
                <a:gd name="T27" fmla="*/ 6 h 10"/>
                <a:gd name="T28" fmla="*/ 4 w 8"/>
                <a:gd name="T29" fmla="*/ 2 h 10"/>
                <a:gd name="T30" fmla="*/ 2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0" y="10"/>
                  </a:moveTo>
                  <a:cubicBezTo>
                    <a:pt x="0" y="9"/>
                    <a:pt x="0" y="9"/>
                    <a:pt x="0" y="9"/>
                  </a:cubicBezTo>
                  <a:cubicBezTo>
                    <a:pt x="1" y="8"/>
                    <a:pt x="1" y="8"/>
                    <a:pt x="1" y="7"/>
                  </a:cubicBezTo>
                  <a:cubicBezTo>
                    <a:pt x="0" y="6"/>
                    <a:pt x="0" y="4"/>
                    <a:pt x="0" y="2"/>
                  </a:cubicBezTo>
                  <a:cubicBezTo>
                    <a:pt x="0" y="1"/>
                    <a:pt x="0" y="0"/>
                    <a:pt x="1" y="0"/>
                  </a:cubicBezTo>
                  <a:cubicBezTo>
                    <a:pt x="2" y="0"/>
                    <a:pt x="3" y="0"/>
                    <a:pt x="3" y="0"/>
                  </a:cubicBezTo>
                  <a:cubicBezTo>
                    <a:pt x="4" y="0"/>
                    <a:pt x="4" y="0"/>
                    <a:pt x="4" y="0"/>
                  </a:cubicBezTo>
                  <a:cubicBezTo>
                    <a:pt x="6" y="0"/>
                    <a:pt x="7" y="1"/>
                    <a:pt x="7" y="2"/>
                  </a:cubicBezTo>
                  <a:cubicBezTo>
                    <a:pt x="8" y="4"/>
                    <a:pt x="7" y="6"/>
                    <a:pt x="6" y="7"/>
                  </a:cubicBezTo>
                  <a:cubicBezTo>
                    <a:pt x="5" y="8"/>
                    <a:pt x="4" y="9"/>
                    <a:pt x="3" y="9"/>
                  </a:cubicBezTo>
                  <a:cubicBezTo>
                    <a:pt x="3" y="10"/>
                    <a:pt x="1" y="10"/>
                    <a:pt x="0" y="10"/>
                  </a:cubicBezTo>
                  <a:close/>
                  <a:moveTo>
                    <a:pt x="2" y="2"/>
                  </a:moveTo>
                  <a:cubicBezTo>
                    <a:pt x="2" y="4"/>
                    <a:pt x="3" y="5"/>
                    <a:pt x="3" y="7"/>
                  </a:cubicBezTo>
                  <a:cubicBezTo>
                    <a:pt x="4" y="7"/>
                    <a:pt x="4" y="6"/>
                    <a:pt x="5" y="6"/>
                  </a:cubicBezTo>
                  <a:cubicBezTo>
                    <a:pt x="5" y="5"/>
                    <a:pt x="5" y="3"/>
                    <a:pt x="4" y="2"/>
                  </a:cubicBezTo>
                  <a:cubicBezTo>
                    <a:pt x="4" y="2"/>
                    <a:pt x="3"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5" name="Freeform 266"/>
            <p:cNvSpPr>
              <a:spLocks noEditPoints="1"/>
            </p:cNvSpPr>
            <p:nvPr/>
          </p:nvSpPr>
          <p:spPr bwMode="auto">
            <a:xfrm>
              <a:off x="6154738" y="3852863"/>
              <a:ext cx="23813" cy="44450"/>
            </a:xfrm>
            <a:custGeom>
              <a:avLst/>
              <a:gdLst>
                <a:gd name="T0" fmla="*/ 3 w 6"/>
                <a:gd name="T1" fmla="*/ 0 h 11"/>
                <a:gd name="T2" fmla="*/ 6 w 6"/>
                <a:gd name="T3" fmla="*/ 8 h 11"/>
                <a:gd name="T4" fmla="*/ 3 w 6"/>
                <a:gd name="T5" fmla="*/ 11 h 11"/>
                <a:gd name="T6" fmla="*/ 1 w 6"/>
                <a:gd name="T7" fmla="*/ 10 h 11"/>
                <a:gd name="T8" fmla="*/ 1 w 6"/>
                <a:gd name="T9" fmla="*/ 3 h 11"/>
                <a:gd name="T10" fmla="*/ 1 w 6"/>
                <a:gd name="T11" fmla="*/ 2 h 11"/>
                <a:gd name="T12" fmla="*/ 3 w 6"/>
                <a:gd name="T13" fmla="*/ 0 h 11"/>
                <a:gd name="T14" fmla="*/ 3 w 6"/>
                <a:gd name="T15" fmla="*/ 3 h 11"/>
                <a:gd name="T16" fmla="*/ 4 w 6"/>
                <a:gd name="T17" fmla="*/ 8 h 11"/>
                <a:gd name="T18" fmla="*/ 3 w 6"/>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1">
                  <a:moveTo>
                    <a:pt x="3" y="0"/>
                  </a:moveTo>
                  <a:cubicBezTo>
                    <a:pt x="6" y="2"/>
                    <a:pt x="6" y="5"/>
                    <a:pt x="6" y="8"/>
                  </a:cubicBezTo>
                  <a:cubicBezTo>
                    <a:pt x="6" y="10"/>
                    <a:pt x="5" y="11"/>
                    <a:pt x="3" y="11"/>
                  </a:cubicBezTo>
                  <a:cubicBezTo>
                    <a:pt x="3" y="11"/>
                    <a:pt x="2" y="10"/>
                    <a:pt x="1" y="10"/>
                  </a:cubicBezTo>
                  <a:cubicBezTo>
                    <a:pt x="1" y="7"/>
                    <a:pt x="0" y="5"/>
                    <a:pt x="1" y="3"/>
                  </a:cubicBezTo>
                  <a:cubicBezTo>
                    <a:pt x="1" y="2"/>
                    <a:pt x="1" y="2"/>
                    <a:pt x="1" y="2"/>
                  </a:cubicBezTo>
                  <a:cubicBezTo>
                    <a:pt x="1" y="1"/>
                    <a:pt x="2" y="0"/>
                    <a:pt x="3" y="0"/>
                  </a:cubicBezTo>
                  <a:close/>
                  <a:moveTo>
                    <a:pt x="3" y="3"/>
                  </a:moveTo>
                  <a:cubicBezTo>
                    <a:pt x="2" y="8"/>
                    <a:pt x="2" y="8"/>
                    <a:pt x="4" y="8"/>
                  </a:cubicBezTo>
                  <a:cubicBezTo>
                    <a:pt x="3" y="6"/>
                    <a:pt x="4"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6" name="Freeform 267"/>
            <p:cNvSpPr>
              <a:spLocks/>
            </p:cNvSpPr>
            <p:nvPr/>
          </p:nvSpPr>
          <p:spPr bwMode="auto">
            <a:xfrm>
              <a:off x="6257925" y="3836988"/>
              <a:ext cx="26988" cy="52388"/>
            </a:xfrm>
            <a:custGeom>
              <a:avLst/>
              <a:gdLst>
                <a:gd name="T0" fmla="*/ 7 w 7"/>
                <a:gd name="T1" fmla="*/ 10 h 13"/>
                <a:gd name="T2" fmla="*/ 7 w 7"/>
                <a:gd name="T3" fmla="*/ 11 h 13"/>
                <a:gd name="T4" fmla="*/ 6 w 7"/>
                <a:gd name="T5" fmla="*/ 12 h 13"/>
                <a:gd name="T6" fmla="*/ 1 w 7"/>
                <a:gd name="T7" fmla="*/ 10 h 13"/>
                <a:gd name="T8" fmla="*/ 0 w 7"/>
                <a:gd name="T9" fmla="*/ 7 h 13"/>
                <a:gd name="T10" fmla="*/ 1 w 7"/>
                <a:gd name="T11" fmla="*/ 2 h 13"/>
                <a:gd name="T12" fmla="*/ 3 w 7"/>
                <a:gd name="T13" fmla="*/ 1 h 13"/>
                <a:gd name="T14" fmla="*/ 2 w 7"/>
                <a:gd name="T15" fmla="*/ 5 h 13"/>
                <a:gd name="T16" fmla="*/ 3 w 7"/>
                <a:gd name="T17" fmla="*/ 5 h 13"/>
                <a:gd name="T18" fmla="*/ 6 w 7"/>
                <a:gd name="T19" fmla="*/ 3 h 13"/>
                <a:gd name="T20" fmla="*/ 6 w 7"/>
                <a:gd name="T21" fmla="*/ 5 h 13"/>
                <a:gd name="T22" fmla="*/ 3 w 7"/>
                <a:gd name="T23" fmla="*/ 8 h 13"/>
                <a:gd name="T24" fmla="*/ 3 w 7"/>
                <a:gd name="T25" fmla="*/ 9 h 13"/>
                <a:gd name="T26" fmla="*/ 5 w 7"/>
                <a:gd name="T27" fmla="*/ 10 h 13"/>
                <a:gd name="T28" fmla="*/ 7 w 7"/>
                <a:gd name="T2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3">
                  <a:moveTo>
                    <a:pt x="7" y="10"/>
                  </a:moveTo>
                  <a:cubicBezTo>
                    <a:pt x="7" y="10"/>
                    <a:pt x="7" y="11"/>
                    <a:pt x="7" y="11"/>
                  </a:cubicBezTo>
                  <a:cubicBezTo>
                    <a:pt x="6" y="12"/>
                    <a:pt x="6" y="12"/>
                    <a:pt x="6" y="12"/>
                  </a:cubicBezTo>
                  <a:cubicBezTo>
                    <a:pt x="4" y="13"/>
                    <a:pt x="2" y="12"/>
                    <a:pt x="1" y="10"/>
                  </a:cubicBezTo>
                  <a:cubicBezTo>
                    <a:pt x="1" y="9"/>
                    <a:pt x="0" y="8"/>
                    <a:pt x="0" y="7"/>
                  </a:cubicBezTo>
                  <a:cubicBezTo>
                    <a:pt x="0" y="5"/>
                    <a:pt x="1" y="3"/>
                    <a:pt x="1" y="2"/>
                  </a:cubicBezTo>
                  <a:cubicBezTo>
                    <a:pt x="2" y="0"/>
                    <a:pt x="3" y="0"/>
                    <a:pt x="3" y="1"/>
                  </a:cubicBezTo>
                  <a:cubicBezTo>
                    <a:pt x="3" y="3"/>
                    <a:pt x="2" y="4"/>
                    <a:pt x="2" y="5"/>
                  </a:cubicBezTo>
                  <a:cubicBezTo>
                    <a:pt x="2" y="5"/>
                    <a:pt x="3" y="5"/>
                    <a:pt x="3" y="5"/>
                  </a:cubicBezTo>
                  <a:cubicBezTo>
                    <a:pt x="3" y="3"/>
                    <a:pt x="5" y="3"/>
                    <a:pt x="6" y="3"/>
                  </a:cubicBezTo>
                  <a:cubicBezTo>
                    <a:pt x="6" y="4"/>
                    <a:pt x="6" y="4"/>
                    <a:pt x="6" y="5"/>
                  </a:cubicBezTo>
                  <a:cubicBezTo>
                    <a:pt x="5" y="6"/>
                    <a:pt x="4" y="7"/>
                    <a:pt x="3" y="8"/>
                  </a:cubicBezTo>
                  <a:cubicBezTo>
                    <a:pt x="2" y="8"/>
                    <a:pt x="2" y="9"/>
                    <a:pt x="3" y="9"/>
                  </a:cubicBezTo>
                  <a:cubicBezTo>
                    <a:pt x="4" y="10"/>
                    <a:pt x="4" y="11"/>
                    <a:pt x="5" y="10"/>
                  </a:cubicBezTo>
                  <a:cubicBezTo>
                    <a:pt x="6" y="9"/>
                    <a:pt x="6" y="10"/>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7" name="Freeform 268"/>
            <p:cNvSpPr>
              <a:spLocks noEditPoints="1"/>
            </p:cNvSpPr>
            <p:nvPr/>
          </p:nvSpPr>
          <p:spPr bwMode="auto">
            <a:xfrm>
              <a:off x="6394450" y="4002088"/>
              <a:ext cx="28575" cy="44450"/>
            </a:xfrm>
            <a:custGeom>
              <a:avLst/>
              <a:gdLst>
                <a:gd name="T0" fmla="*/ 7 w 7"/>
                <a:gd name="T1" fmla="*/ 4 h 11"/>
                <a:gd name="T2" fmla="*/ 5 w 7"/>
                <a:gd name="T3" fmla="*/ 10 h 11"/>
                <a:gd name="T4" fmla="*/ 4 w 7"/>
                <a:gd name="T5" fmla="*/ 11 h 11"/>
                <a:gd name="T6" fmla="*/ 2 w 7"/>
                <a:gd name="T7" fmla="*/ 10 h 11"/>
                <a:gd name="T8" fmla="*/ 1 w 7"/>
                <a:gd name="T9" fmla="*/ 3 h 11"/>
                <a:gd name="T10" fmla="*/ 4 w 7"/>
                <a:gd name="T11" fmla="*/ 0 h 11"/>
                <a:gd name="T12" fmla="*/ 7 w 7"/>
                <a:gd name="T13" fmla="*/ 2 h 11"/>
                <a:gd name="T14" fmla="*/ 7 w 7"/>
                <a:gd name="T15" fmla="*/ 4 h 11"/>
                <a:gd name="T16" fmla="*/ 4 w 7"/>
                <a:gd name="T17" fmla="*/ 2 h 11"/>
                <a:gd name="T18" fmla="*/ 3 w 7"/>
                <a:gd name="T19" fmla="*/ 8 h 11"/>
                <a:gd name="T20" fmla="*/ 4 w 7"/>
                <a:gd name="T21" fmla="*/ 9 h 11"/>
                <a:gd name="T22" fmla="*/ 5 w 7"/>
                <a:gd name="T23" fmla="*/ 6 h 11"/>
                <a:gd name="T24" fmla="*/ 4 w 7"/>
                <a:gd name="T25"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1">
                  <a:moveTo>
                    <a:pt x="7" y="4"/>
                  </a:moveTo>
                  <a:cubicBezTo>
                    <a:pt x="7" y="6"/>
                    <a:pt x="6" y="8"/>
                    <a:pt x="5" y="10"/>
                  </a:cubicBezTo>
                  <a:cubicBezTo>
                    <a:pt x="5" y="10"/>
                    <a:pt x="4" y="11"/>
                    <a:pt x="4" y="11"/>
                  </a:cubicBezTo>
                  <a:cubicBezTo>
                    <a:pt x="3" y="11"/>
                    <a:pt x="2" y="11"/>
                    <a:pt x="2" y="10"/>
                  </a:cubicBezTo>
                  <a:cubicBezTo>
                    <a:pt x="1" y="8"/>
                    <a:pt x="0" y="5"/>
                    <a:pt x="1" y="3"/>
                  </a:cubicBezTo>
                  <a:cubicBezTo>
                    <a:pt x="1" y="1"/>
                    <a:pt x="2" y="0"/>
                    <a:pt x="4" y="0"/>
                  </a:cubicBezTo>
                  <a:cubicBezTo>
                    <a:pt x="5" y="0"/>
                    <a:pt x="6" y="0"/>
                    <a:pt x="7" y="2"/>
                  </a:cubicBezTo>
                  <a:cubicBezTo>
                    <a:pt x="7" y="2"/>
                    <a:pt x="7" y="3"/>
                    <a:pt x="7" y="4"/>
                  </a:cubicBezTo>
                  <a:close/>
                  <a:moveTo>
                    <a:pt x="4" y="2"/>
                  </a:moveTo>
                  <a:cubicBezTo>
                    <a:pt x="2" y="3"/>
                    <a:pt x="2" y="6"/>
                    <a:pt x="3" y="8"/>
                  </a:cubicBezTo>
                  <a:cubicBezTo>
                    <a:pt x="3" y="8"/>
                    <a:pt x="4" y="8"/>
                    <a:pt x="4" y="9"/>
                  </a:cubicBezTo>
                  <a:cubicBezTo>
                    <a:pt x="4" y="8"/>
                    <a:pt x="4" y="7"/>
                    <a:pt x="5" y="6"/>
                  </a:cubicBezTo>
                  <a:cubicBezTo>
                    <a:pt x="6" y="5"/>
                    <a:pt x="5"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8" name="Freeform 269"/>
            <p:cNvSpPr>
              <a:spLocks/>
            </p:cNvSpPr>
            <p:nvPr/>
          </p:nvSpPr>
          <p:spPr bwMode="auto">
            <a:xfrm>
              <a:off x="6508750" y="3975101"/>
              <a:ext cx="42863" cy="50800"/>
            </a:xfrm>
            <a:custGeom>
              <a:avLst/>
              <a:gdLst>
                <a:gd name="T0" fmla="*/ 6 w 11"/>
                <a:gd name="T1" fmla="*/ 13 h 13"/>
                <a:gd name="T2" fmla="*/ 6 w 11"/>
                <a:gd name="T3" fmla="*/ 8 h 13"/>
                <a:gd name="T4" fmla="*/ 5 w 11"/>
                <a:gd name="T5" fmla="*/ 5 h 13"/>
                <a:gd name="T6" fmla="*/ 2 w 11"/>
                <a:gd name="T7" fmla="*/ 4 h 13"/>
                <a:gd name="T8" fmla="*/ 0 w 11"/>
                <a:gd name="T9" fmla="*/ 3 h 13"/>
                <a:gd name="T10" fmla="*/ 5 w 11"/>
                <a:gd name="T11" fmla="*/ 1 h 13"/>
                <a:gd name="T12" fmla="*/ 8 w 11"/>
                <a:gd name="T13" fmla="*/ 1 h 13"/>
                <a:gd name="T14" fmla="*/ 11 w 11"/>
                <a:gd name="T15" fmla="*/ 0 h 13"/>
                <a:gd name="T16" fmla="*/ 7 w 11"/>
                <a:gd name="T17" fmla="*/ 3 h 13"/>
                <a:gd name="T18" fmla="*/ 7 w 11"/>
                <a:gd name="T19" fmla="*/ 5 h 13"/>
                <a:gd name="T20" fmla="*/ 8 w 11"/>
                <a:gd name="T21" fmla="*/ 9 h 13"/>
                <a:gd name="T22" fmla="*/ 8 w 11"/>
                <a:gd name="T23" fmla="*/ 10 h 13"/>
                <a:gd name="T24" fmla="*/ 6 w 11"/>
                <a:gd name="T2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
                  <a:moveTo>
                    <a:pt x="6" y="13"/>
                  </a:moveTo>
                  <a:cubicBezTo>
                    <a:pt x="6" y="11"/>
                    <a:pt x="6" y="10"/>
                    <a:pt x="6" y="8"/>
                  </a:cubicBezTo>
                  <a:cubicBezTo>
                    <a:pt x="5" y="7"/>
                    <a:pt x="5" y="6"/>
                    <a:pt x="5" y="5"/>
                  </a:cubicBezTo>
                  <a:cubicBezTo>
                    <a:pt x="5" y="4"/>
                    <a:pt x="3" y="3"/>
                    <a:pt x="2" y="4"/>
                  </a:cubicBezTo>
                  <a:cubicBezTo>
                    <a:pt x="1" y="5"/>
                    <a:pt x="0" y="4"/>
                    <a:pt x="0" y="3"/>
                  </a:cubicBezTo>
                  <a:cubicBezTo>
                    <a:pt x="1" y="2"/>
                    <a:pt x="3" y="1"/>
                    <a:pt x="5" y="1"/>
                  </a:cubicBezTo>
                  <a:cubicBezTo>
                    <a:pt x="6" y="1"/>
                    <a:pt x="7" y="1"/>
                    <a:pt x="8" y="1"/>
                  </a:cubicBezTo>
                  <a:cubicBezTo>
                    <a:pt x="9" y="0"/>
                    <a:pt x="10" y="0"/>
                    <a:pt x="11" y="0"/>
                  </a:cubicBezTo>
                  <a:cubicBezTo>
                    <a:pt x="11" y="2"/>
                    <a:pt x="11" y="3"/>
                    <a:pt x="7" y="3"/>
                  </a:cubicBezTo>
                  <a:cubicBezTo>
                    <a:pt x="7" y="4"/>
                    <a:pt x="7" y="4"/>
                    <a:pt x="7" y="5"/>
                  </a:cubicBezTo>
                  <a:cubicBezTo>
                    <a:pt x="8" y="7"/>
                    <a:pt x="8" y="8"/>
                    <a:pt x="8" y="9"/>
                  </a:cubicBezTo>
                  <a:cubicBezTo>
                    <a:pt x="8" y="9"/>
                    <a:pt x="8" y="10"/>
                    <a:pt x="8" y="10"/>
                  </a:cubicBezTo>
                  <a:cubicBezTo>
                    <a:pt x="9" y="12"/>
                    <a:pt x="8" y="13"/>
                    <a:pt x="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69" name="Freeform 270"/>
            <p:cNvSpPr>
              <a:spLocks/>
            </p:cNvSpPr>
            <p:nvPr/>
          </p:nvSpPr>
          <p:spPr bwMode="auto">
            <a:xfrm>
              <a:off x="6340475" y="3994151"/>
              <a:ext cx="26988" cy="52388"/>
            </a:xfrm>
            <a:custGeom>
              <a:avLst/>
              <a:gdLst>
                <a:gd name="T0" fmla="*/ 2 w 7"/>
                <a:gd name="T1" fmla="*/ 8 h 13"/>
                <a:gd name="T2" fmla="*/ 2 w 7"/>
                <a:gd name="T3" fmla="*/ 5 h 13"/>
                <a:gd name="T4" fmla="*/ 4 w 7"/>
                <a:gd name="T5" fmla="*/ 6 h 13"/>
                <a:gd name="T6" fmla="*/ 5 w 7"/>
                <a:gd name="T7" fmla="*/ 6 h 13"/>
                <a:gd name="T8" fmla="*/ 6 w 7"/>
                <a:gd name="T9" fmla="*/ 9 h 13"/>
                <a:gd name="T10" fmla="*/ 5 w 7"/>
                <a:gd name="T11" fmla="*/ 13 h 13"/>
                <a:gd name="T12" fmla="*/ 1 w 7"/>
                <a:gd name="T13" fmla="*/ 13 h 13"/>
                <a:gd name="T14" fmla="*/ 0 w 7"/>
                <a:gd name="T15" fmla="*/ 9 h 13"/>
                <a:gd name="T16" fmla="*/ 0 w 7"/>
                <a:gd name="T17" fmla="*/ 5 h 13"/>
                <a:gd name="T18" fmla="*/ 1 w 7"/>
                <a:gd name="T19" fmla="*/ 2 h 13"/>
                <a:gd name="T20" fmla="*/ 3 w 7"/>
                <a:gd name="T21" fmla="*/ 0 h 13"/>
                <a:gd name="T22" fmla="*/ 3 w 7"/>
                <a:gd name="T23" fmla="*/ 2 h 13"/>
                <a:gd name="T24" fmla="*/ 1 w 7"/>
                <a:gd name="T25" fmla="*/ 8 h 13"/>
                <a:gd name="T26" fmla="*/ 2 w 7"/>
                <a:gd name="T27" fmla="*/ 8 h 13"/>
                <a:gd name="T28" fmla="*/ 2 w 7"/>
                <a:gd name="T29" fmla="*/ 12 h 13"/>
                <a:gd name="T30" fmla="*/ 3 w 7"/>
                <a:gd name="T31" fmla="*/ 12 h 13"/>
                <a:gd name="T32" fmla="*/ 4 w 7"/>
                <a:gd name="T33" fmla="*/ 9 h 13"/>
                <a:gd name="T34" fmla="*/ 2 w 7"/>
                <a:gd name="T3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
                  <a:moveTo>
                    <a:pt x="2" y="8"/>
                  </a:moveTo>
                  <a:cubicBezTo>
                    <a:pt x="2" y="7"/>
                    <a:pt x="2" y="6"/>
                    <a:pt x="2" y="5"/>
                  </a:cubicBezTo>
                  <a:cubicBezTo>
                    <a:pt x="3" y="5"/>
                    <a:pt x="3" y="5"/>
                    <a:pt x="4" y="6"/>
                  </a:cubicBezTo>
                  <a:cubicBezTo>
                    <a:pt x="4" y="6"/>
                    <a:pt x="4" y="6"/>
                    <a:pt x="5" y="6"/>
                  </a:cubicBezTo>
                  <a:cubicBezTo>
                    <a:pt x="6" y="7"/>
                    <a:pt x="7" y="8"/>
                    <a:pt x="6" y="9"/>
                  </a:cubicBezTo>
                  <a:cubicBezTo>
                    <a:pt x="6" y="11"/>
                    <a:pt x="5" y="12"/>
                    <a:pt x="5" y="13"/>
                  </a:cubicBezTo>
                  <a:cubicBezTo>
                    <a:pt x="3" y="13"/>
                    <a:pt x="2" y="13"/>
                    <a:pt x="1" y="13"/>
                  </a:cubicBezTo>
                  <a:cubicBezTo>
                    <a:pt x="0" y="12"/>
                    <a:pt x="0" y="10"/>
                    <a:pt x="0" y="9"/>
                  </a:cubicBezTo>
                  <a:cubicBezTo>
                    <a:pt x="0" y="8"/>
                    <a:pt x="0" y="6"/>
                    <a:pt x="0" y="5"/>
                  </a:cubicBezTo>
                  <a:cubicBezTo>
                    <a:pt x="0" y="4"/>
                    <a:pt x="0" y="3"/>
                    <a:pt x="1" y="2"/>
                  </a:cubicBezTo>
                  <a:cubicBezTo>
                    <a:pt x="1" y="0"/>
                    <a:pt x="1" y="0"/>
                    <a:pt x="3" y="0"/>
                  </a:cubicBezTo>
                  <a:cubicBezTo>
                    <a:pt x="3" y="1"/>
                    <a:pt x="3" y="1"/>
                    <a:pt x="3" y="2"/>
                  </a:cubicBezTo>
                  <a:cubicBezTo>
                    <a:pt x="1" y="4"/>
                    <a:pt x="2" y="6"/>
                    <a:pt x="1" y="8"/>
                  </a:cubicBezTo>
                  <a:cubicBezTo>
                    <a:pt x="1" y="8"/>
                    <a:pt x="2" y="8"/>
                    <a:pt x="2" y="8"/>
                  </a:cubicBezTo>
                  <a:cubicBezTo>
                    <a:pt x="2" y="9"/>
                    <a:pt x="2" y="11"/>
                    <a:pt x="2" y="12"/>
                  </a:cubicBezTo>
                  <a:cubicBezTo>
                    <a:pt x="2" y="12"/>
                    <a:pt x="3" y="12"/>
                    <a:pt x="3" y="12"/>
                  </a:cubicBezTo>
                  <a:cubicBezTo>
                    <a:pt x="3" y="11"/>
                    <a:pt x="4" y="10"/>
                    <a:pt x="4" y="9"/>
                  </a:cubicBezTo>
                  <a:cubicBezTo>
                    <a:pt x="4" y="9"/>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0" name="Freeform 271"/>
            <p:cNvSpPr>
              <a:spLocks noEditPoints="1"/>
            </p:cNvSpPr>
            <p:nvPr/>
          </p:nvSpPr>
          <p:spPr bwMode="auto">
            <a:xfrm>
              <a:off x="6426200" y="3994151"/>
              <a:ext cx="31750" cy="44450"/>
            </a:xfrm>
            <a:custGeom>
              <a:avLst/>
              <a:gdLst>
                <a:gd name="T0" fmla="*/ 0 w 8"/>
                <a:gd name="T1" fmla="*/ 10 h 11"/>
                <a:gd name="T2" fmla="*/ 1 w 8"/>
                <a:gd name="T3" fmla="*/ 9 h 11"/>
                <a:gd name="T4" fmla="*/ 1 w 8"/>
                <a:gd name="T5" fmla="*/ 8 h 11"/>
                <a:gd name="T6" fmla="*/ 0 w 8"/>
                <a:gd name="T7" fmla="*/ 3 h 11"/>
                <a:gd name="T8" fmla="*/ 1 w 8"/>
                <a:gd name="T9" fmla="*/ 1 h 11"/>
                <a:gd name="T10" fmla="*/ 4 w 8"/>
                <a:gd name="T11" fmla="*/ 1 h 11"/>
                <a:gd name="T12" fmla="*/ 5 w 8"/>
                <a:gd name="T13" fmla="*/ 1 h 11"/>
                <a:gd name="T14" fmla="*/ 7 w 8"/>
                <a:gd name="T15" fmla="*/ 6 h 11"/>
                <a:gd name="T16" fmla="*/ 3 w 8"/>
                <a:gd name="T17" fmla="*/ 10 h 11"/>
                <a:gd name="T18" fmla="*/ 0 w 8"/>
                <a:gd name="T19" fmla="*/ 10 h 11"/>
                <a:gd name="T20" fmla="*/ 2 w 8"/>
                <a:gd name="T21" fmla="*/ 3 h 11"/>
                <a:gd name="T22" fmla="*/ 3 w 8"/>
                <a:gd name="T23" fmla="*/ 7 h 11"/>
                <a:gd name="T24" fmla="*/ 3 w 8"/>
                <a:gd name="T25" fmla="*/ 7 h 11"/>
                <a:gd name="T26" fmla="*/ 4 w 8"/>
                <a:gd name="T27" fmla="*/ 7 h 11"/>
                <a:gd name="T28" fmla="*/ 5 w 8"/>
                <a:gd name="T29" fmla="*/ 3 h 11"/>
                <a:gd name="T30" fmla="*/ 2 w 8"/>
                <a:gd name="T3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1">
                  <a:moveTo>
                    <a:pt x="0" y="10"/>
                  </a:moveTo>
                  <a:cubicBezTo>
                    <a:pt x="0" y="10"/>
                    <a:pt x="0" y="9"/>
                    <a:pt x="1" y="9"/>
                  </a:cubicBezTo>
                  <a:cubicBezTo>
                    <a:pt x="1" y="9"/>
                    <a:pt x="1" y="9"/>
                    <a:pt x="1" y="8"/>
                  </a:cubicBezTo>
                  <a:cubicBezTo>
                    <a:pt x="1" y="7"/>
                    <a:pt x="1" y="5"/>
                    <a:pt x="0" y="3"/>
                  </a:cubicBezTo>
                  <a:cubicBezTo>
                    <a:pt x="0" y="2"/>
                    <a:pt x="0" y="2"/>
                    <a:pt x="1" y="1"/>
                  </a:cubicBezTo>
                  <a:cubicBezTo>
                    <a:pt x="2" y="0"/>
                    <a:pt x="3" y="0"/>
                    <a:pt x="4" y="1"/>
                  </a:cubicBezTo>
                  <a:cubicBezTo>
                    <a:pt x="4" y="1"/>
                    <a:pt x="4" y="1"/>
                    <a:pt x="5" y="1"/>
                  </a:cubicBezTo>
                  <a:cubicBezTo>
                    <a:pt x="7" y="1"/>
                    <a:pt x="8" y="4"/>
                    <a:pt x="7" y="6"/>
                  </a:cubicBezTo>
                  <a:cubicBezTo>
                    <a:pt x="6" y="8"/>
                    <a:pt x="5" y="9"/>
                    <a:pt x="3" y="10"/>
                  </a:cubicBezTo>
                  <a:cubicBezTo>
                    <a:pt x="3" y="11"/>
                    <a:pt x="1" y="10"/>
                    <a:pt x="0" y="10"/>
                  </a:cubicBezTo>
                  <a:close/>
                  <a:moveTo>
                    <a:pt x="2" y="3"/>
                  </a:moveTo>
                  <a:cubicBezTo>
                    <a:pt x="2" y="4"/>
                    <a:pt x="3" y="5"/>
                    <a:pt x="3" y="7"/>
                  </a:cubicBezTo>
                  <a:cubicBezTo>
                    <a:pt x="3" y="7"/>
                    <a:pt x="3" y="7"/>
                    <a:pt x="3" y="7"/>
                  </a:cubicBezTo>
                  <a:cubicBezTo>
                    <a:pt x="3" y="7"/>
                    <a:pt x="4" y="7"/>
                    <a:pt x="4" y="7"/>
                  </a:cubicBezTo>
                  <a:cubicBezTo>
                    <a:pt x="5" y="6"/>
                    <a:pt x="5" y="4"/>
                    <a:pt x="5" y="3"/>
                  </a:cubicBezTo>
                  <a:cubicBezTo>
                    <a:pt x="4" y="3"/>
                    <a:pt x="3"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1" name="Freeform 272"/>
            <p:cNvSpPr>
              <a:spLocks/>
            </p:cNvSpPr>
            <p:nvPr/>
          </p:nvSpPr>
          <p:spPr bwMode="auto">
            <a:xfrm>
              <a:off x="6489700" y="3987801"/>
              <a:ext cx="26988" cy="38100"/>
            </a:xfrm>
            <a:custGeom>
              <a:avLst/>
              <a:gdLst>
                <a:gd name="T0" fmla="*/ 1 w 7"/>
                <a:gd name="T1" fmla="*/ 8 h 10"/>
                <a:gd name="T2" fmla="*/ 5 w 7"/>
                <a:gd name="T3" fmla="*/ 8 h 10"/>
                <a:gd name="T4" fmla="*/ 5 w 7"/>
                <a:gd name="T5" fmla="*/ 7 h 10"/>
                <a:gd name="T6" fmla="*/ 5 w 7"/>
                <a:gd name="T7" fmla="*/ 6 h 10"/>
                <a:gd name="T8" fmla="*/ 3 w 7"/>
                <a:gd name="T9" fmla="*/ 6 h 10"/>
                <a:gd name="T10" fmla="*/ 0 w 7"/>
                <a:gd name="T11" fmla="*/ 4 h 10"/>
                <a:gd name="T12" fmla="*/ 2 w 7"/>
                <a:gd name="T13" fmla="*/ 0 h 10"/>
                <a:gd name="T14" fmla="*/ 3 w 7"/>
                <a:gd name="T15" fmla="*/ 0 h 10"/>
                <a:gd name="T16" fmla="*/ 4 w 7"/>
                <a:gd name="T17" fmla="*/ 0 h 10"/>
                <a:gd name="T18" fmla="*/ 5 w 7"/>
                <a:gd name="T19" fmla="*/ 1 h 10"/>
                <a:gd name="T20" fmla="*/ 3 w 7"/>
                <a:gd name="T21" fmla="*/ 2 h 10"/>
                <a:gd name="T22" fmla="*/ 2 w 7"/>
                <a:gd name="T23" fmla="*/ 3 h 10"/>
                <a:gd name="T24" fmla="*/ 5 w 7"/>
                <a:gd name="T25" fmla="*/ 4 h 10"/>
                <a:gd name="T26" fmla="*/ 7 w 7"/>
                <a:gd name="T27" fmla="*/ 7 h 10"/>
                <a:gd name="T28" fmla="*/ 4 w 7"/>
                <a:gd name="T29" fmla="*/ 10 h 10"/>
                <a:gd name="T30" fmla="*/ 1 w 7"/>
                <a:gd name="T31" fmla="*/ 10 h 10"/>
                <a:gd name="T32" fmla="*/ 1 w 7"/>
                <a:gd name="T3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1" y="8"/>
                  </a:moveTo>
                  <a:cubicBezTo>
                    <a:pt x="2" y="8"/>
                    <a:pt x="3" y="8"/>
                    <a:pt x="5" y="8"/>
                  </a:cubicBezTo>
                  <a:cubicBezTo>
                    <a:pt x="5" y="8"/>
                    <a:pt x="5" y="7"/>
                    <a:pt x="5" y="7"/>
                  </a:cubicBezTo>
                  <a:cubicBezTo>
                    <a:pt x="5" y="7"/>
                    <a:pt x="5" y="6"/>
                    <a:pt x="5" y="6"/>
                  </a:cubicBezTo>
                  <a:cubicBezTo>
                    <a:pt x="4" y="6"/>
                    <a:pt x="3" y="6"/>
                    <a:pt x="3" y="6"/>
                  </a:cubicBezTo>
                  <a:cubicBezTo>
                    <a:pt x="1" y="6"/>
                    <a:pt x="0" y="5"/>
                    <a:pt x="0" y="4"/>
                  </a:cubicBezTo>
                  <a:cubicBezTo>
                    <a:pt x="0" y="3"/>
                    <a:pt x="1" y="1"/>
                    <a:pt x="2" y="0"/>
                  </a:cubicBezTo>
                  <a:cubicBezTo>
                    <a:pt x="2" y="0"/>
                    <a:pt x="3" y="0"/>
                    <a:pt x="3" y="0"/>
                  </a:cubicBezTo>
                  <a:cubicBezTo>
                    <a:pt x="3" y="0"/>
                    <a:pt x="4" y="0"/>
                    <a:pt x="4" y="0"/>
                  </a:cubicBezTo>
                  <a:cubicBezTo>
                    <a:pt x="4" y="0"/>
                    <a:pt x="5" y="1"/>
                    <a:pt x="5" y="1"/>
                  </a:cubicBezTo>
                  <a:cubicBezTo>
                    <a:pt x="4" y="1"/>
                    <a:pt x="4" y="2"/>
                    <a:pt x="3" y="2"/>
                  </a:cubicBezTo>
                  <a:cubicBezTo>
                    <a:pt x="2" y="2"/>
                    <a:pt x="2" y="2"/>
                    <a:pt x="2" y="3"/>
                  </a:cubicBezTo>
                  <a:cubicBezTo>
                    <a:pt x="3" y="3"/>
                    <a:pt x="4" y="4"/>
                    <a:pt x="5" y="4"/>
                  </a:cubicBezTo>
                  <a:cubicBezTo>
                    <a:pt x="6" y="5"/>
                    <a:pt x="7" y="6"/>
                    <a:pt x="7" y="7"/>
                  </a:cubicBezTo>
                  <a:cubicBezTo>
                    <a:pt x="7" y="8"/>
                    <a:pt x="5" y="10"/>
                    <a:pt x="4" y="10"/>
                  </a:cubicBezTo>
                  <a:cubicBezTo>
                    <a:pt x="3" y="10"/>
                    <a:pt x="2" y="10"/>
                    <a:pt x="1" y="10"/>
                  </a:cubicBezTo>
                  <a:cubicBezTo>
                    <a:pt x="1" y="9"/>
                    <a:pt x="1" y="9"/>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2" name="Freeform 273"/>
            <p:cNvSpPr>
              <a:spLocks noEditPoints="1"/>
            </p:cNvSpPr>
            <p:nvPr/>
          </p:nvSpPr>
          <p:spPr bwMode="auto">
            <a:xfrm>
              <a:off x="6370638" y="3998913"/>
              <a:ext cx="20638" cy="42863"/>
            </a:xfrm>
            <a:custGeom>
              <a:avLst/>
              <a:gdLst>
                <a:gd name="T0" fmla="*/ 2 w 5"/>
                <a:gd name="T1" fmla="*/ 0 h 11"/>
                <a:gd name="T2" fmla="*/ 4 w 5"/>
                <a:gd name="T3" fmla="*/ 9 h 11"/>
                <a:gd name="T4" fmla="*/ 2 w 5"/>
                <a:gd name="T5" fmla="*/ 11 h 11"/>
                <a:gd name="T6" fmla="*/ 0 w 5"/>
                <a:gd name="T7" fmla="*/ 10 h 11"/>
                <a:gd name="T8" fmla="*/ 0 w 5"/>
                <a:gd name="T9" fmla="*/ 4 h 11"/>
                <a:gd name="T10" fmla="*/ 0 w 5"/>
                <a:gd name="T11" fmla="*/ 2 h 11"/>
                <a:gd name="T12" fmla="*/ 2 w 5"/>
                <a:gd name="T13" fmla="*/ 0 h 11"/>
                <a:gd name="T14" fmla="*/ 2 w 5"/>
                <a:gd name="T15" fmla="*/ 4 h 11"/>
                <a:gd name="T16" fmla="*/ 1 w 5"/>
                <a:gd name="T17" fmla="*/ 8 h 11"/>
                <a:gd name="T18" fmla="*/ 2 w 5"/>
                <a:gd name="T19" fmla="*/ 8 h 11"/>
                <a:gd name="T20" fmla="*/ 3 w 5"/>
                <a:gd name="T21" fmla="*/ 8 h 11"/>
                <a:gd name="T22" fmla="*/ 2 w 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1">
                  <a:moveTo>
                    <a:pt x="2" y="0"/>
                  </a:moveTo>
                  <a:cubicBezTo>
                    <a:pt x="5" y="3"/>
                    <a:pt x="5" y="6"/>
                    <a:pt x="4" y="9"/>
                  </a:cubicBezTo>
                  <a:cubicBezTo>
                    <a:pt x="4" y="10"/>
                    <a:pt x="3" y="11"/>
                    <a:pt x="2" y="11"/>
                  </a:cubicBezTo>
                  <a:cubicBezTo>
                    <a:pt x="1" y="11"/>
                    <a:pt x="0" y="11"/>
                    <a:pt x="0" y="10"/>
                  </a:cubicBezTo>
                  <a:cubicBezTo>
                    <a:pt x="0" y="8"/>
                    <a:pt x="0" y="6"/>
                    <a:pt x="0" y="4"/>
                  </a:cubicBezTo>
                  <a:cubicBezTo>
                    <a:pt x="0" y="3"/>
                    <a:pt x="0" y="3"/>
                    <a:pt x="0" y="2"/>
                  </a:cubicBezTo>
                  <a:cubicBezTo>
                    <a:pt x="1" y="1"/>
                    <a:pt x="1" y="1"/>
                    <a:pt x="2" y="0"/>
                  </a:cubicBezTo>
                  <a:close/>
                  <a:moveTo>
                    <a:pt x="2" y="4"/>
                  </a:moveTo>
                  <a:cubicBezTo>
                    <a:pt x="2" y="5"/>
                    <a:pt x="2" y="7"/>
                    <a:pt x="1" y="8"/>
                  </a:cubicBezTo>
                  <a:cubicBezTo>
                    <a:pt x="1" y="8"/>
                    <a:pt x="2" y="8"/>
                    <a:pt x="2" y="8"/>
                  </a:cubicBezTo>
                  <a:cubicBezTo>
                    <a:pt x="2" y="8"/>
                    <a:pt x="2" y="8"/>
                    <a:pt x="3" y="8"/>
                  </a:cubicBezTo>
                  <a:cubicBezTo>
                    <a:pt x="3" y="7"/>
                    <a:pt x="3"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3" name="Freeform 274"/>
            <p:cNvSpPr>
              <a:spLocks/>
            </p:cNvSpPr>
            <p:nvPr/>
          </p:nvSpPr>
          <p:spPr bwMode="auto">
            <a:xfrm>
              <a:off x="6461125" y="3987801"/>
              <a:ext cx="23813" cy="46038"/>
            </a:xfrm>
            <a:custGeom>
              <a:avLst/>
              <a:gdLst>
                <a:gd name="T0" fmla="*/ 3 w 6"/>
                <a:gd name="T1" fmla="*/ 1 h 12"/>
                <a:gd name="T2" fmla="*/ 1 w 6"/>
                <a:gd name="T3" fmla="*/ 5 h 12"/>
                <a:gd name="T4" fmla="*/ 6 w 6"/>
                <a:gd name="T5" fmla="*/ 3 h 12"/>
                <a:gd name="T6" fmla="*/ 5 w 6"/>
                <a:gd name="T7" fmla="*/ 5 h 12"/>
                <a:gd name="T8" fmla="*/ 2 w 6"/>
                <a:gd name="T9" fmla="*/ 7 h 12"/>
                <a:gd name="T10" fmla="*/ 2 w 6"/>
                <a:gd name="T11" fmla="*/ 9 h 12"/>
                <a:gd name="T12" fmla="*/ 4 w 6"/>
                <a:gd name="T13" fmla="*/ 10 h 12"/>
                <a:gd name="T14" fmla="*/ 6 w 6"/>
                <a:gd name="T15" fmla="*/ 9 h 12"/>
                <a:gd name="T16" fmla="*/ 6 w 6"/>
                <a:gd name="T17" fmla="*/ 11 h 12"/>
                <a:gd name="T18" fmla="*/ 2 w 6"/>
                <a:gd name="T19" fmla="*/ 11 h 12"/>
                <a:gd name="T20" fmla="*/ 0 w 6"/>
                <a:gd name="T21" fmla="*/ 9 h 12"/>
                <a:gd name="T22" fmla="*/ 0 w 6"/>
                <a:gd name="T23" fmla="*/ 2 h 12"/>
                <a:gd name="T24" fmla="*/ 2 w 6"/>
                <a:gd name="T25" fmla="*/ 0 h 12"/>
                <a:gd name="T26" fmla="*/ 3 w 6"/>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2">
                  <a:moveTo>
                    <a:pt x="3" y="1"/>
                  </a:moveTo>
                  <a:cubicBezTo>
                    <a:pt x="2" y="2"/>
                    <a:pt x="2" y="3"/>
                    <a:pt x="1" y="5"/>
                  </a:cubicBezTo>
                  <a:cubicBezTo>
                    <a:pt x="3" y="4"/>
                    <a:pt x="4" y="2"/>
                    <a:pt x="6" y="3"/>
                  </a:cubicBezTo>
                  <a:cubicBezTo>
                    <a:pt x="5" y="4"/>
                    <a:pt x="5" y="4"/>
                    <a:pt x="5" y="5"/>
                  </a:cubicBezTo>
                  <a:cubicBezTo>
                    <a:pt x="4" y="5"/>
                    <a:pt x="3" y="6"/>
                    <a:pt x="2" y="7"/>
                  </a:cubicBezTo>
                  <a:cubicBezTo>
                    <a:pt x="2" y="8"/>
                    <a:pt x="2" y="8"/>
                    <a:pt x="2" y="9"/>
                  </a:cubicBezTo>
                  <a:cubicBezTo>
                    <a:pt x="2" y="9"/>
                    <a:pt x="3" y="10"/>
                    <a:pt x="4" y="10"/>
                  </a:cubicBezTo>
                  <a:cubicBezTo>
                    <a:pt x="5" y="9"/>
                    <a:pt x="5" y="10"/>
                    <a:pt x="6" y="9"/>
                  </a:cubicBezTo>
                  <a:cubicBezTo>
                    <a:pt x="6" y="10"/>
                    <a:pt x="6" y="11"/>
                    <a:pt x="6" y="11"/>
                  </a:cubicBezTo>
                  <a:cubicBezTo>
                    <a:pt x="4" y="12"/>
                    <a:pt x="3" y="12"/>
                    <a:pt x="2" y="11"/>
                  </a:cubicBezTo>
                  <a:cubicBezTo>
                    <a:pt x="1" y="10"/>
                    <a:pt x="0" y="9"/>
                    <a:pt x="0" y="9"/>
                  </a:cubicBezTo>
                  <a:cubicBezTo>
                    <a:pt x="0" y="6"/>
                    <a:pt x="0" y="4"/>
                    <a:pt x="0" y="2"/>
                  </a:cubicBezTo>
                  <a:cubicBezTo>
                    <a:pt x="0" y="1"/>
                    <a:pt x="1" y="1"/>
                    <a:pt x="2" y="0"/>
                  </a:cubicBezTo>
                  <a:cubicBezTo>
                    <a:pt x="2" y="0"/>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4" name="Freeform 275"/>
            <p:cNvSpPr>
              <a:spLocks/>
            </p:cNvSpPr>
            <p:nvPr/>
          </p:nvSpPr>
          <p:spPr bwMode="auto">
            <a:xfrm>
              <a:off x="5997575" y="4006851"/>
              <a:ext cx="26988" cy="55563"/>
            </a:xfrm>
            <a:custGeom>
              <a:avLst/>
              <a:gdLst>
                <a:gd name="T0" fmla="*/ 3 w 7"/>
                <a:gd name="T1" fmla="*/ 8 h 14"/>
                <a:gd name="T2" fmla="*/ 3 w 7"/>
                <a:gd name="T3" fmla="*/ 5 h 14"/>
                <a:gd name="T4" fmla="*/ 4 w 7"/>
                <a:gd name="T5" fmla="*/ 5 h 14"/>
                <a:gd name="T6" fmla="*/ 6 w 7"/>
                <a:gd name="T7" fmla="*/ 6 h 14"/>
                <a:gd name="T8" fmla="*/ 7 w 7"/>
                <a:gd name="T9" fmla="*/ 9 h 14"/>
                <a:gd name="T10" fmla="*/ 6 w 7"/>
                <a:gd name="T11" fmla="*/ 13 h 14"/>
                <a:gd name="T12" fmla="*/ 5 w 7"/>
                <a:gd name="T13" fmla="*/ 14 h 14"/>
                <a:gd name="T14" fmla="*/ 3 w 7"/>
                <a:gd name="T15" fmla="*/ 14 h 14"/>
                <a:gd name="T16" fmla="*/ 1 w 7"/>
                <a:gd name="T17" fmla="*/ 10 h 14"/>
                <a:gd name="T18" fmla="*/ 0 w 7"/>
                <a:gd name="T19" fmla="*/ 7 h 14"/>
                <a:gd name="T20" fmla="*/ 0 w 7"/>
                <a:gd name="T21" fmla="*/ 6 h 14"/>
                <a:gd name="T22" fmla="*/ 1 w 7"/>
                <a:gd name="T23" fmla="*/ 1 h 14"/>
                <a:gd name="T24" fmla="*/ 4 w 7"/>
                <a:gd name="T25" fmla="*/ 0 h 14"/>
                <a:gd name="T26" fmla="*/ 3 w 7"/>
                <a:gd name="T27" fmla="*/ 3 h 14"/>
                <a:gd name="T28" fmla="*/ 2 w 7"/>
                <a:gd name="T29" fmla="*/ 8 h 14"/>
                <a:gd name="T30" fmla="*/ 3 w 7"/>
                <a:gd name="T31" fmla="*/ 8 h 14"/>
                <a:gd name="T32" fmla="*/ 4 w 7"/>
                <a:gd name="T33" fmla="*/ 12 h 14"/>
                <a:gd name="T34" fmla="*/ 5 w 7"/>
                <a:gd name="T35" fmla="*/ 9 h 14"/>
                <a:gd name="T36" fmla="*/ 3 w 7"/>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4">
                  <a:moveTo>
                    <a:pt x="3" y="8"/>
                  </a:moveTo>
                  <a:cubicBezTo>
                    <a:pt x="3" y="7"/>
                    <a:pt x="3" y="6"/>
                    <a:pt x="3" y="5"/>
                  </a:cubicBezTo>
                  <a:cubicBezTo>
                    <a:pt x="3" y="5"/>
                    <a:pt x="4" y="5"/>
                    <a:pt x="4" y="5"/>
                  </a:cubicBezTo>
                  <a:cubicBezTo>
                    <a:pt x="5" y="6"/>
                    <a:pt x="5" y="6"/>
                    <a:pt x="6" y="6"/>
                  </a:cubicBezTo>
                  <a:cubicBezTo>
                    <a:pt x="7" y="6"/>
                    <a:pt x="7" y="8"/>
                    <a:pt x="7" y="9"/>
                  </a:cubicBezTo>
                  <a:cubicBezTo>
                    <a:pt x="7" y="10"/>
                    <a:pt x="7" y="11"/>
                    <a:pt x="6" y="13"/>
                  </a:cubicBezTo>
                  <a:cubicBezTo>
                    <a:pt x="6" y="13"/>
                    <a:pt x="5" y="14"/>
                    <a:pt x="5" y="14"/>
                  </a:cubicBezTo>
                  <a:cubicBezTo>
                    <a:pt x="4" y="14"/>
                    <a:pt x="3" y="14"/>
                    <a:pt x="3" y="14"/>
                  </a:cubicBezTo>
                  <a:cubicBezTo>
                    <a:pt x="2" y="13"/>
                    <a:pt x="1" y="12"/>
                    <a:pt x="1" y="10"/>
                  </a:cubicBezTo>
                  <a:cubicBezTo>
                    <a:pt x="1" y="9"/>
                    <a:pt x="0" y="8"/>
                    <a:pt x="0" y="7"/>
                  </a:cubicBezTo>
                  <a:cubicBezTo>
                    <a:pt x="0" y="7"/>
                    <a:pt x="0" y="7"/>
                    <a:pt x="0" y="6"/>
                  </a:cubicBezTo>
                  <a:cubicBezTo>
                    <a:pt x="0" y="4"/>
                    <a:pt x="1" y="3"/>
                    <a:pt x="1" y="1"/>
                  </a:cubicBezTo>
                  <a:cubicBezTo>
                    <a:pt x="1" y="0"/>
                    <a:pt x="2" y="0"/>
                    <a:pt x="4" y="0"/>
                  </a:cubicBezTo>
                  <a:cubicBezTo>
                    <a:pt x="3" y="1"/>
                    <a:pt x="3" y="2"/>
                    <a:pt x="3" y="3"/>
                  </a:cubicBezTo>
                  <a:cubicBezTo>
                    <a:pt x="2" y="4"/>
                    <a:pt x="2" y="6"/>
                    <a:pt x="2" y="8"/>
                  </a:cubicBezTo>
                  <a:cubicBezTo>
                    <a:pt x="2" y="8"/>
                    <a:pt x="3" y="8"/>
                    <a:pt x="3" y="8"/>
                  </a:cubicBezTo>
                  <a:cubicBezTo>
                    <a:pt x="3" y="9"/>
                    <a:pt x="2" y="11"/>
                    <a:pt x="4" y="12"/>
                  </a:cubicBezTo>
                  <a:cubicBezTo>
                    <a:pt x="5" y="11"/>
                    <a:pt x="5" y="10"/>
                    <a:pt x="5" y="9"/>
                  </a:cubicBezTo>
                  <a:cubicBezTo>
                    <a:pt x="4" y="8"/>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5" name="Freeform 276"/>
            <p:cNvSpPr>
              <a:spLocks noEditPoints="1"/>
            </p:cNvSpPr>
            <p:nvPr/>
          </p:nvSpPr>
          <p:spPr bwMode="auto">
            <a:xfrm>
              <a:off x="6064250" y="4006851"/>
              <a:ext cx="26988" cy="47625"/>
            </a:xfrm>
            <a:custGeom>
              <a:avLst/>
              <a:gdLst>
                <a:gd name="T0" fmla="*/ 7 w 7"/>
                <a:gd name="T1" fmla="*/ 5 h 12"/>
                <a:gd name="T2" fmla="*/ 6 w 7"/>
                <a:gd name="T3" fmla="*/ 11 h 12"/>
                <a:gd name="T4" fmla="*/ 2 w 7"/>
                <a:gd name="T5" fmla="*/ 11 h 12"/>
                <a:gd name="T6" fmla="*/ 0 w 7"/>
                <a:gd name="T7" fmla="*/ 3 h 12"/>
                <a:gd name="T8" fmla="*/ 5 w 7"/>
                <a:gd name="T9" fmla="*/ 1 h 12"/>
                <a:gd name="T10" fmla="*/ 7 w 7"/>
                <a:gd name="T11" fmla="*/ 5 h 12"/>
                <a:gd name="T12" fmla="*/ 4 w 7"/>
                <a:gd name="T13" fmla="*/ 9 h 12"/>
                <a:gd name="T14" fmla="*/ 4 w 7"/>
                <a:gd name="T15" fmla="*/ 7 h 12"/>
                <a:gd name="T16" fmla="*/ 3 w 7"/>
                <a:gd name="T17" fmla="*/ 2 h 12"/>
                <a:gd name="T18" fmla="*/ 2 w 7"/>
                <a:gd name="T19" fmla="*/ 6 h 12"/>
                <a:gd name="T20" fmla="*/ 4 w 7"/>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5"/>
                  </a:moveTo>
                  <a:cubicBezTo>
                    <a:pt x="7" y="7"/>
                    <a:pt x="6" y="9"/>
                    <a:pt x="6" y="11"/>
                  </a:cubicBezTo>
                  <a:cubicBezTo>
                    <a:pt x="5" y="12"/>
                    <a:pt x="3" y="12"/>
                    <a:pt x="2" y="11"/>
                  </a:cubicBezTo>
                  <a:cubicBezTo>
                    <a:pt x="0" y="9"/>
                    <a:pt x="0" y="6"/>
                    <a:pt x="0" y="3"/>
                  </a:cubicBezTo>
                  <a:cubicBezTo>
                    <a:pt x="0" y="1"/>
                    <a:pt x="3" y="0"/>
                    <a:pt x="5" y="1"/>
                  </a:cubicBezTo>
                  <a:cubicBezTo>
                    <a:pt x="7" y="2"/>
                    <a:pt x="7" y="3"/>
                    <a:pt x="7" y="5"/>
                  </a:cubicBezTo>
                  <a:close/>
                  <a:moveTo>
                    <a:pt x="4" y="9"/>
                  </a:moveTo>
                  <a:cubicBezTo>
                    <a:pt x="4" y="8"/>
                    <a:pt x="4" y="8"/>
                    <a:pt x="4" y="7"/>
                  </a:cubicBezTo>
                  <a:cubicBezTo>
                    <a:pt x="5" y="4"/>
                    <a:pt x="5" y="4"/>
                    <a:pt x="3" y="2"/>
                  </a:cubicBezTo>
                  <a:cubicBezTo>
                    <a:pt x="3" y="4"/>
                    <a:pt x="1" y="4"/>
                    <a:pt x="2" y="6"/>
                  </a:cubicBezTo>
                  <a:cubicBezTo>
                    <a:pt x="3" y="7"/>
                    <a:pt x="2"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6" name="Freeform 277"/>
            <p:cNvSpPr>
              <a:spLocks noEditPoints="1"/>
            </p:cNvSpPr>
            <p:nvPr/>
          </p:nvSpPr>
          <p:spPr bwMode="auto">
            <a:xfrm>
              <a:off x="6099175" y="4002088"/>
              <a:ext cx="31750" cy="39688"/>
            </a:xfrm>
            <a:custGeom>
              <a:avLst/>
              <a:gdLst>
                <a:gd name="T0" fmla="*/ 1 w 8"/>
                <a:gd name="T1" fmla="*/ 9 h 10"/>
                <a:gd name="T2" fmla="*/ 1 w 8"/>
                <a:gd name="T3" fmla="*/ 7 h 10"/>
                <a:gd name="T4" fmla="*/ 0 w 8"/>
                <a:gd name="T5" fmla="*/ 4 h 10"/>
                <a:gd name="T6" fmla="*/ 0 w 8"/>
                <a:gd name="T7" fmla="*/ 2 h 10"/>
                <a:gd name="T8" fmla="*/ 1 w 8"/>
                <a:gd name="T9" fmla="*/ 0 h 10"/>
                <a:gd name="T10" fmla="*/ 4 w 8"/>
                <a:gd name="T11" fmla="*/ 0 h 10"/>
                <a:gd name="T12" fmla="*/ 4 w 8"/>
                <a:gd name="T13" fmla="*/ 0 h 10"/>
                <a:gd name="T14" fmla="*/ 7 w 8"/>
                <a:gd name="T15" fmla="*/ 2 h 10"/>
                <a:gd name="T16" fmla="*/ 6 w 8"/>
                <a:gd name="T17" fmla="*/ 7 h 10"/>
                <a:gd name="T18" fmla="*/ 5 w 8"/>
                <a:gd name="T19" fmla="*/ 8 h 10"/>
                <a:gd name="T20" fmla="*/ 1 w 8"/>
                <a:gd name="T21" fmla="*/ 9 h 10"/>
                <a:gd name="T22" fmla="*/ 3 w 8"/>
                <a:gd name="T23" fmla="*/ 7 h 10"/>
                <a:gd name="T24" fmla="*/ 5 w 8"/>
                <a:gd name="T25" fmla="*/ 6 h 10"/>
                <a:gd name="T26" fmla="*/ 5 w 8"/>
                <a:gd name="T27" fmla="*/ 2 h 10"/>
                <a:gd name="T28" fmla="*/ 2 w 8"/>
                <a:gd name="T29" fmla="*/ 2 h 10"/>
                <a:gd name="T30" fmla="*/ 3 w 8"/>
                <a:gd name="T3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1" y="9"/>
                  </a:moveTo>
                  <a:cubicBezTo>
                    <a:pt x="1" y="8"/>
                    <a:pt x="1" y="8"/>
                    <a:pt x="1" y="7"/>
                  </a:cubicBezTo>
                  <a:cubicBezTo>
                    <a:pt x="1" y="6"/>
                    <a:pt x="1" y="5"/>
                    <a:pt x="0" y="4"/>
                  </a:cubicBezTo>
                  <a:cubicBezTo>
                    <a:pt x="0" y="4"/>
                    <a:pt x="0" y="3"/>
                    <a:pt x="0" y="2"/>
                  </a:cubicBezTo>
                  <a:cubicBezTo>
                    <a:pt x="0" y="1"/>
                    <a:pt x="0" y="0"/>
                    <a:pt x="1" y="0"/>
                  </a:cubicBezTo>
                  <a:cubicBezTo>
                    <a:pt x="2" y="0"/>
                    <a:pt x="3" y="0"/>
                    <a:pt x="4" y="0"/>
                  </a:cubicBezTo>
                  <a:cubicBezTo>
                    <a:pt x="4" y="0"/>
                    <a:pt x="4" y="0"/>
                    <a:pt x="4" y="0"/>
                  </a:cubicBezTo>
                  <a:cubicBezTo>
                    <a:pt x="6" y="0"/>
                    <a:pt x="7" y="1"/>
                    <a:pt x="7" y="2"/>
                  </a:cubicBezTo>
                  <a:cubicBezTo>
                    <a:pt x="8" y="4"/>
                    <a:pt x="8" y="5"/>
                    <a:pt x="6" y="7"/>
                  </a:cubicBezTo>
                  <a:cubicBezTo>
                    <a:pt x="6" y="7"/>
                    <a:pt x="5" y="7"/>
                    <a:pt x="5" y="8"/>
                  </a:cubicBezTo>
                  <a:cubicBezTo>
                    <a:pt x="4" y="10"/>
                    <a:pt x="2" y="10"/>
                    <a:pt x="1" y="9"/>
                  </a:cubicBezTo>
                  <a:close/>
                  <a:moveTo>
                    <a:pt x="3" y="7"/>
                  </a:moveTo>
                  <a:cubicBezTo>
                    <a:pt x="4" y="6"/>
                    <a:pt x="4" y="6"/>
                    <a:pt x="5" y="6"/>
                  </a:cubicBezTo>
                  <a:cubicBezTo>
                    <a:pt x="6" y="4"/>
                    <a:pt x="6" y="3"/>
                    <a:pt x="5" y="2"/>
                  </a:cubicBezTo>
                  <a:cubicBezTo>
                    <a:pt x="4" y="2"/>
                    <a:pt x="3" y="2"/>
                    <a:pt x="2" y="2"/>
                  </a:cubicBezTo>
                  <a:cubicBezTo>
                    <a:pt x="3" y="3"/>
                    <a:pt x="3" y="5"/>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7" name="Freeform 278"/>
            <p:cNvSpPr>
              <a:spLocks noEditPoints="1"/>
            </p:cNvSpPr>
            <p:nvPr/>
          </p:nvSpPr>
          <p:spPr bwMode="auto">
            <a:xfrm>
              <a:off x="6037263" y="4006851"/>
              <a:ext cx="23813" cy="47625"/>
            </a:xfrm>
            <a:custGeom>
              <a:avLst/>
              <a:gdLst>
                <a:gd name="T0" fmla="*/ 2 w 6"/>
                <a:gd name="T1" fmla="*/ 0 h 12"/>
                <a:gd name="T2" fmla="*/ 5 w 6"/>
                <a:gd name="T3" fmla="*/ 4 h 12"/>
                <a:gd name="T4" fmla="*/ 5 w 6"/>
                <a:gd name="T5" fmla="*/ 4 h 12"/>
                <a:gd name="T6" fmla="*/ 4 w 6"/>
                <a:gd name="T7" fmla="*/ 10 h 12"/>
                <a:gd name="T8" fmla="*/ 2 w 6"/>
                <a:gd name="T9" fmla="*/ 12 h 12"/>
                <a:gd name="T10" fmla="*/ 1 w 6"/>
                <a:gd name="T11" fmla="*/ 10 h 12"/>
                <a:gd name="T12" fmla="*/ 0 w 6"/>
                <a:gd name="T13" fmla="*/ 4 h 12"/>
                <a:gd name="T14" fmla="*/ 1 w 6"/>
                <a:gd name="T15" fmla="*/ 2 h 12"/>
                <a:gd name="T16" fmla="*/ 2 w 6"/>
                <a:gd name="T17" fmla="*/ 0 h 12"/>
                <a:gd name="T18" fmla="*/ 2 w 6"/>
                <a:gd name="T19" fmla="*/ 4 h 12"/>
                <a:gd name="T20" fmla="*/ 3 w 6"/>
                <a:gd name="T21" fmla="*/ 8 h 12"/>
                <a:gd name="T22" fmla="*/ 2 w 6"/>
                <a:gd name="T2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2">
                  <a:moveTo>
                    <a:pt x="2" y="0"/>
                  </a:moveTo>
                  <a:cubicBezTo>
                    <a:pt x="3" y="1"/>
                    <a:pt x="4" y="2"/>
                    <a:pt x="5" y="4"/>
                  </a:cubicBezTo>
                  <a:cubicBezTo>
                    <a:pt x="5" y="4"/>
                    <a:pt x="5" y="4"/>
                    <a:pt x="5" y="4"/>
                  </a:cubicBezTo>
                  <a:cubicBezTo>
                    <a:pt x="5" y="6"/>
                    <a:pt x="6" y="8"/>
                    <a:pt x="4" y="10"/>
                  </a:cubicBezTo>
                  <a:cubicBezTo>
                    <a:pt x="4" y="11"/>
                    <a:pt x="3" y="12"/>
                    <a:pt x="2" y="12"/>
                  </a:cubicBezTo>
                  <a:cubicBezTo>
                    <a:pt x="2" y="12"/>
                    <a:pt x="1" y="11"/>
                    <a:pt x="1" y="10"/>
                  </a:cubicBezTo>
                  <a:cubicBezTo>
                    <a:pt x="0" y="8"/>
                    <a:pt x="0" y="6"/>
                    <a:pt x="0" y="4"/>
                  </a:cubicBezTo>
                  <a:cubicBezTo>
                    <a:pt x="0" y="4"/>
                    <a:pt x="0" y="3"/>
                    <a:pt x="1" y="2"/>
                  </a:cubicBezTo>
                  <a:cubicBezTo>
                    <a:pt x="1" y="1"/>
                    <a:pt x="1" y="1"/>
                    <a:pt x="2" y="0"/>
                  </a:cubicBezTo>
                  <a:close/>
                  <a:moveTo>
                    <a:pt x="2" y="4"/>
                  </a:moveTo>
                  <a:cubicBezTo>
                    <a:pt x="2" y="8"/>
                    <a:pt x="2" y="9"/>
                    <a:pt x="3" y="8"/>
                  </a:cubicBezTo>
                  <a:cubicBezTo>
                    <a:pt x="3" y="7"/>
                    <a:pt x="4" y="5"/>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8" name="Freeform 279"/>
            <p:cNvSpPr>
              <a:spLocks/>
            </p:cNvSpPr>
            <p:nvPr/>
          </p:nvSpPr>
          <p:spPr bwMode="auto">
            <a:xfrm>
              <a:off x="6127750" y="3881438"/>
              <a:ext cx="11113" cy="15875"/>
            </a:xfrm>
            <a:custGeom>
              <a:avLst/>
              <a:gdLst>
                <a:gd name="T0" fmla="*/ 1 w 3"/>
                <a:gd name="T1" fmla="*/ 0 h 4"/>
                <a:gd name="T2" fmla="*/ 2 w 3"/>
                <a:gd name="T3" fmla="*/ 1 h 4"/>
                <a:gd name="T4" fmla="*/ 1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2" y="1"/>
                    <a:pt x="2" y="1"/>
                  </a:cubicBezTo>
                  <a:cubicBezTo>
                    <a:pt x="3" y="2"/>
                    <a:pt x="3" y="3"/>
                    <a:pt x="1" y="4"/>
                  </a:cubicBezTo>
                  <a:cubicBezTo>
                    <a:pt x="0" y="3"/>
                    <a:pt x="1" y="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79" name="Freeform 280"/>
            <p:cNvSpPr>
              <a:spLocks/>
            </p:cNvSpPr>
            <p:nvPr/>
          </p:nvSpPr>
          <p:spPr bwMode="auto">
            <a:xfrm>
              <a:off x="6194425" y="3860801"/>
              <a:ext cx="11113" cy="28575"/>
            </a:xfrm>
            <a:custGeom>
              <a:avLst/>
              <a:gdLst>
                <a:gd name="T0" fmla="*/ 1 w 3"/>
                <a:gd name="T1" fmla="*/ 0 h 7"/>
                <a:gd name="T2" fmla="*/ 2 w 3"/>
                <a:gd name="T3" fmla="*/ 4 h 7"/>
                <a:gd name="T4" fmla="*/ 2 w 3"/>
                <a:gd name="T5" fmla="*/ 6 h 7"/>
                <a:gd name="T6" fmla="*/ 0 w 3"/>
                <a:gd name="T7" fmla="*/ 5 h 7"/>
                <a:gd name="T8" fmla="*/ 0 w 3"/>
                <a:gd name="T9" fmla="*/ 2 h 7"/>
                <a:gd name="T10" fmla="*/ 1 w 3"/>
                <a:gd name="T11" fmla="*/ 0 h 7"/>
              </a:gdLst>
              <a:ahLst/>
              <a:cxnLst>
                <a:cxn ang="0">
                  <a:pos x="T0" y="T1"/>
                </a:cxn>
                <a:cxn ang="0">
                  <a:pos x="T2" y="T3"/>
                </a:cxn>
                <a:cxn ang="0">
                  <a:pos x="T4" y="T5"/>
                </a:cxn>
                <a:cxn ang="0">
                  <a:pos x="T6" y="T7"/>
                </a:cxn>
                <a:cxn ang="0">
                  <a:pos x="T8" y="T9"/>
                </a:cxn>
                <a:cxn ang="0">
                  <a:pos x="T10" y="T11"/>
                </a:cxn>
              </a:cxnLst>
              <a:rect l="0" t="0" r="r" b="b"/>
              <a:pathLst>
                <a:path w="3" h="7">
                  <a:moveTo>
                    <a:pt x="1" y="0"/>
                  </a:moveTo>
                  <a:cubicBezTo>
                    <a:pt x="3" y="1"/>
                    <a:pt x="3" y="2"/>
                    <a:pt x="2" y="4"/>
                  </a:cubicBezTo>
                  <a:cubicBezTo>
                    <a:pt x="2" y="5"/>
                    <a:pt x="2" y="6"/>
                    <a:pt x="2" y="6"/>
                  </a:cubicBezTo>
                  <a:cubicBezTo>
                    <a:pt x="1" y="7"/>
                    <a:pt x="0" y="6"/>
                    <a:pt x="0" y="5"/>
                  </a:cubicBezTo>
                  <a:cubicBezTo>
                    <a:pt x="0" y="4"/>
                    <a:pt x="0" y="3"/>
                    <a:pt x="0" y="2"/>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0" name="Freeform 281"/>
            <p:cNvSpPr>
              <a:spLocks/>
            </p:cNvSpPr>
            <p:nvPr/>
          </p:nvSpPr>
          <p:spPr bwMode="auto">
            <a:xfrm>
              <a:off x="6229350" y="3852863"/>
              <a:ext cx="12700" cy="20638"/>
            </a:xfrm>
            <a:custGeom>
              <a:avLst/>
              <a:gdLst>
                <a:gd name="T0" fmla="*/ 0 w 3"/>
                <a:gd name="T1" fmla="*/ 0 h 5"/>
                <a:gd name="T2" fmla="*/ 2 w 3"/>
                <a:gd name="T3" fmla="*/ 0 h 5"/>
                <a:gd name="T4" fmla="*/ 3 w 3"/>
                <a:gd name="T5" fmla="*/ 4 h 5"/>
                <a:gd name="T6" fmla="*/ 1 w 3"/>
                <a:gd name="T7" fmla="*/ 5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cubicBezTo>
                    <a:pt x="1" y="0"/>
                    <a:pt x="2" y="0"/>
                    <a:pt x="2" y="0"/>
                  </a:cubicBezTo>
                  <a:cubicBezTo>
                    <a:pt x="3" y="1"/>
                    <a:pt x="3" y="3"/>
                    <a:pt x="3" y="4"/>
                  </a:cubicBezTo>
                  <a:cubicBezTo>
                    <a:pt x="2" y="4"/>
                    <a:pt x="2" y="5"/>
                    <a:pt x="1" y="5"/>
                  </a:cubicBezTo>
                  <a:cubicBezTo>
                    <a:pt x="1" y="3"/>
                    <a:pt x="0"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1" name="Freeform 282"/>
            <p:cNvSpPr>
              <a:spLocks/>
            </p:cNvSpPr>
            <p:nvPr/>
          </p:nvSpPr>
          <p:spPr bwMode="auto">
            <a:xfrm>
              <a:off x="6162675" y="3865563"/>
              <a:ext cx="7938" cy="19050"/>
            </a:xfrm>
            <a:custGeom>
              <a:avLst/>
              <a:gdLst>
                <a:gd name="T0" fmla="*/ 1 w 2"/>
                <a:gd name="T1" fmla="*/ 0 h 5"/>
                <a:gd name="T2" fmla="*/ 2 w 2"/>
                <a:gd name="T3" fmla="*/ 5 h 5"/>
                <a:gd name="T4" fmla="*/ 1 w 2"/>
                <a:gd name="T5" fmla="*/ 0 h 5"/>
              </a:gdLst>
              <a:ahLst/>
              <a:cxnLst>
                <a:cxn ang="0">
                  <a:pos x="T0" y="T1"/>
                </a:cxn>
                <a:cxn ang="0">
                  <a:pos x="T2" y="T3"/>
                </a:cxn>
                <a:cxn ang="0">
                  <a:pos x="T4" y="T5"/>
                </a:cxn>
              </a:cxnLst>
              <a:rect l="0" t="0" r="r" b="b"/>
              <a:pathLst>
                <a:path w="2" h="5">
                  <a:moveTo>
                    <a:pt x="1" y="0"/>
                  </a:moveTo>
                  <a:cubicBezTo>
                    <a:pt x="2" y="2"/>
                    <a:pt x="1" y="3"/>
                    <a:pt x="2" y="5"/>
                  </a:cubicBezTo>
                  <a:cubicBezTo>
                    <a:pt x="0" y="5"/>
                    <a:pt x="0"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2" name="Freeform 283"/>
            <p:cNvSpPr>
              <a:spLocks/>
            </p:cNvSpPr>
            <p:nvPr/>
          </p:nvSpPr>
          <p:spPr bwMode="auto">
            <a:xfrm>
              <a:off x="6402388" y="4010026"/>
              <a:ext cx="15875" cy="28575"/>
            </a:xfrm>
            <a:custGeom>
              <a:avLst/>
              <a:gdLst>
                <a:gd name="T0" fmla="*/ 2 w 4"/>
                <a:gd name="T1" fmla="*/ 0 h 7"/>
                <a:gd name="T2" fmla="*/ 3 w 4"/>
                <a:gd name="T3" fmla="*/ 4 h 7"/>
                <a:gd name="T4" fmla="*/ 2 w 4"/>
                <a:gd name="T5" fmla="*/ 7 h 7"/>
                <a:gd name="T6" fmla="*/ 1 w 4"/>
                <a:gd name="T7" fmla="*/ 6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cubicBezTo>
                    <a:pt x="3" y="1"/>
                    <a:pt x="4" y="3"/>
                    <a:pt x="3" y="4"/>
                  </a:cubicBezTo>
                  <a:cubicBezTo>
                    <a:pt x="2" y="5"/>
                    <a:pt x="2" y="6"/>
                    <a:pt x="2" y="7"/>
                  </a:cubicBezTo>
                  <a:cubicBezTo>
                    <a:pt x="2" y="6"/>
                    <a:pt x="1" y="6"/>
                    <a:pt x="1" y="6"/>
                  </a:cubicBezTo>
                  <a:cubicBezTo>
                    <a:pt x="0" y="4"/>
                    <a:pt x="0"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3" name="Freeform 284"/>
            <p:cNvSpPr>
              <a:spLocks/>
            </p:cNvSpPr>
            <p:nvPr/>
          </p:nvSpPr>
          <p:spPr bwMode="auto">
            <a:xfrm>
              <a:off x="6348413" y="4025901"/>
              <a:ext cx="6350" cy="15875"/>
            </a:xfrm>
            <a:custGeom>
              <a:avLst/>
              <a:gdLst>
                <a:gd name="T0" fmla="*/ 0 w 2"/>
                <a:gd name="T1" fmla="*/ 0 h 4"/>
                <a:gd name="T2" fmla="*/ 2 w 2"/>
                <a:gd name="T3" fmla="*/ 1 h 4"/>
                <a:gd name="T4" fmla="*/ 1 w 2"/>
                <a:gd name="T5" fmla="*/ 4 h 4"/>
                <a:gd name="T6" fmla="*/ 0 w 2"/>
                <a:gd name="T7" fmla="*/ 4 h 4"/>
                <a:gd name="T8" fmla="*/ 0 w 2"/>
                <a:gd name="T9" fmla="*/ 0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1" y="0"/>
                    <a:pt x="2" y="1"/>
                    <a:pt x="2" y="1"/>
                  </a:cubicBezTo>
                  <a:cubicBezTo>
                    <a:pt x="2" y="2"/>
                    <a:pt x="1" y="3"/>
                    <a:pt x="1" y="4"/>
                  </a:cubicBezTo>
                  <a:cubicBezTo>
                    <a:pt x="1" y="4"/>
                    <a:pt x="0" y="4"/>
                    <a:pt x="0" y="4"/>
                  </a:cubicBezTo>
                  <a:cubicBezTo>
                    <a:pt x="0" y="3"/>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4" name="Freeform 285"/>
            <p:cNvSpPr>
              <a:spLocks/>
            </p:cNvSpPr>
            <p:nvPr/>
          </p:nvSpPr>
          <p:spPr bwMode="auto">
            <a:xfrm>
              <a:off x="6434138" y="4006851"/>
              <a:ext cx="11113" cy="15875"/>
            </a:xfrm>
            <a:custGeom>
              <a:avLst/>
              <a:gdLst>
                <a:gd name="T0" fmla="*/ 0 w 3"/>
                <a:gd name="T1" fmla="*/ 0 h 4"/>
                <a:gd name="T2" fmla="*/ 3 w 3"/>
                <a:gd name="T3" fmla="*/ 0 h 4"/>
                <a:gd name="T4" fmla="*/ 2 w 3"/>
                <a:gd name="T5" fmla="*/ 4 h 4"/>
                <a:gd name="T6" fmla="*/ 1 w 3"/>
                <a:gd name="T7" fmla="*/ 4 h 4"/>
                <a:gd name="T8" fmla="*/ 1 w 3"/>
                <a:gd name="T9" fmla="*/ 4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1" y="0"/>
                    <a:pt x="2" y="0"/>
                    <a:pt x="3" y="0"/>
                  </a:cubicBezTo>
                  <a:cubicBezTo>
                    <a:pt x="3" y="1"/>
                    <a:pt x="3" y="3"/>
                    <a:pt x="2" y="4"/>
                  </a:cubicBezTo>
                  <a:cubicBezTo>
                    <a:pt x="2" y="4"/>
                    <a:pt x="1" y="4"/>
                    <a:pt x="1" y="4"/>
                  </a:cubicBezTo>
                  <a:cubicBezTo>
                    <a:pt x="1" y="4"/>
                    <a:pt x="1" y="4"/>
                    <a:pt x="1" y="4"/>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5" name="Freeform 286"/>
            <p:cNvSpPr>
              <a:spLocks/>
            </p:cNvSpPr>
            <p:nvPr/>
          </p:nvSpPr>
          <p:spPr bwMode="auto">
            <a:xfrm>
              <a:off x="6375400" y="4014788"/>
              <a:ext cx="7938" cy="15875"/>
            </a:xfrm>
            <a:custGeom>
              <a:avLst/>
              <a:gdLst>
                <a:gd name="T0" fmla="*/ 1 w 2"/>
                <a:gd name="T1" fmla="*/ 0 h 4"/>
                <a:gd name="T2" fmla="*/ 2 w 2"/>
                <a:gd name="T3" fmla="*/ 4 h 4"/>
                <a:gd name="T4" fmla="*/ 1 w 2"/>
                <a:gd name="T5" fmla="*/ 4 h 4"/>
                <a:gd name="T6" fmla="*/ 0 w 2"/>
                <a:gd name="T7" fmla="*/ 4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2" y="1"/>
                    <a:pt x="2" y="3"/>
                    <a:pt x="2" y="4"/>
                  </a:cubicBezTo>
                  <a:cubicBezTo>
                    <a:pt x="1" y="4"/>
                    <a:pt x="1" y="4"/>
                    <a:pt x="1" y="4"/>
                  </a:cubicBezTo>
                  <a:cubicBezTo>
                    <a:pt x="1" y="4"/>
                    <a:pt x="0" y="4"/>
                    <a:pt x="0" y="4"/>
                  </a:cubicBezTo>
                  <a:cubicBezTo>
                    <a:pt x="1"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6" name="Freeform 287"/>
            <p:cNvSpPr>
              <a:spLocks/>
            </p:cNvSpPr>
            <p:nvPr/>
          </p:nvSpPr>
          <p:spPr bwMode="auto">
            <a:xfrm>
              <a:off x="6005513" y="4038601"/>
              <a:ext cx="11113" cy="15875"/>
            </a:xfrm>
            <a:custGeom>
              <a:avLst/>
              <a:gdLst>
                <a:gd name="T0" fmla="*/ 1 w 3"/>
                <a:gd name="T1" fmla="*/ 0 h 4"/>
                <a:gd name="T2" fmla="*/ 3 w 3"/>
                <a:gd name="T3" fmla="*/ 1 h 4"/>
                <a:gd name="T4" fmla="*/ 2 w 3"/>
                <a:gd name="T5" fmla="*/ 4 h 4"/>
                <a:gd name="T6" fmla="*/ 1 w 3"/>
                <a:gd name="T7" fmla="*/ 0 h 4"/>
              </a:gdLst>
              <a:ahLst/>
              <a:cxnLst>
                <a:cxn ang="0">
                  <a:pos x="T0" y="T1"/>
                </a:cxn>
                <a:cxn ang="0">
                  <a:pos x="T2" y="T3"/>
                </a:cxn>
                <a:cxn ang="0">
                  <a:pos x="T4" y="T5"/>
                </a:cxn>
                <a:cxn ang="0">
                  <a:pos x="T6" y="T7"/>
                </a:cxn>
              </a:cxnLst>
              <a:rect l="0" t="0" r="r" b="b"/>
              <a:pathLst>
                <a:path w="3" h="4">
                  <a:moveTo>
                    <a:pt x="1" y="0"/>
                  </a:moveTo>
                  <a:cubicBezTo>
                    <a:pt x="1" y="0"/>
                    <a:pt x="2" y="0"/>
                    <a:pt x="3" y="1"/>
                  </a:cubicBezTo>
                  <a:cubicBezTo>
                    <a:pt x="3" y="2"/>
                    <a:pt x="3" y="3"/>
                    <a:pt x="2" y="4"/>
                  </a:cubicBezTo>
                  <a:cubicBezTo>
                    <a:pt x="0" y="3"/>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7" name="Freeform 288"/>
            <p:cNvSpPr>
              <a:spLocks/>
            </p:cNvSpPr>
            <p:nvPr/>
          </p:nvSpPr>
          <p:spPr bwMode="auto">
            <a:xfrm>
              <a:off x="6069013" y="4014788"/>
              <a:ext cx="15875" cy="26988"/>
            </a:xfrm>
            <a:custGeom>
              <a:avLst/>
              <a:gdLst>
                <a:gd name="T0" fmla="*/ 3 w 4"/>
                <a:gd name="T1" fmla="*/ 7 h 7"/>
                <a:gd name="T2" fmla="*/ 1 w 4"/>
                <a:gd name="T3" fmla="*/ 4 h 7"/>
                <a:gd name="T4" fmla="*/ 2 w 4"/>
                <a:gd name="T5" fmla="*/ 0 h 7"/>
                <a:gd name="T6" fmla="*/ 3 w 4"/>
                <a:gd name="T7" fmla="*/ 5 h 7"/>
                <a:gd name="T8" fmla="*/ 3 w 4"/>
                <a:gd name="T9" fmla="*/ 7 h 7"/>
              </a:gdLst>
              <a:ahLst/>
              <a:cxnLst>
                <a:cxn ang="0">
                  <a:pos x="T0" y="T1"/>
                </a:cxn>
                <a:cxn ang="0">
                  <a:pos x="T2" y="T3"/>
                </a:cxn>
                <a:cxn ang="0">
                  <a:pos x="T4" y="T5"/>
                </a:cxn>
                <a:cxn ang="0">
                  <a:pos x="T6" y="T7"/>
                </a:cxn>
                <a:cxn ang="0">
                  <a:pos x="T8" y="T9"/>
                </a:cxn>
              </a:cxnLst>
              <a:rect l="0" t="0" r="r" b="b"/>
              <a:pathLst>
                <a:path w="4" h="7">
                  <a:moveTo>
                    <a:pt x="3" y="7"/>
                  </a:moveTo>
                  <a:cubicBezTo>
                    <a:pt x="1" y="7"/>
                    <a:pt x="2" y="5"/>
                    <a:pt x="1" y="4"/>
                  </a:cubicBezTo>
                  <a:cubicBezTo>
                    <a:pt x="0" y="2"/>
                    <a:pt x="2" y="2"/>
                    <a:pt x="2" y="0"/>
                  </a:cubicBezTo>
                  <a:cubicBezTo>
                    <a:pt x="4" y="2"/>
                    <a:pt x="4" y="2"/>
                    <a:pt x="3" y="5"/>
                  </a:cubicBezTo>
                  <a:cubicBezTo>
                    <a:pt x="3"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8" name="Freeform 289"/>
            <p:cNvSpPr>
              <a:spLocks/>
            </p:cNvSpPr>
            <p:nvPr/>
          </p:nvSpPr>
          <p:spPr bwMode="auto">
            <a:xfrm>
              <a:off x="6107113" y="4010026"/>
              <a:ext cx="15875" cy="20638"/>
            </a:xfrm>
            <a:custGeom>
              <a:avLst/>
              <a:gdLst>
                <a:gd name="T0" fmla="*/ 1 w 4"/>
                <a:gd name="T1" fmla="*/ 5 h 5"/>
                <a:gd name="T2" fmla="*/ 0 w 4"/>
                <a:gd name="T3" fmla="*/ 0 h 5"/>
                <a:gd name="T4" fmla="*/ 3 w 4"/>
                <a:gd name="T5" fmla="*/ 0 h 5"/>
                <a:gd name="T6" fmla="*/ 3 w 4"/>
                <a:gd name="T7" fmla="*/ 4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3"/>
                    <a:pt x="1" y="1"/>
                    <a:pt x="0" y="0"/>
                  </a:cubicBezTo>
                  <a:cubicBezTo>
                    <a:pt x="1" y="0"/>
                    <a:pt x="2" y="0"/>
                    <a:pt x="3" y="0"/>
                  </a:cubicBezTo>
                  <a:cubicBezTo>
                    <a:pt x="4" y="1"/>
                    <a:pt x="4" y="2"/>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89" name="Freeform 290"/>
            <p:cNvSpPr>
              <a:spLocks/>
            </p:cNvSpPr>
            <p:nvPr/>
          </p:nvSpPr>
          <p:spPr bwMode="auto">
            <a:xfrm>
              <a:off x="6045200" y="4022726"/>
              <a:ext cx="7938" cy="19050"/>
            </a:xfrm>
            <a:custGeom>
              <a:avLst/>
              <a:gdLst>
                <a:gd name="T0" fmla="*/ 0 w 2"/>
                <a:gd name="T1" fmla="*/ 0 h 5"/>
                <a:gd name="T2" fmla="*/ 1 w 2"/>
                <a:gd name="T3" fmla="*/ 4 h 5"/>
                <a:gd name="T4" fmla="*/ 0 w 2"/>
                <a:gd name="T5" fmla="*/ 0 h 5"/>
              </a:gdLst>
              <a:ahLst/>
              <a:cxnLst>
                <a:cxn ang="0">
                  <a:pos x="T0" y="T1"/>
                </a:cxn>
                <a:cxn ang="0">
                  <a:pos x="T2" y="T3"/>
                </a:cxn>
                <a:cxn ang="0">
                  <a:pos x="T4" y="T5"/>
                </a:cxn>
              </a:cxnLst>
              <a:rect l="0" t="0" r="r" b="b"/>
              <a:pathLst>
                <a:path w="2" h="5">
                  <a:moveTo>
                    <a:pt x="0" y="0"/>
                  </a:moveTo>
                  <a:cubicBezTo>
                    <a:pt x="2" y="1"/>
                    <a:pt x="1" y="3"/>
                    <a:pt x="1" y="4"/>
                  </a:cubicBezTo>
                  <a:cubicBezTo>
                    <a:pt x="0" y="5"/>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290" name="Rectangle 289"/>
          <p:cNvSpPr/>
          <p:nvPr>
            <p:custDataLst>
              <p:tags r:id="rId6"/>
            </p:custDataLst>
          </p:nvPr>
        </p:nvSpPr>
        <p:spPr>
          <a:xfrm>
            <a:off x="205458" y="972000"/>
            <a:ext cx="241982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24000" rIns="36000" rtlCol="0" anchor="ctr"/>
          <a:lstStyle/>
          <a:p>
            <a:pPr algn="ctr"/>
            <a:r>
              <a:rPr lang="es-ES_tradnl" sz="800" b="1" dirty="0" smtClean="0"/>
              <a:t>Dinamización turística integral</a:t>
            </a:r>
            <a:endParaRPr lang="es-CL" sz="800" b="1" dirty="0">
              <a:solidFill>
                <a:srgbClr val="FFFFFF"/>
              </a:solidFill>
            </a:endParaRPr>
          </a:p>
        </p:txBody>
      </p:sp>
      <p:sp>
        <p:nvSpPr>
          <p:cNvPr id="293" name="Rectangle 292"/>
          <p:cNvSpPr/>
          <p:nvPr/>
        </p:nvSpPr>
        <p:spPr>
          <a:xfrm>
            <a:off x="205458" y="1754685"/>
            <a:ext cx="702000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Objetivos</a:t>
            </a:r>
            <a:endParaRPr lang="es-CL" sz="1000" b="1" dirty="0">
              <a:solidFill>
                <a:srgbClr val="FFFFFF"/>
              </a:solidFill>
            </a:endParaRPr>
          </a:p>
        </p:txBody>
      </p:sp>
      <p:grpSp>
        <p:nvGrpSpPr>
          <p:cNvPr id="294" name="Group 293"/>
          <p:cNvGrpSpPr/>
          <p:nvPr/>
        </p:nvGrpSpPr>
        <p:grpSpPr>
          <a:xfrm>
            <a:off x="298674" y="1790685"/>
            <a:ext cx="252000" cy="288000"/>
            <a:chOff x="2244725" y="5132388"/>
            <a:chExt cx="444500" cy="790575"/>
          </a:xfrm>
          <a:solidFill>
            <a:schemeClr val="bg1"/>
          </a:solidFill>
        </p:grpSpPr>
        <p:sp>
          <p:nvSpPr>
            <p:cNvPr id="295" name="Freeform 213"/>
            <p:cNvSpPr>
              <a:spLocks/>
            </p:cNvSpPr>
            <p:nvPr/>
          </p:nvSpPr>
          <p:spPr bwMode="auto">
            <a:xfrm>
              <a:off x="2400300" y="5132388"/>
              <a:ext cx="112713" cy="98425"/>
            </a:xfrm>
            <a:custGeom>
              <a:avLst/>
              <a:gdLst>
                <a:gd name="T0" fmla="*/ 13 w 16"/>
                <a:gd name="T1" fmla="*/ 0 h 14"/>
                <a:gd name="T2" fmla="*/ 15 w 16"/>
                <a:gd name="T3" fmla="*/ 0 h 14"/>
                <a:gd name="T4" fmla="*/ 15 w 16"/>
                <a:gd name="T5" fmla="*/ 13 h 14"/>
                <a:gd name="T6" fmla="*/ 7 w 16"/>
                <a:gd name="T7" fmla="*/ 5 h 14"/>
                <a:gd name="T8" fmla="*/ 5 w 16"/>
                <a:gd name="T9" fmla="*/ 14 h 14"/>
                <a:gd name="T10" fmla="*/ 5 w 16"/>
                <a:gd name="T11" fmla="*/ 1 h 14"/>
                <a:gd name="T12" fmla="*/ 12 w 16"/>
                <a:gd name="T13" fmla="*/ 7 h 14"/>
                <a:gd name="T14" fmla="*/ 13 w 16"/>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3" y="0"/>
                  </a:moveTo>
                  <a:cubicBezTo>
                    <a:pt x="14" y="0"/>
                    <a:pt x="14" y="0"/>
                    <a:pt x="15" y="0"/>
                  </a:cubicBezTo>
                  <a:cubicBezTo>
                    <a:pt x="14" y="5"/>
                    <a:pt x="16" y="10"/>
                    <a:pt x="15" y="13"/>
                  </a:cubicBezTo>
                  <a:cubicBezTo>
                    <a:pt x="11" y="12"/>
                    <a:pt x="9" y="8"/>
                    <a:pt x="7" y="5"/>
                  </a:cubicBezTo>
                  <a:cubicBezTo>
                    <a:pt x="6" y="8"/>
                    <a:pt x="7" y="13"/>
                    <a:pt x="5" y="14"/>
                  </a:cubicBezTo>
                  <a:cubicBezTo>
                    <a:pt x="0" y="12"/>
                    <a:pt x="5" y="5"/>
                    <a:pt x="5" y="1"/>
                  </a:cubicBezTo>
                  <a:cubicBezTo>
                    <a:pt x="9" y="2"/>
                    <a:pt x="9" y="6"/>
                    <a:pt x="12" y="7"/>
                  </a:cubicBezTo>
                  <a:cubicBezTo>
                    <a:pt x="13" y="5"/>
                    <a:pt x="12" y="2"/>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6" name="Freeform 219"/>
            <p:cNvSpPr>
              <a:spLocks noEditPoints="1"/>
            </p:cNvSpPr>
            <p:nvPr/>
          </p:nvSpPr>
          <p:spPr bwMode="auto">
            <a:xfrm>
              <a:off x="2287588" y="5259388"/>
              <a:ext cx="360363" cy="536575"/>
            </a:xfrm>
            <a:custGeom>
              <a:avLst/>
              <a:gdLst>
                <a:gd name="T0" fmla="*/ 51 w 51"/>
                <a:gd name="T1" fmla="*/ 0 h 76"/>
                <a:gd name="T2" fmla="*/ 42 w 51"/>
                <a:gd name="T3" fmla="*/ 19 h 76"/>
                <a:gd name="T4" fmla="*/ 32 w 51"/>
                <a:gd name="T5" fmla="*/ 43 h 76"/>
                <a:gd name="T6" fmla="*/ 0 w 51"/>
                <a:gd name="T7" fmla="*/ 76 h 76"/>
                <a:gd name="T8" fmla="*/ 12 w 51"/>
                <a:gd name="T9" fmla="*/ 45 h 76"/>
                <a:gd name="T10" fmla="*/ 18 w 51"/>
                <a:gd name="T11" fmla="*/ 32 h 76"/>
                <a:gd name="T12" fmla="*/ 26 w 51"/>
                <a:gd name="T13" fmla="*/ 25 h 76"/>
                <a:gd name="T14" fmla="*/ 40 w 51"/>
                <a:gd name="T15" fmla="*/ 10 h 76"/>
                <a:gd name="T16" fmla="*/ 49 w 51"/>
                <a:gd name="T17" fmla="*/ 0 h 76"/>
                <a:gd name="T18" fmla="*/ 51 w 51"/>
                <a:gd name="T19" fmla="*/ 0 h 76"/>
                <a:gd name="T20" fmla="*/ 41 w 51"/>
                <a:gd name="T21" fmla="*/ 16 h 76"/>
                <a:gd name="T22" fmla="*/ 44 w 51"/>
                <a:gd name="T23" fmla="*/ 9 h 76"/>
                <a:gd name="T24" fmla="*/ 41 w 51"/>
                <a:gd name="T25" fmla="*/ 16 h 76"/>
                <a:gd name="T26" fmla="*/ 39 w 51"/>
                <a:gd name="T27" fmla="*/ 22 h 76"/>
                <a:gd name="T28" fmla="*/ 38 w 51"/>
                <a:gd name="T29" fmla="*/ 16 h 76"/>
                <a:gd name="T30" fmla="*/ 39 w 51"/>
                <a:gd name="T31" fmla="*/ 22 h 76"/>
                <a:gd name="T32" fmla="*/ 32 w 51"/>
                <a:gd name="T33" fmla="*/ 22 h 76"/>
                <a:gd name="T34" fmla="*/ 35 w 51"/>
                <a:gd name="T35" fmla="*/ 28 h 76"/>
                <a:gd name="T36" fmla="*/ 35 w 51"/>
                <a:gd name="T37" fmla="*/ 19 h 76"/>
                <a:gd name="T38" fmla="*/ 32 w 51"/>
                <a:gd name="T39" fmla="*/ 22 h 76"/>
                <a:gd name="T40" fmla="*/ 32 w 51"/>
                <a:gd name="T41" fmla="*/ 35 h 76"/>
                <a:gd name="T42" fmla="*/ 30 w 51"/>
                <a:gd name="T43" fmla="*/ 23 h 76"/>
                <a:gd name="T44" fmla="*/ 32 w 51"/>
                <a:gd name="T45" fmla="*/ 35 h 76"/>
                <a:gd name="T46" fmla="*/ 30 w 51"/>
                <a:gd name="T47" fmla="*/ 39 h 76"/>
                <a:gd name="T48" fmla="*/ 27 w 51"/>
                <a:gd name="T49" fmla="*/ 27 h 76"/>
                <a:gd name="T50" fmla="*/ 30 w 51"/>
                <a:gd name="T51" fmla="*/ 39 h 76"/>
                <a:gd name="T52" fmla="*/ 26 w 51"/>
                <a:gd name="T53" fmla="*/ 35 h 76"/>
                <a:gd name="T54" fmla="*/ 24 w 51"/>
                <a:gd name="T55" fmla="*/ 30 h 76"/>
                <a:gd name="T56" fmla="*/ 26 w 51"/>
                <a:gd name="T57" fmla="*/ 35 h 76"/>
                <a:gd name="T58" fmla="*/ 21 w 51"/>
                <a:gd name="T59" fmla="*/ 34 h 76"/>
                <a:gd name="T60" fmla="*/ 23 w 51"/>
                <a:gd name="T61" fmla="*/ 34 h 76"/>
                <a:gd name="T62" fmla="*/ 21 w 51"/>
                <a:gd name="T63" fmla="*/ 32 h 76"/>
                <a:gd name="T64" fmla="*/ 21 w 51"/>
                <a:gd name="T65" fmla="*/ 34 h 76"/>
                <a:gd name="T66" fmla="*/ 16 w 51"/>
                <a:gd name="T67" fmla="*/ 44 h 76"/>
                <a:gd name="T68" fmla="*/ 5 w 51"/>
                <a:gd name="T69" fmla="*/ 70 h 76"/>
                <a:gd name="T70" fmla="*/ 30 w 51"/>
                <a:gd name="T71" fmla="*/ 42 h 76"/>
                <a:gd name="T72" fmla="*/ 22 w 51"/>
                <a:gd name="T73" fmla="*/ 44 h 76"/>
                <a:gd name="T74" fmla="*/ 20 w 51"/>
                <a:gd name="T75" fmla="*/ 35 h 76"/>
                <a:gd name="T76" fmla="*/ 16 w 51"/>
                <a:gd name="T77" fmla="*/ 44 h 76"/>
                <a:gd name="T78" fmla="*/ 26 w 51"/>
                <a:gd name="T79" fmla="*/ 41 h 76"/>
                <a:gd name="T80" fmla="*/ 23 w 51"/>
                <a:gd name="T81" fmla="*/ 37 h 76"/>
                <a:gd name="T82" fmla="*/ 26 w 51"/>
                <a:gd name="T83"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76">
                  <a:moveTo>
                    <a:pt x="51" y="0"/>
                  </a:moveTo>
                  <a:cubicBezTo>
                    <a:pt x="49" y="7"/>
                    <a:pt x="45" y="13"/>
                    <a:pt x="42" y="19"/>
                  </a:cubicBezTo>
                  <a:cubicBezTo>
                    <a:pt x="39" y="27"/>
                    <a:pt x="34" y="33"/>
                    <a:pt x="32" y="43"/>
                  </a:cubicBezTo>
                  <a:cubicBezTo>
                    <a:pt x="22" y="54"/>
                    <a:pt x="12" y="68"/>
                    <a:pt x="0" y="76"/>
                  </a:cubicBezTo>
                  <a:cubicBezTo>
                    <a:pt x="4" y="65"/>
                    <a:pt x="8" y="55"/>
                    <a:pt x="12" y="45"/>
                  </a:cubicBezTo>
                  <a:cubicBezTo>
                    <a:pt x="14" y="41"/>
                    <a:pt x="15" y="35"/>
                    <a:pt x="18" y="32"/>
                  </a:cubicBezTo>
                  <a:cubicBezTo>
                    <a:pt x="20" y="30"/>
                    <a:pt x="23" y="28"/>
                    <a:pt x="26" y="25"/>
                  </a:cubicBezTo>
                  <a:cubicBezTo>
                    <a:pt x="30" y="20"/>
                    <a:pt x="35" y="15"/>
                    <a:pt x="40" y="10"/>
                  </a:cubicBezTo>
                  <a:cubicBezTo>
                    <a:pt x="43" y="6"/>
                    <a:pt x="48" y="5"/>
                    <a:pt x="49" y="0"/>
                  </a:cubicBezTo>
                  <a:cubicBezTo>
                    <a:pt x="50" y="0"/>
                    <a:pt x="51" y="0"/>
                    <a:pt x="51" y="0"/>
                  </a:cubicBezTo>
                  <a:close/>
                  <a:moveTo>
                    <a:pt x="41" y="16"/>
                  </a:moveTo>
                  <a:cubicBezTo>
                    <a:pt x="42" y="14"/>
                    <a:pt x="45" y="11"/>
                    <a:pt x="44" y="9"/>
                  </a:cubicBezTo>
                  <a:cubicBezTo>
                    <a:pt x="43" y="11"/>
                    <a:pt x="39" y="13"/>
                    <a:pt x="41" y="16"/>
                  </a:cubicBezTo>
                  <a:close/>
                  <a:moveTo>
                    <a:pt x="39" y="22"/>
                  </a:moveTo>
                  <a:cubicBezTo>
                    <a:pt x="39" y="20"/>
                    <a:pt x="40" y="17"/>
                    <a:pt x="38" y="16"/>
                  </a:cubicBezTo>
                  <a:cubicBezTo>
                    <a:pt x="36" y="17"/>
                    <a:pt x="37" y="21"/>
                    <a:pt x="39" y="22"/>
                  </a:cubicBezTo>
                  <a:close/>
                  <a:moveTo>
                    <a:pt x="32" y="22"/>
                  </a:moveTo>
                  <a:cubicBezTo>
                    <a:pt x="34" y="23"/>
                    <a:pt x="33" y="28"/>
                    <a:pt x="35" y="28"/>
                  </a:cubicBezTo>
                  <a:cubicBezTo>
                    <a:pt x="37" y="26"/>
                    <a:pt x="37" y="21"/>
                    <a:pt x="35" y="19"/>
                  </a:cubicBezTo>
                  <a:cubicBezTo>
                    <a:pt x="34" y="20"/>
                    <a:pt x="33" y="21"/>
                    <a:pt x="32" y="22"/>
                  </a:cubicBezTo>
                  <a:close/>
                  <a:moveTo>
                    <a:pt x="32" y="35"/>
                  </a:moveTo>
                  <a:cubicBezTo>
                    <a:pt x="34" y="31"/>
                    <a:pt x="32" y="26"/>
                    <a:pt x="30" y="23"/>
                  </a:cubicBezTo>
                  <a:cubicBezTo>
                    <a:pt x="28" y="26"/>
                    <a:pt x="32" y="31"/>
                    <a:pt x="32" y="35"/>
                  </a:cubicBezTo>
                  <a:close/>
                  <a:moveTo>
                    <a:pt x="30" y="39"/>
                  </a:moveTo>
                  <a:cubicBezTo>
                    <a:pt x="29" y="36"/>
                    <a:pt x="30" y="29"/>
                    <a:pt x="27" y="27"/>
                  </a:cubicBezTo>
                  <a:cubicBezTo>
                    <a:pt x="29" y="31"/>
                    <a:pt x="26" y="39"/>
                    <a:pt x="30" y="39"/>
                  </a:cubicBezTo>
                  <a:close/>
                  <a:moveTo>
                    <a:pt x="26" y="35"/>
                  </a:moveTo>
                  <a:cubicBezTo>
                    <a:pt x="25" y="34"/>
                    <a:pt x="26" y="31"/>
                    <a:pt x="24" y="30"/>
                  </a:cubicBezTo>
                  <a:cubicBezTo>
                    <a:pt x="23" y="31"/>
                    <a:pt x="23" y="36"/>
                    <a:pt x="26" y="35"/>
                  </a:cubicBezTo>
                  <a:close/>
                  <a:moveTo>
                    <a:pt x="21" y="34"/>
                  </a:moveTo>
                  <a:cubicBezTo>
                    <a:pt x="21" y="34"/>
                    <a:pt x="22" y="34"/>
                    <a:pt x="23" y="34"/>
                  </a:cubicBezTo>
                  <a:cubicBezTo>
                    <a:pt x="23" y="33"/>
                    <a:pt x="22" y="33"/>
                    <a:pt x="21" y="32"/>
                  </a:cubicBezTo>
                  <a:cubicBezTo>
                    <a:pt x="21" y="33"/>
                    <a:pt x="21" y="33"/>
                    <a:pt x="21" y="34"/>
                  </a:cubicBezTo>
                  <a:close/>
                  <a:moveTo>
                    <a:pt x="16" y="44"/>
                  </a:moveTo>
                  <a:cubicBezTo>
                    <a:pt x="12" y="53"/>
                    <a:pt x="7" y="62"/>
                    <a:pt x="5" y="70"/>
                  </a:cubicBezTo>
                  <a:cubicBezTo>
                    <a:pt x="13" y="61"/>
                    <a:pt x="22" y="52"/>
                    <a:pt x="30" y="42"/>
                  </a:cubicBezTo>
                  <a:cubicBezTo>
                    <a:pt x="27" y="40"/>
                    <a:pt x="26" y="45"/>
                    <a:pt x="22" y="44"/>
                  </a:cubicBezTo>
                  <a:cubicBezTo>
                    <a:pt x="19" y="43"/>
                    <a:pt x="19" y="39"/>
                    <a:pt x="20" y="35"/>
                  </a:cubicBezTo>
                  <a:cubicBezTo>
                    <a:pt x="17" y="37"/>
                    <a:pt x="17" y="41"/>
                    <a:pt x="16" y="44"/>
                  </a:cubicBezTo>
                  <a:close/>
                  <a:moveTo>
                    <a:pt x="26" y="41"/>
                  </a:moveTo>
                  <a:cubicBezTo>
                    <a:pt x="26" y="39"/>
                    <a:pt x="25" y="37"/>
                    <a:pt x="23" y="37"/>
                  </a:cubicBezTo>
                  <a:cubicBezTo>
                    <a:pt x="22" y="39"/>
                    <a:pt x="23" y="42"/>
                    <a:pt x="2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7" name="Freeform 220"/>
            <p:cNvSpPr>
              <a:spLocks/>
            </p:cNvSpPr>
            <p:nvPr/>
          </p:nvSpPr>
          <p:spPr bwMode="auto">
            <a:xfrm>
              <a:off x="2484438" y="5294313"/>
              <a:ext cx="36513" cy="63500"/>
            </a:xfrm>
            <a:custGeom>
              <a:avLst/>
              <a:gdLst>
                <a:gd name="T0" fmla="*/ 2 w 5"/>
                <a:gd name="T1" fmla="*/ 0 h 9"/>
                <a:gd name="T2" fmla="*/ 0 w 5"/>
                <a:gd name="T3" fmla="*/ 9 h 9"/>
                <a:gd name="T4" fmla="*/ 2 w 5"/>
                <a:gd name="T5" fmla="*/ 0 h 9"/>
              </a:gdLst>
              <a:ahLst/>
              <a:cxnLst>
                <a:cxn ang="0">
                  <a:pos x="T0" y="T1"/>
                </a:cxn>
                <a:cxn ang="0">
                  <a:pos x="T2" y="T3"/>
                </a:cxn>
                <a:cxn ang="0">
                  <a:pos x="T4" y="T5"/>
                </a:cxn>
              </a:cxnLst>
              <a:rect l="0" t="0" r="r" b="b"/>
              <a:pathLst>
                <a:path w="5" h="9">
                  <a:moveTo>
                    <a:pt x="2" y="0"/>
                  </a:moveTo>
                  <a:cubicBezTo>
                    <a:pt x="5" y="0"/>
                    <a:pt x="3" y="9"/>
                    <a:pt x="0" y="9"/>
                  </a:cubicBezTo>
                  <a:cubicBezTo>
                    <a:pt x="0" y="7"/>
                    <a:pt x="1" y="3"/>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8" name="Freeform 222"/>
            <p:cNvSpPr>
              <a:spLocks/>
            </p:cNvSpPr>
            <p:nvPr/>
          </p:nvSpPr>
          <p:spPr bwMode="auto">
            <a:xfrm>
              <a:off x="2420938" y="5294313"/>
              <a:ext cx="28575" cy="71438"/>
            </a:xfrm>
            <a:custGeom>
              <a:avLst/>
              <a:gdLst>
                <a:gd name="T0" fmla="*/ 0 w 4"/>
                <a:gd name="T1" fmla="*/ 0 h 10"/>
                <a:gd name="T2" fmla="*/ 2 w 4"/>
                <a:gd name="T3" fmla="*/ 0 h 10"/>
                <a:gd name="T4" fmla="*/ 2 w 4"/>
                <a:gd name="T5" fmla="*/ 10 h 10"/>
                <a:gd name="T6" fmla="*/ 0 w 4"/>
                <a:gd name="T7" fmla="*/ 0 h 10"/>
              </a:gdLst>
              <a:ahLst/>
              <a:cxnLst>
                <a:cxn ang="0">
                  <a:pos x="T0" y="T1"/>
                </a:cxn>
                <a:cxn ang="0">
                  <a:pos x="T2" y="T3"/>
                </a:cxn>
                <a:cxn ang="0">
                  <a:pos x="T4" y="T5"/>
                </a:cxn>
                <a:cxn ang="0">
                  <a:pos x="T6" y="T7"/>
                </a:cxn>
              </a:cxnLst>
              <a:rect l="0" t="0" r="r" b="b"/>
              <a:pathLst>
                <a:path w="4" h="10">
                  <a:moveTo>
                    <a:pt x="0" y="0"/>
                  </a:moveTo>
                  <a:cubicBezTo>
                    <a:pt x="1" y="0"/>
                    <a:pt x="1" y="0"/>
                    <a:pt x="2" y="0"/>
                  </a:cubicBezTo>
                  <a:cubicBezTo>
                    <a:pt x="3" y="3"/>
                    <a:pt x="4" y="7"/>
                    <a:pt x="2" y="10"/>
                  </a:cubicBezTo>
                  <a:cubicBezTo>
                    <a:pt x="0" y="9"/>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299" name="Freeform 225"/>
            <p:cNvSpPr>
              <a:spLocks/>
            </p:cNvSpPr>
            <p:nvPr/>
          </p:nvSpPr>
          <p:spPr bwMode="auto">
            <a:xfrm>
              <a:off x="2351088" y="5322888"/>
              <a:ext cx="34925" cy="57150"/>
            </a:xfrm>
            <a:custGeom>
              <a:avLst/>
              <a:gdLst>
                <a:gd name="T0" fmla="*/ 1 w 5"/>
                <a:gd name="T1" fmla="*/ 0 h 8"/>
                <a:gd name="T2" fmla="*/ 5 w 5"/>
                <a:gd name="T3" fmla="*/ 8 h 8"/>
                <a:gd name="T4" fmla="*/ 1 w 5"/>
                <a:gd name="T5" fmla="*/ 0 h 8"/>
              </a:gdLst>
              <a:ahLst/>
              <a:cxnLst>
                <a:cxn ang="0">
                  <a:pos x="T0" y="T1"/>
                </a:cxn>
                <a:cxn ang="0">
                  <a:pos x="T2" y="T3"/>
                </a:cxn>
                <a:cxn ang="0">
                  <a:pos x="T4" y="T5"/>
                </a:cxn>
              </a:cxnLst>
              <a:rect l="0" t="0" r="r" b="b"/>
              <a:pathLst>
                <a:path w="5" h="8">
                  <a:moveTo>
                    <a:pt x="1" y="0"/>
                  </a:moveTo>
                  <a:cubicBezTo>
                    <a:pt x="5" y="0"/>
                    <a:pt x="5" y="4"/>
                    <a:pt x="5" y="8"/>
                  </a:cubicBezTo>
                  <a:cubicBezTo>
                    <a:pt x="2" y="7"/>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0" name="Freeform 228"/>
            <p:cNvSpPr>
              <a:spLocks/>
            </p:cNvSpPr>
            <p:nvPr/>
          </p:nvSpPr>
          <p:spPr bwMode="auto">
            <a:xfrm>
              <a:off x="2308225" y="5372100"/>
              <a:ext cx="36513" cy="42863"/>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3" y="0"/>
                    <a:pt x="5" y="3"/>
                    <a:pt x="5" y="6"/>
                  </a:cubicBezTo>
                  <a:cubicBezTo>
                    <a:pt x="2" y="5"/>
                    <a:pt x="0"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1" name="Freeform 229"/>
            <p:cNvSpPr>
              <a:spLocks/>
            </p:cNvSpPr>
            <p:nvPr/>
          </p:nvSpPr>
          <p:spPr bwMode="auto">
            <a:xfrm>
              <a:off x="2605088" y="5372100"/>
              <a:ext cx="42863" cy="34925"/>
            </a:xfrm>
            <a:custGeom>
              <a:avLst/>
              <a:gdLst>
                <a:gd name="T0" fmla="*/ 6 w 6"/>
                <a:gd name="T1" fmla="*/ 0 h 5"/>
                <a:gd name="T2" fmla="*/ 0 w 6"/>
                <a:gd name="T3" fmla="*/ 3 h 5"/>
                <a:gd name="T4" fmla="*/ 6 w 6"/>
                <a:gd name="T5" fmla="*/ 0 h 5"/>
              </a:gdLst>
              <a:ahLst/>
              <a:cxnLst>
                <a:cxn ang="0">
                  <a:pos x="T0" y="T1"/>
                </a:cxn>
                <a:cxn ang="0">
                  <a:pos x="T2" y="T3"/>
                </a:cxn>
                <a:cxn ang="0">
                  <a:pos x="T4" y="T5"/>
                </a:cxn>
              </a:cxnLst>
              <a:rect l="0" t="0" r="r" b="b"/>
              <a:pathLst>
                <a:path w="6" h="5">
                  <a:moveTo>
                    <a:pt x="6" y="0"/>
                  </a:moveTo>
                  <a:cubicBezTo>
                    <a:pt x="5" y="2"/>
                    <a:pt x="3" y="5"/>
                    <a:pt x="0" y="3"/>
                  </a:cubicBezTo>
                  <a:cubicBezTo>
                    <a:pt x="1" y="1"/>
                    <a:pt x="3"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2" name="Freeform 235"/>
            <p:cNvSpPr>
              <a:spLocks/>
            </p:cNvSpPr>
            <p:nvPr/>
          </p:nvSpPr>
          <p:spPr bwMode="auto">
            <a:xfrm>
              <a:off x="2259013" y="5421313"/>
              <a:ext cx="63500" cy="34925"/>
            </a:xfrm>
            <a:custGeom>
              <a:avLst/>
              <a:gdLst>
                <a:gd name="T0" fmla="*/ 0 w 9"/>
                <a:gd name="T1" fmla="*/ 0 h 5"/>
                <a:gd name="T2" fmla="*/ 9 w 9"/>
                <a:gd name="T3" fmla="*/ 5 h 5"/>
                <a:gd name="T4" fmla="*/ 0 w 9"/>
                <a:gd name="T5" fmla="*/ 0 h 5"/>
              </a:gdLst>
              <a:ahLst/>
              <a:cxnLst>
                <a:cxn ang="0">
                  <a:pos x="T0" y="T1"/>
                </a:cxn>
                <a:cxn ang="0">
                  <a:pos x="T2" y="T3"/>
                </a:cxn>
                <a:cxn ang="0">
                  <a:pos x="T4" y="T5"/>
                </a:cxn>
              </a:cxnLst>
              <a:rect l="0" t="0" r="r" b="b"/>
              <a:pathLst>
                <a:path w="9" h="5">
                  <a:moveTo>
                    <a:pt x="0" y="0"/>
                  </a:moveTo>
                  <a:cubicBezTo>
                    <a:pt x="4" y="0"/>
                    <a:pt x="9" y="3"/>
                    <a:pt x="9" y="5"/>
                  </a:cubicBezTo>
                  <a:cubicBezTo>
                    <a:pt x="5" y="4"/>
                    <a:pt x="1"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3" name="Freeform 237"/>
            <p:cNvSpPr>
              <a:spLocks/>
            </p:cNvSpPr>
            <p:nvPr/>
          </p:nvSpPr>
          <p:spPr bwMode="auto">
            <a:xfrm>
              <a:off x="2611438" y="5421313"/>
              <a:ext cx="57150" cy="42863"/>
            </a:xfrm>
            <a:custGeom>
              <a:avLst/>
              <a:gdLst>
                <a:gd name="T0" fmla="*/ 8 w 8"/>
                <a:gd name="T1" fmla="*/ 0 h 6"/>
                <a:gd name="T2" fmla="*/ 0 w 8"/>
                <a:gd name="T3" fmla="*/ 5 h 6"/>
                <a:gd name="T4" fmla="*/ 8 w 8"/>
                <a:gd name="T5" fmla="*/ 0 h 6"/>
              </a:gdLst>
              <a:ahLst/>
              <a:cxnLst>
                <a:cxn ang="0">
                  <a:pos x="T0" y="T1"/>
                </a:cxn>
                <a:cxn ang="0">
                  <a:pos x="T2" y="T3"/>
                </a:cxn>
                <a:cxn ang="0">
                  <a:pos x="T4" y="T5"/>
                </a:cxn>
              </a:cxnLst>
              <a:rect l="0" t="0" r="r" b="b"/>
              <a:pathLst>
                <a:path w="8" h="6">
                  <a:moveTo>
                    <a:pt x="8" y="0"/>
                  </a:moveTo>
                  <a:cubicBezTo>
                    <a:pt x="7" y="4"/>
                    <a:pt x="3" y="6"/>
                    <a:pt x="0" y="5"/>
                  </a:cubicBezTo>
                  <a:cubicBezTo>
                    <a:pt x="0" y="1"/>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4" name="Freeform 242"/>
            <p:cNvSpPr>
              <a:spLocks/>
            </p:cNvSpPr>
            <p:nvPr/>
          </p:nvSpPr>
          <p:spPr bwMode="auto">
            <a:xfrm>
              <a:off x="2244725" y="5484813"/>
              <a:ext cx="63500" cy="28575"/>
            </a:xfrm>
            <a:custGeom>
              <a:avLst/>
              <a:gdLst>
                <a:gd name="T0" fmla="*/ 0 w 9"/>
                <a:gd name="T1" fmla="*/ 0 h 4"/>
                <a:gd name="T2" fmla="*/ 9 w 9"/>
                <a:gd name="T3" fmla="*/ 3 h 4"/>
                <a:gd name="T4" fmla="*/ 0 w 9"/>
                <a:gd name="T5" fmla="*/ 0 h 4"/>
              </a:gdLst>
              <a:ahLst/>
              <a:cxnLst>
                <a:cxn ang="0">
                  <a:pos x="T0" y="T1"/>
                </a:cxn>
                <a:cxn ang="0">
                  <a:pos x="T2" y="T3"/>
                </a:cxn>
                <a:cxn ang="0">
                  <a:pos x="T4" y="T5"/>
                </a:cxn>
              </a:cxnLst>
              <a:rect l="0" t="0" r="r" b="b"/>
              <a:pathLst>
                <a:path w="9" h="4">
                  <a:moveTo>
                    <a:pt x="0" y="0"/>
                  </a:moveTo>
                  <a:cubicBezTo>
                    <a:pt x="3" y="0"/>
                    <a:pt x="8" y="0"/>
                    <a:pt x="9" y="3"/>
                  </a:cubicBezTo>
                  <a:cubicBezTo>
                    <a:pt x="5" y="3"/>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5" name="Freeform 245"/>
            <p:cNvSpPr>
              <a:spLocks/>
            </p:cNvSpPr>
            <p:nvPr/>
          </p:nvSpPr>
          <p:spPr bwMode="auto">
            <a:xfrm>
              <a:off x="2619375" y="5478463"/>
              <a:ext cx="69850" cy="41275"/>
            </a:xfrm>
            <a:custGeom>
              <a:avLst/>
              <a:gdLst>
                <a:gd name="T0" fmla="*/ 10 w 10"/>
                <a:gd name="T1" fmla="*/ 3 h 6"/>
                <a:gd name="T2" fmla="*/ 0 w 10"/>
                <a:gd name="T3" fmla="*/ 5 h 6"/>
                <a:gd name="T4" fmla="*/ 10 w 10"/>
                <a:gd name="T5" fmla="*/ 3 h 6"/>
              </a:gdLst>
              <a:ahLst/>
              <a:cxnLst>
                <a:cxn ang="0">
                  <a:pos x="T0" y="T1"/>
                </a:cxn>
                <a:cxn ang="0">
                  <a:pos x="T2" y="T3"/>
                </a:cxn>
                <a:cxn ang="0">
                  <a:pos x="T4" y="T5"/>
                </a:cxn>
              </a:cxnLst>
              <a:rect l="0" t="0" r="r" b="b"/>
              <a:pathLst>
                <a:path w="10" h="6">
                  <a:moveTo>
                    <a:pt x="10" y="3"/>
                  </a:moveTo>
                  <a:cubicBezTo>
                    <a:pt x="9" y="6"/>
                    <a:pt x="3" y="6"/>
                    <a:pt x="0" y="5"/>
                  </a:cubicBezTo>
                  <a:cubicBezTo>
                    <a:pt x="1" y="2"/>
                    <a:pt x="8" y="0"/>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6" name="Freeform 254"/>
            <p:cNvSpPr>
              <a:spLocks/>
            </p:cNvSpPr>
            <p:nvPr/>
          </p:nvSpPr>
          <p:spPr bwMode="auto">
            <a:xfrm>
              <a:off x="2252663" y="5534025"/>
              <a:ext cx="63500" cy="42863"/>
            </a:xfrm>
            <a:custGeom>
              <a:avLst/>
              <a:gdLst>
                <a:gd name="T0" fmla="*/ 8 w 9"/>
                <a:gd name="T1" fmla="*/ 0 h 6"/>
                <a:gd name="T2" fmla="*/ 0 w 9"/>
                <a:gd name="T3" fmla="*/ 4 h 6"/>
                <a:gd name="T4" fmla="*/ 8 w 9"/>
                <a:gd name="T5" fmla="*/ 0 h 6"/>
              </a:gdLst>
              <a:ahLst/>
              <a:cxnLst>
                <a:cxn ang="0">
                  <a:pos x="T0" y="T1"/>
                </a:cxn>
                <a:cxn ang="0">
                  <a:pos x="T2" y="T3"/>
                </a:cxn>
                <a:cxn ang="0">
                  <a:pos x="T4" y="T5"/>
                </a:cxn>
              </a:cxnLst>
              <a:rect l="0" t="0" r="r" b="b"/>
              <a:pathLst>
                <a:path w="9" h="6">
                  <a:moveTo>
                    <a:pt x="8" y="0"/>
                  </a:moveTo>
                  <a:cubicBezTo>
                    <a:pt x="9" y="4"/>
                    <a:pt x="2" y="6"/>
                    <a:pt x="0" y="4"/>
                  </a:cubicBezTo>
                  <a:cubicBezTo>
                    <a:pt x="1" y="0"/>
                    <a:pt x="5"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7" name="Freeform 255"/>
            <p:cNvSpPr>
              <a:spLocks/>
            </p:cNvSpPr>
            <p:nvPr/>
          </p:nvSpPr>
          <p:spPr bwMode="auto">
            <a:xfrm>
              <a:off x="2625725" y="5534025"/>
              <a:ext cx="63500" cy="36513"/>
            </a:xfrm>
            <a:custGeom>
              <a:avLst/>
              <a:gdLst>
                <a:gd name="T0" fmla="*/ 8 w 9"/>
                <a:gd name="T1" fmla="*/ 4 h 5"/>
                <a:gd name="T2" fmla="*/ 0 w 9"/>
                <a:gd name="T3" fmla="*/ 2 h 5"/>
                <a:gd name="T4" fmla="*/ 8 w 9"/>
                <a:gd name="T5" fmla="*/ 4 h 5"/>
              </a:gdLst>
              <a:ahLst/>
              <a:cxnLst>
                <a:cxn ang="0">
                  <a:pos x="T0" y="T1"/>
                </a:cxn>
                <a:cxn ang="0">
                  <a:pos x="T2" y="T3"/>
                </a:cxn>
                <a:cxn ang="0">
                  <a:pos x="T4" y="T5"/>
                </a:cxn>
              </a:cxnLst>
              <a:rect l="0" t="0" r="r" b="b"/>
              <a:pathLst>
                <a:path w="9" h="5">
                  <a:moveTo>
                    <a:pt x="8" y="4"/>
                  </a:moveTo>
                  <a:cubicBezTo>
                    <a:pt x="5" y="4"/>
                    <a:pt x="0" y="5"/>
                    <a:pt x="0" y="2"/>
                  </a:cubicBezTo>
                  <a:cubicBezTo>
                    <a:pt x="2" y="1"/>
                    <a:pt x="9" y="0"/>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8" name="Freeform 259"/>
            <p:cNvSpPr>
              <a:spLocks/>
            </p:cNvSpPr>
            <p:nvPr/>
          </p:nvSpPr>
          <p:spPr bwMode="auto">
            <a:xfrm>
              <a:off x="2590800" y="5597525"/>
              <a:ext cx="69850" cy="49213"/>
            </a:xfrm>
            <a:custGeom>
              <a:avLst/>
              <a:gdLst>
                <a:gd name="T0" fmla="*/ 10 w 10"/>
                <a:gd name="T1" fmla="*/ 6 h 7"/>
                <a:gd name="T2" fmla="*/ 0 w 10"/>
                <a:gd name="T3" fmla="*/ 0 h 7"/>
                <a:gd name="T4" fmla="*/ 10 w 10"/>
                <a:gd name="T5" fmla="*/ 6 h 7"/>
              </a:gdLst>
              <a:ahLst/>
              <a:cxnLst>
                <a:cxn ang="0">
                  <a:pos x="T0" y="T1"/>
                </a:cxn>
                <a:cxn ang="0">
                  <a:pos x="T2" y="T3"/>
                </a:cxn>
                <a:cxn ang="0">
                  <a:pos x="T4" y="T5"/>
                </a:cxn>
              </a:cxnLst>
              <a:rect l="0" t="0" r="r" b="b"/>
              <a:pathLst>
                <a:path w="10" h="7">
                  <a:moveTo>
                    <a:pt x="10" y="6"/>
                  </a:moveTo>
                  <a:cubicBezTo>
                    <a:pt x="6" y="7"/>
                    <a:pt x="2" y="3"/>
                    <a:pt x="0" y="0"/>
                  </a:cubicBezTo>
                  <a:cubicBezTo>
                    <a:pt x="4" y="0"/>
                    <a:pt x="8" y="3"/>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09" name="Freeform 262"/>
            <p:cNvSpPr>
              <a:spLocks/>
            </p:cNvSpPr>
            <p:nvPr/>
          </p:nvSpPr>
          <p:spPr bwMode="auto">
            <a:xfrm>
              <a:off x="2266950" y="5605463"/>
              <a:ext cx="55563" cy="34925"/>
            </a:xfrm>
            <a:custGeom>
              <a:avLst/>
              <a:gdLst>
                <a:gd name="T0" fmla="*/ 8 w 8"/>
                <a:gd name="T1" fmla="*/ 0 h 5"/>
                <a:gd name="T2" fmla="*/ 0 w 8"/>
                <a:gd name="T3" fmla="*/ 4 h 5"/>
                <a:gd name="T4" fmla="*/ 8 w 8"/>
                <a:gd name="T5" fmla="*/ 0 h 5"/>
              </a:gdLst>
              <a:ahLst/>
              <a:cxnLst>
                <a:cxn ang="0">
                  <a:pos x="T0" y="T1"/>
                </a:cxn>
                <a:cxn ang="0">
                  <a:pos x="T2" y="T3"/>
                </a:cxn>
                <a:cxn ang="0">
                  <a:pos x="T4" y="T5"/>
                </a:cxn>
              </a:cxnLst>
              <a:rect l="0" t="0" r="r" b="b"/>
              <a:pathLst>
                <a:path w="8" h="5">
                  <a:moveTo>
                    <a:pt x="8" y="0"/>
                  </a:moveTo>
                  <a:cubicBezTo>
                    <a:pt x="7" y="4"/>
                    <a:pt x="3" y="5"/>
                    <a:pt x="0" y="4"/>
                  </a:cubicBezTo>
                  <a:cubicBezTo>
                    <a:pt x="1" y="1"/>
                    <a:pt x="4" y="1"/>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0" name="Freeform 265"/>
            <p:cNvSpPr>
              <a:spLocks/>
            </p:cNvSpPr>
            <p:nvPr/>
          </p:nvSpPr>
          <p:spPr bwMode="auto">
            <a:xfrm>
              <a:off x="2570163" y="5646738"/>
              <a:ext cx="55563" cy="49213"/>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cubicBezTo>
                    <a:pt x="5" y="0"/>
                    <a:pt x="6" y="4"/>
                    <a:pt x="8" y="7"/>
                  </a:cubicBezTo>
                  <a:cubicBezTo>
                    <a:pt x="4"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1" name="Freeform 267"/>
            <p:cNvSpPr>
              <a:spLocks/>
            </p:cNvSpPr>
            <p:nvPr/>
          </p:nvSpPr>
          <p:spPr bwMode="auto">
            <a:xfrm>
              <a:off x="2527300" y="5675313"/>
              <a:ext cx="42863" cy="71438"/>
            </a:xfrm>
            <a:custGeom>
              <a:avLst/>
              <a:gdLst>
                <a:gd name="T0" fmla="*/ 1 w 6"/>
                <a:gd name="T1" fmla="*/ 0 h 10"/>
                <a:gd name="T2" fmla="*/ 6 w 6"/>
                <a:gd name="T3" fmla="*/ 10 h 10"/>
                <a:gd name="T4" fmla="*/ 1 w 6"/>
                <a:gd name="T5" fmla="*/ 0 h 10"/>
              </a:gdLst>
              <a:ahLst/>
              <a:cxnLst>
                <a:cxn ang="0">
                  <a:pos x="T0" y="T1"/>
                </a:cxn>
                <a:cxn ang="0">
                  <a:pos x="T2" y="T3"/>
                </a:cxn>
                <a:cxn ang="0">
                  <a:pos x="T4" y="T5"/>
                </a:cxn>
              </a:cxnLst>
              <a:rect l="0" t="0" r="r" b="b"/>
              <a:pathLst>
                <a:path w="6" h="10">
                  <a:moveTo>
                    <a:pt x="1" y="0"/>
                  </a:moveTo>
                  <a:cubicBezTo>
                    <a:pt x="5" y="1"/>
                    <a:pt x="6" y="5"/>
                    <a:pt x="6" y="10"/>
                  </a:cubicBezTo>
                  <a:cubicBezTo>
                    <a:pt x="3" y="9"/>
                    <a:pt x="0"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2" name="Freeform 268"/>
            <p:cNvSpPr>
              <a:spLocks/>
            </p:cNvSpPr>
            <p:nvPr/>
          </p:nvSpPr>
          <p:spPr bwMode="auto">
            <a:xfrm>
              <a:off x="2484438" y="5689600"/>
              <a:ext cx="28575" cy="77788"/>
            </a:xfrm>
            <a:custGeom>
              <a:avLst/>
              <a:gdLst>
                <a:gd name="T0" fmla="*/ 0 w 4"/>
                <a:gd name="T1" fmla="*/ 0 h 11"/>
                <a:gd name="T2" fmla="*/ 4 w 4"/>
                <a:gd name="T3" fmla="*/ 11 h 11"/>
                <a:gd name="T4" fmla="*/ 0 w 4"/>
                <a:gd name="T5" fmla="*/ 0 h 11"/>
              </a:gdLst>
              <a:ahLst/>
              <a:cxnLst>
                <a:cxn ang="0">
                  <a:pos x="T0" y="T1"/>
                </a:cxn>
                <a:cxn ang="0">
                  <a:pos x="T2" y="T3"/>
                </a:cxn>
                <a:cxn ang="0">
                  <a:pos x="T4" y="T5"/>
                </a:cxn>
              </a:cxnLst>
              <a:rect l="0" t="0" r="r" b="b"/>
              <a:pathLst>
                <a:path w="4" h="11">
                  <a:moveTo>
                    <a:pt x="0" y="0"/>
                  </a:moveTo>
                  <a:cubicBezTo>
                    <a:pt x="4" y="1"/>
                    <a:pt x="3" y="7"/>
                    <a:pt x="4" y="11"/>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3" name="Freeform 270"/>
            <p:cNvSpPr>
              <a:spLocks/>
            </p:cNvSpPr>
            <p:nvPr/>
          </p:nvSpPr>
          <p:spPr bwMode="auto">
            <a:xfrm>
              <a:off x="2420938" y="5710238"/>
              <a:ext cx="28575" cy="49213"/>
            </a:xfrm>
            <a:custGeom>
              <a:avLst/>
              <a:gdLst>
                <a:gd name="T0" fmla="*/ 1 w 4"/>
                <a:gd name="T1" fmla="*/ 0 h 7"/>
                <a:gd name="T2" fmla="*/ 3 w 4"/>
                <a:gd name="T3" fmla="*/ 0 h 7"/>
                <a:gd name="T4" fmla="*/ 1 w 4"/>
                <a:gd name="T5" fmla="*/ 7 h 7"/>
                <a:gd name="T6" fmla="*/ 1 w 4"/>
                <a:gd name="T7" fmla="*/ 0 h 7"/>
              </a:gdLst>
              <a:ahLst/>
              <a:cxnLst>
                <a:cxn ang="0">
                  <a:pos x="T0" y="T1"/>
                </a:cxn>
                <a:cxn ang="0">
                  <a:pos x="T2" y="T3"/>
                </a:cxn>
                <a:cxn ang="0">
                  <a:pos x="T4" y="T5"/>
                </a:cxn>
                <a:cxn ang="0">
                  <a:pos x="T6" y="T7"/>
                </a:cxn>
              </a:cxnLst>
              <a:rect l="0" t="0" r="r" b="b"/>
              <a:pathLst>
                <a:path w="4" h="7">
                  <a:moveTo>
                    <a:pt x="1" y="0"/>
                  </a:moveTo>
                  <a:cubicBezTo>
                    <a:pt x="2" y="0"/>
                    <a:pt x="2" y="0"/>
                    <a:pt x="3" y="0"/>
                  </a:cubicBezTo>
                  <a:cubicBezTo>
                    <a:pt x="4" y="2"/>
                    <a:pt x="4" y="7"/>
                    <a:pt x="1" y="7"/>
                  </a:cubicBezTo>
                  <a:cubicBezTo>
                    <a:pt x="0" y="6"/>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14" name="Freeform 283"/>
            <p:cNvSpPr>
              <a:spLocks/>
            </p:cNvSpPr>
            <p:nvPr/>
          </p:nvSpPr>
          <p:spPr bwMode="auto">
            <a:xfrm>
              <a:off x="2408238" y="5802313"/>
              <a:ext cx="84138" cy="120650"/>
            </a:xfrm>
            <a:custGeom>
              <a:avLst/>
              <a:gdLst>
                <a:gd name="T0" fmla="*/ 11 w 12"/>
                <a:gd name="T1" fmla="*/ 5 h 17"/>
                <a:gd name="T2" fmla="*/ 6 w 12"/>
                <a:gd name="T3" fmla="*/ 5 h 17"/>
                <a:gd name="T4" fmla="*/ 12 w 12"/>
                <a:gd name="T5" fmla="*/ 12 h 17"/>
                <a:gd name="T6" fmla="*/ 2 w 12"/>
                <a:gd name="T7" fmla="*/ 15 h 17"/>
                <a:gd name="T8" fmla="*/ 9 w 12"/>
                <a:gd name="T9" fmla="*/ 12 h 17"/>
                <a:gd name="T10" fmla="*/ 3 w 12"/>
                <a:gd name="T11" fmla="*/ 8 h 17"/>
                <a:gd name="T12" fmla="*/ 11 w 12"/>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1" y="5"/>
                  </a:moveTo>
                  <a:cubicBezTo>
                    <a:pt x="10" y="5"/>
                    <a:pt x="8" y="5"/>
                    <a:pt x="6" y="5"/>
                  </a:cubicBezTo>
                  <a:cubicBezTo>
                    <a:pt x="8" y="8"/>
                    <a:pt x="11" y="8"/>
                    <a:pt x="12" y="12"/>
                  </a:cubicBezTo>
                  <a:cubicBezTo>
                    <a:pt x="11" y="15"/>
                    <a:pt x="5" y="17"/>
                    <a:pt x="2" y="15"/>
                  </a:cubicBezTo>
                  <a:cubicBezTo>
                    <a:pt x="3" y="13"/>
                    <a:pt x="7" y="13"/>
                    <a:pt x="9" y="12"/>
                  </a:cubicBezTo>
                  <a:cubicBezTo>
                    <a:pt x="8" y="9"/>
                    <a:pt x="5" y="9"/>
                    <a:pt x="3" y="8"/>
                  </a:cubicBezTo>
                  <a:cubicBezTo>
                    <a:pt x="0" y="2"/>
                    <a:pt x="10"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19" name="Rectangle 318"/>
          <p:cNvSpPr/>
          <p:nvPr/>
        </p:nvSpPr>
        <p:spPr>
          <a:xfrm>
            <a:off x="205458" y="3736800"/>
            <a:ext cx="7020000" cy="360000"/>
          </a:xfrm>
          <a:prstGeom prst="rect">
            <a:avLst/>
          </a:prstGeom>
          <a:solidFill>
            <a:srgbClr val="002776"/>
          </a:solidFill>
          <a:ln w="9525">
            <a:noFill/>
          </a:ln>
        </p:spPr>
        <p:style>
          <a:lnRef idx="2">
            <a:schemeClr val="accent1">
              <a:shade val="50000"/>
            </a:schemeClr>
          </a:lnRef>
          <a:fillRef idx="1">
            <a:schemeClr val="accent1"/>
          </a:fillRef>
          <a:effectRef idx="0">
            <a:schemeClr val="accent1"/>
          </a:effectRef>
          <a:fontRef idx="minor">
            <a:schemeClr val="lt1"/>
          </a:fontRef>
        </p:style>
        <p:txBody>
          <a:bodyPr numCol="16" rtlCol="0" anchor="ctr"/>
          <a:lstStyle/>
          <a:p>
            <a:pPr algn="ctr"/>
            <a:endParaRPr lang="es-CL" sz="700" dirty="0">
              <a:solidFill>
                <a:schemeClr val="bg2"/>
              </a:solidFill>
            </a:endParaRPr>
          </a:p>
        </p:txBody>
      </p:sp>
      <p:grpSp>
        <p:nvGrpSpPr>
          <p:cNvPr id="320" name="Group 319"/>
          <p:cNvGrpSpPr/>
          <p:nvPr/>
        </p:nvGrpSpPr>
        <p:grpSpPr>
          <a:xfrm>
            <a:off x="284762" y="3788157"/>
            <a:ext cx="252000" cy="252000"/>
            <a:chOff x="7307263" y="3144838"/>
            <a:chExt cx="550863" cy="609601"/>
          </a:xfrm>
          <a:solidFill>
            <a:schemeClr val="bg1"/>
          </a:solidFill>
        </p:grpSpPr>
        <p:sp>
          <p:nvSpPr>
            <p:cNvPr id="321" name="Freeform 616"/>
            <p:cNvSpPr>
              <a:spLocks noEditPoints="1"/>
            </p:cNvSpPr>
            <p:nvPr/>
          </p:nvSpPr>
          <p:spPr bwMode="auto">
            <a:xfrm>
              <a:off x="7307263" y="3144838"/>
              <a:ext cx="550863" cy="579438"/>
            </a:xfrm>
            <a:custGeom>
              <a:avLst/>
              <a:gdLst>
                <a:gd name="T0" fmla="*/ 120 w 140"/>
                <a:gd name="T1" fmla="*/ 42 h 147"/>
                <a:gd name="T2" fmla="*/ 119 w 140"/>
                <a:gd name="T3" fmla="*/ 51 h 147"/>
                <a:gd name="T4" fmla="*/ 112 w 140"/>
                <a:gd name="T5" fmla="*/ 53 h 147"/>
                <a:gd name="T6" fmla="*/ 107 w 140"/>
                <a:gd name="T7" fmla="*/ 52 h 147"/>
                <a:gd name="T8" fmla="*/ 82 w 140"/>
                <a:gd name="T9" fmla="*/ 51 h 147"/>
                <a:gd name="T10" fmla="*/ 69 w 140"/>
                <a:gd name="T11" fmla="*/ 51 h 147"/>
                <a:gd name="T12" fmla="*/ 46 w 140"/>
                <a:gd name="T13" fmla="*/ 51 h 147"/>
                <a:gd name="T14" fmla="*/ 22 w 140"/>
                <a:gd name="T15" fmla="*/ 49 h 147"/>
                <a:gd name="T16" fmla="*/ 15 w 140"/>
                <a:gd name="T17" fmla="*/ 44 h 147"/>
                <a:gd name="T18" fmla="*/ 15 w 140"/>
                <a:gd name="T19" fmla="*/ 37 h 147"/>
                <a:gd name="T20" fmla="*/ 6 w 140"/>
                <a:gd name="T21" fmla="*/ 40 h 147"/>
                <a:gd name="T22" fmla="*/ 7 w 140"/>
                <a:gd name="T23" fmla="*/ 67 h 147"/>
                <a:gd name="T24" fmla="*/ 7 w 140"/>
                <a:gd name="T25" fmla="*/ 83 h 147"/>
                <a:gd name="T26" fmla="*/ 9 w 140"/>
                <a:gd name="T27" fmla="*/ 108 h 147"/>
                <a:gd name="T28" fmla="*/ 11 w 140"/>
                <a:gd name="T29" fmla="*/ 131 h 147"/>
                <a:gd name="T30" fmla="*/ 12 w 140"/>
                <a:gd name="T31" fmla="*/ 141 h 147"/>
                <a:gd name="T32" fmla="*/ 10 w 140"/>
                <a:gd name="T33" fmla="*/ 147 h 147"/>
                <a:gd name="T34" fmla="*/ 7 w 140"/>
                <a:gd name="T35" fmla="*/ 140 h 147"/>
                <a:gd name="T36" fmla="*/ 5 w 140"/>
                <a:gd name="T37" fmla="*/ 115 h 147"/>
                <a:gd name="T38" fmla="*/ 2 w 140"/>
                <a:gd name="T39" fmla="*/ 61 h 147"/>
                <a:gd name="T40" fmla="*/ 0 w 140"/>
                <a:gd name="T41" fmla="*/ 39 h 147"/>
                <a:gd name="T42" fmla="*/ 9 w 140"/>
                <a:gd name="T43" fmla="*/ 33 h 147"/>
                <a:gd name="T44" fmla="*/ 15 w 140"/>
                <a:gd name="T45" fmla="*/ 32 h 147"/>
                <a:gd name="T46" fmla="*/ 27 w 140"/>
                <a:gd name="T47" fmla="*/ 22 h 147"/>
                <a:gd name="T48" fmla="*/ 38 w 140"/>
                <a:gd name="T49" fmla="*/ 18 h 147"/>
                <a:gd name="T50" fmla="*/ 48 w 140"/>
                <a:gd name="T51" fmla="*/ 15 h 147"/>
                <a:gd name="T52" fmla="*/ 56 w 140"/>
                <a:gd name="T53" fmla="*/ 3 h 147"/>
                <a:gd name="T54" fmla="*/ 71 w 140"/>
                <a:gd name="T55" fmla="*/ 1 h 147"/>
                <a:gd name="T56" fmla="*/ 83 w 140"/>
                <a:gd name="T57" fmla="*/ 9 h 147"/>
                <a:gd name="T58" fmla="*/ 90 w 140"/>
                <a:gd name="T59" fmla="*/ 19 h 147"/>
                <a:gd name="T60" fmla="*/ 104 w 140"/>
                <a:gd name="T61" fmla="*/ 21 h 147"/>
                <a:gd name="T62" fmla="*/ 116 w 140"/>
                <a:gd name="T63" fmla="*/ 30 h 147"/>
                <a:gd name="T64" fmla="*/ 133 w 140"/>
                <a:gd name="T65" fmla="*/ 30 h 147"/>
                <a:gd name="T66" fmla="*/ 140 w 140"/>
                <a:gd name="T67" fmla="*/ 34 h 147"/>
                <a:gd name="T68" fmla="*/ 137 w 140"/>
                <a:gd name="T69" fmla="*/ 36 h 147"/>
                <a:gd name="T70" fmla="*/ 118 w 140"/>
                <a:gd name="T71" fmla="*/ 35 h 147"/>
                <a:gd name="T72" fmla="*/ 115 w 140"/>
                <a:gd name="T73" fmla="*/ 41 h 147"/>
                <a:gd name="T74" fmla="*/ 109 w 140"/>
                <a:gd name="T75" fmla="*/ 30 h 147"/>
                <a:gd name="T76" fmla="*/ 92 w 140"/>
                <a:gd name="T77" fmla="*/ 24 h 147"/>
                <a:gd name="T78" fmla="*/ 86 w 140"/>
                <a:gd name="T79" fmla="*/ 25 h 147"/>
                <a:gd name="T80" fmla="*/ 79 w 140"/>
                <a:gd name="T81" fmla="*/ 14 h 147"/>
                <a:gd name="T82" fmla="*/ 74 w 140"/>
                <a:gd name="T83" fmla="*/ 9 h 147"/>
                <a:gd name="T84" fmla="*/ 55 w 140"/>
                <a:gd name="T85" fmla="*/ 14 h 147"/>
                <a:gd name="T86" fmla="*/ 45 w 140"/>
                <a:gd name="T87" fmla="*/ 24 h 147"/>
                <a:gd name="T88" fmla="*/ 37 w 140"/>
                <a:gd name="T89" fmla="*/ 24 h 147"/>
                <a:gd name="T90" fmla="*/ 28 w 140"/>
                <a:gd name="T91" fmla="*/ 29 h 147"/>
                <a:gd name="T92" fmla="*/ 18 w 140"/>
                <a:gd name="T93" fmla="*/ 44 h 147"/>
                <a:gd name="T94" fmla="*/ 23 w 140"/>
                <a:gd name="T95" fmla="*/ 43 h 147"/>
                <a:gd name="T96" fmla="*/ 52 w 140"/>
                <a:gd name="T97" fmla="*/ 47 h 147"/>
                <a:gd name="T98" fmla="*/ 84 w 140"/>
                <a:gd name="T99" fmla="*/ 46 h 147"/>
                <a:gd name="T100" fmla="*/ 95 w 140"/>
                <a:gd name="T101" fmla="*/ 46 h 147"/>
                <a:gd name="T102" fmla="*/ 113 w 140"/>
                <a:gd name="T103" fmla="*/ 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47">
                  <a:moveTo>
                    <a:pt x="118" y="35"/>
                  </a:moveTo>
                  <a:cubicBezTo>
                    <a:pt x="119" y="38"/>
                    <a:pt x="119" y="40"/>
                    <a:pt x="120" y="42"/>
                  </a:cubicBezTo>
                  <a:cubicBezTo>
                    <a:pt x="121" y="44"/>
                    <a:pt x="121" y="46"/>
                    <a:pt x="121" y="48"/>
                  </a:cubicBezTo>
                  <a:cubicBezTo>
                    <a:pt x="121" y="49"/>
                    <a:pt x="120" y="50"/>
                    <a:pt x="119" y="51"/>
                  </a:cubicBezTo>
                  <a:cubicBezTo>
                    <a:pt x="118" y="50"/>
                    <a:pt x="117" y="51"/>
                    <a:pt x="116" y="52"/>
                  </a:cubicBezTo>
                  <a:cubicBezTo>
                    <a:pt x="115" y="53"/>
                    <a:pt x="114" y="54"/>
                    <a:pt x="112" y="53"/>
                  </a:cubicBezTo>
                  <a:cubicBezTo>
                    <a:pt x="111" y="52"/>
                    <a:pt x="110" y="52"/>
                    <a:pt x="109" y="52"/>
                  </a:cubicBezTo>
                  <a:cubicBezTo>
                    <a:pt x="109" y="52"/>
                    <a:pt x="108" y="52"/>
                    <a:pt x="107" y="52"/>
                  </a:cubicBezTo>
                  <a:cubicBezTo>
                    <a:pt x="105" y="51"/>
                    <a:pt x="102" y="51"/>
                    <a:pt x="99" y="51"/>
                  </a:cubicBezTo>
                  <a:cubicBezTo>
                    <a:pt x="94" y="52"/>
                    <a:pt x="88" y="52"/>
                    <a:pt x="82" y="51"/>
                  </a:cubicBezTo>
                  <a:cubicBezTo>
                    <a:pt x="80" y="51"/>
                    <a:pt x="78" y="51"/>
                    <a:pt x="76" y="51"/>
                  </a:cubicBezTo>
                  <a:cubicBezTo>
                    <a:pt x="74" y="51"/>
                    <a:pt x="71" y="51"/>
                    <a:pt x="69" y="51"/>
                  </a:cubicBezTo>
                  <a:cubicBezTo>
                    <a:pt x="66" y="52"/>
                    <a:pt x="63" y="52"/>
                    <a:pt x="60" y="52"/>
                  </a:cubicBezTo>
                  <a:cubicBezTo>
                    <a:pt x="55" y="51"/>
                    <a:pt x="51" y="51"/>
                    <a:pt x="46" y="51"/>
                  </a:cubicBezTo>
                  <a:cubicBezTo>
                    <a:pt x="41" y="51"/>
                    <a:pt x="37" y="50"/>
                    <a:pt x="32" y="50"/>
                  </a:cubicBezTo>
                  <a:cubicBezTo>
                    <a:pt x="29" y="50"/>
                    <a:pt x="26" y="49"/>
                    <a:pt x="22" y="49"/>
                  </a:cubicBezTo>
                  <a:cubicBezTo>
                    <a:pt x="21" y="49"/>
                    <a:pt x="20" y="49"/>
                    <a:pt x="19" y="49"/>
                  </a:cubicBezTo>
                  <a:cubicBezTo>
                    <a:pt x="16" y="49"/>
                    <a:pt x="15" y="47"/>
                    <a:pt x="15" y="44"/>
                  </a:cubicBezTo>
                  <a:cubicBezTo>
                    <a:pt x="15" y="43"/>
                    <a:pt x="15" y="41"/>
                    <a:pt x="15" y="39"/>
                  </a:cubicBezTo>
                  <a:cubicBezTo>
                    <a:pt x="15" y="39"/>
                    <a:pt x="15" y="38"/>
                    <a:pt x="15" y="37"/>
                  </a:cubicBezTo>
                  <a:cubicBezTo>
                    <a:pt x="12" y="38"/>
                    <a:pt x="9" y="39"/>
                    <a:pt x="7" y="39"/>
                  </a:cubicBezTo>
                  <a:cubicBezTo>
                    <a:pt x="6" y="39"/>
                    <a:pt x="6" y="40"/>
                    <a:pt x="6" y="40"/>
                  </a:cubicBezTo>
                  <a:cubicBezTo>
                    <a:pt x="6" y="43"/>
                    <a:pt x="5" y="46"/>
                    <a:pt x="6" y="49"/>
                  </a:cubicBezTo>
                  <a:cubicBezTo>
                    <a:pt x="6" y="55"/>
                    <a:pt x="6" y="61"/>
                    <a:pt x="7" y="67"/>
                  </a:cubicBezTo>
                  <a:cubicBezTo>
                    <a:pt x="7" y="70"/>
                    <a:pt x="7" y="73"/>
                    <a:pt x="7" y="77"/>
                  </a:cubicBezTo>
                  <a:cubicBezTo>
                    <a:pt x="7" y="79"/>
                    <a:pt x="7" y="81"/>
                    <a:pt x="7" y="83"/>
                  </a:cubicBezTo>
                  <a:cubicBezTo>
                    <a:pt x="7" y="88"/>
                    <a:pt x="8" y="93"/>
                    <a:pt x="8" y="98"/>
                  </a:cubicBezTo>
                  <a:cubicBezTo>
                    <a:pt x="8" y="101"/>
                    <a:pt x="9" y="105"/>
                    <a:pt x="9" y="108"/>
                  </a:cubicBezTo>
                  <a:cubicBezTo>
                    <a:pt x="9" y="111"/>
                    <a:pt x="9" y="115"/>
                    <a:pt x="10" y="118"/>
                  </a:cubicBezTo>
                  <a:cubicBezTo>
                    <a:pt x="10" y="122"/>
                    <a:pt x="10" y="127"/>
                    <a:pt x="11" y="131"/>
                  </a:cubicBezTo>
                  <a:cubicBezTo>
                    <a:pt x="11" y="133"/>
                    <a:pt x="11" y="135"/>
                    <a:pt x="11" y="137"/>
                  </a:cubicBezTo>
                  <a:cubicBezTo>
                    <a:pt x="11" y="138"/>
                    <a:pt x="12" y="139"/>
                    <a:pt x="12" y="141"/>
                  </a:cubicBezTo>
                  <a:cubicBezTo>
                    <a:pt x="12" y="142"/>
                    <a:pt x="12" y="144"/>
                    <a:pt x="12" y="145"/>
                  </a:cubicBezTo>
                  <a:cubicBezTo>
                    <a:pt x="12" y="146"/>
                    <a:pt x="11" y="147"/>
                    <a:pt x="10" y="147"/>
                  </a:cubicBezTo>
                  <a:cubicBezTo>
                    <a:pt x="9" y="147"/>
                    <a:pt x="8" y="146"/>
                    <a:pt x="7" y="145"/>
                  </a:cubicBezTo>
                  <a:cubicBezTo>
                    <a:pt x="7" y="144"/>
                    <a:pt x="7" y="142"/>
                    <a:pt x="7" y="140"/>
                  </a:cubicBezTo>
                  <a:cubicBezTo>
                    <a:pt x="7" y="136"/>
                    <a:pt x="6" y="131"/>
                    <a:pt x="6" y="127"/>
                  </a:cubicBezTo>
                  <a:cubicBezTo>
                    <a:pt x="6" y="123"/>
                    <a:pt x="6" y="119"/>
                    <a:pt x="5" y="115"/>
                  </a:cubicBezTo>
                  <a:cubicBezTo>
                    <a:pt x="5" y="103"/>
                    <a:pt x="4" y="91"/>
                    <a:pt x="3" y="79"/>
                  </a:cubicBezTo>
                  <a:cubicBezTo>
                    <a:pt x="3" y="73"/>
                    <a:pt x="2" y="67"/>
                    <a:pt x="2" y="61"/>
                  </a:cubicBezTo>
                  <a:cubicBezTo>
                    <a:pt x="2" y="55"/>
                    <a:pt x="1" y="49"/>
                    <a:pt x="1" y="42"/>
                  </a:cubicBezTo>
                  <a:cubicBezTo>
                    <a:pt x="1" y="41"/>
                    <a:pt x="1" y="40"/>
                    <a:pt x="0" y="39"/>
                  </a:cubicBezTo>
                  <a:cubicBezTo>
                    <a:pt x="0" y="36"/>
                    <a:pt x="0" y="36"/>
                    <a:pt x="3" y="35"/>
                  </a:cubicBezTo>
                  <a:cubicBezTo>
                    <a:pt x="5" y="34"/>
                    <a:pt x="7" y="34"/>
                    <a:pt x="9" y="33"/>
                  </a:cubicBezTo>
                  <a:cubicBezTo>
                    <a:pt x="10" y="33"/>
                    <a:pt x="10" y="33"/>
                    <a:pt x="10" y="33"/>
                  </a:cubicBezTo>
                  <a:cubicBezTo>
                    <a:pt x="12" y="33"/>
                    <a:pt x="14" y="33"/>
                    <a:pt x="15" y="32"/>
                  </a:cubicBezTo>
                  <a:cubicBezTo>
                    <a:pt x="18" y="32"/>
                    <a:pt x="19" y="30"/>
                    <a:pt x="21" y="28"/>
                  </a:cubicBezTo>
                  <a:cubicBezTo>
                    <a:pt x="22" y="26"/>
                    <a:pt x="25" y="24"/>
                    <a:pt x="27" y="22"/>
                  </a:cubicBezTo>
                  <a:cubicBezTo>
                    <a:pt x="28" y="21"/>
                    <a:pt x="30" y="20"/>
                    <a:pt x="32" y="20"/>
                  </a:cubicBezTo>
                  <a:cubicBezTo>
                    <a:pt x="34" y="19"/>
                    <a:pt x="36" y="18"/>
                    <a:pt x="38" y="18"/>
                  </a:cubicBezTo>
                  <a:cubicBezTo>
                    <a:pt x="39" y="18"/>
                    <a:pt x="40" y="18"/>
                    <a:pt x="41" y="18"/>
                  </a:cubicBezTo>
                  <a:cubicBezTo>
                    <a:pt x="43" y="17"/>
                    <a:pt x="46" y="16"/>
                    <a:pt x="48" y="15"/>
                  </a:cubicBezTo>
                  <a:cubicBezTo>
                    <a:pt x="50" y="13"/>
                    <a:pt x="51" y="11"/>
                    <a:pt x="52" y="9"/>
                  </a:cubicBezTo>
                  <a:cubicBezTo>
                    <a:pt x="54" y="7"/>
                    <a:pt x="55" y="5"/>
                    <a:pt x="56" y="3"/>
                  </a:cubicBezTo>
                  <a:cubicBezTo>
                    <a:pt x="57" y="3"/>
                    <a:pt x="58" y="3"/>
                    <a:pt x="59" y="3"/>
                  </a:cubicBezTo>
                  <a:cubicBezTo>
                    <a:pt x="63" y="1"/>
                    <a:pt x="66" y="0"/>
                    <a:pt x="71" y="1"/>
                  </a:cubicBezTo>
                  <a:cubicBezTo>
                    <a:pt x="73" y="1"/>
                    <a:pt x="75" y="1"/>
                    <a:pt x="77" y="3"/>
                  </a:cubicBezTo>
                  <a:cubicBezTo>
                    <a:pt x="80" y="5"/>
                    <a:pt x="81" y="7"/>
                    <a:pt x="83" y="9"/>
                  </a:cubicBezTo>
                  <a:cubicBezTo>
                    <a:pt x="84" y="12"/>
                    <a:pt x="85" y="15"/>
                    <a:pt x="87" y="17"/>
                  </a:cubicBezTo>
                  <a:cubicBezTo>
                    <a:pt x="88" y="18"/>
                    <a:pt x="89" y="18"/>
                    <a:pt x="90" y="19"/>
                  </a:cubicBezTo>
                  <a:cubicBezTo>
                    <a:pt x="91" y="19"/>
                    <a:pt x="93" y="19"/>
                    <a:pt x="95" y="19"/>
                  </a:cubicBezTo>
                  <a:cubicBezTo>
                    <a:pt x="98" y="20"/>
                    <a:pt x="101" y="20"/>
                    <a:pt x="104" y="21"/>
                  </a:cubicBezTo>
                  <a:cubicBezTo>
                    <a:pt x="108" y="23"/>
                    <a:pt x="112" y="25"/>
                    <a:pt x="115" y="29"/>
                  </a:cubicBezTo>
                  <a:cubicBezTo>
                    <a:pt x="115" y="29"/>
                    <a:pt x="115" y="30"/>
                    <a:pt x="116" y="30"/>
                  </a:cubicBezTo>
                  <a:cubicBezTo>
                    <a:pt x="118" y="30"/>
                    <a:pt x="121" y="30"/>
                    <a:pt x="123" y="30"/>
                  </a:cubicBezTo>
                  <a:cubicBezTo>
                    <a:pt x="126" y="30"/>
                    <a:pt x="130" y="31"/>
                    <a:pt x="133" y="30"/>
                  </a:cubicBezTo>
                  <a:cubicBezTo>
                    <a:pt x="135" y="30"/>
                    <a:pt x="137" y="31"/>
                    <a:pt x="138" y="32"/>
                  </a:cubicBezTo>
                  <a:cubicBezTo>
                    <a:pt x="139" y="32"/>
                    <a:pt x="140" y="33"/>
                    <a:pt x="140" y="34"/>
                  </a:cubicBezTo>
                  <a:cubicBezTo>
                    <a:pt x="140" y="35"/>
                    <a:pt x="140" y="36"/>
                    <a:pt x="139" y="36"/>
                  </a:cubicBezTo>
                  <a:cubicBezTo>
                    <a:pt x="139" y="37"/>
                    <a:pt x="138" y="36"/>
                    <a:pt x="137" y="36"/>
                  </a:cubicBezTo>
                  <a:cubicBezTo>
                    <a:pt x="134" y="36"/>
                    <a:pt x="131" y="35"/>
                    <a:pt x="127" y="35"/>
                  </a:cubicBezTo>
                  <a:cubicBezTo>
                    <a:pt x="124" y="35"/>
                    <a:pt x="121" y="35"/>
                    <a:pt x="118" y="35"/>
                  </a:cubicBezTo>
                  <a:close/>
                  <a:moveTo>
                    <a:pt x="116" y="45"/>
                  </a:moveTo>
                  <a:cubicBezTo>
                    <a:pt x="116" y="44"/>
                    <a:pt x="115" y="43"/>
                    <a:pt x="115" y="41"/>
                  </a:cubicBezTo>
                  <a:cubicBezTo>
                    <a:pt x="115" y="41"/>
                    <a:pt x="114" y="40"/>
                    <a:pt x="114" y="39"/>
                  </a:cubicBezTo>
                  <a:cubicBezTo>
                    <a:pt x="113" y="36"/>
                    <a:pt x="112" y="33"/>
                    <a:pt x="109" y="30"/>
                  </a:cubicBezTo>
                  <a:cubicBezTo>
                    <a:pt x="108" y="29"/>
                    <a:pt x="106" y="29"/>
                    <a:pt x="104" y="28"/>
                  </a:cubicBezTo>
                  <a:cubicBezTo>
                    <a:pt x="100" y="25"/>
                    <a:pt x="96" y="25"/>
                    <a:pt x="92" y="24"/>
                  </a:cubicBezTo>
                  <a:cubicBezTo>
                    <a:pt x="91" y="24"/>
                    <a:pt x="90" y="25"/>
                    <a:pt x="90" y="25"/>
                  </a:cubicBezTo>
                  <a:cubicBezTo>
                    <a:pt x="88" y="25"/>
                    <a:pt x="87" y="25"/>
                    <a:pt x="86" y="25"/>
                  </a:cubicBezTo>
                  <a:cubicBezTo>
                    <a:pt x="83" y="25"/>
                    <a:pt x="81" y="24"/>
                    <a:pt x="81" y="21"/>
                  </a:cubicBezTo>
                  <a:cubicBezTo>
                    <a:pt x="80" y="18"/>
                    <a:pt x="80" y="16"/>
                    <a:pt x="79" y="14"/>
                  </a:cubicBezTo>
                  <a:cubicBezTo>
                    <a:pt x="79" y="12"/>
                    <a:pt x="77" y="10"/>
                    <a:pt x="76" y="10"/>
                  </a:cubicBezTo>
                  <a:cubicBezTo>
                    <a:pt x="75" y="9"/>
                    <a:pt x="75" y="9"/>
                    <a:pt x="74" y="9"/>
                  </a:cubicBezTo>
                  <a:cubicBezTo>
                    <a:pt x="70" y="6"/>
                    <a:pt x="65" y="5"/>
                    <a:pt x="60" y="8"/>
                  </a:cubicBezTo>
                  <a:cubicBezTo>
                    <a:pt x="58" y="9"/>
                    <a:pt x="56" y="11"/>
                    <a:pt x="55" y="14"/>
                  </a:cubicBezTo>
                  <a:cubicBezTo>
                    <a:pt x="54" y="17"/>
                    <a:pt x="52" y="20"/>
                    <a:pt x="49" y="23"/>
                  </a:cubicBezTo>
                  <a:cubicBezTo>
                    <a:pt x="48" y="25"/>
                    <a:pt x="47" y="25"/>
                    <a:pt x="45" y="24"/>
                  </a:cubicBezTo>
                  <a:cubicBezTo>
                    <a:pt x="44" y="23"/>
                    <a:pt x="43" y="23"/>
                    <a:pt x="43" y="23"/>
                  </a:cubicBezTo>
                  <a:cubicBezTo>
                    <a:pt x="41" y="23"/>
                    <a:pt x="39" y="23"/>
                    <a:pt x="37" y="24"/>
                  </a:cubicBezTo>
                  <a:cubicBezTo>
                    <a:pt x="35" y="24"/>
                    <a:pt x="33" y="24"/>
                    <a:pt x="31" y="26"/>
                  </a:cubicBezTo>
                  <a:cubicBezTo>
                    <a:pt x="30" y="27"/>
                    <a:pt x="29" y="28"/>
                    <a:pt x="28" y="29"/>
                  </a:cubicBezTo>
                  <a:cubicBezTo>
                    <a:pt x="24" y="31"/>
                    <a:pt x="21" y="35"/>
                    <a:pt x="20" y="39"/>
                  </a:cubicBezTo>
                  <a:cubicBezTo>
                    <a:pt x="19" y="41"/>
                    <a:pt x="19" y="43"/>
                    <a:pt x="18" y="44"/>
                  </a:cubicBezTo>
                  <a:cubicBezTo>
                    <a:pt x="18" y="44"/>
                    <a:pt x="19" y="44"/>
                    <a:pt x="19" y="45"/>
                  </a:cubicBezTo>
                  <a:cubicBezTo>
                    <a:pt x="20" y="43"/>
                    <a:pt x="21" y="43"/>
                    <a:pt x="23" y="43"/>
                  </a:cubicBezTo>
                  <a:cubicBezTo>
                    <a:pt x="27" y="44"/>
                    <a:pt x="32" y="45"/>
                    <a:pt x="37" y="45"/>
                  </a:cubicBezTo>
                  <a:cubicBezTo>
                    <a:pt x="42" y="46"/>
                    <a:pt x="47" y="46"/>
                    <a:pt x="52" y="47"/>
                  </a:cubicBezTo>
                  <a:cubicBezTo>
                    <a:pt x="56" y="47"/>
                    <a:pt x="60" y="47"/>
                    <a:pt x="64" y="47"/>
                  </a:cubicBezTo>
                  <a:cubicBezTo>
                    <a:pt x="71" y="46"/>
                    <a:pt x="78" y="46"/>
                    <a:pt x="84" y="46"/>
                  </a:cubicBezTo>
                  <a:cubicBezTo>
                    <a:pt x="85" y="46"/>
                    <a:pt x="86" y="46"/>
                    <a:pt x="87" y="46"/>
                  </a:cubicBezTo>
                  <a:cubicBezTo>
                    <a:pt x="90" y="46"/>
                    <a:pt x="92" y="47"/>
                    <a:pt x="95" y="46"/>
                  </a:cubicBezTo>
                  <a:cubicBezTo>
                    <a:pt x="98" y="46"/>
                    <a:pt x="100" y="46"/>
                    <a:pt x="103" y="46"/>
                  </a:cubicBezTo>
                  <a:cubicBezTo>
                    <a:pt x="107" y="46"/>
                    <a:pt x="110" y="46"/>
                    <a:pt x="113" y="45"/>
                  </a:cubicBezTo>
                  <a:cubicBezTo>
                    <a:pt x="114" y="45"/>
                    <a:pt x="115" y="45"/>
                    <a:pt x="116"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2" name="Freeform 617"/>
            <p:cNvSpPr>
              <a:spLocks/>
            </p:cNvSpPr>
            <p:nvPr/>
          </p:nvSpPr>
          <p:spPr bwMode="auto">
            <a:xfrm>
              <a:off x="7334250" y="3314701"/>
              <a:ext cx="511175" cy="439738"/>
            </a:xfrm>
            <a:custGeom>
              <a:avLst/>
              <a:gdLst>
                <a:gd name="T0" fmla="*/ 3 w 130"/>
                <a:gd name="T1" fmla="*/ 111 h 112"/>
                <a:gd name="T2" fmla="*/ 3 w 130"/>
                <a:gd name="T3" fmla="*/ 111 h 112"/>
                <a:gd name="T4" fmla="*/ 2 w 130"/>
                <a:gd name="T5" fmla="*/ 106 h 112"/>
                <a:gd name="T6" fmla="*/ 4 w 130"/>
                <a:gd name="T7" fmla="*/ 106 h 112"/>
                <a:gd name="T8" fmla="*/ 15 w 130"/>
                <a:gd name="T9" fmla="*/ 107 h 112"/>
                <a:gd name="T10" fmla="*/ 25 w 130"/>
                <a:gd name="T11" fmla="*/ 107 h 112"/>
                <a:gd name="T12" fmla="*/ 34 w 130"/>
                <a:gd name="T13" fmla="*/ 107 h 112"/>
                <a:gd name="T14" fmla="*/ 45 w 130"/>
                <a:gd name="T15" fmla="*/ 108 h 112"/>
                <a:gd name="T16" fmla="*/ 54 w 130"/>
                <a:gd name="T17" fmla="*/ 108 h 112"/>
                <a:gd name="T18" fmla="*/ 59 w 130"/>
                <a:gd name="T19" fmla="*/ 107 h 112"/>
                <a:gd name="T20" fmla="*/ 75 w 130"/>
                <a:gd name="T21" fmla="*/ 106 h 112"/>
                <a:gd name="T22" fmla="*/ 83 w 130"/>
                <a:gd name="T23" fmla="*/ 105 h 112"/>
                <a:gd name="T24" fmla="*/ 94 w 130"/>
                <a:gd name="T25" fmla="*/ 104 h 112"/>
                <a:gd name="T26" fmla="*/ 110 w 130"/>
                <a:gd name="T27" fmla="*/ 104 h 112"/>
                <a:gd name="T28" fmla="*/ 118 w 130"/>
                <a:gd name="T29" fmla="*/ 104 h 112"/>
                <a:gd name="T30" fmla="*/ 121 w 130"/>
                <a:gd name="T31" fmla="*/ 102 h 112"/>
                <a:gd name="T32" fmla="*/ 123 w 130"/>
                <a:gd name="T33" fmla="*/ 87 h 112"/>
                <a:gd name="T34" fmla="*/ 124 w 130"/>
                <a:gd name="T35" fmla="*/ 81 h 112"/>
                <a:gd name="T36" fmla="*/ 125 w 130"/>
                <a:gd name="T37" fmla="*/ 68 h 112"/>
                <a:gd name="T38" fmla="*/ 126 w 130"/>
                <a:gd name="T39" fmla="*/ 55 h 112"/>
                <a:gd name="T40" fmla="*/ 126 w 130"/>
                <a:gd name="T41" fmla="*/ 37 h 112"/>
                <a:gd name="T42" fmla="*/ 126 w 130"/>
                <a:gd name="T43" fmla="*/ 27 h 112"/>
                <a:gd name="T44" fmla="*/ 126 w 130"/>
                <a:gd name="T45" fmla="*/ 16 h 112"/>
                <a:gd name="T46" fmla="*/ 127 w 130"/>
                <a:gd name="T47" fmla="*/ 1 h 112"/>
                <a:gd name="T48" fmla="*/ 128 w 130"/>
                <a:gd name="T49" fmla="*/ 0 h 112"/>
                <a:gd name="T50" fmla="*/ 129 w 130"/>
                <a:gd name="T51" fmla="*/ 1 h 112"/>
                <a:gd name="T52" fmla="*/ 130 w 130"/>
                <a:gd name="T53" fmla="*/ 3 h 112"/>
                <a:gd name="T54" fmla="*/ 130 w 130"/>
                <a:gd name="T55" fmla="*/ 12 h 112"/>
                <a:gd name="T56" fmla="*/ 130 w 130"/>
                <a:gd name="T57" fmla="*/ 23 h 112"/>
                <a:gd name="T58" fmla="*/ 130 w 130"/>
                <a:gd name="T59" fmla="*/ 34 h 112"/>
                <a:gd name="T60" fmla="*/ 130 w 130"/>
                <a:gd name="T61" fmla="*/ 46 h 112"/>
                <a:gd name="T62" fmla="*/ 129 w 130"/>
                <a:gd name="T63" fmla="*/ 63 h 112"/>
                <a:gd name="T64" fmla="*/ 127 w 130"/>
                <a:gd name="T65" fmla="*/ 82 h 112"/>
                <a:gd name="T66" fmla="*/ 127 w 130"/>
                <a:gd name="T67" fmla="*/ 92 h 112"/>
                <a:gd name="T68" fmla="*/ 127 w 130"/>
                <a:gd name="T69" fmla="*/ 96 h 112"/>
                <a:gd name="T70" fmla="*/ 127 w 130"/>
                <a:gd name="T71" fmla="*/ 102 h 112"/>
                <a:gd name="T72" fmla="*/ 125 w 130"/>
                <a:gd name="T73" fmla="*/ 108 h 112"/>
                <a:gd name="T74" fmla="*/ 123 w 130"/>
                <a:gd name="T75" fmla="*/ 110 h 112"/>
                <a:gd name="T76" fmla="*/ 112 w 130"/>
                <a:gd name="T77" fmla="*/ 108 h 112"/>
                <a:gd name="T78" fmla="*/ 100 w 130"/>
                <a:gd name="T79" fmla="*/ 108 h 112"/>
                <a:gd name="T80" fmla="*/ 85 w 130"/>
                <a:gd name="T81" fmla="*/ 109 h 112"/>
                <a:gd name="T82" fmla="*/ 76 w 130"/>
                <a:gd name="T83" fmla="*/ 109 h 112"/>
                <a:gd name="T84" fmla="*/ 58 w 130"/>
                <a:gd name="T85" fmla="*/ 111 h 112"/>
                <a:gd name="T86" fmla="*/ 38 w 130"/>
                <a:gd name="T87" fmla="*/ 111 h 112"/>
                <a:gd name="T88" fmla="*/ 28 w 130"/>
                <a:gd name="T89" fmla="*/ 112 h 112"/>
                <a:gd name="T90" fmla="*/ 17 w 130"/>
                <a:gd name="T91" fmla="*/ 111 h 112"/>
                <a:gd name="T92" fmla="*/ 8 w 130"/>
                <a:gd name="T93" fmla="*/ 112 h 112"/>
                <a:gd name="T94" fmla="*/ 6 w 130"/>
                <a:gd name="T95" fmla="*/ 112 h 112"/>
                <a:gd name="T96" fmla="*/ 3 w 130"/>
                <a:gd name="T97" fmla="*/ 1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12">
                  <a:moveTo>
                    <a:pt x="3" y="111"/>
                  </a:moveTo>
                  <a:cubicBezTo>
                    <a:pt x="3" y="111"/>
                    <a:pt x="3" y="111"/>
                    <a:pt x="3" y="111"/>
                  </a:cubicBezTo>
                  <a:cubicBezTo>
                    <a:pt x="1" y="109"/>
                    <a:pt x="0" y="108"/>
                    <a:pt x="2" y="106"/>
                  </a:cubicBezTo>
                  <a:cubicBezTo>
                    <a:pt x="2" y="106"/>
                    <a:pt x="3" y="106"/>
                    <a:pt x="4" y="106"/>
                  </a:cubicBezTo>
                  <a:cubicBezTo>
                    <a:pt x="8" y="106"/>
                    <a:pt x="11" y="107"/>
                    <a:pt x="15" y="107"/>
                  </a:cubicBezTo>
                  <a:cubicBezTo>
                    <a:pt x="18" y="107"/>
                    <a:pt x="22" y="107"/>
                    <a:pt x="25" y="107"/>
                  </a:cubicBezTo>
                  <a:cubicBezTo>
                    <a:pt x="28" y="107"/>
                    <a:pt x="31" y="107"/>
                    <a:pt x="34" y="107"/>
                  </a:cubicBezTo>
                  <a:cubicBezTo>
                    <a:pt x="38" y="107"/>
                    <a:pt x="41" y="108"/>
                    <a:pt x="45" y="108"/>
                  </a:cubicBezTo>
                  <a:cubicBezTo>
                    <a:pt x="48" y="108"/>
                    <a:pt x="51" y="108"/>
                    <a:pt x="54" y="108"/>
                  </a:cubicBezTo>
                  <a:cubicBezTo>
                    <a:pt x="56" y="108"/>
                    <a:pt x="57" y="108"/>
                    <a:pt x="59" y="107"/>
                  </a:cubicBezTo>
                  <a:cubicBezTo>
                    <a:pt x="64" y="107"/>
                    <a:pt x="70" y="106"/>
                    <a:pt x="75" y="106"/>
                  </a:cubicBezTo>
                  <a:cubicBezTo>
                    <a:pt x="77" y="105"/>
                    <a:pt x="80" y="105"/>
                    <a:pt x="83" y="105"/>
                  </a:cubicBezTo>
                  <a:cubicBezTo>
                    <a:pt x="86" y="105"/>
                    <a:pt x="90" y="105"/>
                    <a:pt x="94" y="104"/>
                  </a:cubicBezTo>
                  <a:cubicBezTo>
                    <a:pt x="99" y="104"/>
                    <a:pt x="105" y="104"/>
                    <a:pt x="110" y="104"/>
                  </a:cubicBezTo>
                  <a:cubicBezTo>
                    <a:pt x="113" y="104"/>
                    <a:pt x="116" y="105"/>
                    <a:pt x="118" y="104"/>
                  </a:cubicBezTo>
                  <a:cubicBezTo>
                    <a:pt x="120" y="104"/>
                    <a:pt x="121" y="104"/>
                    <a:pt x="121" y="102"/>
                  </a:cubicBezTo>
                  <a:cubicBezTo>
                    <a:pt x="122" y="97"/>
                    <a:pt x="123" y="92"/>
                    <a:pt x="123" y="87"/>
                  </a:cubicBezTo>
                  <a:cubicBezTo>
                    <a:pt x="124" y="85"/>
                    <a:pt x="124" y="83"/>
                    <a:pt x="124" y="81"/>
                  </a:cubicBezTo>
                  <a:cubicBezTo>
                    <a:pt x="124" y="77"/>
                    <a:pt x="125" y="72"/>
                    <a:pt x="125" y="68"/>
                  </a:cubicBezTo>
                  <a:cubicBezTo>
                    <a:pt x="126" y="64"/>
                    <a:pt x="126" y="59"/>
                    <a:pt x="126" y="55"/>
                  </a:cubicBezTo>
                  <a:cubicBezTo>
                    <a:pt x="126" y="49"/>
                    <a:pt x="126" y="43"/>
                    <a:pt x="126" y="37"/>
                  </a:cubicBezTo>
                  <a:cubicBezTo>
                    <a:pt x="126" y="34"/>
                    <a:pt x="126" y="30"/>
                    <a:pt x="126" y="27"/>
                  </a:cubicBezTo>
                  <a:cubicBezTo>
                    <a:pt x="126" y="23"/>
                    <a:pt x="126" y="19"/>
                    <a:pt x="126" y="16"/>
                  </a:cubicBezTo>
                  <a:cubicBezTo>
                    <a:pt x="126" y="11"/>
                    <a:pt x="125" y="6"/>
                    <a:pt x="127" y="1"/>
                  </a:cubicBezTo>
                  <a:cubicBezTo>
                    <a:pt x="127" y="1"/>
                    <a:pt x="127" y="0"/>
                    <a:pt x="128" y="0"/>
                  </a:cubicBezTo>
                  <a:cubicBezTo>
                    <a:pt x="128" y="0"/>
                    <a:pt x="129" y="0"/>
                    <a:pt x="129" y="1"/>
                  </a:cubicBezTo>
                  <a:cubicBezTo>
                    <a:pt x="130" y="1"/>
                    <a:pt x="130" y="2"/>
                    <a:pt x="130" y="3"/>
                  </a:cubicBezTo>
                  <a:cubicBezTo>
                    <a:pt x="130" y="6"/>
                    <a:pt x="130" y="9"/>
                    <a:pt x="130" y="12"/>
                  </a:cubicBezTo>
                  <a:cubicBezTo>
                    <a:pt x="130" y="16"/>
                    <a:pt x="130" y="20"/>
                    <a:pt x="130" y="23"/>
                  </a:cubicBezTo>
                  <a:cubicBezTo>
                    <a:pt x="130" y="27"/>
                    <a:pt x="130" y="30"/>
                    <a:pt x="130" y="34"/>
                  </a:cubicBezTo>
                  <a:cubicBezTo>
                    <a:pt x="130" y="38"/>
                    <a:pt x="129" y="42"/>
                    <a:pt x="130" y="46"/>
                  </a:cubicBezTo>
                  <a:cubicBezTo>
                    <a:pt x="130" y="52"/>
                    <a:pt x="129" y="57"/>
                    <a:pt x="129" y="63"/>
                  </a:cubicBezTo>
                  <a:cubicBezTo>
                    <a:pt x="129" y="69"/>
                    <a:pt x="128" y="76"/>
                    <a:pt x="127" y="82"/>
                  </a:cubicBezTo>
                  <a:cubicBezTo>
                    <a:pt x="127" y="85"/>
                    <a:pt x="127" y="88"/>
                    <a:pt x="127" y="92"/>
                  </a:cubicBezTo>
                  <a:cubicBezTo>
                    <a:pt x="127" y="93"/>
                    <a:pt x="127" y="94"/>
                    <a:pt x="127" y="96"/>
                  </a:cubicBezTo>
                  <a:cubicBezTo>
                    <a:pt x="126" y="98"/>
                    <a:pt x="126" y="100"/>
                    <a:pt x="127" y="102"/>
                  </a:cubicBezTo>
                  <a:cubicBezTo>
                    <a:pt x="128" y="104"/>
                    <a:pt x="127" y="107"/>
                    <a:pt x="125" y="108"/>
                  </a:cubicBezTo>
                  <a:cubicBezTo>
                    <a:pt x="125" y="109"/>
                    <a:pt x="124" y="109"/>
                    <a:pt x="123" y="110"/>
                  </a:cubicBezTo>
                  <a:cubicBezTo>
                    <a:pt x="120" y="109"/>
                    <a:pt x="116" y="108"/>
                    <a:pt x="112" y="108"/>
                  </a:cubicBezTo>
                  <a:cubicBezTo>
                    <a:pt x="108" y="108"/>
                    <a:pt x="104" y="107"/>
                    <a:pt x="100" y="108"/>
                  </a:cubicBezTo>
                  <a:cubicBezTo>
                    <a:pt x="95" y="108"/>
                    <a:pt x="90" y="108"/>
                    <a:pt x="85" y="109"/>
                  </a:cubicBezTo>
                  <a:cubicBezTo>
                    <a:pt x="82" y="109"/>
                    <a:pt x="79" y="109"/>
                    <a:pt x="76" y="109"/>
                  </a:cubicBezTo>
                  <a:cubicBezTo>
                    <a:pt x="70" y="110"/>
                    <a:pt x="64" y="110"/>
                    <a:pt x="58" y="111"/>
                  </a:cubicBezTo>
                  <a:cubicBezTo>
                    <a:pt x="52" y="111"/>
                    <a:pt x="45" y="112"/>
                    <a:pt x="38" y="111"/>
                  </a:cubicBezTo>
                  <a:cubicBezTo>
                    <a:pt x="35" y="111"/>
                    <a:pt x="31" y="112"/>
                    <a:pt x="28" y="112"/>
                  </a:cubicBezTo>
                  <a:cubicBezTo>
                    <a:pt x="24" y="112"/>
                    <a:pt x="20" y="111"/>
                    <a:pt x="17" y="111"/>
                  </a:cubicBezTo>
                  <a:cubicBezTo>
                    <a:pt x="14" y="111"/>
                    <a:pt x="11" y="112"/>
                    <a:pt x="8" y="112"/>
                  </a:cubicBezTo>
                  <a:cubicBezTo>
                    <a:pt x="7" y="112"/>
                    <a:pt x="6" y="112"/>
                    <a:pt x="6" y="112"/>
                  </a:cubicBezTo>
                  <a:cubicBezTo>
                    <a:pt x="5" y="111"/>
                    <a:pt x="4" y="111"/>
                    <a:pt x="3"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3" name="Freeform 618"/>
            <p:cNvSpPr>
              <a:spLocks noEditPoints="1"/>
            </p:cNvSpPr>
            <p:nvPr/>
          </p:nvSpPr>
          <p:spPr bwMode="auto">
            <a:xfrm>
              <a:off x="7381875" y="3376613"/>
              <a:ext cx="169863" cy="130175"/>
            </a:xfrm>
            <a:custGeom>
              <a:avLst/>
              <a:gdLst>
                <a:gd name="T0" fmla="*/ 3 w 43"/>
                <a:gd name="T1" fmla="*/ 12 h 33"/>
                <a:gd name="T2" fmla="*/ 7 w 43"/>
                <a:gd name="T3" fmla="*/ 26 h 33"/>
                <a:gd name="T4" fmla="*/ 6 w 43"/>
                <a:gd name="T5" fmla="*/ 28 h 33"/>
                <a:gd name="T6" fmla="*/ 2 w 43"/>
                <a:gd name="T7" fmla="*/ 23 h 33"/>
                <a:gd name="T8" fmla="*/ 0 w 43"/>
                <a:gd name="T9" fmla="*/ 16 h 33"/>
                <a:gd name="T10" fmla="*/ 1 w 43"/>
                <a:gd name="T11" fmla="*/ 8 h 33"/>
                <a:gd name="T12" fmla="*/ 4 w 43"/>
                <a:gd name="T13" fmla="*/ 7 h 33"/>
                <a:gd name="T14" fmla="*/ 10 w 43"/>
                <a:gd name="T15" fmla="*/ 7 h 33"/>
                <a:gd name="T16" fmla="*/ 18 w 43"/>
                <a:gd name="T17" fmla="*/ 5 h 33"/>
                <a:gd name="T18" fmla="*/ 25 w 43"/>
                <a:gd name="T19" fmla="*/ 4 h 33"/>
                <a:gd name="T20" fmla="*/ 27 w 43"/>
                <a:gd name="T21" fmla="*/ 7 h 33"/>
                <a:gd name="T22" fmla="*/ 28 w 43"/>
                <a:gd name="T23" fmla="*/ 7 h 33"/>
                <a:gd name="T24" fmla="*/ 33 w 43"/>
                <a:gd name="T25" fmla="*/ 2 h 33"/>
                <a:gd name="T26" fmla="*/ 37 w 43"/>
                <a:gd name="T27" fmla="*/ 0 h 33"/>
                <a:gd name="T28" fmla="*/ 40 w 43"/>
                <a:gd name="T29" fmla="*/ 0 h 33"/>
                <a:gd name="T30" fmla="*/ 43 w 43"/>
                <a:gd name="T31" fmla="*/ 3 h 33"/>
                <a:gd name="T32" fmla="*/ 41 w 43"/>
                <a:gd name="T33" fmla="*/ 5 h 33"/>
                <a:gd name="T34" fmla="*/ 39 w 43"/>
                <a:gd name="T35" fmla="*/ 6 h 33"/>
                <a:gd name="T36" fmla="*/ 35 w 43"/>
                <a:gd name="T37" fmla="*/ 9 h 33"/>
                <a:gd name="T38" fmla="*/ 28 w 43"/>
                <a:gd name="T39" fmla="*/ 14 h 33"/>
                <a:gd name="T40" fmla="*/ 28 w 43"/>
                <a:gd name="T41" fmla="*/ 15 h 33"/>
                <a:gd name="T42" fmla="*/ 30 w 43"/>
                <a:gd name="T43" fmla="*/ 27 h 33"/>
                <a:gd name="T44" fmla="*/ 27 w 43"/>
                <a:gd name="T45" fmla="*/ 33 h 33"/>
                <a:gd name="T46" fmla="*/ 23 w 43"/>
                <a:gd name="T47" fmla="*/ 32 h 33"/>
                <a:gd name="T48" fmla="*/ 16 w 43"/>
                <a:gd name="T49" fmla="*/ 31 h 33"/>
                <a:gd name="T50" fmla="*/ 16 w 43"/>
                <a:gd name="T51" fmla="*/ 31 h 33"/>
                <a:gd name="T52" fmla="*/ 10 w 43"/>
                <a:gd name="T53" fmla="*/ 32 h 33"/>
                <a:gd name="T54" fmla="*/ 8 w 43"/>
                <a:gd name="T55" fmla="*/ 31 h 33"/>
                <a:gd name="T56" fmla="*/ 7 w 43"/>
                <a:gd name="T57" fmla="*/ 27 h 33"/>
                <a:gd name="T58" fmla="*/ 10 w 43"/>
                <a:gd name="T59" fmla="*/ 25 h 33"/>
                <a:gd name="T60" fmla="*/ 12 w 43"/>
                <a:gd name="T61" fmla="*/ 25 h 33"/>
                <a:gd name="T62" fmla="*/ 11 w 43"/>
                <a:gd name="T63" fmla="*/ 21 h 33"/>
                <a:gd name="T64" fmla="*/ 9 w 43"/>
                <a:gd name="T65" fmla="*/ 17 h 33"/>
                <a:gd name="T66" fmla="*/ 10 w 43"/>
                <a:gd name="T67" fmla="*/ 14 h 33"/>
                <a:gd name="T68" fmla="*/ 14 w 43"/>
                <a:gd name="T69" fmla="*/ 14 h 33"/>
                <a:gd name="T70" fmla="*/ 16 w 43"/>
                <a:gd name="T71" fmla="*/ 16 h 33"/>
                <a:gd name="T72" fmla="*/ 20 w 43"/>
                <a:gd name="T73" fmla="*/ 13 h 33"/>
                <a:gd name="T74" fmla="*/ 22 w 43"/>
                <a:gd name="T75" fmla="*/ 12 h 33"/>
                <a:gd name="T76" fmla="*/ 23 w 43"/>
                <a:gd name="T77" fmla="*/ 11 h 33"/>
                <a:gd name="T78" fmla="*/ 21 w 43"/>
                <a:gd name="T79" fmla="*/ 10 h 33"/>
                <a:gd name="T80" fmla="*/ 11 w 43"/>
                <a:gd name="T81" fmla="*/ 12 h 33"/>
                <a:gd name="T82" fmla="*/ 3 w 43"/>
                <a:gd name="T83" fmla="*/ 12 h 33"/>
                <a:gd name="T84" fmla="*/ 25 w 43"/>
                <a:gd name="T85" fmla="*/ 27 h 33"/>
                <a:gd name="T86" fmla="*/ 24 w 43"/>
                <a:gd name="T87" fmla="*/ 18 h 33"/>
                <a:gd name="T88" fmla="*/ 17 w 43"/>
                <a:gd name="T89" fmla="*/ 25 h 33"/>
                <a:gd name="T90" fmla="*/ 17 w 43"/>
                <a:gd name="T91" fmla="*/ 25 h 33"/>
                <a:gd name="T92" fmla="*/ 20 w 43"/>
                <a:gd name="T93"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3">
                  <a:moveTo>
                    <a:pt x="3" y="12"/>
                  </a:moveTo>
                  <a:cubicBezTo>
                    <a:pt x="5" y="17"/>
                    <a:pt x="6" y="21"/>
                    <a:pt x="7" y="26"/>
                  </a:cubicBezTo>
                  <a:cubicBezTo>
                    <a:pt x="7" y="26"/>
                    <a:pt x="6" y="27"/>
                    <a:pt x="6" y="28"/>
                  </a:cubicBezTo>
                  <a:cubicBezTo>
                    <a:pt x="3" y="27"/>
                    <a:pt x="2" y="27"/>
                    <a:pt x="2" y="23"/>
                  </a:cubicBezTo>
                  <a:cubicBezTo>
                    <a:pt x="2" y="21"/>
                    <a:pt x="0" y="18"/>
                    <a:pt x="0" y="16"/>
                  </a:cubicBezTo>
                  <a:cubicBezTo>
                    <a:pt x="0" y="13"/>
                    <a:pt x="0" y="10"/>
                    <a:pt x="1" y="8"/>
                  </a:cubicBezTo>
                  <a:cubicBezTo>
                    <a:pt x="1" y="7"/>
                    <a:pt x="3" y="7"/>
                    <a:pt x="4" y="7"/>
                  </a:cubicBezTo>
                  <a:cubicBezTo>
                    <a:pt x="6" y="6"/>
                    <a:pt x="8" y="7"/>
                    <a:pt x="10" y="7"/>
                  </a:cubicBezTo>
                  <a:cubicBezTo>
                    <a:pt x="12" y="6"/>
                    <a:pt x="15" y="5"/>
                    <a:pt x="18" y="5"/>
                  </a:cubicBezTo>
                  <a:cubicBezTo>
                    <a:pt x="20" y="5"/>
                    <a:pt x="22" y="5"/>
                    <a:pt x="25" y="4"/>
                  </a:cubicBezTo>
                  <a:cubicBezTo>
                    <a:pt x="26" y="4"/>
                    <a:pt x="28" y="4"/>
                    <a:pt x="27" y="7"/>
                  </a:cubicBezTo>
                  <a:cubicBezTo>
                    <a:pt x="28" y="7"/>
                    <a:pt x="28" y="7"/>
                    <a:pt x="28" y="7"/>
                  </a:cubicBezTo>
                  <a:cubicBezTo>
                    <a:pt x="30" y="5"/>
                    <a:pt x="31" y="4"/>
                    <a:pt x="33" y="2"/>
                  </a:cubicBezTo>
                  <a:cubicBezTo>
                    <a:pt x="34" y="1"/>
                    <a:pt x="35" y="1"/>
                    <a:pt x="37" y="0"/>
                  </a:cubicBezTo>
                  <a:cubicBezTo>
                    <a:pt x="38" y="0"/>
                    <a:pt x="39" y="0"/>
                    <a:pt x="40" y="0"/>
                  </a:cubicBezTo>
                  <a:cubicBezTo>
                    <a:pt x="41" y="0"/>
                    <a:pt x="42" y="1"/>
                    <a:pt x="43" y="3"/>
                  </a:cubicBezTo>
                  <a:cubicBezTo>
                    <a:pt x="43" y="4"/>
                    <a:pt x="42" y="4"/>
                    <a:pt x="41" y="5"/>
                  </a:cubicBezTo>
                  <a:cubicBezTo>
                    <a:pt x="41" y="5"/>
                    <a:pt x="40" y="6"/>
                    <a:pt x="39" y="6"/>
                  </a:cubicBezTo>
                  <a:cubicBezTo>
                    <a:pt x="38" y="8"/>
                    <a:pt x="36" y="9"/>
                    <a:pt x="35" y="9"/>
                  </a:cubicBezTo>
                  <a:cubicBezTo>
                    <a:pt x="32" y="10"/>
                    <a:pt x="30" y="12"/>
                    <a:pt x="28" y="14"/>
                  </a:cubicBezTo>
                  <a:cubicBezTo>
                    <a:pt x="28" y="14"/>
                    <a:pt x="28" y="15"/>
                    <a:pt x="28" y="15"/>
                  </a:cubicBezTo>
                  <a:cubicBezTo>
                    <a:pt x="29" y="19"/>
                    <a:pt x="29" y="23"/>
                    <a:pt x="30" y="27"/>
                  </a:cubicBezTo>
                  <a:cubicBezTo>
                    <a:pt x="30" y="29"/>
                    <a:pt x="29" y="33"/>
                    <a:pt x="27" y="33"/>
                  </a:cubicBezTo>
                  <a:cubicBezTo>
                    <a:pt x="26" y="33"/>
                    <a:pt x="24" y="33"/>
                    <a:pt x="23" y="32"/>
                  </a:cubicBezTo>
                  <a:cubicBezTo>
                    <a:pt x="21" y="31"/>
                    <a:pt x="19" y="30"/>
                    <a:pt x="16" y="31"/>
                  </a:cubicBezTo>
                  <a:cubicBezTo>
                    <a:pt x="16" y="31"/>
                    <a:pt x="16" y="31"/>
                    <a:pt x="16" y="31"/>
                  </a:cubicBezTo>
                  <a:cubicBezTo>
                    <a:pt x="14" y="31"/>
                    <a:pt x="12" y="31"/>
                    <a:pt x="10" y="32"/>
                  </a:cubicBezTo>
                  <a:cubicBezTo>
                    <a:pt x="9" y="32"/>
                    <a:pt x="8" y="31"/>
                    <a:pt x="8" y="31"/>
                  </a:cubicBezTo>
                  <a:cubicBezTo>
                    <a:pt x="7" y="30"/>
                    <a:pt x="7" y="28"/>
                    <a:pt x="7" y="27"/>
                  </a:cubicBezTo>
                  <a:cubicBezTo>
                    <a:pt x="8" y="26"/>
                    <a:pt x="8" y="25"/>
                    <a:pt x="10" y="25"/>
                  </a:cubicBezTo>
                  <a:cubicBezTo>
                    <a:pt x="11" y="26"/>
                    <a:pt x="11" y="25"/>
                    <a:pt x="12" y="25"/>
                  </a:cubicBezTo>
                  <a:cubicBezTo>
                    <a:pt x="11" y="23"/>
                    <a:pt x="11" y="22"/>
                    <a:pt x="11" y="21"/>
                  </a:cubicBezTo>
                  <a:cubicBezTo>
                    <a:pt x="11" y="19"/>
                    <a:pt x="10" y="18"/>
                    <a:pt x="9" y="17"/>
                  </a:cubicBezTo>
                  <a:cubicBezTo>
                    <a:pt x="9" y="16"/>
                    <a:pt x="10" y="14"/>
                    <a:pt x="10" y="14"/>
                  </a:cubicBezTo>
                  <a:cubicBezTo>
                    <a:pt x="11" y="13"/>
                    <a:pt x="13" y="13"/>
                    <a:pt x="14" y="14"/>
                  </a:cubicBezTo>
                  <a:cubicBezTo>
                    <a:pt x="15" y="15"/>
                    <a:pt x="15" y="15"/>
                    <a:pt x="16" y="16"/>
                  </a:cubicBezTo>
                  <a:cubicBezTo>
                    <a:pt x="18" y="15"/>
                    <a:pt x="19" y="14"/>
                    <a:pt x="20" y="13"/>
                  </a:cubicBezTo>
                  <a:cubicBezTo>
                    <a:pt x="21" y="13"/>
                    <a:pt x="21" y="13"/>
                    <a:pt x="22" y="12"/>
                  </a:cubicBezTo>
                  <a:cubicBezTo>
                    <a:pt x="22" y="12"/>
                    <a:pt x="22" y="11"/>
                    <a:pt x="23" y="11"/>
                  </a:cubicBezTo>
                  <a:cubicBezTo>
                    <a:pt x="22" y="11"/>
                    <a:pt x="22" y="10"/>
                    <a:pt x="21" y="10"/>
                  </a:cubicBezTo>
                  <a:cubicBezTo>
                    <a:pt x="18" y="11"/>
                    <a:pt x="14" y="11"/>
                    <a:pt x="11" y="12"/>
                  </a:cubicBezTo>
                  <a:cubicBezTo>
                    <a:pt x="9" y="12"/>
                    <a:pt x="6" y="12"/>
                    <a:pt x="3" y="12"/>
                  </a:cubicBezTo>
                  <a:close/>
                  <a:moveTo>
                    <a:pt x="25" y="27"/>
                  </a:moveTo>
                  <a:cubicBezTo>
                    <a:pt x="24" y="24"/>
                    <a:pt x="24" y="21"/>
                    <a:pt x="24" y="18"/>
                  </a:cubicBezTo>
                  <a:cubicBezTo>
                    <a:pt x="21" y="20"/>
                    <a:pt x="19" y="22"/>
                    <a:pt x="17" y="25"/>
                  </a:cubicBezTo>
                  <a:cubicBezTo>
                    <a:pt x="17" y="25"/>
                    <a:pt x="17" y="25"/>
                    <a:pt x="17" y="25"/>
                  </a:cubicBezTo>
                  <a:cubicBezTo>
                    <a:pt x="18" y="25"/>
                    <a:pt x="19" y="25"/>
                    <a:pt x="20"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4" name="Freeform 619"/>
            <p:cNvSpPr>
              <a:spLocks noEditPoints="1"/>
            </p:cNvSpPr>
            <p:nvPr/>
          </p:nvSpPr>
          <p:spPr bwMode="auto">
            <a:xfrm>
              <a:off x="7389813" y="3538538"/>
              <a:ext cx="114300" cy="106363"/>
            </a:xfrm>
            <a:custGeom>
              <a:avLst/>
              <a:gdLst>
                <a:gd name="T0" fmla="*/ 28 w 29"/>
                <a:gd name="T1" fmla="*/ 25 h 27"/>
                <a:gd name="T2" fmla="*/ 20 w 29"/>
                <a:gd name="T3" fmla="*/ 26 h 27"/>
                <a:gd name="T4" fmla="*/ 11 w 29"/>
                <a:gd name="T5" fmla="*/ 27 h 27"/>
                <a:gd name="T6" fmla="*/ 7 w 29"/>
                <a:gd name="T7" fmla="*/ 23 h 27"/>
                <a:gd name="T8" fmla="*/ 3 w 29"/>
                <a:gd name="T9" fmla="*/ 19 h 27"/>
                <a:gd name="T10" fmla="*/ 1 w 29"/>
                <a:gd name="T11" fmla="*/ 9 h 27"/>
                <a:gd name="T12" fmla="*/ 3 w 29"/>
                <a:gd name="T13" fmla="*/ 0 h 27"/>
                <a:gd name="T14" fmla="*/ 5 w 29"/>
                <a:gd name="T15" fmla="*/ 2 h 27"/>
                <a:gd name="T16" fmla="*/ 5 w 29"/>
                <a:gd name="T17" fmla="*/ 1 h 27"/>
                <a:gd name="T18" fmla="*/ 8 w 29"/>
                <a:gd name="T19" fmla="*/ 1 h 27"/>
                <a:gd name="T20" fmla="*/ 21 w 29"/>
                <a:gd name="T21" fmla="*/ 0 h 27"/>
                <a:gd name="T22" fmla="*/ 26 w 29"/>
                <a:gd name="T23" fmla="*/ 4 h 27"/>
                <a:gd name="T24" fmla="*/ 29 w 29"/>
                <a:gd name="T25" fmla="*/ 18 h 27"/>
                <a:gd name="T26" fmla="*/ 28 w 29"/>
                <a:gd name="T27" fmla="*/ 25 h 27"/>
                <a:gd name="T28" fmla="*/ 5 w 29"/>
                <a:gd name="T29" fmla="*/ 6 h 27"/>
                <a:gd name="T30" fmla="*/ 9 w 29"/>
                <a:gd name="T31" fmla="*/ 20 h 27"/>
                <a:gd name="T32" fmla="*/ 23 w 29"/>
                <a:gd name="T33" fmla="*/ 21 h 27"/>
                <a:gd name="T34" fmla="*/ 25 w 29"/>
                <a:gd name="T35" fmla="*/ 21 h 27"/>
                <a:gd name="T36" fmla="*/ 25 w 29"/>
                <a:gd name="T37" fmla="*/ 19 h 27"/>
                <a:gd name="T38" fmla="*/ 24 w 29"/>
                <a:gd name="T39" fmla="*/ 18 h 27"/>
                <a:gd name="T40" fmla="*/ 23 w 29"/>
                <a:gd name="T41" fmla="*/ 10 h 27"/>
                <a:gd name="T42" fmla="*/ 19 w 29"/>
                <a:gd name="T43" fmla="*/ 7 h 27"/>
                <a:gd name="T44" fmla="*/ 12 w 29"/>
                <a:gd name="T45" fmla="*/ 7 h 27"/>
                <a:gd name="T46" fmla="*/ 5 w 29"/>
                <a:gd name="T4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7">
                  <a:moveTo>
                    <a:pt x="28" y="25"/>
                  </a:moveTo>
                  <a:cubicBezTo>
                    <a:pt x="25" y="26"/>
                    <a:pt x="22" y="26"/>
                    <a:pt x="20" y="26"/>
                  </a:cubicBezTo>
                  <a:cubicBezTo>
                    <a:pt x="17" y="26"/>
                    <a:pt x="14" y="27"/>
                    <a:pt x="11" y="27"/>
                  </a:cubicBezTo>
                  <a:cubicBezTo>
                    <a:pt x="8" y="27"/>
                    <a:pt x="7" y="25"/>
                    <a:pt x="7" y="23"/>
                  </a:cubicBezTo>
                  <a:cubicBezTo>
                    <a:pt x="4" y="23"/>
                    <a:pt x="4" y="22"/>
                    <a:pt x="3" y="19"/>
                  </a:cubicBezTo>
                  <a:cubicBezTo>
                    <a:pt x="3" y="16"/>
                    <a:pt x="1" y="12"/>
                    <a:pt x="1" y="9"/>
                  </a:cubicBezTo>
                  <a:cubicBezTo>
                    <a:pt x="1" y="6"/>
                    <a:pt x="0" y="3"/>
                    <a:pt x="3" y="0"/>
                  </a:cubicBezTo>
                  <a:cubicBezTo>
                    <a:pt x="4" y="1"/>
                    <a:pt x="4" y="1"/>
                    <a:pt x="5" y="2"/>
                  </a:cubicBezTo>
                  <a:cubicBezTo>
                    <a:pt x="5" y="1"/>
                    <a:pt x="5" y="1"/>
                    <a:pt x="5" y="1"/>
                  </a:cubicBezTo>
                  <a:cubicBezTo>
                    <a:pt x="6" y="1"/>
                    <a:pt x="7" y="1"/>
                    <a:pt x="8" y="1"/>
                  </a:cubicBezTo>
                  <a:cubicBezTo>
                    <a:pt x="12" y="1"/>
                    <a:pt x="17" y="2"/>
                    <a:pt x="21" y="0"/>
                  </a:cubicBezTo>
                  <a:cubicBezTo>
                    <a:pt x="23" y="0"/>
                    <a:pt x="26" y="1"/>
                    <a:pt x="26" y="4"/>
                  </a:cubicBezTo>
                  <a:cubicBezTo>
                    <a:pt x="27" y="9"/>
                    <a:pt x="28" y="14"/>
                    <a:pt x="29" y="18"/>
                  </a:cubicBezTo>
                  <a:cubicBezTo>
                    <a:pt x="29" y="21"/>
                    <a:pt x="29" y="23"/>
                    <a:pt x="28" y="25"/>
                  </a:cubicBezTo>
                  <a:close/>
                  <a:moveTo>
                    <a:pt x="5" y="6"/>
                  </a:moveTo>
                  <a:cubicBezTo>
                    <a:pt x="7" y="12"/>
                    <a:pt x="8" y="16"/>
                    <a:pt x="9" y="20"/>
                  </a:cubicBezTo>
                  <a:cubicBezTo>
                    <a:pt x="14" y="21"/>
                    <a:pt x="18" y="21"/>
                    <a:pt x="23" y="21"/>
                  </a:cubicBezTo>
                  <a:cubicBezTo>
                    <a:pt x="24" y="21"/>
                    <a:pt x="24" y="21"/>
                    <a:pt x="25" y="21"/>
                  </a:cubicBezTo>
                  <a:cubicBezTo>
                    <a:pt x="25" y="20"/>
                    <a:pt x="25" y="19"/>
                    <a:pt x="25" y="19"/>
                  </a:cubicBezTo>
                  <a:cubicBezTo>
                    <a:pt x="24" y="19"/>
                    <a:pt x="24" y="18"/>
                    <a:pt x="24" y="18"/>
                  </a:cubicBezTo>
                  <a:cubicBezTo>
                    <a:pt x="24" y="16"/>
                    <a:pt x="23" y="13"/>
                    <a:pt x="23" y="10"/>
                  </a:cubicBezTo>
                  <a:cubicBezTo>
                    <a:pt x="22" y="8"/>
                    <a:pt x="21" y="7"/>
                    <a:pt x="19" y="7"/>
                  </a:cubicBezTo>
                  <a:cubicBezTo>
                    <a:pt x="17" y="7"/>
                    <a:pt x="14" y="7"/>
                    <a:pt x="12" y="7"/>
                  </a:cubicBezTo>
                  <a:cubicBezTo>
                    <a:pt x="10" y="6"/>
                    <a:pt x="8"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5" name="Freeform 620"/>
            <p:cNvSpPr>
              <a:spLocks/>
            </p:cNvSpPr>
            <p:nvPr/>
          </p:nvSpPr>
          <p:spPr bwMode="auto">
            <a:xfrm>
              <a:off x="7539038" y="3440113"/>
              <a:ext cx="188913" cy="34925"/>
            </a:xfrm>
            <a:custGeom>
              <a:avLst/>
              <a:gdLst>
                <a:gd name="T0" fmla="*/ 3 w 48"/>
                <a:gd name="T1" fmla="*/ 9 h 9"/>
                <a:gd name="T2" fmla="*/ 0 w 48"/>
                <a:gd name="T3" fmla="*/ 3 h 9"/>
                <a:gd name="T4" fmla="*/ 2 w 48"/>
                <a:gd name="T5" fmla="*/ 0 h 9"/>
                <a:gd name="T6" fmla="*/ 4 w 48"/>
                <a:gd name="T7" fmla="*/ 1 h 9"/>
                <a:gd name="T8" fmla="*/ 7 w 48"/>
                <a:gd name="T9" fmla="*/ 0 h 9"/>
                <a:gd name="T10" fmla="*/ 12 w 48"/>
                <a:gd name="T11" fmla="*/ 1 h 9"/>
                <a:gd name="T12" fmla="*/ 22 w 48"/>
                <a:gd name="T13" fmla="*/ 0 h 9"/>
                <a:gd name="T14" fmla="*/ 29 w 48"/>
                <a:gd name="T15" fmla="*/ 2 h 9"/>
                <a:gd name="T16" fmla="*/ 40 w 48"/>
                <a:gd name="T17" fmla="*/ 2 h 9"/>
                <a:gd name="T18" fmla="*/ 47 w 48"/>
                <a:gd name="T19" fmla="*/ 3 h 9"/>
                <a:gd name="T20" fmla="*/ 48 w 48"/>
                <a:gd name="T21" fmla="*/ 4 h 9"/>
                <a:gd name="T22" fmla="*/ 47 w 48"/>
                <a:gd name="T23" fmla="*/ 7 h 9"/>
                <a:gd name="T24" fmla="*/ 43 w 48"/>
                <a:gd name="T25" fmla="*/ 8 h 9"/>
                <a:gd name="T26" fmla="*/ 28 w 48"/>
                <a:gd name="T27" fmla="*/ 8 h 9"/>
                <a:gd name="T28" fmla="*/ 20 w 48"/>
                <a:gd name="T29" fmla="*/ 7 h 9"/>
                <a:gd name="T30" fmla="*/ 18 w 48"/>
                <a:gd name="T31" fmla="*/ 7 h 9"/>
                <a:gd name="T32" fmla="*/ 9 w 48"/>
                <a:gd name="T33" fmla="*/ 6 h 9"/>
                <a:gd name="T34" fmla="*/ 3 w 4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9">
                  <a:moveTo>
                    <a:pt x="3" y="9"/>
                  </a:moveTo>
                  <a:cubicBezTo>
                    <a:pt x="0" y="8"/>
                    <a:pt x="0" y="6"/>
                    <a:pt x="0" y="3"/>
                  </a:cubicBezTo>
                  <a:cubicBezTo>
                    <a:pt x="0" y="1"/>
                    <a:pt x="1" y="1"/>
                    <a:pt x="2" y="0"/>
                  </a:cubicBezTo>
                  <a:cubicBezTo>
                    <a:pt x="2" y="0"/>
                    <a:pt x="4" y="0"/>
                    <a:pt x="4" y="1"/>
                  </a:cubicBezTo>
                  <a:cubicBezTo>
                    <a:pt x="5" y="2"/>
                    <a:pt x="6" y="1"/>
                    <a:pt x="7" y="0"/>
                  </a:cubicBezTo>
                  <a:cubicBezTo>
                    <a:pt x="9" y="0"/>
                    <a:pt x="11" y="0"/>
                    <a:pt x="12" y="1"/>
                  </a:cubicBezTo>
                  <a:cubicBezTo>
                    <a:pt x="16" y="2"/>
                    <a:pt x="19" y="2"/>
                    <a:pt x="22" y="0"/>
                  </a:cubicBezTo>
                  <a:cubicBezTo>
                    <a:pt x="23" y="2"/>
                    <a:pt x="26" y="3"/>
                    <a:pt x="29" y="2"/>
                  </a:cubicBezTo>
                  <a:cubicBezTo>
                    <a:pt x="33" y="2"/>
                    <a:pt x="36" y="1"/>
                    <a:pt x="40" y="2"/>
                  </a:cubicBezTo>
                  <a:cubicBezTo>
                    <a:pt x="42" y="3"/>
                    <a:pt x="44" y="3"/>
                    <a:pt x="47" y="3"/>
                  </a:cubicBezTo>
                  <a:cubicBezTo>
                    <a:pt x="47" y="3"/>
                    <a:pt x="48" y="4"/>
                    <a:pt x="48" y="4"/>
                  </a:cubicBezTo>
                  <a:cubicBezTo>
                    <a:pt x="48" y="5"/>
                    <a:pt x="48" y="7"/>
                    <a:pt x="47" y="7"/>
                  </a:cubicBezTo>
                  <a:cubicBezTo>
                    <a:pt x="46" y="8"/>
                    <a:pt x="44" y="8"/>
                    <a:pt x="43" y="8"/>
                  </a:cubicBezTo>
                  <a:cubicBezTo>
                    <a:pt x="38" y="7"/>
                    <a:pt x="33" y="6"/>
                    <a:pt x="28" y="8"/>
                  </a:cubicBezTo>
                  <a:cubicBezTo>
                    <a:pt x="26" y="8"/>
                    <a:pt x="22" y="9"/>
                    <a:pt x="20" y="7"/>
                  </a:cubicBezTo>
                  <a:cubicBezTo>
                    <a:pt x="19" y="7"/>
                    <a:pt x="19" y="7"/>
                    <a:pt x="18" y="7"/>
                  </a:cubicBezTo>
                  <a:cubicBezTo>
                    <a:pt x="15" y="7"/>
                    <a:pt x="12" y="7"/>
                    <a:pt x="9" y="6"/>
                  </a:cubicBezTo>
                  <a:cubicBezTo>
                    <a:pt x="7" y="6"/>
                    <a:pt x="5" y="8"/>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6" name="Freeform 621"/>
            <p:cNvSpPr>
              <a:spLocks/>
            </p:cNvSpPr>
            <p:nvPr/>
          </p:nvSpPr>
          <p:spPr bwMode="auto">
            <a:xfrm>
              <a:off x="7543800" y="3570288"/>
              <a:ext cx="188913" cy="26988"/>
            </a:xfrm>
            <a:custGeom>
              <a:avLst/>
              <a:gdLst>
                <a:gd name="T0" fmla="*/ 10 w 48"/>
                <a:gd name="T1" fmla="*/ 1 h 7"/>
                <a:gd name="T2" fmla="*/ 20 w 48"/>
                <a:gd name="T3" fmla="*/ 0 h 7"/>
                <a:gd name="T4" fmla="*/ 27 w 48"/>
                <a:gd name="T5" fmla="*/ 1 h 7"/>
                <a:gd name="T6" fmla="*/ 33 w 48"/>
                <a:gd name="T7" fmla="*/ 2 h 7"/>
                <a:gd name="T8" fmla="*/ 44 w 48"/>
                <a:gd name="T9" fmla="*/ 2 h 7"/>
                <a:gd name="T10" fmla="*/ 48 w 48"/>
                <a:gd name="T11" fmla="*/ 3 h 7"/>
                <a:gd name="T12" fmla="*/ 48 w 48"/>
                <a:gd name="T13" fmla="*/ 5 h 7"/>
                <a:gd name="T14" fmla="*/ 46 w 48"/>
                <a:gd name="T15" fmla="*/ 6 h 7"/>
                <a:gd name="T16" fmla="*/ 34 w 48"/>
                <a:gd name="T17" fmla="*/ 7 h 7"/>
                <a:gd name="T18" fmla="*/ 27 w 48"/>
                <a:gd name="T19" fmla="*/ 7 h 7"/>
                <a:gd name="T20" fmla="*/ 21 w 48"/>
                <a:gd name="T21" fmla="*/ 6 h 7"/>
                <a:gd name="T22" fmla="*/ 16 w 48"/>
                <a:gd name="T23" fmla="*/ 7 h 7"/>
                <a:gd name="T24" fmla="*/ 13 w 48"/>
                <a:gd name="T25" fmla="*/ 6 h 7"/>
                <a:gd name="T26" fmla="*/ 4 w 48"/>
                <a:gd name="T27" fmla="*/ 7 h 7"/>
                <a:gd name="T28" fmla="*/ 1 w 48"/>
                <a:gd name="T29" fmla="*/ 6 h 7"/>
                <a:gd name="T30" fmla="*/ 2 w 48"/>
                <a:gd name="T31" fmla="*/ 3 h 7"/>
                <a:gd name="T32" fmla="*/ 9 w 48"/>
                <a:gd name="T33" fmla="*/ 0 h 7"/>
                <a:gd name="T34" fmla="*/ 10 w 48"/>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
                  <a:moveTo>
                    <a:pt x="10" y="1"/>
                  </a:moveTo>
                  <a:cubicBezTo>
                    <a:pt x="13" y="0"/>
                    <a:pt x="17" y="0"/>
                    <a:pt x="20" y="0"/>
                  </a:cubicBezTo>
                  <a:cubicBezTo>
                    <a:pt x="22" y="0"/>
                    <a:pt x="25" y="1"/>
                    <a:pt x="27" y="1"/>
                  </a:cubicBezTo>
                  <a:cubicBezTo>
                    <a:pt x="29" y="1"/>
                    <a:pt x="31" y="1"/>
                    <a:pt x="33" y="2"/>
                  </a:cubicBezTo>
                  <a:cubicBezTo>
                    <a:pt x="37" y="3"/>
                    <a:pt x="41" y="1"/>
                    <a:pt x="44" y="2"/>
                  </a:cubicBezTo>
                  <a:cubicBezTo>
                    <a:pt x="46" y="2"/>
                    <a:pt x="47" y="2"/>
                    <a:pt x="48" y="3"/>
                  </a:cubicBezTo>
                  <a:cubicBezTo>
                    <a:pt x="48" y="3"/>
                    <a:pt x="48" y="4"/>
                    <a:pt x="48" y="5"/>
                  </a:cubicBezTo>
                  <a:cubicBezTo>
                    <a:pt x="48" y="5"/>
                    <a:pt x="47" y="6"/>
                    <a:pt x="46" y="6"/>
                  </a:cubicBezTo>
                  <a:cubicBezTo>
                    <a:pt x="42" y="7"/>
                    <a:pt x="38" y="7"/>
                    <a:pt x="34" y="7"/>
                  </a:cubicBezTo>
                  <a:cubicBezTo>
                    <a:pt x="32" y="7"/>
                    <a:pt x="29" y="7"/>
                    <a:pt x="27" y="7"/>
                  </a:cubicBezTo>
                  <a:cubicBezTo>
                    <a:pt x="25" y="6"/>
                    <a:pt x="23" y="6"/>
                    <a:pt x="21" y="6"/>
                  </a:cubicBezTo>
                  <a:cubicBezTo>
                    <a:pt x="19" y="6"/>
                    <a:pt x="17" y="6"/>
                    <a:pt x="16" y="7"/>
                  </a:cubicBezTo>
                  <a:cubicBezTo>
                    <a:pt x="15" y="7"/>
                    <a:pt x="14" y="6"/>
                    <a:pt x="13" y="6"/>
                  </a:cubicBezTo>
                  <a:cubicBezTo>
                    <a:pt x="10" y="5"/>
                    <a:pt x="7" y="6"/>
                    <a:pt x="4" y="7"/>
                  </a:cubicBezTo>
                  <a:cubicBezTo>
                    <a:pt x="2" y="7"/>
                    <a:pt x="1" y="7"/>
                    <a:pt x="1" y="6"/>
                  </a:cubicBezTo>
                  <a:cubicBezTo>
                    <a:pt x="1" y="5"/>
                    <a:pt x="0" y="3"/>
                    <a:pt x="2" y="3"/>
                  </a:cubicBezTo>
                  <a:cubicBezTo>
                    <a:pt x="4" y="2"/>
                    <a:pt x="7" y="1"/>
                    <a:pt x="9" y="0"/>
                  </a:cubicBezTo>
                  <a:cubicBezTo>
                    <a:pt x="9" y="0"/>
                    <a:pt x="10"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27" name="Freeform 622"/>
            <p:cNvSpPr>
              <a:spLocks noEditPoints="1"/>
            </p:cNvSpPr>
            <p:nvPr/>
          </p:nvSpPr>
          <p:spPr bwMode="auto">
            <a:xfrm>
              <a:off x="7535863" y="3192463"/>
              <a:ext cx="58738" cy="66675"/>
            </a:xfrm>
            <a:custGeom>
              <a:avLst/>
              <a:gdLst>
                <a:gd name="T0" fmla="*/ 10 w 15"/>
                <a:gd name="T1" fmla="*/ 0 h 17"/>
                <a:gd name="T2" fmla="*/ 14 w 15"/>
                <a:gd name="T3" fmla="*/ 2 h 17"/>
                <a:gd name="T4" fmla="*/ 15 w 15"/>
                <a:gd name="T5" fmla="*/ 7 h 17"/>
                <a:gd name="T6" fmla="*/ 7 w 15"/>
                <a:gd name="T7" fmla="*/ 16 h 17"/>
                <a:gd name="T8" fmla="*/ 0 w 15"/>
                <a:gd name="T9" fmla="*/ 12 h 17"/>
                <a:gd name="T10" fmla="*/ 5 w 15"/>
                <a:gd name="T11" fmla="*/ 1 h 17"/>
                <a:gd name="T12" fmla="*/ 10 w 15"/>
                <a:gd name="T13" fmla="*/ 0 h 17"/>
                <a:gd name="T14" fmla="*/ 10 w 15"/>
                <a:gd name="T15" fmla="*/ 7 h 17"/>
                <a:gd name="T16" fmla="*/ 5 w 15"/>
                <a:gd name="T17" fmla="*/ 9 h 17"/>
                <a:gd name="T18" fmla="*/ 8 w 15"/>
                <a:gd name="T19" fmla="*/ 11 h 17"/>
                <a:gd name="T20" fmla="*/ 10 w 15"/>
                <a:gd name="T21" fmla="*/ 8 h 17"/>
                <a:gd name="T22" fmla="*/ 10 w 15"/>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7">
                  <a:moveTo>
                    <a:pt x="10" y="0"/>
                  </a:moveTo>
                  <a:cubicBezTo>
                    <a:pt x="11" y="1"/>
                    <a:pt x="13" y="1"/>
                    <a:pt x="14" y="2"/>
                  </a:cubicBezTo>
                  <a:cubicBezTo>
                    <a:pt x="15" y="3"/>
                    <a:pt x="15" y="5"/>
                    <a:pt x="15" y="7"/>
                  </a:cubicBezTo>
                  <a:cubicBezTo>
                    <a:pt x="15" y="11"/>
                    <a:pt x="11" y="16"/>
                    <a:pt x="7" y="16"/>
                  </a:cubicBezTo>
                  <a:cubicBezTo>
                    <a:pt x="5" y="17"/>
                    <a:pt x="1" y="15"/>
                    <a:pt x="0" y="12"/>
                  </a:cubicBezTo>
                  <a:cubicBezTo>
                    <a:pt x="0" y="8"/>
                    <a:pt x="2" y="3"/>
                    <a:pt x="5" y="1"/>
                  </a:cubicBezTo>
                  <a:cubicBezTo>
                    <a:pt x="6" y="1"/>
                    <a:pt x="8" y="1"/>
                    <a:pt x="10" y="0"/>
                  </a:cubicBezTo>
                  <a:close/>
                  <a:moveTo>
                    <a:pt x="10" y="7"/>
                  </a:moveTo>
                  <a:cubicBezTo>
                    <a:pt x="6" y="7"/>
                    <a:pt x="5" y="8"/>
                    <a:pt x="5" y="9"/>
                  </a:cubicBezTo>
                  <a:cubicBezTo>
                    <a:pt x="5" y="11"/>
                    <a:pt x="6" y="12"/>
                    <a:pt x="8" y="11"/>
                  </a:cubicBezTo>
                  <a:cubicBezTo>
                    <a:pt x="9" y="11"/>
                    <a:pt x="10" y="9"/>
                    <a:pt x="10" y="8"/>
                  </a:cubicBezTo>
                  <a:cubicBezTo>
                    <a:pt x="11" y="8"/>
                    <a:pt x="10"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28" name="TextBox 327"/>
          <p:cNvSpPr txBox="1"/>
          <p:nvPr/>
        </p:nvSpPr>
        <p:spPr>
          <a:xfrm>
            <a:off x="565498" y="3795429"/>
            <a:ext cx="2247246" cy="246221"/>
          </a:xfrm>
          <a:prstGeom prst="rect">
            <a:avLst/>
          </a:prstGeom>
          <a:noFill/>
        </p:spPr>
        <p:txBody>
          <a:bodyPr wrap="square" rtlCol="0">
            <a:spAutoFit/>
          </a:bodyPr>
          <a:lstStyle/>
          <a:p>
            <a:r>
              <a:rPr lang="es-CL" sz="1000" b="1" dirty="0" smtClean="0">
                <a:solidFill>
                  <a:schemeClr val="bg2"/>
                </a:solidFill>
                <a:latin typeface="+mn-lt"/>
              </a:rPr>
              <a:t>Plan de Trabajo Alto Nivel </a:t>
            </a:r>
            <a:endParaRPr lang="es-CL" sz="1000" b="1" dirty="0">
              <a:solidFill>
                <a:schemeClr val="bg2"/>
              </a:solidFill>
              <a:latin typeface="+mn-lt"/>
            </a:endParaRPr>
          </a:p>
        </p:txBody>
      </p:sp>
      <p:grpSp>
        <p:nvGrpSpPr>
          <p:cNvPr id="292" name="Group 291"/>
          <p:cNvGrpSpPr/>
          <p:nvPr/>
        </p:nvGrpSpPr>
        <p:grpSpPr>
          <a:xfrm>
            <a:off x="205458" y="2686435"/>
            <a:ext cx="7036540" cy="1048755"/>
            <a:chOff x="187198" y="2693266"/>
            <a:chExt cx="7036540" cy="1087825"/>
          </a:xfrm>
        </p:grpSpPr>
        <p:sp>
          <p:nvSpPr>
            <p:cNvPr id="315" name="Rectangle 314"/>
            <p:cNvSpPr/>
            <p:nvPr>
              <p:custDataLst>
                <p:tags r:id="rId17"/>
              </p:custDataLst>
            </p:nvPr>
          </p:nvSpPr>
          <p:spPr>
            <a:xfrm>
              <a:off x="205458" y="2693266"/>
              <a:ext cx="7018280" cy="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solidFill>
                    <a:srgbClr val="FFFFFF"/>
                  </a:solidFill>
                </a:rPr>
                <a:t>Responsables                                                              Actores Involucrados</a:t>
              </a:r>
              <a:endParaRPr lang="es-CL" sz="1000" b="1" dirty="0">
                <a:solidFill>
                  <a:srgbClr val="FFFFFF"/>
                </a:solidFill>
              </a:endParaRPr>
            </a:p>
          </p:txBody>
        </p:sp>
        <p:grpSp>
          <p:nvGrpSpPr>
            <p:cNvPr id="316" name="Group 315"/>
            <p:cNvGrpSpPr/>
            <p:nvPr>
              <p:custDataLst>
                <p:tags r:id="rId18"/>
              </p:custDataLst>
            </p:nvPr>
          </p:nvGrpSpPr>
          <p:grpSpPr>
            <a:xfrm>
              <a:off x="316674" y="2734898"/>
              <a:ext cx="216000" cy="288000"/>
              <a:chOff x="391339" y="1340959"/>
              <a:chExt cx="382588" cy="609600"/>
            </a:xfrm>
          </p:grpSpPr>
          <p:sp>
            <p:nvSpPr>
              <p:cNvPr id="366" name="Freeform 148"/>
              <p:cNvSpPr>
                <a:spLocks/>
              </p:cNvSpPr>
              <p:nvPr/>
            </p:nvSpPr>
            <p:spPr bwMode="auto">
              <a:xfrm>
                <a:off x="391339" y="1340959"/>
                <a:ext cx="382588" cy="609600"/>
              </a:xfrm>
              <a:custGeom>
                <a:avLst/>
                <a:gdLst>
                  <a:gd name="T0" fmla="*/ 31 w 54"/>
                  <a:gd name="T1" fmla="*/ 86 h 86"/>
                  <a:gd name="T2" fmla="*/ 29 w 54"/>
                  <a:gd name="T3" fmla="*/ 69 h 86"/>
                  <a:gd name="T4" fmla="*/ 28 w 54"/>
                  <a:gd name="T5" fmla="*/ 56 h 86"/>
                  <a:gd name="T6" fmla="*/ 25 w 54"/>
                  <a:gd name="T7" fmla="*/ 50 h 86"/>
                  <a:gd name="T8" fmla="*/ 23 w 54"/>
                  <a:gd name="T9" fmla="*/ 57 h 86"/>
                  <a:gd name="T10" fmla="*/ 20 w 54"/>
                  <a:gd name="T11" fmla="*/ 80 h 86"/>
                  <a:gd name="T12" fmla="*/ 16 w 54"/>
                  <a:gd name="T13" fmla="*/ 85 h 86"/>
                  <a:gd name="T14" fmla="*/ 17 w 54"/>
                  <a:gd name="T15" fmla="*/ 70 h 86"/>
                  <a:gd name="T16" fmla="*/ 17 w 54"/>
                  <a:gd name="T17" fmla="*/ 36 h 86"/>
                  <a:gd name="T18" fmla="*/ 17 w 54"/>
                  <a:gd name="T19" fmla="*/ 29 h 86"/>
                  <a:gd name="T20" fmla="*/ 12 w 54"/>
                  <a:gd name="T21" fmla="*/ 22 h 86"/>
                  <a:gd name="T22" fmla="*/ 6 w 54"/>
                  <a:gd name="T23" fmla="*/ 15 h 86"/>
                  <a:gd name="T24" fmla="*/ 2 w 54"/>
                  <a:gd name="T25" fmla="*/ 7 h 86"/>
                  <a:gd name="T26" fmla="*/ 1 w 54"/>
                  <a:gd name="T27" fmla="*/ 2 h 86"/>
                  <a:gd name="T28" fmla="*/ 6 w 54"/>
                  <a:gd name="T29" fmla="*/ 5 h 86"/>
                  <a:gd name="T30" fmla="*/ 10 w 54"/>
                  <a:gd name="T31" fmla="*/ 10 h 86"/>
                  <a:gd name="T32" fmla="*/ 20 w 54"/>
                  <a:gd name="T33" fmla="*/ 20 h 86"/>
                  <a:gd name="T34" fmla="*/ 33 w 54"/>
                  <a:gd name="T35" fmla="*/ 21 h 86"/>
                  <a:gd name="T36" fmla="*/ 40 w 54"/>
                  <a:gd name="T37" fmla="*/ 15 h 86"/>
                  <a:gd name="T38" fmla="*/ 44 w 54"/>
                  <a:gd name="T39" fmla="*/ 7 h 86"/>
                  <a:gd name="T40" fmla="*/ 50 w 54"/>
                  <a:gd name="T41" fmla="*/ 0 h 86"/>
                  <a:gd name="T42" fmla="*/ 53 w 54"/>
                  <a:gd name="T43" fmla="*/ 7 h 86"/>
                  <a:gd name="T44" fmla="*/ 45 w 54"/>
                  <a:gd name="T45" fmla="*/ 20 h 86"/>
                  <a:gd name="T46" fmla="*/ 35 w 54"/>
                  <a:gd name="T47" fmla="*/ 45 h 86"/>
                  <a:gd name="T48" fmla="*/ 36 w 54"/>
                  <a:gd name="T49" fmla="*/ 70 h 86"/>
                  <a:gd name="T50" fmla="*/ 31 w 54"/>
                  <a:gd name="T5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86">
                    <a:moveTo>
                      <a:pt x="31" y="86"/>
                    </a:moveTo>
                    <a:cubicBezTo>
                      <a:pt x="29" y="81"/>
                      <a:pt x="29" y="75"/>
                      <a:pt x="29" y="69"/>
                    </a:cubicBezTo>
                    <a:cubicBezTo>
                      <a:pt x="28" y="63"/>
                      <a:pt x="28" y="61"/>
                      <a:pt x="28" y="56"/>
                    </a:cubicBezTo>
                    <a:cubicBezTo>
                      <a:pt x="27" y="54"/>
                      <a:pt x="27" y="51"/>
                      <a:pt x="25" y="50"/>
                    </a:cubicBezTo>
                    <a:cubicBezTo>
                      <a:pt x="23" y="52"/>
                      <a:pt x="23" y="55"/>
                      <a:pt x="23" y="57"/>
                    </a:cubicBezTo>
                    <a:cubicBezTo>
                      <a:pt x="22" y="66"/>
                      <a:pt x="22" y="71"/>
                      <a:pt x="20" y="80"/>
                    </a:cubicBezTo>
                    <a:cubicBezTo>
                      <a:pt x="20" y="82"/>
                      <a:pt x="19" y="86"/>
                      <a:pt x="16" y="85"/>
                    </a:cubicBezTo>
                    <a:cubicBezTo>
                      <a:pt x="16" y="80"/>
                      <a:pt x="17" y="75"/>
                      <a:pt x="17" y="70"/>
                    </a:cubicBezTo>
                    <a:cubicBezTo>
                      <a:pt x="17" y="59"/>
                      <a:pt x="17" y="47"/>
                      <a:pt x="17" y="36"/>
                    </a:cubicBezTo>
                    <a:cubicBezTo>
                      <a:pt x="17" y="34"/>
                      <a:pt x="17" y="31"/>
                      <a:pt x="17" y="29"/>
                    </a:cubicBezTo>
                    <a:cubicBezTo>
                      <a:pt x="16" y="27"/>
                      <a:pt x="14" y="24"/>
                      <a:pt x="12" y="22"/>
                    </a:cubicBezTo>
                    <a:cubicBezTo>
                      <a:pt x="10" y="19"/>
                      <a:pt x="8" y="17"/>
                      <a:pt x="6" y="15"/>
                    </a:cubicBezTo>
                    <a:cubicBezTo>
                      <a:pt x="5" y="13"/>
                      <a:pt x="6" y="15"/>
                      <a:pt x="2" y="7"/>
                    </a:cubicBezTo>
                    <a:cubicBezTo>
                      <a:pt x="1" y="6"/>
                      <a:pt x="0" y="3"/>
                      <a:pt x="1" y="2"/>
                    </a:cubicBezTo>
                    <a:cubicBezTo>
                      <a:pt x="4" y="1"/>
                      <a:pt x="5" y="4"/>
                      <a:pt x="6" y="5"/>
                    </a:cubicBezTo>
                    <a:cubicBezTo>
                      <a:pt x="7" y="7"/>
                      <a:pt x="9" y="8"/>
                      <a:pt x="10" y="10"/>
                    </a:cubicBezTo>
                    <a:cubicBezTo>
                      <a:pt x="13" y="13"/>
                      <a:pt x="16" y="19"/>
                      <a:pt x="20" y="20"/>
                    </a:cubicBezTo>
                    <a:cubicBezTo>
                      <a:pt x="22" y="22"/>
                      <a:pt x="30" y="23"/>
                      <a:pt x="33" y="21"/>
                    </a:cubicBezTo>
                    <a:cubicBezTo>
                      <a:pt x="35" y="21"/>
                      <a:pt x="38" y="17"/>
                      <a:pt x="40" y="15"/>
                    </a:cubicBezTo>
                    <a:cubicBezTo>
                      <a:pt x="41" y="13"/>
                      <a:pt x="43" y="10"/>
                      <a:pt x="44" y="7"/>
                    </a:cubicBezTo>
                    <a:cubicBezTo>
                      <a:pt x="46" y="5"/>
                      <a:pt x="48" y="1"/>
                      <a:pt x="50" y="0"/>
                    </a:cubicBezTo>
                    <a:cubicBezTo>
                      <a:pt x="53" y="0"/>
                      <a:pt x="54" y="4"/>
                      <a:pt x="53" y="7"/>
                    </a:cubicBezTo>
                    <a:cubicBezTo>
                      <a:pt x="51" y="11"/>
                      <a:pt x="47" y="16"/>
                      <a:pt x="45" y="20"/>
                    </a:cubicBezTo>
                    <a:cubicBezTo>
                      <a:pt x="37" y="33"/>
                      <a:pt x="35" y="30"/>
                      <a:pt x="35" y="45"/>
                    </a:cubicBezTo>
                    <a:cubicBezTo>
                      <a:pt x="35" y="53"/>
                      <a:pt x="36" y="61"/>
                      <a:pt x="36" y="70"/>
                    </a:cubicBezTo>
                    <a:cubicBezTo>
                      <a:pt x="36" y="77"/>
                      <a:pt x="36" y="84"/>
                      <a:pt x="31" y="86"/>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sp>
            <p:nvSpPr>
              <p:cNvPr id="367" name="Freeform 149"/>
              <p:cNvSpPr>
                <a:spLocks/>
              </p:cNvSpPr>
              <p:nvPr/>
            </p:nvSpPr>
            <p:spPr bwMode="auto">
              <a:xfrm>
                <a:off x="518338" y="1361598"/>
                <a:ext cx="112713" cy="106363"/>
              </a:xfrm>
              <a:custGeom>
                <a:avLst/>
                <a:gdLst>
                  <a:gd name="T0" fmla="*/ 13 w 16"/>
                  <a:gd name="T1" fmla="*/ 13 h 15"/>
                  <a:gd name="T2" fmla="*/ 8 w 16"/>
                  <a:gd name="T3" fmla="*/ 15 h 15"/>
                  <a:gd name="T4" fmla="*/ 9 w 16"/>
                  <a:gd name="T5" fmla="*/ 1 h 15"/>
                  <a:gd name="T6" fmla="*/ 13 w 16"/>
                  <a:gd name="T7" fmla="*/ 13 h 15"/>
                </a:gdLst>
                <a:ahLst/>
                <a:cxnLst>
                  <a:cxn ang="0">
                    <a:pos x="T0" y="T1"/>
                  </a:cxn>
                  <a:cxn ang="0">
                    <a:pos x="T2" y="T3"/>
                  </a:cxn>
                  <a:cxn ang="0">
                    <a:pos x="T4" y="T5"/>
                  </a:cxn>
                  <a:cxn ang="0">
                    <a:pos x="T6" y="T7"/>
                  </a:cxn>
                </a:cxnLst>
                <a:rect l="0" t="0" r="r" b="b"/>
                <a:pathLst>
                  <a:path w="16" h="15">
                    <a:moveTo>
                      <a:pt x="13" y="13"/>
                    </a:moveTo>
                    <a:cubicBezTo>
                      <a:pt x="11" y="14"/>
                      <a:pt x="9" y="14"/>
                      <a:pt x="8" y="15"/>
                    </a:cubicBezTo>
                    <a:cubicBezTo>
                      <a:pt x="0" y="14"/>
                      <a:pt x="0" y="0"/>
                      <a:pt x="9" y="1"/>
                    </a:cubicBezTo>
                    <a:cubicBezTo>
                      <a:pt x="14" y="1"/>
                      <a:pt x="16" y="8"/>
                      <a:pt x="13" y="13"/>
                    </a:cubicBezTo>
                    <a:close/>
                  </a:path>
                </a:pathLst>
              </a:custGeom>
              <a:solidFill>
                <a:schemeClr val="bg2"/>
              </a:solidFill>
              <a:ln>
                <a:noFill/>
              </a:ln>
            </p:spPr>
            <p:txBody>
              <a:bodyPr vert="horz" wrap="square" lIns="91411" tIns="45704" rIns="91411" bIns="45704" numCol="1" anchor="t" anchorCtr="0" compatLnSpc="1">
                <a:prstTxWarp prst="textNoShape">
                  <a:avLst/>
                </a:prstTxWarp>
              </a:bodyPr>
              <a:lstStyle/>
              <a:p>
                <a:endParaRPr lang="en-US">
                  <a:solidFill>
                    <a:srgbClr val="000000"/>
                  </a:solidFill>
                </a:endParaRPr>
              </a:p>
            </p:txBody>
          </p:sp>
        </p:grpSp>
        <p:sp>
          <p:nvSpPr>
            <p:cNvPr id="317" name="Rectangle 316"/>
            <p:cNvSpPr/>
            <p:nvPr/>
          </p:nvSpPr>
          <p:spPr>
            <a:xfrm>
              <a:off x="3631554" y="3059282"/>
              <a:ext cx="3558680"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CL" sz="900" dirty="0" smtClean="0">
                  <a:solidFill>
                    <a:srgbClr val="002776"/>
                  </a:solidFill>
                </a:rPr>
                <a:t>BID y/o BM (Banco Mundial)</a:t>
              </a:r>
            </a:p>
            <a:p>
              <a:r>
                <a:rPr lang="es-CL" sz="900" dirty="0" err="1" smtClean="0">
                  <a:solidFill>
                    <a:srgbClr val="002776"/>
                  </a:solidFill>
                </a:rPr>
                <a:t>Conquito</a:t>
              </a:r>
              <a:endParaRPr lang="es-CL" sz="900" dirty="0">
                <a:solidFill>
                  <a:srgbClr val="002776"/>
                </a:solidFill>
              </a:endParaRPr>
            </a:p>
          </p:txBody>
        </p:sp>
        <p:sp>
          <p:nvSpPr>
            <p:cNvPr id="318" name="Rectangle 317"/>
            <p:cNvSpPr/>
            <p:nvPr/>
          </p:nvSpPr>
          <p:spPr>
            <a:xfrm>
              <a:off x="187198" y="3070904"/>
              <a:ext cx="3418116" cy="7101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_tradnl" sz="900" b="1" dirty="0" smtClean="0">
                  <a:solidFill>
                    <a:srgbClr val="002776"/>
                  </a:solidFill>
                </a:rPr>
                <a:t>Líder de Proyecto: </a:t>
              </a:r>
              <a:r>
                <a:rPr lang="es-ES_tradnl" sz="900" dirty="0" smtClean="0">
                  <a:solidFill>
                    <a:srgbClr val="002776"/>
                  </a:solidFill>
                </a:rPr>
                <a:t>Secretaría de Desarrollo Productivo y Competitividad y QT</a:t>
              </a:r>
            </a:p>
            <a:p>
              <a:r>
                <a:rPr lang="es-ES_tradnl" sz="900" b="1" dirty="0" smtClean="0">
                  <a:solidFill>
                    <a:srgbClr val="002776"/>
                  </a:solidFill>
                </a:rPr>
                <a:t>Equipo de Proyecto</a:t>
              </a:r>
              <a:r>
                <a:rPr lang="es-ES_tradnl" sz="900" dirty="0" smtClean="0">
                  <a:solidFill>
                    <a:srgbClr val="002776"/>
                  </a:solidFill>
                </a:rPr>
                <a:t>: NA</a:t>
              </a:r>
              <a:endParaRPr lang="es-ES" sz="900" dirty="0">
                <a:solidFill>
                  <a:srgbClr val="002776"/>
                </a:solidFill>
              </a:endParaRPr>
            </a:p>
          </p:txBody>
        </p:sp>
      </p:grpSp>
      <p:sp>
        <p:nvSpPr>
          <p:cNvPr id="368" name="Rectangle 367"/>
          <p:cNvSpPr/>
          <p:nvPr/>
        </p:nvSpPr>
        <p:spPr>
          <a:xfrm>
            <a:off x="205459" y="6443378"/>
            <a:ext cx="3168428"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Presupuesto total proyecto</a:t>
            </a:r>
            <a:endParaRPr lang="es-CL" sz="1000" b="1" dirty="0"/>
          </a:p>
        </p:txBody>
      </p:sp>
      <p:sp>
        <p:nvSpPr>
          <p:cNvPr id="369" name="Rectangle 368"/>
          <p:cNvSpPr/>
          <p:nvPr/>
        </p:nvSpPr>
        <p:spPr>
          <a:xfrm>
            <a:off x="205458" y="6784062"/>
            <a:ext cx="3204491"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CL" sz="1000" dirty="0" smtClean="0">
                <a:solidFill>
                  <a:schemeClr val="tx2"/>
                </a:solidFill>
              </a:rPr>
              <a:t>$ 500.000 USD – </a:t>
            </a:r>
          </a:p>
          <a:p>
            <a:pPr algn="ctr"/>
            <a:r>
              <a:rPr lang="es-CL" sz="1000" dirty="0" smtClean="0">
                <a:solidFill>
                  <a:schemeClr val="tx2"/>
                </a:solidFill>
              </a:rPr>
              <a:t>(S</a:t>
            </a:r>
            <a:r>
              <a:rPr lang="es-CL" sz="1000" i="1" dirty="0" smtClean="0">
                <a:solidFill>
                  <a:schemeClr val="tx2"/>
                </a:solidFill>
              </a:rPr>
              <a:t>e sugiere que se financie a través del BID o BM</a:t>
            </a:r>
            <a:r>
              <a:rPr lang="es-CL" sz="1000" dirty="0" smtClean="0">
                <a:solidFill>
                  <a:schemeClr val="tx2"/>
                </a:solidFill>
              </a:rPr>
              <a:t>)</a:t>
            </a:r>
          </a:p>
          <a:p>
            <a:pPr algn="ctr"/>
            <a:r>
              <a:rPr lang="es-CL" sz="900" dirty="0" smtClean="0">
                <a:solidFill>
                  <a:schemeClr val="tx2"/>
                </a:solidFill>
              </a:rPr>
              <a:t>Incluye el estudio del proyecto detallado y el personal y material necesario así como la comunicación de resultados</a:t>
            </a:r>
          </a:p>
        </p:txBody>
      </p:sp>
      <p:sp>
        <p:nvSpPr>
          <p:cNvPr id="370" name="Freeform 191"/>
          <p:cNvSpPr>
            <a:spLocks noEditPoints="1"/>
          </p:cNvSpPr>
          <p:nvPr/>
        </p:nvSpPr>
        <p:spPr bwMode="auto">
          <a:xfrm>
            <a:off x="258950" y="6461378"/>
            <a:ext cx="331448" cy="324000"/>
          </a:xfrm>
          <a:custGeom>
            <a:avLst/>
            <a:gdLst>
              <a:gd name="T0" fmla="*/ 61 w 88"/>
              <a:gd name="T1" fmla="*/ 25 h 100"/>
              <a:gd name="T2" fmla="*/ 84 w 88"/>
              <a:gd name="T3" fmla="*/ 50 h 100"/>
              <a:gd name="T4" fmla="*/ 63 w 88"/>
              <a:gd name="T5" fmla="*/ 100 h 100"/>
              <a:gd name="T6" fmla="*/ 22 w 88"/>
              <a:gd name="T7" fmla="*/ 75 h 100"/>
              <a:gd name="T8" fmla="*/ 4 w 88"/>
              <a:gd name="T9" fmla="*/ 46 h 100"/>
              <a:gd name="T10" fmla="*/ 17 w 88"/>
              <a:gd name="T11" fmla="*/ 10 h 100"/>
              <a:gd name="T12" fmla="*/ 2 w 88"/>
              <a:gd name="T13" fmla="*/ 43 h 100"/>
              <a:gd name="T14" fmla="*/ 20 w 88"/>
              <a:gd name="T15" fmla="*/ 45 h 100"/>
              <a:gd name="T16" fmla="*/ 31 w 88"/>
              <a:gd name="T17" fmla="*/ 61 h 100"/>
              <a:gd name="T18" fmla="*/ 76 w 88"/>
              <a:gd name="T19" fmla="*/ 38 h 100"/>
              <a:gd name="T20" fmla="*/ 51 w 88"/>
              <a:gd name="T21" fmla="*/ 36 h 100"/>
              <a:gd name="T22" fmla="*/ 45 w 88"/>
              <a:gd name="T23" fmla="*/ 21 h 100"/>
              <a:gd name="T24" fmla="*/ 41 w 88"/>
              <a:gd name="T25" fmla="*/ 27 h 100"/>
              <a:gd name="T26" fmla="*/ 57 w 88"/>
              <a:gd name="T27" fmla="*/ 21 h 100"/>
              <a:gd name="T28" fmla="*/ 50 w 88"/>
              <a:gd name="T29" fmla="*/ 11 h 100"/>
              <a:gd name="T30" fmla="*/ 38 w 88"/>
              <a:gd name="T31" fmla="*/ 26 h 100"/>
              <a:gd name="T32" fmla="*/ 2 w 88"/>
              <a:gd name="T33" fmla="*/ 43 h 100"/>
              <a:gd name="T34" fmla="*/ 54 w 88"/>
              <a:gd name="T35" fmla="*/ 23 h 100"/>
              <a:gd name="T36" fmla="*/ 73 w 88"/>
              <a:gd name="T37" fmla="*/ 41 h 100"/>
              <a:gd name="T38" fmla="*/ 23 w 88"/>
              <a:gd name="T39" fmla="*/ 45 h 100"/>
              <a:gd name="T40" fmla="*/ 28 w 88"/>
              <a:gd name="T41" fmla="*/ 55 h 100"/>
              <a:gd name="T42" fmla="*/ 22 w 88"/>
              <a:gd name="T43" fmla="*/ 50 h 100"/>
              <a:gd name="T44" fmla="*/ 26 w 88"/>
              <a:gd name="T45" fmla="*/ 65 h 100"/>
              <a:gd name="T46" fmla="*/ 23 w 88"/>
              <a:gd name="T47" fmla="*/ 45 h 100"/>
              <a:gd name="T48" fmla="*/ 77 w 88"/>
              <a:gd name="T49" fmla="*/ 45 h 100"/>
              <a:gd name="T50" fmla="*/ 63 w 88"/>
              <a:gd name="T51" fmla="*/ 46 h 100"/>
              <a:gd name="T52" fmla="*/ 82 w 88"/>
              <a:gd name="T53" fmla="*/ 88 h 100"/>
              <a:gd name="T54" fmla="*/ 76 w 88"/>
              <a:gd name="T55" fmla="*/ 48 h 100"/>
              <a:gd name="T56" fmla="*/ 82 w 88"/>
              <a:gd name="T57" fmla="*/ 88 h 100"/>
              <a:gd name="T58" fmla="*/ 43 w 88"/>
              <a:gd name="T59" fmla="*/ 85 h 100"/>
              <a:gd name="T60" fmla="*/ 45 w 88"/>
              <a:gd name="T61" fmla="*/ 86 h 100"/>
              <a:gd name="T62" fmla="*/ 48 w 88"/>
              <a:gd name="T63" fmla="*/ 88 h 100"/>
              <a:gd name="T64" fmla="*/ 50 w 88"/>
              <a:gd name="T65" fmla="*/ 90 h 100"/>
              <a:gd name="T66" fmla="*/ 51 w 88"/>
              <a:gd name="T67" fmla="*/ 91 h 100"/>
              <a:gd name="T68" fmla="*/ 65 w 88"/>
              <a:gd name="T69" fmla="*/ 57 h 100"/>
              <a:gd name="T70" fmla="*/ 52 w 88"/>
              <a:gd name="T71" fmla="*/ 76 h 100"/>
              <a:gd name="T72" fmla="*/ 19 w 88"/>
              <a:gd name="T73" fmla="*/ 56 h 100"/>
              <a:gd name="T74" fmla="*/ 6 w 88"/>
              <a:gd name="T75" fmla="*/ 65 h 100"/>
              <a:gd name="T76" fmla="*/ 71 w 88"/>
              <a:gd name="T77" fmla="*/ 91 h 100"/>
              <a:gd name="T78" fmla="*/ 66 w 88"/>
              <a:gd name="T79" fmla="*/ 57 h 100"/>
              <a:gd name="T80" fmla="*/ 65 w 88"/>
              <a:gd name="T81" fmla="*/ 97 h 100"/>
              <a:gd name="T82" fmla="*/ 74 w 88"/>
              <a:gd name="T83" fmla="*/ 50 h 100"/>
              <a:gd name="T84" fmla="*/ 59 w 88"/>
              <a:gd name="T85" fmla="*/ 53 h 100"/>
              <a:gd name="T86" fmla="*/ 60 w 88"/>
              <a:gd name="T87" fmla="*/ 50 h 100"/>
              <a:gd name="T88" fmla="*/ 65 w 88"/>
              <a:gd name="T89"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00">
                <a:moveTo>
                  <a:pt x="40" y="14"/>
                </a:moveTo>
                <a:cubicBezTo>
                  <a:pt x="47" y="4"/>
                  <a:pt x="66" y="10"/>
                  <a:pt x="61" y="25"/>
                </a:cubicBezTo>
                <a:cubicBezTo>
                  <a:pt x="66" y="28"/>
                  <a:pt x="69" y="30"/>
                  <a:pt x="74" y="34"/>
                </a:cubicBezTo>
                <a:cubicBezTo>
                  <a:pt x="80" y="38"/>
                  <a:pt x="82" y="41"/>
                  <a:pt x="84" y="50"/>
                </a:cubicBezTo>
                <a:cubicBezTo>
                  <a:pt x="88" y="62"/>
                  <a:pt x="86" y="77"/>
                  <a:pt x="84" y="90"/>
                </a:cubicBezTo>
                <a:cubicBezTo>
                  <a:pt x="76" y="92"/>
                  <a:pt x="70" y="96"/>
                  <a:pt x="63" y="100"/>
                </a:cubicBezTo>
                <a:cubicBezTo>
                  <a:pt x="54" y="97"/>
                  <a:pt x="48" y="90"/>
                  <a:pt x="40" y="86"/>
                </a:cubicBezTo>
                <a:cubicBezTo>
                  <a:pt x="34" y="82"/>
                  <a:pt x="29" y="78"/>
                  <a:pt x="22" y="75"/>
                </a:cubicBezTo>
                <a:cubicBezTo>
                  <a:pt x="17" y="72"/>
                  <a:pt x="11" y="69"/>
                  <a:pt x="4" y="67"/>
                </a:cubicBezTo>
                <a:cubicBezTo>
                  <a:pt x="5" y="62"/>
                  <a:pt x="5" y="53"/>
                  <a:pt x="4" y="46"/>
                </a:cubicBezTo>
                <a:cubicBezTo>
                  <a:pt x="3" y="44"/>
                  <a:pt x="1" y="44"/>
                  <a:pt x="0" y="43"/>
                </a:cubicBezTo>
                <a:cubicBezTo>
                  <a:pt x="1" y="29"/>
                  <a:pt x="7" y="15"/>
                  <a:pt x="17" y="10"/>
                </a:cubicBezTo>
                <a:cubicBezTo>
                  <a:pt x="25" y="6"/>
                  <a:pt x="33" y="10"/>
                  <a:pt x="40" y="14"/>
                </a:cubicBezTo>
                <a:close/>
                <a:moveTo>
                  <a:pt x="2" y="43"/>
                </a:moveTo>
                <a:cubicBezTo>
                  <a:pt x="9" y="46"/>
                  <a:pt x="13" y="51"/>
                  <a:pt x="20" y="53"/>
                </a:cubicBezTo>
                <a:cubicBezTo>
                  <a:pt x="20" y="50"/>
                  <a:pt x="21" y="48"/>
                  <a:pt x="20" y="45"/>
                </a:cubicBezTo>
                <a:cubicBezTo>
                  <a:pt x="22" y="39"/>
                  <a:pt x="31" y="40"/>
                  <a:pt x="35" y="44"/>
                </a:cubicBezTo>
                <a:cubicBezTo>
                  <a:pt x="35" y="50"/>
                  <a:pt x="32" y="55"/>
                  <a:pt x="31" y="61"/>
                </a:cubicBezTo>
                <a:cubicBezTo>
                  <a:pt x="38" y="65"/>
                  <a:pt x="45" y="69"/>
                  <a:pt x="52" y="73"/>
                </a:cubicBezTo>
                <a:cubicBezTo>
                  <a:pt x="55" y="57"/>
                  <a:pt x="58" y="39"/>
                  <a:pt x="76" y="38"/>
                </a:cubicBezTo>
                <a:cubicBezTo>
                  <a:pt x="73" y="34"/>
                  <a:pt x="67" y="30"/>
                  <a:pt x="61" y="28"/>
                </a:cubicBezTo>
                <a:cubicBezTo>
                  <a:pt x="60" y="32"/>
                  <a:pt x="56" y="40"/>
                  <a:pt x="51" y="36"/>
                </a:cubicBezTo>
                <a:cubicBezTo>
                  <a:pt x="50" y="31"/>
                  <a:pt x="53" y="29"/>
                  <a:pt x="54" y="25"/>
                </a:cubicBezTo>
                <a:cubicBezTo>
                  <a:pt x="51" y="24"/>
                  <a:pt x="47" y="21"/>
                  <a:pt x="45" y="21"/>
                </a:cubicBezTo>
                <a:cubicBezTo>
                  <a:pt x="45" y="24"/>
                  <a:pt x="40" y="34"/>
                  <a:pt x="38" y="27"/>
                </a:cubicBezTo>
                <a:cubicBezTo>
                  <a:pt x="39" y="27"/>
                  <a:pt x="40" y="27"/>
                  <a:pt x="41" y="27"/>
                </a:cubicBezTo>
                <a:cubicBezTo>
                  <a:pt x="43" y="22"/>
                  <a:pt x="44" y="17"/>
                  <a:pt x="48" y="15"/>
                </a:cubicBezTo>
                <a:cubicBezTo>
                  <a:pt x="53" y="15"/>
                  <a:pt x="57" y="17"/>
                  <a:pt x="57" y="21"/>
                </a:cubicBezTo>
                <a:cubicBezTo>
                  <a:pt x="58" y="26"/>
                  <a:pt x="51" y="31"/>
                  <a:pt x="54" y="36"/>
                </a:cubicBezTo>
                <a:cubicBezTo>
                  <a:pt x="62" y="30"/>
                  <a:pt x="63" y="11"/>
                  <a:pt x="50" y="11"/>
                </a:cubicBezTo>
                <a:cubicBezTo>
                  <a:pt x="48" y="11"/>
                  <a:pt x="48" y="11"/>
                  <a:pt x="45" y="12"/>
                </a:cubicBezTo>
                <a:cubicBezTo>
                  <a:pt x="42" y="15"/>
                  <a:pt x="39" y="20"/>
                  <a:pt x="38" y="26"/>
                </a:cubicBezTo>
                <a:cubicBezTo>
                  <a:pt x="35" y="23"/>
                  <a:pt x="38" y="19"/>
                  <a:pt x="39" y="16"/>
                </a:cubicBezTo>
                <a:cubicBezTo>
                  <a:pt x="21" y="0"/>
                  <a:pt x="1" y="23"/>
                  <a:pt x="2" y="43"/>
                </a:cubicBezTo>
                <a:close/>
                <a:moveTo>
                  <a:pt x="46" y="19"/>
                </a:moveTo>
                <a:cubicBezTo>
                  <a:pt x="49" y="20"/>
                  <a:pt x="51" y="22"/>
                  <a:pt x="54" y="23"/>
                </a:cubicBezTo>
                <a:cubicBezTo>
                  <a:pt x="57" y="18"/>
                  <a:pt x="47" y="13"/>
                  <a:pt x="46" y="19"/>
                </a:cubicBezTo>
                <a:close/>
                <a:moveTo>
                  <a:pt x="73" y="41"/>
                </a:moveTo>
                <a:cubicBezTo>
                  <a:pt x="73" y="41"/>
                  <a:pt x="73" y="41"/>
                  <a:pt x="73" y="41"/>
                </a:cubicBezTo>
                <a:close/>
                <a:moveTo>
                  <a:pt x="23" y="45"/>
                </a:moveTo>
                <a:cubicBezTo>
                  <a:pt x="26" y="45"/>
                  <a:pt x="29" y="45"/>
                  <a:pt x="31" y="46"/>
                </a:cubicBezTo>
                <a:cubicBezTo>
                  <a:pt x="30" y="50"/>
                  <a:pt x="30" y="53"/>
                  <a:pt x="28" y="55"/>
                </a:cubicBezTo>
                <a:cubicBezTo>
                  <a:pt x="27" y="55"/>
                  <a:pt x="27" y="56"/>
                  <a:pt x="27" y="56"/>
                </a:cubicBezTo>
                <a:cubicBezTo>
                  <a:pt x="24" y="55"/>
                  <a:pt x="23" y="53"/>
                  <a:pt x="22" y="50"/>
                </a:cubicBezTo>
                <a:cubicBezTo>
                  <a:pt x="20" y="54"/>
                  <a:pt x="20" y="61"/>
                  <a:pt x="22" y="64"/>
                </a:cubicBezTo>
                <a:cubicBezTo>
                  <a:pt x="23" y="65"/>
                  <a:pt x="24" y="65"/>
                  <a:pt x="26" y="65"/>
                </a:cubicBezTo>
                <a:cubicBezTo>
                  <a:pt x="30" y="60"/>
                  <a:pt x="31" y="52"/>
                  <a:pt x="33" y="45"/>
                </a:cubicBezTo>
                <a:cubicBezTo>
                  <a:pt x="31" y="43"/>
                  <a:pt x="23" y="39"/>
                  <a:pt x="23" y="45"/>
                </a:cubicBezTo>
                <a:close/>
                <a:moveTo>
                  <a:pt x="77" y="45"/>
                </a:moveTo>
                <a:cubicBezTo>
                  <a:pt x="77" y="47"/>
                  <a:pt x="77" y="43"/>
                  <a:pt x="77" y="45"/>
                </a:cubicBezTo>
                <a:close/>
                <a:moveTo>
                  <a:pt x="63" y="49"/>
                </a:moveTo>
                <a:cubicBezTo>
                  <a:pt x="63" y="49"/>
                  <a:pt x="64" y="47"/>
                  <a:pt x="63" y="46"/>
                </a:cubicBezTo>
                <a:cubicBezTo>
                  <a:pt x="62" y="47"/>
                  <a:pt x="61" y="49"/>
                  <a:pt x="63" y="49"/>
                </a:cubicBezTo>
                <a:close/>
                <a:moveTo>
                  <a:pt x="82" y="88"/>
                </a:moveTo>
                <a:cubicBezTo>
                  <a:pt x="85" y="75"/>
                  <a:pt x="87" y="56"/>
                  <a:pt x="80" y="46"/>
                </a:cubicBezTo>
                <a:cubicBezTo>
                  <a:pt x="78" y="47"/>
                  <a:pt x="78" y="48"/>
                  <a:pt x="76" y="48"/>
                </a:cubicBezTo>
                <a:cubicBezTo>
                  <a:pt x="78" y="61"/>
                  <a:pt x="81" y="75"/>
                  <a:pt x="79" y="90"/>
                </a:cubicBezTo>
                <a:cubicBezTo>
                  <a:pt x="81" y="90"/>
                  <a:pt x="81" y="88"/>
                  <a:pt x="82" y="88"/>
                </a:cubicBezTo>
                <a:close/>
                <a:moveTo>
                  <a:pt x="6" y="65"/>
                </a:moveTo>
                <a:cubicBezTo>
                  <a:pt x="19" y="71"/>
                  <a:pt x="31" y="79"/>
                  <a:pt x="43" y="85"/>
                </a:cubicBezTo>
                <a:cubicBezTo>
                  <a:pt x="44" y="82"/>
                  <a:pt x="46" y="78"/>
                  <a:pt x="48" y="78"/>
                </a:cubicBezTo>
                <a:cubicBezTo>
                  <a:pt x="48" y="80"/>
                  <a:pt x="44" y="82"/>
                  <a:pt x="45" y="86"/>
                </a:cubicBezTo>
                <a:cubicBezTo>
                  <a:pt x="48" y="86"/>
                  <a:pt x="47" y="80"/>
                  <a:pt x="51" y="80"/>
                </a:cubicBezTo>
                <a:cubicBezTo>
                  <a:pt x="50" y="82"/>
                  <a:pt x="47" y="85"/>
                  <a:pt x="48" y="88"/>
                </a:cubicBezTo>
                <a:cubicBezTo>
                  <a:pt x="51" y="87"/>
                  <a:pt x="49" y="82"/>
                  <a:pt x="53" y="81"/>
                </a:cubicBezTo>
                <a:cubicBezTo>
                  <a:pt x="52" y="84"/>
                  <a:pt x="50" y="86"/>
                  <a:pt x="50" y="90"/>
                </a:cubicBezTo>
                <a:cubicBezTo>
                  <a:pt x="52" y="89"/>
                  <a:pt x="52" y="84"/>
                  <a:pt x="54" y="84"/>
                </a:cubicBezTo>
                <a:cubicBezTo>
                  <a:pt x="53" y="87"/>
                  <a:pt x="52" y="88"/>
                  <a:pt x="51" y="91"/>
                </a:cubicBezTo>
                <a:cubicBezTo>
                  <a:pt x="54" y="93"/>
                  <a:pt x="57" y="95"/>
                  <a:pt x="61" y="96"/>
                </a:cubicBezTo>
                <a:cubicBezTo>
                  <a:pt x="63" y="85"/>
                  <a:pt x="66" y="71"/>
                  <a:pt x="65" y="57"/>
                </a:cubicBezTo>
                <a:cubicBezTo>
                  <a:pt x="63" y="56"/>
                  <a:pt x="59" y="55"/>
                  <a:pt x="58" y="55"/>
                </a:cubicBezTo>
                <a:cubicBezTo>
                  <a:pt x="55" y="62"/>
                  <a:pt x="56" y="71"/>
                  <a:pt x="52" y="76"/>
                </a:cubicBezTo>
                <a:cubicBezTo>
                  <a:pt x="46" y="71"/>
                  <a:pt x="38" y="67"/>
                  <a:pt x="30" y="63"/>
                </a:cubicBezTo>
                <a:cubicBezTo>
                  <a:pt x="26" y="73"/>
                  <a:pt x="16" y="66"/>
                  <a:pt x="19" y="56"/>
                </a:cubicBezTo>
                <a:cubicBezTo>
                  <a:pt x="15" y="53"/>
                  <a:pt x="11" y="50"/>
                  <a:pt x="7" y="48"/>
                </a:cubicBezTo>
                <a:cubicBezTo>
                  <a:pt x="6" y="53"/>
                  <a:pt x="6" y="59"/>
                  <a:pt x="6" y="65"/>
                </a:cubicBezTo>
                <a:close/>
                <a:moveTo>
                  <a:pt x="71" y="50"/>
                </a:moveTo>
                <a:cubicBezTo>
                  <a:pt x="73" y="61"/>
                  <a:pt x="75" y="78"/>
                  <a:pt x="71" y="91"/>
                </a:cubicBezTo>
                <a:cubicBezTo>
                  <a:pt x="71" y="80"/>
                  <a:pt x="74" y="62"/>
                  <a:pt x="69" y="52"/>
                </a:cubicBezTo>
                <a:cubicBezTo>
                  <a:pt x="66" y="53"/>
                  <a:pt x="66" y="55"/>
                  <a:pt x="66" y="57"/>
                </a:cubicBezTo>
                <a:cubicBezTo>
                  <a:pt x="66" y="63"/>
                  <a:pt x="67" y="70"/>
                  <a:pt x="67" y="77"/>
                </a:cubicBezTo>
                <a:cubicBezTo>
                  <a:pt x="66" y="85"/>
                  <a:pt x="61" y="92"/>
                  <a:pt x="65" y="97"/>
                </a:cubicBezTo>
                <a:cubicBezTo>
                  <a:pt x="69" y="95"/>
                  <a:pt x="72" y="92"/>
                  <a:pt x="77" y="91"/>
                </a:cubicBezTo>
                <a:cubicBezTo>
                  <a:pt x="80" y="78"/>
                  <a:pt x="78" y="61"/>
                  <a:pt x="74" y="50"/>
                </a:cubicBezTo>
                <a:cubicBezTo>
                  <a:pt x="73" y="49"/>
                  <a:pt x="73" y="51"/>
                  <a:pt x="71" y="50"/>
                </a:cubicBezTo>
                <a:close/>
                <a:moveTo>
                  <a:pt x="59" y="53"/>
                </a:moveTo>
                <a:cubicBezTo>
                  <a:pt x="61" y="54"/>
                  <a:pt x="62" y="54"/>
                  <a:pt x="64" y="55"/>
                </a:cubicBezTo>
                <a:cubicBezTo>
                  <a:pt x="63" y="52"/>
                  <a:pt x="62" y="51"/>
                  <a:pt x="60" y="50"/>
                </a:cubicBezTo>
                <a:cubicBezTo>
                  <a:pt x="60" y="51"/>
                  <a:pt x="59" y="52"/>
                  <a:pt x="59" y="53"/>
                </a:cubicBezTo>
                <a:close/>
                <a:moveTo>
                  <a:pt x="65" y="51"/>
                </a:moveTo>
                <a:cubicBezTo>
                  <a:pt x="66" y="51"/>
                  <a:pt x="65" y="51"/>
                  <a:pt x="65" y="51"/>
                </a:cubicBezTo>
                <a:close/>
              </a:path>
            </a:pathLst>
          </a:custGeom>
          <a:solidFill>
            <a:srgbClr val="FFFF00"/>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371" name="Group 370"/>
          <p:cNvGrpSpPr/>
          <p:nvPr/>
        </p:nvGrpSpPr>
        <p:grpSpPr>
          <a:xfrm>
            <a:off x="7268157" y="1754145"/>
            <a:ext cx="2633101" cy="836705"/>
            <a:chOff x="3462357" y="6443378"/>
            <a:chExt cx="2082316" cy="900000"/>
          </a:xfrm>
        </p:grpSpPr>
        <p:sp>
          <p:nvSpPr>
            <p:cNvPr id="372" name="Rectangle 371"/>
            <p:cNvSpPr/>
            <p:nvPr/>
          </p:nvSpPr>
          <p:spPr>
            <a:xfrm>
              <a:off x="3462950" y="6443378"/>
              <a:ext cx="2081723" cy="36000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lIns="540000" rtlCol="0" anchor="ctr"/>
            <a:lstStyle/>
            <a:p>
              <a:r>
                <a:rPr lang="es-CL" sz="1000" b="1" dirty="0" smtClean="0"/>
                <a:t>Impacto</a:t>
              </a:r>
              <a:endParaRPr lang="es-CL" sz="1000" b="1" dirty="0"/>
            </a:p>
          </p:txBody>
        </p:sp>
        <p:sp>
          <p:nvSpPr>
            <p:cNvPr id="373" name="Rectangle 372"/>
            <p:cNvSpPr/>
            <p:nvPr/>
          </p:nvSpPr>
          <p:spPr>
            <a:xfrm>
              <a:off x="3462357" y="6784252"/>
              <a:ext cx="2082316" cy="55912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a:solidFill>
                  <a:schemeClr val="tx2"/>
                </a:solidFill>
              </a:endParaRPr>
            </a:p>
          </p:txBody>
        </p:sp>
        <p:grpSp>
          <p:nvGrpSpPr>
            <p:cNvPr id="374" name="Group 373"/>
            <p:cNvGrpSpPr/>
            <p:nvPr/>
          </p:nvGrpSpPr>
          <p:grpSpPr>
            <a:xfrm>
              <a:off x="3561117" y="6479378"/>
              <a:ext cx="295181" cy="288000"/>
              <a:chOff x="1738313" y="3406776"/>
              <a:chExt cx="644727" cy="615950"/>
            </a:xfrm>
            <a:solidFill>
              <a:srgbClr val="FFFF00"/>
            </a:solidFill>
          </p:grpSpPr>
          <p:sp>
            <p:nvSpPr>
              <p:cNvPr id="385" name="Freeform 98"/>
              <p:cNvSpPr>
                <a:spLocks/>
              </p:cNvSpPr>
              <p:nvPr/>
            </p:nvSpPr>
            <p:spPr bwMode="auto">
              <a:xfrm>
                <a:off x="2178252" y="3406776"/>
                <a:ext cx="204788" cy="615950"/>
              </a:xfrm>
              <a:custGeom>
                <a:avLst/>
                <a:gdLst>
                  <a:gd name="T0" fmla="*/ 9 w 29"/>
                  <a:gd name="T1" fmla="*/ 87 h 87"/>
                  <a:gd name="T2" fmla="*/ 15 w 29"/>
                  <a:gd name="T3" fmla="*/ 78 h 87"/>
                  <a:gd name="T4" fmla="*/ 6 w 29"/>
                  <a:gd name="T5" fmla="*/ 4 h 87"/>
                  <a:gd name="T6" fmla="*/ 0 w 29"/>
                  <a:gd name="T7" fmla="*/ 1 h 87"/>
                  <a:gd name="T8" fmla="*/ 20 w 29"/>
                  <a:gd name="T9" fmla="*/ 17 h 87"/>
                  <a:gd name="T10" fmla="*/ 9 w 29"/>
                  <a:gd name="T11" fmla="*/ 87 h 87"/>
                </a:gdLst>
                <a:ahLst/>
                <a:cxnLst>
                  <a:cxn ang="0">
                    <a:pos x="T0" y="T1"/>
                  </a:cxn>
                  <a:cxn ang="0">
                    <a:pos x="T2" y="T3"/>
                  </a:cxn>
                  <a:cxn ang="0">
                    <a:pos x="T4" y="T5"/>
                  </a:cxn>
                  <a:cxn ang="0">
                    <a:pos x="T6" y="T7"/>
                  </a:cxn>
                  <a:cxn ang="0">
                    <a:pos x="T8" y="T9"/>
                  </a:cxn>
                  <a:cxn ang="0">
                    <a:pos x="T10" y="T11"/>
                  </a:cxn>
                </a:cxnLst>
                <a:rect l="0" t="0" r="r" b="b"/>
                <a:pathLst>
                  <a:path w="29" h="87">
                    <a:moveTo>
                      <a:pt x="9" y="87"/>
                    </a:moveTo>
                    <a:cubicBezTo>
                      <a:pt x="9" y="83"/>
                      <a:pt x="13" y="81"/>
                      <a:pt x="15" y="78"/>
                    </a:cubicBezTo>
                    <a:cubicBezTo>
                      <a:pt x="25" y="58"/>
                      <a:pt x="26" y="13"/>
                      <a:pt x="6" y="4"/>
                    </a:cubicBezTo>
                    <a:cubicBezTo>
                      <a:pt x="4" y="3"/>
                      <a:pt x="1" y="5"/>
                      <a:pt x="0" y="1"/>
                    </a:cubicBezTo>
                    <a:cubicBezTo>
                      <a:pt x="9" y="0"/>
                      <a:pt x="17" y="9"/>
                      <a:pt x="20" y="17"/>
                    </a:cubicBezTo>
                    <a:cubicBezTo>
                      <a:pt x="29" y="38"/>
                      <a:pt x="25" y="77"/>
                      <a:pt x="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6" name="Freeform 99"/>
              <p:cNvSpPr>
                <a:spLocks/>
              </p:cNvSpPr>
              <p:nvPr/>
            </p:nvSpPr>
            <p:spPr bwMode="auto">
              <a:xfrm>
                <a:off x="2100465" y="3455988"/>
                <a:ext cx="141288" cy="560388"/>
              </a:xfrm>
              <a:custGeom>
                <a:avLst/>
                <a:gdLst>
                  <a:gd name="T0" fmla="*/ 3 w 20"/>
                  <a:gd name="T1" fmla="*/ 79 h 79"/>
                  <a:gd name="T2" fmla="*/ 18 w 20"/>
                  <a:gd name="T3" fmla="*/ 45 h 79"/>
                  <a:gd name="T4" fmla="*/ 8 w 20"/>
                  <a:gd name="T5" fmla="*/ 7 h 79"/>
                  <a:gd name="T6" fmla="*/ 0 w 20"/>
                  <a:gd name="T7" fmla="*/ 0 h 79"/>
                  <a:gd name="T8" fmla="*/ 10 w 20"/>
                  <a:gd name="T9" fmla="*/ 5 h 79"/>
                  <a:gd name="T10" fmla="*/ 19 w 20"/>
                  <a:gd name="T11" fmla="*/ 37 h 79"/>
                  <a:gd name="T12" fmla="*/ 11 w 20"/>
                  <a:gd name="T13" fmla="*/ 69 h 79"/>
                  <a:gd name="T14" fmla="*/ 8 w 20"/>
                  <a:gd name="T15" fmla="*/ 74 h 79"/>
                  <a:gd name="T16" fmla="*/ 3 w 20"/>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9">
                    <a:moveTo>
                      <a:pt x="3" y="79"/>
                    </a:moveTo>
                    <a:cubicBezTo>
                      <a:pt x="7" y="69"/>
                      <a:pt x="17" y="58"/>
                      <a:pt x="18" y="45"/>
                    </a:cubicBezTo>
                    <a:cubicBezTo>
                      <a:pt x="19" y="30"/>
                      <a:pt x="15" y="15"/>
                      <a:pt x="8" y="7"/>
                    </a:cubicBezTo>
                    <a:cubicBezTo>
                      <a:pt x="6" y="4"/>
                      <a:pt x="2" y="4"/>
                      <a:pt x="0" y="0"/>
                    </a:cubicBezTo>
                    <a:cubicBezTo>
                      <a:pt x="4" y="0"/>
                      <a:pt x="8" y="3"/>
                      <a:pt x="10" y="5"/>
                    </a:cubicBezTo>
                    <a:cubicBezTo>
                      <a:pt x="16" y="13"/>
                      <a:pt x="19" y="25"/>
                      <a:pt x="19" y="37"/>
                    </a:cubicBezTo>
                    <a:cubicBezTo>
                      <a:pt x="20" y="50"/>
                      <a:pt x="16" y="59"/>
                      <a:pt x="11" y="69"/>
                    </a:cubicBezTo>
                    <a:cubicBezTo>
                      <a:pt x="10" y="71"/>
                      <a:pt x="9" y="73"/>
                      <a:pt x="8" y="74"/>
                    </a:cubicBezTo>
                    <a:cubicBezTo>
                      <a:pt x="6" y="76"/>
                      <a:pt x="6" y="79"/>
                      <a:pt x="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7" name="Freeform 100"/>
              <p:cNvSpPr>
                <a:spLocks/>
              </p:cNvSpPr>
              <p:nvPr/>
            </p:nvSpPr>
            <p:spPr bwMode="auto">
              <a:xfrm>
                <a:off x="2276475" y="3562351"/>
                <a:ext cx="84138" cy="290513"/>
              </a:xfrm>
              <a:custGeom>
                <a:avLst/>
                <a:gdLst>
                  <a:gd name="T0" fmla="*/ 0 w 12"/>
                  <a:gd name="T1" fmla="*/ 41 h 41"/>
                  <a:gd name="T2" fmla="*/ 8 w 12"/>
                  <a:gd name="T3" fmla="*/ 16 h 41"/>
                  <a:gd name="T4" fmla="*/ 2 w 12"/>
                  <a:gd name="T5" fmla="*/ 0 h 41"/>
                  <a:gd name="T6" fmla="*/ 6 w 12"/>
                  <a:gd name="T7" fmla="*/ 6 h 41"/>
                  <a:gd name="T8" fmla="*/ 10 w 12"/>
                  <a:gd name="T9" fmla="*/ 27 h 41"/>
                  <a:gd name="T10" fmla="*/ 5 w 12"/>
                  <a:gd name="T11" fmla="*/ 34 h 41"/>
                  <a:gd name="T12" fmla="*/ 0 w 12"/>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12" h="41">
                    <a:moveTo>
                      <a:pt x="0" y="41"/>
                    </a:moveTo>
                    <a:cubicBezTo>
                      <a:pt x="2" y="34"/>
                      <a:pt x="11" y="27"/>
                      <a:pt x="8" y="16"/>
                    </a:cubicBezTo>
                    <a:cubicBezTo>
                      <a:pt x="6" y="10"/>
                      <a:pt x="1" y="5"/>
                      <a:pt x="2" y="0"/>
                    </a:cubicBezTo>
                    <a:cubicBezTo>
                      <a:pt x="5" y="0"/>
                      <a:pt x="5" y="4"/>
                      <a:pt x="6" y="6"/>
                    </a:cubicBezTo>
                    <a:cubicBezTo>
                      <a:pt x="8" y="12"/>
                      <a:pt x="12" y="18"/>
                      <a:pt x="10" y="27"/>
                    </a:cubicBezTo>
                    <a:cubicBezTo>
                      <a:pt x="9" y="29"/>
                      <a:pt x="7" y="32"/>
                      <a:pt x="5" y="34"/>
                    </a:cubicBezTo>
                    <a:cubicBezTo>
                      <a:pt x="4" y="37"/>
                      <a:pt x="3" y="40"/>
                      <a:pt x="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388" name="Freeform 101"/>
              <p:cNvSpPr>
                <a:spLocks noEditPoints="1"/>
              </p:cNvSpPr>
              <p:nvPr/>
            </p:nvSpPr>
            <p:spPr bwMode="auto">
              <a:xfrm>
                <a:off x="1738313" y="3498851"/>
                <a:ext cx="418916" cy="439739"/>
              </a:xfrm>
              <a:custGeom>
                <a:avLst/>
                <a:gdLst>
                  <a:gd name="T0" fmla="*/ 71 w 80"/>
                  <a:gd name="T1" fmla="*/ 62 h 62"/>
                  <a:gd name="T2" fmla="*/ 34 w 80"/>
                  <a:gd name="T3" fmla="*/ 48 h 62"/>
                  <a:gd name="T4" fmla="*/ 6 w 80"/>
                  <a:gd name="T5" fmla="*/ 45 h 62"/>
                  <a:gd name="T6" fmla="*/ 6 w 80"/>
                  <a:gd name="T7" fmla="*/ 30 h 62"/>
                  <a:gd name="T8" fmla="*/ 52 w 80"/>
                  <a:gd name="T9" fmla="*/ 13 h 62"/>
                  <a:gd name="T10" fmla="*/ 59 w 80"/>
                  <a:gd name="T11" fmla="*/ 0 h 62"/>
                  <a:gd name="T12" fmla="*/ 71 w 80"/>
                  <a:gd name="T13" fmla="*/ 21 h 62"/>
                  <a:gd name="T14" fmla="*/ 71 w 80"/>
                  <a:gd name="T15" fmla="*/ 36 h 62"/>
                  <a:gd name="T16" fmla="*/ 71 w 80"/>
                  <a:gd name="T17" fmla="*/ 36 h 62"/>
                  <a:gd name="T18" fmla="*/ 69 w 80"/>
                  <a:gd name="T19" fmla="*/ 25 h 62"/>
                  <a:gd name="T20" fmla="*/ 64 w 80"/>
                  <a:gd name="T21" fmla="*/ 3 h 62"/>
                  <a:gd name="T22" fmla="*/ 68 w 80"/>
                  <a:gd name="T23" fmla="*/ 59 h 62"/>
                  <a:gd name="T24" fmla="*/ 59 w 80"/>
                  <a:gd name="T25" fmla="*/ 22 h 62"/>
                  <a:gd name="T26" fmla="*/ 59 w 80"/>
                  <a:gd name="T27" fmla="*/ 22 h 62"/>
                  <a:gd name="T28" fmla="*/ 60 w 80"/>
                  <a:gd name="T29" fmla="*/ 4 h 62"/>
                  <a:gd name="T30" fmla="*/ 57 w 80"/>
                  <a:gd name="T31" fmla="*/ 9 h 62"/>
                  <a:gd name="T32" fmla="*/ 57 w 80"/>
                  <a:gd name="T33" fmla="*/ 9 h 62"/>
                  <a:gd name="T34" fmla="*/ 57 w 80"/>
                  <a:gd name="T35" fmla="*/ 46 h 62"/>
                  <a:gd name="T36" fmla="*/ 54 w 80"/>
                  <a:gd name="T37" fmla="*/ 24 h 62"/>
                  <a:gd name="T38" fmla="*/ 55 w 80"/>
                  <a:gd name="T39" fmla="*/ 33 h 62"/>
                  <a:gd name="T40" fmla="*/ 54 w 80"/>
                  <a:gd name="T41" fmla="*/ 36 h 62"/>
                  <a:gd name="T42" fmla="*/ 54 w 80"/>
                  <a:gd name="T43" fmla="*/ 36 h 62"/>
                  <a:gd name="T44" fmla="*/ 54 w 80"/>
                  <a:gd name="T45" fmla="*/ 36 h 62"/>
                  <a:gd name="T46" fmla="*/ 54 w 80"/>
                  <a:gd name="T47" fmla="*/ 38 h 62"/>
                  <a:gd name="T48" fmla="*/ 40 w 80"/>
                  <a:gd name="T49" fmla="*/ 23 h 62"/>
                  <a:gd name="T50" fmla="*/ 43 w 80"/>
                  <a:gd name="T51" fmla="*/ 22 h 62"/>
                  <a:gd name="T52" fmla="*/ 46 w 80"/>
                  <a:gd name="T53" fmla="*/ 21 h 62"/>
                  <a:gd name="T54" fmla="*/ 48 w 80"/>
                  <a:gd name="T55" fmla="*/ 20 h 62"/>
                  <a:gd name="T56" fmla="*/ 53 w 80"/>
                  <a:gd name="T57" fmla="*/ 19 h 62"/>
                  <a:gd name="T58" fmla="*/ 40 w 80"/>
                  <a:gd name="T59" fmla="*/ 23 h 62"/>
                  <a:gd name="T60" fmla="*/ 52 w 80"/>
                  <a:gd name="T61" fmla="*/ 45 h 62"/>
                  <a:gd name="T62" fmla="*/ 49 w 80"/>
                  <a:gd name="T63" fmla="*/ 45 h 62"/>
                  <a:gd name="T64" fmla="*/ 49 w 80"/>
                  <a:gd name="T65" fmla="*/ 44 h 62"/>
                  <a:gd name="T66" fmla="*/ 47 w 80"/>
                  <a:gd name="T67" fmla="*/ 29 h 62"/>
                  <a:gd name="T68" fmla="*/ 41 w 80"/>
                  <a:gd name="T69" fmla="*/ 38 h 62"/>
                  <a:gd name="T70" fmla="*/ 41 w 80"/>
                  <a:gd name="T71" fmla="*/ 38 h 62"/>
                  <a:gd name="T72" fmla="*/ 36 w 80"/>
                  <a:gd name="T73" fmla="*/ 42 h 62"/>
                  <a:gd name="T74" fmla="*/ 30 w 80"/>
                  <a:gd name="T75" fmla="*/ 26 h 62"/>
                  <a:gd name="T76" fmla="*/ 31 w 80"/>
                  <a:gd name="T77" fmla="*/ 28 h 62"/>
                  <a:gd name="T78" fmla="*/ 30 w 80"/>
                  <a:gd name="T79" fmla="*/ 26 h 62"/>
                  <a:gd name="T80" fmla="*/ 23 w 80"/>
                  <a:gd name="T81" fmla="*/ 45 h 62"/>
                  <a:gd name="T82" fmla="*/ 27 w 80"/>
                  <a:gd name="T83" fmla="*/ 25 h 62"/>
                  <a:gd name="T84" fmla="*/ 20 w 80"/>
                  <a:gd name="T85" fmla="*/ 45 h 62"/>
                  <a:gd name="T86" fmla="*/ 22 w 80"/>
                  <a:gd name="T87" fmla="*/ 46 h 62"/>
                  <a:gd name="T88" fmla="*/ 20 w 80"/>
                  <a:gd name="T89" fmla="*/ 45 h 62"/>
                  <a:gd name="T90" fmla="*/ 13 w 80"/>
                  <a:gd name="T91" fmla="*/ 47 h 62"/>
                  <a:gd name="T92" fmla="*/ 16 w 80"/>
                  <a:gd name="T93" fmla="*/ 44 h 62"/>
                  <a:gd name="T94" fmla="*/ 9 w 80"/>
                  <a:gd name="T95" fmla="*/ 47 h 62"/>
                  <a:gd name="T96" fmla="*/ 10 w 80"/>
                  <a:gd name="T97" fmla="*/ 44 h 62"/>
                  <a:gd name="T98" fmla="*/ 8 w 80"/>
                  <a:gd name="T99" fmla="*/ 28 h 62"/>
                  <a:gd name="T100" fmla="*/ 9 w 80"/>
                  <a:gd name="T101" fmla="*/ 27 h 62"/>
                  <a:gd name="T102" fmla="*/ 5 w 80"/>
                  <a:gd name="T103" fmla="*/ 39 h 62"/>
                  <a:gd name="T104" fmla="*/ 6 w 80"/>
                  <a:gd name="T10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62">
                    <a:moveTo>
                      <a:pt x="71" y="39"/>
                    </a:moveTo>
                    <a:cubicBezTo>
                      <a:pt x="70" y="48"/>
                      <a:pt x="72" y="54"/>
                      <a:pt x="71" y="62"/>
                    </a:cubicBezTo>
                    <a:cubicBezTo>
                      <a:pt x="68" y="61"/>
                      <a:pt x="66" y="62"/>
                      <a:pt x="62" y="62"/>
                    </a:cubicBezTo>
                    <a:cubicBezTo>
                      <a:pt x="61" y="50"/>
                      <a:pt x="46" y="44"/>
                      <a:pt x="34" y="48"/>
                    </a:cubicBezTo>
                    <a:cubicBezTo>
                      <a:pt x="27" y="44"/>
                      <a:pt x="17" y="51"/>
                      <a:pt x="8" y="51"/>
                    </a:cubicBezTo>
                    <a:cubicBezTo>
                      <a:pt x="6" y="50"/>
                      <a:pt x="7" y="47"/>
                      <a:pt x="6" y="45"/>
                    </a:cubicBezTo>
                    <a:cubicBezTo>
                      <a:pt x="5" y="43"/>
                      <a:pt x="1" y="43"/>
                      <a:pt x="0" y="41"/>
                    </a:cubicBezTo>
                    <a:cubicBezTo>
                      <a:pt x="0" y="35"/>
                      <a:pt x="3" y="33"/>
                      <a:pt x="6" y="30"/>
                    </a:cubicBezTo>
                    <a:cubicBezTo>
                      <a:pt x="6" y="27"/>
                      <a:pt x="5" y="24"/>
                      <a:pt x="6" y="22"/>
                    </a:cubicBezTo>
                    <a:cubicBezTo>
                      <a:pt x="20" y="23"/>
                      <a:pt x="44" y="23"/>
                      <a:pt x="52" y="13"/>
                    </a:cubicBezTo>
                    <a:cubicBezTo>
                      <a:pt x="54" y="11"/>
                      <a:pt x="54" y="8"/>
                      <a:pt x="54" y="4"/>
                    </a:cubicBezTo>
                    <a:cubicBezTo>
                      <a:pt x="56" y="2"/>
                      <a:pt x="59" y="2"/>
                      <a:pt x="59" y="0"/>
                    </a:cubicBezTo>
                    <a:cubicBezTo>
                      <a:pt x="62" y="2"/>
                      <a:pt x="66" y="0"/>
                      <a:pt x="70" y="1"/>
                    </a:cubicBezTo>
                    <a:cubicBezTo>
                      <a:pt x="72" y="5"/>
                      <a:pt x="71" y="14"/>
                      <a:pt x="71" y="21"/>
                    </a:cubicBezTo>
                    <a:cubicBezTo>
                      <a:pt x="80" y="22"/>
                      <a:pt x="78" y="37"/>
                      <a:pt x="71" y="39"/>
                    </a:cubicBezTo>
                    <a:close/>
                    <a:moveTo>
                      <a:pt x="71" y="36"/>
                    </a:moveTo>
                    <a:cubicBezTo>
                      <a:pt x="73" y="36"/>
                      <a:pt x="73" y="35"/>
                      <a:pt x="74" y="34"/>
                    </a:cubicBezTo>
                    <a:cubicBezTo>
                      <a:pt x="72" y="34"/>
                      <a:pt x="71" y="35"/>
                      <a:pt x="71" y="36"/>
                    </a:cubicBezTo>
                    <a:close/>
                    <a:moveTo>
                      <a:pt x="69" y="48"/>
                    </a:moveTo>
                    <a:cubicBezTo>
                      <a:pt x="69" y="41"/>
                      <a:pt x="69" y="33"/>
                      <a:pt x="69" y="25"/>
                    </a:cubicBezTo>
                    <a:cubicBezTo>
                      <a:pt x="69" y="18"/>
                      <a:pt x="71" y="9"/>
                      <a:pt x="68" y="3"/>
                    </a:cubicBezTo>
                    <a:cubicBezTo>
                      <a:pt x="67" y="2"/>
                      <a:pt x="64" y="3"/>
                      <a:pt x="64" y="3"/>
                    </a:cubicBezTo>
                    <a:cubicBezTo>
                      <a:pt x="60" y="13"/>
                      <a:pt x="62" y="29"/>
                      <a:pt x="63" y="42"/>
                    </a:cubicBezTo>
                    <a:cubicBezTo>
                      <a:pt x="63" y="49"/>
                      <a:pt x="61" y="58"/>
                      <a:pt x="68" y="59"/>
                    </a:cubicBezTo>
                    <a:cubicBezTo>
                      <a:pt x="70" y="56"/>
                      <a:pt x="69" y="52"/>
                      <a:pt x="69" y="48"/>
                    </a:cubicBezTo>
                    <a:close/>
                    <a:moveTo>
                      <a:pt x="59" y="22"/>
                    </a:moveTo>
                    <a:cubicBezTo>
                      <a:pt x="59" y="28"/>
                      <a:pt x="59" y="38"/>
                      <a:pt x="60" y="45"/>
                    </a:cubicBezTo>
                    <a:cubicBezTo>
                      <a:pt x="61" y="39"/>
                      <a:pt x="60" y="28"/>
                      <a:pt x="59" y="22"/>
                    </a:cubicBezTo>
                    <a:close/>
                    <a:moveTo>
                      <a:pt x="60" y="21"/>
                    </a:moveTo>
                    <a:cubicBezTo>
                      <a:pt x="60" y="14"/>
                      <a:pt x="60" y="10"/>
                      <a:pt x="60" y="4"/>
                    </a:cubicBezTo>
                    <a:cubicBezTo>
                      <a:pt x="59" y="8"/>
                      <a:pt x="58" y="17"/>
                      <a:pt x="60" y="21"/>
                    </a:cubicBezTo>
                    <a:close/>
                    <a:moveTo>
                      <a:pt x="57" y="9"/>
                    </a:moveTo>
                    <a:cubicBezTo>
                      <a:pt x="57" y="8"/>
                      <a:pt x="58" y="7"/>
                      <a:pt x="57" y="7"/>
                    </a:cubicBezTo>
                    <a:cubicBezTo>
                      <a:pt x="58" y="8"/>
                      <a:pt x="56" y="9"/>
                      <a:pt x="57" y="9"/>
                    </a:cubicBezTo>
                    <a:close/>
                    <a:moveTo>
                      <a:pt x="57" y="35"/>
                    </a:moveTo>
                    <a:cubicBezTo>
                      <a:pt x="57" y="38"/>
                      <a:pt x="56" y="44"/>
                      <a:pt x="57" y="46"/>
                    </a:cubicBezTo>
                    <a:cubicBezTo>
                      <a:pt x="57" y="42"/>
                      <a:pt x="58" y="36"/>
                      <a:pt x="57" y="35"/>
                    </a:cubicBezTo>
                    <a:close/>
                    <a:moveTo>
                      <a:pt x="54" y="24"/>
                    </a:moveTo>
                    <a:cubicBezTo>
                      <a:pt x="54" y="24"/>
                      <a:pt x="54" y="24"/>
                      <a:pt x="54" y="24"/>
                    </a:cubicBezTo>
                    <a:close/>
                    <a:moveTo>
                      <a:pt x="55" y="33"/>
                    </a:moveTo>
                    <a:cubicBezTo>
                      <a:pt x="55" y="30"/>
                      <a:pt x="53" y="32"/>
                      <a:pt x="55" y="33"/>
                    </a:cubicBezTo>
                    <a:close/>
                    <a:moveTo>
                      <a:pt x="54" y="36"/>
                    </a:moveTo>
                    <a:cubicBezTo>
                      <a:pt x="55" y="36"/>
                      <a:pt x="55" y="35"/>
                      <a:pt x="54" y="35"/>
                    </a:cubicBezTo>
                    <a:cubicBezTo>
                      <a:pt x="54" y="35"/>
                      <a:pt x="53" y="35"/>
                      <a:pt x="54" y="36"/>
                    </a:cubicBezTo>
                    <a:close/>
                    <a:moveTo>
                      <a:pt x="54" y="36"/>
                    </a:moveTo>
                    <a:cubicBezTo>
                      <a:pt x="54" y="37"/>
                      <a:pt x="54" y="36"/>
                      <a:pt x="54" y="36"/>
                    </a:cubicBezTo>
                    <a:close/>
                    <a:moveTo>
                      <a:pt x="54" y="39"/>
                    </a:moveTo>
                    <a:cubicBezTo>
                      <a:pt x="55" y="39"/>
                      <a:pt x="55" y="38"/>
                      <a:pt x="54" y="38"/>
                    </a:cubicBezTo>
                    <a:cubicBezTo>
                      <a:pt x="54" y="39"/>
                      <a:pt x="53" y="39"/>
                      <a:pt x="54" y="39"/>
                    </a:cubicBezTo>
                    <a:close/>
                    <a:moveTo>
                      <a:pt x="40" y="23"/>
                    </a:moveTo>
                    <a:cubicBezTo>
                      <a:pt x="40" y="25"/>
                      <a:pt x="40" y="24"/>
                      <a:pt x="40" y="25"/>
                    </a:cubicBezTo>
                    <a:cubicBezTo>
                      <a:pt x="41" y="31"/>
                      <a:pt x="40" y="24"/>
                      <a:pt x="43" y="22"/>
                    </a:cubicBezTo>
                    <a:cubicBezTo>
                      <a:pt x="45" y="24"/>
                      <a:pt x="43" y="27"/>
                      <a:pt x="44" y="29"/>
                    </a:cubicBezTo>
                    <a:cubicBezTo>
                      <a:pt x="45" y="27"/>
                      <a:pt x="44" y="22"/>
                      <a:pt x="46" y="21"/>
                    </a:cubicBezTo>
                    <a:cubicBezTo>
                      <a:pt x="47" y="23"/>
                      <a:pt x="47" y="27"/>
                      <a:pt x="46" y="28"/>
                    </a:cubicBezTo>
                    <a:cubicBezTo>
                      <a:pt x="49" y="26"/>
                      <a:pt x="46" y="23"/>
                      <a:pt x="48" y="20"/>
                    </a:cubicBezTo>
                    <a:cubicBezTo>
                      <a:pt x="49" y="19"/>
                      <a:pt x="50" y="20"/>
                      <a:pt x="50" y="20"/>
                    </a:cubicBezTo>
                    <a:cubicBezTo>
                      <a:pt x="51" y="20"/>
                      <a:pt x="51" y="17"/>
                      <a:pt x="53" y="19"/>
                    </a:cubicBezTo>
                    <a:cubicBezTo>
                      <a:pt x="52" y="17"/>
                      <a:pt x="54" y="16"/>
                      <a:pt x="53" y="16"/>
                    </a:cubicBezTo>
                    <a:cubicBezTo>
                      <a:pt x="49" y="18"/>
                      <a:pt x="45" y="21"/>
                      <a:pt x="40" y="23"/>
                    </a:cubicBezTo>
                    <a:close/>
                    <a:moveTo>
                      <a:pt x="52" y="45"/>
                    </a:moveTo>
                    <a:cubicBezTo>
                      <a:pt x="52" y="46"/>
                      <a:pt x="53" y="45"/>
                      <a:pt x="52" y="45"/>
                    </a:cubicBezTo>
                    <a:close/>
                    <a:moveTo>
                      <a:pt x="49" y="44"/>
                    </a:moveTo>
                    <a:cubicBezTo>
                      <a:pt x="49" y="44"/>
                      <a:pt x="49" y="45"/>
                      <a:pt x="49" y="45"/>
                    </a:cubicBezTo>
                    <a:cubicBezTo>
                      <a:pt x="50" y="46"/>
                      <a:pt x="50" y="44"/>
                      <a:pt x="49" y="44"/>
                    </a:cubicBezTo>
                    <a:cubicBezTo>
                      <a:pt x="49" y="44"/>
                      <a:pt x="49" y="44"/>
                      <a:pt x="49" y="44"/>
                    </a:cubicBezTo>
                    <a:close/>
                    <a:moveTo>
                      <a:pt x="47" y="33"/>
                    </a:moveTo>
                    <a:cubicBezTo>
                      <a:pt x="47" y="31"/>
                      <a:pt x="48" y="31"/>
                      <a:pt x="47" y="29"/>
                    </a:cubicBezTo>
                    <a:cubicBezTo>
                      <a:pt x="46" y="31"/>
                      <a:pt x="46" y="39"/>
                      <a:pt x="47" y="33"/>
                    </a:cubicBezTo>
                    <a:close/>
                    <a:moveTo>
                      <a:pt x="41" y="38"/>
                    </a:moveTo>
                    <a:cubicBezTo>
                      <a:pt x="41" y="38"/>
                      <a:pt x="40" y="44"/>
                      <a:pt x="41" y="44"/>
                    </a:cubicBezTo>
                    <a:cubicBezTo>
                      <a:pt x="42" y="42"/>
                      <a:pt x="42" y="38"/>
                      <a:pt x="41" y="38"/>
                    </a:cubicBezTo>
                    <a:close/>
                    <a:moveTo>
                      <a:pt x="35" y="44"/>
                    </a:moveTo>
                    <a:cubicBezTo>
                      <a:pt x="36" y="44"/>
                      <a:pt x="36" y="43"/>
                      <a:pt x="36" y="42"/>
                    </a:cubicBezTo>
                    <a:cubicBezTo>
                      <a:pt x="34" y="42"/>
                      <a:pt x="34" y="44"/>
                      <a:pt x="35" y="44"/>
                    </a:cubicBezTo>
                    <a:close/>
                    <a:moveTo>
                      <a:pt x="30" y="26"/>
                    </a:moveTo>
                    <a:cubicBezTo>
                      <a:pt x="30" y="32"/>
                      <a:pt x="30" y="42"/>
                      <a:pt x="30" y="44"/>
                    </a:cubicBezTo>
                    <a:cubicBezTo>
                      <a:pt x="34" y="42"/>
                      <a:pt x="33" y="31"/>
                      <a:pt x="31" y="28"/>
                    </a:cubicBezTo>
                    <a:cubicBezTo>
                      <a:pt x="32" y="27"/>
                      <a:pt x="33" y="27"/>
                      <a:pt x="33" y="25"/>
                    </a:cubicBezTo>
                    <a:cubicBezTo>
                      <a:pt x="32" y="25"/>
                      <a:pt x="31" y="26"/>
                      <a:pt x="30" y="26"/>
                    </a:cubicBezTo>
                    <a:close/>
                    <a:moveTo>
                      <a:pt x="24" y="25"/>
                    </a:moveTo>
                    <a:cubicBezTo>
                      <a:pt x="23" y="30"/>
                      <a:pt x="23" y="40"/>
                      <a:pt x="23" y="45"/>
                    </a:cubicBezTo>
                    <a:cubicBezTo>
                      <a:pt x="25" y="45"/>
                      <a:pt x="25" y="44"/>
                      <a:pt x="26" y="45"/>
                    </a:cubicBezTo>
                    <a:cubicBezTo>
                      <a:pt x="27" y="40"/>
                      <a:pt x="27" y="32"/>
                      <a:pt x="27" y="25"/>
                    </a:cubicBezTo>
                    <a:cubicBezTo>
                      <a:pt x="26" y="25"/>
                      <a:pt x="25" y="25"/>
                      <a:pt x="24" y="25"/>
                    </a:cubicBezTo>
                    <a:close/>
                    <a:moveTo>
                      <a:pt x="20" y="45"/>
                    </a:moveTo>
                    <a:cubicBezTo>
                      <a:pt x="20" y="45"/>
                      <a:pt x="20" y="46"/>
                      <a:pt x="20" y="46"/>
                    </a:cubicBezTo>
                    <a:cubicBezTo>
                      <a:pt x="21" y="46"/>
                      <a:pt x="21" y="46"/>
                      <a:pt x="22" y="46"/>
                    </a:cubicBezTo>
                    <a:cubicBezTo>
                      <a:pt x="22" y="46"/>
                      <a:pt x="22" y="45"/>
                      <a:pt x="22" y="45"/>
                    </a:cubicBezTo>
                    <a:cubicBezTo>
                      <a:pt x="21" y="45"/>
                      <a:pt x="21" y="45"/>
                      <a:pt x="20" y="45"/>
                    </a:cubicBezTo>
                    <a:close/>
                    <a:moveTo>
                      <a:pt x="16" y="44"/>
                    </a:moveTo>
                    <a:cubicBezTo>
                      <a:pt x="15" y="43"/>
                      <a:pt x="14" y="46"/>
                      <a:pt x="13" y="47"/>
                    </a:cubicBezTo>
                    <a:cubicBezTo>
                      <a:pt x="15" y="47"/>
                      <a:pt x="15" y="47"/>
                      <a:pt x="16" y="47"/>
                    </a:cubicBezTo>
                    <a:cubicBezTo>
                      <a:pt x="16" y="45"/>
                      <a:pt x="17" y="45"/>
                      <a:pt x="16" y="44"/>
                    </a:cubicBezTo>
                    <a:close/>
                    <a:moveTo>
                      <a:pt x="10" y="44"/>
                    </a:moveTo>
                    <a:cubicBezTo>
                      <a:pt x="10" y="45"/>
                      <a:pt x="9" y="46"/>
                      <a:pt x="9" y="47"/>
                    </a:cubicBezTo>
                    <a:cubicBezTo>
                      <a:pt x="10" y="47"/>
                      <a:pt x="10" y="48"/>
                      <a:pt x="11" y="48"/>
                    </a:cubicBezTo>
                    <a:cubicBezTo>
                      <a:pt x="10" y="46"/>
                      <a:pt x="12" y="45"/>
                      <a:pt x="10" y="44"/>
                    </a:cubicBezTo>
                    <a:close/>
                    <a:moveTo>
                      <a:pt x="8" y="27"/>
                    </a:moveTo>
                    <a:cubicBezTo>
                      <a:pt x="8" y="27"/>
                      <a:pt x="8" y="27"/>
                      <a:pt x="8" y="28"/>
                    </a:cubicBezTo>
                    <a:cubicBezTo>
                      <a:pt x="9" y="28"/>
                      <a:pt x="9" y="28"/>
                      <a:pt x="9" y="28"/>
                    </a:cubicBezTo>
                    <a:cubicBezTo>
                      <a:pt x="9" y="27"/>
                      <a:pt x="9" y="27"/>
                      <a:pt x="9" y="27"/>
                    </a:cubicBezTo>
                    <a:cubicBezTo>
                      <a:pt x="9" y="27"/>
                      <a:pt x="9" y="27"/>
                      <a:pt x="8" y="27"/>
                    </a:cubicBezTo>
                    <a:close/>
                    <a:moveTo>
                      <a:pt x="5" y="39"/>
                    </a:moveTo>
                    <a:cubicBezTo>
                      <a:pt x="4" y="39"/>
                      <a:pt x="4" y="40"/>
                      <a:pt x="4" y="40"/>
                    </a:cubicBezTo>
                    <a:cubicBezTo>
                      <a:pt x="4" y="41"/>
                      <a:pt x="4" y="41"/>
                      <a:pt x="6" y="41"/>
                    </a:cubicBezTo>
                    <a:cubicBezTo>
                      <a:pt x="6" y="40"/>
                      <a:pt x="5" y="40"/>
                      <a:pt x="5"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grpSp>
          <p:nvGrpSpPr>
            <p:cNvPr id="375" name="Group 374"/>
            <p:cNvGrpSpPr/>
            <p:nvPr/>
          </p:nvGrpSpPr>
          <p:grpSpPr>
            <a:xfrm>
              <a:off x="3582872" y="6818591"/>
              <a:ext cx="468000" cy="432933"/>
              <a:chOff x="3605314" y="6801213"/>
              <a:chExt cx="468000" cy="432933"/>
            </a:xfrm>
          </p:grpSpPr>
          <p:sp>
            <p:nvSpPr>
              <p:cNvPr id="383" name="Rectangle 382"/>
              <p:cNvSpPr/>
              <p:nvPr>
                <p:custDataLst>
                  <p:tags r:id="rId15"/>
                </p:custDataLst>
              </p:nvPr>
            </p:nvSpPr>
            <p:spPr>
              <a:xfrm>
                <a:off x="3605314"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chemeClr val="tx2"/>
                  </a:solidFill>
                </a:endParaRPr>
              </a:p>
            </p:txBody>
          </p:sp>
          <p:sp>
            <p:nvSpPr>
              <p:cNvPr id="384" name="TextBox 383"/>
              <p:cNvSpPr txBox="1"/>
              <p:nvPr>
                <p:custDataLst>
                  <p:tags r:id="rId16"/>
                </p:custDataLst>
              </p:nvPr>
            </p:nvSpPr>
            <p:spPr>
              <a:xfrm>
                <a:off x="3605314" y="6801213"/>
                <a:ext cx="468000" cy="231742"/>
              </a:xfrm>
              <a:prstGeom prst="rect">
                <a:avLst/>
              </a:prstGeom>
              <a:noFill/>
            </p:spPr>
            <p:txBody>
              <a:bodyPr wrap="square" rtlCol="0">
                <a:spAutoFit/>
              </a:bodyPr>
              <a:lstStyle/>
              <a:p>
                <a:pPr algn="ctr" defTabSz="1005600"/>
                <a:r>
                  <a:rPr lang="es-CL" sz="800" dirty="0" smtClean="0">
                    <a:solidFill>
                      <a:srgbClr val="002776"/>
                    </a:solidFill>
                  </a:rPr>
                  <a:t>Alto</a:t>
                </a:r>
                <a:endParaRPr lang="es-CL" sz="800" dirty="0">
                  <a:solidFill>
                    <a:srgbClr val="002776"/>
                  </a:solidFill>
                </a:endParaRPr>
              </a:p>
            </p:txBody>
          </p:sp>
        </p:grpSp>
        <p:grpSp>
          <p:nvGrpSpPr>
            <p:cNvPr id="376" name="Group 375"/>
            <p:cNvGrpSpPr/>
            <p:nvPr/>
          </p:nvGrpSpPr>
          <p:grpSpPr>
            <a:xfrm>
              <a:off x="4277236" y="6818591"/>
              <a:ext cx="468000" cy="432933"/>
              <a:chOff x="4217406" y="6801213"/>
              <a:chExt cx="468000" cy="432933"/>
            </a:xfrm>
          </p:grpSpPr>
          <p:sp>
            <p:nvSpPr>
              <p:cNvPr id="381" name="Rectangle 380"/>
              <p:cNvSpPr/>
              <p:nvPr>
                <p:custDataLst>
                  <p:tags r:id="rId13"/>
                </p:custDataLst>
              </p:nvPr>
            </p:nvSpPr>
            <p:spPr>
              <a:xfrm>
                <a:off x="4217406"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82" name="TextBox 381"/>
              <p:cNvSpPr txBox="1"/>
              <p:nvPr>
                <p:custDataLst>
                  <p:tags r:id="rId14"/>
                </p:custDataLst>
              </p:nvPr>
            </p:nvSpPr>
            <p:spPr>
              <a:xfrm>
                <a:off x="4217406" y="6801213"/>
                <a:ext cx="468000" cy="231742"/>
              </a:xfrm>
              <a:prstGeom prst="rect">
                <a:avLst/>
              </a:prstGeom>
              <a:noFill/>
            </p:spPr>
            <p:txBody>
              <a:bodyPr wrap="square" rtlCol="0">
                <a:spAutoFit/>
              </a:bodyPr>
              <a:lstStyle/>
              <a:p>
                <a:pPr algn="ctr" defTabSz="1005600"/>
                <a:r>
                  <a:rPr lang="es-CL" sz="800" dirty="0" smtClean="0">
                    <a:solidFill>
                      <a:srgbClr val="002776"/>
                    </a:solidFill>
                  </a:rPr>
                  <a:t>Medio</a:t>
                </a:r>
                <a:endParaRPr lang="es-CL" sz="800" dirty="0">
                  <a:solidFill>
                    <a:srgbClr val="002776"/>
                  </a:solidFill>
                </a:endParaRPr>
              </a:p>
            </p:txBody>
          </p:sp>
        </p:grpSp>
        <p:grpSp>
          <p:nvGrpSpPr>
            <p:cNvPr id="377" name="Group 376"/>
            <p:cNvGrpSpPr/>
            <p:nvPr/>
          </p:nvGrpSpPr>
          <p:grpSpPr>
            <a:xfrm>
              <a:off x="4971600" y="6818591"/>
              <a:ext cx="468000" cy="432933"/>
              <a:chOff x="4829498" y="6801213"/>
              <a:chExt cx="468000" cy="432933"/>
            </a:xfrm>
          </p:grpSpPr>
          <p:sp>
            <p:nvSpPr>
              <p:cNvPr id="379" name="Rectangle 378"/>
              <p:cNvSpPr/>
              <p:nvPr>
                <p:custDataLst>
                  <p:tags r:id="rId11"/>
                </p:custDataLst>
              </p:nvPr>
            </p:nvSpPr>
            <p:spPr>
              <a:xfrm>
                <a:off x="4829498" y="7018146"/>
                <a:ext cx="468000" cy="21600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05600"/>
                <a:endParaRPr lang="es-CL" dirty="0">
                  <a:solidFill>
                    <a:srgbClr val="FFFFFF"/>
                  </a:solidFill>
                </a:endParaRPr>
              </a:p>
            </p:txBody>
          </p:sp>
          <p:sp>
            <p:nvSpPr>
              <p:cNvPr id="380" name="TextBox 379"/>
              <p:cNvSpPr txBox="1"/>
              <p:nvPr>
                <p:custDataLst>
                  <p:tags r:id="rId12"/>
                </p:custDataLst>
              </p:nvPr>
            </p:nvSpPr>
            <p:spPr>
              <a:xfrm>
                <a:off x="4829498" y="6801213"/>
                <a:ext cx="468000" cy="231742"/>
              </a:xfrm>
              <a:prstGeom prst="rect">
                <a:avLst/>
              </a:prstGeom>
              <a:noFill/>
            </p:spPr>
            <p:txBody>
              <a:bodyPr wrap="square" rtlCol="0">
                <a:spAutoFit/>
              </a:bodyPr>
              <a:lstStyle/>
              <a:p>
                <a:pPr algn="ctr" defTabSz="1005600"/>
                <a:r>
                  <a:rPr lang="es-CL" sz="800" dirty="0" smtClean="0">
                    <a:solidFill>
                      <a:srgbClr val="002776"/>
                    </a:solidFill>
                  </a:rPr>
                  <a:t>Bajo</a:t>
                </a:r>
                <a:endParaRPr lang="es-CL" sz="800" dirty="0">
                  <a:solidFill>
                    <a:srgbClr val="002776"/>
                  </a:solidFill>
                </a:endParaRPr>
              </a:p>
            </p:txBody>
          </p:sp>
        </p:grpSp>
        <p:sp>
          <p:nvSpPr>
            <p:cNvPr id="378" name="Freeform 368"/>
            <p:cNvSpPr>
              <a:spLocks noEditPoints="1"/>
            </p:cNvSpPr>
            <p:nvPr/>
          </p:nvSpPr>
          <p:spPr bwMode="auto">
            <a:xfrm>
              <a:off x="4415582" y="7055406"/>
              <a:ext cx="181008" cy="19321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sp>
        <p:nvSpPr>
          <p:cNvPr id="389" name="Rectangle 388"/>
          <p:cNvSpPr/>
          <p:nvPr/>
        </p:nvSpPr>
        <p:spPr>
          <a:xfrm>
            <a:off x="3416167" y="6451934"/>
            <a:ext cx="2189001" cy="3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468000" rtlCol="0" anchor="ctr"/>
          <a:lstStyle/>
          <a:p>
            <a:r>
              <a:rPr lang="es-CL" sz="1000" b="1" dirty="0" smtClean="0"/>
              <a:t>Calendario</a:t>
            </a:r>
            <a:endParaRPr lang="es-CL" sz="1000" b="1" dirty="0"/>
          </a:p>
        </p:txBody>
      </p:sp>
      <p:sp>
        <p:nvSpPr>
          <p:cNvPr id="390" name="Rectangle 389"/>
          <p:cNvSpPr/>
          <p:nvPr/>
        </p:nvSpPr>
        <p:spPr>
          <a:xfrm>
            <a:off x="3416167" y="6792618"/>
            <a:ext cx="2189336" cy="55931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L" sz="1000" dirty="0" smtClean="0">
              <a:solidFill>
                <a:schemeClr val="tx2"/>
              </a:solidFill>
            </a:endParaRPr>
          </a:p>
        </p:txBody>
      </p:sp>
      <p:grpSp>
        <p:nvGrpSpPr>
          <p:cNvPr id="391" name="Group 390"/>
          <p:cNvGrpSpPr/>
          <p:nvPr>
            <p:custDataLst>
              <p:tags r:id="rId7"/>
            </p:custDataLst>
          </p:nvPr>
        </p:nvGrpSpPr>
        <p:grpSpPr>
          <a:xfrm>
            <a:off x="3528478" y="6480875"/>
            <a:ext cx="256421" cy="252000"/>
            <a:chOff x="141288" y="1501775"/>
            <a:chExt cx="358775" cy="482601"/>
          </a:xfrm>
          <a:solidFill>
            <a:srgbClr val="FFFF00"/>
          </a:solidFill>
        </p:grpSpPr>
        <p:sp>
          <p:nvSpPr>
            <p:cNvPr id="392" name="Freeform 94"/>
            <p:cNvSpPr>
              <a:spLocks/>
            </p:cNvSpPr>
            <p:nvPr/>
          </p:nvSpPr>
          <p:spPr bwMode="auto">
            <a:xfrm>
              <a:off x="141288" y="1538288"/>
              <a:ext cx="358775" cy="446088"/>
            </a:xfrm>
            <a:custGeom>
              <a:avLst/>
              <a:gdLst>
                <a:gd name="T0" fmla="*/ 58 w 61"/>
                <a:gd name="T1" fmla="*/ 73 h 76"/>
                <a:gd name="T2" fmla="*/ 4 w 61"/>
                <a:gd name="T3" fmla="*/ 76 h 76"/>
                <a:gd name="T4" fmla="*/ 0 w 61"/>
                <a:gd name="T5" fmla="*/ 5 h 76"/>
                <a:gd name="T6" fmla="*/ 5 w 61"/>
                <a:gd name="T7" fmla="*/ 4 h 76"/>
                <a:gd name="T8" fmla="*/ 3 w 61"/>
                <a:gd name="T9" fmla="*/ 7 h 76"/>
                <a:gd name="T10" fmla="*/ 6 w 61"/>
                <a:gd name="T11" fmla="*/ 72 h 76"/>
                <a:gd name="T12" fmla="*/ 58 w 61"/>
                <a:gd name="T13" fmla="*/ 70 h 76"/>
                <a:gd name="T14" fmla="*/ 58 w 61"/>
                <a:gd name="T15" fmla="*/ 13 h 76"/>
                <a:gd name="T16" fmla="*/ 58 w 61"/>
                <a:gd name="T17" fmla="*/ 4 h 76"/>
                <a:gd name="T18" fmla="*/ 54 w 61"/>
                <a:gd name="T19" fmla="*/ 3 h 76"/>
                <a:gd name="T20" fmla="*/ 60 w 61"/>
                <a:gd name="T21" fmla="*/ 1 h 76"/>
                <a:gd name="T22" fmla="*/ 61 w 61"/>
                <a:gd name="T23" fmla="*/ 51 h 76"/>
                <a:gd name="T24" fmla="*/ 58 w 61"/>
                <a:gd name="T2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6">
                  <a:moveTo>
                    <a:pt x="58" y="73"/>
                  </a:moveTo>
                  <a:cubicBezTo>
                    <a:pt x="40" y="73"/>
                    <a:pt x="17" y="69"/>
                    <a:pt x="4" y="76"/>
                  </a:cubicBezTo>
                  <a:cubicBezTo>
                    <a:pt x="4" y="54"/>
                    <a:pt x="4" y="26"/>
                    <a:pt x="0" y="5"/>
                  </a:cubicBezTo>
                  <a:cubicBezTo>
                    <a:pt x="1" y="4"/>
                    <a:pt x="4" y="3"/>
                    <a:pt x="5" y="4"/>
                  </a:cubicBezTo>
                  <a:cubicBezTo>
                    <a:pt x="6" y="6"/>
                    <a:pt x="3" y="6"/>
                    <a:pt x="3" y="7"/>
                  </a:cubicBezTo>
                  <a:cubicBezTo>
                    <a:pt x="6" y="26"/>
                    <a:pt x="6" y="52"/>
                    <a:pt x="6" y="72"/>
                  </a:cubicBezTo>
                  <a:cubicBezTo>
                    <a:pt x="22" y="67"/>
                    <a:pt x="43" y="72"/>
                    <a:pt x="58" y="70"/>
                  </a:cubicBezTo>
                  <a:cubicBezTo>
                    <a:pt x="59" y="52"/>
                    <a:pt x="60" y="31"/>
                    <a:pt x="58" y="13"/>
                  </a:cubicBezTo>
                  <a:cubicBezTo>
                    <a:pt x="58" y="10"/>
                    <a:pt x="56" y="7"/>
                    <a:pt x="58" y="4"/>
                  </a:cubicBezTo>
                  <a:cubicBezTo>
                    <a:pt x="58" y="2"/>
                    <a:pt x="55" y="4"/>
                    <a:pt x="54" y="3"/>
                  </a:cubicBezTo>
                  <a:cubicBezTo>
                    <a:pt x="54" y="0"/>
                    <a:pt x="59" y="1"/>
                    <a:pt x="60" y="1"/>
                  </a:cubicBezTo>
                  <a:cubicBezTo>
                    <a:pt x="60" y="14"/>
                    <a:pt x="61" y="34"/>
                    <a:pt x="61" y="51"/>
                  </a:cubicBezTo>
                  <a:cubicBezTo>
                    <a:pt x="61" y="59"/>
                    <a:pt x="61" y="67"/>
                    <a:pt x="58"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3" name="Freeform 95"/>
            <p:cNvSpPr>
              <a:spLocks noEditPoints="1"/>
            </p:cNvSpPr>
            <p:nvPr/>
          </p:nvSpPr>
          <p:spPr bwMode="auto">
            <a:xfrm>
              <a:off x="169863" y="1501775"/>
              <a:ext cx="300038" cy="123825"/>
            </a:xfrm>
            <a:custGeom>
              <a:avLst/>
              <a:gdLst>
                <a:gd name="T0" fmla="*/ 43 w 51"/>
                <a:gd name="T1" fmla="*/ 20 h 21"/>
                <a:gd name="T2" fmla="*/ 41 w 51"/>
                <a:gd name="T3" fmla="*/ 10 h 21"/>
                <a:gd name="T4" fmla="*/ 37 w 51"/>
                <a:gd name="T5" fmla="*/ 10 h 21"/>
                <a:gd name="T6" fmla="*/ 39 w 51"/>
                <a:gd name="T7" fmla="*/ 17 h 21"/>
                <a:gd name="T8" fmla="*/ 31 w 51"/>
                <a:gd name="T9" fmla="*/ 21 h 21"/>
                <a:gd name="T10" fmla="*/ 30 w 51"/>
                <a:gd name="T11" fmla="*/ 11 h 21"/>
                <a:gd name="T12" fmla="*/ 24 w 51"/>
                <a:gd name="T13" fmla="*/ 10 h 21"/>
                <a:gd name="T14" fmla="*/ 20 w 51"/>
                <a:gd name="T15" fmla="*/ 20 h 21"/>
                <a:gd name="T16" fmla="*/ 15 w 51"/>
                <a:gd name="T17" fmla="*/ 11 h 21"/>
                <a:gd name="T18" fmla="*/ 10 w 51"/>
                <a:gd name="T19" fmla="*/ 11 h 21"/>
                <a:gd name="T20" fmla="*/ 11 w 51"/>
                <a:gd name="T21" fmla="*/ 15 h 21"/>
                <a:gd name="T22" fmla="*/ 6 w 51"/>
                <a:gd name="T23" fmla="*/ 19 h 21"/>
                <a:gd name="T24" fmla="*/ 3 w 51"/>
                <a:gd name="T25" fmla="*/ 3 h 21"/>
                <a:gd name="T26" fmla="*/ 6 w 51"/>
                <a:gd name="T27" fmla="*/ 16 h 21"/>
                <a:gd name="T28" fmla="*/ 9 w 51"/>
                <a:gd name="T29" fmla="*/ 14 h 21"/>
                <a:gd name="T30" fmla="*/ 4 w 51"/>
                <a:gd name="T31" fmla="*/ 2 h 21"/>
                <a:gd name="T32" fmla="*/ 8 w 51"/>
                <a:gd name="T33" fmla="*/ 9 h 21"/>
                <a:gd name="T34" fmla="*/ 14 w 51"/>
                <a:gd name="T35" fmla="*/ 9 h 21"/>
                <a:gd name="T36" fmla="*/ 15 w 51"/>
                <a:gd name="T37" fmla="*/ 4 h 21"/>
                <a:gd name="T38" fmla="*/ 19 w 51"/>
                <a:gd name="T39" fmla="*/ 17 h 21"/>
                <a:gd name="T40" fmla="*/ 21 w 51"/>
                <a:gd name="T41" fmla="*/ 5 h 21"/>
                <a:gd name="T42" fmla="*/ 19 w 51"/>
                <a:gd name="T43" fmla="*/ 6 h 21"/>
                <a:gd name="T44" fmla="*/ 20 w 51"/>
                <a:gd name="T45" fmla="*/ 0 h 21"/>
                <a:gd name="T46" fmla="*/ 24 w 51"/>
                <a:gd name="T47" fmla="*/ 8 h 21"/>
                <a:gd name="T48" fmla="*/ 29 w 51"/>
                <a:gd name="T49" fmla="*/ 8 h 21"/>
                <a:gd name="T50" fmla="*/ 33 w 51"/>
                <a:gd name="T51" fmla="*/ 1 h 21"/>
                <a:gd name="T52" fmla="*/ 37 w 51"/>
                <a:gd name="T53" fmla="*/ 2 h 21"/>
                <a:gd name="T54" fmla="*/ 38 w 51"/>
                <a:gd name="T55" fmla="*/ 7 h 21"/>
                <a:gd name="T56" fmla="*/ 41 w 51"/>
                <a:gd name="T57" fmla="*/ 7 h 21"/>
                <a:gd name="T58" fmla="*/ 41 w 51"/>
                <a:gd name="T59" fmla="*/ 4 h 21"/>
                <a:gd name="T60" fmla="*/ 47 w 51"/>
                <a:gd name="T61" fmla="*/ 1 h 21"/>
                <a:gd name="T62" fmla="*/ 43 w 51"/>
                <a:gd name="T63" fmla="*/ 20 h 21"/>
                <a:gd name="T64" fmla="*/ 46 w 51"/>
                <a:gd name="T65" fmla="*/ 4 h 21"/>
                <a:gd name="T66" fmla="*/ 43 w 51"/>
                <a:gd name="T67" fmla="*/ 4 h 21"/>
                <a:gd name="T68" fmla="*/ 45 w 51"/>
                <a:gd name="T69" fmla="*/ 16 h 21"/>
                <a:gd name="T70" fmla="*/ 46 w 51"/>
                <a:gd name="T71" fmla="*/ 4 h 21"/>
                <a:gd name="T72" fmla="*/ 34 w 51"/>
                <a:gd name="T73" fmla="*/ 2 h 21"/>
                <a:gd name="T74" fmla="*/ 33 w 51"/>
                <a:gd name="T75" fmla="*/ 18 h 21"/>
                <a:gd name="T76" fmla="*/ 34 w 51"/>
                <a:gd name="T7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21">
                  <a:moveTo>
                    <a:pt x="43" y="20"/>
                  </a:moveTo>
                  <a:cubicBezTo>
                    <a:pt x="41" y="17"/>
                    <a:pt x="41" y="12"/>
                    <a:pt x="41" y="10"/>
                  </a:cubicBezTo>
                  <a:cubicBezTo>
                    <a:pt x="41" y="9"/>
                    <a:pt x="38" y="9"/>
                    <a:pt x="37" y="10"/>
                  </a:cubicBezTo>
                  <a:cubicBezTo>
                    <a:pt x="37" y="13"/>
                    <a:pt x="38" y="14"/>
                    <a:pt x="39" y="17"/>
                  </a:cubicBezTo>
                  <a:cubicBezTo>
                    <a:pt x="37" y="19"/>
                    <a:pt x="35" y="21"/>
                    <a:pt x="31" y="21"/>
                  </a:cubicBezTo>
                  <a:cubicBezTo>
                    <a:pt x="30" y="18"/>
                    <a:pt x="30" y="14"/>
                    <a:pt x="30" y="11"/>
                  </a:cubicBezTo>
                  <a:cubicBezTo>
                    <a:pt x="29" y="10"/>
                    <a:pt x="26" y="10"/>
                    <a:pt x="24" y="10"/>
                  </a:cubicBezTo>
                  <a:cubicBezTo>
                    <a:pt x="23" y="14"/>
                    <a:pt x="23" y="18"/>
                    <a:pt x="20" y="20"/>
                  </a:cubicBezTo>
                  <a:cubicBezTo>
                    <a:pt x="16" y="19"/>
                    <a:pt x="15" y="15"/>
                    <a:pt x="15" y="11"/>
                  </a:cubicBezTo>
                  <a:cubicBezTo>
                    <a:pt x="14" y="11"/>
                    <a:pt x="12" y="11"/>
                    <a:pt x="10" y="11"/>
                  </a:cubicBezTo>
                  <a:cubicBezTo>
                    <a:pt x="10" y="12"/>
                    <a:pt x="11" y="14"/>
                    <a:pt x="11" y="15"/>
                  </a:cubicBezTo>
                  <a:cubicBezTo>
                    <a:pt x="10" y="17"/>
                    <a:pt x="8" y="18"/>
                    <a:pt x="6" y="19"/>
                  </a:cubicBezTo>
                  <a:cubicBezTo>
                    <a:pt x="1" y="18"/>
                    <a:pt x="0" y="6"/>
                    <a:pt x="3" y="3"/>
                  </a:cubicBezTo>
                  <a:cubicBezTo>
                    <a:pt x="4" y="8"/>
                    <a:pt x="3" y="13"/>
                    <a:pt x="6" y="16"/>
                  </a:cubicBezTo>
                  <a:cubicBezTo>
                    <a:pt x="8" y="16"/>
                    <a:pt x="8" y="15"/>
                    <a:pt x="9" y="14"/>
                  </a:cubicBezTo>
                  <a:cubicBezTo>
                    <a:pt x="8" y="9"/>
                    <a:pt x="4" y="8"/>
                    <a:pt x="4" y="2"/>
                  </a:cubicBezTo>
                  <a:cubicBezTo>
                    <a:pt x="8" y="2"/>
                    <a:pt x="7" y="7"/>
                    <a:pt x="8" y="9"/>
                  </a:cubicBezTo>
                  <a:cubicBezTo>
                    <a:pt x="11" y="8"/>
                    <a:pt x="12" y="8"/>
                    <a:pt x="14" y="9"/>
                  </a:cubicBezTo>
                  <a:cubicBezTo>
                    <a:pt x="16" y="8"/>
                    <a:pt x="14" y="5"/>
                    <a:pt x="15" y="4"/>
                  </a:cubicBezTo>
                  <a:cubicBezTo>
                    <a:pt x="19" y="6"/>
                    <a:pt x="16" y="14"/>
                    <a:pt x="19" y="17"/>
                  </a:cubicBezTo>
                  <a:cubicBezTo>
                    <a:pt x="22" y="16"/>
                    <a:pt x="23" y="9"/>
                    <a:pt x="21" y="5"/>
                  </a:cubicBezTo>
                  <a:cubicBezTo>
                    <a:pt x="19" y="5"/>
                    <a:pt x="20" y="7"/>
                    <a:pt x="19" y="6"/>
                  </a:cubicBezTo>
                  <a:cubicBezTo>
                    <a:pt x="19" y="4"/>
                    <a:pt x="18" y="1"/>
                    <a:pt x="20" y="0"/>
                  </a:cubicBezTo>
                  <a:cubicBezTo>
                    <a:pt x="22" y="2"/>
                    <a:pt x="22" y="6"/>
                    <a:pt x="24" y="8"/>
                  </a:cubicBezTo>
                  <a:cubicBezTo>
                    <a:pt x="26" y="7"/>
                    <a:pt x="28" y="8"/>
                    <a:pt x="29" y="8"/>
                  </a:cubicBezTo>
                  <a:cubicBezTo>
                    <a:pt x="30" y="5"/>
                    <a:pt x="30" y="2"/>
                    <a:pt x="33" y="1"/>
                  </a:cubicBezTo>
                  <a:cubicBezTo>
                    <a:pt x="35" y="0"/>
                    <a:pt x="34" y="2"/>
                    <a:pt x="37" y="2"/>
                  </a:cubicBezTo>
                  <a:cubicBezTo>
                    <a:pt x="37" y="4"/>
                    <a:pt x="37" y="6"/>
                    <a:pt x="38" y="7"/>
                  </a:cubicBezTo>
                  <a:cubicBezTo>
                    <a:pt x="39" y="7"/>
                    <a:pt x="40" y="7"/>
                    <a:pt x="41" y="7"/>
                  </a:cubicBezTo>
                  <a:cubicBezTo>
                    <a:pt x="42" y="7"/>
                    <a:pt x="40" y="5"/>
                    <a:pt x="41" y="4"/>
                  </a:cubicBezTo>
                  <a:cubicBezTo>
                    <a:pt x="43" y="3"/>
                    <a:pt x="44" y="0"/>
                    <a:pt x="47" y="1"/>
                  </a:cubicBezTo>
                  <a:cubicBezTo>
                    <a:pt x="48" y="10"/>
                    <a:pt x="51" y="18"/>
                    <a:pt x="43" y="20"/>
                  </a:cubicBezTo>
                  <a:close/>
                  <a:moveTo>
                    <a:pt x="46" y="4"/>
                  </a:moveTo>
                  <a:cubicBezTo>
                    <a:pt x="45" y="4"/>
                    <a:pt x="44" y="4"/>
                    <a:pt x="43" y="4"/>
                  </a:cubicBezTo>
                  <a:cubicBezTo>
                    <a:pt x="44" y="7"/>
                    <a:pt x="43" y="13"/>
                    <a:pt x="45" y="16"/>
                  </a:cubicBezTo>
                  <a:cubicBezTo>
                    <a:pt x="50" y="14"/>
                    <a:pt x="44" y="8"/>
                    <a:pt x="46" y="4"/>
                  </a:cubicBezTo>
                  <a:close/>
                  <a:moveTo>
                    <a:pt x="34" y="2"/>
                  </a:moveTo>
                  <a:cubicBezTo>
                    <a:pt x="30" y="4"/>
                    <a:pt x="32" y="14"/>
                    <a:pt x="33" y="18"/>
                  </a:cubicBezTo>
                  <a:cubicBezTo>
                    <a:pt x="38" y="17"/>
                    <a:pt x="36" y="5"/>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4" name="Freeform 96"/>
            <p:cNvSpPr>
              <a:spLocks noEditPoints="1"/>
            </p:cNvSpPr>
            <p:nvPr/>
          </p:nvSpPr>
          <p:spPr bwMode="auto">
            <a:xfrm>
              <a:off x="234950" y="1660525"/>
              <a:ext cx="158750" cy="223838"/>
            </a:xfrm>
            <a:custGeom>
              <a:avLst/>
              <a:gdLst>
                <a:gd name="T0" fmla="*/ 22 w 27"/>
                <a:gd name="T1" fmla="*/ 38 h 38"/>
                <a:gd name="T2" fmla="*/ 13 w 27"/>
                <a:gd name="T3" fmla="*/ 38 h 38"/>
                <a:gd name="T4" fmla="*/ 11 w 27"/>
                <a:gd name="T5" fmla="*/ 21 h 38"/>
                <a:gd name="T6" fmla="*/ 3 w 27"/>
                <a:gd name="T7" fmla="*/ 22 h 38"/>
                <a:gd name="T8" fmla="*/ 13 w 27"/>
                <a:gd name="T9" fmla="*/ 2 h 38"/>
                <a:gd name="T10" fmla="*/ 21 w 27"/>
                <a:gd name="T11" fmla="*/ 0 h 38"/>
                <a:gd name="T12" fmla="*/ 22 w 27"/>
                <a:gd name="T13" fmla="*/ 38 h 38"/>
                <a:gd name="T14" fmla="*/ 21 w 27"/>
                <a:gd name="T15" fmla="*/ 34 h 38"/>
                <a:gd name="T16" fmla="*/ 21 w 27"/>
                <a:gd name="T17" fmla="*/ 32 h 38"/>
                <a:gd name="T18" fmla="*/ 21 w 27"/>
                <a:gd name="T19" fmla="*/ 34 h 38"/>
                <a:gd name="T20" fmla="*/ 16 w 27"/>
                <a:gd name="T21" fmla="*/ 18 h 38"/>
                <a:gd name="T22" fmla="*/ 17 w 27"/>
                <a:gd name="T23" fmla="*/ 11 h 38"/>
                <a:gd name="T24" fmla="*/ 16 w 27"/>
                <a:gd name="T25" fmla="*/ 18 h 38"/>
                <a:gd name="T26" fmla="*/ 11 w 27"/>
                <a:gd name="T27" fmla="*/ 18 h 38"/>
                <a:gd name="T28" fmla="*/ 11 w 27"/>
                <a:gd name="T2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8">
                  <a:moveTo>
                    <a:pt x="22" y="38"/>
                  </a:moveTo>
                  <a:cubicBezTo>
                    <a:pt x="20" y="36"/>
                    <a:pt x="15" y="38"/>
                    <a:pt x="13" y="38"/>
                  </a:cubicBezTo>
                  <a:cubicBezTo>
                    <a:pt x="15" y="31"/>
                    <a:pt x="12" y="27"/>
                    <a:pt x="11" y="21"/>
                  </a:cubicBezTo>
                  <a:cubicBezTo>
                    <a:pt x="9" y="21"/>
                    <a:pt x="6" y="22"/>
                    <a:pt x="3" y="22"/>
                  </a:cubicBezTo>
                  <a:cubicBezTo>
                    <a:pt x="0" y="11"/>
                    <a:pt x="17" y="12"/>
                    <a:pt x="13" y="2"/>
                  </a:cubicBezTo>
                  <a:cubicBezTo>
                    <a:pt x="15" y="1"/>
                    <a:pt x="19" y="1"/>
                    <a:pt x="21" y="0"/>
                  </a:cubicBezTo>
                  <a:cubicBezTo>
                    <a:pt x="23" y="13"/>
                    <a:pt x="27" y="28"/>
                    <a:pt x="22" y="38"/>
                  </a:cubicBezTo>
                  <a:close/>
                  <a:moveTo>
                    <a:pt x="21" y="34"/>
                  </a:moveTo>
                  <a:cubicBezTo>
                    <a:pt x="22" y="35"/>
                    <a:pt x="22" y="32"/>
                    <a:pt x="21" y="32"/>
                  </a:cubicBezTo>
                  <a:cubicBezTo>
                    <a:pt x="21" y="33"/>
                    <a:pt x="20" y="33"/>
                    <a:pt x="21" y="34"/>
                  </a:cubicBezTo>
                  <a:close/>
                  <a:moveTo>
                    <a:pt x="16" y="18"/>
                  </a:moveTo>
                  <a:cubicBezTo>
                    <a:pt x="17" y="17"/>
                    <a:pt x="17" y="13"/>
                    <a:pt x="17" y="11"/>
                  </a:cubicBezTo>
                  <a:cubicBezTo>
                    <a:pt x="17" y="13"/>
                    <a:pt x="15" y="15"/>
                    <a:pt x="16" y="18"/>
                  </a:cubicBezTo>
                  <a:close/>
                  <a:moveTo>
                    <a:pt x="11" y="18"/>
                  </a:moveTo>
                  <a:cubicBezTo>
                    <a:pt x="7" y="17"/>
                    <a:pt x="12" y="19"/>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aphicFrame>
        <p:nvGraphicFramePr>
          <p:cNvPr id="395" name="Table 394"/>
          <p:cNvGraphicFramePr>
            <a:graphicFrameLocks noGrp="1"/>
          </p:cNvGraphicFramePr>
          <p:nvPr>
            <p:extLst/>
          </p:nvPr>
        </p:nvGraphicFramePr>
        <p:xfrm>
          <a:off x="3446341" y="6887797"/>
          <a:ext cx="2149770" cy="381000"/>
        </p:xfrm>
        <a:graphic>
          <a:graphicData uri="http://schemas.openxmlformats.org/drawingml/2006/table">
            <a:tbl>
              <a:tblPr firstRow="1" bandRow="1">
                <a:tableStyleId>{5C22544A-7EE6-4342-B048-85BDC9FD1C3A}</a:tableStyleId>
              </a:tblPr>
              <a:tblGrid>
                <a:gridCol w="358295">
                  <a:extLst>
                    <a:ext uri="{9D8B030D-6E8A-4147-A177-3AD203B41FA5}">
                      <a16:colId xmlns="" xmlns:a16="http://schemas.microsoft.com/office/drawing/2014/main" val="1911516659"/>
                    </a:ext>
                  </a:extLst>
                </a:gridCol>
                <a:gridCol w="358295">
                  <a:extLst>
                    <a:ext uri="{9D8B030D-6E8A-4147-A177-3AD203B41FA5}">
                      <a16:colId xmlns="" xmlns:a16="http://schemas.microsoft.com/office/drawing/2014/main" val="476114897"/>
                    </a:ext>
                  </a:extLst>
                </a:gridCol>
                <a:gridCol w="358295">
                  <a:extLst>
                    <a:ext uri="{9D8B030D-6E8A-4147-A177-3AD203B41FA5}">
                      <a16:colId xmlns="" xmlns:a16="http://schemas.microsoft.com/office/drawing/2014/main" val="1399813028"/>
                    </a:ext>
                  </a:extLst>
                </a:gridCol>
                <a:gridCol w="358295">
                  <a:extLst>
                    <a:ext uri="{9D8B030D-6E8A-4147-A177-3AD203B41FA5}">
                      <a16:colId xmlns="" xmlns:a16="http://schemas.microsoft.com/office/drawing/2014/main" val="3069789400"/>
                    </a:ext>
                  </a:extLst>
                </a:gridCol>
                <a:gridCol w="358295">
                  <a:extLst>
                    <a:ext uri="{9D8B030D-6E8A-4147-A177-3AD203B41FA5}">
                      <a16:colId xmlns="" xmlns:a16="http://schemas.microsoft.com/office/drawing/2014/main" val="1920847690"/>
                    </a:ext>
                  </a:extLst>
                </a:gridCol>
                <a:gridCol w="358295">
                  <a:extLst>
                    <a:ext uri="{9D8B030D-6E8A-4147-A177-3AD203B41FA5}">
                      <a16:colId xmlns="" xmlns:a16="http://schemas.microsoft.com/office/drawing/2014/main" val="2806461673"/>
                    </a:ext>
                  </a:extLst>
                </a:gridCol>
              </a:tblGrid>
              <a:tr h="178060">
                <a:tc>
                  <a:txBody>
                    <a:bodyPr/>
                    <a:lstStyle/>
                    <a:p>
                      <a:pPr algn="ctr"/>
                      <a:r>
                        <a:rPr lang="es-ES_tradnl" sz="600" dirty="0" smtClean="0">
                          <a:solidFill>
                            <a:schemeClr val="bg1"/>
                          </a:solidFill>
                        </a:rPr>
                        <a:t>2016</a:t>
                      </a:r>
                      <a:endParaRPr lang="es-ES" sz="600" dirty="0">
                        <a:solidFill>
                          <a:schemeClr val="bg1"/>
                        </a:solidFill>
                      </a:endParaRPr>
                    </a:p>
                  </a:txBody>
                  <a:tcPr/>
                </a:tc>
                <a:tc>
                  <a:txBody>
                    <a:bodyPr/>
                    <a:lstStyle/>
                    <a:p>
                      <a:pPr algn="ctr"/>
                      <a:r>
                        <a:rPr lang="es-ES_tradnl" sz="600" dirty="0" smtClean="0">
                          <a:solidFill>
                            <a:schemeClr val="bg1"/>
                          </a:solidFill>
                        </a:rPr>
                        <a:t>2017</a:t>
                      </a:r>
                      <a:endParaRPr lang="es-ES" sz="600" dirty="0">
                        <a:solidFill>
                          <a:schemeClr val="bg1"/>
                        </a:solidFill>
                      </a:endParaRPr>
                    </a:p>
                  </a:txBody>
                  <a:tcPr/>
                </a:tc>
                <a:tc>
                  <a:txBody>
                    <a:bodyPr/>
                    <a:lstStyle/>
                    <a:p>
                      <a:pPr algn="ctr"/>
                      <a:r>
                        <a:rPr lang="es-ES_tradnl" sz="600" dirty="0" smtClean="0">
                          <a:solidFill>
                            <a:schemeClr val="bg1"/>
                          </a:solidFill>
                        </a:rPr>
                        <a:t>2018</a:t>
                      </a:r>
                      <a:endParaRPr lang="es-ES" sz="600" dirty="0">
                        <a:solidFill>
                          <a:schemeClr val="bg1"/>
                        </a:solidFill>
                      </a:endParaRPr>
                    </a:p>
                  </a:txBody>
                  <a:tcPr/>
                </a:tc>
                <a:tc>
                  <a:txBody>
                    <a:bodyPr/>
                    <a:lstStyle/>
                    <a:p>
                      <a:pPr algn="ctr"/>
                      <a:r>
                        <a:rPr lang="es-ES_tradnl" sz="600" dirty="0" smtClean="0">
                          <a:solidFill>
                            <a:schemeClr val="bg1"/>
                          </a:solidFill>
                        </a:rPr>
                        <a:t>2019</a:t>
                      </a:r>
                      <a:endParaRPr lang="es-ES" sz="600" dirty="0">
                        <a:solidFill>
                          <a:schemeClr val="bg1"/>
                        </a:solidFill>
                      </a:endParaRPr>
                    </a:p>
                  </a:txBody>
                  <a:tcPr/>
                </a:tc>
                <a:tc>
                  <a:txBody>
                    <a:bodyPr/>
                    <a:lstStyle/>
                    <a:p>
                      <a:pPr algn="ctr"/>
                      <a:r>
                        <a:rPr lang="es-ES_tradnl" sz="600" dirty="0" smtClean="0">
                          <a:solidFill>
                            <a:schemeClr val="bg1"/>
                          </a:solidFill>
                        </a:rPr>
                        <a:t>2020</a:t>
                      </a:r>
                      <a:endParaRPr lang="es-ES" sz="600" dirty="0">
                        <a:solidFill>
                          <a:schemeClr val="bg1"/>
                        </a:solidFill>
                      </a:endParaRPr>
                    </a:p>
                  </a:txBody>
                  <a:tcPr/>
                </a:tc>
                <a:tc>
                  <a:txBody>
                    <a:bodyPr/>
                    <a:lstStyle/>
                    <a:p>
                      <a:pPr algn="ctr"/>
                      <a:r>
                        <a:rPr lang="es-ES_tradnl" sz="600" dirty="0" smtClean="0">
                          <a:solidFill>
                            <a:schemeClr val="bg1"/>
                          </a:solidFill>
                        </a:rPr>
                        <a:t>2021</a:t>
                      </a:r>
                      <a:endParaRPr lang="es-ES" sz="600" dirty="0">
                        <a:solidFill>
                          <a:schemeClr val="bg1"/>
                        </a:solidFill>
                      </a:endParaRPr>
                    </a:p>
                  </a:txBody>
                  <a:tcPr/>
                </a:tc>
                <a:extLst>
                  <a:ext uri="{0D108BD9-81ED-4DB2-BD59-A6C34878D82A}">
                    <a16:rowId xmlns="" xmlns:a16="http://schemas.microsoft.com/office/drawing/2014/main" val="813404064"/>
                  </a:ext>
                </a:extLst>
              </a:tr>
              <a:tr h="184565">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tc>
                  <a:txBody>
                    <a:bodyPr/>
                    <a:lstStyle/>
                    <a:p>
                      <a:pPr algn="ctr"/>
                      <a:endParaRPr lang="es-ES" sz="700" dirty="0">
                        <a:solidFill>
                          <a:srgbClr val="002776"/>
                        </a:solidFill>
                      </a:endParaRPr>
                    </a:p>
                  </a:txBody>
                  <a:tcPr/>
                </a:tc>
                <a:extLst>
                  <a:ext uri="{0D108BD9-81ED-4DB2-BD59-A6C34878D82A}">
                    <a16:rowId xmlns="" xmlns:a16="http://schemas.microsoft.com/office/drawing/2014/main" val="4224239378"/>
                  </a:ext>
                </a:extLst>
              </a:tr>
            </a:tbl>
          </a:graphicData>
        </a:graphic>
      </p:graphicFrame>
      <p:sp>
        <p:nvSpPr>
          <p:cNvPr id="396" name="Freeform 368"/>
          <p:cNvSpPr>
            <a:spLocks noEditPoints="1"/>
          </p:cNvSpPr>
          <p:nvPr/>
        </p:nvSpPr>
        <p:spPr bwMode="auto">
          <a:xfrm>
            <a:off x="4310662" y="7127354"/>
            <a:ext cx="108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sp>
        <p:nvSpPr>
          <p:cNvPr id="400" name="Freeform 368"/>
          <p:cNvSpPr>
            <a:spLocks noEditPoints="1"/>
          </p:cNvSpPr>
          <p:nvPr/>
        </p:nvSpPr>
        <p:spPr bwMode="auto">
          <a:xfrm>
            <a:off x="3917179" y="7119669"/>
            <a:ext cx="108000" cy="108000"/>
          </a:xfrm>
          <a:custGeom>
            <a:avLst/>
            <a:gdLst>
              <a:gd name="T0" fmla="*/ 65 w 79"/>
              <a:gd name="T1" fmla="*/ 29 h 93"/>
              <a:gd name="T2" fmla="*/ 35 w 79"/>
              <a:gd name="T3" fmla="*/ 93 h 93"/>
              <a:gd name="T4" fmla="*/ 0 w 79"/>
              <a:gd name="T5" fmla="*/ 62 h 93"/>
              <a:gd name="T6" fmla="*/ 15 w 79"/>
              <a:gd name="T7" fmla="*/ 40 h 93"/>
              <a:gd name="T8" fmla="*/ 40 w 79"/>
              <a:gd name="T9" fmla="*/ 43 h 93"/>
              <a:gd name="T10" fmla="*/ 79 w 79"/>
              <a:gd name="T11" fmla="*/ 6 h 93"/>
              <a:gd name="T12" fmla="*/ 56 w 79"/>
              <a:gd name="T13" fmla="*/ 22 h 93"/>
              <a:gd name="T14" fmla="*/ 38 w 79"/>
              <a:gd name="T15" fmla="*/ 54 h 93"/>
              <a:gd name="T16" fmla="*/ 17 w 79"/>
              <a:gd name="T17" fmla="*/ 43 h 93"/>
              <a:gd name="T18" fmla="*/ 18 w 79"/>
              <a:gd name="T19" fmla="*/ 58 h 93"/>
              <a:gd name="T20" fmla="*/ 39 w 79"/>
              <a:gd name="T21" fmla="*/ 74 h 93"/>
              <a:gd name="T22" fmla="*/ 69 w 79"/>
              <a:gd name="T23" fmla="*/ 3 h 93"/>
              <a:gd name="T24" fmla="*/ 36 w 79"/>
              <a:gd name="T25" fmla="*/ 50 h 93"/>
              <a:gd name="T26" fmla="*/ 7 w 79"/>
              <a:gd name="T27" fmla="*/ 54 h 93"/>
              <a:gd name="T28" fmla="*/ 7 w 79"/>
              <a:gd name="T29" fmla="*/ 54 h 93"/>
              <a:gd name="T30" fmla="*/ 8 w 79"/>
              <a:gd name="T31" fmla="*/ 56 h 93"/>
              <a:gd name="T32" fmla="*/ 7 w 79"/>
              <a:gd name="T33" fmla="*/ 64 h 93"/>
              <a:gd name="T34" fmla="*/ 12 w 79"/>
              <a:gd name="T35" fmla="*/ 56 h 93"/>
              <a:gd name="T36" fmla="*/ 12 w 79"/>
              <a:gd name="T37" fmla="*/ 68 h 93"/>
              <a:gd name="T38" fmla="*/ 18 w 79"/>
              <a:gd name="T39" fmla="*/ 61 h 93"/>
              <a:gd name="T40" fmla="*/ 14 w 79"/>
              <a:gd name="T41" fmla="*/ 58 h 93"/>
              <a:gd name="T42" fmla="*/ 12 w 79"/>
              <a:gd name="T43" fmla="*/ 69 h 93"/>
              <a:gd name="T44" fmla="*/ 15 w 79"/>
              <a:gd name="T45" fmla="*/ 75 h 93"/>
              <a:gd name="T46" fmla="*/ 19 w 79"/>
              <a:gd name="T47" fmla="*/ 65 h 93"/>
              <a:gd name="T48" fmla="*/ 18 w 79"/>
              <a:gd name="T49" fmla="*/ 78 h 93"/>
              <a:gd name="T50" fmla="*/ 22 w 79"/>
              <a:gd name="T51" fmla="*/ 69 h 93"/>
              <a:gd name="T52" fmla="*/ 19 w 79"/>
              <a:gd name="T53" fmla="*/ 81 h 93"/>
              <a:gd name="T54" fmla="*/ 24 w 79"/>
              <a:gd name="T55" fmla="*/ 71 h 93"/>
              <a:gd name="T56" fmla="*/ 22 w 79"/>
              <a:gd name="T57" fmla="*/ 85 h 93"/>
              <a:gd name="T58" fmla="*/ 22 w 79"/>
              <a:gd name="T59" fmla="*/ 85 h 93"/>
              <a:gd name="T60" fmla="*/ 35 w 79"/>
              <a:gd name="T61" fmla="*/ 78 h 93"/>
              <a:gd name="T62" fmla="*/ 36 w 79"/>
              <a:gd name="T63" fmla="*/ 77 h 93"/>
              <a:gd name="T64" fmla="*/ 26 w 79"/>
              <a:gd name="T65" fmla="*/ 90 h 93"/>
              <a:gd name="T66" fmla="*/ 32 w 79"/>
              <a:gd name="T67" fmla="*/ 77 h 93"/>
              <a:gd name="T68" fmla="*/ 34 w 79"/>
              <a:gd name="T69" fmla="*/ 80 h 93"/>
              <a:gd name="T70" fmla="*/ 34 w 79"/>
              <a:gd name="T71" fmla="*/ 80 h 93"/>
              <a:gd name="T72" fmla="*/ 33 w 79"/>
              <a:gd name="T73" fmla="*/ 83 h 93"/>
              <a:gd name="T74" fmla="*/ 33 w 79"/>
              <a:gd name="T75" fmla="*/ 90 h 93"/>
              <a:gd name="T76" fmla="*/ 33 w 79"/>
              <a:gd name="T7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93">
                <a:moveTo>
                  <a:pt x="79" y="6"/>
                </a:moveTo>
                <a:cubicBezTo>
                  <a:pt x="76" y="14"/>
                  <a:pt x="69" y="21"/>
                  <a:pt x="65" y="29"/>
                </a:cubicBezTo>
                <a:cubicBezTo>
                  <a:pt x="59" y="42"/>
                  <a:pt x="54" y="56"/>
                  <a:pt x="45" y="66"/>
                </a:cubicBezTo>
                <a:cubicBezTo>
                  <a:pt x="43" y="77"/>
                  <a:pt x="38" y="83"/>
                  <a:pt x="35" y="93"/>
                </a:cubicBezTo>
                <a:cubicBezTo>
                  <a:pt x="32" y="91"/>
                  <a:pt x="27" y="93"/>
                  <a:pt x="23" y="92"/>
                </a:cubicBezTo>
                <a:cubicBezTo>
                  <a:pt x="15" y="81"/>
                  <a:pt x="11" y="69"/>
                  <a:pt x="0" y="62"/>
                </a:cubicBezTo>
                <a:cubicBezTo>
                  <a:pt x="1" y="57"/>
                  <a:pt x="6" y="53"/>
                  <a:pt x="5" y="47"/>
                </a:cubicBezTo>
                <a:cubicBezTo>
                  <a:pt x="10" y="46"/>
                  <a:pt x="11" y="42"/>
                  <a:pt x="15" y="40"/>
                </a:cubicBezTo>
                <a:cubicBezTo>
                  <a:pt x="24" y="41"/>
                  <a:pt x="26" y="49"/>
                  <a:pt x="32" y="54"/>
                </a:cubicBezTo>
                <a:cubicBezTo>
                  <a:pt x="35" y="50"/>
                  <a:pt x="36" y="45"/>
                  <a:pt x="40" y="43"/>
                </a:cubicBezTo>
                <a:cubicBezTo>
                  <a:pt x="47" y="27"/>
                  <a:pt x="59" y="15"/>
                  <a:pt x="68" y="0"/>
                </a:cubicBezTo>
                <a:cubicBezTo>
                  <a:pt x="72" y="1"/>
                  <a:pt x="76" y="3"/>
                  <a:pt x="79" y="6"/>
                </a:cubicBezTo>
                <a:close/>
                <a:moveTo>
                  <a:pt x="69" y="3"/>
                </a:moveTo>
                <a:cubicBezTo>
                  <a:pt x="64" y="9"/>
                  <a:pt x="61" y="16"/>
                  <a:pt x="56" y="22"/>
                </a:cubicBezTo>
                <a:cubicBezTo>
                  <a:pt x="53" y="26"/>
                  <a:pt x="48" y="30"/>
                  <a:pt x="45" y="36"/>
                </a:cubicBezTo>
                <a:cubicBezTo>
                  <a:pt x="42" y="41"/>
                  <a:pt x="39" y="47"/>
                  <a:pt x="38" y="54"/>
                </a:cubicBezTo>
                <a:cubicBezTo>
                  <a:pt x="37" y="56"/>
                  <a:pt x="39" y="59"/>
                  <a:pt x="35" y="61"/>
                </a:cubicBezTo>
                <a:cubicBezTo>
                  <a:pt x="30" y="59"/>
                  <a:pt x="24" y="42"/>
                  <a:pt x="17" y="43"/>
                </a:cubicBezTo>
                <a:cubicBezTo>
                  <a:pt x="14" y="43"/>
                  <a:pt x="10" y="46"/>
                  <a:pt x="10" y="49"/>
                </a:cubicBezTo>
                <a:cubicBezTo>
                  <a:pt x="10" y="51"/>
                  <a:pt x="16" y="56"/>
                  <a:pt x="18" y="58"/>
                </a:cubicBezTo>
                <a:cubicBezTo>
                  <a:pt x="22" y="63"/>
                  <a:pt x="26" y="74"/>
                  <a:pt x="31" y="75"/>
                </a:cubicBezTo>
                <a:cubicBezTo>
                  <a:pt x="33" y="75"/>
                  <a:pt x="37" y="73"/>
                  <a:pt x="39" y="74"/>
                </a:cubicBezTo>
                <a:cubicBezTo>
                  <a:pt x="52" y="52"/>
                  <a:pt x="63" y="29"/>
                  <a:pt x="75" y="7"/>
                </a:cubicBezTo>
                <a:cubicBezTo>
                  <a:pt x="74" y="5"/>
                  <a:pt x="72" y="3"/>
                  <a:pt x="69" y="3"/>
                </a:cubicBezTo>
                <a:close/>
                <a:moveTo>
                  <a:pt x="35" y="56"/>
                </a:moveTo>
                <a:cubicBezTo>
                  <a:pt x="36" y="55"/>
                  <a:pt x="37" y="51"/>
                  <a:pt x="36" y="50"/>
                </a:cubicBezTo>
                <a:cubicBezTo>
                  <a:pt x="36" y="51"/>
                  <a:pt x="33" y="55"/>
                  <a:pt x="35" y="56"/>
                </a:cubicBezTo>
                <a:close/>
                <a:moveTo>
                  <a:pt x="7" y="54"/>
                </a:moveTo>
                <a:cubicBezTo>
                  <a:pt x="7" y="53"/>
                  <a:pt x="9" y="53"/>
                  <a:pt x="9" y="52"/>
                </a:cubicBezTo>
                <a:cubicBezTo>
                  <a:pt x="7" y="52"/>
                  <a:pt x="6" y="54"/>
                  <a:pt x="7" y="54"/>
                </a:cubicBezTo>
                <a:close/>
                <a:moveTo>
                  <a:pt x="5" y="63"/>
                </a:moveTo>
                <a:cubicBezTo>
                  <a:pt x="7" y="62"/>
                  <a:pt x="9" y="57"/>
                  <a:pt x="8" y="56"/>
                </a:cubicBezTo>
                <a:cubicBezTo>
                  <a:pt x="7" y="58"/>
                  <a:pt x="3" y="60"/>
                  <a:pt x="5" y="63"/>
                </a:cubicBezTo>
                <a:close/>
                <a:moveTo>
                  <a:pt x="7" y="64"/>
                </a:moveTo>
                <a:cubicBezTo>
                  <a:pt x="10" y="63"/>
                  <a:pt x="12" y="59"/>
                  <a:pt x="13" y="56"/>
                </a:cubicBezTo>
                <a:cubicBezTo>
                  <a:pt x="12" y="56"/>
                  <a:pt x="12" y="56"/>
                  <a:pt x="12" y="56"/>
                </a:cubicBezTo>
                <a:cubicBezTo>
                  <a:pt x="10" y="59"/>
                  <a:pt x="9" y="61"/>
                  <a:pt x="7" y="64"/>
                </a:cubicBezTo>
                <a:close/>
                <a:moveTo>
                  <a:pt x="12" y="68"/>
                </a:moveTo>
                <a:cubicBezTo>
                  <a:pt x="12" y="69"/>
                  <a:pt x="12" y="70"/>
                  <a:pt x="12" y="71"/>
                </a:cubicBezTo>
                <a:cubicBezTo>
                  <a:pt x="16" y="69"/>
                  <a:pt x="19" y="65"/>
                  <a:pt x="18" y="61"/>
                </a:cubicBezTo>
                <a:cubicBezTo>
                  <a:pt x="15" y="62"/>
                  <a:pt x="15" y="66"/>
                  <a:pt x="12" y="68"/>
                </a:cubicBezTo>
                <a:cubicBezTo>
                  <a:pt x="12" y="64"/>
                  <a:pt x="18" y="61"/>
                  <a:pt x="14" y="58"/>
                </a:cubicBezTo>
                <a:cubicBezTo>
                  <a:pt x="13" y="61"/>
                  <a:pt x="10" y="63"/>
                  <a:pt x="9" y="66"/>
                </a:cubicBezTo>
                <a:cubicBezTo>
                  <a:pt x="10" y="67"/>
                  <a:pt x="10" y="68"/>
                  <a:pt x="12" y="69"/>
                </a:cubicBezTo>
                <a:cubicBezTo>
                  <a:pt x="11" y="68"/>
                  <a:pt x="12" y="68"/>
                  <a:pt x="12" y="68"/>
                </a:cubicBezTo>
                <a:close/>
                <a:moveTo>
                  <a:pt x="15" y="75"/>
                </a:moveTo>
                <a:cubicBezTo>
                  <a:pt x="18" y="72"/>
                  <a:pt x="21" y="69"/>
                  <a:pt x="20" y="65"/>
                </a:cubicBezTo>
                <a:cubicBezTo>
                  <a:pt x="20" y="65"/>
                  <a:pt x="20" y="65"/>
                  <a:pt x="19" y="65"/>
                </a:cubicBezTo>
                <a:cubicBezTo>
                  <a:pt x="18" y="68"/>
                  <a:pt x="13" y="70"/>
                  <a:pt x="15" y="75"/>
                </a:cubicBezTo>
                <a:close/>
                <a:moveTo>
                  <a:pt x="18" y="78"/>
                </a:moveTo>
                <a:cubicBezTo>
                  <a:pt x="19" y="75"/>
                  <a:pt x="22" y="73"/>
                  <a:pt x="23" y="69"/>
                </a:cubicBezTo>
                <a:cubicBezTo>
                  <a:pt x="23" y="69"/>
                  <a:pt x="23" y="68"/>
                  <a:pt x="22" y="69"/>
                </a:cubicBezTo>
                <a:cubicBezTo>
                  <a:pt x="20" y="71"/>
                  <a:pt x="15" y="74"/>
                  <a:pt x="18" y="78"/>
                </a:cubicBezTo>
                <a:close/>
                <a:moveTo>
                  <a:pt x="19" y="81"/>
                </a:moveTo>
                <a:cubicBezTo>
                  <a:pt x="22" y="79"/>
                  <a:pt x="24" y="76"/>
                  <a:pt x="25" y="73"/>
                </a:cubicBezTo>
                <a:cubicBezTo>
                  <a:pt x="24" y="73"/>
                  <a:pt x="25" y="71"/>
                  <a:pt x="24" y="71"/>
                </a:cubicBezTo>
                <a:cubicBezTo>
                  <a:pt x="23" y="75"/>
                  <a:pt x="18" y="77"/>
                  <a:pt x="19" y="81"/>
                </a:cubicBezTo>
                <a:close/>
                <a:moveTo>
                  <a:pt x="22" y="85"/>
                </a:moveTo>
                <a:cubicBezTo>
                  <a:pt x="23" y="82"/>
                  <a:pt x="27" y="79"/>
                  <a:pt x="26" y="75"/>
                </a:cubicBezTo>
                <a:cubicBezTo>
                  <a:pt x="25" y="78"/>
                  <a:pt x="19" y="81"/>
                  <a:pt x="22" y="85"/>
                </a:cubicBezTo>
                <a:close/>
                <a:moveTo>
                  <a:pt x="35" y="78"/>
                </a:moveTo>
                <a:cubicBezTo>
                  <a:pt x="35" y="79"/>
                  <a:pt x="35" y="79"/>
                  <a:pt x="35" y="78"/>
                </a:cubicBezTo>
                <a:cubicBezTo>
                  <a:pt x="36" y="78"/>
                  <a:pt x="36" y="78"/>
                  <a:pt x="36" y="78"/>
                </a:cubicBezTo>
                <a:cubicBezTo>
                  <a:pt x="36" y="78"/>
                  <a:pt x="37" y="77"/>
                  <a:pt x="36" y="77"/>
                </a:cubicBezTo>
                <a:cubicBezTo>
                  <a:pt x="36" y="77"/>
                  <a:pt x="35" y="78"/>
                  <a:pt x="35" y="78"/>
                </a:cubicBezTo>
                <a:close/>
                <a:moveTo>
                  <a:pt x="26" y="90"/>
                </a:moveTo>
                <a:cubicBezTo>
                  <a:pt x="31" y="89"/>
                  <a:pt x="31" y="81"/>
                  <a:pt x="33" y="77"/>
                </a:cubicBezTo>
                <a:cubicBezTo>
                  <a:pt x="33" y="77"/>
                  <a:pt x="33" y="77"/>
                  <a:pt x="32" y="77"/>
                </a:cubicBezTo>
                <a:cubicBezTo>
                  <a:pt x="31" y="82"/>
                  <a:pt x="27" y="85"/>
                  <a:pt x="26" y="90"/>
                </a:cubicBezTo>
                <a:close/>
                <a:moveTo>
                  <a:pt x="34" y="80"/>
                </a:moveTo>
                <a:cubicBezTo>
                  <a:pt x="34" y="80"/>
                  <a:pt x="33" y="82"/>
                  <a:pt x="34" y="82"/>
                </a:cubicBezTo>
                <a:cubicBezTo>
                  <a:pt x="34" y="82"/>
                  <a:pt x="34" y="81"/>
                  <a:pt x="34" y="80"/>
                </a:cubicBezTo>
                <a:cubicBezTo>
                  <a:pt x="35" y="80"/>
                  <a:pt x="34" y="80"/>
                  <a:pt x="34" y="80"/>
                </a:cubicBezTo>
                <a:close/>
                <a:moveTo>
                  <a:pt x="33" y="83"/>
                </a:moveTo>
                <a:cubicBezTo>
                  <a:pt x="34" y="85"/>
                  <a:pt x="34" y="81"/>
                  <a:pt x="33" y="83"/>
                </a:cubicBezTo>
                <a:close/>
                <a:moveTo>
                  <a:pt x="33" y="90"/>
                </a:moveTo>
                <a:cubicBezTo>
                  <a:pt x="34" y="88"/>
                  <a:pt x="37" y="84"/>
                  <a:pt x="35" y="83"/>
                </a:cubicBezTo>
                <a:cubicBezTo>
                  <a:pt x="35" y="86"/>
                  <a:pt x="32" y="88"/>
                  <a:pt x="33" y="90"/>
                </a:cubicBezTo>
                <a:close/>
              </a:path>
            </a:pathLst>
          </a:custGeom>
          <a:solidFill>
            <a:schemeClr val="accent1"/>
          </a:solidFill>
          <a:ln>
            <a:noFill/>
          </a:ln>
        </p:spPr>
        <p:txBody>
          <a:bodyPr vert="horz" wrap="square" lIns="91411" tIns="45704" rIns="91411" bIns="45704" numCol="1" anchor="t" anchorCtr="0" compatLnSpc="1">
            <a:prstTxWarp prst="textNoShape">
              <a:avLst/>
            </a:prstTxWarp>
          </a:bodyPr>
          <a:lstStyle/>
          <a:p>
            <a:pPr fontAlgn="base">
              <a:spcBef>
                <a:spcPct val="0"/>
              </a:spcBef>
              <a:spcAft>
                <a:spcPct val="0"/>
              </a:spcAft>
            </a:pPr>
            <a:endParaRPr lang="en-US">
              <a:solidFill>
                <a:srgbClr val="000000"/>
              </a:solidFill>
              <a:cs typeface="Arial" charset="0"/>
            </a:endParaRPr>
          </a:p>
        </p:txBody>
      </p:sp>
      <p:grpSp>
        <p:nvGrpSpPr>
          <p:cNvPr id="206" name="Group 205"/>
          <p:cNvGrpSpPr/>
          <p:nvPr/>
        </p:nvGrpSpPr>
        <p:grpSpPr>
          <a:xfrm>
            <a:off x="4761313" y="7487394"/>
            <a:ext cx="4332885" cy="188648"/>
            <a:chOff x="565498" y="7511262"/>
            <a:chExt cx="4332885" cy="188648"/>
          </a:xfrm>
        </p:grpSpPr>
        <p:grpSp>
          <p:nvGrpSpPr>
            <p:cNvPr id="207" name="Group 206"/>
            <p:cNvGrpSpPr/>
            <p:nvPr/>
          </p:nvGrpSpPr>
          <p:grpSpPr>
            <a:xfrm>
              <a:off x="565498" y="7511262"/>
              <a:ext cx="3104467" cy="184666"/>
              <a:chOff x="615275" y="7511262"/>
              <a:chExt cx="3104467" cy="184666"/>
            </a:xfrm>
          </p:grpSpPr>
          <p:sp>
            <p:nvSpPr>
              <p:cNvPr id="210" name="TextBox 209"/>
              <p:cNvSpPr txBox="1"/>
              <p:nvPr/>
            </p:nvSpPr>
            <p:spPr>
              <a:xfrm>
                <a:off x="926425" y="7511262"/>
                <a:ext cx="1291297" cy="184666"/>
              </a:xfrm>
              <a:prstGeom prst="rect">
                <a:avLst/>
              </a:prstGeom>
              <a:noFill/>
            </p:spPr>
            <p:txBody>
              <a:bodyPr wrap="square" rtlCol="0">
                <a:spAutoFit/>
              </a:bodyPr>
              <a:lstStyle/>
              <a:p>
                <a:r>
                  <a:rPr lang="es-CL" sz="600" dirty="0" smtClean="0">
                    <a:solidFill>
                      <a:schemeClr val="tx2"/>
                    </a:solidFill>
                  </a:rPr>
                  <a:t>A comenzar en S2 2016</a:t>
                </a:r>
                <a:endParaRPr lang="es-CL" sz="600" dirty="0">
                  <a:solidFill>
                    <a:schemeClr val="tx2"/>
                  </a:solidFill>
                </a:endParaRPr>
              </a:p>
            </p:txBody>
          </p:sp>
          <p:sp>
            <p:nvSpPr>
              <p:cNvPr id="220" name="Rectangle 219"/>
              <p:cNvSpPr/>
              <p:nvPr>
                <p:custDataLst>
                  <p:tags r:id="rId8"/>
                </p:custDataLst>
              </p:nvPr>
            </p:nvSpPr>
            <p:spPr>
              <a:xfrm>
                <a:off x="615275" y="7541031"/>
                <a:ext cx="350121" cy="126370"/>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Corto</a:t>
                </a:r>
              </a:p>
            </p:txBody>
          </p:sp>
          <p:sp>
            <p:nvSpPr>
              <p:cNvPr id="221" name="Rectangle 220"/>
              <p:cNvSpPr/>
              <p:nvPr>
                <p:custDataLst>
                  <p:tags r:id="rId9"/>
                </p:custDataLst>
              </p:nvPr>
            </p:nvSpPr>
            <p:spPr>
              <a:xfrm>
                <a:off x="1933650" y="7540067"/>
                <a:ext cx="359873" cy="124342"/>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smtClean="0">
                    <a:solidFill>
                      <a:srgbClr val="002776"/>
                    </a:solidFill>
                  </a:rPr>
                  <a:t>Mediano</a:t>
                </a:r>
                <a:endParaRPr lang="es-CL" sz="1100" dirty="0">
                  <a:solidFill>
                    <a:srgbClr val="002776"/>
                  </a:solidFill>
                </a:endParaRPr>
              </a:p>
            </p:txBody>
          </p:sp>
          <p:sp>
            <p:nvSpPr>
              <p:cNvPr id="222" name="Rectangle 221"/>
              <p:cNvSpPr/>
              <p:nvPr>
                <p:custDataLst>
                  <p:tags r:id="rId10"/>
                </p:custDataLst>
              </p:nvPr>
            </p:nvSpPr>
            <p:spPr>
              <a:xfrm>
                <a:off x="3346036" y="7540067"/>
                <a:ext cx="373706" cy="125518"/>
              </a:xfrm>
              <a:prstGeom prst="rect">
                <a:avLst/>
              </a:prstGeom>
              <a:solidFill>
                <a:schemeClr val="bg1"/>
              </a:solid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1005600"/>
                <a:r>
                  <a:rPr lang="es-CL" sz="600" dirty="0">
                    <a:solidFill>
                      <a:srgbClr val="002776"/>
                    </a:solidFill>
                  </a:rPr>
                  <a:t>Largo</a:t>
                </a:r>
              </a:p>
            </p:txBody>
          </p:sp>
        </p:grpSp>
        <p:sp>
          <p:nvSpPr>
            <p:cNvPr id="208" name="TextBox 207"/>
            <p:cNvSpPr txBox="1"/>
            <p:nvPr/>
          </p:nvSpPr>
          <p:spPr>
            <a:xfrm>
              <a:off x="2173095" y="7511262"/>
              <a:ext cx="1291297" cy="184666"/>
            </a:xfrm>
            <a:prstGeom prst="rect">
              <a:avLst/>
            </a:prstGeom>
            <a:noFill/>
          </p:spPr>
          <p:txBody>
            <a:bodyPr wrap="square" rtlCol="0">
              <a:spAutoFit/>
            </a:bodyPr>
            <a:lstStyle/>
            <a:p>
              <a:r>
                <a:rPr lang="es-CL" sz="600" dirty="0" smtClean="0">
                  <a:solidFill>
                    <a:schemeClr val="tx2"/>
                  </a:solidFill>
                </a:rPr>
                <a:t>A comenzar en S1/S2 2017</a:t>
              </a:r>
            </a:p>
          </p:txBody>
        </p:sp>
        <p:sp>
          <p:nvSpPr>
            <p:cNvPr id="209" name="TextBox 208"/>
            <p:cNvSpPr txBox="1"/>
            <p:nvPr/>
          </p:nvSpPr>
          <p:spPr>
            <a:xfrm>
              <a:off x="3607086" y="7515244"/>
              <a:ext cx="1291297" cy="184666"/>
            </a:xfrm>
            <a:prstGeom prst="rect">
              <a:avLst/>
            </a:prstGeom>
            <a:noFill/>
          </p:spPr>
          <p:txBody>
            <a:bodyPr wrap="square" rtlCol="0">
              <a:spAutoFit/>
            </a:bodyPr>
            <a:lstStyle/>
            <a:p>
              <a:r>
                <a:rPr lang="es-CL" sz="600" dirty="0" smtClean="0">
                  <a:solidFill>
                    <a:schemeClr val="tx2"/>
                  </a:solidFill>
                </a:rPr>
                <a:t>A comenzar en S1 2018</a:t>
              </a:r>
            </a:p>
          </p:txBody>
        </p:sp>
      </p:grpSp>
      <p:sp>
        <p:nvSpPr>
          <p:cNvPr id="165" name="Rounded Rectangle 164"/>
          <p:cNvSpPr/>
          <p:nvPr/>
        </p:nvSpPr>
        <p:spPr>
          <a:xfrm>
            <a:off x="205200" y="1006674"/>
            <a:ext cx="360298" cy="228126"/>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_tradnl" sz="1000" b="1" dirty="0" smtClean="0">
                <a:solidFill>
                  <a:srgbClr val="002060"/>
                </a:solidFill>
              </a:rPr>
              <a:t>E5</a:t>
            </a:r>
            <a:endParaRPr lang="es-ES" sz="1000" b="1" dirty="0">
              <a:solidFill>
                <a:srgbClr val="002060"/>
              </a:solidFill>
            </a:endParaRPr>
          </a:p>
        </p:txBody>
      </p:sp>
      <p:grpSp>
        <p:nvGrpSpPr>
          <p:cNvPr id="163" name="Group 162"/>
          <p:cNvGrpSpPr/>
          <p:nvPr/>
        </p:nvGrpSpPr>
        <p:grpSpPr>
          <a:xfrm>
            <a:off x="1202122" y="380250"/>
            <a:ext cx="428400" cy="410400"/>
            <a:chOff x="1157616" y="202415"/>
            <a:chExt cx="515504" cy="495053"/>
          </a:xfrm>
        </p:grpSpPr>
        <p:sp>
          <p:nvSpPr>
            <p:cNvPr id="164" name="Rounded Rectangle 163"/>
            <p:cNvSpPr/>
            <p:nvPr/>
          </p:nvSpPr>
          <p:spPr>
            <a:xfrm>
              <a:off x="1157616" y="202415"/>
              <a:ext cx="515504" cy="495053"/>
            </a:xfrm>
            <a:prstGeom prst="roundRect">
              <a:avLst/>
            </a:prstGeom>
            <a:solidFill>
              <a:srgbClr val="00A1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smtClean="0">
                <a:solidFill>
                  <a:srgbClr val="002060"/>
                </a:solidFill>
              </a:endParaRPr>
            </a:p>
            <a:p>
              <a:pPr algn="ctr"/>
              <a:endParaRPr lang="es-ES" sz="1400" b="1" dirty="0">
                <a:solidFill>
                  <a:srgbClr val="002060"/>
                </a:solidFill>
              </a:endParaRPr>
            </a:p>
          </p:txBody>
        </p:sp>
        <p:grpSp>
          <p:nvGrpSpPr>
            <p:cNvPr id="171" name="Group 282"/>
            <p:cNvGrpSpPr/>
            <p:nvPr/>
          </p:nvGrpSpPr>
          <p:grpSpPr>
            <a:xfrm>
              <a:off x="1311621" y="288473"/>
              <a:ext cx="207495" cy="194290"/>
              <a:chOff x="644491" y="4719572"/>
              <a:chExt cx="226243" cy="211846"/>
            </a:xfrm>
            <a:solidFill>
              <a:schemeClr val="bg1"/>
            </a:solidFill>
          </p:grpSpPr>
          <p:sp>
            <p:nvSpPr>
              <p:cNvPr id="172" name="Freeform 133"/>
              <p:cNvSpPr>
                <a:spLocks noEditPoints="1"/>
              </p:cNvSpPr>
              <p:nvPr/>
            </p:nvSpPr>
            <p:spPr bwMode="auto">
              <a:xfrm>
                <a:off x="644491" y="4731912"/>
                <a:ext cx="158371" cy="199506"/>
              </a:xfrm>
              <a:custGeom>
                <a:avLst/>
                <a:gdLst>
                  <a:gd name="T0" fmla="*/ 48 w 84"/>
                  <a:gd name="T1" fmla="*/ 24 h 105"/>
                  <a:gd name="T2" fmla="*/ 44 w 84"/>
                  <a:gd name="T3" fmla="*/ 24 h 105"/>
                  <a:gd name="T4" fmla="*/ 12 w 84"/>
                  <a:gd name="T5" fmla="*/ 24 h 105"/>
                  <a:gd name="T6" fmla="*/ 0 w 84"/>
                  <a:gd name="T7" fmla="*/ 40 h 105"/>
                  <a:gd name="T8" fmla="*/ 12 w 84"/>
                  <a:gd name="T9" fmla="*/ 56 h 105"/>
                  <a:gd name="T10" fmla="*/ 20 w 84"/>
                  <a:gd name="T11" fmla="*/ 56 h 105"/>
                  <a:gd name="T12" fmla="*/ 21 w 84"/>
                  <a:gd name="T13" fmla="*/ 58 h 105"/>
                  <a:gd name="T14" fmla="*/ 34 w 84"/>
                  <a:gd name="T15" fmla="*/ 96 h 105"/>
                  <a:gd name="T16" fmla="*/ 47 w 84"/>
                  <a:gd name="T17" fmla="*/ 103 h 105"/>
                  <a:gd name="T18" fmla="*/ 52 w 84"/>
                  <a:gd name="T19" fmla="*/ 90 h 105"/>
                  <a:gd name="T20" fmla="*/ 40 w 84"/>
                  <a:gd name="T21" fmla="*/ 56 h 105"/>
                  <a:gd name="T22" fmla="*/ 44 w 84"/>
                  <a:gd name="T23" fmla="*/ 56 h 105"/>
                  <a:gd name="T24" fmla="*/ 48 w 84"/>
                  <a:gd name="T25" fmla="*/ 56 h 105"/>
                  <a:gd name="T26" fmla="*/ 84 w 84"/>
                  <a:gd name="T27" fmla="*/ 80 h 105"/>
                  <a:gd name="T28" fmla="*/ 76 w 84"/>
                  <a:gd name="T29" fmla="*/ 44 h 105"/>
                  <a:gd name="T30" fmla="*/ 84 w 84"/>
                  <a:gd name="T31" fmla="*/ 0 h 105"/>
                  <a:gd name="T32" fmla="*/ 48 w 84"/>
                  <a:gd name="T33" fmla="*/ 24 h 105"/>
                  <a:gd name="T34" fmla="*/ 16 w 84"/>
                  <a:gd name="T35" fmla="*/ 48 h 105"/>
                  <a:gd name="T36" fmla="*/ 8 w 84"/>
                  <a:gd name="T37" fmla="*/ 40 h 105"/>
                  <a:gd name="T38" fmla="*/ 16 w 84"/>
                  <a:gd name="T39" fmla="*/ 32 h 105"/>
                  <a:gd name="T40" fmla="*/ 16 w 84"/>
                  <a:gd name="T41" fmla="*/ 4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105">
                    <a:moveTo>
                      <a:pt x="48" y="24"/>
                    </a:moveTo>
                    <a:cubicBezTo>
                      <a:pt x="48" y="24"/>
                      <a:pt x="45" y="24"/>
                      <a:pt x="44" y="24"/>
                    </a:cubicBezTo>
                    <a:cubicBezTo>
                      <a:pt x="30" y="24"/>
                      <a:pt x="12" y="24"/>
                      <a:pt x="12" y="24"/>
                    </a:cubicBezTo>
                    <a:cubicBezTo>
                      <a:pt x="5" y="24"/>
                      <a:pt x="0" y="31"/>
                      <a:pt x="0" y="40"/>
                    </a:cubicBezTo>
                    <a:cubicBezTo>
                      <a:pt x="0" y="49"/>
                      <a:pt x="5" y="56"/>
                      <a:pt x="12" y="56"/>
                    </a:cubicBezTo>
                    <a:cubicBezTo>
                      <a:pt x="20" y="56"/>
                      <a:pt x="20" y="56"/>
                      <a:pt x="20" y="56"/>
                    </a:cubicBezTo>
                    <a:cubicBezTo>
                      <a:pt x="20" y="56"/>
                      <a:pt x="21" y="58"/>
                      <a:pt x="21" y="58"/>
                    </a:cubicBezTo>
                    <a:cubicBezTo>
                      <a:pt x="34" y="96"/>
                      <a:pt x="34" y="96"/>
                      <a:pt x="34" y="96"/>
                    </a:cubicBezTo>
                    <a:cubicBezTo>
                      <a:pt x="36" y="102"/>
                      <a:pt x="42" y="105"/>
                      <a:pt x="47" y="103"/>
                    </a:cubicBezTo>
                    <a:cubicBezTo>
                      <a:pt x="52" y="101"/>
                      <a:pt x="54" y="96"/>
                      <a:pt x="52" y="90"/>
                    </a:cubicBezTo>
                    <a:cubicBezTo>
                      <a:pt x="40" y="56"/>
                      <a:pt x="40" y="56"/>
                      <a:pt x="40" y="56"/>
                    </a:cubicBezTo>
                    <a:cubicBezTo>
                      <a:pt x="44" y="56"/>
                      <a:pt x="44" y="56"/>
                      <a:pt x="44" y="56"/>
                    </a:cubicBezTo>
                    <a:cubicBezTo>
                      <a:pt x="48" y="56"/>
                      <a:pt x="48" y="56"/>
                      <a:pt x="48" y="56"/>
                    </a:cubicBezTo>
                    <a:cubicBezTo>
                      <a:pt x="60" y="57"/>
                      <a:pt x="75" y="74"/>
                      <a:pt x="84" y="80"/>
                    </a:cubicBezTo>
                    <a:cubicBezTo>
                      <a:pt x="81" y="70"/>
                      <a:pt x="76" y="57"/>
                      <a:pt x="76" y="44"/>
                    </a:cubicBezTo>
                    <a:cubicBezTo>
                      <a:pt x="76" y="28"/>
                      <a:pt x="80" y="10"/>
                      <a:pt x="84" y="0"/>
                    </a:cubicBezTo>
                    <a:cubicBezTo>
                      <a:pt x="75" y="6"/>
                      <a:pt x="61" y="22"/>
                      <a:pt x="48" y="24"/>
                    </a:cubicBezTo>
                    <a:close/>
                    <a:moveTo>
                      <a:pt x="16" y="48"/>
                    </a:moveTo>
                    <a:cubicBezTo>
                      <a:pt x="12" y="48"/>
                      <a:pt x="8" y="44"/>
                      <a:pt x="8" y="40"/>
                    </a:cubicBezTo>
                    <a:cubicBezTo>
                      <a:pt x="8" y="35"/>
                      <a:pt x="12" y="32"/>
                      <a:pt x="16" y="32"/>
                    </a:cubicBez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sp>
            <p:nvSpPr>
              <p:cNvPr id="173" name="Freeform 134"/>
              <p:cNvSpPr>
                <a:spLocks/>
              </p:cNvSpPr>
              <p:nvPr/>
            </p:nvSpPr>
            <p:spPr bwMode="auto">
              <a:xfrm>
                <a:off x="813145" y="4719572"/>
                <a:ext cx="57589" cy="183052"/>
              </a:xfrm>
              <a:custGeom>
                <a:avLst/>
                <a:gdLst>
                  <a:gd name="T0" fmla="*/ 15 w 31"/>
                  <a:gd name="T1" fmla="*/ 0 h 97"/>
                  <a:gd name="T2" fmla="*/ 0 w 31"/>
                  <a:gd name="T3" fmla="*/ 34 h 97"/>
                  <a:gd name="T4" fmla="*/ 2 w 31"/>
                  <a:gd name="T5" fmla="*/ 33 h 97"/>
                  <a:gd name="T6" fmla="*/ 15 w 31"/>
                  <a:gd name="T7" fmla="*/ 49 h 97"/>
                  <a:gd name="T8" fmla="*/ 2 w 31"/>
                  <a:gd name="T9" fmla="*/ 64 h 97"/>
                  <a:gd name="T10" fmla="*/ 0 w 31"/>
                  <a:gd name="T11" fmla="*/ 64 h 97"/>
                  <a:gd name="T12" fmla="*/ 15 w 31"/>
                  <a:gd name="T13" fmla="*/ 97 h 97"/>
                  <a:gd name="T14" fmla="*/ 31 w 31"/>
                  <a:gd name="T15" fmla="*/ 49 h 97"/>
                  <a:gd name="T16" fmla="*/ 15 w 31"/>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7">
                    <a:moveTo>
                      <a:pt x="15" y="0"/>
                    </a:moveTo>
                    <a:cubicBezTo>
                      <a:pt x="8" y="0"/>
                      <a:pt x="2" y="14"/>
                      <a:pt x="0" y="34"/>
                    </a:cubicBezTo>
                    <a:cubicBezTo>
                      <a:pt x="1" y="33"/>
                      <a:pt x="1" y="33"/>
                      <a:pt x="2" y="33"/>
                    </a:cubicBezTo>
                    <a:cubicBezTo>
                      <a:pt x="9" y="33"/>
                      <a:pt x="15" y="40"/>
                      <a:pt x="15" y="49"/>
                    </a:cubicBezTo>
                    <a:cubicBezTo>
                      <a:pt x="15" y="57"/>
                      <a:pt x="9" y="64"/>
                      <a:pt x="2" y="64"/>
                    </a:cubicBezTo>
                    <a:cubicBezTo>
                      <a:pt x="1" y="64"/>
                      <a:pt x="1" y="64"/>
                      <a:pt x="0" y="64"/>
                    </a:cubicBezTo>
                    <a:cubicBezTo>
                      <a:pt x="2" y="83"/>
                      <a:pt x="8" y="97"/>
                      <a:pt x="15" y="97"/>
                    </a:cubicBezTo>
                    <a:cubicBezTo>
                      <a:pt x="24" y="97"/>
                      <a:pt x="31" y="75"/>
                      <a:pt x="31" y="49"/>
                    </a:cubicBezTo>
                    <a:cubicBezTo>
                      <a:pt x="31" y="22"/>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_tradnl">
                  <a:solidFill>
                    <a:srgbClr val="002776"/>
                  </a:solidFill>
                </a:endParaRPr>
              </a:p>
            </p:txBody>
          </p:sp>
        </p:grpSp>
      </p:grpSp>
    </p:spTree>
    <p:extLst>
      <p:ext uri="{BB962C8B-B14F-4D97-AF65-F5344CB8AC3E}">
        <p14:creationId xmlns:p14="http://schemas.microsoft.com/office/powerpoint/2010/main" val="26420959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ext Placeholder 3"/>
          <p:cNvSpPr txBox="1">
            <a:spLocks/>
          </p:cNvSpPr>
          <p:nvPr/>
        </p:nvSpPr>
        <p:spPr bwMode="auto">
          <a:xfrm>
            <a:off x="457589" y="4325766"/>
            <a:ext cx="6743336" cy="2324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fontAlgn="base">
              <a:spcBef>
                <a:spcPct val="0"/>
              </a:spcBef>
              <a:spcAft>
                <a:spcPct val="0"/>
              </a:spcAft>
            </a:pPr>
            <a:r>
              <a:rPr lang="es-ES" sz="812" dirty="0">
                <a:solidFill>
                  <a:srgbClr val="002776"/>
                </a:solidFill>
                <a:cs typeface="Arial" pitchFamily="34" charset="0"/>
              </a:rPr>
              <a:t>Deloitte se refiere a Deloitte </a:t>
            </a:r>
            <a:r>
              <a:rPr lang="es-ES" sz="812" dirty="0" err="1">
                <a:solidFill>
                  <a:srgbClr val="002776"/>
                </a:solidFill>
                <a:cs typeface="Arial" pitchFamily="34" charset="0"/>
              </a:rPr>
              <a:t>Touche</a:t>
            </a:r>
            <a:r>
              <a:rPr lang="es-ES" sz="812" dirty="0">
                <a:solidFill>
                  <a:srgbClr val="002776"/>
                </a:solidFill>
                <a:cs typeface="Arial" pitchFamily="34" charset="0"/>
              </a:rPr>
              <a:t> </a:t>
            </a:r>
            <a:r>
              <a:rPr lang="es-ES" sz="812" dirty="0" err="1">
                <a:solidFill>
                  <a:srgbClr val="002776"/>
                </a:solidFill>
                <a:cs typeface="Arial" pitchFamily="34" charset="0"/>
              </a:rPr>
              <a:t>Tohmatsu</a:t>
            </a:r>
            <a:r>
              <a:rPr lang="es-ES" sz="812" dirty="0">
                <a:solidFill>
                  <a:srgbClr val="002776"/>
                </a:solidFill>
                <a:cs typeface="Arial" pitchFamily="34" charset="0"/>
              </a:rPr>
              <a:t> </a:t>
            </a:r>
            <a:r>
              <a:rPr lang="es-ES" sz="812" dirty="0" err="1">
                <a:solidFill>
                  <a:srgbClr val="002776"/>
                </a:solidFill>
                <a:cs typeface="Arial" pitchFamily="34" charset="0"/>
              </a:rPr>
              <a:t>Limited</a:t>
            </a:r>
            <a:r>
              <a:rPr lang="es-ES" sz="812" dirty="0">
                <a:solidFill>
                  <a:srgbClr val="002776"/>
                </a:solidFill>
                <a:cs typeface="Arial" pitchFamily="34" charset="0"/>
              </a:rPr>
              <a:t>, (</a:t>
            </a:r>
            <a:r>
              <a:rPr lang="es-ES" sz="812" i="1" dirty="0" err="1">
                <a:solidFill>
                  <a:srgbClr val="002776"/>
                </a:solidFill>
                <a:cs typeface="Arial" pitchFamily="34" charset="0"/>
              </a:rPr>
              <a:t>private</a:t>
            </a:r>
            <a:r>
              <a:rPr lang="es-ES" sz="812" i="1" dirty="0">
                <a:solidFill>
                  <a:srgbClr val="002776"/>
                </a:solidFill>
                <a:cs typeface="Arial" pitchFamily="34" charset="0"/>
              </a:rPr>
              <a:t> </a:t>
            </a:r>
            <a:r>
              <a:rPr lang="es-ES" sz="812" i="1" dirty="0" err="1">
                <a:solidFill>
                  <a:srgbClr val="002776"/>
                </a:solidFill>
                <a:cs typeface="Arial" pitchFamily="34" charset="0"/>
              </a:rPr>
              <a:t>company</a:t>
            </a:r>
            <a:r>
              <a:rPr lang="es-ES" sz="812" i="1" dirty="0">
                <a:solidFill>
                  <a:srgbClr val="002776"/>
                </a:solidFill>
                <a:cs typeface="Arial" pitchFamily="34" charset="0"/>
              </a:rPr>
              <a:t> </a:t>
            </a:r>
            <a:r>
              <a:rPr lang="es-ES" sz="812" i="1" dirty="0" err="1">
                <a:solidFill>
                  <a:srgbClr val="002776"/>
                </a:solidFill>
                <a:cs typeface="Arial" pitchFamily="34" charset="0"/>
              </a:rPr>
              <a:t>limited</a:t>
            </a:r>
            <a:r>
              <a:rPr lang="es-ES" sz="812" i="1" dirty="0">
                <a:solidFill>
                  <a:srgbClr val="002776"/>
                </a:solidFill>
                <a:cs typeface="Arial" pitchFamily="34" charset="0"/>
              </a:rPr>
              <a:t> </a:t>
            </a:r>
            <a:r>
              <a:rPr lang="es-ES" sz="812" i="1" dirty="0" err="1">
                <a:solidFill>
                  <a:srgbClr val="002776"/>
                </a:solidFill>
                <a:cs typeface="Arial" pitchFamily="34" charset="0"/>
              </a:rPr>
              <a:t>by</a:t>
            </a:r>
            <a:r>
              <a:rPr lang="es-ES" sz="812" i="1" dirty="0">
                <a:solidFill>
                  <a:srgbClr val="002776"/>
                </a:solidFill>
                <a:cs typeface="Arial" pitchFamily="34" charset="0"/>
              </a:rPr>
              <a:t> </a:t>
            </a:r>
            <a:r>
              <a:rPr lang="es-ES" sz="812" i="1" dirty="0" err="1">
                <a:solidFill>
                  <a:srgbClr val="002776"/>
                </a:solidFill>
                <a:cs typeface="Arial" pitchFamily="34" charset="0"/>
              </a:rPr>
              <a:t>guarantee</a:t>
            </a:r>
            <a:r>
              <a:rPr lang="es-ES" sz="812" dirty="0">
                <a:solidFill>
                  <a:srgbClr val="002776"/>
                </a:solidFill>
                <a:cs typeface="Arial" pitchFamily="34" charset="0"/>
              </a:rPr>
              <a:t>, de acuerdo con la legislación del Reino Unido) y a su red de firmas miembro, cada una de las cuales es una entidad independiente. En www.deloitte.com/about se ofrece una descripción detallada de la estructura legal de Deloitte </a:t>
            </a:r>
            <a:r>
              <a:rPr lang="es-ES" sz="812" dirty="0" err="1">
                <a:solidFill>
                  <a:srgbClr val="002776"/>
                </a:solidFill>
                <a:cs typeface="Arial" pitchFamily="34" charset="0"/>
              </a:rPr>
              <a:t>Touche</a:t>
            </a:r>
            <a:r>
              <a:rPr lang="es-ES" sz="812" dirty="0">
                <a:solidFill>
                  <a:srgbClr val="002776"/>
                </a:solidFill>
                <a:cs typeface="Arial" pitchFamily="34" charset="0"/>
              </a:rPr>
              <a:t> </a:t>
            </a:r>
            <a:r>
              <a:rPr lang="es-ES" sz="812" dirty="0" err="1">
                <a:solidFill>
                  <a:srgbClr val="002776"/>
                </a:solidFill>
                <a:cs typeface="Arial" pitchFamily="34" charset="0"/>
              </a:rPr>
              <a:t>Tohmatsu</a:t>
            </a:r>
            <a:r>
              <a:rPr lang="es-ES" sz="812" dirty="0">
                <a:solidFill>
                  <a:srgbClr val="002776"/>
                </a:solidFill>
                <a:cs typeface="Arial" pitchFamily="34" charset="0"/>
              </a:rPr>
              <a:t> </a:t>
            </a:r>
            <a:r>
              <a:rPr lang="es-ES" sz="812" dirty="0" err="1">
                <a:solidFill>
                  <a:srgbClr val="002776"/>
                </a:solidFill>
                <a:cs typeface="Arial" pitchFamily="34" charset="0"/>
              </a:rPr>
              <a:t>Limited</a:t>
            </a:r>
            <a:r>
              <a:rPr lang="es-ES" sz="812" dirty="0">
                <a:solidFill>
                  <a:srgbClr val="002776"/>
                </a:solidFill>
                <a:cs typeface="Arial" pitchFamily="34" charset="0"/>
              </a:rPr>
              <a:t> y sus firmas miembro.</a:t>
            </a:r>
          </a:p>
          <a:p>
            <a:pPr fontAlgn="base">
              <a:spcBef>
                <a:spcPct val="0"/>
              </a:spcBef>
              <a:spcAft>
                <a:spcPct val="0"/>
              </a:spcAft>
            </a:pPr>
            <a:r>
              <a:rPr lang="es-ES" sz="812" dirty="0">
                <a:solidFill>
                  <a:srgbClr val="002776"/>
                </a:solidFill>
                <a:cs typeface="Arial" pitchFamily="34" charset="0"/>
              </a:rPr>
              <a:t> </a:t>
            </a:r>
          </a:p>
          <a:p>
            <a:pPr fontAlgn="base">
              <a:spcBef>
                <a:spcPct val="0"/>
              </a:spcBef>
              <a:spcAft>
                <a:spcPct val="0"/>
              </a:spcAft>
            </a:pPr>
            <a:r>
              <a:rPr lang="es-ES" sz="812" dirty="0">
                <a:solidFill>
                  <a:srgbClr val="002776"/>
                </a:solidFill>
                <a:cs typeface="Arial" pitchFamily="34" charset="0"/>
              </a:rPr>
              <a:t>Deloitte presta servicios de auditoría, asesoramiento fiscal y legal, consultoría y asesoramiento en transacciones corporativas a entidades que operan en un elevado número de sectores de actividad. La firma aporta su experiencia y alto nivel profesional ayudando a sus clientes a alcanzar sus objetivos empresariales en cualquier lugar del mundo. Para ello cuenta con el apoyo de una red global de firmas miembro presentes en más de 150 países y con aproximadamente 170.000 profesionales que han asumido el compromiso de ser modelo de excelencia.</a:t>
            </a:r>
          </a:p>
          <a:p>
            <a:pPr fontAlgn="base">
              <a:spcBef>
                <a:spcPct val="0"/>
              </a:spcBef>
              <a:spcAft>
                <a:spcPct val="0"/>
              </a:spcAft>
            </a:pPr>
            <a:endParaRPr lang="es-ES" sz="812" dirty="0">
              <a:solidFill>
                <a:srgbClr val="002776"/>
              </a:solidFill>
              <a:cs typeface="Arial" pitchFamily="34" charset="0"/>
            </a:endParaRPr>
          </a:p>
          <a:p>
            <a:pPr fontAlgn="base">
              <a:spcBef>
                <a:spcPct val="0"/>
              </a:spcBef>
              <a:spcAft>
                <a:spcPct val="0"/>
              </a:spcAft>
            </a:pPr>
            <a:r>
              <a:rPr lang="es-ES" sz="812" dirty="0">
                <a:solidFill>
                  <a:srgbClr val="002776"/>
                </a:solidFill>
                <a:cs typeface="Arial" pitchFamily="34" charset="0"/>
              </a:rPr>
              <a:t>Esta publicación contiene exclusivamente información de carácter general, y Deloitte </a:t>
            </a:r>
            <a:r>
              <a:rPr lang="es-ES" sz="812" dirty="0" err="1">
                <a:solidFill>
                  <a:srgbClr val="002776"/>
                </a:solidFill>
                <a:cs typeface="Arial" pitchFamily="34" charset="0"/>
              </a:rPr>
              <a:t>Touche</a:t>
            </a:r>
            <a:r>
              <a:rPr lang="es-ES" sz="812" dirty="0">
                <a:solidFill>
                  <a:srgbClr val="002776"/>
                </a:solidFill>
                <a:cs typeface="Arial" pitchFamily="34" charset="0"/>
              </a:rPr>
              <a:t> </a:t>
            </a:r>
            <a:r>
              <a:rPr lang="es-ES" sz="812" dirty="0" err="1">
                <a:solidFill>
                  <a:srgbClr val="002776"/>
                </a:solidFill>
                <a:cs typeface="Arial" pitchFamily="34" charset="0"/>
              </a:rPr>
              <a:t>Tohmatsu</a:t>
            </a:r>
            <a:r>
              <a:rPr lang="es-ES" sz="812" dirty="0">
                <a:solidFill>
                  <a:srgbClr val="002776"/>
                </a:solidFill>
                <a:cs typeface="Arial" pitchFamily="34" charset="0"/>
              </a:rPr>
              <a:t> </a:t>
            </a:r>
            <a:r>
              <a:rPr lang="es-ES" sz="812" dirty="0" err="1">
                <a:solidFill>
                  <a:srgbClr val="002776"/>
                </a:solidFill>
                <a:cs typeface="Arial" pitchFamily="34" charset="0"/>
              </a:rPr>
              <a:t>Limited</a:t>
            </a:r>
            <a:r>
              <a:rPr lang="es-ES" sz="812" dirty="0">
                <a:solidFill>
                  <a:srgbClr val="002776"/>
                </a:solidFill>
                <a:cs typeface="Arial" pitchFamily="34" charset="0"/>
              </a:rPr>
              <a:t>, Deloitte Global Services </a:t>
            </a:r>
            <a:r>
              <a:rPr lang="es-ES" sz="812" dirty="0" err="1">
                <a:solidFill>
                  <a:srgbClr val="002776"/>
                </a:solidFill>
                <a:cs typeface="Arial" pitchFamily="34" charset="0"/>
              </a:rPr>
              <a:t>Limited</a:t>
            </a:r>
            <a:r>
              <a:rPr lang="es-ES" sz="812" dirty="0">
                <a:solidFill>
                  <a:srgbClr val="002776"/>
                </a:solidFill>
                <a:cs typeface="Arial" pitchFamily="34" charset="0"/>
              </a:rPr>
              <a:t>, Deloitte Global Services Holdings </a:t>
            </a:r>
            <a:r>
              <a:rPr lang="es-ES" sz="812" dirty="0" err="1">
                <a:solidFill>
                  <a:srgbClr val="002776"/>
                </a:solidFill>
                <a:cs typeface="Arial" pitchFamily="34" charset="0"/>
              </a:rPr>
              <a:t>Limited</a:t>
            </a:r>
            <a:r>
              <a:rPr lang="es-ES" sz="812" dirty="0">
                <a:solidFill>
                  <a:srgbClr val="002776"/>
                </a:solidFill>
                <a:cs typeface="Arial" pitchFamily="34" charset="0"/>
              </a:rPr>
              <a:t>, la </a:t>
            </a:r>
            <a:r>
              <a:rPr lang="es-ES" sz="812" dirty="0" err="1">
                <a:solidFill>
                  <a:srgbClr val="002776"/>
                </a:solidFill>
                <a:cs typeface="Arial" pitchFamily="34" charset="0"/>
              </a:rPr>
              <a:t>Verein</a:t>
            </a:r>
            <a:r>
              <a:rPr lang="es-ES" sz="812" dirty="0">
                <a:solidFill>
                  <a:srgbClr val="002776"/>
                </a:solidFill>
                <a:cs typeface="Arial" pitchFamily="34" charset="0"/>
              </a:rPr>
              <a:t> Deloitte </a:t>
            </a:r>
            <a:r>
              <a:rPr lang="es-ES" sz="812" dirty="0" err="1">
                <a:solidFill>
                  <a:srgbClr val="002776"/>
                </a:solidFill>
                <a:cs typeface="Arial" pitchFamily="34" charset="0"/>
              </a:rPr>
              <a:t>Touche</a:t>
            </a:r>
            <a:r>
              <a:rPr lang="es-ES" sz="812" dirty="0">
                <a:solidFill>
                  <a:srgbClr val="002776"/>
                </a:solidFill>
                <a:cs typeface="Arial" pitchFamily="34" charset="0"/>
              </a:rPr>
              <a:t> </a:t>
            </a:r>
            <a:r>
              <a:rPr lang="es-ES" sz="812" dirty="0" err="1">
                <a:solidFill>
                  <a:srgbClr val="002776"/>
                </a:solidFill>
                <a:cs typeface="Arial" pitchFamily="34" charset="0"/>
              </a:rPr>
              <a:t>Tohmatsu</a:t>
            </a:r>
            <a:r>
              <a:rPr lang="es-ES" sz="812" dirty="0">
                <a:solidFill>
                  <a:srgbClr val="002776"/>
                </a:solidFill>
                <a:cs typeface="Arial" pitchFamily="34" charset="0"/>
              </a:rPr>
              <a:t>, así como sus firmas miembro y las empresas asociadas de las firmas mencionadas (conjuntamente, la </a:t>
            </a:r>
            <a:r>
              <a:rPr lang="es-ES" altLang="es-ES" sz="812" dirty="0">
                <a:solidFill>
                  <a:srgbClr val="002776"/>
                </a:solidFill>
                <a:cs typeface="Arial" pitchFamily="34" charset="0"/>
              </a:rPr>
              <a:t>“</a:t>
            </a:r>
            <a:r>
              <a:rPr lang="es-ES" sz="812" dirty="0">
                <a:solidFill>
                  <a:srgbClr val="002776"/>
                </a:solidFill>
                <a:cs typeface="Arial" pitchFamily="34" charset="0"/>
              </a:rPr>
              <a:t>Red Deloitte</a:t>
            </a:r>
            <a:r>
              <a:rPr lang="es-ES" altLang="es-ES" sz="812" dirty="0">
                <a:solidFill>
                  <a:srgbClr val="002776"/>
                </a:solidFill>
                <a:cs typeface="Arial" pitchFamily="34" charset="0"/>
              </a:rPr>
              <a:t>”</a:t>
            </a:r>
            <a:r>
              <a:rPr lang="es-ES" sz="812" dirty="0">
                <a:solidFill>
                  <a:srgbClr val="002776"/>
                </a:solidFill>
                <a:cs typeface="Arial" pitchFamily="34" charset="0"/>
              </a:rPr>
              <a:t>), no pretenden, por medio de esta publicación, prestar servicios o asesoramiento en materia contable, de negocios, financiera, de inversiones, legal, fiscal u otro tipo de servicio o asesoramiento profesional. Esta publicación no podrá sustituir a dicho asesoramiento o servicios profesionales, ni será utilizada como base para tomar decisiones o adoptar medidas que puedan afectar a su situación financiera o a su negocio. Antes de tomar cualquier decisión o adoptar cualquier medida que pueda afectar a su situación financiera o a su negocio, debe consultar con un asesor profesional cualificado. Ninguna entidad de la Red Deloitte se hace responsable de las pérdidas sufridas por cualquier persona que actúe basándose en esta publicación.</a:t>
            </a:r>
          </a:p>
        </p:txBody>
      </p:sp>
      <p:pic>
        <p:nvPicPr>
          <p:cNvPr id="34819" name="Picture 19" descr="DEL_PRI_RGB"/>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9005" y="3440423"/>
            <a:ext cx="3796947" cy="804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Slide Number Placeholder 1"/>
          <p:cNvSpPr>
            <a:spLocks noGrp="1"/>
          </p:cNvSpPr>
          <p:nvPr>
            <p:ph type="sldNum" sz="quarter" idx="10"/>
          </p:nvPr>
        </p:nvSpPr>
        <p:spPr/>
        <p:txBody>
          <a:bodyPr/>
          <a:lstStyle/>
          <a:p>
            <a:fld id="{20A7A354-C5FB-4D1E-BE75-5A939ED93F75}" type="slidenum">
              <a:rPr lang="es-ES" smtClean="0">
                <a:solidFill>
                  <a:srgbClr val="FFFFFF"/>
                </a:solidFill>
              </a:rPr>
              <a:pPr/>
              <a:t>85</a:t>
            </a:fld>
            <a:endParaRPr lang="es-ES">
              <a:solidFill>
                <a:srgbClr val="FFFFFF"/>
              </a:solidFill>
            </a:endParaRPr>
          </a:p>
        </p:txBody>
      </p:sp>
    </p:spTree>
    <p:extLst>
      <p:ext uri="{BB962C8B-B14F-4D97-AF65-F5344CB8AC3E}">
        <p14:creationId xmlns:p14="http://schemas.microsoft.com/office/powerpoint/2010/main" val="3118220896"/>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349849" y="669390"/>
            <a:ext cx="9360302" cy="640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pitchFamily="34" charset="0"/>
                <a:ea typeface="MS PGothic" pitchFamily="34" charset="-128"/>
              </a:defRPr>
            </a:lvl1pPr>
            <a:lvl2pPr marL="742950" indent="-285750" eaLnBrk="0" hangingPunct="0">
              <a:defRPr sz="2400">
                <a:solidFill>
                  <a:schemeClr val="tx1"/>
                </a:solidFill>
                <a:latin typeface="Arial" pitchFamily="34" charset="0"/>
                <a:ea typeface="MS PGothic" pitchFamily="34" charset="-128"/>
              </a:defRPr>
            </a:lvl2pPr>
            <a:lvl3pPr marL="1143000" indent="-228600" eaLnBrk="0" hangingPunct="0">
              <a:defRPr sz="2400">
                <a:solidFill>
                  <a:schemeClr val="tx1"/>
                </a:solidFill>
                <a:latin typeface="Arial" pitchFamily="34" charset="0"/>
                <a:ea typeface="MS PGothic" pitchFamily="34" charset="-128"/>
              </a:defRPr>
            </a:lvl3pPr>
            <a:lvl4pPr marL="1600200" indent="-228600" eaLnBrk="0" hangingPunct="0">
              <a:defRPr sz="2400">
                <a:solidFill>
                  <a:schemeClr val="tx1"/>
                </a:solidFill>
                <a:latin typeface="Arial" pitchFamily="34" charset="0"/>
                <a:ea typeface="MS PGothic" pitchFamily="34" charset="-128"/>
              </a:defRPr>
            </a:lvl4pPr>
            <a:lvl5pPr marL="2057400" indent="-228600" eaLnBrk="0" hangingPunct="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defTabSz="928000"/>
            <a:r>
              <a:rPr lang="es-ES" sz="2437" b="1" dirty="0">
                <a:solidFill>
                  <a:srgbClr val="002060"/>
                </a:solidFill>
              </a:rPr>
              <a:t>Glosario de Términos (ii/ii)</a:t>
            </a:r>
            <a:endParaRPr lang="es-ES" sz="2437" i="1" dirty="0">
              <a:solidFill>
                <a:srgbClr val="00B0F0"/>
              </a:solidFill>
            </a:endParaRPr>
          </a:p>
        </p:txBody>
      </p:sp>
      <p:sp>
        <p:nvSpPr>
          <p:cNvPr id="3" name="Slide Number Placeholder 2"/>
          <p:cNvSpPr>
            <a:spLocks noGrp="1"/>
          </p:cNvSpPr>
          <p:nvPr>
            <p:ph type="sldNum" sz="quarter" idx="10"/>
          </p:nvPr>
        </p:nvSpPr>
        <p:spPr>
          <a:xfrm>
            <a:off x="457207" y="7060682"/>
            <a:ext cx="311150" cy="146489"/>
          </a:xfrm>
          <a:prstGeom prst="rect">
            <a:avLst/>
          </a:prstGeom>
        </p:spPr>
        <p:txBody>
          <a:bodyPr/>
          <a:lstStyle/>
          <a:p>
            <a:fld id="{20A7A354-C5FB-4D1E-BE75-5A939ED93F75}" type="slidenum">
              <a:rPr lang="es-ES" smtClean="0">
                <a:solidFill>
                  <a:srgbClr val="002776"/>
                </a:solidFill>
              </a:rPr>
              <a:pPr/>
              <a:t>9</a:t>
            </a:fld>
            <a:endParaRPr lang="es-ES" dirty="0">
              <a:solidFill>
                <a:srgbClr val="002776"/>
              </a:solidFill>
            </a:endParaRPr>
          </a:p>
        </p:txBody>
      </p:sp>
      <p:sp>
        <p:nvSpPr>
          <p:cNvPr id="30" name="Rectangle 29"/>
          <p:cNvSpPr/>
          <p:nvPr/>
        </p:nvSpPr>
        <p:spPr>
          <a:xfrm>
            <a:off x="532665" y="1441900"/>
            <a:ext cx="8884971" cy="4504844"/>
          </a:xfrm>
          <a:prstGeom prst="rect">
            <a:avLst/>
          </a:prstGeom>
        </p:spPr>
        <p:txBody>
          <a:bodyPr wrap="square" lIns="33739" tIns="46396" rIns="33739" bIns="46396">
            <a:spAutoFit/>
          </a:bodyPr>
          <a:lstStyle/>
          <a:p>
            <a:pPr marL="290179" indent="-290179" algn="just" defTabSz="928000" fontAlgn="auto">
              <a:spcBef>
                <a:spcPts val="281"/>
              </a:spcBef>
              <a:spcAft>
                <a:spcPts val="281"/>
              </a:spcAft>
              <a:buFont typeface="Arial" panose="020B0604020202020204" pitchFamily="34" charset="0"/>
              <a:buChar char="•"/>
            </a:pPr>
            <a:r>
              <a:rPr lang="es-EC" sz="1219" dirty="0">
                <a:solidFill>
                  <a:srgbClr val="002060"/>
                </a:solidFill>
                <a:latin typeface="Arial"/>
                <a:ea typeface="Calibri" panose="020F0502020204030204" pitchFamily="34" charset="0"/>
                <a:cs typeface="Times New Roman" panose="02020603050405020304" pitchFamily="18" charset="0"/>
              </a:rPr>
              <a:t>CC: Centro de Convenciones Bicentenario</a:t>
            </a:r>
          </a:p>
          <a:p>
            <a:pPr marL="290179" indent="-290179" algn="just" defTabSz="928000" fontAlgn="auto">
              <a:spcBef>
                <a:spcPts val="281"/>
              </a:spcBef>
              <a:spcAft>
                <a:spcPts val="281"/>
              </a:spcAft>
              <a:buFont typeface="Arial" panose="020B0604020202020204" pitchFamily="34" charset="0"/>
              <a:buChar char="•"/>
            </a:pPr>
            <a:r>
              <a:rPr lang="es-EC" sz="1219" dirty="0">
                <a:solidFill>
                  <a:srgbClr val="002060"/>
                </a:solidFill>
                <a:latin typeface="Arial"/>
                <a:ea typeface="Calibri" panose="020F0502020204030204" pitchFamily="34" charset="0"/>
                <a:cs typeface="Times New Roman" panose="02020603050405020304" pitchFamily="18" charset="0"/>
              </a:rPr>
              <a:t>STP: segmentación, </a:t>
            </a:r>
            <a:r>
              <a:rPr lang="es-EC" sz="1219" dirty="0" err="1">
                <a:solidFill>
                  <a:srgbClr val="002060"/>
                </a:solidFill>
                <a:latin typeface="Arial"/>
                <a:ea typeface="Calibri" panose="020F0502020204030204" pitchFamily="34" charset="0"/>
                <a:cs typeface="Times New Roman" panose="02020603050405020304" pitchFamily="18" charset="0"/>
              </a:rPr>
              <a:t>targeting</a:t>
            </a:r>
            <a:r>
              <a:rPr lang="es-EC" sz="1219" dirty="0">
                <a:solidFill>
                  <a:srgbClr val="002060"/>
                </a:solidFill>
                <a:latin typeface="Arial"/>
                <a:ea typeface="Calibri" panose="020F0502020204030204" pitchFamily="34" charset="0"/>
                <a:cs typeface="Times New Roman" panose="02020603050405020304" pitchFamily="18" charset="0"/>
              </a:rPr>
              <a:t>, y posicionamiento</a:t>
            </a:r>
          </a:p>
          <a:p>
            <a:pPr marL="290179" indent="-290179" algn="just" defTabSz="928000" fontAlgn="auto">
              <a:spcBef>
                <a:spcPts val="281"/>
              </a:spcBef>
              <a:spcAft>
                <a:spcPts val="281"/>
              </a:spcAft>
              <a:buFont typeface="Arial" panose="020B0604020202020204" pitchFamily="34" charset="0"/>
              <a:buChar char="•"/>
            </a:pPr>
            <a:r>
              <a:rPr lang="es-EC" sz="1219" dirty="0" err="1">
                <a:solidFill>
                  <a:srgbClr val="002060"/>
                </a:solidFill>
                <a:latin typeface="Arial"/>
                <a:ea typeface="Calibri" panose="020F0502020204030204" pitchFamily="34" charset="0"/>
                <a:cs typeface="Times New Roman" panose="02020603050405020304" pitchFamily="18" charset="0"/>
              </a:rPr>
              <a:t>Go</a:t>
            </a:r>
            <a:r>
              <a:rPr lang="es-EC" sz="1219" dirty="0">
                <a:solidFill>
                  <a:srgbClr val="002060"/>
                </a:solidFill>
                <a:latin typeface="Arial"/>
                <a:ea typeface="Calibri" panose="020F0502020204030204" pitchFamily="34" charset="0"/>
                <a:cs typeface="Times New Roman" panose="02020603050405020304" pitchFamily="18" charset="0"/>
              </a:rPr>
              <a:t> to </a:t>
            </a:r>
            <a:r>
              <a:rPr lang="es-EC" sz="1219" dirty="0" err="1">
                <a:solidFill>
                  <a:srgbClr val="002060"/>
                </a:solidFill>
                <a:latin typeface="Arial"/>
                <a:ea typeface="Calibri" panose="020F0502020204030204" pitchFamily="34" charset="0"/>
                <a:cs typeface="Times New Roman" panose="02020603050405020304" pitchFamily="18" charset="0"/>
              </a:rPr>
              <a:t>Market</a:t>
            </a:r>
            <a:r>
              <a:rPr lang="es-EC" sz="1219" dirty="0">
                <a:solidFill>
                  <a:srgbClr val="002060"/>
                </a:solidFill>
                <a:latin typeface="Arial"/>
                <a:ea typeface="Calibri" panose="020F0502020204030204" pitchFamily="34" charset="0"/>
                <a:cs typeface="Times New Roman" panose="02020603050405020304" pitchFamily="18" charset="0"/>
              </a:rPr>
              <a:t>: estrategia de mercado cuyo objetivo principal es generar una ventaja comparativa y ganar en el mercado y logrando una propuesta de valor.</a:t>
            </a:r>
          </a:p>
          <a:p>
            <a:pPr marL="290179" indent="-290179" algn="just" defTabSz="928000" fontAlgn="auto">
              <a:spcBef>
                <a:spcPts val="281"/>
              </a:spcBef>
              <a:spcAft>
                <a:spcPts val="281"/>
              </a:spcAft>
              <a:buFont typeface="Arial" panose="020B0604020202020204" pitchFamily="34" charset="0"/>
              <a:buChar char="•"/>
            </a:pPr>
            <a:r>
              <a:rPr lang="es-EC" sz="1219" dirty="0">
                <a:solidFill>
                  <a:srgbClr val="002060"/>
                </a:solidFill>
                <a:latin typeface="Arial"/>
                <a:ea typeface="Calibri" panose="020F0502020204030204" pitchFamily="34" charset="0"/>
                <a:cs typeface="Times New Roman" panose="02020603050405020304" pitchFamily="18" charset="0"/>
              </a:rPr>
              <a:t>B2B: Business to business</a:t>
            </a:r>
          </a:p>
          <a:p>
            <a:pPr marL="290179" indent="-290179" algn="just" defTabSz="928000" fontAlgn="auto">
              <a:spcBef>
                <a:spcPts val="281"/>
              </a:spcBef>
              <a:spcAft>
                <a:spcPts val="281"/>
              </a:spcAft>
              <a:buFont typeface="Arial" panose="020B0604020202020204" pitchFamily="34" charset="0"/>
              <a:buChar char="•"/>
            </a:pPr>
            <a:r>
              <a:rPr lang="es-EC" sz="1219" dirty="0">
                <a:solidFill>
                  <a:srgbClr val="002060"/>
                </a:solidFill>
                <a:latin typeface="Arial"/>
                <a:ea typeface="Calibri" panose="020F0502020204030204" pitchFamily="34" charset="0"/>
                <a:cs typeface="Times New Roman" panose="02020603050405020304" pitchFamily="18" charset="0"/>
              </a:rPr>
              <a:t>NPS: Net </a:t>
            </a:r>
            <a:r>
              <a:rPr lang="es-EC" sz="1219" dirty="0" err="1">
                <a:solidFill>
                  <a:srgbClr val="002060"/>
                </a:solidFill>
                <a:latin typeface="Arial"/>
                <a:ea typeface="Calibri" panose="020F0502020204030204" pitchFamily="34" charset="0"/>
                <a:cs typeface="Times New Roman" panose="02020603050405020304" pitchFamily="18" charset="0"/>
              </a:rPr>
              <a:t>promoter</a:t>
            </a:r>
            <a:r>
              <a:rPr lang="es-EC" sz="1219" dirty="0">
                <a:solidFill>
                  <a:srgbClr val="002060"/>
                </a:solidFill>
                <a:latin typeface="Arial"/>
                <a:ea typeface="Calibri" panose="020F0502020204030204" pitchFamily="34" charset="0"/>
                <a:cs typeface="Times New Roman" panose="02020603050405020304" pitchFamily="18" charset="0"/>
              </a:rPr>
              <a:t> score, medición del nivel de satisfacción.</a:t>
            </a:r>
          </a:p>
          <a:p>
            <a:pPr marL="290179" indent="-290179" algn="just" defTabSz="928000" fontAlgn="auto">
              <a:spcBef>
                <a:spcPts val="281"/>
              </a:spcBef>
              <a:spcAft>
                <a:spcPts val="281"/>
              </a:spcAft>
              <a:buFont typeface="Arial" panose="020B0604020202020204" pitchFamily="34" charset="0"/>
              <a:buChar char="•"/>
            </a:pPr>
            <a:r>
              <a:rPr lang="es-EC" sz="1219" dirty="0">
                <a:solidFill>
                  <a:srgbClr val="002060"/>
                </a:solidFill>
                <a:latin typeface="Arial"/>
                <a:ea typeface="Calibri" panose="020F0502020204030204" pitchFamily="34" charset="0"/>
                <a:cs typeface="Times New Roman" panose="02020603050405020304" pitchFamily="18" charset="0"/>
              </a:rPr>
              <a:t>TTOO: operadores turísticos</a:t>
            </a:r>
          </a:p>
          <a:p>
            <a:pPr marL="290179" indent="-290179" algn="just" defTabSz="928000" fontAlgn="auto">
              <a:spcBef>
                <a:spcPts val="281"/>
              </a:spcBef>
              <a:spcAft>
                <a:spcPts val="281"/>
              </a:spcAft>
              <a:buFont typeface="Arial" panose="020B0604020202020204" pitchFamily="34" charset="0"/>
              <a:buChar char="•"/>
            </a:pPr>
            <a:r>
              <a:rPr lang="es-EC" sz="1219" dirty="0">
                <a:solidFill>
                  <a:srgbClr val="002060"/>
                </a:solidFill>
                <a:latin typeface="Arial"/>
                <a:ea typeface="Calibri" panose="020F0502020204030204" pitchFamily="34" charset="0"/>
                <a:cs typeface="Times New Roman" panose="02020603050405020304" pitchFamily="18" charset="0"/>
              </a:rPr>
              <a:t>UGC: </a:t>
            </a:r>
            <a:r>
              <a:rPr lang="es-EC" sz="1219" dirty="0" err="1">
                <a:solidFill>
                  <a:srgbClr val="002060"/>
                </a:solidFill>
                <a:latin typeface="Arial"/>
                <a:ea typeface="Calibri" panose="020F0502020204030204" pitchFamily="34" charset="0"/>
                <a:cs typeface="Times New Roman" panose="02020603050405020304" pitchFamily="18" charset="0"/>
              </a:rPr>
              <a:t>User</a:t>
            </a:r>
            <a:r>
              <a:rPr lang="es-EC" sz="1219" dirty="0">
                <a:solidFill>
                  <a:srgbClr val="002060"/>
                </a:solidFill>
                <a:latin typeface="Arial"/>
                <a:ea typeface="Calibri" panose="020F0502020204030204" pitchFamily="34" charset="0"/>
                <a:cs typeface="Times New Roman" panose="02020603050405020304" pitchFamily="18" charset="0"/>
              </a:rPr>
              <a:t> </a:t>
            </a:r>
            <a:r>
              <a:rPr lang="es-EC" sz="1219" dirty="0" err="1">
                <a:solidFill>
                  <a:srgbClr val="002060"/>
                </a:solidFill>
                <a:latin typeface="Arial"/>
                <a:ea typeface="Calibri" panose="020F0502020204030204" pitchFamily="34" charset="0"/>
                <a:cs typeface="Times New Roman" panose="02020603050405020304" pitchFamily="18" charset="0"/>
              </a:rPr>
              <a:t>generated</a:t>
            </a:r>
            <a:r>
              <a:rPr lang="es-EC" sz="1219" dirty="0">
                <a:solidFill>
                  <a:srgbClr val="002060"/>
                </a:solidFill>
                <a:latin typeface="Arial"/>
                <a:ea typeface="Calibri" panose="020F0502020204030204" pitchFamily="34" charset="0"/>
                <a:cs typeface="Times New Roman" panose="02020603050405020304" pitchFamily="18" charset="0"/>
              </a:rPr>
              <a:t> </a:t>
            </a:r>
            <a:r>
              <a:rPr lang="es-EC" sz="1219" dirty="0" err="1">
                <a:solidFill>
                  <a:srgbClr val="002060"/>
                </a:solidFill>
                <a:latin typeface="Arial"/>
                <a:ea typeface="Calibri" panose="020F0502020204030204" pitchFamily="34" charset="0"/>
                <a:cs typeface="Times New Roman" panose="02020603050405020304" pitchFamily="18" charset="0"/>
              </a:rPr>
              <a:t>content</a:t>
            </a:r>
            <a:r>
              <a:rPr lang="es-EC" sz="1219" dirty="0">
                <a:solidFill>
                  <a:srgbClr val="002060"/>
                </a:solidFill>
                <a:latin typeface="Arial"/>
                <a:ea typeface="Calibri" panose="020F0502020204030204" pitchFamily="34" charset="0"/>
                <a:cs typeface="Times New Roman" panose="02020603050405020304" pitchFamily="18" charset="0"/>
              </a:rPr>
              <a:t> – generador de contenidos</a:t>
            </a:r>
          </a:p>
          <a:p>
            <a:pPr marL="290179" indent="-290179" algn="just" defTabSz="928000" fontAlgn="auto">
              <a:spcBef>
                <a:spcPts val="281"/>
              </a:spcBef>
              <a:spcAft>
                <a:spcPts val="281"/>
              </a:spcAft>
              <a:buFont typeface="Arial" panose="020B0604020202020204" pitchFamily="34" charset="0"/>
              <a:buChar char="•"/>
            </a:pPr>
            <a:r>
              <a:rPr lang="es-EC" sz="1219" dirty="0" err="1">
                <a:solidFill>
                  <a:srgbClr val="002060"/>
                </a:solidFill>
                <a:latin typeface="Arial"/>
                <a:ea typeface="Calibri" panose="020F0502020204030204" pitchFamily="34" charset="0"/>
                <a:cs typeface="Times New Roman" panose="02020603050405020304" pitchFamily="18" charset="0"/>
              </a:rPr>
              <a:t>Market</a:t>
            </a:r>
            <a:r>
              <a:rPr lang="es-EC" sz="1219" dirty="0">
                <a:solidFill>
                  <a:srgbClr val="002060"/>
                </a:solidFill>
                <a:latin typeface="Arial"/>
                <a:ea typeface="Calibri" panose="020F0502020204030204" pitchFamily="34" charset="0"/>
                <a:cs typeface="Times New Roman" panose="02020603050405020304" pitchFamily="18" charset="0"/>
              </a:rPr>
              <a:t> Place: tienda online</a:t>
            </a:r>
          </a:p>
          <a:p>
            <a:pPr marL="290179" indent="-290179" algn="just" defTabSz="928000" fontAlgn="auto">
              <a:spcBef>
                <a:spcPts val="281"/>
              </a:spcBef>
              <a:spcAft>
                <a:spcPts val="281"/>
              </a:spcAft>
              <a:buFont typeface="Arial" panose="020B0604020202020204" pitchFamily="34" charset="0"/>
              <a:buChar char="•"/>
            </a:pPr>
            <a:r>
              <a:rPr lang="es-EC" sz="1219" dirty="0">
                <a:solidFill>
                  <a:srgbClr val="002060"/>
                </a:solidFill>
                <a:latin typeface="Arial"/>
                <a:ea typeface="Calibri" panose="020F0502020204030204" pitchFamily="34" charset="0"/>
                <a:cs typeface="Times New Roman" panose="02020603050405020304" pitchFamily="18" charset="0"/>
              </a:rPr>
              <a:t>B2C: Business to </a:t>
            </a:r>
            <a:r>
              <a:rPr lang="es-EC" sz="1219" dirty="0" err="1">
                <a:solidFill>
                  <a:srgbClr val="002060"/>
                </a:solidFill>
                <a:latin typeface="Arial"/>
                <a:ea typeface="Calibri" panose="020F0502020204030204" pitchFamily="34" charset="0"/>
                <a:cs typeface="Times New Roman" panose="02020603050405020304" pitchFamily="18" charset="0"/>
              </a:rPr>
              <a:t>consumer</a:t>
            </a:r>
            <a:endParaRPr lang="es-EC" sz="1219" dirty="0">
              <a:solidFill>
                <a:srgbClr val="002060"/>
              </a:solidFill>
              <a:latin typeface="Arial"/>
              <a:ea typeface="Calibri" panose="020F0502020204030204" pitchFamily="34" charset="0"/>
              <a:cs typeface="Times New Roman" panose="02020603050405020304" pitchFamily="18" charset="0"/>
            </a:endParaRPr>
          </a:p>
          <a:p>
            <a:pPr marL="290179" indent="-290179" algn="just" defTabSz="928000" fontAlgn="auto">
              <a:spcBef>
                <a:spcPts val="281"/>
              </a:spcBef>
              <a:spcAft>
                <a:spcPts val="281"/>
              </a:spcAft>
              <a:buFont typeface="Arial" panose="020B0604020202020204" pitchFamily="34" charset="0"/>
              <a:buChar char="•"/>
            </a:pPr>
            <a:r>
              <a:rPr lang="es-EC" sz="1219" dirty="0">
                <a:solidFill>
                  <a:srgbClr val="002060"/>
                </a:solidFill>
                <a:latin typeface="Arial"/>
                <a:ea typeface="Calibri" panose="020F0502020204030204" pitchFamily="34" charset="0"/>
                <a:cs typeface="Times New Roman" panose="02020603050405020304" pitchFamily="18" charset="0"/>
              </a:rPr>
              <a:t>TIR: tasa interna de retorno</a:t>
            </a:r>
          </a:p>
          <a:p>
            <a:pPr marL="290179" indent="-290179" algn="just" defTabSz="928000" fontAlgn="auto">
              <a:spcBef>
                <a:spcPts val="281"/>
              </a:spcBef>
              <a:spcAft>
                <a:spcPts val="281"/>
              </a:spcAft>
              <a:buFont typeface="Arial" panose="020B0604020202020204" pitchFamily="34" charset="0"/>
              <a:buChar char="•"/>
            </a:pPr>
            <a:r>
              <a:rPr lang="es-EC" sz="1219" dirty="0">
                <a:solidFill>
                  <a:srgbClr val="002060"/>
                </a:solidFill>
                <a:latin typeface="Arial"/>
                <a:ea typeface="Calibri" panose="020F0502020204030204" pitchFamily="34" charset="0"/>
                <a:cs typeface="Times New Roman" panose="02020603050405020304" pitchFamily="18" charset="0"/>
              </a:rPr>
              <a:t>RRPP: relaciones públicas</a:t>
            </a:r>
          </a:p>
          <a:p>
            <a:pPr marL="290179" indent="-290179" algn="just" defTabSz="928000" fontAlgn="auto">
              <a:spcBef>
                <a:spcPts val="281"/>
              </a:spcBef>
              <a:spcAft>
                <a:spcPts val="281"/>
              </a:spcAft>
              <a:buFont typeface="Arial" panose="020B0604020202020204" pitchFamily="34" charset="0"/>
              <a:buChar char="•"/>
            </a:pPr>
            <a:r>
              <a:rPr lang="es-EC" sz="1219" dirty="0">
                <a:solidFill>
                  <a:srgbClr val="002060"/>
                </a:solidFill>
                <a:latin typeface="Arial"/>
                <a:ea typeface="Calibri" panose="020F0502020204030204" pitchFamily="34" charset="0"/>
                <a:cs typeface="Times New Roman" panose="02020603050405020304" pitchFamily="18" charset="0"/>
              </a:rPr>
              <a:t>ROI: retorno de la inversión</a:t>
            </a:r>
          </a:p>
          <a:p>
            <a:pPr marL="290179" indent="-290179" algn="just" defTabSz="928000" fontAlgn="auto">
              <a:spcBef>
                <a:spcPts val="281"/>
              </a:spcBef>
              <a:spcAft>
                <a:spcPts val="281"/>
              </a:spcAft>
              <a:buFont typeface="Arial" panose="020B0604020202020204" pitchFamily="34" charset="0"/>
              <a:buChar char="•"/>
            </a:pPr>
            <a:r>
              <a:rPr lang="es-EC" sz="1219" dirty="0">
                <a:solidFill>
                  <a:srgbClr val="002060"/>
                </a:solidFill>
                <a:latin typeface="Arial"/>
                <a:ea typeface="Calibri" panose="020F0502020204030204" pitchFamily="34" charset="0"/>
                <a:cs typeface="Times New Roman" panose="02020603050405020304" pitchFamily="18" charset="0"/>
              </a:rPr>
              <a:t>In Situ: en sitio</a:t>
            </a:r>
          </a:p>
          <a:p>
            <a:pPr algn="just" defTabSz="928000" fontAlgn="auto">
              <a:spcBef>
                <a:spcPts val="281"/>
              </a:spcBef>
              <a:spcAft>
                <a:spcPts val="281"/>
              </a:spcAft>
            </a:pPr>
            <a:endParaRPr lang="es-EC" sz="1219" dirty="0">
              <a:solidFill>
                <a:srgbClr val="002060"/>
              </a:solidFill>
              <a:latin typeface="Arial"/>
              <a:ea typeface="Calibri" panose="020F0502020204030204" pitchFamily="34" charset="0"/>
              <a:cs typeface="Times New Roman" panose="02020603050405020304" pitchFamily="18" charset="0"/>
            </a:endParaRPr>
          </a:p>
          <a:p>
            <a:pPr marL="290179" indent="-290179" algn="just" defTabSz="928000" fontAlgn="auto">
              <a:spcBef>
                <a:spcPts val="281"/>
              </a:spcBef>
              <a:spcAft>
                <a:spcPts val="281"/>
              </a:spcAft>
              <a:buFont typeface="Arial" panose="020B0604020202020204" pitchFamily="34" charset="0"/>
              <a:buChar char="•"/>
            </a:pPr>
            <a:endParaRPr lang="es-ES" sz="1219" dirty="0">
              <a:solidFill>
                <a:srgbClr val="002060"/>
              </a:solidFill>
              <a:latin typeface="Arial"/>
              <a:ea typeface="Calibri" panose="020F0502020204030204" pitchFamily="34" charset="0"/>
              <a:cs typeface="Times New Roman" panose="02020603050405020304" pitchFamily="18" charset="0"/>
            </a:endParaRPr>
          </a:p>
          <a:p>
            <a:pPr algn="just" defTabSz="928000" fontAlgn="auto">
              <a:spcBef>
                <a:spcPts val="281"/>
              </a:spcBef>
              <a:spcAft>
                <a:spcPts val="281"/>
              </a:spcAft>
            </a:pPr>
            <a:endParaRPr lang="es-ES" sz="1219" dirty="0">
              <a:solidFill>
                <a:srgbClr val="002060"/>
              </a:solidFill>
              <a:latin typeface="Arial"/>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63076096"/>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PRESENTATIONDONOTDELETE" val="&lt;?xml version=&quot;1.0&quot; encoding=&quot;UTF-16&quot; standalone=&quot;yes&quot;?&gt;&#10;&lt;root reqver=&quot;17839&quot;&gt;&lt;version val=&quot;21144&quot;/&gt;&lt;CPresentation id=&quot;1&quot;&gt;&lt;m_defprecNumber idref=&quot;2&quot;/&gt;&lt;m_defprecPercent idref=&quot;3&quot;/&gt;&lt;m_defprecDate idref=&quot;4&quot;/&gt;&lt;m_defprecYear idref=&quot;5&quot;/&gt;&lt;m_defprecQuarter idref=&quot;6&quot;/&gt;&lt;m_defprecMonth idref=&quot;7&quot;/&gt;&lt;m_defprecWeek idref=&quot;8&quot;/&gt;&lt;m_defprecDay idref=&quot;9&quot;/&gt;&lt;m_mruColor&gt;&lt;m_vecMRU length=&quot;0&quot;/&gt;&lt;/m_mruColor&gt;&lt;m_mapectfillschemeMRU&gt;&lt;key val=&quot;0&quot;/&gt;&lt;elem&gt;&lt;m_nPartnerID val=&quot;1260&quot;/&gt;&lt;m_nIndex val=&quot;1&quot;/&gt;&lt;/elem&gt;&lt;key val=&quot;1&quot;/&gt;&lt;elem&gt;&lt;m_nPartnerID val=&quot;1260&quot;/&gt;&lt;m_nIndex val=&quot;2&quot;/&gt;&lt;/elem&gt;&lt;/m_mapectfillschemeMRU&gt;&lt;m_eweekdayFirstOfWeek val=&quot;2&quot;/&gt;&lt;m_eweekdayFirstOfWorkweek val=&quot;2&quot;/&gt;&lt;m_eweekdayFirstOfWeekend val=&quot;7&quot;/&gt;&lt;/CPresentation&gt;&lt;CDefaultPrec id=&quot;9&quot;&gt;&lt;m_precDefault/&gt;&lt;/CDefaultPrec&gt;&lt;CDefaultPrec id=&quot;8&quot;&gt;&lt;m_precDefault/&gt;&lt;/CDefaultPrec&gt;&lt;CDefaultPrec id=&quot;7&quot;&gt;&lt;m_precDefault/&gt;&lt;/CDefaultPrec&gt;&lt;CDefaultPrec id=&quot;6&quot;&gt;&lt;m_precDefault/&gt;&lt;/CDefaultPrec&gt;&lt;CDefaultPrec id=&quot;5&quot;&gt;&lt;m_precDefault/&gt;&lt;/CDefaultPrec&gt;&lt;CDefaultPrec id=&quot;4&quot;&gt;&lt;m_precDefault/&gt;&lt;/CDefaultPrec&gt;&lt;CDefaultPrec id=&quot;3&quot;&gt;&lt;m_precDefault/&gt;&lt;/CDefaultPrec&gt;&lt;CDefaultPrec id=&quot;2&quot;&gt;&lt;m_precDefault&gt;&lt;m_chDecimalSymbol&gt;,&lt;/m_chDecimalSymbol&gt;&lt;m_nGroupingDigits val=&quot;3&quot;/&gt;&lt;m_chGroupingSymbol&gt;.&lt;/m_chGroupingSymbol&gt;&lt;m_chDecimalSymbol17909&gt;,&lt;/m_chDecimalSymbol17909&gt;&lt;m_nGroupingDigits17909 val=&quot;3&quot;/&gt;&lt;m_chGroupingSymbol17909&gt;.&lt;/m_chGroupingSymbol17909&gt;&lt;/m_precDefault&gt;&lt;/CDefaultPrec&gt;&lt;/root&gt;"/>
  <p:tag name="THINKCELLUNDODONOTDELETE" val="695"/>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MlQWSNIWI0ib8HEndj6pHg"/>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1000.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1001.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1002.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1003.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1004.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1005.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1006.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1007.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1008.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1009.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1010.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1011.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1012.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1013.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1014.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1015.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1016.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1017.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1018.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10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020.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1021.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1022.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1023.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1024.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1025.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026.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027.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028.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1029.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030.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1031.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1032.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1033.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1034.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1035.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1036.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1037.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1038.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1039.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040.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1041.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1042.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1043.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1044.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1045.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1046.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1047.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1048.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1049.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1050.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1051.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1052.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1053.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10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5.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1056.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1057.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1058.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1059.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1060.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06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06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063.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1064.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1065.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1066.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1067.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1068.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1069.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1070.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1071.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1072.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1073.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1074.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1075.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1076.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1077.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1078.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1079.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1080.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1081.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1082.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foA7T88iIU20PACOg8CowQ"/>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p1M9pcyJuEE6wAg5Ic3y9WQ"/>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pHgrtXmpd1Emedz8wBnv_HA"/>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pHFe_GfQyME2UlR0FEz8Tqg"/>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pLcpM8_rSP0.K6go56jgRnA"/>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pIoqIEcqnHkmOfR1Ju9hwPA"/>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pgvNcSrp2oUSpTwG3nKZKOg"/>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pBe_KADjcKU.AeAoBRp0pjA"/>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pHFe_GfQyME2UlR0FEz8Tqg"/>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p9eXnhcuq6EKwjmxravxfQA"/>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pPlvCiQcDX0Gj2niAZuU1dA"/>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pIoqIEcqnHkmOfR1Ju9hwPA"/>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pNyY9F3sNDkG8qZ9tlQ9NVQ"/>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pgvNcSrp2oUSpTwG3nKZKOg"/>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p6tM1L8D9t0GUwLjII8PTZA"/>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p6tM1L8D9t0GUwLjII8PTZA"/>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p6tM1L8D9t0GUwLjII8PTZA"/>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pg5o8moBF1U2vEwPyfYzEgQ"/>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p4lGy8gWq0E2LdYQB7yX5gQ"/>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p9odM6yPw90GW.w31wLIl1w"/>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pZzP5HTAuu0OgoJfhTC0fSA"/>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ph0H7vWr2QkySSXIHHBx35w"/>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pLU.q4c8hVE6x6UOvqrK6xw"/>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pSb1Yhxw990quR9xPj9UWHQ"/>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pSb1Yhxw990quR9xPj9UWHQ"/>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pIoqIEcqnHkmOfR1Ju9hwPA"/>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pLyfwmuKFN0K77w24T1ccOQ"/>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pEKC_N5KHMEKqVBz0bUD9yw"/>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352.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57.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pLyfwmuKFN0K77w24T1ccOQ"/>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363.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368.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pEKC_N5KHMEKqVBz0bUD9yw"/>
</p:tagLst>
</file>

<file path=ppt/tags/tag370.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2.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377.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378.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379.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pEKC_N5KHMEKqVBz0bUD9yw"/>
</p:tagLst>
</file>

<file path=ppt/tags/tag380.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383.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85.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86.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p6tM1L8D9t0GUwLjII8PTZA"/>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391.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394.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396.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397.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3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Sb1Yhxw990quR9xPj9UWHQ"/>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p6tM1L8D9t0GUwLjII8PTZA"/>
</p:tagLst>
</file>

<file path=ppt/tags/tag400.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401.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402.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403.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404.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405.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406.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407.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408.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409.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p9eXnhcuq6EKwjmxravxfQA"/>
</p:tagLst>
</file>

<file path=ppt/tags/tag410.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411.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41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413.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414.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415.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416.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417.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418.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419.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pgvNcSrp2oUSpTwG3nKZKOg"/>
</p:tagLst>
</file>

<file path=ppt/tags/tag420.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421.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422.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423.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424.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425.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426.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4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8.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429.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p17QefuJafEulYlry.59rPg"/>
</p:tagLst>
</file>

<file path=ppt/tags/tag430.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431.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432.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433.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434.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435.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436.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437.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438.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439.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pBe_KADjcKU.AeAoBRp0pjA"/>
</p:tagLst>
</file>

<file path=ppt/tags/tag440.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44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44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443.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444.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445.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446.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447.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448.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449.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pNZ5_AWZqHEq4lYDixD.Jxw"/>
</p:tagLst>
</file>

<file path=ppt/tags/tag450.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451.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452.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453.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454.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455.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456.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457.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4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9.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p6tM1L8D9t0GUwLjII8PTZA"/>
</p:tagLst>
</file>

<file path=ppt/tags/tag460.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461.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462.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463.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464.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465.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466.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467.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468.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469.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pJcI8Ir_cKESTAK2H_mC8IA"/>
</p:tagLst>
</file>

<file path=ppt/tags/tag470.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471.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472.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473.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474.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475.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476.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477.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478.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479.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pBe_KADjcKU.AeAoBRp0pjA"/>
</p:tagLst>
</file>

<file path=ppt/tags/tag480.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481.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482.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483.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484.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485.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486.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4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8.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489.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pNZ5_AWZqHEq4lYDixD.Jxw"/>
</p:tagLst>
</file>

<file path=ppt/tags/tag490.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491.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492.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493.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494.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495.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496.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497.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498.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499.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Sb1Yhxw990quR9xPj9UWHQ"/>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p17QefuJafEulYlry.59rPg"/>
</p:tagLst>
</file>

<file path=ppt/tags/tag500.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501.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502.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503.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504.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505.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506.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507.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508.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509.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p17QefuJafEulYlry.59rPg"/>
</p:tagLst>
</file>

<file path=ppt/tags/tag510.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511.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512.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513.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514.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515.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516.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517.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5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9.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pIoqIEcqnHkmOfR1Ju9hwPA"/>
</p:tagLst>
</file>

<file path=ppt/tags/tag520.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521.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522.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523.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524.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525.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526.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527.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528.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529.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pPlvCiQcDX0Gj2niAZuU1dA"/>
</p:tagLst>
</file>

<file path=ppt/tags/tag530.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531.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532.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533.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534.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535.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536.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537.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538.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539.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pg5o8moBF1U2vEwPyfYzEgQ"/>
</p:tagLst>
</file>

<file path=ppt/tags/tag540.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541.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542.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543.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544.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545.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546.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547.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548.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549.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p4lGy8gWq0E2LdYQB7yX5gQ"/>
</p:tagLst>
</file>

<file path=ppt/tags/tag550.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551.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5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3.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554.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555.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556.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557.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558.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559.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p9odM6yPw90GW.w31wLIl1w"/>
</p:tagLst>
</file>

<file path=ppt/tags/tag560.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561.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562.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563.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564.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566.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567.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568.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569.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pZzP5HTAuu0OgoJfhTC0fSA"/>
</p:tagLst>
</file>

<file path=ppt/tags/tag570.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571.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572.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573.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574.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575.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576.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577.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578.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579.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ph0H7vWr2QkySSXIHHBx35w"/>
</p:tagLst>
</file>

<file path=ppt/tags/tag5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1.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582.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583.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584.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585.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586.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587.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588.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589.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pLU.q4c8hVE6x6UOvqrK6xw"/>
</p:tagLst>
</file>

<file path=ppt/tags/tag590.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591.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592.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593.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594.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595.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596.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597.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598.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599.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6tM1L8D9t0GUwLjII8PTZA"/>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pIRLZDN0UKU2AgbufAF0nRg"/>
</p:tagLst>
</file>

<file path=ppt/tags/tag600.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601.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602.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603.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604.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605.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606.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607.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608.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609.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610.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611.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612.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613.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614.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6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6.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617.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618.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619.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0.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621.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622.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623.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624.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625.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626.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627.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628.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629.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630.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631.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632.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633.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636.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637.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638.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639.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640.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641.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642.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643.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644.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645.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6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7.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648.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649.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650.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65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65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653.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654.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655.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656.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657.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658.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659.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660.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661.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662.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663.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664.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665.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666.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667.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668.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669.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670.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671.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672.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673.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6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5.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676.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677.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678.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679.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680.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68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68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683.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684.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685.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686.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687.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688.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689.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690.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691.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692.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693.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694.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695.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696.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697.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698.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699.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LyfwmuKFN0K77w24T1ccOQ"/>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00.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701.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702.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703.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704.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7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6.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707.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708.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709.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10.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1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1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13.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714.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715.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716.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717.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718.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719.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20.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721.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722.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723.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724.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725.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726.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727.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728.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729.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730.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731.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732.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733.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734.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735.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736.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7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8.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739.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740.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74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4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43.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44.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745.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746.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747.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748.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749.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750.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751.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752.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753.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754.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755.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756.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757.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758.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759.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760.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761.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762.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763.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764.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765.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766.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767.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7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9.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770.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771.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77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73.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74.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775.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776.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777.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778.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779.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780.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781.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782.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783.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784.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785.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786.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787.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788.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789.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790.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791.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792.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793.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794.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7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96.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797.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798.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799.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EKC_N5KHMEKqVBz0bUD9yw"/>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800.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80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80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803.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804.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805.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806.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807.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808.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809.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810.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811.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812.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813.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814.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815.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816.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817.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818.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819.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820.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821.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822.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823.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824.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825.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826.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827.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828.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829.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830.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831.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832.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833.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834.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835.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836.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837.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838.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8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840.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841.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842.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843.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844.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845.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846.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847.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848.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849.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850.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851.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852.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853.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854.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855.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856.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857.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858.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859.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860.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861.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862.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863.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864.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865.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866.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867.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868.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869.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870.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8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2.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873.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874.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875.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876.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877.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878.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879.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880.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881.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882.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883.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884.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885.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886.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887.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888.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889.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890.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891.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892.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893.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894.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895.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896.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8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8.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899.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IRLZDN0UKU2AgbufAF0nRg"/>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900.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901.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902.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903.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04.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05.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06.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907.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908.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909.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910.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911.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912.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913.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914.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915.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916.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917.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918.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919.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920.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921.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922.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923.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924.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925.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9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7.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928.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929.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930.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931.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93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33.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34.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35.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936.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937.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938.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939.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940.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941.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942.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943.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944.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945.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946.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947.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948.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949.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950.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951.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952.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953.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954.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9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6.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957.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958.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959.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960.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961.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62.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63.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64.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ags/tag965.xml><?xml version="1.0" encoding="utf-8"?>
<p:tagLst xmlns:a="http://schemas.openxmlformats.org/drawingml/2006/main" xmlns:r="http://schemas.openxmlformats.org/officeDocument/2006/relationships" xmlns:p="http://schemas.openxmlformats.org/presentationml/2006/main">
  <p:tag name="THINKCELLSHAPEDONOTDELETE" val="pnxSBhCdM.E6MeD6HOv7zLg"/>
</p:tagLst>
</file>

<file path=ppt/tags/tag966.xml><?xml version="1.0" encoding="utf-8"?>
<p:tagLst xmlns:a="http://schemas.openxmlformats.org/drawingml/2006/main" xmlns:r="http://schemas.openxmlformats.org/officeDocument/2006/relationships" xmlns:p="http://schemas.openxmlformats.org/presentationml/2006/main">
  <p:tag name="THINKCELLSHAPEDONOTDELETE" val="p2W1dA4iu0EiB7WgEGmCbdw"/>
</p:tagLst>
</file>

<file path=ppt/tags/tag967.xml><?xml version="1.0" encoding="utf-8"?>
<p:tagLst xmlns:a="http://schemas.openxmlformats.org/drawingml/2006/main" xmlns:r="http://schemas.openxmlformats.org/officeDocument/2006/relationships" xmlns:p="http://schemas.openxmlformats.org/presentationml/2006/main">
  <p:tag name="THINKCELLSHAPEDONOTDELETE" val="proBOAI3WBEau.UWqROGtKw"/>
</p:tagLst>
</file>

<file path=ppt/tags/tag968.xml><?xml version="1.0" encoding="utf-8"?>
<p:tagLst xmlns:a="http://schemas.openxmlformats.org/drawingml/2006/main" xmlns:r="http://schemas.openxmlformats.org/officeDocument/2006/relationships" xmlns:p="http://schemas.openxmlformats.org/presentationml/2006/main">
  <p:tag name="THINKCELLSHAPEDONOTDELETE" val="puAFYlR6qv0aQ6Bzy1LgvLA"/>
</p:tagLst>
</file>

<file path=ppt/tags/tag969.xml><?xml version="1.0" encoding="utf-8"?>
<p:tagLst xmlns:a="http://schemas.openxmlformats.org/drawingml/2006/main" xmlns:r="http://schemas.openxmlformats.org/officeDocument/2006/relationships" xmlns:p="http://schemas.openxmlformats.org/presentationml/2006/main">
  <p:tag name="THINKCELLSHAPEDONOTDELETE" val="pnpBxHF.ra0yE5WRtvYDouQ"/>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0.xml><?xml version="1.0" encoding="utf-8"?>
<p:tagLst xmlns:a="http://schemas.openxmlformats.org/drawingml/2006/main" xmlns:r="http://schemas.openxmlformats.org/officeDocument/2006/relationships" xmlns:p="http://schemas.openxmlformats.org/presentationml/2006/main">
  <p:tag name="THINKCELLSHAPEDONOTDELETE" val="p67EHsh8r6U.nTrsp_g_HVg"/>
</p:tagLst>
</file>

<file path=ppt/tags/tag971.xml><?xml version="1.0" encoding="utf-8"?>
<p:tagLst xmlns:a="http://schemas.openxmlformats.org/drawingml/2006/main" xmlns:r="http://schemas.openxmlformats.org/officeDocument/2006/relationships" xmlns:p="http://schemas.openxmlformats.org/presentationml/2006/main">
  <p:tag name="THINKCELLSHAPEDONOTDELETE" val="pL9hUjHRn1UyRUW6IvlK6LA"/>
</p:tagLst>
</file>

<file path=ppt/tags/tag972.xml><?xml version="1.0" encoding="utf-8"?>
<p:tagLst xmlns:a="http://schemas.openxmlformats.org/drawingml/2006/main" xmlns:r="http://schemas.openxmlformats.org/officeDocument/2006/relationships" xmlns:p="http://schemas.openxmlformats.org/presentationml/2006/main">
  <p:tag name="THINKCELLSHAPEDONOTDELETE" val="pWqTB9ETzt0adZLNOaKIaYw"/>
</p:tagLst>
</file>

<file path=ppt/tags/tag973.xml><?xml version="1.0" encoding="utf-8"?>
<p:tagLst xmlns:a="http://schemas.openxmlformats.org/drawingml/2006/main" xmlns:r="http://schemas.openxmlformats.org/officeDocument/2006/relationships" xmlns:p="http://schemas.openxmlformats.org/presentationml/2006/main">
  <p:tag name="THINKCELLSHAPEDONOTDELETE" val="pZDpdxaGpxEK3tj06K7yuOw"/>
</p:tagLst>
</file>

<file path=ppt/tags/tag974.xml><?xml version="1.0" encoding="utf-8"?>
<p:tagLst xmlns:a="http://schemas.openxmlformats.org/drawingml/2006/main" xmlns:r="http://schemas.openxmlformats.org/officeDocument/2006/relationships" xmlns:p="http://schemas.openxmlformats.org/presentationml/2006/main">
  <p:tag name="THINKCELLSHAPEDONOTDELETE" val="pKvVS.PoE.k6AFdNZHEcD6A"/>
</p:tagLst>
</file>

<file path=ppt/tags/tag975.xml><?xml version="1.0" encoding="utf-8"?>
<p:tagLst xmlns:a="http://schemas.openxmlformats.org/drawingml/2006/main" xmlns:r="http://schemas.openxmlformats.org/officeDocument/2006/relationships" xmlns:p="http://schemas.openxmlformats.org/presentationml/2006/main">
  <p:tag name="THINKCELLSHAPEDONOTDELETE" val="pUUXVQv0YtEeYeCEXt6qJwg"/>
</p:tagLst>
</file>

<file path=ppt/tags/tag976.xml><?xml version="1.0" encoding="utf-8"?>
<p:tagLst xmlns:a="http://schemas.openxmlformats.org/drawingml/2006/main" xmlns:r="http://schemas.openxmlformats.org/officeDocument/2006/relationships" xmlns:p="http://schemas.openxmlformats.org/presentationml/2006/main">
  <p:tag name="THINKCELLSHAPEDONOTDELETE" val="pGd_GT5BjqkmemZtKKCwGxA"/>
</p:tagLst>
</file>

<file path=ppt/tags/tag977.xml><?xml version="1.0" encoding="utf-8"?>
<p:tagLst xmlns:a="http://schemas.openxmlformats.org/drawingml/2006/main" xmlns:r="http://schemas.openxmlformats.org/officeDocument/2006/relationships" xmlns:p="http://schemas.openxmlformats.org/presentationml/2006/main">
  <p:tag name="THINKCELLSHAPEDONOTDELETE" val="pmM1DPO00QkCGJ9.sQpqI.w"/>
</p:tagLst>
</file>

<file path=ppt/tags/tag978.xml><?xml version="1.0" encoding="utf-8"?>
<p:tagLst xmlns:a="http://schemas.openxmlformats.org/drawingml/2006/main" xmlns:r="http://schemas.openxmlformats.org/officeDocument/2006/relationships" xmlns:p="http://schemas.openxmlformats.org/presentationml/2006/main">
  <p:tag name="THINKCELLSHAPEDONOTDELETE" val="pkj8RcGQbHUeFhhNynVSHjA"/>
</p:tagLst>
</file>

<file path=ppt/tags/tag979.xml><?xml version="1.0" encoding="utf-8"?>
<p:tagLst xmlns:a="http://schemas.openxmlformats.org/drawingml/2006/main" xmlns:r="http://schemas.openxmlformats.org/officeDocument/2006/relationships" xmlns:p="http://schemas.openxmlformats.org/presentationml/2006/main">
  <p:tag name="THINKCELLSHAPEDONOTDELETE" val="p7kwfzyjtBEm5CB2b3y82Nw"/>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980.xml><?xml version="1.0" encoding="utf-8"?>
<p:tagLst xmlns:a="http://schemas.openxmlformats.org/drawingml/2006/main" xmlns:r="http://schemas.openxmlformats.org/officeDocument/2006/relationships" xmlns:p="http://schemas.openxmlformats.org/presentationml/2006/main">
  <p:tag name="THINKCELLSHAPEDONOTDELETE" val="pB2BKDKd6XkGTW327r_lNRA"/>
</p:tagLst>
</file>

<file path=ppt/tags/tag981.xml><?xml version="1.0" encoding="utf-8"?>
<p:tagLst xmlns:a="http://schemas.openxmlformats.org/drawingml/2006/main" xmlns:r="http://schemas.openxmlformats.org/officeDocument/2006/relationships" xmlns:p="http://schemas.openxmlformats.org/presentationml/2006/main">
  <p:tag name="THINKCELLSHAPEDONOTDELETE" val="pUq9L5DkZ_kq2i.jPzijtwg"/>
</p:tagLst>
</file>

<file path=ppt/tags/tag982.xml><?xml version="1.0" encoding="utf-8"?>
<p:tagLst xmlns:a="http://schemas.openxmlformats.org/drawingml/2006/main" xmlns:r="http://schemas.openxmlformats.org/officeDocument/2006/relationships" xmlns:p="http://schemas.openxmlformats.org/presentationml/2006/main">
  <p:tag name="THINKCELLSHAPEDONOTDELETE" val="pF9AiJPotSEO34oLmBz9Gww"/>
</p:tagLst>
</file>

<file path=ppt/tags/tag983.xml><?xml version="1.0" encoding="utf-8"?>
<p:tagLst xmlns:a="http://schemas.openxmlformats.org/drawingml/2006/main" xmlns:r="http://schemas.openxmlformats.org/officeDocument/2006/relationships" xmlns:p="http://schemas.openxmlformats.org/presentationml/2006/main">
  <p:tag name="THINKCELLSHAPEDONOTDELETE" val="pnyk9BLyq3kqSQv6HBrjQGA"/>
</p:tagLst>
</file>

<file path=ppt/tags/tag984.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985.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986.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987.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988.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989.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9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91.xml><?xml version="1.0" encoding="utf-8"?>
<p:tagLst xmlns:a="http://schemas.openxmlformats.org/drawingml/2006/main" xmlns:r="http://schemas.openxmlformats.org/officeDocument/2006/relationships" xmlns:p="http://schemas.openxmlformats.org/presentationml/2006/main">
  <p:tag name="THINKCELLSHAPEDONOTDELETE" val="pdrJOLcwDMUq2Rgow1RYSXQ"/>
</p:tagLst>
</file>

<file path=ppt/tags/tag992.xml><?xml version="1.0" encoding="utf-8"?>
<p:tagLst xmlns:a="http://schemas.openxmlformats.org/drawingml/2006/main" xmlns:r="http://schemas.openxmlformats.org/officeDocument/2006/relationships" xmlns:p="http://schemas.openxmlformats.org/presentationml/2006/main">
  <p:tag name="THINKCELLSHAPEDONOTDELETE" val="p500p4OiHG0yXhJDfNfEt_Q"/>
</p:tagLst>
</file>

<file path=ppt/tags/tag993.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994.xml><?xml version="1.0" encoding="utf-8"?>
<p:tagLst xmlns:a="http://schemas.openxmlformats.org/drawingml/2006/main" xmlns:r="http://schemas.openxmlformats.org/officeDocument/2006/relationships" xmlns:p="http://schemas.openxmlformats.org/presentationml/2006/main">
  <p:tag name="THINKCELLSHAPEDONOTDELETE" val="pPus7MZPQMESOfLc1QUNDCQ"/>
</p:tagLst>
</file>

<file path=ppt/tags/tag995.xml><?xml version="1.0" encoding="utf-8"?>
<p:tagLst xmlns:a="http://schemas.openxmlformats.org/drawingml/2006/main" xmlns:r="http://schemas.openxmlformats.org/officeDocument/2006/relationships" xmlns:p="http://schemas.openxmlformats.org/presentationml/2006/main">
  <p:tag name="THINKCELLSHAPEDONOTDELETE" val="pi8h8FjsPX0iVJmbY8m6AqA"/>
</p:tagLst>
</file>

<file path=ppt/tags/tag996.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97.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98.xml><?xml version="1.0" encoding="utf-8"?>
<p:tagLst xmlns:a="http://schemas.openxmlformats.org/drawingml/2006/main" xmlns:r="http://schemas.openxmlformats.org/officeDocument/2006/relationships" xmlns:p="http://schemas.openxmlformats.org/presentationml/2006/main">
  <p:tag name="THINKCELLSHAPEDONOTDELETE" val="p8pqh9Njpt0aHAcsJ8k3IEw"/>
</p:tagLst>
</file>

<file path=ppt/tags/tag999.xml><?xml version="1.0" encoding="utf-8"?>
<p:tagLst xmlns:a="http://schemas.openxmlformats.org/drawingml/2006/main" xmlns:r="http://schemas.openxmlformats.org/officeDocument/2006/relationships" xmlns:p="http://schemas.openxmlformats.org/presentationml/2006/main">
  <p:tag name="THINKCELLSHAPEDONOTDELETE" val="p51T7KkjORU6s27RPweC8Xg"/>
</p:tagLst>
</file>

<file path=ppt/theme/theme1.xml><?xml version="1.0" encoding="utf-8"?>
<a:theme xmlns:a="http://schemas.openxmlformats.org/drawingml/2006/main" name="18_Blank">
  <a:themeElements>
    <a:clrScheme name="deloitte">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16"/>
      </a:hlink>
      <a:folHlink>
        <a:srgbClr val="4066B2"/>
      </a:folHlink>
    </a:clrScheme>
    <a:fontScheme name="18_Blan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8_Blank 1">
        <a:dk1>
          <a:srgbClr val="000000"/>
        </a:dk1>
        <a:lt1>
          <a:srgbClr val="FFFFFF"/>
        </a:lt1>
        <a:dk2>
          <a:srgbClr val="002776"/>
        </a:dk2>
        <a:lt2>
          <a:srgbClr val="FFFFFF"/>
        </a:lt2>
        <a:accent1>
          <a:srgbClr val="002776"/>
        </a:accent1>
        <a:accent2>
          <a:srgbClr val="92D400"/>
        </a:accent2>
        <a:accent3>
          <a:srgbClr val="FFFFFF"/>
        </a:accent3>
        <a:accent4>
          <a:srgbClr val="000000"/>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9_Blank">
  <a:themeElements>
    <a:clrScheme name="deloitte">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16"/>
      </a:hlink>
      <a:folHlink>
        <a:srgbClr val="4066B2"/>
      </a:folHlink>
    </a:clrScheme>
    <a:fontScheme name="18_Blan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8_Blank 1">
        <a:dk1>
          <a:srgbClr val="000000"/>
        </a:dk1>
        <a:lt1>
          <a:srgbClr val="FFFFFF"/>
        </a:lt1>
        <a:dk2>
          <a:srgbClr val="002776"/>
        </a:dk2>
        <a:lt2>
          <a:srgbClr val="FFFFFF"/>
        </a:lt2>
        <a:accent1>
          <a:srgbClr val="002776"/>
        </a:accent1>
        <a:accent2>
          <a:srgbClr val="92D400"/>
        </a:accent2>
        <a:accent3>
          <a:srgbClr val="FFFFFF"/>
        </a:accent3>
        <a:accent4>
          <a:srgbClr val="000000"/>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0_Blank">
  <a:themeElements>
    <a:clrScheme name="deloitte">
      <a:dk1>
        <a:srgbClr val="000000"/>
      </a:dk1>
      <a:lt1>
        <a:srgbClr val="FFFFFF"/>
      </a:lt1>
      <a:dk2>
        <a:srgbClr val="002776"/>
      </a:dk2>
      <a:lt2>
        <a:srgbClr val="FFFFFF"/>
      </a:lt2>
      <a:accent1>
        <a:srgbClr val="002776"/>
      </a:accent1>
      <a:accent2>
        <a:srgbClr val="92D400"/>
      </a:accent2>
      <a:accent3>
        <a:srgbClr val="00A1DE"/>
      </a:accent3>
      <a:accent4>
        <a:srgbClr val="3C8A2E"/>
      </a:accent4>
      <a:accent5>
        <a:srgbClr val="72C7E7"/>
      </a:accent5>
      <a:accent6>
        <a:srgbClr val="C9DD03"/>
      </a:accent6>
      <a:hlink>
        <a:srgbClr val="00A116"/>
      </a:hlink>
      <a:folHlink>
        <a:srgbClr val="4066B2"/>
      </a:folHlink>
    </a:clrScheme>
    <a:fontScheme name="18_Blan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8_Blank 1">
        <a:dk1>
          <a:srgbClr val="000000"/>
        </a:dk1>
        <a:lt1>
          <a:srgbClr val="FFFFFF"/>
        </a:lt1>
        <a:dk2>
          <a:srgbClr val="002776"/>
        </a:dk2>
        <a:lt2>
          <a:srgbClr val="FFFFFF"/>
        </a:lt2>
        <a:accent1>
          <a:srgbClr val="002776"/>
        </a:accent1>
        <a:accent2>
          <a:srgbClr val="92D400"/>
        </a:accent2>
        <a:accent3>
          <a:srgbClr val="FFFFFF"/>
        </a:accent3>
        <a:accent4>
          <a:srgbClr val="000000"/>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Blank">
  <a:themeElements>
    <a:clrScheme name="Deloitte">
      <a:dk1>
        <a:srgbClr val="002776"/>
      </a:dk1>
      <a:lt1>
        <a:srgbClr val="FFFFFF"/>
      </a:lt1>
      <a:dk2>
        <a:srgbClr val="002776"/>
      </a:dk2>
      <a:lt2>
        <a:srgbClr val="FFFFFF"/>
      </a:lt2>
      <a:accent1>
        <a:srgbClr val="002776"/>
      </a:accent1>
      <a:accent2>
        <a:srgbClr val="92D400"/>
      </a:accent2>
      <a:accent3>
        <a:srgbClr val="00A1DE"/>
      </a:accent3>
      <a:accent4>
        <a:srgbClr val="3C8A2E"/>
      </a:accent4>
      <a:accent5>
        <a:srgbClr val="0079A6"/>
      </a:accent5>
      <a:accent6>
        <a:srgbClr val="C9DD03"/>
      </a:accent6>
      <a:hlink>
        <a:srgbClr val="00A1DE"/>
      </a:hlink>
      <a:folHlink>
        <a:srgbClr val="4CBDE8"/>
      </a:folHlink>
    </a:clrScheme>
    <a:fontScheme name="Separador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eparadores 1">
        <a:dk1>
          <a:srgbClr val="002776"/>
        </a:dk1>
        <a:lt1>
          <a:srgbClr val="FFFFFF"/>
        </a:lt1>
        <a:dk2>
          <a:srgbClr val="002776"/>
        </a:dk2>
        <a:lt2>
          <a:srgbClr val="FFFFFF"/>
        </a:lt2>
        <a:accent1>
          <a:srgbClr val="002776"/>
        </a:accent1>
        <a:accent2>
          <a:srgbClr val="92D400"/>
        </a:accent2>
        <a:accent3>
          <a:srgbClr val="FFFFFF"/>
        </a:accent3>
        <a:accent4>
          <a:srgbClr val="002064"/>
        </a:accent4>
        <a:accent5>
          <a:srgbClr val="AAACBD"/>
        </a:accent5>
        <a:accent6>
          <a:srgbClr val="84C000"/>
        </a:accent6>
        <a:hlink>
          <a:srgbClr val="00A1DE"/>
        </a:hlink>
        <a:folHlink>
          <a:srgbClr val="72C7E7"/>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93017</TotalTime>
  <Words>33693</Words>
  <Application>Microsoft Office PowerPoint</Application>
  <PresentationFormat>Custom</PresentationFormat>
  <Paragraphs>3058</Paragraphs>
  <Slides>85</Slides>
  <Notes>74</Notes>
  <HiddenSlides>0</HiddenSlides>
  <MMClips>0</MMClips>
  <ScaleCrop>false</ScaleCrop>
  <HeadingPairs>
    <vt:vector size="10" baseType="variant">
      <vt:variant>
        <vt:lpstr>Fonts Used</vt:lpstr>
      </vt:variant>
      <vt:variant>
        <vt:i4>11</vt:i4>
      </vt:variant>
      <vt:variant>
        <vt:lpstr>Theme</vt:lpstr>
      </vt:variant>
      <vt:variant>
        <vt:i4>5</vt:i4>
      </vt:variant>
      <vt:variant>
        <vt:lpstr>Links</vt:lpstr>
      </vt:variant>
      <vt:variant>
        <vt:i4>4</vt:i4>
      </vt:variant>
      <vt:variant>
        <vt:lpstr>Embedded OLE Servers</vt:lpstr>
      </vt:variant>
      <vt:variant>
        <vt:i4>1</vt:i4>
      </vt:variant>
      <vt:variant>
        <vt:lpstr>Slide Titles</vt:lpstr>
      </vt:variant>
      <vt:variant>
        <vt:i4>85</vt:i4>
      </vt:variant>
    </vt:vector>
  </HeadingPairs>
  <TitlesOfParts>
    <vt:vector size="106" baseType="lpstr">
      <vt:lpstr>Arial Unicode MS</vt:lpstr>
      <vt:lpstr>Microsoft YaHei</vt:lpstr>
      <vt:lpstr>ＭＳ Ｐゴシック</vt:lpstr>
      <vt:lpstr>ＭＳ Ｐゴシック</vt:lpstr>
      <vt:lpstr>Arial</vt:lpstr>
      <vt:lpstr>Arial Narrow Bold</vt:lpstr>
      <vt:lpstr>Calibri</vt:lpstr>
      <vt:lpstr>Courier New</vt:lpstr>
      <vt:lpstr>DejaVu Sans</vt:lpstr>
      <vt:lpstr>Times New Roman</vt:lpstr>
      <vt:lpstr>Wingdings</vt:lpstr>
      <vt:lpstr>18_Blank</vt:lpstr>
      <vt:lpstr>19_Blank</vt:lpstr>
      <vt:lpstr>20_Blank</vt:lpstr>
      <vt:lpstr>Blank</vt:lpstr>
      <vt:lpstr>1_Blank</vt:lpstr>
      <vt:lpstr>\\localhost\Users\gonzalo\Desktop\Macintosh HD:Users:gonzalo:Documents:360 TOURISIGN:Chile:Entregables:Herramientas monitoreo online.docx!OLE_LINK6</vt:lpstr>
      <vt:lpstr>\\localhost\Users\gonzalo\Desktop\Macintosh HD:Users:gonzalo:Documents:360 TOURISIGN:Chile:Entregables:Herramientas monitoreo online.docx!OLE_LINK7</vt:lpstr>
      <vt:lpstr>\\localhost\Users\gonzalo\Desktop\Macintosh HD:Users:gonzalo:Documents:360 TOURISIGN:Chile:Entregables:Herramientas monitoreo online.docx!OLE_LINK4</vt:lpstr>
      <vt:lpstr>\\localhost\Users\gonzalo\Desktop\Macintosh HD:Users:gonzalo:Documents:360 TOURISIGN:Chile:Entregables:Herramientas monitoreo online.docx!OLE_LINK5</vt:lpstr>
      <vt:lpstr>think-cell Slide</vt:lpstr>
      <vt:lpstr>PowerPoint Presentation</vt:lpstr>
      <vt:lpstr>PowerPoint Presentation</vt:lpstr>
      <vt:lpstr>PowerPoint Presentation</vt:lpstr>
      <vt:lpstr>PowerPoint Presentation</vt:lpstr>
      <vt:lpstr>PowerPoint Presentation</vt:lpstr>
      <vt:lpstr>Explicación del contenido de las fichas del Plan de Actuaciones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Ejemplo de página web de destino turístico Auckland, Nueva Zelanda: www.aucklandnz.com/int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Ejemplos: Informe “Planning for Tourism: Creating a Vibrant Singapore” Evolución de llegadas de turistas vinculado al desarrollo de proyectos turísticos: Singapur captador de inversiones por sus incentivos </vt:lpstr>
      <vt:lpstr>PowerPoint Presentation</vt:lpstr>
      <vt:lpstr>Ejemplos de campañas de marketing de “marca turística” con impacto en la captación de inversiones por la generación de asociaciones</vt:lpstr>
      <vt:lpstr>PowerPoint Presentation</vt:lpstr>
      <vt:lpstr>PowerPoint Presentation</vt:lpstr>
      <vt:lpstr>PowerPoint Presentation</vt:lpstr>
      <vt:lpstr>Ejemplo de intervención urbanística que apoya al desarrollo del destino Caso de las manzanas y mega manzanas de Barcelona</vt:lpstr>
      <vt:lpstr>PowerPoint Presentation</vt:lpstr>
      <vt:lpstr>PowerPoint Presentation</vt:lpstr>
      <vt:lpstr>Ejemplos de productos turísticos para la dinamización urbana y rural de barrios </vt:lpstr>
      <vt:lpstr>PowerPoint Presentation</vt:lpstr>
      <vt:lpstr>PowerPoint Presentation</vt:lpstr>
      <vt:lpstr>PowerPoint Presentation</vt:lpstr>
      <vt:lpstr>PowerPoint Presentation</vt:lpstr>
      <vt:lpstr>Ejemplo del evento “Incubatour” organizado en Mérida para favorecer el emprendimiento</vt:lpstr>
      <vt:lpstr>PowerPoint Presentation</vt:lpstr>
      <vt:lpstr>PowerPoint Presentation</vt:lpstr>
    </vt:vector>
  </TitlesOfParts>
  <Company>Deloitte</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Title – Times New Roman 36pt Title 2 – 36pt</dc:title>
  <dc:creator>Labat, Isabel (ES - Barcelona)</dc:creator>
  <cp:lastModifiedBy>Reyes, Diego (LATCO - Quito)</cp:lastModifiedBy>
  <cp:revision>2430</cp:revision>
  <cp:lastPrinted>2016-01-04T18:33:19Z</cp:lastPrinted>
  <dcterms:created xsi:type="dcterms:W3CDTF">2009-01-23T13:46:33Z</dcterms:created>
  <dcterms:modified xsi:type="dcterms:W3CDTF">2016-07-29T19:17:21Z</dcterms:modified>
</cp:coreProperties>
</file>