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tags/tag3.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31.xml" ContentType="application/vnd.openxmlformats-officedocument.theme+xml"/>
  <Override PartName="/ppt/tags/tag4.xml" ContentType="application/vnd.openxmlformats-officedocument.presentationml.tags+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3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3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3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3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7.xml" ContentType="application/vnd.openxmlformats-officedocument.theme+xml"/>
  <Override PartName="/ppt/tags/tag5.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3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3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4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41.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42.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43.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44.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45.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46.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47.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48.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49.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50.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51.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7.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39.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40.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44.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7.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48.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9.xml" ContentType="application/vnd.openxmlformats-officedocument.themeOverride+xml"/>
  <Override PartName="/ppt/tags/tag452.xml" ContentType="application/vnd.openxmlformats-officedocument.presentationml.tags+xml"/>
  <Override PartName="/ppt/notesSlides/notesSlide51.xml" ContentType="application/vnd.openxmlformats-officedocument.presentationml.notesSlide+xml"/>
  <Override PartName="/ppt/theme/themeOverride10.xml" ContentType="application/vnd.openxmlformats-officedocument.themeOverride+xml"/>
  <Override PartName="/ppt/tags/tag453.xml" ContentType="application/vnd.openxmlformats-officedocument.presentationml.tags+xml"/>
  <Override PartName="/ppt/notesSlides/notesSlide52.xml" ContentType="application/vnd.openxmlformats-officedocument.presentationml.notesSlide+xml"/>
  <Override PartName="/ppt/theme/themeOverride11.xml" ContentType="application/vnd.openxmlformats-officedocument.themeOverride+xml"/>
  <Override PartName="/ppt/tags/tag454.xml" ContentType="application/vnd.openxmlformats-officedocument.presentationml.tags+xml"/>
  <Override PartName="/ppt/notesSlides/notesSlide53.xml" ContentType="application/vnd.openxmlformats-officedocument.presentationml.notesSlide+xml"/>
  <Override PartName="/ppt/theme/themeOverride12.xml" ContentType="application/vnd.openxmlformats-officedocument.themeOverride+xml"/>
  <Override PartName="/ppt/tags/tag455.xml" ContentType="application/vnd.openxmlformats-officedocument.presentationml.tags+xml"/>
  <Override PartName="/ppt/notesSlides/notesSlide54.xml" ContentType="application/vnd.openxmlformats-officedocument.presentationml.notesSlide+xml"/>
  <Override PartName="/ppt/theme/themeOverride13.xml" ContentType="application/vnd.openxmlformats-officedocument.themeOverride+xml"/>
  <Override PartName="/ppt/tags/tag456.xml" ContentType="application/vnd.openxmlformats-officedocument.presentationml.tags+xml"/>
  <Override PartName="/ppt/notesSlides/notesSlide55.xml" ContentType="application/vnd.openxmlformats-officedocument.presentationml.notesSlide+xml"/>
  <Override PartName="/ppt/theme/themeOverride14.xml" ContentType="application/vnd.openxmlformats-officedocument.themeOverride+xml"/>
  <Override PartName="/ppt/tags/tag457.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notesSlides/notesSlide58.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notesSlides/notesSlide59.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notesSlides/notesSlide60.xml" ContentType="application/vnd.openxmlformats-officedocument.presentationml.notesSlide+xml"/>
  <Override PartName="/ppt/tags/tag464.xml" ContentType="application/vnd.openxmlformats-officedocument.presentationml.tags+xml"/>
  <Override PartName="/ppt/tags/tag46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7" r:id="rId3"/>
    <p:sldMasterId id="2147483685" r:id="rId4"/>
    <p:sldMasterId id="2147483695" r:id="rId5"/>
    <p:sldMasterId id="2147483724" r:id="rId6"/>
    <p:sldMasterId id="2147483744" r:id="rId7"/>
    <p:sldMasterId id="2147483751" r:id="rId8"/>
    <p:sldMasterId id="2147483799" r:id="rId9"/>
    <p:sldMasterId id="2147483848" r:id="rId10"/>
    <p:sldMasterId id="2147483890" r:id="rId11"/>
    <p:sldMasterId id="2147483898" r:id="rId12"/>
    <p:sldMasterId id="2147483906" r:id="rId13"/>
    <p:sldMasterId id="2147483914" r:id="rId14"/>
    <p:sldMasterId id="2147483922" r:id="rId15"/>
    <p:sldMasterId id="2147483930" r:id="rId16"/>
    <p:sldMasterId id="2147483938" r:id="rId17"/>
    <p:sldMasterId id="2147483946" r:id="rId18"/>
    <p:sldMasterId id="2147483954" r:id="rId19"/>
    <p:sldMasterId id="2147483962" r:id="rId20"/>
    <p:sldMasterId id="2147483970" r:id="rId21"/>
    <p:sldMasterId id="2147484030" r:id="rId22"/>
    <p:sldMasterId id="2147484068" r:id="rId23"/>
    <p:sldMasterId id="2147484076" r:id="rId24"/>
    <p:sldMasterId id="2147484084" r:id="rId25"/>
    <p:sldMasterId id="2147484093" r:id="rId26"/>
    <p:sldMasterId id="2147484102" r:id="rId27"/>
    <p:sldMasterId id="2147484110" r:id="rId28"/>
    <p:sldMasterId id="2147484118" r:id="rId29"/>
    <p:sldMasterId id="2147484127" r:id="rId30"/>
    <p:sldMasterId id="2147484135" r:id="rId31"/>
    <p:sldMasterId id="2147484151" r:id="rId32"/>
    <p:sldMasterId id="2147484159" r:id="rId33"/>
    <p:sldMasterId id="2147484168" r:id="rId34"/>
    <p:sldMasterId id="2147484177" r:id="rId35"/>
    <p:sldMasterId id="2147484185" r:id="rId36"/>
    <p:sldMasterId id="2147484202" r:id="rId37"/>
    <p:sldMasterId id="2147484220" r:id="rId38"/>
    <p:sldMasterId id="2147484231" r:id="rId39"/>
    <p:sldMasterId id="2147484416" r:id="rId40"/>
    <p:sldMasterId id="2147484605" r:id="rId41"/>
    <p:sldMasterId id="2147484610" r:id="rId42"/>
    <p:sldMasterId id="2147484818" r:id="rId43"/>
    <p:sldMasterId id="2147484827" r:id="rId44"/>
    <p:sldMasterId id="2147484894" r:id="rId45"/>
    <p:sldMasterId id="2147484957" r:id="rId46"/>
    <p:sldMasterId id="2147484965" r:id="rId47"/>
    <p:sldMasterId id="2147484973" r:id="rId48"/>
    <p:sldMasterId id="2147484982" r:id="rId49"/>
    <p:sldMasterId id="2147484991" r:id="rId50"/>
    <p:sldMasterId id="2147485000" r:id="rId51"/>
    <p:sldMasterId id="2147485042" r:id="rId52"/>
  </p:sldMasterIdLst>
  <p:notesMasterIdLst>
    <p:notesMasterId r:id="rId128"/>
  </p:notesMasterIdLst>
  <p:handoutMasterIdLst>
    <p:handoutMasterId r:id="rId129"/>
  </p:handoutMasterIdLst>
  <p:sldIdLst>
    <p:sldId id="2009" r:id="rId53"/>
    <p:sldId id="2074" r:id="rId54"/>
    <p:sldId id="2741" r:id="rId55"/>
    <p:sldId id="2742" r:id="rId56"/>
    <p:sldId id="2743" r:id="rId57"/>
    <p:sldId id="2831" r:id="rId58"/>
    <p:sldId id="2832" r:id="rId59"/>
    <p:sldId id="2838" r:id="rId60"/>
    <p:sldId id="2144" r:id="rId61"/>
    <p:sldId id="2410" r:id="rId62"/>
    <p:sldId id="2714" r:id="rId63"/>
    <p:sldId id="2586" r:id="rId64"/>
    <p:sldId id="2813" r:id="rId65"/>
    <p:sldId id="2814" r:id="rId66"/>
    <p:sldId id="2815" r:id="rId67"/>
    <p:sldId id="2816" r:id="rId68"/>
    <p:sldId id="2817" r:id="rId69"/>
    <p:sldId id="2716" r:id="rId70"/>
    <p:sldId id="2717" r:id="rId71"/>
    <p:sldId id="2836" r:id="rId72"/>
    <p:sldId id="2719" r:id="rId73"/>
    <p:sldId id="2718" r:id="rId74"/>
    <p:sldId id="2722" r:id="rId75"/>
    <p:sldId id="2721" r:id="rId76"/>
    <p:sldId id="2798" r:id="rId77"/>
    <p:sldId id="2723" r:id="rId78"/>
    <p:sldId id="2785" r:id="rId79"/>
    <p:sldId id="2799" r:id="rId80"/>
    <p:sldId id="2787" r:id="rId81"/>
    <p:sldId id="2725" r:id="rId82"/>
    <p:sldId id="2788" r:id="rId83"/>
    <p:sldId id="2727" r:id="rId84"/>
    <p:sldId id="2789" r:id="rId85"/>
    <p:sldId id="2729" r:id="rId86"/>
    <p:sldId id="2812" r:id="rId87"/>
    <p:sldId id="2733" r:id="rId88"/>
    <p:sldId id="2764" r:id="rId89"/>
    <p:sldId id="2769" r:id="rId90"/>
    <p:sldId id="2770" r:id="rId91"/>
    <p:sldId id="2771" r:id="rId92"/>
    <p:sldId id="2772" r:id="rId93"/>
    <p:sldId id="2800" r:id="rId94"/>
    <p:sldId id="2801" r:id="rId95"/>
    <p:sldId id="2782" r:id="rId96"/>
    <p:sldId id="2774" r:id="rId97"/>
    <p:sldId id="2775" r:id="rId98"/>
    <p:sldId id="2735" r:id="rId99"/>
    <p:sldId id="2829" r:id="rId100"/>
    <p:sldId id="2839" r:id="rId101"/>
    <p:sldId id="2840" r:id="rId102"/>
    <p:sldId id="2830" r:id="rId103"/>
    <p:sldId id="2821" r:id="rId104"/>
    <p:sldId id="2822" r:id="rId105"/>
    <p:sldId id="2823" r:id="rId106"/>
    <p:sldId id="2824" r:id="rId107"/>
    <p:sldId id="2825" r:id="rId108"/>
    <p:sldId id="2826" r:id="rId109"/>
    <p:sldId id="2827" r:id="rId110"/>
    <p:sldId id="2828" r:id="rId111"/>
    <p:sldId id="2776" r:id="rId112"/>
    <p:sldId id="2842" r:id="rId113"/>
    <p:sldId id="2739" r:id="rId114"/>
    <p:sldId id="2790" r:id="rId115"/>
    <p:sldId id="2791" r:id="rId116"/>
    <p:sldId id="2792" r:id="rId117"/>
    <p:sldId id="2793" r:id="rId118"/>
    <p:sldId id="2794" r:id="rId119"/>
    <p:sldId id="2795" r:id="rId120"/>
    <p:sldId id="2833" r:id="rId121"/>
    <p:sldId id="2834" r:id="rId122"/>
    <p:sldId id="2819" r:id="rId123"/>
    <p:sldId id="2818" r:id="rId124"/>
    <p:sldId id="2820" r:id="rId125"/>
    <p:sldId id="2835" r:id="rId126"/>
    <p:sldId id="1885" r:id="rId127"/>
  </p:sldIdLst>
  <p:sldSz cx="9906000" cy="6858000" type="A4"/>
  <p:notesSz cx="6794500" cy="9906000"/>
  <p:custDataLst>
    <p:tags r:id="rId130"/>
  </p:custDataLst>
  <p:defaultTextStyle>
    <a:defPPr>
      <a:defRPr lang="es-E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0">
          <p15:clr>
            <a:srgbClr val="A4A3A4"/>
          </p15:clr>
        </p15:guide>
        <p15:guide id="4" orient="horz" pos="1570" userDrawn="1">
          <p15:clr>
            <a:srgbClr val="A4A3A4"/>
          </p15:clr>
        </p15:guide>
        <p15:guide id="5" orient="horz" pos="4065">
          <p15:clr>
            <a:srgbClr val="A4A3A4"/>
          </p15:clr>
        </p15:guide>
        <p15:guide id="6" orient="horz" pos="4110">
          <p15:clr>
            <a:srgbClr val="A4A3A4"/>
          </p15:clr>
        </p15:guide>
        <p15:guide id="9" pos="3120">
          <p15:clr>
            <a:srgbClr val="A4A3A4"/>
          </p15:clr>
        </p15:guide>
        <p15:guide id="11" pos="3211">
          <p15:clr>
            <a:srgbClr val="A4A3A4"/>
          </p15:clr>
        </p15:guide>
        <p15:guide id="12" pos="6023" userDrawn="1">
          <p15:clr>
            <a:srgbClr val="A4A3A4"/>
          </p15:clr>
        </p15:guide>
        <p15:guide id="13" pos="2712" userDrawn="1">
          <p15:clr>
            <a:srgbClr val="A4A3A4"/>
          </p15:clr>
        </p15:guide>
        <p15:guide id="15" pos="217" userDrawn="1">
          <p15:clr>
            <a:srgbClr val="A4A3A4"/>
          </p15:clr>
        </p15:guide>
        <p15:guide id="16" orient="horz" pos="73">
          <p15:clr>
            <a:srgbClr val="A4A3A4"/>
          </p15:clr>
        </p15:guide>
        <p15:guide id="17" orient="horz" pos="164">
          <p15:clr>
            <a:srgbClr val="A4A3A4"/>
          </p15:clr>
        </p15:guide>
        <p15:guide id="19" orient="horz" pos="663" userDrawn="1">
          <p15:clr>
            <a:srgbClr val="A4A3A4"/>
          </p15:clr>
        </p15:guide>
        <p15:guide id="21" orient="horz" pos="2387" userDrawn="1">
          <p15:clr>
            <a:srgbClr val="A4A3A4"/>
          </p15:clr>
        </p15:guide>
        <p15:guide id="22" pos="3029">
          <p15:clr>
            <a:srgbClr val="A4A3A4"/>
          </p15:clr>
        </p15:guide>
        <p15:guide id="23" pos="5343" userDrawn="1">
          <p15:clr>
            <a:srgbClr val="A4A3A4"/>
          </p15:clr>
        </p15:guide>
        <p15:guide id="24" orient="horz" pos="2704" userDrawn="1">
          <p15:clr>
            <a:srgbClr val="A4A3A4"/>
          </p15:clr>
        </p15:guide>
        <p15:guide id="25" pos="988" userDrawn="1">
          <p15:clr>
            <a:srgbClr val="A4A3A4"/>
          </p15:clr>
        </p15:guide>
        <p15:guide id="26" orient="horz" pos="1071"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quel, Daniel (ES - Valencia)" initials="MD(-V" lastIdx="18" clrIdx="0"/>
  <p:cmAuthor id="1" name="Panizo, Cristina (ES - Barcelona)" initials="PC(-B" lastIdx="2" clrIdx="1"/>
  <p:cmAuthor id="2" name="Usuario" initials="U" lastIdx="1" clrIdx="2">
    <p:extLst/>
  </p:cmAuthor>
  <p:cmAuthor id="3" name="Reyes, Diego (LATCO - Quito)" initials="RD(-Q" lastIdx="1" clrIdx="3">
    <p:extLst/>
  </p:cmAuthor>
  <p:cmAuthor id="4" name="Gabriela" initials="" lastIdx="6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3DB"/>
    <a:srgbClr val="E3F4FA"/>
    <a:srgbClr val="A6A6A6"/>
    <a:srgbClr val="C7FF4C"/>
    <a:srgbClr val="EFFAFF"/>
    <a:srgbClr val="D5F3FF"/>
    <a:srgbClr val="7F7F7F"/>
    <a:srgbClr val="A21E60"/>
    <a:srgbClr val="ECFFC3"/>
    <a:srgbClr val="8C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444" autoAdjust="0"/>
  </p:normalViewPr>
  <p:slideViewPr>
    <p:cSldViewPr showGuides="1">
      <p:cViewPr>
        <p:scale>
          <a:sx n="70" d="100"/>
          <a:sy n="70" d="100"/>
        </p:scale>
        <p:origin x="1392" y="84"/>
      </p:cViewPr>
      <p:guideLst>
        <p:guide orient="horz" pos="210"/>
        <p:guide orient="horz" pos="1570"/>
        <p:guide orient="horz" pos="4065"/>
        <p:guide orient="horz" pos="4110"/>
        <p:guide pos="3120"/>
        <p:guide pos="3211"/>
        <p:guide pos="6023"/>
        <p:guide pos="2712"/>
        <p:guide pos="217"/>
        <p:guide orient="horz" pos="73"/>
        <p:guide orient="horz" pos="164"/>
        <p:guide orient="horz" pos="663"/>
        <p:guide orient="horz" pos="2387"/>
        <p:guide pos="3029"/>
        <p:guide pos="5343"/>
        <p:guide orient="horz" pos="2704"/>
        <p:guide pos="988"/>
        <p:guide orient="horz" pos="1071"/>
      </p:guideLst>
    </p:cSldViewPr>
  </p:slideViewPr>
  <p:outlineViewPr>
    <p:cViewPr>
      <p:scale>
        <a:sx n="33" d="100"/>
        <a:sy n="33" d="100"/>
      </p:scale>
      <p:origin x="0" y="76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970"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1.xml"/><Relationship Id="rId68" Type="http://schemas.openxmlformats.org/officeDocument/2006/relationships/slide" Target="slides/slide16.xml"/><Relationship Id="rId84" Type="http://schemas.openxmlformats.org/officeDocument/2006/relationships/slide" Target="slides/slide32.xml"/><Relationship Id="rId89" Type="http://schemas.openxmlformats.org/officeDocument/2006/relationships/slide" Target="slides/slide37.xml"/><Relationship Id="rId112" Type="http://schemas.openxmlformats.org/officeDocument/2006/relationships/slide" Target="slides/slide60.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5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xml"/><Relationship Id="rId58" Type="http://schemas.openxmlformats.org/officeDocument/2006/relationships/slide" Target="slides/slide6.xml"/><Relationship Id="rId74" Type="http://schemas.openxmlformats.org/officeDocument/2006/relationships/slide" Target="slides/slide22.xml"/><Relationship Id="rId79" Type="http://schemas.openxmlformats.org/officeDocument/2006/relationships/slide" Target="slides/slide27.xml"/><Relationship Id="rId102" Type="http://schemas.openxmlformats.org/officeDocument/2006/relationships/slide" Target="slides/slide50.xml"/><Relationship Id="rId123" Type="http://schemas.openxmlformats.org/officeDocument/2006/relationships/slide" Target="slides/slide71.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38.xml"/><Relationship Id="rId95" Type="http://schemas.openxmlformats.org/officeDocument/2006/relationships/slide" Target="slides/slide43.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100" Type="http://schemas.openxmlformats.org/officeDocument/2006/relationships/slide" Target="slides/slide48.xml"/><Relationship Id="rId105" Type="http://schemas.openxmlformats.org/officeDocument/2006/relationships/slide" Target="slides/slide53.xml"/><Relationship Id="rId113" Type="http://schemas.openxmlformats.org/officeDocument/2006/relationships/slide" Target="slides/slide61.xml"/><Relationship Id="rId118" Type="http://schemas.openxmlformats.org/officeDocument/2006/relationships/slide" Target="slides/slide66.xml"/><Relationship Id="rId126" Type="http://schemas.openxmlformats.org/officeDocument/2006/relationships/slide" Target="slides/slide74.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slide" Target="slides/slide41.xml"/><Relationship Id="rId98" Type="http://schemas.openxmlformats.org/officeDocument/2006/relationships/slide" Target="slides/slide46.xml"/><Relationship Id="rId121"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slide" Target="slides/slide15.xml"/><Relationship Id="rId103" Type="http://schemas.openxmlformats.org/officeDocument/2006/relationships/slide" Target="slides/slide51.xml"/><Relationship Id="rId108" Type="http://schemas.openxmlformats.org/officeDocument/2006/relationships/slide" Target="slides/slide56.xml"/><Relationship Id="rId116" Type="http://schemas.openxmlformats.org/officeDocument/2006/relationships/slide" Target="slides/slide64.xml"/><Relationship Id="rId124" Type="http://schemas.openxmlformats.org/officeDocument/2006/relationships/slide" Target="slides/slide72.xml"/><Relationship Id="rId129"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slide" Target="slides/slide36.xml"/><Relationship Id="rId91" Type="http://schemas.openxmlformats.org/officeDocument/2006/relationships/slide" Target="slides/slide39.xml"/><Relationship Id="rId96" Type="http://schemas.openxmlformats.org/officeDocument/2006/relationships/slide" Target="slides/slide44.xml"/><Relationship Id="rId111" Type="http://schemas.openxmlformats.org/officeDocument/2006/relationships/slide" Target="slides/slide5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106" Type="http://schemas.openxmlformats.org/officeDocument/2006/relationships/slide" Target="slides/slide54.xml"/><Relationship Id="rId114" Type="http://schemas.openxmlformats.org/officeDocument/2006/relationships/slide" Target="slides/slide62.xml"/><Relationship Id="rId119" Type="http://schemas.openxmlformats.org/officeDocument/2006/relationships/slide" Target="slides/slide67.xml"/><Relationship Id="rId127" Type="http://schemas.openxmlformats.org/officeDocument/2006/relationships/slide" Target="slides/slide7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slide" Target="slides/slide42.xml"/><Relationship Id="rId99" Type="http://schemas.openxmlformats.org/officeDocument/2006/relationships/slide" Target="slides/slide47.xml"/><Relationship Id="rId101" Type="http://schemas.openxmlformats.org/officeDocument/2006/relationships/slide" Target="slides/slide49.xml"/><Relationship Id="rId122" Type="http://schemas.openxmlformats.org/officeDocument/2006/relationships/slide" Target="slides/slide70.xml"/><Relationship Id="rId130" Type="http://schemas.openxmlformats.org/officeDocument/2006/relationships/tags" Target="tags/tag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3.xml"/><Relationship Id="rId76" Type="http://schemas.openxmlformats.org/officeDocument/2006/relationships/slide" Target="slides/slide24.xml"/><Relationship Id="rId97" Type="http://schemas.openxmlformats.org/officeDocument/2006/relationships/slide" Target="slides/slide45.xml"/><Relationship Id="rId104" Type="http://schemas.openxmlformats.org/officeDocument/2006/relationships/slide" Target="slides/slide52.xml"/><Relationship Id="rId120" Type="http://schemas.openxmlformats.org/officeDocument/2006/relationships/slide" Target="slides/slide68.xml"/><Relationship Id="rId125"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19.xml"/><Relationship Id="rId92"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4.xml"/><Relationship Id="rId87" Type="http://schemas.openxmlformats.org/officeDocument/2006/relationships/slide" Target="slides/slide35.xml"/><Relationship Id="rId110" Type="http://schemas.openxmlformats.org/officeDocument/2006/relationships/slide" Target="slides/slide58.xml"/><Relationship Id="rId115" Type="http://schemas.openxmlformats.org/officeDocument/2006/relationships/slide" Target="slides/slide63.xml"/><Relationship Id="rId131" Type="http://schemas.openxmlformats.org/officeDocument/2006/relationships/commentAuthors" Target="commentAuthors.xml"/><Relationship Id="rId61" Type="http://schemas.openxmlformats.org/officeDocument/2006/relationships/slide" Target="slides/slide9.xml"/><Relationship Id="rId82" Type="http://schemas.openxmlformats.org/officeDocument/2006/relationships/slide" Target="slides/slide30.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reyes\Documents\Quito%20Turismo_Datos\Proyecciones_PI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labat\AppData\Local\Microsoft\Windows\INetCache\Content.Outlook\P20LZJC6\160602_QT_Matriz%20mercado_v7%20(0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ireyes\AppData\Local\Microsoft\Windows\INetCache\Content.Outlook\DUA45N78\3006_QT_Matriz%20mercado%20nacional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Sheet2!$E$3</c:f>
              <c:strCache>
                <c:ptCount val="1"/>
                <c:pt idx="0">
                  <c:v>Normal</c:v>
                </c:pt>
              </c:strCache>
            </c:strRef>
          </c:tx>
          <c:spPr>
            <a:ln w="28575" cap="rnd">
              <a:solidFill>
                <a:schemeClr val="accent1"/>
              </a:solidFill>
              <a:round/>
            </a:ln>
            <a:effectLst/>
          </c:spPr>
          <c:marker>
            <c:symbol val="none"/>
          </c:marker>
          <c:cat>
            <c:numRef>
              <c:f>Sheet2!$D$4:$D$18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Sheet2!$E$4:$E$18</c:f>
              <c:numCache>
                <c:formatCode>_(* #,##0_);_(* \(#,##0\);_(* "-"??_);_(@_)</c:formatCode>
                <c:ptCount val="15"/>
                <c:pt idx="0">
                  <c:v>10603</c:v>
                </c:pt>
                <c:pt idx="1">
                  <c:v>12715</c:v>
                </c:pt>
                <c:pt idx="2">
                  <c:v>12938</c:v>
                </c:pt>
                <c:pt idx="3">
                  <c:v>14703</c:v>
                </c:pt>
                <c:pt idx="4">
                  <c:v>16512</c:v>
                </c:pt>
                <c:pt idx="5">
                  <c:v>18837</c:v>
                </c:pt>
                <c:pt idx="6">
                  <c:v>20805</c:v>
                </c:pt>
                <c:pt idx="7">
                  <c:v>22851</c:v>
                </c:pt>
                <c:pt idx="8">
                  <c:v>20265.241515369391</c:v>
                </c:pt>
                <c:pt idx="9">
                  <c:v>21144.699985865449</c:v>
                </c:pt>
                <c:pt idx="10">
                  <c:v>22062.324653430547</c:v>
                </c:pt>
                <c:pt idx="11">
                  <c:v>23019.771831179605</c:v>
                </c:pt>
                <c:pt idx="12">
                  <c:v>24018.769711884037</c:v>
                </c:pt>
                <c:pt idx="13">
                  <c:v>25061.121487360793</c:v>
                </c:pt>
                <c:pt idx="14">
                  <c:v>26148.708603234772</c:v>
                </c:pt>
              </c:numCache>
            </c:numRef>
          </c:val>
          <c:smooth val="0"/>
          <c:extLst xmlns:c16r2="http://schemas.microsoft.com/office/drawing/2015/06/chart">
            <c:ext xmlns:c16="http://schemas.microsoft.com/office/drawing/2014/chart" uri="{C3380CC4-5D6E-409C-BE32-E72D297353CC}">
              <c16:uniqueId val="{00000000-3668-4803-A435-C53D226A81CE}"/>
            </c:ext>
          </c:extLst>
        </c:ser>
        <c:ser>
          <c:idx val="1"/>
          <c:order val="1"/>
          <c:tx>
            <c:strRef>
              <c:f>Sheet2!$F$3</c:f>
              <c:strCache>
                <c:ptCount val="1"/>
                <c:pt idx="0">
                  <c:v>Optimista</c:v>
                </c:pt>
              </c:strCache>
            </c:strRef>
          </c:tx>
          <c:spPr>
            <a:ln w="28575" cap="rnd">
              <a:solidFill>
                <a:schemeClr val="accent2"/>
              </a:solidFill>
              <a:round/>
            </a:ln>
            <a:effectLst/>
          </c:spPr>
          <c:marker>
            <c:symbol val="none"/>
          </c:marker>
          <c:cat>
            <c:numRef>
              <c:f>Sheet2!$D$4:$D$18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Sheet2!$F$4:$F$18</c:f>
              <c:numCache>
                <c:formatCode>_(* #,##0_);_(* \(#,##0\);_(* "-"??_);_(@_)</c:formatCode>
                <c:ptCount val="15"/>
                <c:pt idx="0">
                  <c:v>10603</c:v>
                </c:pt>
                <c:pt idx="1">
                  <c:v>12715</c:v>
                </c:pt>
                <c:pt idx="2">
                  <c:v>12938</c:v>
                </c:pt>
                <c:pt idx="3">
                  <c:v>14703</c:v>
                </c:pt>
                <c:pt idx="4">
                  <c:v>16512</c:v>
                </c:pt>
                <c:pt idx="5">
                  <c:v>18837</c:v>
                </c:pt>
                <c:pt idx="6">
                  <c:v>20805</c:v>
                </c:pt>
                <c:pt idx="7">
                  <c:v>22851</c:v>
                </c:pt>
                <c:pt idx="8">
                  <c:v>20265.241515369391</c:v>
                </c:pt>
                <c:pt idx="9">
                  <c:v>22055.294449319172</c:v>
                </c:pt>
                <c:pt idx="10">
                  <c:v>24003.464892202268</c:v>
                </c:pt>
                <c:pt idx="11">
                  <c:v>26123.719552017705</c:v>
                </c:pt>
                <c:pt idx="12">
                  <c:v>28431.258832726748</c:v>
                </c:pt>
                <c:pt idx="13">
                  <c:v>30942.625808087487</c:v>
                </c:pt>
                <c:pt idx="14">
                  <c:v>33675.824821278104</c:v>
                </c:pt>
              </c:numCache>
            </c:numRef>
          </c:val>
          <c:smooth val="0"/>
          <c:extLst xmlns:c16r2="http://schemas.microsoft.com/office/drawing/2015/06/chart">
            <c:ext xmlns:c16="http://schemas.microsoft.com/office/drawing/2014/chart" uri="{C3380CC4-5D6E-409C-BE32-E72D297353CC}">
              <c16:uniqueId val="{00000001-3668-4803-A435-C53D226A81CE}"/>
            </c:ext>
          </c:extLst>
        </c:ser>
        <c:ser>
          <c:idx val="2"/>
          <c:order val="2"/>
          <c:tx>
            <c:strRef>
              <c:f>Sheet2!$G$3</c:f>
              <c:strCache>
                <c:ptCount val="1"/>
                <c:pt idx="0">
                  <c:v>Pesimista</c:v>
                </c:pt>
              </c:strCache>
            </c:strRef>
          </c:tx>
          <c:spPr>
            <a:ln w="28575" cap="rnd">
              <a:solidFill>
                <a:schemeClr val="accent3"/>
              </a:solidFill>
              <a:round/>
            </a:ln>
            <a:effectLst/>
          </c:spPr>
          <c:marker>
            <c:symbol val="none"/>
          </c:marker>
          <c:cat>
            <c:numRef>
              <c:f>Sheet2!$D$4:$D$18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Sheet2!$G$4:$G$18</c:f>
              <c:numCache>
                <c:formatCode>_(* #,##0_);_(* \(#,##0\);_(* "-"??_);_(@_)</c:formatCode>
                <c:ptCount val="15"/>
                <c:pt idx="0">
                  <c:v>10603</c:v>
                </c:pt>
                <c:pt idx="1">
                  <c:v>12715</c:v>
                </c:pt>
                <c:pt idx="2">
                  <c:v>12938</c:v>
                </c:pt>
                <c:pt idx="3">
                  <c:v>14703</c:v>
                </c:pt>
                <c:pt idx="4">
                  <c:v>16512</c:v>
                </c:pt>
                <c:pt idx="5">
                  <c:v>18837</c:v>
                </c:pt>
                <c:pt idx="6">
                  <c:v>20805</c:v>
                </c:pt>
                <c:pt idx="7">
                  <c:v>22851</c:v>
                </c:pt>
                <c:pt idx="8">
                  <c:v>20265.241515369391</c:v>
                </c:pt>
                <c:pt idx="9">
                  <c:v>20062.823277126568</c:v>
                </c:pt>
                <c:pt idx="10">
                  <c:v>19937.758930501266</c:v>
                </c:pt>
                <c:pt idx="11">
                  <c:v>19941.167533725733</c:v>
                </c:pt>
                <c:pt idx="12">
                  <c:v>20015.883043466303</c:v>
                </c:pt>
                <c:pt idx="13">
                  <c:v>20013.099640777826</c:v>
                </c:pt>
                <c:pt idx="14">
                  <c:v>20077.638691150769</c:v>
                </c:pt>
              </c:numCache>
            </c:numRef>
          </c:val>
          <c:smooth val="0"/>
          <c:extLst xmlns:c16r2="http://schemas.microsoft.com/office/drawing/2015/06/chart">
            <c:ext xmlns:c16="http://schemas.microsoft.com/office/drawing/2014/chart" uri="{C3380CC4-5D6E-409C-BE32-E72D297353CC}">
              <c16:uniqueId val="{00000002-3668-4803-A435-C53D226A81CE}"/>
            </c:ext>
          </c:extLst>
        </c:ser>
        <c:dLbls>
          <c:showLegendKey val="0"/>
          <c:showVal val="0"/>
          <c:showCatName val="0"/>
          <c:showSerName val="0"/>
          <c:showPercent val="0"/>
          <c:showBubbleSize val="0"/>
        </c:dLbls>
        <c:smooth val="0"/>
        <c:axId val="308027456"/>
        <c:axId val="308029024"/>
      </c:lineChart>
      <c:catAx>
        <c:axId val="30802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8029024"/>
        <c:crosses val="autoZero"/>
        <c:auto val="1"/>
        <c:lblAlgn val="ctr"/>
        <c:lblOffset val="100"/>
        <c:noMultiLvlLbl val="0"/>
      </c:catAx>
      <c:valAx>
        <c:axId val="308029024"/>
        <c:scaling>
          <c:orientation val="minMax"/>
          <c:max val="35000"/>
          <c:min val="10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08027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1"/>
    <c:plotArea>
      <c:layout>
        <c:manualLayout>
          <c:layoutTarget val="inner"/>
          <c:xMode val="edge"/>
          <c:yMode val="edge"/>
          <c:x val="6.8798588804282995E-2"/>
          <c:y val="8.4830644789379114E-2"/>
          <c:w val="0.90748001948421075"/>
          <c:h val="0.82062230365363087"/>
        </c:manualLayout>
      </c:layout>
      <c:bubbleChart>
        <c:varyColors val="0"/>
        <c:ser>
          <c:idx val="0"/>
          <c:order val="0"/>
          <c:tx>
            <c:strRef>
              <c:f>'[160602_QT_Matriz mercado_v7 (002).xlsx]Resumen '!$A$5</c:f>
              <c:strCache>
                <c:ptCount val="1"/>
                <c:pt idx="0">
                  <c:v>Argentina</c:v>
                </c:pt>
              </c:strCache>
            </c:strRef>
          </c:tx>
          <c:spPr>
            <a:solidFill>
              <a:srgbClr val="002060"/>
            </a:solidFill>
          </c:spPr>
          <c:invertIfNegative val="0"/>
          <c:dLbls>
            <c:dLbl>
              <c:idx val="0"/>
              <c:layout>
                <c:manualLayout>
                  <c:x val="-6.1684075811096986E-2"/>
                  <c:y val="-6.6905802906874659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'!$B$5</c:f>
              <c:numCache>
                <c:formatCode>_-* #,##0\ _€_-;\-* #,##0\ _€_-;_-* "-"??\ _€_-;_-@_-</c:formatCode>
                <c:ptCount val="1"/>
                <c:pt idx="0">
                  <c:v>25.937442536955125</c:v>
                </c:pt>
              </c:numCache>
            </c:numRef>
          </c:xVal>
          <c:yVal>
            <c:numRef>
              <c:f>'[160602_QT_Matriz mercado_v7 (002).xlsx]Resumen '!$C$5</c:f>
              <c:numCache>
                <c:formatCode>_-* #,##0\ _€_-;\-* #,##0\ _€_-;_-* "-"??\ _€_-;_-@_-</c:formatCode>
                <c:ptCount val="1"/>
                <c:pt idx="0">
                  <c:v>46.468488984173945</c:v>
                </c:pt>
              </c:numCache>
            </c:numRef>
          </c:yVal>
          <c:bubbleSize>
            <c:numRef>
              <c:f>'[160602_QT_Matriz mercado_v7 (002).xlsx]Resumen '!$D$5</c:f>
              <c:numCache>
                <c:formatCode>_-* #,##0\ _€_-;\-* #,##0\ _€_-;_-* "-"??\ _€_-;_-@_-</c:formatCode>
                <c:ptCount val="1"/>
                <c:pt idx="0">
                  <c:v>320</c:v>
                </c:pt>
              </c:numCache>
            </c:numRef>
          </c:bubbleSize>
          <c:bubble3D val="1"/>
          <c:extLst xmlns:c16r2="http://schemas.microsoft.com/office/drawing/2015/06/chart">
            <c:ext xmlns:c16="http://schemas.microsoft.com/office/drawing/2014/chart" uri="{C3380CC4-5D6E-409C-BE32-E72D297353CC}">
              <c16:uniqueId val="{00000001-479D-4228-9B8F-7EB59531B3C1}"/>
            </c:ext>
          </c:extLst>
        </c:ser>
        <c:ser>
          <c:idx val="2"/>
          <c:order val="1"/>
          <c:tx>
            <c:strRef>
              <c:f>'[160602_QT_Matriz mercado_v7 (002).xlsx]Resumen '!$A$6</c:f>
              <c:strCache>
                <c:ptCount val="1"/>
                <c:pt idx="0">
                  <c:v>Brasil</c:v>
                </c:pt>
              </c:strCache>
            </c:strRef>
          </c:tx>
          <c:spPr>
            <a:solidFill>
              <a:schemeClr val="accent2"/>
            </a:solidFill>
          </c:spPr>
          <c:invertIfNegative val="0"/>
          <c:dLbls>
            <c:dLbl>
              <c:idx val="0"/>
              <c:layout>
                <c:manualLayout>
                  <c:x val="-8.1168501731122847E-2"/>
                  <c:y val="-1.054675515004158E-2"/>
                </c:manualLayout>
              </c:layou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'!$B$6</c:f>
              <c:numCache>
                <c:formatCode>_-* #,##0\ _€_-;\-* #,##0\ _€_-;_-* "-"??\ _€_-;_-@_-</c:formatCode>
                <c:ptCount val="1"/>
                <c:pt idx="0">
                  <c:v>18.171410216304064</c:v>
                </c:pt>
              </c:numCache>
            </c:numRef>
          </c:xVal>
          <c:yVal>
            <c:numRef>
              <c:f>'[160602_QT_Matriz mercado_v7 (002).xlsx]Resumen '!$C$6</c:f>
              <c:numCache>
                <c:formatCode>_-* #,##0\ _€_-;\-* #,##0\ _€_-;_-* "-"??\ _€_-;_-@_-</c:formatCode>
                <c:ptCount val="1"/>
                <c:pt idx="0">
                  <c:v>44.035871867367021</c:v>
                </c:pt>
              </c:numCache>
            </c:numRef>
          </c:yVal>
          <c:bubbleSize>
            <c:numRef>
              <c:f>'[160602_QT_Matriz mercado_v7 (002).xlsx]Resumen '!$D$6</c:f>
              <c:numCache>
                <c:formatCode>_-* #,##0\ _€_-;\-* #,##0\ _€_-;_-* "-"??\ _€_-;_-@_-</c:formatCode>
                <c:ptCount val="1"/>
                <c:pt idx="0">
                  <c:v>447</c:v>
                </c:pt>
              </c:numCache>
            </c:numRef>
          </c:bubbleSize>
          <c:bubble3D val="1"/>
          <c:extLst xmlns:c16r2="http://schemas.microsoft.com/office/drawing/2015/06/chart">
            <c:ext xmlns:c16="http://schemas.microsoft.com/office/drawing/2014/chart" uri="{C3380CC4-5D6E-409C-BE32-E72D297353CC}">
              <c16:uniqueId val="{00000003-479D-4228-9B8F-7EB59531B3C1}"/>
            </c:ext>
          </c:extLst>
        </c:ser>
        <c:ser>
          <c:idx val="4"/>
          <c:order val="2"/>
          <c:tx>
            <c:strRef>
              <c:f>'[160602_QT_Matriz mercado_v7 (002).xlsx]Resumen '!$A$7</c:f>
              <c:strCache>
                <c:ptCount val="1"/>
                <c:pt idx="0">
                  <c:v>Perú</c:v>
                </c:pt>
              </c:strCache>
            </c:strRef>
          </c:tx>
          <c:spPr>
            <a:solidFill>
              <a:schemeClr val="accent2"/>
            </a:solidFill>
          </c:spPr>
          <c:invertIfNegative val="0"/>
          <c:dLbls>
            <c:dLbl>
              <c:idx val="0"/>
              <c:layout>
                <c:manualLayout>
                  <c:x val="-5.5487821346099912E-2"/>
                  <c:y val="6.4085304705091819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'!$B$7</c:f>
              <c:numCache>
                <c:formatCode>_-* #,##0\ _€_-;\-* #,##0\ _€_-;_-* "-"??\ _€_-;_-@_-</c:formatCode>
                <c:ptCount val="1"/>
                <c:pt idx="0">
                  <c:v>25.83317692335153</c:v>
                </c:pt>
              </c:numCache>
            </c:numRef>
          </c:xVal>
          <c:yVal>
            <c:numRef>
              <c:f>'[160602_QT_Matriz mercado_v7 (002).xlsx]Resumen '!$C$7</c:f>
              <c:numCache>
                <c:formatCode>_-* #,##0\ _€_-;\-* #,##0\ _€_-;_-* "-"??\ _€_-;_-@_-</c:formatCode>
                <c:ptCount val="1"/>
                <c:pt idx="0">
                  <c:v>29.259047835226966</c:v>
                </c:pt>
              </c:numCache>
            </c:numRef>
          </c:yVal>
          <c:bubbleSize>
            <c:numRef>
              <c:f>'[160602_QT_Matriz mercado_v7 (002).xlsx]Resumen '!$D$7</c:f>
              <c:numCache>
                <c:formatCode>_-* #,##0\ _€_-;\-* #,##0\ _€_-;_-* "-"??\ _€_-;_-@_-</c:formatCode>
                <c:ptCount val="1"/>
                <c:pt idx="0">
                  <c:v>382</c:v>
                </c:pt>
              </c:numCache>
            </c:numRef>
          </c:bubbleSize>
          <c:bubble3D val="1"/>
          <c:extLst xmlns:c16r2="http://schemas.microsoft.com/office/drawing/2015/06/chart">
            <c:ext xmlns:c16="http://schemas.microsoft.com/office/drawing/2014/chart" uri="{C3380CC4-5D6E-409C-BE32-E72D297353CC}">
              <c16:uniqueId val="{00000005-479D-4228-9B8F-7EB59531B3C1}"/>
            </c:ext>
          </c:extLst>
        </c:ser>
        <c:ser>
          <c:idx val="5"/>
          <c:order val="3"/>
          <c:tx>
            <c:strRef>
              <c:f>'[160602_QT_Matriz mercado_v7 (002).xlsx]Resumen '!$A$8</c:f>
              <c:strCache>
                <c:ptCount val="1"/>
                <c:pt idx="0">
                  <c:v>Colombia</c:v>
                </c:pt>
              </c:strCache>
            </c:strRef>
          </c:tx>
          <c:spPr>
            <a:solidFill>
              <a:schemeClr val="accent2"/>
            </a:solidFill>
          </c:spPr>
          <c:invertIfNegative val="0"/>
          <c:dPt>
            <c:idx val="0"/>
            <c:invertIfNegative val="0"/>
            <c:bubble3D val="1"/>
            <c:extLst xmlns:c16r2="http://schemas.microsoft.com/office/drawing/2015/06/chart">
              <c:ext xmlns:c16="http://schemas.microsoft.com/office/drawing/2014/chart" uri="{C3380CC4-5D6E-409C-BE32-E72D297353CC}">
                <c16:uniqueId val="{00000006-479D-4228-9B8F-7EB59531B3C1}"/>
              </c:ext>
            </c:extLst>
          </c:dPt>
          <c:dLbls>
            <c:dLbl>
              <c:idx val="0"/>
              <c:layout>
                <c:manualLayout>
                  <c:x val="-8.1592230590275386E-2"/>
                  <c:y val="2.1126136265144299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'!$B$8</c:f>
              <c:numCache>
                <c:formatCode>_-* #,##0\ _€_-;\-* #,##0\ _€_-;_-* "-"??\ _€_-;_-@_-</c:formatCode>
                <c:ptCount val="1"/>
                <c:pt idx="0">
                  <c:v>31.216481129734479</c:v>
                </c:pt>
              </c:numCache>
            </c:numRef>
          </c:xVal>
          <c:yVal>
            <c:numRef>
              <c:f>'[160602_QT_Matriz mercado_v7 (002).xlsx]Resumen '!$C$8</c:f>
              <c:numCache>
                <c:formatCode>_-* #,##0\ _€_-;\-* #,##0\ _€_-;_-* "-"??\ _€_-;_-@_-</c:formatCode>
                <c:ptCount val="1"/>
                <c:pt idx="0">
                  <c:v>36.092543373015481</c:v>
                </c:pt>
              </c:numCache>
            </c:numRef>
          </c:yVal>
          <c:bubbleSize>
            <c:numRef>
              <c:f>'[160602_QT_Matriz mercado_v7 (002).xlsx]Resumen '!$D$8</c:f>
              <c:numCache>
                <c:formatCode>_-* #,##0\ _€_-;\-* #,##0\ _€_-;_-* "-"??\ _€_-;_-@_-</c:formatCode>
                <c:ptCount val="1"/>
                <c:pt idx="0">
                  <c:v>465</c:v>
                </c:pt>
              </c:numCache>
            </c:numRef>
          </c:bubbleSize>
          <c:bubble3D val="1"/>
          <c:extLst xmlns:c16r2="http://schemas.microsoft.com/office/drawing/2015/06/chart">
            <c:ext xmlns:c16="http://schemas.microsoft.com/office/drawing/2014/chart" uri="{C3380CC4-5D6E-409C-BE32-E72D297353CC}">
              <c16:uniqueId val="{00000007-479D-4228-9B8F-7EB59531B3C1}"/>
            </c:ext>
          </c:extLst>
        </c:ser>
        <c:ser>
          <c:idx val="6"/>
          <c:order val="4"/>
          <c:tx>
            <c:strRef>
              <c:f>'[160602_QT_Matriz mercado_v7 (002).xlsx]Resumen '!$A$9</c:f>
              <c:strCache>
                <c:ptCount val="1"/>
                <c:pt idx="0">
                  <c:v>Alemania</c:v>
                </c:pt>
              </c:strCache>
            </c:strRef>
          </c:tx>
          <c:spPr>
            <a:solidFill>
              <a:srgbClr val="002060"/>
            </a:solidFill>
          </c:spPr>
          <c:invertIfNegative val="0"/>
          <c:dLbls>
            <c:dLbl>
              <c:idx val="0"/>
              <c:layout>
                <c:manualLayout>
                  <c:x val="-0.10217019546295929"/>
                  <c:y val="-7.3249081447261444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8-479D-4228-9B8F-7EB59531B3C1}"/>
                </c:ext>
                <c:ext xmlns:c15="http://schemas.microsoft.com/office/drawing/2012/chart" uri="{CE6537A1-D6FC-4f65-9D91-7224C49458BB}"/>
              </c:extLst>
            </c:dLbl>
            <c:spPr>
              <a:noFill/>
              <a:ln>
                <a:noFill/>
              </a:ln>
              <a:effectLst/>
            </c:spPr>
            <c:txPr>
              <a:bodyPr/>
              <a:lstStyle/>
              <a:p>
                <a:pPr>
                  <a:defRPr b="1">
                    <a:solidFill>
                      <a:srgbClr val="002060"/>
                    </a:solidFill>
                    <a:latin typeface="Arial" pitchFamily="34" charset="0"/>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'!$B$9</c:f>
              <c:numCache>
                <c:formatCode>_-* #,##0\ _€_-;\-* #,##0\ _€_-;_-* "-"??\ _€_-;_-@_-</c:formatCode>
                <c:ptCount val="1"/>
                <c:pt idx="0">
                  <c:v>8.8275283368261324</c:v>
                </c:pt>
              </c:numCache>
            </c:numRef>
          </c:xVal>
          <c:yVal>
            <c:numRef>
              <c:f>'[160602_QT_Matriz mercado_v7 (002).xlsx]Resumen '!$C$9</c:f>
              <c:numCache>
                <c:formatCode>_-* #,##0\ _€_-;\-* #,##0\ _€_-;_-* "-"??\ _€_-;_-@_-</c:formatCode>
                <c:ptCount val="1"/>
                <c:pt idx="0">
                  <c:v>50.29666602158612</c:v>
                </c:pt>
              </c:numCache>
            </c:numRef>
          </c:yVal>
          <c:bubbleSize>
            <c:numRef>
              <c:f>'[160602_QT_Matriz mercado_v7 (002).xlsx]Resumen '!$D$9</c:f>
              <c:numCache>
                <c:formatCode>_-* #,##0\ _€_-;\-* #,##0\ _€_-;_-* "-"??\ _€_-;_-@_-</c:formatCode>
                <c:ptCount val="1"/>
                <c:pt idx="0">
                  <c:v>338</c:v>
                </c:pt>
              </c:numCache>
            </c:numRef>
          </c:bubbleSize>
          <c:bubble3D val="1"/>
          <c:extLst xmlns:c16r2="http://schemas.microsoft.com/office/drawing/2015/06/chart">
            <c:ext xmlns:c16="http://schemas.microsoft.com/office/drawing/2014/chart" uri="{C3380CC4-5D6E-409C-BE32-E72D297353CC}">
              <c16:uniqueId val="{00000009-479D-4228-9B8F-7EB59531B3C1}"/>
            </c:ext>
          </c:extLst>
        </c:ser>
        <c:ser>
          <c:idx val="7"/>
          <c:order val="5"/>
          <c:tx>
            <c:strRef>
              <c:f>'[160602_QT_Matriz mercado_v7 (002).xlsx]Resumen '!$A$10</c:f>
              <c:strCache>
                <c:ptCount val="1"/>
                <c:pt idx="0">
                  <c:v>Francia</c:v>
                </c:pt>
              </c:strCache>
            </c:strRef>
          </c:tx>
          <c:spPr>
            <a:solidFill>
              <a:schemeClr val="accent3"/>
            </a:solidFill>
          </c:spPr>
          <c:invertIfNegative val="0"/>
          <c:dLbls>
            <c:dLbl>
              <c:idx val="0"/>
              <c:layout>
                <c:manualLayout>
                  <c:x val="-6.7908470170916627E-2"/>
                  <c:y val="-4.8004031591509224E-5"/>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A-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'!$B$10</c:f>
              <c:numCache>
                <c:formatCode>_-* #,##0\ _€_-;\-* #,##0\ _€_-;_-* "-"??\ _€_-;_-@_-</c:formatCode>
                <c:ptCount val="1"/>
                <c:pt idx="0">
                  <c:v>13.241965816793336</c:v>
                </c:pt>
              </c:numCache>
            </c:numRef>
          </c:xVal>
          <c:yVal>
            <c:numRef>
              <c:f>'[160602_QT_Matriz mercado_v7 (002).xlsx]Resumen '!$C$10</c:f>
              <c:numCache>
                <c:formatCode>_-* #,##0\ _€_-;\-* #,##0\ _€_-;_-* "-"??\ _€_-;_-@_-</c:formatCode>
                <c:ptCount val="1"/>
                <c:pt idx="0">
                  <c:v>49.841539111466055</c:v>
                </c:pt>
              </c:numCache>
            </c:numRef>
          </c:yVal>
          <c:bubbleSize>
            <c:numRef>
              <c:f>'[160602_QT_Matriz mercado_v7 (002).xlsx]Resumen '!$D$10</c:f>
              <c:numCache>
                <c:formatCode>_-* #,##0\ _€_-;\-* #,##0\ _€_-;_-* "-"??\ _€_-;_-@_-</c:formatCode>
                <c:ptCount val="1"/>
                <c:pt idx="0">
                  <c:v>603</c:v>
                </c:pt>
              </c:numCache>
            </c:numRef>
          </c:bubbleSize>
          <c:bubble3D val="1"/>
          <c:extLst xmlns:c16r2="http://schemas.microsoft.com/office/drawing/2015/06/chart">
            <c:ext xmlns:c16="http://schemas.microsoft.com/office/drawing/2014/chart" uri="{C3380CC4-5D6E-409C-BE32-E72D297353CC}">
              <c16:uniqueId val="{0000000B-479D-4228-9B8F-7EB59531B3C1}"/>
            </c:ext>
          </c:extLst>
        </c:ser>
        <c:ser>
          <c:idx val="8"/>
          <c:order val="6"/>
          <c:tx>
            <c:strRef>
              <c:f>'[160602_QT_Matriz mercado_v7 (002).xlsx]Resumen '!$A$11</c:f>
              <c:strCache>
                <c:ptCount val="1"/>
                <c:pt idx="0">
                  <c:v>España</c:v>
                </c:pt>
              </c:strCache>
            </c:strRef>
          </c:tx>
          <c:spPr>
            <a:solidFill>
              <a:schemeClr val="accent2"/>
            </a:solidFill>
          </c:spPr>
          <c:invertIfNegative val="0"/>
          <c:dLbls>
            <c:dLbl>
              <c:idx val="0"/>
              <c:layout>
                <c:manualLayout>
                  <c:x val="-8.0591765650610478E-2"/>
                  <c:y val="-4.2194600369827228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C-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'!$B$11</c:f>
              <c:numCache>
                <c:formatCode>_-* #,##0\ _€_-;\-* #,##0\ _€_-;_-* "-"??\ _€_-;_-@_-</c:formatCode>
                <c:ptCount val="1"/>
                <c:pt idx="0">
                  <c:v>30.88918951886777</c:v>
                </c:pt>
              </c:numCache>
            </c:numRef>
          </c:xVal>
          <c:yVal>
            <c:numRef>
              <c:f>'[160602_QT_Matriz mercado_v7 (002).xlsx]Resumen '!$C$11</c:f>
              <c:numCache>
                <c:formatCode>_-* #,##0\ _€_-;\-* #,##0\ _€_-;_-* "-"??\ _€_-;_-@_-</c:formatCode>
                <c:ptCount val="1"/>
                <c:pt idx="0">
                  <c:v>44.889516531553767</c:v>
                </c:pt>
              </c:numCache>
            </c:numRef>
          </c:yVal>
          <c:bubbleSize>
            <c:numRef>
              <c:f>'[160602_QT_Matriz mercado_v7 (002).xlsx]Resumen '!$D$11</c:f>
              <c:numCache>
                <c:formatCode>_-* #,##0\ _€_-;\-* #,##0\ _€_-;_-* "-"??\ _€_-;_-@_-</c:formatCode>
                <c:ptCount val="1"/>
                <c:pt idx="0">
                  <c:v>662</c:v>
                </c:pt>
              </c:numCache>
            </c:numRef>
          </c:bubbleSize>
          <c:bubble3D val="1"/>
          <c:extLst xmlns:c16r2="http://schemas.microsoft.com/office/drawing/2015/06/chart">
            <c:ext xmlns:c16="http://schemas.microsoft.com/office/drawing/2014/chart" uri="{C3380CC4-5D6E-409C-BE32-E72D297353CC}">
              <c16:uniqueId val="{0000000D-479D-4228-9B8F-7EB59531B3C1}"/>
            </c:ext>
          </c:extLst>
        </c:ser>
        <c:ser>
          <c:idx val="9"/>
          <c:order val="7"/>
          <c:tx>
            <c:strRef>
              <c:f>'[160602_QT_Matriz mercado_v7 (002).xlsx]Resumen '!$A$12</c:f>
              <c:strCache>
                <c:ptCount val="1"/>
                <c:pt idx="0">
                  <c:v>Italia</c:v>
                </c:pt>
              </c:strCache>
            </c:strRef>
          </c:tx>
          <c:spPr>
            <a:solidFill>
              <a:schemeClr val="accent3"/>
            </a:solidFill>
          </c:spPr>
          <c:invertIfNegative val="0"/>
          <c:dLbls>
            <c:dLbl>
              <c:idx val="0"/>
              <c:layout>
                <c:manualLayout>
                  <c:x val="-8.7953116789184979E-2"/>
                  <c:y val="-2.258412239571124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E-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'!$B$12</c:f>
              <c:numCache>
                <c:formatCode>_-* #,##0\ _€_-;\-* #,##0\ _€_-;_-* "-"??\ _€_-;_-@_-</c:formatCode>
                <c:ptCount val="1"/>
                <c:pt idx="0">
                  <c:v>18.804732134575257</c:v>
                </c:pt>
              </c:numCache>
            </c:numRef>
          </c:xVal>
          <c:yVal>
            <c:numRef>
              <c:f>'[160602_QT_Matriz mercado_v7 (002).xlsx]Resumen '!$C$12</c:f>
              <c:numCache>
                <c:formatCode>_-* #,##0\ _€_-;\-* #,##0\ _€_-;_-* "-"??\ _€_-;_-@_-</c:formatCode>
                <c:ptCount val="1"/>
                <c:pt idx="0">
                  <c:v>38.841209092877563</c:v>
                </c:pt>
              </c:numCache>
            </c:numRef>
          </c:yVal>
          <c:bubbleSize>
            <c:numRef>
              <c:f>'[160602_QT_Matriz mercado_v7 (002).xlsx]Resumen '!$D$12</c:f>
              <c:numCache>
                <c:formatCode>_-* #,##0\ _€_-;\-* #,##0\ _€_-;_-* "-"??\ _€_-;_-@_-</c:formatCode>
                <c:ptCount val="1"/>
                <c:pt idx="0">
                  <c:v>763</c:v>
                </c:pt>
              </c:numCache>
            </c:numRef>
          </c:bubbleSize>
          <c:bubble3D val="1"/>
          <c:extLst xmlns:c16r2="http://schemas.microsoft.com/office/drawing/2015/06/chart">
            <c:ext xmlns:c16="http://schemas.microsoft.com/office/drawing/2014/chart" uri="{C3380CC4-5D6E-409C-BE32-E72D297353CC}">
              <c16:uniqueId val="{0000000F-479D-4228-9B8F-7EB59531B3C1}"/>
            </c:ext>
          </c:extLst>
        </c:ser>
        <c:ser>
          <c:idx val="10"/>
          <c:order val="8"/>
          <c:tx>
            <c:strRef>
              <c:f>'[160602_QT_Matriz mercado_v7 (002).xlsx]Resumen '!$A$13</c:f>
              <c:strCache>
                <c:ptCount val="1"/>
                <c:pt idx="0">
                  <c:v>Benelux</c:v>
                </c:pt>
              </c:strCache>
            </c:strRef>
          </c:tx>
          <c:spPr>
            <a:solidFill>
              <a:srgbClr val="002060"/>
            </a:solidFill>
          </c:spPr>
          <c:invertIfNegative val="0"/>
          <c:dLbls>
            <c:dLbl>
              <c:idx val="0"/>
              <c:layout>
                <c:manualLayout>
                  <c:x val="-7.1332784358056692E-2"/>
                  <c:y val="-6.2780266102643919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0-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'!$B$13</c:f>
              <c:numCache>
                <c:formatCode>_-* #,##0\ _€_-;\-* #,##0\ _€_-;_-* "-"??\ _€_-;_-@_-</c:formatCode>
                <c:ptCount val="1"/>
                <c:pt idx="0">
                  <c:v>18.551767876358994</c:v>
                </c:pt>
              </c:numCache>
            </c:numRef>
          </c:xVal>
          <c:yVal>
            <c:numRef>
              <c:f>'[160602_QT_Matriz mercado_v7 (002).xlsx]Resumen '!$C$13</c:f>
              <c:numCache>
                <c:formatCode>_-* #,##0\ _€_-;\-* #,##0\ _€_-;_-* "-"??\ _€_-;_-@_-</c:formatCode>
                <c:ptCount val="1"/>
                <c:pt idx="0">
                  <c:v>36.221006739148599</c:v>
                </c:pt>
              </c:numCache>
            </c:numRef>
          </c:yVal>
          <c:bubbleSize>
            <c:numRef>
              <c:f>'[160602_QT_Matriz mercado_v7 (002).xlsx]Resumen '!$D$13</c:f>
              <c:numCache>
                <c:formatCode>_-* #,##0\ _€_-;\-* #,##0\ _€_-;_-* "-"??\ _€_-;_-@_-</c:formatCode>
                <c:ptCount val="1"/>
                <c:pt idx="0">
                  <c:v>473</c:v>
                </c:pt>
              </c:numCache>
            </c:numRef>
          </c:bubbleSize>
          <c:bubble3D val="1"/>
          <c:extLst xmlns:c16r2="http://schemas.microsoft.com/office/drawing/2015/06/chart">
            <c:ext xmlns:c16="http://schemas.microsoft.com/office/drawing/2014/chart" uri="{C3380CC4-5D6E-409C-BE32-E72D297353CC}">
              <c16:uniqueId val="{00000011-479D-4228-9B8F-7EB59531B3C1}"/>
            </c:ext>
          </c:extLst>
        </c:ser>
        <c:ser>
          <c:idx val="11"/>
          <c:order val="9"/>
          <c:tx>
            <c:strRef>
              <c:f>'[160602_QT_Matriz mercado_v7 (002).xlsx]Resumen '!$A$14</c:f>
              <c:strCache>
                <c:ptCount val="1"/>
                <c:pt idx="0">
                  <c:v>Reino Unido</c:v>
                </c:pt>
              </c:strCache>
            </c:strRef>
          </c:tx>
          <c:spPr>
            <a:solidFill>
              <a:srgbClr val="002060"/>
            </a:solidFill>
          </c:spPr>
          <c:invertIfNegative val="0"/>
          <c:dPt>
            <c:idx val="0"/>
            <c:invertIfNegative val="0"/>
            <c:bubble3D val="1"/>
            <c:extLst xmlns:c16r2="http://schemas.microsoft.com/office/drawing/2015/06/chart">
              <c:ext xmlns:c16="http://schemas.microsoft.com/office/drawing/2014/chart" uri="{C3380CC4-5D6E-409C-BE32-E72D297353CC}">
                <c16:uniqueId val="{00000012-479D-4228-9B8F-7EB59531B3C1}"/>
              </c:ext>
            </c:extLst>
          </c:dPt>
          <c:dLbls>
            <c:dLbl>
              <c:idx val="0"/>
              <c:layout>
                <c:manualLayout>
                  <c:x val="-8.6934914260856325E-2"/>
                  <c:y val="2.5552340551433704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2-479D-4228-9B8F-7EB59531B3C1}"/>
                </c:ext>
                <c:ext xmlns:c15="http://schemas.microsoft.com/office/drawing/2012/chart" uri="{CE6537A1-D6FC-4f65-9D91-7224C49458BB}">
                  <c15:layout>
                    <c:manualLayout>
                      <c:w val="6.9542212508092865E-2"/>
                      <c:h val="5.9641252797511729E-2"/>
                    </c:manualLayout>
                  </c15:layout>
                </c:ext>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'!$B$14</c:f>
              <c:numCache>
                <c:formatCode>_-* #,##0\ _€_-;\-* #,##0\ _€_-;_-* "-"??\ _€_-;_-@_-</c:formatCode>
                <c:ptCount val="1"/>
                <c:pt idx="0">
                  <c:v>21.941862318029784</c:v>
                </c:pt>
              </c:numCache>
            </c:numRef>
          </c:xVal>
          <c:yVal>
            <c:numRef>
              <c:f>'[160602_QT_Matriz mercado_v7 (002).xlsx]Resumen '!$C$14</c:f>
              <c:numCache>
                <c:formatCode>_-* #,##0\ _€_-;\-* #,##0\ _€_-;_-* "-"??\ _€_-;_-@_-</c:formatCode>
                <c:ptCount val="1"/>
                <c:pt idx="0">
                  <c:v>41.697003422123984</c:v>
                </c:pt>
              </c:numCache>
            </c:numRef>
          </c:yVal>
          <c:bubbleSize>
            <c:numRef>
              <c:f>'[160602_QT_Matriz mercado_v7 (002).xlsx]Resumen '!$D$14</c:f>
              <c:numCache>
                <c:formatCode>_-* #,##0\ _€_-;\-* #,##0\ _€_-;_-* "-"??\ _€_-;_-@_-</c:formatCode>
                <c:ptCount val="1"/>
                <c:pt idx="0">
                  <c:v>647</c:v>
                </c:pt>
              </c:numCache>
            </c:numRef>
          </c:bubbleSize>
          <c:bubble3D val="1"/>
          <c:extLst xmlns:c16r2="http://schemas.microsoft.com/office/drawing/2015/06/chart">
            <c:ext xmlns:c16="http://schemas.microsoft.com/office/drawing/2014/chart" uri="{C3380CC4-5D6E-409C-BE32-E72D297353CC}">
              <c16:uniqueId val="{00000013-479D-4228-9B8F-7EB59531B3C1}"/>
            </c:ext>
          </c:extLst>
        </c:ser>
        <c:ser>
          <c:idx val="12"/>
          <c:order val="10"/>
          <c:tx>
            <c:strRef>
              <c:f>'[160602_QT_Matriz mercado_v7 (002).xlsx]Resumen '!$A$15</c:f>
              <c:strCache>
                <c:ptCount val="1"/>
                <c:pt idx="0">
                  <c:v>EEUU</c:v>
                </c:pt>
              </c:strCache>
            </c:strRef>
          </c:tx>
          <c:spPr>
            <a:solidFill>
              <a:srgbClr val="002060"/>
            </a:solidFill>
          </c:spPr>
          <c:invertIfNegative val="0"/>
          <c:dLbls>
            <c:dLbl>
              <c:idx val="0"/>
              <c:layout>
                <c:manualLayout>
                  <c:x val="-6.2650577532689405E-2"/>
                  <c:y val="-3.9689159770606541E-5"/>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4-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'!$B$15</c:f>
              <c:numCache>
                <c:formatCode>_-* #,##0\ _€_-;\-* #,##0\ _€_-;_-* "-"??\ _€_-;_-@_-</c:formatCode>
                <c:ptCount val="1"/>
                <c:pt idx="0">
                  <c:v>56.385920237881827</c:v>
                </c:pt>
              </c:numCache>
            </c:numRef>
          </c:xVal>
          <c:yVal>
            <c:numRef>
              <c:f>'[160602_QT_Matriz mercado_v7 (002).xlsx]Resumen '!$C$15</c:f>
              <c:numCache>
                <c:formatCode>_-* #,##0\ _€_-;\-* #,##0\ _€_-;_-* "-"??\ _€_-;_-@_-</c:formatCode>
                <c:ptCount val="1"/>
                <c:pt idx="0">
                  <c:v>51.248101795263715</c:v>
                </c:pt>
              </c:numCache>
            </c:numRef>
          </c:yVal>
          <c:bubbleSize>
            <c:numRef>
              <c:f>'[160602_QT_Matriz mercado_v7 (002).xlsx]Resumen '!$D$15</c:f>
              <c:numCache>
                <c:formatCode>_-* #,##0\ _€_-;\-* #,##0\ _€_-;_-* "-"??\ _€_-;_-@_-</c:formatCode>
                <c:ptCount val="1"/>
                <c:pt idx="0">
                  <c:v>604</c:v>
                </c:pt>
              </c:numCache>
            </c:numRef>
          </c:bubbleSize>
          <c:bubble3D val="1"/>
          <c:extLst xmlns:c16r2="http://schemas.microsoft.com/office/drawing/2015/06/chart">
            <c:ext xmlns:c16="http://schemas.microsoft.com/office/drawing/2014/chart" uri="{C3380CC4-5D6E-409C-BE32-E72D297353CC}">
              <c16:uniqueId val="{00000015-479D-4228-9B8F-7EB59531B3C1}"/>
            </c:ext>
          </c:extLst>
        </c:ser>
        <c:ser>
          <c:idx val="13"/>
          <c:order val="11"/>
          <c:tx>
            <c:strRef>
              <c:f>'[160602_QT_Matriz mercado_v7 (002).xlsx]Resumen '!$A$16</c:f>
              <c:strCache>
                <c:ptCount val="1"/>
                <c:pt idx="0">
                  <c:v>Canadá</c:v>
                </c:pt>
              </c:strCache>
            </c:strRef>
          </c:tx>
          <c:spPr>
            <a:solidFill>
              <a:schemeClr val="accent3"/>
            </a:solidFill>
          </c:spPr>
          <c:invertIfNegative val="0"/>
          <c:dLbls>
            <c:dLbl>
              <c:idx val="0"/>
              <c:layout>
                <c:manualLayout>
                  <c:x val="-7.8249288804629391E-2"/>
                  <c:y val="-1.4747075477089304E-2"/>
                </c:manualLayout>
              </c:layout>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6-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'!$B$16</c:f>
              <c:numCache>
                <c:formatCode>_-* #,##0\ _€_-;\-* #,##0\ _€_-;_-* "-"??\ _€_-;_-@_-</c:formatCode>
                <c:ptCount val="1"/>
                <c:pt idx="0">
                  <c:v>22.290804373689909</c:v>
                </c:pt>
              </c:numCache>
            </c:numRef>
          </c:xVal>
          <c:yVal>
            <c:numRef>
              <c:f>'[160602_QT_Matriz mercado_v7 (002).xlsx]Resumen '!$C$16</c:f>
              <c:numCache>
                <c:formatCode>_-* #,##0\ _€_-;\-* #,##0\ _€_-;_-* "-"??\ _€_-;_-@_-</c:formatCode>
                <c:ptCount val="1"/>
                <c:pt idx="0">
                  <c:v>44.939694937916329</c:v>
                </c:pt>
              </c:numCache>
            </c:numRef>
          </c:yVal>
          <c:bubbleSize>
            <c:numRef>
              <c:f>'[160602_QT_Matriz mercado_v7 (002).xlsx]Resumen '!$D$16</c:f>
              <c:numCache>
                <c:formatCode>_-* #,##0\ _€_-;\-* #,##0\ _€_-;_-* "-"??\ _€_-;_-@_-</c:formatCode>
                <c:ptCount val="1"/>
                <c:pt idx="0">
                  <c:v>608</c:v>
                </c:pt>
              </c:numCache>
            </c:numRef>
          </c:bubbleSize>
          <c:bubble3D val="1"/>
          <c:extLst xmlns:c16r2="http://schemas.microsoft.com/office/drawing/2015/06/chart">
            <c:ext xmlns:c16="http://schemas.microsoft.com/office/drawing/2014/chart" uri="{C3380CC4-5D6E-409C-BE32-E72D297353CC}">
              <c16:uniqueId val="{00000017-479D-4228-9B8F-7EB59531B3C1}"/>
            </c:ext>
          </c:extLst>
        </c:ser>
        <c:ser>
          <c:idx val="14"/>
          <c:order val="12"/>
          <c:tx>
            <c:strRef>
              <c:f>'[160602_QT_Matriz mercado_v7 (002).xlsx]Resumen '!$A$17</c:f>
              <c:strCache>
                <c:ptCount val="1"/>
                <c:pt idx="0">
                  <c:v>Mexico</c:v>
                </c:pt>
              </c:strCache>
            </c:strRef>
          </c:tx>
          <c:spPr>
            <a:solidFill>
              <a:srgbClr val="002060"/>
            </a:solidFill>
          </c:spPr>
          <c:invertIfNegative val="0"/>
          <c:dLbls>
            <c:dLbl>
              <c:idx val="0"/>
              <c:layout>
                <c:manualLayout>
                  <c:x val="-7.136039310179261E-2"/>
                  <c:y val="7.4030808875403765E-3"/>
                </c:manualLayout>
              </c:layout>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8-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'!$B$17</c:f>
              <c:numCache>
                <c:formatCode>_-* #,##0\ _€_-;\-* #,##0\ _€_-;_-* "-"??\ _€_-;_-@_-</c:formatCode>
                <c:ptCount val="1"/>
                <c:pt idx="0">
                  <c:v>19.496296354276677</c:v>
                </c:pt>
              </c:numCache>
            </c:numRef>
          </c:xVal>
          <c:yVal>
            <c:numRef>
              <c:f>'[160602_QT_Matriz mercado_v7 (002).xlsx]Resumen '!$C$17</c:f>
              <c:numCache>
                <c:formatCode>_-* #,##0\ _€_-;\-* #,##0\ _€_-;_-* "-"??\ _€_-;_-@_-</c:formatCode>
                <c:ptCount val="1"/>
                <c:pt idx="0">
                  <c:v>19.274477336103992</c:v>
                </c:pt>
              </c:numCache>
            </c:numRef>
          </c:yVal>
          <c:bubbleSize>
            <c:numRef>
              <c:f>'[160602_QT_Matriz mercado_v7 (002).xlsx]Resumen '!$D$17</c:f>
              <c:numCache>
                <c:formatCode>_-* #,##0\ _€_-;\-* #,##0\ _€_-;_-* "-"??\ _€_-;_-@_-</c:formatCode>
                <c:ptCount val="1"/>
                <c:pt idx="0">
                  <c:v>502</c:v>
                </c:pt>
              </c:numCache>
            </c:numRef>
          </c:bubbleSize>
          <c:bubble3D val="1"/>
          <c:extLst xmlns:c16r2="http://schemas.microsoft.com/office/drawing/2015/06/chart">
            <c:ext xmlns:c16="http://schemas.microsoft.com/office/drawing/2014/chart" uri="{C3380CC4-5D6E-409C-BE32-E72D297353CC}">
              <c16:uniqueId val="{00000019-479D-4228-9B8F-7EB59531B3C1}"/>
            </c:ext>
          </c:extLst>
        </c:ser>
        <c:ser>
          <c:idx val="15"/>
          <c:order val="13"/>
          <c:tx>
            <c:strRef>
              <c:f>'[160602_QT_Matriz mercado_v7 (002).xlsx]Resumen '!$A$18</c:f>
              <c:strCache>
                <c:ptCount val="1"/>
                <c:pt idx="0">
                  <c:v>Australia</c:v>
                </c:pt>
              </c:strCache>
            </c:strRef>
          </c:tx>
          <c:spPr>
            <a:solidFill>
              <a:schemeClr val="accent3"/>
            </a:solidFill>
          </c:spPr>
          <c:invertIfNegative val="0"/>
          <c:dLbls>
            <c:dLbl>
              <c:idx val="0"/>
              <c:layout>
                <c:manualLayout>
                  <c:x val="-6.9316557505113147E-2"/>
                  <c:y val="6.2637042637853288E-2"/>
                </c:manualLayout>
              </c:layout>
              <c:spPr>
                <a:noFill/>
                <a:ln>
                  <a:noFill/>
                </a:ln>
                <a:effectLst/>
              </c:spPr>
              <c:txPr>
                <a:bodyPr/>
                <a:lstStyle/>
                <a:p>
                  <a:pPr algn="ctr">
                    <a:defRPr lang="es-ES_tradnl" sz="1000" b="1" i="0" u="none" strike="noStrike" kern="1200" baseline="0">
                      <a:solidFill>
                        <a:schemeClr val="tx2"/>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A-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'!$B$18</c:f>
              <c:numCache>
                <c:formatCode>_-* #,##0\ _€_-;\-* #,##0\ _€_-;_-* "-"??\ _€_-;_-@_-</c:formatCode>
                <c:ptCount val="1"/>
                <c:pt idx="0">
                  <c:v>9.7395744488542331</c:v>
                </c:pt>
              </c:numCache>
            </c:numRef>
          </c:xVal>
          <c:yVal>
            <c:numRef>
              <c:f>'[160602_QT_Matriz mercado_v7 (002).xlsx]Resumen '!$C$18</c:f>
              <c:numCache>
                <c:formatCode>_-* #,##0\ _€_-;\-* #,##0\ _€_-;_-* "-"??\ _€_-;_-@_-</c:formatCode>
                <c:ptCount val="1"/>
                <c:pt idx="0">
                  <c:v>31.741602259678057</c:v>
                </c:pt>
              </c:numCache>
            </c:numRef>
          </c:yVal>
          <c:bubbleSize>
            <c:numRef>
              <c:f>'[160602_QT_Matriz mercado_v7 (002).xlsx]Resumen '!$D$18</c:f>
              <c:numCache>
                <c:formatCode>_-* #,##0\ _€_-;\-* #,##0\ _€_-;_-* "-"??\ _€_-;_-@_-</c:formatCode>
                <c:ptCount val="1"/>
                <c:pt idx="0">
                  <c:v>413</c:v>
                </c:pt>
              </c:numCache>
            </c:numRef>
          </c:bubbleSize>
          <c:bubble3D val="1"/>
          <c:extLst xmlns:c16r2="http://schemas.microsoft.com/office/drawing/2015/06/chart">
            <c:ext xmlns:c16="http://schemas.microsoft.com/office/drawing/2014/chart" uri="{C3380CC4-5D6E-409C-BE32-E72D297353CC}">
              <c16:uniqueId val="{0000001B-479D-4228-9B8F-7EB59531B3C1}"/>
            </c:ext>
          </c:extLst>
        </c:ser>
        <c:ser>
          <c:idx val="16"/>
          <c:order val="14"/>
          <c:tx>
            <c:strRef>
              <c:f>'[160602_QT_Matriz mercado_v7 (002).xlsx]Resumen '!$A$20</c:f>
              <c:strCache>
                <c:ptCount val="1"/>
                <c:pt idx="0">
                  <c:v>China</c:v>
                </c:pt>
              </c:strCache>
            </c:strRef>
          </c:tx>
          <c:spPr>
            <a:solidFill>
              <a:srgbClr val="EDFD56"/>
            </a:solidFill>
          </c:spPr>
          <c:invertIfNegative val="0"/>
          <c:dLbls>
            <c:dLbl>
              <c:idx val="0"/>
              <c:layout>
                <c:manualLayout>
                  <c:x val="-8.627089444341686E-2"/>
                  <c:y val="6.2780266102643537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C-479D-4228-9B8F-7EB59531B3C1}"/>
                </c:ext>
                <c:ext xmlns:c15="http://schemas.microsoft.com/office/drawing/2012/chart" uri="{CE6537A1-D6FC-4f65-9D91-7224C49458BB}"/>
              </c:extLst>
            </c:dLbl>
            <c:spPr>
              <a:noFill/>
              <a:ln>
                <a:noFill/>
              </a:ln>
              <a:effectLst/>
            </c:spPr>
            <c:txPr>
              <a:bodyPr/>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'!$B$20</c:f>
              <c:numCache>
                <c:formatCode>_-* #,##0\ _€_-;\-* #,##0\ _€_-;_-* "-"??\ _€_-;_-@_-</c:formatCode>
                <c:ptCount val="1"/>
                <c:pt idx="0">
                  <c:v>40.818914330173911</c:v>
                </c:pt>
              </c:numCache>
            </c:numRef>
          </c:xVal>
          <c:yVal>
            <c:numRef>
              <c:f>'[160602_QT_Matriz mercado_v7 (002).xlsx]Resumen '!$C$20</c:f>
              <c:numCache>
                <c:formatCode>_-* #,##0\ _€_-;\-* #,##0\ _€_-;_-* "-"??\ _€_-;_-@_-</c:formatCode>
                <c:ptCount val="1"/>
                <c:pt idx="0">
                  <c:v>42.224772002407576</c:v>
                </c:pt>
              </c:numCache>
            </c:numRef>
          </c:yVal>
          <c:bubbleSize>
            <c:numRef>
              <c:f>'[160602_QT_Matriz mercado_v7 (002).xlsx]Resumen '!$D$20</c:f>
              <c:numCache>
                <c:formatCode>_-* #,##0\ _€_-;\-* #,##0\ _€_-;_-* "-"??\ _€_-;_-@_-</c:formatCode>
                <c:ptCount val="1"/>
                <c:pt idx="0">
                  <c:v>812</c:v>
                </c:pt>
              </c:numCache>
            </c:numRef>
          </c:bubbleSize>
          <c:bubble3D val="1"/>
          <c:extLst xmlns:c16r2="http://schemas.microsoft.com/office/drawing/2015/06/chart">
            <c:ext xmlns:c16="http://schemas.microsoft.com/office/drawing/2014/chart" uri="{C3380CC4-5D6E-409C-BE32-E72D297353CC}">
              <c16:uniqueId val="{0000001D-479D-4228-9B8F-7EB59531B3C1}"/>
            </c:ext>
          </c:extLst>
        </c:ser>
        <c:ser>
          <c:idx val="17"/>
          <c:order val="15"/>
          <c:tx>
            <c:strRef>
              <c:f>'[160602_QT_Matriz mercado_v7 (002).xlsx]Resumen '!$A$21</c:f>
              <c:strCache>
                <c:ptCount val="1"/>
                <c:pt idx="0">
                  <c:v>Japón</c:v>
                </c:pt>
              </c:strCache>
            </c:strRef>
          </c:tx>
          <c:spPr>
            <a:solidFill>
              <a:srgbClr val="92D400"/>
            </a:solidFill>
          </c:spPr>
          <c:invertIfNegative val="0"/>
          <c:dLbls>
            <c:dLbl>
              <c:idx val="0"/>
              <c:layout>
                <c:manualLayout>
                  <c:x val="-3.23660845183054E-4"/>
                  <c:y val="6.2834642711078513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E-479D-4228-9B8F-7EB59531B3C1}"/>
                </c:ext>
                <c:ext xmlns:c15="http://schemas.microsoft.com/office/drawing/2012/chart" uri="{CE6537A1-D6FC-4f65-9D91-7224C49458BB}">
                  <c15:layout>
                    <c:manualLayout>
                      <c:w val="6.4253779369827596E-2"/>
                      <c:h val="8.0568008165059699E-2"/>
                    </c:manualLayout>
                  </c15:layout>
                </c:ext>
              </c:extLst>
            </c:dLbl>
            <c:spPr>
              <a:noFill/>
              <a:ln>
                <a:noFill/>
              </a:ln>
              <a:effectLst/>
            </c:spPr>
            <c:txPr>
              <a:bodyPr/>
              <a:lstStyle/>
              <a:p>
                <a:pPr algn="ctr">
                  <a:defRPr lang="es-ES_tradnl" sz="1000" b="1" i="0" u="none" strike="noStrike" kern="1200" baseline="0">
                    <a:solidFill>
                      <a:sysClr val="windowText" lastClr="00000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'!$B$21</c:f>
              <c:numCache>
                <c:formatCode>_-* #,##0\ _€_-;\-* #,##0\ _€_-;_-* "-"??\ _€_-;_-@_-</c:formatCode>
                <c:ptCount val="1"/>
                <c:pt idx="0">
                  <c:v>0.4119871484949359</c:v>
                </c:pt>
              </c:numCache>
            </c:numRef>
          </c:xVal>
          <c:yVal>
            <c:numRef>
              <c:f>'[160602_QT_Matriz mercado_v7 (002).xlsx]Resumen '!$C$21</c:f>
              <c:numCache>
                <c:formatCode>_-* #,##0\ _€_-;\-* #,##0\ _€_-;_-* "-"??\ _€_-;_-@_-</c:formatCode>
                <c:ptCount val="1"/>
                <c:pt idx="0">
                  <c:v>40.364227250338956</c:v>
                </c:pt>
              </c:numCache>
            </c:numRef>
          </c:yVal>
          <c:bubbleSize>
            <c:numRef>
              <c:f>'[160602_QT_Matriz mercado_v7 (002).xlsx]Resumen '!$D$21</c:f>
              <c:numCache>
                <c:formatCode>_-* #,##0\ _€_-;\-* #,##0\ _€_-;_-* "-"??\ _€_-;_-@_-</c:formatCode>
                <c:ptCount val="1"/>
                <c:pt idx="0">
                  <c:v>0</c:v>
                </c:pt>
              </c:numCache>
            </c:numRef>
          </c:bubbleSize>
          <c:bubble3D val="1"/>
          <c:extLst xmlns:c16r2="http://schemas.microsoft.com/office/drawing/2015/06/chart">
            <c:ext xmlns:c16="http://schemas.microsoft.com/office/drawing/2014/chart" uri="{C3380CC4-5D6E-409C-BE32-E72D297353CC}">
              <c16:uniqueId val="{0000001F-479D-4228-9B8F-7EB59531B3C1}"/>
            </c:ext>
          </c:extLst>
        </c:ser>
        <c:ser>
          <c:idx val="3"/>
          <c:order val="16"/>
          <c:tx>
            <c:strRef>
              <c:f>'[160602_QT_Matriz mercado_v7 (002).xlsx]Resumen '!$A$22</c:f>
              <c:strCache>
                <c:ptCount val="1"/>
                <c:pt idx="0">
                  <c:v>Mercado adicional</c:v>
                </c:pt>
              </c:strCache>
            </c:strRef>
          </c:tx>
          <c:spPr>
            <a:solidFill>
              <a:srgbClr val="92D400"/>
            </a:solidFill>
            <a:ln w="25400">
              <a:noFill/>
            </a:ln>
          </c:spPr>
          <c:invertIfNegative val="0"/>
          <c:dLbls>
            <c:dLbl>
              <c:idx val="0"/>
              <c:layout>
                <c:manualLayout>
                  <c:x val="-2.2132139489646773E-2"/>
                  <c:y val="-4.6038861808605544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0-479D-4228-9B8F-7EB59531B3C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ysClr val="windowText" lastClr="000000"/>
                    </a:solidFill>
                    <a:latin typeface="Arial" panose="020B0604020202020204" pitchFamily="34" charset="0"/>
                    <a:cs typeface="Arial" panose="020B0604020202020204"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'!$B$22</c:f>
            </c:numRef>
          </c:xVal>
          <c:yVal>
            <c:numRef>
              <c:f>'[160602_QT_Matriz mercado_v7 (002).xlsx]Resumen '!$C$22</c:f>
            </c:numRef>
          </c:yVal>
          <c:bubbleSize>
            <c:numRef>
              <c:f>'[160602_QT_Matriz mercado_v7 (002).xlsx]Resumen '!$D$22</c:f>
            </c:numRef>
          </c:bubbleSize>
          <c:bubble3D val="1"/>
          <c:extLst xmlns:c16r2="http://schemas.microsoft.com/office/drawing/2015/06/chart">
            <c:ext xmlns:c16="http://schemas.microsoft.com/office/drawing/2014/chart" uri="{C3380CC4-5D6E-409C-BE32-E72D297353CC}">
              <c16:uniqueId val="{00000021-479D-4228-9B8F-7EB59531B3C1}"/>
            </c:ext>
          </c:extLst>
        </c:ser>
        <c:ser>
          <c:idx val="18"/>
          <c:order val="17"/>
          <c:tx>
            <c:strRef>
              <c:f>'[160602_QT_Matriz mercado_v7 (002).xlsx]Resumen '!$A$19</c:f>
              <c:strCache>
                <c:ptCount val="1"/>
                <c:pt idx="0">
                  <c:v>Chile</c:v>
                </c:pt>
              </c:strCache>
            </c:strRef>
          </c:tx>
          <c:spPr>
            <a:solidFill>
              <a:srgbClr val="EDFD56"/>
            </a:solidFill>
            <a:ln w="25400">
              <a:noFill/>
            </a:ln>
          </c:spPr>
          <c:invertIfNegative val="0"/>
          <c:dLbls>
            <c:dLbl>
              <c:idx val="0"/>
              <c:layout>
                <c:manualLayout>
                  <c:x val="-5.7218244787666975E-2"/>
                  <c:y val="-5.437660843536088E-6"/>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2-479D-4228-9B8F-7EB59531B3C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rgbClr val="002060"/>
                    </a:solidFill>
                    <a:latin typeface="Arial  "/>
                  </a:defRPr>
                </a:pPr>
                <a:endParaRPr lang="es-EC"/>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'[160602_QT_Matriz mercado_v7 (002).xlsx]Resumen '!$B$19</c:f>
              <c:numCache>
                <c:formatCode>_-* #,##0\ _€_-;\-* #,##0\ _€_-;_-* "-"??\ _€_-;_-@_-</c:formatCode>
                <c:ptCount val="1"/>
                <c:pt idx="0">
                  <c:v>6.82504012736592</c:v>
                </c:pt>
              </c:numCache>
            </c:numRef>
          </c:xVal>
          <c:yVal>
            <c:numRef>
              <c:f>'[160602_QT_Matriz mercado_v7 (002).xlsx]Resumen '!$C$19</c:f>
              <c:numCache>
                <c:formatCode>_-* #,##0\ _€_-;\-* #,##0\ _€_-;_-* "-"??\ _€_-;_-@_-</c:formatCode>
                <c:ptCount val="1"/>
                <c:pt idx="0">
                  <c:v>37.759691886445012</c:v>
                </c:pt>
              </c:numCache>
            </c:numRef>
          </c:yVal>
          <c:bubbleSize>
            <c:numRef>
              <c:f>'[160602_QT_Matriz mercado_v7 (002).xlsx]Resumen '!$D$19</c:f>
              <c:numCache>
                <c:formatCode>_-* #,##0\ _€_-;\-* #,##0\ _€_-;_-* "-"??\ _€_-;_-@_-</c:formatCode>
                <c:ptCount val="1"/>
                <c:pt idx="0">
                  <c:v>384</c:v>
                </c:pt>
              </c:numCache>
            </c:numRef>
          </c:bubbleSize>
          <c:bubble3D val="1"/>
          <c:extLst xmlns:c16r2="http://schemas.microsoft.com/office/drawing/2015/06/chart">
            <c:ext xmlns:c16="http://schemas.microsoft.com/office/drawing/2014/chart" uri="{C3380CC4-5D6E-409C-BE32-E72D297353CC}">
              <c16:uniqueId val="{00000023-479D-4228-9B8F-7EB59531B3C1}"/>
            </c:ext>
          </c:extLst>
        </c:ser>
        <c:dLbls>
          <c:showLegendKey val="0"/>
          <c:showVal val="0"/>
          <c:showCatName val="0"/>
          <c:showSerName val="0"/>
          <c:showPercent val="0"/>
          <c:showBubbleSize val="0"/>
        </c:dLbls>
        <c:bubbleScale val="60"/>
        <c:showNegBubbles val="0"/>
        <c:axId val="308027848"/>
        <c:axId val="308024320"/>
      </c:bubbleChart>
      <c:valAx>
        <c:axId val="308027848"/>
        <c:scaling>
          <c:orientation val="minMax"/>
          <c:max val="70"/>
          <c:min val="0"/>
        </c:scaling>
        <c:delete val="0"/>
        <c:axPos val="b"/>
        <c:title>
          <c:tx>
            <c:rich>
              <a:bodyPr/>
              <a:lstStyle/>
              <a:p>
                <a:pPr>
                  <a:defRPr sz="1100">
                    <a:solidFill>
                      <a:srgbClr val="002060"/>
                    </a:solidFill>
                    <a:latin typeface="Arial" pitchFamily="34" charset="0"/>
                    <a:cs typeface="Arial" pitchFamily="34" charset="0"/>
                  </a:defRPr>
                </a:pPr>
                <a:r>
                  <a:rPr lang="es-ES_tradnl" sz="1100">
                    <a:solidFill>
                      <a:srgbClr val="002060"/>
                    </a:solidFill>
                    <a:latin typeface="Arial" pitchFamily="34" charset="0"/>
                    <a:cs typeface="Arial" pitchFamily="34" charset="0"/>
                  </a:rPr>
                  <a:t>Competitividad de Quito en el mercado</a:t>
                </a:r>
              </a:p>
            </c:rich>
          </c:tx>
          <c:overlay val="0"/>
        </c:title>
        <c:numFmt formatCode="_-* #,##0\ _€_-;\-* #,##0\ _€_-;_-* &quot;-&quot;??\ _€_-;_-@_-" sourceLinked="1"/>
        <c:majorTickMark val="none"/>
        <c:minorTickMark val="none"/>
        <c:tickLblPos val="nextTo"/>
        <c:txPr>
          <a:bodyPr/>
          <a:lstStyle/>
          <a:p>
            <a:pPr>
              <a:defRPr b="0">
                <a:solidFill>
                  <a:srgbClr val="002060"/>
                </a:solidFill>
                <a:latin typeface="Arial" pitchFamily="34" charset="0"/>
                <a:cs typeface="Arial" pitchFamily="34" charset="0"/>
              </a:defRPr>
            </a:pPr>
            <a:endParaRPr lang="es-EC"/>
          </a:p>
        </c:txPr>
        <c:crossAx val="308024320"/>
        <c:crosses val="autoZero"/>
        <c:crossBetween val="midCat"/>
      </c:valAx>
      <c:valAx>
        <c:axId val="308024320"/>
        <c:scaling>
          <c:orientation val="minMax"/>
          <c:max val="60"/>
          <c:min val="10"/>
        </c:scaling>
        <c:delete val="0"/>
        <c:axPos val="l"/>
        <c:title>
          <c:tx>
            <c:rich>
              <a:bodyPr/>
              <a:lstStyle/>
              <a:p>
                <a:pPr>
                  <a:defRPr sz="1100">
                    <a:solidFill>
                      <a:srgbClr val="002060"/>
                    </a:solidFill>
                    <a:latin typeface="Arial" pitchFamily="34" charset="0"/>
                    <a:cs typeface="Arial" pitchFamily="34" charset="0"/>
                  </a:defRPr>
                </a:pPr>
                <a:r>
                  <a:rPr lang="es-ES_tradnl" sz="1100">
                    <a:solidFill>
                      <a:srgbClr val="002060"/>
                    </a:solidFill>
                    <a:latin typeface="Arial" pitchFamily="34" charset="0"/>
                    <a:cs typeface="Arial" pitchFamily="34" charset="0"/>
                  </a:rPr>
                  <a:t>Atractividad</a:t>
                </a:r>
                <a:r>
                  <a:rPr lang="es-ES_tradnl" sz="1100" baseline="0">
                    <a:solidFill>
                      <a:srgbClr val="002060"/>
                    </a:solidFill>
                    <a:latin typeface="Arial" pitchFamily="34" charset="0"/>
                    <a:cs typeface="Arial" pitchFamily="34" charset="0"/>
                  </a:rPr>
                  <a:t> neta del mercado</a:t>
                </a:r>
                <a:endParaRPr lang="es-ES_tradnl" sz="1100">
                  <a:solidFill>
                    <a:srgbClr val="002060"/>
                  </a:solidFill>
                  <a:latin typeface="Arial" pitchFamily="34" charset="0"/>
                  <a:cs typeface="Arial" pitchFamily="34" charset="0"/>
                </a:endParaRPr>
              </a:p>
            </c:rich>
          </c:tx>
          <c:overlay val="0"/>
        </c:title>
        <c:numFmt formatCode="_-* #,##0\ _€_-;\-* #,##0\ _€_-;_-* &quot;-&quot;??\ _€_-;_-@_-" sourceLinked="1"/>
        <c:majorTickMark val="none"/>
        <c:minorTickMark val="none"/>
        <c:tickLblPos val="nextTo"/>
        <c:txPr>
          <a:bodyPr/>
          <a:lstStyle/>
          <a:p>
            <a:pPr>
              <a:defRPr b="0">
                <a:solidFill>
                  <a:srgbClr val="002060"/>
                </a:solidFill>
                <a:latin typeface="Arial" pitchFamily="34" charset="0"/>
                <a:cs typeface="Arial" pitchFamily="34" charset="0"/>
              </a:defRPr>
            </a:pPr>
            <a:endParaRPr lang="es-EC"/>
          </a:p>
        </c:txPr>
        <c:crossAx val="308027848"/>
        <c:crosses val="autoZero"/>
        <c:crossBetween val="midCat"/>
      </c:valAx>
      <c:spPr>
        <a:solidFill>
          <a:sysClr val="window" lastClr="FFFFFF"/>
        </a:solidFill>
      </c:spPr>
    </c:plotArea>
    <c:plotVisOnly val="1"/>
    <c:dispBlanksAs val="gap"/>
    <c:showDLblsOverMax val="0"/>
  </c:chart>
  <c:spPr>
    <a:solidFill>
      <a:sysClr val="window" lastClr="FFFFFF"/>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8798588804282995E-2"/>
          <c:y val="8.4830644789379114E-2"/>
          <c:w val="0.90748001948421075"/>
          <c:h val="0.82062230365363087"/>
        </c:manualLayout>
      </c:layout>
      <c:bubbleChart>
        <c:varyColors val="0"/>
        <c:ser>
          <c:idx val="0"/>
          <c:order val="0"/>
          <c:tx>
            <c:strRef>
              <c:f>'Resumen '!$A$5</c:f>
              <c:strCache>
                <c:ptCount val="1"/>
                <c:pt idx="0">
                  <c:v>Guayaquil</c:v>
                </c:pt>
              </c:strCache>
            </c:strRef>
          </c:tx>
          <c:spPr>
            <a:gradFill rotWithShape="1">
              <a:gsLst>
                <a:gs pos="0">
                  <a:schemeClr val="accent1">
                    <a:shade val="37000"/>
                    <a:shade val="51000"/>
                    <a:satMod val="130000"/>
                  </a:schemeClr>
                </a:gs>
                <a:gs pos="80000">
                  <a:schemeClr val="accent1">
                    <a:shade val="37000"/>
                    <a:shade val="93000"/>
                    <a:satMod val="130000"/>
                  </a:schemeClr>
                </a:gs>
                <a:gs pos="100000">
                  <a:schemeClr val="accent1">
                    <a:shade val="3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236437707324262E-2"/>
                  <c:y val="-9.008731912802749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'!$B$5</c:f>
              <c:numCache>
                <c:formatCode>_-* #,##0\ _€_-;\-* #,##0\ _€_-;_-* "-"??\ _€_-;_-@_-</c:formatCode>
                <c:ptCount val="1"/>
                <c:pt idx="0">
                  <c:v>26</c:v>
                </c:pt>
              </c:numCache>
            </c:numRef>
          </c:xVal>
          <c:yVal>
            <c:numRef>
              <c:f>'Resumen '!$C$5</c:f>
              <c:numCache>
                <c:formatCode>_-* #,##0\ _€_-;\-* #,##0\ _€_-;_-* "-"??\ _€_-;_-@_-</c:formatCode>
                <c:ptCount val="1"/>
                <c:pt idx="0">
                  <c:v>26</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1-9ABE-4B2B-80CF-4D7299798B4B}"/>
            </c:ext>
          </c:extLst>
        </c:ser>
        <c:ser>
          <c:idx val="2"/>
          <c:order val="1"/>
          <c:tx>
            <c:strRef>
              <c:f>'Resumen '!$A$6</c:f>
              <c:strCache>
                <c:ptCount val="1"/>
                <c:pt idx="0">
                  <c:v>Cuenca</c:v>
                </c:pt>
              </c:strCache>
            </c:strRef>
          </c:tx>
          <c:spPr>
            <a:gradFill rotWithShape="1">
              <a:gsLst>
                <a:gs pos="0">
                  <a:schemeClr val="accent1">
                    <a:shade val="51000"/>
                    <a:shade val="51000"/>
                    <a:satMod val="130000"/>
                  </a:schemeClr>
                </a:gs>
                <a:gs pos="80000">
                  <a:schemeClr val="accent1">
                    <a:shade val="51000"/>
                    <a:shade val="93000"/>
                    <a:satMod val="130000"/>
                  </a:schemeClr>
                </a:gs>
                <a:gs pos="100000">
                  <a:schemeClr val="accent1">
                    <a:shade val="5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1168501731122847E-2"/>
                  <c:y val="-1.054675515004158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'!$B$6</c:f>
              <c:numCache>
                <c:formatCode>_-* #,##0\ _€_-;\-* #,##0\ _€_-;_-* "-"??\ _€_-;_-@_-</c:formatCode>
                <c:ptCount val="1"/>
                <c:pt idx="0">
                  <c:v>24</c:v>
                </c:pt>
              </c:numCache>
            </c:numRef>
          </c:xVal>
          <c:yVal>
            <c:numRef>
              <c:f>'Resumen '!$C$6</c:f>
              <c:numCache>
                <c:formatCode>_-* #,##0\ _€_-;\-* #,##0\ _€_-;_-* "-"??\ _€_-;_-@_-</c:formatCode>
                <c:ptCount val="1"/>
                <c:pt idx="0">
                  <c:v>24</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3-9ABE-4B2B-80CF-4D7299798B4B}"/>
            </c:ext>
          </c:extLst>
        </c:ser>
        <c:ser>
          <c:idx val="4"/>
          <c:order val="2"/>
          <c:tx>
            <c:strRef>
              <c:f>'Resumen '!$A$7</c:f>
              <c:strCache>
                <c:ptCount val="1"/>
                <c:pt idx="0">
                  <c:v>Ibarra</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0085184779891794E-2"/>
                  <c:y val="1.3050386024486611E-4"/>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'!$B$7</c:f>
              <c:numCache>
                <c:formatCode>_-* #,##0\ _€_-;\-* #,##0\ _€_-;_-* "-"??\ _€_-;_-@_-</c:formatCode>
                <c:ptCount val="1"/>
                <c:pt idx="0">
                  <c:v>22</c:v>
                </c:pt>
              </c:numCache>
            </c:numRef>
          </c:xVal>
          <c:yVal>
            <c:numRef>
              <c:f>'Resumen '!$C$7</c:f>
              <c:numCache>
                <c:formatCode>_-* #,##0\ _€_-;\-* #,##0\ _€_-;_-* "-"??\ _€_-;_-@_-</c:formatCode>
                <c:ptCount val="1"/>
                <c:pt idx="0">
                  <c:v>22</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5-9ABE-4B2B-80CF-4D7299798B4B}"/>
            </c:ext>
          </c:extLst>
        </c:ser>
        <c:ser>
          <c:idx val="5"/>
          <c:order val="3"/>
          <c:tx>
            <c:strRef>
              <c:f>'Resumen '!$A$8</c:f>
              <c:strCache>
                <c:ptCount val="1"/>
                <c:pt idx="0">
                  <c:v>Ambato</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1"/>
            <c:extLst xmlns:c16r2="http://schemas.microsoft.com/office/drawing/2015/06/chart">
              <c:ext xmlns:c16="http://schemas.microsoft.com/office/drawing/2014/chart" uri="{C3380CC4-5D6E-409C-BE32-E72D297353CC}">
                <c16:uniqueId val="{00000006-9ABE-4B2B-80CF-4D7299798B4B}"/>
              </c:ext>
            </c:extLst>
          </c:dPt>
          <c:dLbls>
            <c:dLbl>
              <c:idx val="0"/>
              <c:layout>
                <c:manualLayout>
                  <c:x val="-8.1592230590275386E-2"/>
                  <c:y val="2.1126136265144299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'!$B$8</c:f>
              <c:numCache>
                <c:formatCode>_-* #,##0\ _€_-;\-* #,##0\ _€_-;_-* "-"??\ _€_-;_-@_-</c:formatCode>
                <c:ptCount val="1"/>
                <c:pt idx="0">
                  <c:v>17</c:v>
                </c:pt>
              </c:numCache>
            </c:numRef>
          </c:xVal>
          <c:yVal>
            <c:numRef>
              <c:f>'Resumen '!$C$8</c:f>
              <c:numCache>
                <c:formatCode>_-* #,##0\ _€_-;\-* #,##0\ _€_-;_-* "-"??\ _€_-;_-@_-</c:formatCode>
                <c:ptCount val="1"/>
                <c:pt idx="0">
                  <c:v>17</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7-9ABE-4B2B-80CF-4D7299798B4B}"/>
            </c:ext>
          </c:extLst>
        </c:ser>
        <c:ser>
          <c:idx val="6"/>
          <c:order val="4"/>
          <c:tx>
            <c:strRef>
              <c:f>'Resumen '!$A$9</c:f>
              <c:strCache>
                <c:ptCount val="1"/>
                <c:pt idx="0">
                  <c:v>Latacunga</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839791647634935E-2"/>
                  <c:y val="-4.1907887343531694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8-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'!$B$9</c:f>
              <c:numCache>
                <c:formatCode>_-* #,##0\ _€_-;\-* #,##0\ _€_-;_-* "-"??\ _€_-;_-@_-</c:formatCode>
                <c:ptCount val="1"/>
                <c:pt idx="0">
                  <c:v>14.5</c:v>
                </c:pt>
              </c:numCache>
            </c:numRef>
          </c:xVal>
          <c:yVal>
            <c:numRef>
              <c:f>'Resumen '!$C$9</c:f>
              <c:numCache>
                <c:formatCode>_-* #,##0\ _€_-;\-* #,##0\ _€_-;_-* "-"??\ _€_-;_-@_-</c:formatCode>
                <c:ptCount val="1"/>
                <c:pt idx="0">
                  <c:v>14</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9-9ABE-4B2B-80CF-4D7299798B4B}"/>
            </c:ext>
          </c:extLst>
        </c:ser>
        <c:ser>
          <c:idx val="7"/>
          <c:order val="5"/>
          <c:tx>
            <c:strRef>
              <c:f>'Resumen '!$A$10</c:f>
              <c:strCache>
                <c:ptCount val="1"/>
                <c:pt idx="0">
                  <c:v>Portoviejo</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1309265146773511E-2"/>
                  <c:y val="-2.1406258187387063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A-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'!$B$10</c:f>
              <c:numCache>
                <c:formatCode>_-* #,##0\ _€_-;\-* #,##0\ _€_-;_-* "-"??\ _€_-;_-@_-</c:formatCode>
                <c:ptCount val="1"/>
                <c:pt idx="0">
                  <c:v>13</c:v>
                </c:pt>
              </c:numCache>
            </c:numRef>
          </c:xVal>
          <c:yVal>
            <c:numRef>
              <c:f>'Resumen '!$C$10</c:f>
              <c:numCache>
                <c:formatCode>_-* #,##0\ _€_-;\-* #,##0\ _€_-;_-* "-"??\ _€_-;_-@_-</c:formatCode>
                <c:ptCount val="1"/>
                <c:pt idx="0">
                  <c:v>13</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B-9ABE-4B2B-80CF-4D7299798B4B}"/>
            </c:ext>
          </c:extLst>
        </c:ser>
        <c:ser>
          <c:idx val="8"/>
          <c:order val="6"/>
          <c:tx>
            <c:strRef>
              <c:f>'Resumen '!$A$11</c:f>
              <c:strCache>
                <c:ptCount val="1"/>
                <c:pt idx="0">
                  <c:v>Santo Domingo</c:v>
                </c:pt>
              </c:strCache>
            </c:strRef>
          </c:tx>
          <c:spPr>
            <a:solidFill>
              <a:srgbClr val="92D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10245608870286999"/>
                  <c:y val="-6.3121355737374056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C-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'!$B$11</c:f>
              <c:numCache>
                <c:formatCode>_-* #,##0\ _€_-;\-* #,##0\ _€_-;_-* "-"??\ _€_-;_-@_-</c:formatCode>
                <c:ptCount val="1"/>
                <c:pt idx="0">
                  <c:v>9</c:v>
                </c:pt>
              </c:numCache>
            </c:numRef>
          </c:xVal>
          <c:yVal>
            <c:numRef>
              <c:f>'Resumen '!$C$11</c:f>
              <c:numCache>
                <c:formatCode>_-* #,##0\ _€_-;\-* #,##0\ _€_-;_-* "-"??\ _€_-;_-@_-</c:formatCode>
                <c:ptCount val="1"/>
                <c:pt idx="0">
                  <c:v>9</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D-9ABE-4B2B-80CF-4D7299798B4B}"/>
            </c:ext>
          </c:extLst>
        </c:ser>
        <c:ser>
          <c:idx val="9"/>
          <c:order val="7"/>
          <c:tx>
            <c:strRef>
              <c:f>'Resumen '!$A$12</c:f>
              <c:strCache>
                <c:ptCount val="1"/>
                <c:pt idx="0">
                  <c:v>Manta</c:v>
                </c:pt>
              </c:strCache>
            </c:strRef>
          </c:tx>
          <c:spPr>
            <a:solidFill>
              <a:srgbClr val="92D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8758065004331001E-2"/>
                  <c:y val="1.0688293415953586E-2"/>
                </c:manualLayout>
              </c:layout>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1-5B05-4DB8-81C0-F6700918FAC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'!$B$12</c:f>
              <c:numCache>
                <c:formatCode>_-* #,##0\ _€_-;\-* #,##0\ _€_-;_-* "-"??\ _€_-;_-@_-</c:formatCode>
                <c:ptCount val="1"/>
                <c:pt idx="0">
                  <c:v>6</c:v>
                </c:pt>
              </c:numCache>
            </c:numRef>
          </c:xVal>
          <c:yVal>
            <c:numRef>
              <c:f>'Resumen '!$C$12</c:f>
              <c:numCache>
                <c:formatCode>_-* #,##0\ _€_-;\-* #,##0\ _€_-;_-* "-"??\ _€_-;_-@_-</c:formatCode>
                <c:ptCount val="1"/>
                <c:pt idx="0">
                  <c:v>7</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0F-9ABE-4B2B-80CF-4D7299798B4B}"/>
            </c:ext>
          </c:extLst>
        </c:ser>
        <c:ser>
          <c:idx val="10"/>
          <c:order val="8"/>
          <c:tx>
            <c:strRef>
              <c:f>'Resumen '!$A$13</c:f>
              <c:strCache>
                <c:ptCount val="1"/>
                <c:pt idx="0">
                  <c:v>Riobamba</c:v>
                </c:pt>
              </c:strCache>
            </c:strRef>
          </c:tx>
          <c:spPr>
            <a:solidFill>
              <a:srgbClr val="E5FFA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1"/>
            <c:spPr>
              <a:solidFill>
                <a:srgbClr val="92D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0-9ABE-4B2B-80CF-4D7299798B4B}"/>
              </c:ext>
            </c:extLst>
          </c:dPt>
          <c:dLbls>
            <c:dLbl>
              <c:idx val="0"/>
              <c:layout>
                <c:manualLayout>
                  <c:x val="-8.3461573891092974E-2"/>
                  <c:y val="-3.8366359711439145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0-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'!$B$13</c:f>
              <c:numCache>
                <c:formatCode>_-* #,##0\ _€_-;\-* #,##0\ _€_-;_-* "-"??\ _€_-;_-@_-</c:formatCode>
                <c:ptCount val="1"/>
                <c:pt idx="0">
                  <c:v>6</c:v>
                </c:pt>
              </c:numCache>
            </c:numRef>
          </c:xVal>
          <c:yVal>
            <c:numRef>
              <c:f>'Resumen '!$C$13</c:f>
              <c:numCache>
                <c:formatCode>_-* #,##0\ _€_-;\-* #,##0\ _€_-;_-* "-"??\ _€_-;_-@_-</c:formatCode>
                <c:ptCount val="1"/>
                <c:pt idx="0">
                  <c:v>11</c:v>
                </c:pt>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1-9ABE-4B2B-80CF-4D7299798B4B}"/>
            </c:ext>
          </c:extLst>
        </c:ser>
        <c:ser>
          <c:idx val="11"/>
          <c:order val="9"/>
          <c:tx>
            <c:strRef>
              <c:f>'Resumen '!$A$14</c:f>
              <c:strCache>
                <c:ptCount val="1"/>
              </c:strCache>
            </c:strRef>
          </c:tx>
          <c:spPr>
            <a:gradFill rotWithShape="1">
              <a:gsLst>
                <a:gs pos="0">
                  <a:schemeClr val="accent1">
                    <a:tint val="86000"/>
                    <a:shade val="51000"/>
                    <a:satMod val="130000"/>
                  </a:schemeClr>
                </a:gs>
                <a:gs pos="80000">
                  <a:schemeClr val="accent1">
                    <a:tint val="86000"/>
                    <a:shade val="93000"/>
                    <a:satMod val="130000"/>
                  </a:schemeClr>
                </a:gs>
                <a:gs pos="100000">
                  <a:schemeClr val="accent1">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1"/>
            <c:extLst xmlns:c16r2="http://schemas.microsoft.com/office/drawing/2015/06/chart">
              <c:ext xmlns:c16="http://schemas.microsoft.com/office/drawing/2014/chart" uri="{C3380CC4-5D6E-409C-BE32-E72D297353CC}">
                <c16:uniqueId val="{00000012-9ABE-4B2B-80CF-4D7299798B4B}"/>
              </c:ext>
            </c:extLst>
          </c:dPt>
          <c:dLbls>
            <c:dLbl>
              <c:idx val="0"/>
              <c:layout>
                <c:manualLayout>
                  <c:x val="-8.8322719129851596E-2"/>
                  <c:y val="2.0807950716996777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2-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'!$B$14</c:f>
              <c:numCache>
                <c:formatCode>_-* #,##0\ _€_-;\-* #,##0\ _€_-;_-* "-"??\ _€_-;_-@_-</c:formatCode>
                <c:ptCount val="1"/>
              </c:numCache>
            </c:numRef>
          </c:xVal>
          <c:yVal>
            <c:numRef>
              <c:f>'Resumen '!$C$14</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3-9ABE-4B2B-80CF-4D7299798B4B}"/>
            </c:ext>
          </c:extLst>
        </c:ser>
        <c:ser>
          <c:idx val="12"/>
          <c:order val="10"/>
          <c:tx>
            <c:strRef>
              <c:f>'Resumen '!$A$15</c:f>
              <c:strCache>
                <c:ptCount val="1"/>
              </c:strCache>
            </c:strRef>
          </c:tx>
          <c:spPr>
            <a:gradFill rotWithShape="1">
              <a:gsLst>
                <a:gs pos="0">
                  <a:schemeClr val="accent1">
                    <a:tint val="79000"/>
                    <a:shade val="51000"/>
                    <a:satMod val="130000"/>
                  </a:schemeClr>
                </a:gs>
                <a:gs pos="80000">
                  <a:schemeClr val="accent1">
                    <a:tint val="79000"/>
                    <a:shade val="93000"/>
                    <a:satMod val="130000"/>
                  </a:schemeClr>
                </a:gs>
                <a:gs pos="100000">
                  <a:schemeClr val="accent1">
                    <a:tint val="79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2650577532689405E-2"/>
                  <c:y val="-3.9689159770606541E-5"/>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4-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'!$B$15</c:f>
              <c:numCache>
                <c:formatCode>_-* #,##0\ _€_-;\-* #,##0\ _€_-;_-* "-"??\ _€_-;_-@_-</c:formatCode>
                <c:ptCount val="1"/>
              </c:numCache>
            </c:numRef>
          </c:xVal>
          <c:yVal>
            <c:numRef>
              <c:f>'Resumen '!$C$15</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5-9ABE-4B2B-80CF-4D7299798B4B}"/>
            </c:ext>
          </c:extLst>
        </c:ser>
        <c:ser>
          <c:idx val="13"/>
          <c:order val="11"/>
          <c:tx>
            <c:strRef>
              <c:f>'Resumen '!$A$16</c:f>
              <c:strCache>
                <c:ptCount val="1"/>
              </c:strCache>
            </c:strRef>
          </c:tx>
          <c:spPr>
            <a:gradFill rotWithShape="1">
              <a:gsLst>
                <a:gs pos="0">
                  <a:schemeClr val="accent1">
                    <a:tint val="72000"/>
                    <a:shade val="51000"/>
                    <a:satMod val="130000"/>
                  </a:schemeClr>
                </a:gs>
                <a:gs pos="80000">
                  <a:schemeClr val="accent1">
                    <a:tint val="72000"/>
                    <a:shade val="93000"/>
                    <a:satMod val="130000"/>
                  </a:schemeClr>
                </a:gs>
                <a:gs pos="100000">
                  <a:schemeClr val="accent1">
                    <a:tint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8249288804629391E-2"/>
                  <c:y val="-1.4747075477089304E-2"/>
                </c:manualLayout>
              </c:layout>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5-5B05-4DB8-81C0-F6700918FAC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'!$B$16</c:f>
              <c:numCache>
                <c:formatCode>_-* #,##0\ _€_-;\-* #,##0\ _€_-;_-* "-"??\ _€_-;_-@_-</c:formatCode>
                <c:ptCount val="1"/>
              </c:numCache>
            </c:numRef>
          </c:xVal>
          <c:yVal>
            <c:numRef>
              <c:f>'Resumen '!$C$16</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7-9ABE-4B2B-80CF-4D7299798B4B}"/>
            </c:ext>
          </c:extLst>
        </c:ser>
        <c:ser>
          <c:idx val="14"/>
          <c:order val="12"/>
          <c:tx>
            <c:strRef>
              <c:f>'Resumen '!$A$17</c:f>
              <c:strCache>
                <c:ptCount val="1"/>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135953949232697E-2"/>
                  <c:y val="-2.0855747690247351E-3"/>
                </c:manualLayout>
              </c:layout>
              <c:spPr>
                <a:noFill/>
                <a:ln>
                  <a:noFill/>
                </a:ln>
                <a:effectLst/>
              </c:spPr>
              <c:txPr>
                <a:bodyPr rot="0" spcFirstLastPara="1" vertOverflow="ellipsis" vert="horz" wrap="square" anchor="ctr" anchorCtr="1"/>
                <a:lstStyle/>
                <a:p>
                  <a:pPr algn="ctr">
                    <a:defRPr lang="es-ES_tradnl" sz="1000" b="1" i="0" u="none" strike="noStrike" kern="1200" baseline="0">
                      <a:solidFill>
                        <a:schemeClr val="bg1"/>
                      </a:solidFill>
                      <a:latin typeface="Arial" pitchFamily="34" charset="0"/>
                      <a:ea typeface="+mn-ea"/>
                      <a:cs typeface="Arial" pitchFamily="34" charset="0"/>
                    </a:defRPr>
                  </a:pPr>
                  <a:endParaRPr lang="es-EC"/>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6-5B05-4DB8-81C0-F6700918FAC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'!$B$17</c:f>
              <c:numCache>
                <c:formatCode>_-* #,##0\ _€_-;\-* #,##0\ _€_-;_-* "-"??\ _€_-;_-@_-</c:formatCode>
                <c:ptCount val="1"/>
              </c:numCache>
            </c:numRef>
          </c:xVal>
          <c:yVal>
            <c:numRef>
              <c:f>'Resumen '!$C$17</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9-9ABE-4B2B-80CF-4D7299798B4B}"/>
            </c:ext>
          </c:extLst>
        </c:ser>
        <c:ser>
          <c:idx val="15"/>
          <c:order val="13"/>
          <c:tx>
            <c:strRef>
              <c:f>'Resumen '!$A$18</c:f>
              <c:strCache>
                <c:ptCount val="1"/>
              </c:strCache>
            </c:strRef>
          </c:tx>
          <c:spPr>
            <a:gradFill rotWithShape="1">
              <a:gsLst>
                <a:gs pos="0">
                  <a:schemeClr val="accent1">
                    <a:tint val="58000"/>
                    <a:shade val="51000"/>
                    <a:satMod val="130000"/>
                  </a:schemeClr>
                </a:gs>
                <a:gs pos="80000">
                  <a:schemeClr val="accent1">
                    <a:tint val="58000"/>
                    <a:shade val="93000"/>
                    <a:satMod val="130000"/>
                  </a:schemeClr>
                </a:gs>
                <a:gs pos="100000">
                  <a:schemeClr val="accent1">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2198318878885295E-2"/>
                  <c:y val="6.2636909589496156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A-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'!$B$18</c:f>
              <c:numCache>
                <c:formatCode>_-* #,##0\ _€_-;\-* #,##0\ _€_-;_-* "-"??\ _€_-;_-@_-</c:formatCode>
                <c:ptCount val="1"/>
              </c:numCache>
            </c:numRef>
          </c:xVal>
          <c:yVal>
            <c:numRef>
              <c:f>'Resumen '!$C$18</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B-9ABE-4B2B-80CF-4D7299798B4B}"/>
            </c:ext>
          </c:extLst>
        </c:ser>
        <c:ser>
          <c:idx val="16"/>
          <c:order val="14"/>
          <c:tx>
            <c:strRef>
              <c:f>'Resumen '!$A$20</c:f>
              <c:strCache>
                <c:ptCount val="1"/>
              </c:strCache>
            </c:strRef>
          </c:tx>
          <c:spPr>
            <a:gradFill rotWithShape="1">
              <a:gsLst>
                <a:gs pos="0">
                  <a:schemeClr val="accent1">
                    <a:tint val="51000"/>
                    <a:shade val="51000"/>
                    <a:satMod val="130000"/>
                  </a:schemeClr>
                </a:gs>
                <a:gs pos="80000">
                  <a:schemeClr val="accent1">
                    <a:tint val="51000"/>
                    <a:shade val="93000"/>
                    <a:satMod val="130000"/>
                  </a:schemeClr>
                </a:gs>
                <a:gs pos="100000">
                  <a:schemeClr val="accent1">
                    <a:tint val="5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627089444341686E-2"/>
                  <c:y val="6.2780266102643537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C-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rgbClr val="00206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'!$B$20</c:f>
              <c:numCache>
                <c:formatCode>_-* #,##0\ _€_-;\-* #,##0\ _€_-;_-* "-"??\ _€_-;_-@_-</c:formatCode>
                <c:ptCount val="1"/>
              </c:numCache>
            </c:numRef>
          </c:xVal>
          <c:yVal>
            <c:numRef>
              <c:f>'Resumen '!$C$20</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D-9ABE-4B2B-80CF-4D7299798B4B}"/>
            </c:ext>
          </c:extLst>
        </c:ser>
        <c:ser>
          <c:idx val="17"/>
          <c:order val="15"/>
          <c:tx>
            <c:strRef>
              <c:f>'Resumen '!$A$21</c:f>
              <c:strCache>
                <c:ptCount val="1"/>
              </c:strCache>
            </c:strRef>
          </c:tx>
          <c:spPr>
            <a:gradFill rotWithShape="1">
              <a:gsLst>
                <a:gs pos="0">
                  <a:schemeClr val="accent1">
                    <a:tint val="44000"/>
                    <a:shade val="51000"/>
                    <a:satMod val="130000"/>
                  </a:schemeClr>
                </a:gs>
                <a:gs pos="80000">
                  <a:schemeClr val="accent1">
                    <a:tint val="44000"/>
                    <a:shade val="93000"/>
                    <a:satMod val="130000"/>
                  </a:schemeClr>
                </a:gs>
                <a:gs pos="100000">
                  <a:schemeClr val="accent1">
                    <a:tint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3660845183054E-4"/>
                  <c:y val="6.2834642711078513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E-9ABE-4B2B-80CF-4D7299798B4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lgn="ctr">
                  <a:defRPr lang="es-ES_tradnl" sz="1000" b="1" i="0" u="none" strike="noStrike" kern="1200" baseline="0">
                    <a:solidFill>
                      <a:sysClr val="windowText" lastClr="000000"/>
                    </a:solidFill>
                    <a:latin typeface="Arial" pitchFamily="34" charset="0"/>
                    <a:ea typeface="+mn-ea"/>
                    <a:cs typeface="Arial"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'!$B$21</c:f>
              <c:numCache>
                <c:formatCode>_-* #,##0\ _€_-;\-* #,##0\ _€_-;_-* "-"??\ _€_-;_-@_-</c:formatCode>
                <c:ptCount val="1"/>
              </c:numCache>
            </c:numRef>
          </c:xVal>
          <c:yVal>
            <c:numRef>
              <c:f>'Resumen '!$C$21</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1F-9ABE-4B2B-80CF-4D7299798B4B}"/>
            </c:ext>
          </c:extLst>
        </c:ser>
        <c:ser>
          <c:idx val="3"/>
          <c:order val="16"/>
          <c:tx>
            <c:strRef>
              <c:f>'Resumen '!$A$22</c:f>
              <c:strCache>
                <c:ptCount val="1"/>
                <c:pt idx="0">
                  <c:v>Mercado adicional</c:v>
                </c:pt>
              </c:strCache>
            </c:strRef>
          </c:tx>
          <c:spPr>
            <a:gradFill rotWithShape="1">
              <a:gsLst>
                <a:gs pos="0">
                  <a:schemeClr val="accent1">
                    <a:shade val="58000"/>
                    <a:shade val="51000"/>
                    <a:satMod val="130000"/>
                  </a:schemeClr>
                </a:gs>
                <a:gs pos="80000">
                  <a:schemeClr val="accent1">
                    <a:shade val="58000"/>
                    <a:shade val="93000"/>
                    <a:satMod val="130000"/>
                  </a:schemeClr>
                </a:gs>
                <a:gs pos="100000">
                  <a:schemeClr val="accent1">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2132139489646773E-2"/>
                  <c:y val="-4.6038861808605544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0-9ABE-4B2B-80CF-4D7299798B4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'!$B$22</c:f>
            </c:numRef>
          </c:xVal>
          <c:yVal>
            <c:numRef>
              <c:f>'Resumen '!$C$22</c:f>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21-9ABE-4B2B-80CF-4D7299798B4B}"/>
            </c:ext>
          </c:extLst>
        </c:ser>
        <c:ser>
          <c:idx val="18"/>
          <c:order val="17"/>
          <c:tx>
            <c:strRef>
              <c:f>'Resumen '!$A$19</c:f>
              <c:strCache>
                <c:ptCount val="1"/>
              </c:strCache>
            </c:strRef>
          </c:tx>
          <c:spPr>
            <a:gradFill rotWithShape="1">
              <a:gsLst>
                <a:gs pos="0">
                  <a:schemeClr val="accent1">
                    <a:tint val="37000"/>
                    <a:shade val="51000"/>
                    <a:satMod val="130000"/>
                  </a:schemeClr>
                </a:gs>
                <a:gs pos="80000">
                  <a:schemeClr val="accent1">
                    <a:tint val="37000"/>
                    <a:shade val="93000"/>
                    <a:satMod val="130000"/>
                  </a:schemeClr>
                </a:gs>
                <a:gs pos="100000">
                  <a:schemeClr val="accent1">
                    <a:tint val="3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218244787666975E-2"/>
                  <c:y val="-5.437660843536088E-6"/>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2-9ABE-4B2B-80CF-4D7299798B4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Arial  "/>
                    <a:ea typeface="+mn-ea"/>
                    <a:cs typeface="+mn-cs"/>
                  </a:defRPr>
                </a:pPr>
                <a:endParaRPr lang="es-EC"/>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'Resumen '!$B$19</c:f>
              <c:numCache>
                <c:formatCode>_-* #,##0\ _€_-;\-* #,##0\ _€_-;_-* "-"??\ _€_-;_-@_-</c:formatCode>
                <c:ptCount val="1"/>
              </c:numCache>
            </c:numRef>
          </c:xVal>
          <c:yVal>
            <c:numRef>
              <c:f>'Resumen '!$C$19</c:f>
              <c:numCache>
                <c:formatCode>_-* #,##0\ _€_-;\-* #,##0\ _€_-;_-* "-"??\ _€_-;_-@_-</c:formatCode>
                <c:ptCount val="1"/>
              </c:numCache>
            </c:numRef>
          </c:yVal>
          <c:bubbleSize>
            <c:numRef>
              <c:f>'Resumen '!#REF!</c:f>
              <c:numCache>
                <c:formatCode>General</c:formatCode>
                <c:ptCount val="1"/>
                <c:pt idx="0">
                  <c:v>1</c:v>
                </c:pt>
              </c:numCache>
            </c:numRef>
          </c:bubbleSize>
          <c:bubble3D val="1"/>
          <c:extLst xmlns:c16r2="http://schemas.microsoft.com/office/drawing/2015/06/chart">
            <c:ext xmlns:c16="http://schemas.microsoft.com/office/drawing/2014/chart" uri="{C3380CC4-5D6E-409C-BE32-E72D297353CC}">
              <c16:uniqueId val="{00000023-9ABE-4B2B-80CF-4D7299798B4B}"/>
            </c:ext>
          </c:extLst>
        </c:ser>
        <c:dLbls>
          <c:showLegendKey val="0"/>
          <c:showVal val="0"/>
          <c:showCatName val="0"/>
          <c:showSerName val="0"/>
          <c:showPercent val="0"/>
          <c:showBubbleSize val="0"/>
        </c:dLbls>
        <c:bubbleScale val="60"/>
        <c:showNegBubbles val="0"/>
        <c:axId val="300630736"/>
        <c:axId val="247237104"/>
      </c:bubbleChart>
      <c:valAx>
        <c:axId val="300630736"/>
        <c:scaling>
          <c:orientation val="minMax"/>
          <c:max val="30"/>
          <c:min val="0"/>
        </c:scaling>
        <c:delete val="0"/>
        <c:axPos val="b"/>
        <c:title>
          <c:tx>
            <c:rich>
              <a:bodyPr rot="0" spcFirstLastPara="1" vertOverflow="ellipsis" vert="horz" wrap="square" anchor="ctr" anchorCtr="1"/>
              <a:lstStyle/>
              <a:p>
                <a:pPr>
                  <a:defRPr sz="1100" b="1" i="0" u="none" strike="noStrike" kern="1200" baseline="0">
                    <a:solidFill>
                      <a:srgbClr val="002060"/>
                    </a:solidFill>
                    <a:latin typeface="Arial" pitchFamily="34" charset="0"/>
                    <a:ea typeface="+mn-ea"/>
                    <a:cs typeface="Arial" pitchFamily="34" charset="0"/>
                  </a:defRPr>
                </a:pPr>
                <a:r>
                  <a:rPr lang="es-ES_tradnl" sz="1100">
                    <a:solidFill>
                      <a:srgbClr val="002060"/>
                    </a:solidFill>
                    <a:latin typeface="Arial" pitchFamily="34" charset="0"/>
                    <a:cs typeface="Arial" pitchFamily="34" charset="0"/>
                  </a:rPr>
                  <a:t>Competitividad de Quito en el mercado</a:t>
                </a:r>
              </a:p>
            </c:rich>
          </c:tx>
          <c:overlay val="0"/>
          <c:spPr>
            <a:noFill/>
            <a:ln>
              <a:noFill/>
            </a:ln>
            <a:effectLst/>
          </c:spPr>
        </c:title>
        <c:numFmt formatCode="_-* #,##0\ _€_-;\-* #,##0\ _€_-;_-* &quot;-&quot;??\ _€_-;_-@_-" sourceLinked="1"/>
        <c:majorTickMark val="none"/>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002060"/>
                </a:solidFill>
                <a:latin typeface="Arial" pitchFamily="34" charset="0"/>
                <a:ea typeface="+mn-ea"/>
                <a:cs typeface="Arial" pitchFamily="34" charset="0"/>
              </a:defRPr>
            </a:pPr>
            <a:endParaRPr lang="es-EC"/>
          </a:p>
        </c:txPr>
        <c:crossAx val="247237104"/>
        <c:crosses val="autoZero"/>
        <c:crossBetween val="midCat"/>
      </c:valAx>
      <c:valAx>
        <c:axId val="247237104"/>
        <c:scaling>
          <c:orientation val="minMax"/>
          <c:max val="30"/>
          <c:min val="0"/>
        </c:scaling>
        <c:delete val="0"/>
        <c:axPos val="l"/>
        <c:title>
          <c:tx>
            <c:rich>
              <a:bodyPr rot="-5400000" spcFirstLastPara="1" vertOverflow="ellipsis" vert="horz" wrap="square" anchor="ctr" anchorCtr="1"/>
              <a:lstStyle/>
              <a:p>
                <a:pPr>
                  <a:defRPr sz="1100" b="1" i="0" u="none" strike="noStrike" kern="1200" baseline="0">
                    <a:solidFill>
                      <a:srgbClr val="002060"/>
                    </a:solidFill>
                    <a:latin typeface="Arial" pitchFamily="34" charset="0"/>
                    <a:ea typeface="+mn-ea"/>
                    <a:cs typeface="Arial" pitchFamily="34" charset="0"/>
                  </a:defRPr>
                </a:pPr>
                <a:r>
                  <a:rPr lang="es-ES_tradnl" sz="1100">
                    <a:solidFill>
                      <a:srgbClr val="002060"/>
                    </a:solidFill>
                    <a:latin typeface="Arial" pitchFamily="34" charset="0"/>
                    <a:cs typeface="Arial" pitchFamily="34" charset="0"/>
                  </a:rPr>
                  <a:t>Atractividad</a:t>
                </a:r>
                <a:r>
                  <a:rPr lang="es-ES_tradnl" sz="1100" baseline="0">
                    <a:solidFill>
                      <a:srgbClr val="002060"/>
                    </a:solidFill>
                    <a:latin typeface="Arial" pitchFamily="34" charset="0"/>
                    <a:cs typeface="Arial" pitchFamily="34" charset="0"/>
                  </a:rPr>
                  <a:t> neta del mercado</a:t>
                </a:r>
                <a:endParaRPr lang="es-ES_tradnl" sz="1100">
                  <a:solidFill>
                    <a:srgbClr val="002060"/>
                  </a:solidFill>
                  <a:latin typeface="Arial" pitchFamily="34" charset="0"/>
                  <a:cs typeface="Arial" pitchFamily="34" charset="0"/>
                </a:endParaRPr>
              </a:p>
            </c:rich>
          </c:tx>
          <c:overlay val="0"/>
          <c:spPr>
            <a:noFill/>
            <a:ln>
              <a:noFill/>
            </a:ln>
            <a:effectLst/>
          </c:spPr>
        </c:title>
        <c:numFmt formatCode="_-* #,##0\ _€_-;\-* #,##0\ _€_-;_-* &quot;-&quot;??\ _€_-;_-@_-" sourceLinked="1"/>
        <c:majorTickMark val="none"/>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002060"/>
                </a:solidFill>
                <a:latin typeface="Arial" pitchFamily="34" charset="0"/>
                <a:ea typeface="+mn-ea"/>
                <a:cs typeface="Arial" pitchFamily="34" charset="0"/>
              </a:defRPr>
            </a:pPr>
            <a:endParaRPr lang="es-EC"/>
          </a:p>
        </c:txPr>
        <c:crossAx val="300630736"/>
        <c:crosses val="autoZero"/>
        <c:crossBetween val="midCat"/>
      </c:valAx>
      <c:spPr>
        <a:solidFill>
          <a:sysClr val="window" lastClr="FFFFFF"/>
        </a:solidFill>
        <a:ln>
          <a:noFill/>
        </a:ln>
        <a:effectLst/>
      </c:spPr>
    </c:plotArea>
    <c:plotVisOnly val="1"/>
    <c:dispBlanksAs val="gap"/>
    <c:showDLblsOverMax val="0"/>
  </c:chart>
  <c:spPr>
    <a:solidFill>
      <a:sysClr val="window" lastClr="FFFFFF"/>
    </a:solidFill>
    <a:ln>
      <a:noFill/>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7D934-397A-4ED1-983E-E56D51E86D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DC74BC9B-2884-453F-8903-E6CFAA764168}">
      <dgm:prSet phldrT="[Text]"/>
      <dgm:spPr>
        <a:solidFill>
          <a:schemeClr val="accent5">
            <a:lumMod val="60000"/>
            <a:lumOff val="40000"/>
          </a:schemeClr>
        </a:solidFill>
      </dgm:spPr>
      <dgm:t>
        <a:bodyPr/>
        <a:lstStyle/>
        <a:p>
          <a:endParaRPr lang="es-ES" b="1" dirty="0" smtClean="0">
            <a:solidFill>
              <a:schemeClr val="tx2"/>
            </a:solidFill>
          </a:endParaRPr>
        </a:p>
        <a:p>
          <a:r>
            <a:rPr lang="es-ES" b="1" dirty="0" smtClean="0">
              <a:solidFill>
                <a:schemeClr val="tx2"/>
              </a:solidFill>
            </a:rPr>
            <a:t>Conectividad</a:t>
          </a:r>
          <a:endParaRPr lang="es-ES" b="1" dirty="0">
            <a:solidFill>
              <a:schemeClr val="tx2"/>
            </a:solidFill>
          </a:endParaRPr>
        </a:p>
      </dgm:t>
    </dgm:pt>
    <dgm:pt modelId="{8C0362BF-BC19-4893-AF50-72EDC06B5C1F}" type="parTrans" cxnId="{33FDAC5E-58D7-4DAA-91A5-C757F24EC7F5}">
      <dgm:prSet/>
      <dgm:spPr/>
      <dgm:t>
        <a:bodyPr/>
        <a:lstStyle/>
        <a:p>
          <a:endParaRPr lang="es-ES"/>
        </a:p>
      </dgm:t>
    </dgm:pt>
    <dgm:pt modelId="{D5F2252C-49FD-41A3-A2D5-1B46DDEB1339}" type="sibTrans" cxnId="{33FDAC5E-58D7-4DAA-91A5-C757F24EC7F5}">
      <dgm:prSet/>
      <dgm:spPr>
        <a:solidFill>
          <a:schemeClr val="accent2">
            <a:lumMod val="75000"/>
          </a:schemeClr>
        </a:solidFill>
      </dgm:spPr>
      <dgm:t>
        <a:bodyPr/>
        <a:lstStyle/>
        <a:p>
          <a:endParaRPr lang="es-ES"/>
        </a:p>
      </dgm:t>
    </dgm:pt>
    <dgm:pt modelId="{C68A6C79-3053-4B32-A07E-B62EC505C854}">
      <dgm:prSet phldrT="[Text]"/>
      <dgm:spPr/>
      <dgm:t>
        <a:bodyPr/>
        <a:lstStyle/>
        <a:p>
          <a:endParaRPr lang="es-ES" b="1" dirty="0" smtClean="0"/>
        </a:p>
        <a:p>
          <a:r>
            <a:rPr lang="es-ES" b="1" dirty="0" smtClean="0"/>
            <a:t>Producto de alto impacto</a:t>
          </a:r>
          <a:endParaRPr lang="es-ES" b="1" dirty="0"/>
        </a:p>
      </dgm:t>
    </dgm:pt>
    <dgm:pt modelId="{6975227C-4AE8-44E8-8CCC-409BA439FBDA}" type="parTrans" cxnId="{946FE527-684B-46C5-8E6E-DB99DF48B5D3}">
      <dgm:prSet/>
      <dgm:spPr/>
      <dgm:t>
        <a:bodyPr/>
        <a:lstStyle/>
        <a:p>
          <a:endParaRPr lang="es-ES"/>
        </a:p>
      </dgm:t>
    </dgm:pt>
    <dgm:pt modelId="{8B61ECAF-4BDC-45FE-BF01-6D77C446B065}" type="sibTrans" cxnId="{946FE527-684B-46C5-8E6E-DB99DF48B5D3}">
      <dgm:prSet/>
      <dgm:spPr>
        <a:solidFill>
          <a:schemeClr val="accent2">
            <a:lumMod val="75000"/>
          </a:schemeClr>
        </a:solidFill>
      </dgm:spPr>
      <dgm:t>
        <a:bodyPr/>
        <a:lstStyle/>
        <a:p>
          <a:endParaRPr lang="es-ES"/>
        </a:p>
      </dgm:t>
    </dgm:pt>
    <dgm:pt modelId="{CA207FB6-A254-4576-9C75-B55701CF6B22}">
      <dgm:prSet phldrT="[Text]"/>
      <dgm:spPr>
        <a:solidFill>
          <a:schemeClr val="accent2"/>
        </a:solidFill>
      </dgm:spPr>
      <dgm:t>
        <a:bodyPr/>
        <a:lstStyle/>
        <a:p>
          <a:endParaRPr lang="es-ES" b="1" dirty="0" smtClean="0"/>
        </a:p>
        <a:p>
          <a:r>
            <a:rPr lang="es-ES" b="1" dirty="0" smtClean="0"/>
            <a:t>Marketing</a:t>
          </a:r>
          <a:endParaRPr lang="es-ES" b="1" dirty="0"/>
        </a:p>
      </dgm:t>
    </dgm:pt>
    <dgm:pt modelId="{A7E805EE-32C1-49A3-AA02-BC7B3BFD6299}" type="parTrans" cxnId="{369F678C-1AC2-448C-96BD-8971A198192B}">
      <dgm:prSet/>
      <dgm:spPr/>
      <dgm:t>
        <a:bodyPr/>
        <a:lstStyle/>
        <a:p>
          <a:endParaRPr lang="es-ES"/>
        </a:p>
      </dgm:t>
    </dgm:pt>
    <dgm:pt modelId="{E497E1C0-9691-402D-BB41-ED89885BEB85}" type="sibTrans" cxnId="{369F678C-1AC2-448C-96BD-8971A198192B}">
      <dgm:prSet/>
      <dgm:spPr>
        <a:solidFill>
          <a:schemeClr val="accent2">
            <a:lumMod val="75000"/>
          </a:schemeClr>
        </a:solidFill>
      </dgm:spPr>
      <dgm:t>
        <a:bodyPr/>
        <a:lstStyle/>
        <a:p>
          <a:endParaRPr lang="es-ES"/>
        </a:p>
      </dgm:t>
    </dgm:pt>
    <dgm:pt modelId="{1CCC42B1-3ABF-4A97-A0DD-BB02154255CA}" type="pres">
      <dgm:prSet presAssocID="{B057D934-397A-4ED1-983E-E56D51E86D38}" presName="cycle" presStyleCnt="0">
        <dgm:presLayoutVars>
          <dgm:dir/>
          <dgm:resizeHandles val="exact"/>
        </dgm:presLayoutVars>
      </dgm:prSet>
      <dgm:spPr/>
      <dgm:t>
        <a:bodyPr/>
        <a:lstStyle/>
        <a:p>
          <a:endParaRPr lang="es-EC"/>
        </a:p>
      </dgm:t>
    </dgm:pt>
    <dgm:pt modelId="{5E9DEB76-0681-419C-B003-E78E881A3CB5}" type="pres">
      <dgm:prSet presAssocID="{DC74BC9B-2884-453F-8903-E6CFAA764168}" presName="node" presStyleLbl="node1" presStyleIdx="0" presStyleCnt="3" custRadScaleRad="97417" custRadScaleInc="-407">
        <dgm:presLayoutVars>
          <dgm:bulletEnabled val="1"/>
        </dgm:presLayoutVars>
      </dgm:prSet>
      <dgm:spPr/>
      <dgm:t>
        <a:bodyPr/>
        <a:lstStyle/>
        <a:p>
          <a:endParaRPr lang="es-EC"/>
        </a:p>
      </dgm:t>
    </dgm:pt>
    <dgm:pt modelId="{90726407-C18C-49AD-BDBC-4398E4495A9D}" type="pres">
      <dgm:prSet presAssocID="{D5F2252C-49FD-41A3-A2D5-1B46DDEB1339}" presName="sibTrans" presStyleLbl="sibTrans2D1" presStyleIdx="0" presStyleCnt="3"/>
      <dgm:spPr/>
      <dgm:t>
        <a:bodyPr/>
        <a:lstStyle/>
        <a:p>
          <a:endParaRPr lang="es-EC"/>
        </a:p>
      </dgm:t>
    </dgm:pt>
    <dgm:pt modelId="{9B0912DD-DDB8-4D8A-B96F-EDC52C28C412}" type="pres">
      <dgm:prSet presAssocID="{D5F2252C-49FD-41A3-A2D5-1B46DDEB1339}" presName="connectorText" presStyleLbl="sibTrans2D1" presStyleIdx="0" presStyleCnt="3"/>
      <dgm:spPr/>
      <dgm:t>
        <a:bodyPr/>
        <a:lstStyle/>
        <a:p>
          <a:endParaRPr lang="es-EC"/>
        </a:p>
      </dgm:t>
    </dgm:pt>
    <dgm:pt modelId="{79865353-2284-4673-9A57-F3D813F0E6D6}" type="pres">
      <dgm:prSet presAssocID="{C68A6C79-3053-4B32-A07E-B62EC505C854}" presName="node" presStyleLbl="node1" presStyleIdx="1" presStyleCnt="3">
        <dgm:presLayoutVars>
          <dgm:bulletEnabled val="1"/>
        </dgm:presLayoutVars>
      </dgm:prSet>
      <dgm:spPr/>
      <dgm:t>
        <a:bodyPr/>
        <a:lstStyle/>
        <a:p>
          <a:endParaRPr lang="es-ES"/>
        </a:p>
      </dgm:t>
    </dgm:pt>
    <dgm:pt modelId="{3C2AB19F-2CE4-4EAB-9CC2-2802D826964C}" type="pres">
      <dgm:prSet presAssocID="{8B61ECAF-4BDC-45FE-BF01-6D77C446B065}" presName="sibTrans" presStyleLbl="sibTrans2D1" presStyleIdx="1" presStyleCnt="3"/>
      <dgm:spPr/>
      <dgm:t>
        <a:bodyPr/>
        <a:lstStyle/>
        <a:p>
          <a:endParaRPr lang="es-EC"/>
        </a:p>
      </dgm:t>
    </dgm:pt>
    <dgm:pt modelId="{5CDA10CE-C5BD-441B-A5D4-36649B6BBC55}" type="pres">
      <dgm:prSet presAssocID="{8B61ECAF-4BDC-45FE-BF01-6D77C446B065}" presName="connectorText" presStyleLbl="sibTrans2D1" presStyleIdx="1" presStyleCnt="3"/>
      <dgm:spPr/>
      <dgm:t>
        <a:bodyPr/>
        <a:lstStyle/>
        <a:p>
          <a:endParaRPr lang="es-EC"/>
        </a:p>
      </dgm:t>
    </dgm:pt>
    <dgm:pt modelId="{BF404DA8-5829-4D50-9799-D6E8FD940370}" type="pres">
      <dgm:prSet presAssocID="{CA207FB6-A254-4576-9C75-B55701CF6B22}" presName="node" presStyleLbl="node1" presStyleIdx="2" presStyleCnt="3" custRadScaleRad="98613" custRadScaleInc="3578">
        <dgm:presLayoutVars>
          <dgm:bulletEnabled val="1"/>
        </dgm:presLayoutVars>
      </dgm:prSet>
      <dgm:spPr/>
      <dgm:t>
        <a:bodyPr/>
        <a:lstStyle/>
        <a:p>
          <a:endParaRPr lang="es-EC"/>
        </a:p>
      </dgm:t>
    </dgm:pt>
    <dgm:pt modelId="{3A88003B-81DA-49E4-8A74-47E256487209}" type="pres">
      <dgm:prSet presAssocID="{E497E1C0-9691-402D-BB41-ED89885BEB85}" presName="sibTrans" presStyleLbl="sibTrans2D1" presStyleIdx="2" presStyleCnt="3"/>
      <dgm:spPr/>
      <dgm:t>
        <a:bodyPr/>
        <a:lstStyle/>
        <a:p>
          <a:endParaRPr lang="es-EC"/>
        </a:p>
      </dgm:t>
    </dgm:pt>
    <dgm:pt modelId="{D180A9AD-2E08-468B-8E46-3BBFC78375D2}" type="pres">
      <dgm:prSet presAssocID="{E497E1C0-9691-402D-BB41-ED89885BEB85}" presName="connectorText" presStyleLbl="sibTrans2D1" presStyleIdx="2" presStyleCnt="3"/>
      <dgm:spPr/>
      <dgm:t>
        <a:bodyPr/>
        <a:lstStyle/>
        <a:p>
          <a:endParaRPr lang="es-EC"/>
        </a:p>
      </dgm:t>
    </dgm:pt>
  </dgm:ptLst>
  <dgm:cxnLst>
    <dgm:cxn modelId="{946FE527-684B-46C5-8E6E-DB99DF48B5D3}" srcId="{B057D934-397A-4ED1-983E-E56D51E86D38}" destId="{C68A6C79-3053-4B32-A07E-B62EC505C854}" srcOrd="1" destOrd="0" parTransId="{6975227C-4AE8-44E8-8CCC-409BA439FBDA}" sibTransId="{8B61ECAF-4BDC-45FE-BF01-6D77C446B065}"/>
    <dgm:cxn modelId="{198FC4EF-A9A4-4848-B3B4-ED631AEC6EB0}" type="presOf" srcId="{8B61ECAF-4BDC-45FE-BF01-6D77C446B065}" destId="{3C2AB19F-2CE4-4EAB-9CC2-2802D826964C}" srcOrd="0" destOrd="0" presId="urn:microsoft.com/office/officeart/2005/8/layout/cycle2"/>
    <dgm:cxn modelId="{369F678C-1AC2-448C-96BD-8971A198192B}" srcId="{B057D934-397A-4ED1-983E-E56D51E86D38}" destId="{CA207FB6-A254-4576-9C75-B55701CF6B22}" srcOrd="2" destOrd="0" parTransId="{A7E805EE-32C1-49A3-AA02-BC7B3BFD6299}" sibTransId="{E497E1C0-9691-402D-BB41-ED89885BEB85}"/>
    <dgm:cxn modelId="{B96F02BE-16CA-4356-8848-A58CBBD357BE}" type="presOf" srcId="{E497E1C0-9691-402D-BB41-ED89885BEB85}" destId="{D180A9AD-2E08-468B-8E46-3BBFC78375D2}" srcOrd="1" destOrd="0" presId="urn:microsoft.com/office/officeart/2005/8/layout/cycle2"/>
    <dgm:cxn modelId="{570E0794-AE23-42E7-A299-AECB5DF4BB78}" type="presOf" srcId="{DC74BC9B-2884-453F-8903-E6CFAA764168}" destId="{5E9DEB76-0681-419C-B003-E78E881A3CB5}" srcOrd="0" destOrd="0" presId="urn:microsoft.com/office/officeart/2005/8/layout/cycle2"/>
    <dgm:cxn modelId="{33FDAC5E-58D7-4DAA-91A5-C757F24EC7F5}" srcId="{B057D934-397A-4ED1-983E-E56D51E86D38}" destId="{DC74BC9B-2884-453F-8903-E6CFAA764168}" srcOrd="0" destOrd="0" parTransId="{8C0362BF-BC19-4893-AF50-72EDC06B5C1F}" sibTransId="{D5F2252C-49FD-41A3-A2D5-1B46DDEB1339}"/>
    <dgm:cxn modelId="{FE8BC2F0-371B-48EB-ADE3-21AF9ABB576D}" type="presOf" srcId="{E497E1C0-9691-402D-BB41-ED89885BEB85}" destId="{3A88003B-81DA-49E4-8A74-47E256487209}" srcOrd="0" destOrd="0" presId="urn:microsoft.com/office/officeart/2005/8/layout/cycle2"/>
    <dgm:cxn modelId="{E3586F44-C69F-41A4-A4D8-97A5958141C1}" type="presOf" srcId="{B057D934-397A-4ED1-983E-E56D51E86D38}" destId="{1CCC42B1-3ABF-4A97-A0DD-BB02154255CA}" srcOrd="0" destOrd="0" presId="urn:microsoft.com/office/officeart/2005/8/layout/cycle2"/>
    <dgm:cxn modelId="{4F69232D-7316-437D-B619-779B5D4353C6}" type="presOf" srcId="{D5F2252C-49FD-41A3-A2D5-1B46DDEB1339}" destId="{9B0912DD-DDB8-4D8A-B96F-EDC52C28C412}" srcOrd="1" destOrd="0" presId="urn:microsoft.com/office/officeart/2005/8/layout/cycle2"/>
    <dgm:cxn modelId="{752E0339-E145-4C5D-B861-C59CD1BD9BC2}" type="presOf" srcId="{C68A6C79-3053-4B32-A07E-B62EC505C854}" destId="{79865353-2284-4673-9A57-F3D813F0E6D6}" srcOrd="0" destOrd="0" presId="urn:microsoft.com/office/officeart/2005/8/layout/cycle2"/>
    <dgm:cxn modelId="{2FFDD6A9-7C8D-4A42-9872-32AA40B39E09}" type="presOf" srcId="{8B61ECAF-4BDC-45FE-BF01-6D77C446B065}" destId="{5CDA10CE-C5BD-441B-A5D4-36649B6BBC55}" srcOrd="1" destOrd="0" presId="urn:microsoft.com/office/officeart/2005/8/layout/cycle2"/>
    <dgm:cxn modelId="{92BFB54B-4E67-40B5-B205-6F13301126E8}" type="presOf" srcId="{CA207FB6-A254-4576-9C75-B55701CF6B22}" destId="{BF404DA8-5829-4D50-9799-D6E8FD940370}" srcOrd="0" destOrd="0" presId="urn:microsoft.com/office/officeart/2005/8/layout/cycle2"/>
    <dgm:cxn modelId="{56A71DA1-3807-4FB1-908D-ADF82EA0B03D}" type="presOf" srcId="{D5F2252C-49FD-41A3-A2D5-1B46DDEB1339}" destId="{90726407-C18C-49AD-BDBC-4398E4495A9D}" srcOrd="0" destOrd="0" presId="urn:microsoft.com/office/officeart/2005/8/layout/cycle2"/>
    <dgm:cxn modelId="{3896E2F7-0C07-46A1-B6A6-5C28C9250A6E}" type="presParOf" srcId="{1CCC42B1-3ABF-4A97-A0DD-BB02154255CA}" destId="{5E9DEB76-0681-419C-B003-E78E881A3CB5}" srcOrd="0" destOrd="0" presId="urn:microsoft.com/office/officeart/2005/8/layout/cycle2"/>
    <dgm:cxn modelId="{338BBEB8-8024-4930-99DF-C6C8C0AC10D4}" type="presParOf" srcId="{1CCC42B1-3ABF-4A97-A0DD-BB02154255CA}" destId="{90726407-C18C-49AD-BDBC-4398E4495A9D}" srcOrd="1" destOrd="0" presId="urn:microsoft.com/office/officeart/2005/8/layout/cycle2"/>
    <dgm:cxn modelId="{C44CF50B-C29B-41D4-AAC1-4AB588EA6975}" type="presParOf" srcId="{90726407-C18C-49AD-BDBC-4398E4495A9D}" destId="{9B0912DD-DDB8-4D8A-B96F-EDC52C28C412}" srcOrd="0" destOrd="0" presId="urn:microsoft.com/office/officeart/2005/8/layout/cycle2"/>
    <dgm:cxn modelId="{1EA7DA1C-1B4B-4AB1-8C47-0D012C217084}" type="presParOf" srcId="{1CCC42B1-3ABF-4A97-A0DD-BB02154255CA}" destId="{79865353-2284-4673-9A57-F3D813F0E6D6}" srcOrd="2" destOrd="0" presId="urn:microsoft.com/office/officeart/2005/8/layout/cycle2"/>
    <dgm:cxn modelId="{FCD61BD0-9563-44C7-B5C7-144A018CB9C8}" type="presParOf" srcId="{1CCC42B1-3ABF-4A97-A0DD-BB02154255CA}" destId="{3C2AB19F-2CE4-4EAB-9CC2-2802D826964C}" srcOrd="3" destOrd="0" presId="urn:microsoft.com/office/officeart/2005/8/layout/cycle2"/>
    <dgm:cxn modelId="{F96C91DF-4B91-42BF-BB4B-4CA5B23B2E69}" type="presParOf" srcId="{3C2AB19F-2CE4-4EAB-9CC2-2802D826964C}" destId="{5CDA10CE-C5BD-441B-A5D4-36649B6BBC55}" srcOrd="0" destOrd="0" presId="urn:microsoft.com/office/officeart/2005/8/layout/cycle2"/>
    <dgm:cxn modelId="{8340F278-614C-47B9-9DDD-3D7DFEDA599A}" type="presParOf" srcId="{1CCC42B1-3ABF-4A97-A0DD-BB02154255CA}" destId="{BF404DA8-5829-4D50-9799-D6E8FD940370}" srcOrd="4" destOrd="0" presId="urn:microsoft.com/office/officeart/2005/8/layout/cycle2"/>
    <dgm:cxn modelId="{A58C9CB0-3942-4AD3-A6B5-ACE08B189F03}" type="presParOf" srcId="{1CCC42B1-3ABF-4A97-A0DD-BB02154255CA}" destId="{3A88003B-81DA-49E4-8A74-47E256487209}" srcOrd="5" destOrd="0" presId="urn:microsoft.com/office/officeart/2005/8/layout/cycle2"/>
    <dgm:cxn modelId="{9DDF06F0-5AC4-4B30-AF30-5BD4A0C88F2B}" type="presParOf" srcId="{3A88003B-81DA-49E4-8A74-47E256487209}" destId="{D180A9AD-2E08-468B-8E46-3BBFC78375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DEB76-0681-419C-B003-E78E881A3CB5}">
      <dsp:nvSpPr>
        <dsp:cNvPr id="0" name=""/>
        <dsp:cNvSpPr/>
      </dsp:nvSpPr>
      <dsp:spPr>
        <a:xfrm>
          <a:off x="2202515" y="35349"/>
          <a:ext cx="1577487" cy="1577487"/>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solidFill>
              <a:schemeClr val="tx2"/>
            </a:solidFill>
          </a:endParaRPr>
        </a:p>
        <a:p>
          <a:pPr lvl="0" algn="ctr" defTabSz="577850">
            <a:lnSpc>
              <a:spcPct val="90000"/>
            </a:lnSpc>
            <a:spcBef>
              <a:spcPct val="0"/>
            </a:spcBef>
            <a:spcAft>
              <a:spcPct val="35000"/>
            </a:spcAft>
          </a:pPr>
          <a:r>
            <a:rPr lang="es-ES" sz="1300" b="1" kern="1200" dirty="0" smtClean="0">
              <a:solidFill>
                <a:schemeClr val="tx2"/>
              </a:solidFill>
            </a:rPr>
            <a:t>Conectividad</a:t>
          </a:r>
          <a:endParaRPr lang="es-ES" sz="1300" b="1" kern="1200" dirty="0">
            <a:solidFill>
              <a:schemeClr val="tx2"/>
            </a:solidFill>
          </a:endParaRPr>
        </a:p>
      </dsp:txBody>
      <dsp:txXfrm>
        <a:off x="2433533" y="266367"/>
        <a:ext cx="1115451" cy="1115451"/>
      </dsp:txXfrm>
    </dsp:sp>
    <dsp:sp modelId="{90726407-C18C-49AD-BDBC-4398E4495A9D}">
      <dsp:nvSpPr>
        <dsp:cNvPr id="0" name=""/>
        <dsp:cNvSpPr/>
      </dsp:nvSpPr>
      <dsp:spPr>
        <a:xfrm rot="3566833">
          <a:off x="3378136" y="1555391"/>
          <a:ext cx="403865"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407921" y="1609702"/>
        <a:ext cx="282706" cy="319442"/>
      </dsp:txXfrm>
    </dsp:sp>
    <dsp:sp modelId="{79865353-2284-4673-9A57-F3D813F0E6D6}">
      <dsp:nvSpPr>
        <dsp:cNvPr id="0" name=""/>
        <dsp:cNvSpPr/>
      </dsp:nvSpPr>
      <dsp:spPr>
        <a:xfrm>
          <a:off x="3391756" y="2050034"/>
          <a:ext cx="1577487" cy="1577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Producto de alto impacto</a:t>
          </a:r>
          <a:endParaRPr lang="es-ES" sz="1300" b="1" kern="1200" dirty="0"/>
        </a:p>
      </dsp:txBody>
      <dsp:txXfrm>
        <a:off x="3622774" y="2281052"/>
        <a:ext cx="1115451" cy="1115451"/>
      </dsp:txXfrm>
    </dsp:sp>
    <dsp:sp modelId="{3C2AB19F-2CE4-4EAB-9CC2-2802D826964C}">
      <dsp:nvSpPr>
        <dsp:cNvPr id="0" name=""/>
        <dsp:cNvSpPr/>
      </dsp:nvSpPr>
      <dsp:spPr>
        <a:xfrm rot="10877671">
          <a:off x="2793361" y="2546011"/>
          <a:ext cx="423077"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2920268" y="2653925"/>
        <a:ext cx="296154" cy="319442"/>
      </dsp:txXfrm>
    </dsp:sp>
    <dsp:sp modelId="{BF404DA8-5829-4D50-9799-D6E8FD940370}">
      <dsp:nvSpPr>
        <dsp:cNvPr id="0" name=""/>
        <dsp:cNvSpPr/>
      </dsp:nvSpPr>
      <dsp:spPr>
        <a:xfrm>
          <a:off x="1016615" y="1996362"/>
          <a:ext cx="1577487" cy="157748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Marketing</a:t>
          </a:r>
          <a:endParaRPr lang="es-ES" sz="1300" b="1" kern="1200" dirty="0"/>
        </a:p>
      </dsp:txBody>
      <dsp:txXfrm>
        <a:off x="1247633" y="2227380"/>
        <a:ext cx="1115451" cy="1115451"/>
      </dsp:txXfrm>
    </dsp:sp>
    <dsp:sp modelId="{3A88003B-81DA-49E4-8A74-47E256487209}">
      <dsp:nvSpPr>
        <dsp:cNvPr id="0" name=""/>
        <dsp:cNvSpPr/>
      </dsp:nvSpPr>
      <dsp:spPr>
        <a:xfrm rot="18069778">
          <a:off x="2203496" y="1547566"/>
          <a:ext cx="378537"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230894" y="1702633"/>
        <a:ext cx="264976" cy="3194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023" cy="495777"/>
          </a:xfrm>
          <a:prstGeom prst="rect">
            <a:avLst/>
          </a:prstGeom>
        </p:spPr>
        <p:txBody>
          <a:bodyPr vert="horz" lIns="88929" tIns="44466" rIns="88929" bIns="44466" rtlCol="0"/>
          <a:lstStyle>
            <a:lvl1pPr algn="l">
              <a:defRPr sz="1200"/>
            </a:lvl1pPr>
          </a:lstStyle>
          <a:p>
            <a:endParaRPr lang="ca-ES"/>
          </a:p>
        </p:txBody>
      </p:sp>
      <p:sp>
        <p:nvSpPr>
          <p:cNvPr id="3" name="Date Placeholder 2"/>
          <p:cNvSpPr>
            <a:spLocks noGrp="1"/>
          </p:cNvSpPr>
          <p:nvPr>
            <p:ph type="dt" sz="quarter" idx="1"/>
          </p:nvPr>
        </p:nvSpPr>
        <p:spPr>
          <a:xfrm>
            <a:off x="3847895" y="1"/>
            <a:ext cx="2945023" cy="495777"/>
          </a:xfrm>
          <a:prstGeom prst="rect">
            <a:avLst/>
          </a:prstGeom>
        </p:spPr>
        <p:txBody>
          <a:bodyPr vert="horz" lIns="88929" tIns="44466" rIns="88929" bIns="44466" rtlCol="0"/>
          <a:lstStyle>
            <a:lvl1pPr algn="r">
              <a:defRPr sz="1200"/>
            </a:lvl1pPr>
          </a:lstStyle>
          <a:p>
            <a:fld id="{0998158D-B790-45F0-8B83-D9555F6DB7E4}" type="datetimeFigureOut">
              <a:rPr lang="ca-ES" smtClean="0"/>
              <a:pPr/>
              <a:t>04/07/2016</a:t>
            </a:fld>
            <a:endParaRPr lang="ca-ES"/>
          </a:p>
        </p:txBody>
      </p:sp>
      <p:sp>
        <p:nvSpPr>
          <p:cNvPr id="4" name="Footer Placeholder 3"/>
          <p:cNvSpPr>
            <a:spLocks noGrp="1"/>
          </p:cNvSpPr>
          <p:nvPr>
            <p:ph type="ftr" sz="quarter" idx="2"/>
          </p:nvPr>
        </p:nvSpPr>
        <p:spPr>
          <a:xfrm>
            <a:off x="2" y="9408642"/>
            <a:ext cx="2945023" cy="495777"/>
          </a:xfrm>
          <a:prstGeom prst="rect">
            <a:avLst/>
          </a:prstGeom>
        </p:spPr>
        <p:txBody>
          <a:bodyPr vert="horz" lIns="88929" tIns="44466" rIns="88929" bIns="44466" rtlCol="0" anchor="b"/>
          <a:lstStyle>
            <a:lvl1pPr algn="l">
              <a:defRPr sz="1200"/>
            </a:lvl1pPr>
          </a:lstStyle>
          <a:p>
            <a:endParaRPr lang="ca-ES"/>
          </a:p>
        </p:txBody>
      </p:sp>
      <p:sp>
        <p:nvSpPr>
          <p:cNvPr id="5" name="Slide Number Placeholder 4"/>
          <p:cNvSpPr>
            <a:spLocks noGrp="1"/>
          </p:cNvSpPr>
          <p:nvPr>
            <p:ph type="sldNum" sz="quarter" idx="3"/>
          </p:nvPr>
        </p:nvSpPr>
        <p:spPr>
          <a:xfrm>
            <a:off x="3847895" y="9408642"/>
            <a:ext cx="2945023" cy="495777"/>
          </a:xfrm>
          <a:prstGeom prst="rect">
            <a:avLst/>
          </a:prstGeom>
        </p:spPr>
        <p:txBody>
          <a:bodyPr vert="horz" lIns="88929" tIns="44466" rIns="88929" bIns="44466" rtlCol="0" anchor="b"/>
          <a:lstStyle>
            <a:lvl1pPr algn="r">
              <a:defRPr sz="1200"/>
            </a:lvl1pPr>
          </a:lstStyle>
          <a:p>
            <a:fld id="{210DE9B6-86A5-4DE8-8F25-52B663BC20D7}" type="slidenum">
              <a:rPr lang="ca-ES" smtClean="0"/>
              <a:pPr/>
              <a:t>‹#›</a:t>
            </a:fld>
            <a:endParaRPr lang="ca-ES"/>
          </a:p>
        </p:txBody>
      </p:sp>
    </p:spTree>
    <p:extLst>
      <p:ext uri="{BB962C8B-B14F-4D97-AF65-F5344CB8AC3E}">
        <p14:creationId xmlns:p14="http://schemas.microsoft.com/office/powerpoint/2010/main" val="894722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4283" cy="495299"/>
          </a:xfrm>
          <a:prstGeom prst="rect">
            <a:avLst/>
          </a:prstGeom>
        </p:spPr>
        <p:txBody>
          <a:bodyPr vert="horz" lIns="88929" tIns="44466" rIns="88929" bIns="44466" rtlCol="0"/>
          <a:lstStyle>
            <a:lvl1pPr algn="l">
              <a:defRPr sz="1200"/>
            </a:lvl1pPr>
          </a:lstStyle>
          <a:p>
            <a:endParaRPr lang="es-ES"/>
          </a:p>
        </p:txBody>
      </p:sp>
      <p:sp>
        <p:nvSpPr>
          <p:cNvPr id="3" name="Date Placeholder 2"/>
          <p:cNvSpPr>
            <a:spLocks noGrp="1"/>
          </p:cNvSpPr>
          <p:nvPr>
            <p:ph type="dt" idx="1"/>
          </p:nvPr>
        </p:nvSpPr>
        <p:spPr>
          <a:xfrm>
            <a:off x="3848650" y="5"/>
            <a:ext cx="2944283" cy="495299"/>
          </a:xfrm>
          <a:prstGeom prst="rect">
            <a:avLst/>
          </a:prstGeom>
        </p:spPr>
        <p:txBody>
          <a:bodyPr vert="horz" lIns="88929" tIns="44466" rIns="88929" bIns="44466" rtlCol="0"/>
          <a:lstStyle>
            <a:lvl1pPr algn="r">
              <a:defRPr sz="1200"/>
            </a:lvl1pPr>
          </a:lstStyle>
          <a:p>
            <a:fld id="{05D8FF76-C71A-4D71-A93E-8568E45FDDB1}" type="datetimeFigureOut">
              <a:rPr lang="es-ES" smtClean="0"/>
              <a:pPr/>
              <a:t>04/07/2016</a:t>
            </a:fld>
            <a:endParaRPr lang="es-ES"/>
          </a:p>
        </p:txBody>
      </p:sp>
      <p:sp>
        <p:nvSpPr>
          <p:cNvPr id="4" name="Slide Image Placeholder 3"/>
          <p:cNvSpPr>
            <a:spLocks noGrp="1" noRot="1" noChangeAspect="1"/>
          </p:cNvSpPr>
          <p:nvPr>
            <p:ph type="sldImg" idx="2"/>
          </p:nvPr>
        </p:nvSpPr>
        <p:spPr>
          <a:xfrm>
            <a:off x="714375" y="741363"/>
            <a:ext cx="5365750" cy="3716337"/>
          </a:xfrm>
          <a:prstGeom prst="rect">
            <a:avLst/>
          </a:prstGeom>
          <a:noFill/>
          <a:ln w="12700">
            <a:solidFill>
              <a:prstClr val="black"/>
            </a:solidFill>
          </a:ln>
        </p:spPr>
        <p:txBody>
          <a:bodyPr vert="horz" lIns="88929" tIns="44466" rIns="88929" bIns="44466" rtlCol="0" anchor="ctr"/>
          <a:lstStyle/>
          <a:p>
            <a:endParaRPr lang="es-ES"/>
          </a:p>
        </p:txBody>
      </p:sp>
      <p:sp>
        <p:nvSpPr>
          <p:cNvPr id="5" name="Notes Placeholder 4"/>
          <p:cNvSpPr>
            <a:spLocks noGrp="1"/>
          </p:cNvSpPr>
          <p:nvPr>
            <p:ph type="body" sz="quarter" idx="3"/>
          </p:nvPr>
        </p:nvSpPr>
        <p:spPr>
          <a:xfrm>
            <a:off x="679450" y="4705352"/>
            <a:ext cx="5435600" cy="4457700"/>
          </a:xfrm>
          <a:prstGeom prst="rect">
            <a:avLst/>
          </a:prstGeom>
        </p:spPr>
        <p:txBody>
          <a:bodyPr vert="horz" lIns="88929" tIns="44466" rIns="88929" bIns="44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5" y="9408986"/>
            <a:ext cx="2944283" cy="495299"/>
          </a:xfrm>
          <a:prstGeom prst="rect">
            <a:avLst/>
          </a:prstGeom>
        </p:spPr>
        <p:txBody>
          <a:bodyPr vert="horz" lIns="88929" tIns="44466" rIns="88929" bIns="44466" rtlCol="0" anchor="b"/>
          <a:lstStyle>
            <a:lvl1pPr algn="l">
              <a:defRPr sz="1200"/>
            </a:lvl1pPr>
          </a:lstStyle>
          <a:p>
            <a:endParaRPr lang="es-ES"/>
          </a:p>
        </p:txBody>
      </p:sp>
    </p:spTree>
    <p:extLst>
      <p:ext uri="{BB962C8B-B14F-4D97-AF65-F5344CB8AC3E}">
        <p14:creationId xmlns:p14="http://schemas.microsoft.com/office/powerpoint/2010/main" val="1061630242"/>
      </p:ext>
    </p:extLst>
  </p:cSld>
  <p:clrMap bg1="lt1" tx1="dk1" bg2="lt2" tx2="dk2" accent1="accent1" accent2="accent2" accent3="accent3" accent4="accent4" accent5="accent5" accent6="accent6" hlink="hlink" folHlink="folHlink"/>
  <p:notesStyle>
    <a:lvl1pPr marL="0" algn="l" defTabSz="913836" rtl="0" eaLnBrk="1" latinLnBrk="0" hangingPunct="1">
      <a:defRPr sz="1200" kern="1200">
        <a:solidFill>
          <a:schemeClr val="tx1"/>
        </a:solidFill>
        <a:latin typeface="+mn-lt"/>
        <a:ea typeface="+mn-ea"/>
        <a:cs typeface="+mn-cs"/>
      </a:defRPr>
    </a:lvl1pPr>
    <a:lvl2pPr marL="456918" algn="l" defTabSz="913836" rtl="0" eaLnBrk="1" latinLnBrk="0" hangingPunct="1">
      <a:defRPr sz="1200" kern="1200">
        <a:solidFill>
          <a:schemeClr val="tx1"/>
        </a:solidFill>
        <a:latin typeface="+mn-lt"/>
        <a:ea typeface="+mn-ea"/>
        <a:cs typeface="+mn-cs"/>
      </a:defRPr>
    </a:lvl2pPr>
    <a:lvl3pPr marL="913836" algn="l" defTabSz="913836" rtl="0" eaLnBrk="1" latinLnBrk="0" hangingPunct="1">
      <a:defRPr sz="1200" kern="1200">
        <a:solidFill>
          <a:schemeClr val="tx1"/>
        </a:solidFill>
        <a:latin typeface="+mn-lt"/>
        <a:ea typeface="+mn-ea"/>
        <a:cs typeface="+mn-cs"/>
      </a:defRPr>
    </a:lvl3pPr>
    <a:lvl4pPr marL="1370756" algn="l" defTabSz="913836" rtl="0" eaLnBrk="1" latinLnBrk="0" hangingPunct="1">
      <a:defRPr sz="1200" kern="1200">
        <a:solidFill>
          <a:schemeClr val="tx1"/>
        </a:solidFill>
        <a:latin typeface="+mn-lt"/>
        <a:ea typeface="+mn-ea"/>
        <a:cs typeface="+mn-cs"/>
      </a:defRPr>
    </a:lvl4pPr>
    <a:lvl5pPr marL="1827675" algn="l" defTabSz="913836" rtl="0" eaLnBrk="1" latinLnBrk="0" hangingPunct="1">
      <a:defRPr sz="1200" kern="1200">
        <a:solidFill>
          <a:schemeClr val="tx1"/>
        </a:solidFill>
        <a:latin typeface="+mn-lt"/>
        <a:ea typeface="+mn-ea"/>
        <a:cs typeface="+mn-cs"/>
      </a:defRPr>
    </a:lvl5pPr>
    <a:lvl6pPr marL="2284592" algn="l" defTabSz="913836" rtl="0" eaLnBrk="1" latinLnBrk="0" hangingPunct="1">
      <a:defRPr sz="1200" kern="1200">
        <a:solidFill>
          <a:schemeClr val="tx1"/>
        </a:solidFill>
        <a:latin typeface="+mn-lt"/>
        <a:ea typeface="+mn-ea"/>
        <a:cs typeface="+mn-cs"/>
      </a:defRPr>
    </a:lvl6pPr>
    <a:lvl7pPr marL="2741510" algn="l" defTabSz="913836" rtl="0" eaLnBrk="1" latinLnBrk="0" hangingPunct="1">
      <a:defRPr sz="1200" kern="1200">
        <a:solidFill>
          <a:schemeClr val="tx1"/>
        </a:solidFill>
        <a:latin typeface="+mn-lt"/>
        <a:ea typeface="+mn-ea"/>
        <a:cs typeface="+mn-cs"/>
      </a:defRPr>
    </a:lvl7pPr>
    <a:lvl8pPr marL="3198430" algn="l" defTabSz="913836" rtl="0" eaLnBrk="1" latinLnBrk="0" hangingPunct="1">
      <a:defRPr sz="1200" kern="1200">
        <a:solidFill>
          <a:schemeClr val="tx1"/>
        </a:solidFill>
        <a:latin typeface="+mn-lt"/>
        <a:ea typeface="+mn-ea"/>
        <a:cs typeface="+mn-cs"/>
      </a:defRPr>
    </a:lvl8pPr>
    <a:lvl9pPr marL="3655350" algn="l" defTabSz="9138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xfrm>
            <a:off x="719138" y="739775"/>
            <a:ext cx="5354637" cy="3708400"/>
          </a:xfrm>
          <a:noFill/>
          <a:ln>
            <a:solidFill>
              <a:srgbClr val="000000"/>
            </a:solidFill>
            <a:miter lim="800000"/>
            <a:headEnd/>
            <a:tailEnd/>
          </a:ln>
        </p:spPr>
      </p:sp>
      <p:sp>
        <p:nvSpPr>
          <p:cNvPr id="237571" name="Rectangle 3"/>
          <p:cNvSpPr>
            <a:spLocks noGrp="1"/>
          </p:cNvSpPr>
          <p:nvPr>
            <p:ph type="body" idx="1"/>
          </p:nvPr>
        </p:nvSpPr>
        <p:spPr/>
        <p:txBody>
          <a:bodyPr/>
          <a:lstStyle/>
          <a:p>
            <a:endParaRPr lang="es-ES_tradnl" dirty="0" smtClean="0"/>
          </a:p>
        </p:txBody>
      </p:sp>
    </p:spTree>
    <p:extLst>
      <p:ext uri="{BB962C8B-B14F-4D97-AF65-F5344CB8AC3E}">
        <p14:creationId xmlns:p14="http://schemas.microsoft.com/office/powerpoint/2010/main" val="255572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35502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13</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val="270065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15</a:t>
            </a:fld>
            <a:endParaRPr lang="es-ES" dirty="0">
              <a:solidFill>
                <a:prstClr val="black"/>
              </a:solidFill>
            </a:endParaRPr>
          </a:p>
        </p:txBody>
      </p:sp>
    </p:spTree>
    <p:extLst>
      <p:ext uri="{BB962C8B-B14F-4D97-AF65-F5344CB8AC3E}">
        <p14:creationId xmlns:p14="http://schemas.microsoft.com/office/powerpoint/2010/main" val="270065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270065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19</a:t>
            </a:fld>
            <a:endParaRPr lang="es-ES" dirty="0">
              <a:solidFill>
                <a:prstClr val="black"/>
              </a:solidFill>
            </a:endParaRPr>
          </a:p>
        </p:txBody>
      </p:sp>
    </p:spTree>
    <p:extLst>
      <p:ext uri="{BB962C8B-B14F-4D97-AF65-F5344CB8AC3E}">
        <p14:creationId xmlns:p14="http://schemas.microsoft.com/office/powerpoint/2010/main" val="35502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1363"/>
            <a:ext cx="5368925"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20</a:t>
            </a:fld>
            <a:endParaRPr lang="es-ES" dirty="0">
              <a:solidFill>
                <a:prstClr val="black"/>
              </a:solidFill>
            </a:endParaRPr>
          </a:p>
        </p:txBody>
      </p:sp>
    </p:spTree>
    <p:extLst>
      <p:ext uri="{BB962C8B-B14F-4D97-AF65-F5344CB8AC3E}">
        <p14:creationId xmlns:p14="http://schemas.microsoft.com/office/powerpoint/2010/main" val="24507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21</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pPr marL="0" marR="0" indent="0" algn="l" defTabSz="913836" rtl="0" eaLnBrk="1" fontAlgn="auto" latinLnBrk="0" hangingPunct="1">
              <a:lnSpc>
                <a:spcPct val="100000"/>
              </a:lnSpc>
              <a:spcBef>
                <a:spcPts val="0"/>
              </a:spcBef>
              <a:spcAft>
                <a:spcPts val="0"/>
              </a:spcAft>
              <a:buClrTx/>
              <a:buSzTx/>
              <a:buFontTx/>
              <a:buNone/>
              <a:tabLst/>
              <a:defRPr/>
            </a:pPr>
            <a:endParaRPr lang="es-CL" b="1" dirty="0" smtClean="0">
              <a:solidFill>
                <a:schemeClr val="bg1"/>
              </a:solidFill>
            </a:endParaRPr>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srgbClr val="000000"/>
                </a:solidFill>
              </a:rPr>
              <a:pPr>
                <a:defRPr/>
              </a:pPr>
              <a:t>2</a:t>
            </a:fld>
            <a:endParaRPr lang="es-ES_tradnl" dirty="0">
              <a:solidFill>
                <a:srgbClr val="000000"/>
              </a:solidFill>
            </a:endParaRPr>
          </a:p>
        </p:txBody>
      </p:sp>
    </p:spTree>
    <p:extLst>
      <p:ext uri="{BB962C8B-B14F-4D97-AF65-F5344CB8AC3E}">
        <p14:creationId xmlns:p14="http://schemas.microsoft.com/office/powerpoint/2010/main" val="47195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23</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24</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25</a:t>
            </a:fld>
            <a:endParaRPr lang="es-ES" dirty="0">
              <a:solidFill>
                <a:prstClr val="black"/>
              </a:solidFill>
            </a:endParaRPr>
          </a:p>
        </p:txBody>
      </p:sp>
    </p:spTree>
    <p:extLst>
      <p:ext uri="{BB962C8B-B14F-4D97-AF65-F5344CB8AC3E}">
        <p14:creationId xmlns:p14="http://schemas.microsoft.com/office/powerpoint/2010/main" val="538912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400152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1914225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29</a:t>
            </a:fld>
            <a:endParaRPr lang="es-ES" dirty="0">
              <a:solidFill>
                <a:prstClr val="black"/>
              </a:solidFill>
            </a:endParaRPr>
          </a:p>
        </p:txBody>
      </p:sp>
    </p:spTree>
    <p:extLst>
      <p:ext uri="{BB962C8B-B14F-4D97-AF65-F5344CB8AC3E}">
        <p14:creationId xmlns:p14="http://schemas.microsoft.com/office/powerpoint/2010/main" val="335445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30</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31</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32</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33</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66927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35</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36</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37</a:t>
            </a:fld>
            <a:endParaRPr lang="es-ES" dirty="0">
              <a:solidFill>
                <a:prstClr val="black"/>
              </a:solidFill>
            </a:endParaRPr>
          </a:p>
        </p:txBody>
      </p:sp>
    </p:spTree>
    <p:extLst>
      <p:ext uri="{BB962C8B-B14F-4D97-AF65-F5344CB8AC3E}">
        <p14:creationId xmlns:p14="http://schemas.microsoft.com/office/powerpoint/2010/main" val="2336959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38</a:t>
            </a:fld>
            <a:endParaRPr lang="es-ES" dirty="0">
              <a:solidFill>
                <a:prstClr val="black"/>
              </a:solidFill>
            </a:endParaRPr>
          </a:p>
        </p:txBody>
      </p:sp>
    </p:spTree>
    <p:extLst>
      <p:ext uri="{BB962C8B-B14F-4D97-AF65-F5344CB8AC3E}">
        <p14:creationId xmlns:p14="http://schemas.microsoft.com/office/powerpoint/2010/main" val="2143415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39</a:t>
            </a:fld>
            <a:endParaRPr lang="es-ES" dirty="0">
              <a:solidFill>
                <a:prstClr val="black"/>
              </a:solidFill>
            </a:endParaRPr>
          </a:p>
        </p:txBody>
      </p:sp>
    </p:spTree>
    <p:extLst>
      <p:ext uri="{BB962C8B-B14F-4D97-AF65-F5344CB8AC3E}">
        <p14:creationId xmlns:p14="http://schemas.microsoft.com/office/powerpoint/2010/main" val="2673936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40</a:t>
            </a:fld>
            <a:endParaRPr lang="es-ES" dirty="0">
              <a:solidFill>
                <a:prstClr val="black"/>
              </a:solidFill>
            </a:endParaRPr>
          </a:p>
        </p:txBody>
      </p:sp>
    </p:spTree>
    <p:extLst>
      <p:ext uri="{BB962C8B-B14F-4D97-AF65-F5344CB8AC3E}">
        <p14:creationId xmlns:p14="http://schemas.microsoft.com/office/powerpoint/2010/main" val="1646998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41</a:t>
            </a:fld>
            <a:endParaRPr lang="es-ES" dirty="0">
              <a:solidFill>
                <a:prstClr val="black"/>
              </a:solidFill>
            </a:endParaRPr>
          </a:p>
        </p:txBody>
      </p:sp>
    </p:spTree>
    <p:extLst>
      <p:ext uri="{BB962C8B-B14F-4D97-AF65-F5344CB8AC3E}">
        <p14:creationId xmlns:p14="http://schemas.microsoft.com/office/powerpoint/2010/main" val="1244023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42</a:t>
            </a:fld>
            <a:endParaRPr lang="es-ES" dirty="0">
              <a:solidFill>
                <a:prstClr val="black"/>
              </a:solidFill>
            </a:endParaRPr>
          </a:p>
        </p:txBody>
      </p:sp>
    </p:spTree>
    <p:extLst>
      <p:ext uri="{BB962C8B-B14F-4D97-AF65-F5344CB8AC3E}">
        <p14:creationId xmlns:p14="http://schemas.microsoft.com/office/powerpoint/2010/main" val="305751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43</a:t>
            </a:fld>
            <a:endParaRPr lang="es-ES" dirty="0">
              <a:solidFill>
                <a:prstClr val="black"/>
              </a:solidFill>
            </a:endParaRPr>
          </a:p>
        </p:txBody>
      </p:sp>
    </p:spTree>
    <p:extLst>
      <p:ext uri="{BB962C8B-B14F-4D97-AF65-F5344CB8AC3E}">
        <p14:creationId xmlns:p14="http://schemas.microsoft.com/office/powerpoint/2010/main" val="4101532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44</a:t>
            </a:fld>
            <a:endParaRPr lang="es-ES" dirty="0">
              <a:solidFill>
                <a:prstClr val="black"/>
              </a:solidFill>
            </a:endParaRPr>
          </a:p>
        </p:txBody>
      </p:sp>
    </p:spTree>
    <p:extLst>
      <p:ext uri="{BB962C8B-B14F-4D97-AF65-F5344CB8AC3E}">
        <p14:creationId xmlns:p14="http://schemas.microsoft.com/office/powerpoint/2010/main" val="106063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3133000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45</a:t>
            </a:fld>
            <a:endParaRPr lang="es-ES" dirty="0">
              <a:solidFill>
                <a:prstClr val="black"/>
              </a:solidFill>
            </a:endParaRPr>
          </a:p>
        </p:txBody>
      </p:sp>
    </p:spTree>
    <p:extLst>
      <p:ext uri="{BB962C8B-B14F-4D97-AF65-F5344CB8AC3E}">
        <p14:creationId xmlns:p14="http://schemas.microsoft.com/office/powerpoint/2010/main" val="2931177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46</a:t>
            </a:fld>
            <a:endParaRPr lang="es-ES" dirty="0">
              <a:solidFill>
                <a:prstClr val="black"/>
              </a:solidFill>
            </a:endParaRPr>
          </a:p>
        </p:txBody>
      </p:sp>
    </p:spTree>
    <p:extLst>
      <p:ext uri="{BB962C8B-B14F-4D97-AF65-F5344CB8AC3E}">
        <p14:creationId xmlns:p14="http://schemas.microsoft.com/office/powerpoint/2010/main" val="4250377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47</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 smtClean="0">
                <a:solidFill>
                  <a:prstClr val="black"/>
                </a:solidFill>
              </a:rPr>
              <a:pPr>
                <a:defRPr/>
              </a:pPr>
              <a:t>48</a:t>
            </a:fld>
            <a:endParaRPr lang="es-ES" dirty="0">
              <a:solidFill>
                <a:prstClr val="black"/>
              </a:solidFill>
            </a:endParaRPr>
          </a:p>
        </p:txBody>
      </p:sp>
    </p:spTree>
    <p:extLst>
      <p:ext uri="{BB962C8B-B14F-4D97-AF65-F5344CB8AC3E}">
        <p14:creationId xmlns:p14="http://schemas.microsoft.com/office/powerpoint/2010/main" val="2350393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49</a:t>
            </a:fld>
            <a:endParaRPr lang="es-ES" dirty="0">
              <a:solidFill>
                <a:prstClr val="black"/>
              </a:solidFill>
            </a:endParaRPr>
          </a:p>
        </p:txBody>
      </p:sp>
    </p:spTree>
    <p:extLst>
      <p:ext uri="{BB962C8B-B14F-4D97-AF65-F5344CB8AC3E}">
        <p14:creationId xmlns:p14="http://schemas.microsoft.com/office/powerpoint/2010/main" val="2699141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50</a:t>
            </a:fld>
            <a:endParaRPr lang="es-ES" dirty="0">
              <a:solidFill>
                <a:prstClr val="black"/>
              </a:solidFill>
            </a:endParaRPr>
          </a:p>
        </p:txBody>
      </p:sp>
    </p:spTree>
    <p:extLst>
      <p:ext uri="{BB962C8B-B14F-4D97-AF65-F5344CB8AC3E}">
        <p14:creationId xmlns:p14="http://schemas.microsoft.com/office/powerpoint/2010/main" val="4242087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 smtClean="0">
                <a:solidFill>
                  <a:prstClr val="black"/>
                </a:solidFill>
              </a:rPr>
              <a:pPr>
                <a:defRPr/>
              </a:pPr>
              <a:t>51</a:t>
            </a:fld>
            <a:endParaRPr lang="es-ES" dirty="0">
              <a:solidFill>
                <a:prstClr val="black"/>
              </a:solidFill>
            </a:endParaRPr>
          </a:p>
        </p:txBody>
      </p:sp>
    </p:spTree>
    <p:extLst>
      <p:ext uri="{BB962C8B-B14F-4D97-AF65-F5344CB8AC3E}">
        <p14:creationId xmlns:p14="http://schemas.microsoft.com/office/powerpoint/2010/main" val="2350393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 smtClean="0">
                <a:solidFill>
                  <a:prstClr val="black"/>
                </a:solidFill>
              </a:rPr>
              <a:pPr>
                <a:defRPr/>
              </a:pPr>
              <a:t>59</a:t>
            </a:fld>
            <a:endParaRPr lang="es-ES" dirty="0">
              <a:solidFill>
                <a:prstClr val="black"/>
              </a:solidFill>
            </a:endParaRPr>
          </a:p>
        </p:txBody>
      </p:sp>
    </p:spTree>
    <p:extLst>
      <p:ext uri="{BB962C8B-B14F-4D97-AF65-F5344CB8AC3E}">
        <p14:creationId xmlns:p14="http://schemas.microsoft.com/office/powerpoint/2010/main" val="2350393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60</a:t>
            </a:fld>
            <a:endParaRPr lang="es-ES" dirty="0">
              <a:solidFill>
                <a:prstClr val="black"/>
              </a:solidFill>
            </a:endParaRPr>
          </a:p>
        </p:txBody>
      </p:sp>
    </p:spTree>
    <p:extLst>
      <p:ext uri="{BB962C8B-B14F-4D97-AF65-F5344CB8AC3E}">
        <p14:creationId xmlns:p14="http://schemas.microsoft.com/office/powerpoint/2010/main" val="511304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defTabSz="931658" fontAlgn="base">
              <a:spcBef>
                <a:spcPct val="0"/>
              </a:spcBef>
              <a:spcAft>
                <a:spcPct val="0"/>
              </a:spcAft>
            </a:pPr>
            <a:r>
              <a:rPr lang="es-ES" sz="1200" dirty="0" smtClean="0">
                <a:solidFill>
                  <a:srgbClr val="002060"/>
                </a:solidFill>
                <a:cs typeface="Arial" panose="020B0604020202020204" pitchFamily="34" charset="0"/>
              </a:rPr>
              <a:t>Fortalecimiento de la Dirección de Inversiones de Quito Turismo</a:t>
            </a:r>
            <a:endParaRPr lang="es-ES" sz="1200" dirty="0">
              <a:solidFill>
                <a:srgbClr val="002060"/>
              </a:solidFill>
              <a:cs typeface="Arial" panose="020B0604020202020204" pitchFamily="34" charset="0"/>
            </a:endParaRP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61</a:t>
            </a:fld>
            <a:endParaRPr lang="es-ES" dirty="0">
              <a:solidFill>
                <a:prstClr val="black"/>
              </a:solidFill>
            </a:endParaRPr>
          </a:p>
        </p:txBody>
      </p:sp>
    </p:spTree>
    <p:extLst>
      <p:ext uri="{BB962C8B-B14F-4D97-AF65-F5344CB8AC3E}">
        <p14:creationId xmlns:p14="http://schemas.microsoft.com/office/powerpoint/2010/main" val="45403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1707009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62</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63</a:t>
            </a:fld>
            <a:endParaRPr lang="es-ES" dirty="0">
              <a:solidFill>
                <a:prstClr val="black"/>
              </a:solidFill>
            </a:endParaRPr>
          </a:p>
        </p:txBody>
      </p:sp>
    </p:spTree>
    <p:extLst>
      <p:ext uri="{BB962C8B-B14F-4D97-AF65-F5344CB8AC3E}">
        <p14:creationId xmlns:p14="http://schemas.microsoft.com/office/powerpoint/2010/main" val="2712292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64</a:t>
            </a:fld>
            <a:endParaRPr lang="es-ES" dirty="0">
              <a:solidFill>
                <a:prstClr val="black"/>
              </a:solidFill>
            </a:endParaRPr>
          </a:p>
        </p:txBody>
      </p:sp>
    </p:spTree>
    <p:extLst>
      <p:ext uri="{BB962C8B-B14F-4D97-AF65-F5344CB8AC3E}">
        <p14:creationId xmlns:p14="http://schemas.microsoft.com/office/powerpoint/2010/main" val="1829989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65</a:t>
            </a:fld>
            <a:endParaRPr lang="es-ES" dirty="0">
              <a:solidFill>
                <a:prstClr val="black"/>
              </a:solidFill>
            </a:endParaRPr>
          </a:p>
        </p:txBody>
      </p:sp>
    </p:spTree>
    <p:extLst>
      <p:ext uri="{BB962C8B-B14F-4D97-AF65-F5344CB8AC3E}">
        <p14:creationId xmlns:p14="http://schemas.microsoft.com/office/powerpoint/2010/main" val="2764759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66</a:t>
            </a:fld>
            <a:endParaRPr lang="es-ES" dirty="0">
              <a:solidFill>
                <a:prstClr val="black"/>
              </a:solidFill>
            </a:endParaRPr>
          </a:p>
        </p:txBody>
      </p:sp>
    </p:spTree>
    <p:extLst>
      <p:ext uri="{BB962C8B-B14F-4D97-AF65-F5344CB8AC3E}">
        <p14:creationId xmlns:p14="http://schemas.microsoft.com/office/powerpoint/2010/main" val="2933858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67</a:t>
            </a:fld>
            <a:endParaRPr lang="es-ES" dirty="0">
              <a:solidFill>
                <a:prstClr val="black"/>
              </a:solidFill>
            </a:endParaRPr>
          </a:p>
        </p:txBody>
      </p:sp>
    </p:spTree>
    <p:extLst>
      <p:ext uri="{BB962C8B-B14F-4D97-AF65-F5344CB8AC3E}">
        <p14:creationId xmlns:p14="http://schemas.microsoft.com/office/powerpoint/2010/main" val="2292719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68</a:t>
            </a:fld>
            <a:endParaRPr lang="es-ES" dirty="0">
              <a:solidFill>
                <a:prstClr val="black"/>
              </a:solidFill>
            </a:endParaRPr>
          </a:p>
        </p:txBody>
      </p:sp>
    </p:spTree>
    <p:extLst>
      <p:ext uri="{BB962C8B-B14F-4D97-AF65-F5344CB8AC3E}">
        <p14:creationId xmlns:p14="http://schemas.microsoft.com/office/powerpoint/2010/main" val="2977343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70</a:t>
            </a:fld>
            <a:endParaRPr lang="es-ES" dirty="0">
              <a:solidFill>
                <a:prstClr val="black"/>
              </a:solidFill>
            </a:endParaRPr>
          </a:p>
        </p:txBody>
      </p:sp>
    </p:spTree>
    <p:extLst>
      <p:ext uri="{BB962C8B-B14F-4D97-AF65-F5344CB8AC3E}">
        <p14:creationId xmlns:p14="http://schemas.microsoft.com/office/powerpoint/2010/main" val="1316053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71</a:t>
            </a:fld>
            <a:endParaRPr lang="es-ES" dirty="0">
              <a:solidFill>
                <a:prstClr val="black"/>
              </a:solidFill>
            </a:endParaRPr>
          </a:p>
        </p:txBody>
      </p:sp>
    </p:spTree>
    <p:extLst>
      <p:ext uri="{BB962C8B-B14F-4D97-AF65-F5344CB8AC3E}">
        <p14:creationId xmlns:p14="http://schemas.microsoft.com/office/powerpoint/2010/main" val="3440167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72</a:t>
            </a:fld>
            <a:endParaRPr lang="es-ES" dirty="0">
              <a:solidFill>
                <a:prstClr val="black"/>
              </a:solidFill>
            </a:endParaRPr>
          </a:p>
        </p:txBody>
      </p:sp>
    </p:spTree>
    <p:extLst>
      <p:ext uri="{BB962C8B-B14F-4D97-AF65-F5344CB8AC3E}">
        <p14:creationId xmlns:p14="http://schemas.microsoft.com/office/powerpoint/2010/main" val="170445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66927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73</a:t>
            </a:fld>
            <a:endParaRPr lang="es-ES" dirty="0">
              <a:solidFill>
                <a:prstClr val="black"/>
              </a:solidFill>
            </a:endParaRPr>
          </a:p>
        </p:txBody>
      </p:sp>
    </p:spTree>
    <p:extLst>
      <p:ext uri="{BB962C8B-B14F-4D97-AF65-F5344CB8AC3E}">
        <p14:creationId xmlns:p14="http://schemas.microsoft.com/office/powerpoint/2010/main" val="24589396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74</a:t>
            </a:fld>
            <a:endParaRPr lang="es-ES" dirty="0">
              <a:solidFill>
                <a:prstClr val="black"/>
              </a:solidFill>
            </a:endParaRPr>
          </a:p>
        </p:txBody>
      </p:sp>
    </p:spTree>
    <p:extLst>
      <p:ext uri="{BB962C8B-B14F-4D97-AF65-F5344CB8AC3E}">
        <p14:creationId xmlns:p14="http://schemas.microsoft.com/office/powerpoint/2010/main" val="2458939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717550"/>
            <a:ext cx="5191125" cy="3594100"/>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a:xfrm>
            <a:off x="4141657" y="9099063"/>
            <a:ext cx="3168439" cy="478984"/>
          </a:xfrm>
          <a:prstGeom prst="rect">
            <a:avLst/>
          </a:prstGeom>
        </p:spPr>
        <p:txBody>
          <a:bodyPr lIns="91294" tIns="45647" rIns="91294" bIns="45647"/>
          <a:lstStyle/>
          <a:p>
            <a:fld id="{4D1CD627-4B2A-415D-87CF-666A57EF4918}" type="slidenum">
              <a:rPr lang="es-ES" smtClean="0"/>
              <a:pPr/>
              <a:t>75</a:t>
            </a:fld>
            <a:endParaRPr lang="es-ES"/>
          </a:p>
        </p:txBody>
      </p:sp>
    </p:spTree>
    <p:extLst>
      <p:ext uri="{BB962C8B-B14F-4D97-AF65-F5344CB8AC3E}">
        <p14:creationId xmlns:p14="http://schemas.microsoft.com/office/powerpoint/2010/main" val="374358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val="131605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1159901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val="1316053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4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7.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8.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02664707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5397310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125080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52"/>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201912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19780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93165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7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4"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60" y="65542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040295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2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2" y="655419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9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843808568"/>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2985678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720630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2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605967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3021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9683551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8227010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5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2" y="655419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9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16785382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0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8" y="655417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7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11552179"/>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85966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16180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0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5161364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86914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021112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2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4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8" y="655417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7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5389974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2508581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291197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40030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65795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651438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851639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43591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95500363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dirty="0" smtClean="0"/>
              <a:t>Click icon to add picture</a:t>
            </a:r>
            <a:endParaRPr lang="es-ES" dirty="0"/>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1509935587"/>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31138" y="332656"/>
            <a:ext cx="9124399" cy="630202"/>
          </a:xfrm>
        </p:spPr>
        <p:txBody>
          <a:bodyPr/>
          <a:lstStyle/>
          <a:p>
            <a:r>
              <a:rPr lang="en-US" dirty="0" smtClean="0"/>
              <a:t>Click to edit Master title style</a:t>
            </a:r>
            <a:endParaRPr lang="es-E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35956918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dirty="0" smtClean="0"/>
              <a:t>Click icon to add picture</a:t>
            </a:r>
            <a:endParaRPr lang="es-ES" dirty="0"/>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3942839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dirty="0">
              <a:solidFill>
                <a:srgbClr val="FFFFFF"/>
              </a:solidFill>
            </a:endParaRPr>
          </a:p>
        </p:txBody>
      </p:sp>
    </p:spTree>
    <p:extLst>
      <p:ext uri="{BB962C8B-B14F-4D97-AF65-F5344CB8AC3E}">
        <p14:creationId xmlns:p14="http://schemas.microsoft.com/office/powerpoint/2010/main" val="428472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1820443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15350627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9892568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331130691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dirty="0" smtClean="0"/>
              <a:t>Click icon to add picture</a:t>
            </a:r>
            <a:endParaRPr lang="es-ES" dirty="0"/>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354753406"/>
      </p:ext>
    </p:extLst>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31138" y="332656"/>
            <a:ext cx="9124399" cy="630202"/>
          </a:xfrm>
        </p:spPr>
        <p:txBody>
          <a:bodyPr/>
          <a:lstStyle/>
          <a:p>
            <a:r>
              <a:rPr lang="en-US" dirty="0" smtClean="0"/>
              <a:t>Click to edit Master title style</a:t>
            </a:r>
            <a:endParaRPr lang="es-E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6048657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dirty="0" smtClean="0"/>
              <a:t>Click icon to add picture</a:t>
            </a:r>
            <a:endParaRPr lang="es-ES" dirty="0"/>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13948699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dirty="0">
              <a:solidFill>
                <a:srgbClr val="FFFFFF"/>
              </a:solidFill>
            </a:endParaRPr>
          </a:p>
        </p:txBody>
      </p:sp>
    </p:spTree>
    <p:extLst>
      <p:ext uri="{BB962C8B-B14F-4D97-AF65-F5344CB8AC3E}">
        <p14:creationId xmlns:p14="http://schemas.microsoft.com/office/powerpoint/2010/main" val="32447924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9630749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5777086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777797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6828496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76" y="2886328"/>
            <a:ext cx="4431671" cy="1128762"/>
          </a:xfrm>
          <a:prstGeom prst="rect">
            <a:avLst/>
          </a:prstGeom>
        </p:spPr>
        <p:txBody>
          <a:bodyPr lIns="85942" tIns="42972" rIns="85942" bIns="42972"/>
          <a:lstStyle>
            <a:lvl1pPr>
              <a:lnSpc>
                <a:spcPct val="95000"/>
              </a:lnSpc>
              <a:defRPr sz="30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55"/>
            <a:ext cx="5135113" cy="303897"/>
          </a:xfrm>
        </p:spPr>
        <p:txBody>
          <a:bodyPr anchor="b"/>
          <a:lstStyle>
            <a:lvl1pPr>
              <a:lnSpc>
                <a:spcPts val="2091"/>
              </a:lnSpc>
              <a:defRPr sz="17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15" y="655412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2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75930069"/>
      </p:ext>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396" y="350115"/>
            <a:ext cx="9124399" cy="630202"/>
          </a:xfrm>
          <a:prstGeom prst="rect">
            <a:avLst/>
          </a:prstGeom>
        </p:spPr>
        <p:txBody>
          <a:bodyPr lIns="85942" tIns="42972" rIns="85942" bIns="42972"/>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2976311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a:prstGeom prst="rect">
            <a:avLst/>
          </a:prstGeom>
        </p:spPr>
        <p:txBody>
          <a:bodyPr lIns="85942" tIns="42972" rIns="85942" bIns="42972"/>
          <a:lstStyle>
            <a:lvl1pPr>
              <a:defRPr sz="26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33" y="0"/>
            <a:ext cx="4278479"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88769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71"/>
            <a:ext cx="6621716" cy="1400449"/>
          </a:xfrm>
          <a:prstGeom prst="rect">
            <a:avLst/>
          </a:prstGeom>
        </p:spPr>
        <p:txBody>
          <a:bodyPr lIns="85942" tIns="42972" rIns="85942" bIns="42972"/>
          <a:lstStyle>
            <a:lvl1pPr>
              <a:lnSpc>
                <a:spcPct val="95000"/>
              </a:lnSpc>
              <a:defRPr sz="49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57736" rtl="0" fontAlgn="base">
              <a:lnSpc>
                <a:spcPts val="1128"/>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132676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a:xfrm>
            <a:off x="442396" y="350115"/>
            <a:ext cx="9124399" cy="630202"/>
          </a:xfrm>
          <a:prstGeom prst="rect">
            <a:avLst/>
          </a:prstGeom>
        </p:spPr>
        <p:txBody>
          <a:bodyPr lIns="85942" tIns="42972" rIns="85942" bIns="42972"/>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030525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838115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5942" tIns="42972" rIns="85942" bIns="42972" rtlCol="0" anchor="ctr"/>
          <a:lstStyle/>
          <a:p>
            <a:pPr algn="ctr" defTabSz="914272" fontAlgn="base">
              <a:spcBef>
                <a:spcPct val="0"/>
              </a:spcBef>
              <a:spcAft>
                <a:spcPct val="0"/>
              </a:spcAft>
            </a:pPr>
            <a:endParaRPr lang="nb-NO" sz="19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89980"/>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n-US" smtClean="0"/>
              <a:t>Click to edit Master text styles</a:t>
            </a:r>
          </a:p>
        </p:txBody>
      </p:sp>
      <p:sp>
        <p:nvSpPr>
          <p:cNvPr id="7" name="Slide Number Placeholder 3"/>
          <p:cNvSpPr>
            <a:spLocks noGrp="1"/>
          </p:cNvSpPr>
          <p:nvPr>
            <p:ph type="sldNum" sz="quarter" idx="10"/>
          </p:nvPr>
        </p:nvSpPr>
        <p:spPr>
          <a:xfrm>
            <a:off x="450215" y="655412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2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440023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1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1" y="655417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7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30455381"/>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2"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4097210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4"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396319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02489757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2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82954757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6457448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819382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3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44"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1" y="655417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7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86591161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0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35" y="655416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6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04471292"/>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8"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25832109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4"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5467033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44275135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3666112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00509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67"/>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21" y="655433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3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2928330"/>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2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35" y="655416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6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25609648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9"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769466739"/>
      </p:ext>
    </p:extLst>
  </p:cSld>
  <p:clrMapOvr>
    <a:masterClrMapping/>
  </p:clrMapOv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196087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7779971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90303604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852126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4833506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9319249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58604632"/>
      </p:ext>
    </p:extLst>
  </p:cSld>
  <p:clrMapOvr>
    <a:masterClrMapping/>
  </p:clrMapOv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321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0446234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3016914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50599706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5836551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4107933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14672458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9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34" y="655435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5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59343118"/>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6101039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9264296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9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012525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8280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06053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5225973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1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0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34" y="655435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5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03781432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08"/>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21768071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78476019"/>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2721391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4156607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8107198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7162634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615381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3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2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38242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7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91661042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3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32416658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7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80" y="655424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4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55925610"/>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017872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901575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9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79305678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3309429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6011266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9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80" y="655424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4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63263517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5" y="655423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30940514"/>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37"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038297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978756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9366645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0552474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43045261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210127107"/>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45656876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8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75" y="655423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3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6420279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5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9" y="65543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586918845"/>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805751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79887406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5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50898754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0361493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94049623"/>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0083246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9" y="65543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80842074"/>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57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46"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85183655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43036886"/>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1424157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0778842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72942794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2471255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4644950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3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1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62623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92"/>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21" y="655433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3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7358110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12"/>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754136101"/>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188452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172282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8"/>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739637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460381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79220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137"/>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082594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1"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44161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6405939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8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615185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s-ES_tradnl" smtClean="0"/>
              <a:t>Click to edit Master title style</a:t>
            </a:r>
            <a:endParaRPr lang="es-ES_tradnl"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s-ES_tradnl" smtClean="0"/>
              <a:t>Click to edit Master subtitle style</a:t>
            </a:r>
            <a:endParaRPr lang="es-ES_tradnl"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614455463"/>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9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578359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0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7090491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073878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7242719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_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067616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57"/>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11" y="655432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2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68176466"/>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0092495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4802071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5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26464593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29390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87310263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80402461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182"/>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9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11" y="655432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2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41303503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232054903"/>
      </p:ext>
    </p:extLst>
  </p:cSld>
  <p:clrMapOvr>
    <a:masterClrMapping/>
  </p:clrMapOv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9987468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3539612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1663491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4343898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87739473"/>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23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2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518074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3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116680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s-ES_tradnl" smtClean="0"/>
              <a:t>Click to edit Master title 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s-ES_tradnl" smtClean="0"/>
              <a:t>Click icon to add picture</a:t>
            </a:r>
            <a:endParaRPr lang="es-ES_tradnl"/>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301401770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98468375"/>
      </p:ext>
    </p:extLst>
  </p:cSld>
  <p:clrMapOvr>
    <a:masterClrMapping/>
  </p:clrMapOv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82949652"/>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5683870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52417877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4422763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95096296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23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1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8254902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9"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38356514"/>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13682642"/>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000919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s-ES_tradnl" smtClean="0"/>
              <a:t>Click to edit Master title 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s-ES_tradnl">
              <a:solidFill>
                <a:srgbClr val="FFFFFF"/>
              </a:solidFill>
            </a:endParaRPr>
          </a:p>
        </p:txBody>
      </p:sp>
    </p:spTree>
    <p:extLst>
      <p:ext uri="{BB962C8B-B14F-4D97-AF65-F5344CB8AC3E}">
        <p14:creationId xmlns:p14="http://schemas.microsoft.com/office/powerpoint/2010/main" val="724156057"/>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52009674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6732197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6978557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18451033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4"/>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73"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5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4"/>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13" y="655411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7" y="655411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34619332"/>
      </p:ext>
    </p:extLst>
  </p:cSld>
  <p:clrMapOvr>
    <a:masterClrMapping/>
  </p:clrMapOv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06112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97"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6583489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1" y="267066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0089146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533909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35607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178765103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sz="180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0" y="298997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12"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13" y="655411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7" y="655411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41446892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2"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358140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2341488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0053174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56841153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4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5539986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5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97037565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7215331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extLst>
      <p:ext uri="{BB962C8B-B14F-4D97-AF65-F5344CB8AC3E}">
        <p14:creationId xmlns:p14="http://schemas.microsoft.com/office/powerpoint/2010/main" val="129732862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2"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01867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666118056"/>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4"/>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12"/>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sp>
        <p:nvSpPr>
          <p:cNvPr id="10" name="Slide Number Placeholder 3"/>
          <p:cNvSpPr>
            <a:spLocks noGrp="1"/>
          </p:cNvSpPr>
          <p:nvPr>
            <p:ph type="sldNum" sz="quarter" idx="11"/>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08170119"/>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091401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9"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656135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8"/>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6621377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6818167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1796210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sz="18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137"/>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2"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022195908"/>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0660886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8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18383264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9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378788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s-ES_tradnl">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s-ES_tradnl"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24874307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0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4794495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73405480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28857869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27" y="1719554"/>
            <a:ext cx="9087000" cy="4536504"/>
          </a:xfrm>
        </p:spPr>
        <p:txBody>
          <a:bodyPr/>
          <a:lstStyle>
            <a:lvl1pPr marL="0" indent="0">
              <a:buNone/>
              <a:defRPr b="0"/>
            </a:lvl1pPr>
            <a:lvl2pPr marL="266663" indent="-266663">
              <a:buFont typeface="Arial" pitchFamily="34" charset="0"/>
              <a:buChar char="•"/>
              <a:tabLst/>
              <a:defRPr/>
            </a:lvl2pPr>
            <a:lvl3pPr marL="266663" indent="-266663">
              <a:buFont typeface="Arial" pitchFamily="34" charset="0"/>
              <a:buChar char="•"/>
              <a:defRPr i="1"/>
            </a:lvl3pPr>
            <a:lvl4pPr marL="539675" indent="-273013">
              <a:buFont typeface="Arial" pitchFamily="34" charset="0"/>
              <a:buChar char="−"/>
              <a:defRPr i="0"/>
            </a:lvl4pPr>
            <a:lvl5pPr marL="806338" indent="-2666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16" name="Title Placeholder 1"/>
          <p:cNvSpPr>
            <a:spLocks noGrp="1"/>
          </p:cNvSpPr>
          <p:nvPr>
            <p:ph type="title"/>
          </p:nvPr>
        </p:nvSpPr>
        <p:spPr>
          <a:xfrm>
            <a:off x="400961" y="295683"/>
            <a:ext cx="9087000" cy="469492"/>
          </a:xfrm>
          <a:prstGeom prst="rect">
            <a:avLst/>
          </a:prstGeom>
        </p:spPr>
        <p:txBody>
          <a:bodyPr vert="horz" lIns="0" tIns="0" rIns="0" bIns="0" rtlCol="0" anchor="t" anchorCtr="0">
            <a:noAutofit/>
          </a:bodyPr>
          <a:lstStyle/>
          <a:p>
            <a:r>
              <a:rPr lang="en-US" dirty="0" smtClean="0"/>
              <a:t>Click to edit Master title style</a:t>
            </a:r>
            <a:endParaRPr lang="es-ES_tradnl" dirty="0"/>
          </a:p>
        </p:txBody>
      </p:sp>
      <p:sp>
        <p:nvSpPr>
          <p:cNvPr id="17" name="Text Placeholder 8"/>
          <p:cNvSpPr>
            <a:spLocks noGrp="1"/>
          </p:cNvSpPr>
          <p:nvPr>
            <p:ph type="body" sz="quarter" idx="13"/>
          </p:nvPr>
        </p:nvSpPr>
        <p:spPr>
          <a:xfrm>
            <a:off x="400961" y="765175"/>
            <a:ext cx="9087000" cy="969282"/>
          </a:xfrm>
        </p:spPr>
        <p:txBody>
          <a:bodyPr>
            <a:normAutofit/>
          </a:bodyPr>
          <a:lstStyle>
            <a:lvl1pPr marL="0" indent="0">
              <a:buNone/>
              <a:defRPr sz="1800" b="0">
                <a:solidFill>
                  <a:schemeClr val="accent5"/>
                </a:solidFill>
              </a:defRPr>
            </a:lvl1pPr>
          </a:lstStyle>
          <a:p>
            <a:pPr lvl="0"/>
            <a:r>
              <a:rPr lang="en-US" dirty="0" smtClean="0"/>
              <a:t>Click to edit Master text styles</a:t>
            </a:r>
          </a:p>
        </p:txBody>
      </p:sp>
      <p:sp>
        <p:nvSpPr>
          <p:cNvPr id="8" name="Footer Placeholder 4"/>
          <p:cNvSpPr>
            <a:spLocks noGrp="1"/>
          </p:cNvSpPr>
          <p:nvPr>
            <p:ph type="ftr" sz="quarter" idx="3"/>
          </p:nvPr>
        </p:nvSpPr>
        <p:spPr>
          <a:xfrm>
            <a:off x="400964" y="6582003"/>
            <a:ext cx="8189429" cy="252000"/>
          </a:xfrm>
          <a:prstGeom prst="rect">
            <a:avLst/>
          </a:prstGeom>
        </p:spPr>
        <p:txBody>
          <a:bodyPr vert="horz" lIns="0" tIns="0" rIns="0" bIns="0" rtlCol="0" anchor="ctr" anchorCtr="0"/>
          <a:lstStyle>
            <a:lvl1pPr algn="l">
              <a:defRPr sz="800" b="0">
                <a:solidFill>
                  <a:srgbClr val="8C8C8C"/>
                </a:solidFill>
              </a:defRPr>
            </a:lvl1pPr>
          </a:lstStyle>
          <a:p>
            <a:endParaRPr lang="es-ES_tradnl" dirty="0"/>
          </a:p>
        </p:txBody>
      </p:sp>
      <p:sp>
        <p:nvSpPr>
          <p:cNvPr id="9" name="Slide Number Placeholder 7"/>
          <p:cNvSpPr>
            <a:spLocks noGrp="1"/>
          </p:cNvSpPr>
          <p:nvPr>
            <p:ph type="sldNum" sz="quarter" idx="4"/>
          </p:nvPr>
        </p:nvSpPr>
        <p:spPr>
          <a:xfrm>
            <a:off x="8636334" y="6582003"/>
            <a:ext cx="858095"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s-ES_tradnl" smtClean="0"/>
              <a:pPr/>
              <a:t>‹#›</a:t>
            </a:fld>
            <a:endParaRPr lang="es-ES_tradnl" dirty="0"/>
          </a:p>
        </p:txBody>
      </p:sp>
    </p:spTree>
    <p:extLst>
      <p:ext uri="{BB962C8B-B14F-4D97-AF65-F5344CB8AC3E}">
        <p14:creationId xmlns:p14="http://schemas.microsoft.com/office/powerpoint/2010/main" val="3188627404"/>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extLst>
      <p:ext uri="{BB962C8B-B14F-4D97-AF65-F5344CB8AC3E}">
        <p14:creationId xmlns:p14="http://schemas.microsoft.com/office/powerpoint/2010/main" val="2659745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231773711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1_Separador para proyectar">
    <p:bg>
      <p:bgPr>
        <a:solidFill>
          <a:schemeClr val="accent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7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73207515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78984496"/>
      </p:ext>
    </p:extLst>
  </p:cSld>
  <p:clrMapOvr>
    <a:masterClrMapping/>
  </p:clrMapOv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75421454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34992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468884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auto">
              <a:spcBef>
                <a:spcPts val="0"/>
              </a:spcBef>
              <a:spcAft>
                <a:spcPts val="0"/>
              </a:spcAft>
              <a:defRPr>
                <a:solidFill>
                  <a:srgbClr val="002776"/>
                </a:solidFill>
                <a:cs typeface="+mn-cs"/>
              </a:defRPr>
            </a:lvl1pPr>
          </a:lstStyle>
          <a:p>
            <a:pPr>
              <a:defRPr/>
            </a:pPr>
            <a:fld id="{0BEE36FF-50A2-4609-A487-13D3C49E74B7}" type="slidenum">
              <a:rPr lang="en-GB"/>
              <a:pPr>
                <a:defRPr/>
              </a:pPr>
              <a:t>‹#›</a:t>
            </a:fld>
            <a:endParaRPr lang="en-GB"/>
          </a:p>
        </p:txBody>
      </p:sp>
    </p:spTree>
    <p:extLst>
      <p:ext uri="{BB962C8B-B14F-4D97-AF65-F5344CB8AC3E}">
        <p14:creationId xmlns:p14="http://schemas.microsoft.com/office/powerpoint/2010/main" val="175215754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32483317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893883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75058162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477023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188909"/>
      </p:ext>
    </p:extLst>
  </p:cSld>
  <p:clrMapOvr>
    <a:masterClrMapping/>
  </p:clrMapOvr>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68462803"/>
      </p:ext>
    </p:extLst>
  </p:cSld>
  <p:clrMapOvr>
    <a:masterClrMapping/>
  </p:clrMapOv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5480405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67137397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9711483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80476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s-ES_tradnl" smtClean="0"/>
              <a:t>Click to edit Master title style</a:t>
            </a:r>
            <a:endParaRPr lang="es-ES_tradnl"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s-ES_tradnl" smtClean="0"/>
              <a:t>Click to edit Master subtitle style</a:t>
            </a:r>
            <a:endParaRPr lang="es-ES_tradnl"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4235075692"/>
      </p:ext>
    </p:extLst>
  </p:cSld>
  <p:clrMapOvr>
    <a:masterClrMapping/>
  </p:clrMapOv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25971212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24226328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88649"/>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6" y="2670657"/>
            <a:ext cx="6621716" cy="1456467"/>
          </a:xfrm>
        </p:spPr>
        <p:txBody>
          <a:bodyPr/>
          <a:lstStyle>
            <a:lvl1pPr>
              <a:lnSpc>
                <a:spcPts val="4581"/>
              </a:lnSpc>
              <a:defRPr sz="50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0210" y="6533098"/>
            <a:ext cx="306387" cy="158250"/>
          </a:xfrm>
        </p:spPr>
        <p:txBody>
          <a:bodyPr/>
          <a:lstStyle>
            <a:lvl1pPr>
              <a:lnSpc>
                <a:spcPts val="1180"/>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34754" y="6533098"/>
            <a:ext cx="4677095" cy="158250"/>
          </a:xfrm>
        </p:spPr>
        <p:txBody>
          <a:bodyPr/>
          <a:lstStyle>
            <a:lvl1pPr>
              <a:lnSpc>
                <a:spcPts val="1180"/>
              </a:lnSpc>
              <a:defRPr>
                <a:solidFill>
                  <a:schemeClr val="bg2"/>
                </a:solidFill>
              </a:defRPr>
            </a:lvl1pPr>
          </a:lstStyle>
          <a:p>
            <a:pPr>
              <a:defRPr/>
            </a:pPr>
            <a:endParaRPr lang="en-US" dirty="0">
              <a:solidFill>
                <a:srgbClr val="FFFFFF"/>
              </a:solidFill>
            </a:endParaRPr>
          </a:p>
        </p:txBody>
      </p:sp>
    </p:spTree>
    <p:extLst>
      <p:ext uri="{BB962C8B-B14F-4D97-AF65-F5344CB8AC3E}">
        <p14:creationId xmlns:p14="http://schemas.microsoft.com/office/powerpoint/2010/main" val="16482270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218" y="189302"/>
            <a:ext cx="9323074" cy="844470"/>
          </a:xfrm>
        </p:spPr>
        <p:txBody>
          <a:bodyPr/>
          <a:lstStyle>
            <a:lvl1pPr>
              <a:lnSpc>
                <a:spcPct val="100000"/>
              </a:lnSpc>
              <a:defRPr sz="20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8389911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9" y="4407216"/>
            <a:ext cx="8419396" cy="1361237"/>
          </a:xfrm>
        </p:spPr>
        <p:txBody>
          <a:bodyPr/>
          <a:lstStyle>
            <a:lvl1pPr algn="l">
              <a:defRPr sz="3600" b="1" cap="all"/>
            </a:lvl1pPr>
          </a:lstStyle>
          <a:p>
            <a:r>
              <a:rPr lang="en-US" smtClean="0"/>
              <a:t>Click to edit Master title style</a:t>
            </a:r>
            <a:endParaRPr lang="es-CL"/>
          </a:p>
        </p:txBody>
      </p:sp>
      <p:sp>
        <p:nvSpPr>
          <p:cNvPr id="3" name="Text Placeholder 2"/>
          <p:cNvSpPr>
            <a:spLocks noGrp="1"/>
          </p:cNvSpPr>
          <p:nvPr>
            <p:ph type="body" idx="1"/>
          </p:nvPr>
        </p:nvSpPr>
        <p:spPr>
          <a:xfrm>
            <a:off x="783169" y="2907338"/>
            <a:ext cx="8419396" cy="1499881"/>
          </a:xfrm>
        </p:spPr>
        <p:txBody>
          <a:bodyPr anchor="b"/>
          <a:lstStyle>
            <a:lvl1pPr marL="0" indent="0">
              <a:buNone/>
              <a:defRPr sz="1800"/>
            </a:lvl1pPr>
            <a:lvl2pPr marL="402842" indent="0">
              <a:buNone/>
              <a:defRPr sz="1600"/>
            </a:lvl2pPr>
            <a:lvl3pPr marL="805688" indent="0">
              <a:buNone/>
              <a:defRPr sz="1400"/>
            </a:lvl3pPr>
            <a:lvl4pPr marL="1208529" indent="0">
              <a:buNone/>
              <a:defRPr sz="1200"/>
            </a:lvl4pPr>
            <a:lvl5pPr marL="1611372" indent="0">
              <a:buNone/>
              <a:defRPr sz="1200"/>
            </a:lvl5pPr>
            <a:lvl6pPr marL="2014214" indent="0">
              <a:buNone/>
              <a:defRPr sz="1200"/>
            </a:lvl6pPr>
            <a:lvl7pPr marL="2417059" indent="0">
              <a:buNone/>
              <a:defRPr sz="1200"/>
            </a:lvl7pPr>
            <a:lvl8pPr marL="2819901" indent="0">
              <a:buNone/>
              <a:defRPr sz="1200"/>
            </a:lvl8pPr>
            <a:lvl9pPr marL="3222742" indent="0">
              <a:buNone/>
              <a:defRPr sz="12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5206084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84606" y="1159582"/>
            <a:ext cx="4392592" cy="5381927"/>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027259" y="1159582"/>
            <a:ext cx="4392592" cy="5381927"/>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0283041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3219" y="189308"/>
            <a:ext cx="9323074" cy="1142767"/>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495540" y="1534892"/>
            <a:ext cx="4376960" cy="640006"/>
          </a:xfrm>
        </p:spPr>
        <p:txBody>
          <a:bodyPr anchor="b"/>
          <a:lstStyle>
            <a:lvl1pPr marL="0" indent="0">
              <a:buNone/>
              <a:defRPr sz="2200" b="1"/>
            </a:lvl1pPr>
            <a:lvl2pPr marL="402842" indent="0">
              <a:buNone/>
              <a:defRPr sz="1800" b="1"/>
            </a:lvl2pPr>
            <a:lvl3pPr marL="805688" indent="0">
              <a:buNone/>
              <a:defRPr sz="1600" b="1"/>
            </a:lvl3pPr>
            <a:lvl4pPr marL="1208529" indent="0">
              <a:buNone/>
              <a:defRPr sz="1400" b="1"/>
            </a:lvl4pPr>
            <a:lvl5pPr marL="1611372" indent="0">
              <a:buNone/>
              <a:defRPr sz="1400" b="1"/>
            </a:lvl5pPr>
            <a:lvl6pPr marL="2014214" indent="0">
              <a:buNone/>
              <a:defRPr sz="1400" b="1"/>
            </a:lvl6pPr>
            <a:lvl7pPr marL="2417059" indent="0">
              <a:buNone/>
              <a:defRPr sz="1400" b="1"/>
            </a:lvl7pPr>
            <a:lvl8pPr marL="2819901" indent="0">
              <a:buNone/>
              <a:defRPr sz="1400" b="1"/>
            </a:lvl8pPr>
            <a:lvl9pPr marL="322274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95540" y="2174910"/>
            <a:ext cx="4376960"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031950" y="1534892"/>
            <a:ext cx="4378523" cy="640006"/>
          </a:xfrm>
        </p:spPr>
        <p:txBody>
          <a:bodyPr anchor="b"/>
          <a:lstStyle>
            <a:lvl1pPr marL="0" indent="0">
              <a:buNone/>
              <a:defRPr sz="2200" b="1"/>
            </a:lvl1pPr>
            <a:lvl2pPr marL="402842" indent="0">
              <a:buNone/>
              <a:defRPr sz="1800" b="1"/>
            </a:lvl2pPr>
            <a:lvl3pPr marL="805688" indent="0">
              <a:buNone/>
              <a:defRPr sz="1600" b="1"/>
            </a:lvl3pPr>
            <a:lvl4pPr marL="1208529" indent="0">
              <a:buNone/>
              <a:defRPr sz="1400" b="1"/>
            </a:lvl4pPr>
            <a:lvl5pPr marL="1611372" indent="0">
              <a:buNone/>
              <a:defRPr sz="1400" b="1"/>
            </a:lvl5pPr>
            <a:lvl6pPr marL="2014214" indent="0">
              <a:buNone/>
              <a:defRPr sz="1400" b="1"/>
            </a:lvl6pPr>
            <a:lvl7pPr marL="2417059" indent="0">
              <a:buNone/>
              <a:defRPr sz="1400" b="1"/>
            </a:lvl7pPr>
            <a:lvl8pPr marL="2819901" indent="0">
              <a:buNone/>
              <a:defRPr sz="1400" b="1"/>
            </a:lvl8pPr>
            <a:lvl9pPr marL="322274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031950" y="2174910"/>
            <a:ext cx="4378523"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10195891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24452992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42" y="273100"/>
            <a:ext cx="3259272" cy="1162373"/>
          </a:xfrm>
        </p:spPr>
        <p:txBody>
          <a:bodyPr anchor="b"/>
          <a:lstStyle>
            <a:lvl1pPr algn="l">
              <a:defRPr sz="1800" b="1"/>
            </a:lvl1pPr>
          </a:lstStyle>
          <a:p>
            <a:r>
              <a:rPr lang="en-US" smtClean="0"/>
              <a:t>Click to edit Master title style</a:t>
            </a:r>
            <a:endParaRPr lang="es-CL"/>
          </a:p>
        </p:txBody>
      </p:sp>
      <p:sp>
        <p:nvSpPr>
          <p:cNvPr id="3" name="Content Placeholder 2"/>
          <p:cNvSpPr>
            <a:spLocks noGrp="1"/>
          </p:cNvSpPr>
          <p:nvPr>
            <p:ph idx="1"/>
          </p:nvPr>
        </p:nvSpPr>
        <p:spPr>
          <a:xfrm>
            <a:off x="3873623" y="273090"/>
            <a:ext cx="5536855" cy="5852477"/>
          </a:xfrm>
        </p:spPr>
        <p:txBody>
          <a:bodyPr/>
          <a:lstStyle>
            <a:lvl1pPr>
              <a:defRPr sz="28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95542" y="1435466"/>
            <a:ext cx="3259272" cy="4690104"/>
          </a:xfrm>
        </p:spPr>
        <p:txBody>
          <a:bodyPr/>
          <a:lstStyle>
            <a:lvl1pPr marL="0" indent="0">
              <a:buNone/>
              <a:defRPr sz="1200"/>
            </a:lvl1pPr>
            <a:lvl2pPr marL="402842" indent="0">
              <a:buNone/>
              <a:defRPr sz="1000"/>
            </a:lvl2pPr>
            <a:lvl3pPr marL="805688" indent="0">
              <a:buNone/>
              <a:defRPr sz="800"/>
            </a:lvl3pPr>
            <a:lvl4pPr marL="1208529" indent="0">
              <a:buNone/>
              <a:defRPr sz="800"/>
            </a:lvl4pPr>
            <a:lvl5pPr marL="1611372" indent="0">
              <a:buNone/>
              <a:defRPr sz="800"/>
            </a:lvl5pPr>
            <a:lvl6pPr marL="2014214" indent="0">
              <a:buNone/>
              <a:defRPr sz="800"/>
            </a:lvl6pPr>
            <a:lvl7pPr marL="2417059" indent="0">
              <a:buNone/>
              <a:defRPr sz="800"/>
            </a:lvl7pPr>
            <a:lvl8pPr marL="2819901" indent="0">
              <a:buNone/>
              <a:defRPr sz="800"/>
            </a:lvl8pPr>
            <a:lvl9pPr marL="322274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05408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2844488354"/>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07" y="4800740"/>
            <a:ext cx="5943287" cy="567182"/>
          </a:xfrm>
        </p:spPr>
        <p:txBody>
          <a:bodyPr anchor="b"/>
          <a:lstStyle>
            <a:lvl1pPr algn="l">
              <a:defRPr sz="1800" b="1"/>
            </a:lvl1pPr>
          </a:lstStyle>
          <a:p>
            <a:r>
              <a:rPr lang="en-US" smtClean="0"/>
              <a:t>Click to edit Master title style</a:t>
            </a:r>
            <a:endParaRPr lang="es-CL"/>
          </a:p>
        </p:txBody>
      </p:sp>
      <p:sp>
        <p:nvSpPr>
          <p:cNvPr id="3" name="Picture Placeholder 2"/>
          <p:cNvSpPr>
            <a:spLocks noGrp="1"/>
          </p:cNvSpPr>
          <p:nvPr>
            <p:ph type="pic" idx="1"/>
          </p:nvPr>
        </p:nvSpPr>
        <p:spPr>
          <a:xfrm>
            <a:off x="1941507" y="613401"/>
            <a:ext cx="5943287" cy="4114520"/>
          </a:xfrm>
        </p:spPr>
        <p:txBody>
          <a:bodyPr/>
          <a:lstStyle>
            <a:lvl1pPr marL="0" indent="0">
              <a:buNone/>
              <a:defRPr sz="2800"/>
            </a:lvl1pPr>
            <a:lvl2pPr marL="402842" indent="0">
              <a:buNone/>
              <a:defRPr sz="2400"/>
            </a:lvl2pPr>
            <a:lvl3pPr marL="805688" indent="0">
              <a:buNone/>
              <a:defRPr sz="2200"/>
            </a:lvl3pPr>
            <a:lvl4pPr marL="1208529" indent="0">
              <a:buNone/>
              <a:defRPr sz="1800"/>
            </a:lvl4pPr>
            <a:lvl5pPr marL="1611372" indent="0">
              <a:buNone/>
              <a:defRPr sz="1800"/>
            </a:lvl5pPr>
            <a:lvl6pPr marL="2014214" indent="0">
              <a:buNone/>
              <a:defRPr sz="1800"/>
            </a:lvl6pPr>
            <a:lvl7pPr marL="2417059" indent="0">
              <a:buNone/>
              <a:defRPr sz="1800"/>
            </a:lvl7pPr>
            <a:lvl8pPr marL="2819901" indent="0">
              <a:buNone/>
              <a:defRPr sz="1800"/>
            </a:lvl8pPr>
            <a:lvl9pPr marL="3222742" indent="0">
              <a:buNone/>
              <a:defRPr sz="1800"/>
            </a:lvl9pPr>
          </a:lstStyle>
          <a:p>
            <a:pPr lvl="0"/>
            <a:endParaRPr lang="es-CL" noProof="0" dirty="0" smtClean="0"/>
          </a:p>
        </p:txBody>
      </p:sp>
      <p:sp>
        <p:nvSpPr>
          <p:cNvPr id="4" name="Text Placeholder 3"/>
          <p:cNvSpPr>
            <a:spLocks noGrp="1"/>
          </p:cNvSpPr>
          <p:nvPr>
            <p:ph type="body" sz="half" idx="2"/>
          </p:nvPr>
        </p:nvSpPr>
        <p:spPr>
          <a:xfrm>
            <a:off x="1941507" y="5367922"/>
            <a:ext cx="5943287" cy="803858"/>
          </a:xfrm>
        </p:spPr>
        <p:txBody>
          <a:bodyPr/>
          <a:lstStyle>
            <a:lvl1pPr marL="0" indent="0">
              <a:buNone/>
              <a:defRPr sz="1200"/>
            </a:lvl1pPr>
            <a:lvl2pPr marL="402842" indent="0">
              <a:buNone/>
              <a:defRPr sz="1000"/>
            </a:lvl2pPr>
            <a:lvl3pPr marL="805688" indent="0">
              <a:buNone/>
              <a:defRPr sz="800"/>
            </a:lvl3pPr>
            <a:lvl4pPr marL="1208529" indent="0">
              <a:buNone/>
              <a:defRPr sz="800"/>
            </a:lvl4pPr>
            <a:lvl5pPr marL="1611372" indent="0">
              <a:buNone/>
              <a:defRPr sz="800"/>
            </a:lvl5pPr>
            <a:lvl6pPr marL="2014214" indent="0">
              <a:buNone/>
              <a:defRPr sz="800"/>
            </a:lvl6pPr>
            <a:lvl7pPr marL="2417059" indent="0">
              <a:buNone/>
              <a:defRPr sz="800"/>
            </a:lvl7pPr>
            <a:lvl8pPr marL="2819901" indent="0">
              <a:buNone/>
              <a:defRPr sz="800"/>
            </a:lvl8pPr>
            <a:lvl9pPr marL="322274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13836297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9252126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044" y="315112"/>
            <a:ext cx="2233813" cy="6226397"/>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84603" y="315112"/>
            <a:ext cx="6551372" cy="6226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21706635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29400" b="0" i="0">
                <a:solidFill>
                  <a:srgbClr val="F2F2F2"/>
                </a:solidFill>
                <a:latin typeface="Arial Narrow Bold"/>
                <a:cs typeface="Arial Narrow Bold"/>
              </a:defRPr>
            </a:lvl1pPr>
          </a:lstStyle>
          <a:p>
            <a:pPr lvl="0"/>
            <a:r>
              <a:rPr lang="en-US" dirty="0" smtClean="0"/>
              <a:t>Click to edit Master text styles</a:t>
            </a:r>
          </a:p>
        </p:txBody>
      </p:sp>
      <p:sp>
        <p:nvSpPr>
          <p:cNvPr id="6" name="Text Placeholder 5"/>
          <p:cNvSpPr>
            <a:spLocks noGrp="1"/>
          </p:cNvSpPr>
          <p:nvPr>
            <p:ph type="body" sz="quarter" idx="10"/>
          </p:nvPr>
        </p:nvSpPr>
        <p:spPr>
          <a:xfrm>
            <a:off x="397307" y="2571744"/>
            <a:ext cx="4450876" cy="1746256"/>
          </a:xfrm>
        </p:spPr>
        <p:txBody>
          <a:bodyPr>
            <a:noAutofit/>
          </a:bodyPr>
          <a:lstStyle>
            <a:lvl1pPr marL="0" indent="0">
              <a:buNone/>
              <a:defRPr sz="4700">
                <a:solidFill>
                  <a:schemeClr val="accent2"/>
                </a:solidFill>
              </a:defRPr>
            </a:lvl1pPr>
          </a:lstStyle>
          <a:p>
            <a:pPr lvl="0"/>
            <a:r>
              <a:rPr lang="en-US" dirty="0" smtClean="0"/>
              <a:t>Click to edit Master text styles</a:t>
            </a:r>
          </a:p>
        </p:txBody>
      </p:sp>
      <p:pic>
        <p:nvPicPr>
          <p:cNvPr id="389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81189" y="6411257"/>
            <a:ext cx="1705452" cy="44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007829"/>
      </p:ext>
    </p:extLst>
  </p:cSld>
  <p:clrMapOvr>
    <a:masterClrMapping/>
  </p:clrMapOvr>
  <p:transition>
    <p:fad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2645" y="1828800"/>
            <a:ext cx="5788614" cy="828000"/>
          </a:xfrm>
        </p:spPr>
        <p:txBody>
          <a:bodyPr>
            <a:noAutofit/>
          </a:bodyPr>
          <a:lstStyle>
            <a:lvl1pPr>
              <a:defRPr sz="27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2646" y="4286257"/>
            <a:ext cx="5788120" cy="1500198"/>
          </a:xfrm>
        </p:spPr>
        <p:txBody>
          <a:bodyPr>
            <a:normAutofit/>
          </a:bodyPr>
          <a:lstStyle>
            <a:lvl1pPr marL="0" indent="0" algn="l">
              <a:lnSpc>
                <a:spcPct val="120000"/>
              </a:lnSpc>
              <a:spcBef>
                <a:spcPts val="0"/>
              </a:spcBef>
              <a:spcAft>
                <a:spcPts val="0"/>
              </a:spcAft>
              <a:buNone/>
              <a:defRPr sz="1600" b="0">
                <a:solidFill>
                  <a:schemeClr val="accent5"/>
                </a:solidFill>
              </a:defRPr>
            </a:lvl1pPr>
            <a:lvl2pPr marL="459718" indent="0" algn="ctr">
              <a:buNone/>
              <a:defRPr>
                <a:solidFill>
                  <a:schemeClr val="tx1">
                    <a:tint val="75000"/>
                  </a:schemeClr>
                </a:solidFill>
              </a:defRPr>
            </a:lvl2pPr>
            <a:lvl3pPr marL="919437" indent="0" algn="ctr">
              <a:buNone/>
              <a:defRPr>
                <a:solidFill>
                  <a:schemeClr val="tx1">
                    <a:tint val="75000"/>
                  </a:schemeClr>
                </a:solidFill>
              </a:defRPr>
            </a:lvl3pPr>
            <a:lvl4pPr marL="1379153" indent="0" algn="ctr">
              <a:buNone/>
              <a:defRPr>
                <a:solidFill>
                  <a:schemeClr val="tx1">
                    <a:tint val="75000"/>
                  </a:schemeClr>
                </a:solidFill>
              </a:defRPr>
            </a:lvl4pPr>
            <a:lvl5pPr marL="1838872" indent="0" algn="ctr">
              <a:buNone/>
              <a:defRPr>
                <a:solidFill>
                  <a:schemeClr val="tx1">
                    <a:tint val="75000"/>
                  </a:schemeClr>
                </a:solidFill>
              </a:defRPr>
            </a:lvl5pPr>
            <a:lvl6pPr marL="2298590" indent="0" algn="ctr">
              <a:buNone/>
              <a:defRPr>
                <a:solidFill>
                  <a:schemeClr val="tx1">
                    <a:tint val="75000"/>
                  </a:schemeClr>
                </a:solidFill>
              </a:defRPr>
            </a:lvl6pPr>
            <a:lvl7pPr marL="2758309" indent="0" algn="ctr">
              <a:buNone/>
              <a:defRPr>
                <a:solidFill>
                  <a:schemeClr val="tx1">
                    <a:tint val="75000"/>
                  </a:schemeClr>
                </a:solidFill>
              </a:defRPr>
            </a:lvl7pPr>
            <a:lvl8pPr marL="3218026" indent="0" algn="ctr">
              <a:buNone/>
              <a:defRPr>
                <a:solidFill>
                  <a:schemeClr val="tx1">
                    <a:tint val="75000"/>
                  </a:schemeClr>
                </a:solidFill>
              </a:defRPr>
            </a:lvl8pPr>
            <a:lvl9pPr marL="367774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7" y="433079"/>
            <a:ext cx="2063129" cy="346434"/>
          </a:xfrm>
          <a:prstGeom prst="rect">
            <a:avLst/>
          </a:prstGeom>
        </p:spPr>
      </p:pic>
      <p:sp>
        <p:nvSpPr>
          <p:cNvPr id="8" name="Text Placeholder 5"/>
          <p:cNvSpPr>
            <a:spLocks noGrp="1"/>
          </p:cNvSpPr>
          <p:nvPr>
            <p:ph type="body" sz="quarter" idx="10"/>
          </p:nvPr>
        </p:nvSpPr>
        <p:spPr>
          <a:xfrm>
            <a:off x="406311" y="2663188"/>
            <a:ext cx="5784954" cy="1623070"/>
          </a:xfrm>
        </p:spPr>
        <p:txBody>
          <a:bodyPr>
            <a:noAutofit/>
          </a:bodyPr>
          <a:lstStyle>
            <a:lvl1pPr marL="0" indent="0">
              <a:buNone/>
              <a:defRPr sz="27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20669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29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044725" y="0"/>
            <a:ext cx="4861278" cy="6858000"/>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9852" tIns="44925" rIns="89852" bIns="44925" rtlCol="0" anchor="ctr"/>
          <a:lstStyle/>
          <a:p>
            <a:pPr algn="ctr" defTabSz="919437"/>
            <a:endParaRPr lang="en-US" sz="1900" dirty="0">
              <a:solidFill>
                <a:prstClr val="white"/>
              </a:solidFill>
            </a:endParaRPr>
          </a:p>
        </p:txBody>
      </p:sp>
      <p:sp>
        <p:nvSpPr>
          <p:cNvPr id="6" name="Text Placeholder 5"/>
          <p:cNvSpPr>
            <a:spLocks noGrp="1"/>
          </p:cNvSpPr>
          <p:nvPr>
            <p:ph type="body" sz="quarter" idx="10"/>
          </p:nvPr>
        </p:nvSpPr>
        <p:spPr>
          <a:xfrm>
            <a:off x="397307" y="2571744"/>
            <a:ext cx="4450876" cy="1746256"/>
          </a:xfrm>
        </p:spPr>
        <p:txBody>
          <a:bodyPr>
            <a:noAutofit/>
          </a:bodyPr>
          <a:lstStyle>
            <a:lvl1pPr marL="0" indent="0">
              <a:buNone/>
              <a:defRPr sz="47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90766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1644713581"/>
      </p:ext>
    </p:extLst>
  </p:cSld>
  <p:clrMapOvr>
    <a:masterClrMapping/>
  </p:clrMapOv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06306"/>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87227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7327510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s-ES_tradnl" smtClean="0"/>
              <a:t>Click to edit Master title 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s-ES_tradnl" smtClean="0"/>
              <a:t>Click icon to add picture</a:t>
            </a:r>
            <a:endParaRPr lang="es-ES_tradnl"/>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4045878204"/>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4153126297"/>
      </p:ext>
    </p:extLst>
  </p:cSld>
  <p:clrMapOvr>
    <a:masterClrMapping/>
  </p:clrMapOvr>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0088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5425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79436528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3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8" y="655419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9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6298883"/>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92392077"/>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5274372"/>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4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48119373"/>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638497812"/>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16096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s-ES_tradnl" smtClean="0"/>
              <a:t>Click to edit Master title 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s-ES_tradnl">
              <a:solidFill>
                <a:srgbClr val="FFFFFF"/>
              </a:solidFill>
            </a:endParaRPr>
          </a:p>
        </p:txBody>
      </p:sp>
    </p:spTree>
    <p:extLst>
      <p:ext uri="{BB962C8B-B14F-4D97-AF65-F5344CB8AC3E}">
        <p14:creationId xmlns:p14="http://schemas.microsoft.com/office/powerpoint/2010/main" val="362040902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17" tIns="41008" rIns="82017" bIns="41008" rtlCol="0" anchor="ctr"/>
          <a:lstStyle/>
          <a:p>
            <a:pPr algn="ctr" defTabSz="914118"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6" y="299005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5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8" y="655419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9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3232844"/>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128762"/>
          </a:xfrm>
        </p:spPr>
        <p:txBody>
          <a:bodyPr/>
          <a:lstStyle>
            <a:lvl1pPr>
              <a:lnSpc>
                <a:spcPts val="4888"/>
              </a:lnSpc>
              <a:defRPr sz="4900" b="0">
                <a:solidFill>
                  <a:schemeClr val="bg2"/>
                </a:solidFill>
                <a:latin typeface="Times New Roman" pitchFamily="18" charset="0"/>
              </a:defRPr>
            </a:lvl1pPr>
          </a:lstStyle>
          <a:p>
            <a:r>
              <a:rPr lang="es-ES"/>
              <a:t>Click to edit </a:t>
            </a:r>
            <a:br>
              <a:rPr lang="es-ES"/>
            </a:br>
            <a:r>
              <a:rPr lang="es-ES"/>
              <a:t>Master title style</a:t>
            </a:r>
          </a:p>
        </p:txBody>
      </p:sp>
      <p:sp>
        <p:nvSpPr>
          <p:cNvPr id="6" name="Rectangle 5"/>
          <p:cNvSpPr>
            <a:spLocks noChangeArrowheads="1"/>
          </p:cNvSpPr>
          <p:nvPr userDrawn="1"/>
        </p:nvSpPr>
        <p:spPr bwMode="auto">
          <a:xfrm>
            <a:off x="6931233" y="6554175"/>
            <a:ext cx="2505810" cy="144247"/>
          </a:xfrm>
          <a:prstGeom prst="rect">
            <a:avLst/>
          </a:prstGeom>
          <a:noFill/>
          <a:ln w="25400" algn="ctr">
            <a:noFill/>
            <a:miter lim="800000"/>
            <a:headEnd/>
            <a:tailEnd/>
          </a:ln>
        </p:spPr>
        <p:txBody>
          <a:bodyPr lIns="0" tIns="0" rIns="0" bIns="0"/>
          <a:lstStyle/>
          <a:p>
            <a:pPr algn="r" defTabSz="957730" fontAlgn="base">
              <a:lnSpc>
                <a:spcPts val="1128"/>
              </a:lnSpc>
              <a:spcBef>
                <a:spcPct val="0"/>
              </a:spcBef>
              <a:spcAft>
                <a:spcPct val="0"/>
              </a:spcAft>
            </a:pPr>
            <a:r>
              <a:rPr lang="es-ES" sz="800" dirty="0">
                <a:solidFill>
                  <a:srgbClr val="FFFFFF"/>
                </a:solidFill>
                <a:cs typeface="Arial" charset="0"/>
              </a:rPr>
              <a:t>© </a:t>
            </a:r>
            <a:r>
              <a:rPr lang="es-ES" sz="800" dirty="0" smtClean="0">
                <a:solidFill>
                  <a:srgbClr val="FFFFFF"/>
                </a:solidFill>
                <a:cs typeface="Arial" charset="0"/>
              </a:rPr>
              <a:t>2014 Deloitte Consulting S.L.U.</a:t>
            </a:r>
            <a:endParaRPr lang="es-ES" sz="800" dirty="0">
              <a:solidFill>
                <a:srgbClr val="FFFFFF"/>
              </a:solidFill>
              <a:cs typeface="Arial" charset="0"/>
            </a:endParaRPr>
          </a:p>
        </p:txBody>
      </p:sp>
      <p:sp>
        <p:nvSpPr>
          <p:cNvPr id="7" name="Slide Number Placeholder 9"/>
          <p:cNvSpPr>
            <a:spLocks noGrp="1"/>
          </p:cNvSpPr>
          <p:nvPr>
            <p:ph type="sldNum" sz="quarter" idx="4"/>
          </p:nvPr>
        </p:nvSpPr>
        <p:spPr/>
        <p:txBody>
          <a:bodyPr/>
          <a:lstStyle>
            <a:lvl1pPr>
              <a:defRPr>
                <a:solidFill>
                  <a:schemeClr val="bg1"/>
                </a:solidFill>
              </a:defRPr>
            </a:lvl1pPr>
          </a:lstStyle>
          <a:p>
            <a:pPr fontAlgn="base">
              <a:spcBef>
                <a:spcPct val="0"/>
              </a:spcBef>
              <a:spcAft>
                <a:spcPct val="0"/>
              </a:spcAft>
            </a:pPr>
            <a:fld id="{BB8A525C-1C5B-49A5-AD9D-6349DB0D5632}" type="slidenum">
              <a:rPr lang="es-ES">
                <a:solidFill>
                  <a:srgbClr val="FFFFFF"/>
                </a:solidFill>
                <a:cs typeface="Arial" charset="0"/>
              </a:rPr>
              <a:pPr fontAlgn="base">
                <a:spcBef>
                  <a:spcPct val="0"/>
                </a:spcBef>
                <a:spcAft>
                  <a:spcPct val="0"/>
                </a:spcAft>
              </a:pPr>
              <a:t>‹#›</a:t>
            </a:fld>
            <a:endParaRPr lang="es-ES">
              <a:solidFill>
                <a:srgbClr val="FFFFFF"/>
              </a:solidFill>
              <a:cs typeface="Arial" charset="0"/>
            </a:endParaRPr>
          </a:p>
        </p:txBody>
      </p:sp>
      <p:sp>
        <p:nvSpPr>
          <p:cNvPr id="10" name="Footer Placeholder 10"/>
          <p:cNvSpPr>
            <a:spLocks noGrp="1"/>
          </p:cNvSpPr>
          <p:nvPr>
            <p:ph type="ftr" sz="quarter" idx="3"/>
          </p:nvPr>
        </p:nvSpPr>
        <p:spPr/>
        <p:txBody>
          <a:bodyPr/>
          <a:lstStyle>
            <a:lvl1pPr>
              <a:defRPr>
                <a:solidFill>
                  <a:schemeClr val="bg1"/>
                </a:solidFill>
              </a:defRPr>
            </a:lvl1pPr>
          </a:lstStyle>
          <a:p>
            <a:pPr fontAlgn="base">
              <a:spcBef>
                <a:spcPct val="0"/>
              </a:spcBef>
              <a:spcAft>
                <a:spcPct val="0"/>
              </a:spcAft>
            </a:pPr>
            <a:endParaRPr lang="es-ES">
              <a:solidFill>
                <a:srgbClr val="FFFFFF"/>
              </a:solidFill>
              <a:cs typeface="Arial" charset="0"/>
            </a:endParaRPr>
          </a:p>
        </p:txBody>
      </p:sp>
    </p:spTree>
    <p:extLst>
      <p:ext uri="{BB962C8B-B14F-4D97-AF65-F5344CB8AC3E}">
        <p14:creationId xmlns:p14="http://schemas.microsoft.com/office/powerpoint/2010/main" val="17693183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4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66" y="655421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1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117468742"/>
      </p:ext>
    </p:extLst>
  </p:cSld>
  <p:clrMapOvr>
    <a:masterClrMapping/>
  </p:clrMapOvr>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4122891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6622492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5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067415314"/>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62120347"/>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30177452"/>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17" tIns="41008" rIns="82017" bIns="41008" rtlCol="0" anchor="ctr"/>
          <a:lstStyle/>
          <a:p>
            <a:pPr algn="ctr" defTabSz="914118"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6" y="299006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66" y="655421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1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766685366"/>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2923802798"/>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351030175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25394"/>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058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157735939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spTree>
      <p:nvGrpSpPr>
        <p:cNvPr id="1" name=""/>
        <p:cNvGrpSpPr/>
        <p:nvPr/>
      </p:nvGrpSpPr>
      <p:grpSpPr>
        <a:xfrm>
          <a:off x="0" y="0"/>
          <a:ext cx="0" cy="0"/>
          <a:chOff x="0" y="0"/>
          <a:chExt cx="0" cy="0"/>
        </a:xfrm>
      </p:grpSpPr>
      <p:pic>
        <p:nvPicPr>
          <p:cNvPr id="5" name="DTBELM5795186" descr="DEL_PRI_RGB"/>
          <p:cNvPicPr>
            <a:picLocks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5918" y="287338"/>
            <a:ext cx="2346325" cy="533400"/>
          </a:xfrm>
          <a:prstGeom prst="rect">
            <a:avLst/>
          </a:prstGeom>
          <a:noFill/>
          <a:ln w="9525">
            <a:noFill/>
            <a:miter lim="800000"/>
            <a:headEnd/>
            <a:tailEnd/>
          </a:ln>
        </p:spPr>
      </p:pic>
      <p:sp>
        <p:nvSpPr>
          <p:cNvPr id="6" name="Picture Placeholder 5"/>
          <p:cNvSpPr>
            <a:spLocks noGrp="1"/>
          </p:cNvSpPr>
          <p:nvPr>
            <p:ph type="pic" sz="quarter" idx="10"/>
          </p:nvPr>
        </p:nvSpPr>
        <p:spPr>
          <a:xfrm>
            <a:off x="4952218" y="1195983"/>
            <a:ext cx="4953782" cy="5239081"/>
          </a:xfrm>
        </p:spPr>
        <p:txBody>
          <a:bodyPr/>
          <a:lstStyle/>
          <a:p>
            <a:pPr lvl="0"/>
            <a:r>
              <a:rPr lang="en-US" noProof="0" smtClean="0"/>
              <a:t>Click icon to add picture</a:t>
            </a:r>
            <a:endParaRPr lang="es-ES" noProof="0"/>
          </a:p>
        </p:txBody>
      </p:sp>
      <p:sp>
        <p:nvSpPr>
          <p:cNvPr id="120835" name="Title Placeholder 1"/>
          <p:cNvSpPr>
            <a:spLocks noGrp="1"/>
          </p:cNvSpPr>
          <p:nvPr>
            <p:ph type="ctrTitle"/>
          </p:nvPr>
        </p:nvSpPr>
        <p:spPr>
          <a:xfrm>
            <a:off x="830066" y="2886328"/>
            <a:ext cx="4431671" cy="1128762"/>
          </a:xfrm>
        </p:spPr>
        <p:txBody>
          <a:bodyPr/>
          <a:lstStyle>
            <a:lvl1pPr>
              <a:lnSpc>
                <a:spcPct val="95000"/>
              </a:lnSpc>
              <a:defRPr sz="30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40"/>
            <a:ext cx="5135113" cy="303897"/>
          </a:xfrm>
        </p:spPr>
        <p:txBody>
          <a:bodyPr anchor="b"/>
          <a:lstStyle>
            <a:lvl1pPr>
              <a:lnSpc>
                <a:spcPts val="2092"/>
              </a:lnSpc>
              <a:defRPr sz="1700" b="1" smtClean="0"/>
            </a:lvl1pPr>
          </a:lstStyle>
          <a:p>
            <a:r>
              <a:rPr lang="en-US" smtClean="0"/>
              <a:t>Click to edit Master subtitle style</a:t>
            </a:r>
            <a:endParaRPr lang="es-ES" dirty="0" smtClean="0"/>
          </a:p>
        </p:txBody>
      </p:sp>
      <p:sp>
        <p:nvSpPr>
          <p:cNvPr id="7" name="Slide Number Placeholder 3"/>
          <p:cNvSpPr>
            <a:spLocks noGrp="1"/>
          </p:cNvSpPr>
          <p:nvPr>
            <p:ph type="sldNum" sz="quarter" idx="11"/>
          </p:nvPr>
        </p:nvSpPr>
        <p:spPr/>
        <p:txBody>
          <a:bodyPr/>
          <a:lstStyle>
            <a:lvl1pPr>
              <a:defRPr>
                <a:solidFill>
                  <a:schemeClr val="bg1"/>
                </a:solidFill>
              </a:defRPr>
            </a:lvl1pPr>
          </a:lstStyle>
          <a:p>
            <a:pPr>
              <a:defRPr/>
            </a:pPr>
            <a:fld id="{985D5784-C89B-452B-A9FE-131202B74BF5}" type="slidenum">
              <a:rPr lang="es-ES">
                <a:solidFill>
                  <a:srgbClr val="FFFFFF"/>
                </a:solidFill>
              </a:rPr>
              <a:pPr>
                <a:defRPr/>
              </a:pPr>
              <a:t>‹#›</a:t>
            </a:fld>
            <a:endParaRPr lang="es-ES">
              <a:solidFill>
                <a:srgbClr val="FFFFFF"/>
              </a:solidFill>
            </a:endParaRPr>
          </a:p>
        </p:txBody>
      </p:sp>
      <p:sp>
        <p:nvSpPr>
          <p:cNvPr id="8" name="Footer Placeholder 4"/>
          <p:cNvSpPr>
            <a:spLocks noGrp="1"/>
          </p:cNvSpPr>
          <p:nvPr>
            <p:ph type="ftr" sz="quarter" idx="12"/>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1109632228"/>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9"/>
          <p:cNvSpPr>
            <a:spLocks noGrp="1"/>
          </p:cNvSpPr>
          <p:nvPr>
            <p:ph type="sldNum" sz="quarter" idx="10"/>
          </p:nvPr>
        </p:nvSpPr>
        <p:spPr/>
        <p:txBody>
          <a:bodyPr/>
          <a:lstStyle>
            <a:lvl1pPr>
              <a:defRPr/>
            </a:lvl1pPr>
          </a:lstStyle>
          <a:p>
            <a:pPr>
              <a:defRPr/>
            </a:pPr>
            <a:fld id="{A51AFD90-D224-4D2C-9F0A-5CE7ADA33CAA}" type="slidenum">
              <a:rPr lang="es-ES">
                <a:solidFill>
                  <a:srgbClr val="002776"/>
                </a:solidFill>
              </a:rPr>
              <a:pPr>
                <a:defRPr/>
              </a:pPr>
              <a:t>‹#›</a:t>
            </a:fld>
            <a:endParaRPr lang="es-E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25698674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600"/>
            </a:lvl1pPr>
          </a:lstStyle>
          <a:p>
            <a:r>
              <a:rPr lang="en-US" smtClean="0"/>
              <a:t>Click to edit Master title style</a:t>
            </a:r>
            <a:endParaRPr lang="es-ES" dirty="0"/>
          </a:p>
        </p:txBody>
      </p:sp>
      <p:sp>
        <p:nvSpPr>
          <p:cNvPr id="10" name="Picture Placeholder 9"/>
          <p:cNvSpPr>
            <a:spLocks noGrp="1"/>
          </p:cNvSpPr>
          <p:nvPr>
            <p:ph type="pic" sz="quarter" idx="13"/>
          </p:nvPr>
        </p:nvSpPr>
        <p:spPr>
          <a:xfrm>
            <a:off x="5627526" y="0"/>
            <a:ext cx="4278479" cy="6858000"/>
          </a:xfrm>
        </p:spPr>
        <p:txBody>
          <a:bodyPr/>
          <a:lstStyle/>
          <a:p>
            <a:pPr lvl="0"/>
            <a:r>
              <a:rPr lang="en-US" noProof="0" smtClean="0"/>
              <a:t>Click icon to add picture</a:t>
            </a:r>
            <a:endParaRPr lang="es-ES" noProof="0"/>
          </a:p>
        </p:txBody>
      </p:sp>
      <p:sp>
        <p:nvSpPr>
          <p:cNvPr id="4" name="Slide Number Placeholder 9"/>
          <p:cNvSpPr>
            <a:spLocks noGrp="1"/>
          </p:cNvSpPr>
          <p:nvPr>
            <p:ph type="sldNum" sz="quarter" idx="14"/>
          </p:nvPr>
        </p:nvSpPr>
        <p:spPr/>
        <p:txBody>
          <a:bodyPr/>
          <a:lstStyle>
            <a:lvl1pPr>
              <a:defRPr/>
            </a:lvl1pPr>
          </a:lstStyle>
          <a:p>
            <a:pPr>
              <a:defRPr/>
            </a:pPr>
            <a:fld id="{688EE63C-57B5-4337-85CA-660430B9F00F}" type="slidenum">
              <a:rPr lang="es-ES">
                <a:solidFill>
                  <a:srgbClr val="002776"/>
                </a:solidFill>
              </a:rPr>
              <a:pPr>
                <a:defRPr/>
              </a:pPr>
              <a:t>‹#›</a:t>
            </a:fld>
            <a:endParaRPr lang="es-ES">
              <a:solidFill>
                <a:srgbClr val="002776"/>
              </a:solidFill>
            </a:endParaRPr>
          </a:p>
        </p:txBody>
      </p:sp>
      <p:sp>
        <p:nvSpPr>
          <p:cNvPr id="5" name="Footer Placeholder 10"/>
          <p:cNvSpPr>
            <a:spLocks noGrp="1"/>
          </p:cNvSpPr>
          <p:nvPr>
            <p:ph type="ftr" sz="quarter" idx="15"/>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62331441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900" b="0">
                <a:solidFill>
                  <a:schemeClr val="bg2"/>
                </a:solidFill>
                <a:latin typeface="Times New Roman" pitchFamily="18" charset="0"/>
              </a:defRPr>
            </a:lvl1pPr>
          </a:lstStyle>
          <a:p>
            <a:r>
              <a:rPr lang="en-US" smtClean="0"/>
              <a:t>Click to edit Master title style</a:t>
            </a:r>
            <a:endParaRPr lang="es-ES" dirty="0"/>
          </a:p>
        </p:txBody>
      </p:sp>
      <p:sp>
        <p:nvSpPr>
          <p:cNvPr id="3" name="Slide Number Placeholder 9"/>
          <p:cNvSpPr>
            <a:spLocks noGrp="1"/>
          </p:cNvSpPr>
          <p:nvPr>
            <p:ph type="sldNum" sz="quarter" idx="10"/>
          </p:nvPr>
        </p:nvSpPr>
        <p:spPr/>
        <p:txBody>
          <a:bodyPr/>
          <a:lstStyle>
            <a:lvl1pPr>
              <a:defRPr>
                <a:solidFill>
                  <a:schemeClr val="bg1"/>
                </a:solidFill>
              </a:defRPr>
            </a:lvl1pPr>
          </a:lstStyle>
          <a:p>
            <a:pPr>
              <a:defRPr/>
            </a:pPr>
            <a:fld id="{4C4CFC60-37E4-4F9C-9A5E-96A293B3107B}" type="slidenum">
              <a:rPr lang="es-ES">
                <a:solidFill>
                  <a:srgbClr val="FFFFFF"/>
                </a:solidFill>
              </a:rPr>
              <a:pPr>
                <a:defRPr/>
              </a:pPr>
              <a:t>‹#›</a:t>
            </a:fld>
            <a:endParaRPr lang="es-ES">
              <a:solidFill>
                <a:srgbClr val="FFFFFF"/>
              </a:solidFill>
            </a:endParaRPr>
          </a:p>
        </p:txBody>
      </p:sp>
      <p:sp>
        <p:nvSpPr>
          <p:cNvPr id="4" name="Footer Placeholder 10"/>
          <p:cNvSpPr>
            <a:spLocks noGrp="1"/>
          </p:cNvSpPr>
          <p:nvPr>
            <p:ph type="ftr" sz="quarter" idx="11"/>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39484427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9"/>
          <p:cNvSpPr>
            <a:spLocks noGrp="1"/>
          </p:cNvSpPr>
          <p:nvPr>
            <p:ph type="sldNum" sz="quarter" idx="10"/>
          </p:nvPr>
        </p:nvSpPr>
        <p:spPr/>
        <p:txBody>
          <a:bodyPr/>
          <a:lstStyle>
            <a:lvl1pPr>
              <a:defRPr/>
            </a:lvl1pPr>
          </a:lstStyle>
          <a:p>
            <a:pPr>
              <a:defRPr/>
            </a:pPr>
            <a:fld id="{82B3D30E-900F-4B3C-90FD-874594A23576}" type="slidenum">
              <a:rPr lang="es-ES">
                <a:solidFill>
                  <a:srgbClr val="002776"/>
                </a:solidFill>
              </a:rPr>
              <a:pPr>
                <a:defRPr/>
              </a:pPr>
              <a:t>‹#›</a:t>
            </a:fld>
            <a:endParaRPr lang="es-ES">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947318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E0BB912E-E6C5-4210-AEEE-5B81C77577C8}" type="slidenum">
              <a:rPr lang="es-ES">
                <a:solidFill>
                  <a:srgbClr val="002776"/>
                </a:solidFill>
              </a:rPr>
              <a:pPr>
                <a:defRPr/>
              </a:pPr>
              <a:t>‹#›</a:t>
            </a:fld>
            <a:endParaRPr lang="es-ES">
              <a:solidFill>
                <a:srgbClr val="002776"/>
              </a:solidFill>
            </a:endParaRPr>
          </a:p>
        </p:txBody>
      </p:sp>
      <p:sp>
        <p:nvSpPr>
          <p:cNvPr id="3"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09947034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DTBELM2895625" descr="DEL_PRI_RGB"/>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438" y="2911478"/>
            <a:ext cx="3960812" cy="900113"/>
          </a:xfrm>
          <a:prstGeom prst="rect">
            <a:avLst/>
          </a:prstGeom>
          <a:noFill/>
          <a:ln w="9525">
            <a:noFill/>
            <a:miter lim="800000"/>
            <a:headEnd/>
            <a:tailEnd/>
          </a:ln>
        </p:spPr>
      </p:pic>
      <p:sp>
        <p:nvSpPr>
          <p:cNvPr id="8" name="Text Placeholder 7"/>
          <p:cNvSpPr>
            <a:spLocks noGrp="1"/>
          </p:cNvSpPr>
          <p:nvPr>
            <p:ph type="body" sz="quarter" idx="13"/>
          </p:nvPr>
        </p:nvSpPr>
        <p:spPr>
          <a:xfrm>
            <a:off x="450202" y="4146733"/>
            <a:ext cx="6640474" cy="2288334"/>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pPr>
              <a:defRPr/>
            </a:pPr>
            <a:fld id="{8AC95FAB-D468-4CFF-83E1-303F58AD6E66}" type="slidenum">
              <a:rPr lang="es-ES">
                <a:solidFill>
                  <a:srgbClr val="FFFFFF"/>
                </a:solidFill>
              </a:rPr>
              <a:pPr>
                <a:defRPr/>
              </a:pPr>
              <a:t>‹#›</a:t>
            </a:fld>
            <a:endParaRPr lang="es-ES">
              <a:solidFill>
                <a:srgbClr val="FFFFFF"/>
              </a:solidFill>
            </a:endParaRPr>
          </a:p>
        </p:txBody>
      </p:sp>
      <p:sp>
        <p:nvSpPr>
          <p:cNvPr id="5" name="Footer Placeholder 4"/>
          <p:cNvSpPr>
            <a:spLocks noGrp="1"/>
          </p:cNvSpPr>
          <p:nvPr>
            <p:ph type="ftr" sz="quarter" idx="15"/>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1921008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100445378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141789661"/>
      </p:ext>
    </p:extLst>
  </p:cSld>
  <p:clrMapOvr>
    <a:masterClrMapping/>
  </p:clrMapOv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5650920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smtClean="0"/>
              <a:t>Click icon to add 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73102732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977051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301577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124246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10820479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9427594"/>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75242805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smtClean="0"/>
              <a:t>Click icon to add 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92256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s-ES_tradnl">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s-ES_tradnl"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975449063"/>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5919223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2499911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2613225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895205541"/>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681844798"/>
      </p:ext>
    </p:extLst>
  </p:cSld>
  <p:clrMapOvr>
    <a:masterClrMapping/>
  </p:clrMapOvr>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54870630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97008900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41134003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13127813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089254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auto">
              <a:spcBef>
                <a:spcPts val="0"/>
              </a:spcBef>
              <a:spcAft>
                <a:spcPts val="0"/>
              </a:spcAft>
              <a:defRPr>
                <a:solidFill>
                  <a:srgbClr val="002776"/>
                </a:solidFill>
                <a:cs typeface="+mn-cs"/>
              </a:defRPr>
            </a:lvl1pPr>
          </a:lstStyle>
          <a:p>
            <a:pPr>
              <a:defRPr/>
            </a:pPr>
            <a:fld id="{0BEE36FF-50A2-4609-A487-13D3C49E74B7}" type="slidenum">
              <a:rPr lang="en-GB"/>
              <a:pPr>
                <a:defRPr/>
              </a:pPr>
              <a:t>‹#›</a:t>
            </a:fld>
            <a:endParaRPr lang="en-GB"/>
          </a:p>
        </p:txBody>
      </p:sp>
    </p:spTree>
    <p:extLst>
      <p:ext uri="{BB962C8B-B14F-4D97-AF65-F5344CB8AC3E}">
        <p14:creationId xmlns:p14="http://schemas.microsoft.com/office/powerpoint/2010/main" val="3667135223"/>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92923349"/>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649413"/>
      </p:ext>
    </p:extLst>
  </p:cSld>
  <p:clrMapOvr>
    <a:masterClrMapping/>
  </p:clrMapOv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812432601"/>
      </p:ext>
    </p:extLst>
  </p:cSld>
  <p:clrMapOvr>
    <a:masterClrMapping/>
  </p:clrMapOv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77209716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7748339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34327032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3953469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91777590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33994991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6" y="2670657"/>
            <a:ext cx="6621716" cy="1456467"/>
          </a:xfrm>
        </p:spPr>
        <p:txBody>
          <a:bodyPr/>
          <a:lstStyle>
            <a:lvl1pPr>
              <a:lnSpc>
                <a:spcPts val="4881"/>
              </a:lnSpc>
              <a:defRPr sz="53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0205" y="6533098"/>
            <a:ext cx="306387" cy="158250"/>
          </a:xfrm>
        </p:spPr>
        <p:txBody>
          <a:bodyPr/>
          <a:lstStyle>
            <a:lvl1pPr>
              <a:lnSpc>
                <a:spcPts val="125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34749" y="6533098"/>
            <a:ext cx="4677095" cy="158250"/>
          </a:xfrm>
        </p:spPr>
        <p:txBody>
          <a:bodyPr/>
          <a:lstStyle>
            <a:lvl1pPr>
              <a:lnSpc>
                <a:spcPts val="125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108563466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EL_COL"/>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73" y="358804"/>
            <a:ext cx="204655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602" name="Rectangle 2"/>
          <p:cNvSpPr>
            <a:spLocks noGrp="1" noChangeArrowheads="1"/>
          </p:cNvSpPr>
          <p:nvPr>
            <p:ph type="ctrTitle"/>
          </p:nvPr>
        </p:nvSpPr>
        <p:spPr>
          <a:xfrm>
            <a:off x="388695" y="2698785"/>
            <a:ext cx="9123495" cy="615553"/>
          </a:xfrm>
        </p:spPr>
        <p:txBody>
          <a:bodyPr>
            <a:spAutoFit/>
          </a:bodyPr>
          <a:lstStyle>
            <a:lvl1pPr>
              <a:lnSpc>
                <a:spcPts val="4800"/>
              </a:lnSpc>
              <a:defRPr sz="4000" b="0">
                <a:latin typeface="Times New Roman" pitchFamily="18" charset="0"/>
              </a:defRPr>
            </a:lvl1pPr>
          </a:lstStyle>
          <a:p>
            <a:r>
              <a:rPr lang="es-AR" noProof="0" smtClean="0"/>
              <a:t>Click to edit Master title style</a:t>
            </a:r>
            <a:endParaRPr lang="es-AR" noProof="0"/>
          </a:p>
        </p:txBody>
      </p:sp>
      <p:sp>
        <p:nvSpPr>
          <p:cNvPr id="1433603" name="Rectangle 3"/>
          <p:cNvSpPr>
            <a:spLocks noGrp="1" noChangeArrowheads="1"/>
          </p:cNvSpPr>
          <p:nvPr>
            <p:ph type="subTitle" idx="1"/>
          </p:nvPr>
        </p:nvSpPr>
        <p:spPr>
          <a:xfrm>
            <a:off x="388673" y="5397535"/>
            <a:ext cx="5849012" cy="276999"/>
          </a:xfrm>
        </p:spPr>
        <p:txBody>
          <a:bodyPr>
            <a:spAutoFit/>
          </a:bodyPr>
          <a:lstStyle>
            <a:lvl1pPr>
              <a:defRPr/>
            </a:lvl1pPr>
          </a:lstStyle>
          <a:p>
            <a:r>
              <a:rPr lang="es-AR" noProof="0" smtClean="0"/>
              <a:t>Click to edit Master subtitle style</a:t>
            </a:r>
            <a:endParaRPr lang="es-AR" noProof="0"/>
          </a:p>
        </p:txBody>
      </p:sp>
    </p:spTree>
    <p:extLst>
      <p:ext uri="{BB962C8B-B14F-4D97-AF65-F5344CB8AC3E}">
        <p14:creationId xmlns:p14="http://schemas.microsoft.com/office/powerpoint/2010/main" val="109837193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218" y="189302"/>
            <a:ext cx="9323074" cy="844470"/>
          </a:xfrm>
        </p:spPr>
        <p:txBody>
          <a:bodyPr/>
          <a:lstStyle>
            <a:lvl1pPr>
              <a:lnSpc>
                <a:spcPct val="100000"/>
              </a:lnSpc>
              <a:defRPr sz="21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97229309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9" y="4407216"/>
            <a:ext cx="8419396" cy="1361237"/>
          </a:xfrm>
        </p:spPr>
        <p:txBody>
          <a:bodyPr/>
          <a:lstStyle>
            <a:lvl1pPr algn="l">
              <a:defRPr sz="3800" b="1" cap="all"/>
            </a:lvl1pPr>
          </a:lstStyle>
          <a:p>
            <a:r>
              <a:rPr lang="en-US" smtClean="0"/>
              <a:t>Click to edit Master title style</a:t>
            </a:r>
            <a:endParaRPr lang="es-CL"/>
          </a:p>
        </p:txBody>
      </p:sp>
      <p:sp>
        <p:nvSpPr>
          <p:cNvPr id="3" name="Text Placeholder 2"/>
          <p:cNvSpPr>
            <a:spLocks noGrp="1"/>
          </p:cNvSpPr>
          <p:nvPr>
            <p:ph type="body" idx="1"/>
          </p:nvPr>
        </p:nvSpPr>
        <p:spPr>
          <a:xfrm>
            <a:off x="783169" y="2907338"/>
            <a:ext cx="8419396" cy="1499881"/>
          </a:xfrm>
        </p:spPr>
        <p:txBody>
          <a:bodyPr anchor="b"/>
          <a:lstStyle>
            <a:lvl1pPr marL="0" indent="0">
              <a:buNone/>
              <a:defRPr sz="1900"/>
            </a:lvl1pPr>
            <a:lvl2pPr marL="429295" indent="0">
              <a:buNone/>
              <a:defRPr sz="1700"/>
            </a:lvl2pPr>
            <a:lvl3pPr marL="858595" indent="0">
              <a:buNone/>
              <a:defRPr sz="1500"/>
            </a:lvl3pPr>
            <a:lvl4pPr marL="1287890" indent="0">
              <a:buNone/>
              <a:defRPr sz="1300"/>
            </a:lvl4pPr>
            <a:lvl5pPr marL="1717186" indent="0">
              <a:buNone/>
              <a:defRPr sz="1300"/>
            </a:lvl5pPr>
            <a:lvl6pPr marL="2146482" indent="0">
              <a:buNone/>
              <a:defRPr sz="1300"/>
            </a:lvl6pPr>
            <a:lvl7pPr marL="2575780" indent="0">
              <a:buNone/>
              <a:defRPr sz="1300"/>
            </a:lvl7pPr>
            <a:lvl8pPr marL="3005077" indent="0">
              <a:buNone/>
              <a:defRPr sz="1300"/>
            </a:lvl8pPr>
            <a:lvl9pPr marL="3434372" indent="0">
              <a:buNone/>
              <a:defRPr sz="13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7170671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84601" y="1159577"/>
            <a:ext cx="4392592" cy="5381927"/>
          </a:xfrm>
        </p:spPr>
        <p:txBody>
          <a:bodyPr/>
          <a:lstStyle>
            <a:lvl1pPr>
              <a:defRPr sz="26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027259" y="1159577"/>
            <a:ext cx="4392592" cy="5381927"/>
          </a:xfrm>
        </p:spPr>
        <p:txBody>
          <a:bodyPr/>
          <a:lstStyle>
            <a:lvl1pPr>
              <a:defRPr sz="26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8438582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3219" y="189303"/>
            <a:ext cx="9323074" cy="1142767"/>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495540" y="1534892"/>
            <a:ext cx="4376960" cy="640006"/>
          </a:xfrm>
        </p:spPr>
        <p:txBody>
          <a:bodyPr anchor="b"/>
          <a:lstStyle>
            <a:lvl1pPr marL="0" indent="0">
              <a:buNone/>
              <a:defRPr sz="2400" b="1"/>
            </a:lvl1pPr>
            <a:lvl2pPr marL="429295" indent="0">
              <a:buNone/>
              <a:defRPr sz="1900" b="1"/>
            </a:lvl2pPr>
            <a:lvl3pPr marL="858595" indent="0">
              <a:buNone/>
              <a:defRPr sz="1700" b="1"/>
            </a:lvl3pPr>
            <a:lvl4pPr marL="1287890" indent="0">
              <a:buNone/>
              <a:defRPr sz="1500" b="1"/>
            </a:lvl4pPr>
            <a:lvl5pPr marL="1717186" indent="0">
              <a:buNone/>
              <a:defRPr sz="1500" b="1"/>
            </a:lvl5pPr>
            <a:lvl6pPr marL="2146482" indent="0">
              <a:buNone/>
              <a:defRPr sz="1500" b="1"/>
            </a:lvl6pPr>
            <a:lvl7pPr marL="2575780" indent="0">
              <a:buNone/>
              <a:defRPr sz="1500" b="1"/>
            </a:lvl7pPr>
            <a:lvl8pPr marL="3005077" indent="0">
              <a:buNone/>
              <a:defRPr sz="1500" b="1"/>
            </a:lvl8pPr>
            <a:lvl9pPr marL="343437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540" y="2174905"/>
            <a:ext cx="4376960" cy="3950667"/>
          </a:xfrm>
        </p:spPr>
        <p:txBody>
          <a:bodyPr/>
          <a:lstStyle>
            <a:lvl1pPr>
              <a:defRPr sz="24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031945" y="1534892"/>
            <a:ext cx="4378523" cy="640006"/>
          </a:xfrm>
        </p:spPr>
        <p:txBody>
          <a:bodyPr anchor="b"/>
          <a:lstStyle>
            <a:lvl1pPr marL="0" indent="0">
              <a:buNone/>
              <a:defRPr sz="2400" b="1"/>
            </a:lvl1pPr>
            <a:lvl2pPr marL="429295" indent="0">
              <a:buNone/>
              <a:defRPr sz="1900" b="1"/>
            </a:lvl2pPr>
            <a:lvl3pPr marL="858595" indent="0">
              <a:buNone/>
              <a:defRPr sz="1700" b="1"/>
            </a:lvl3pPr>
            <a:lvl4pPr marL="1287890" indent="0">
              <a:buNone/>
              <a:defRPr sz="1500" b="1"/>
            </a:lvl4pPr>
            <a:lvl5pPr marL="1717186" indent="0">
              <a:buNone/>
              <a:defRPr sz="1500" b="1"/>
            </a:lvl5pPr>
            <a:lvl6pPr marL="2146482" indent="0">
              <a:buNone/>
              <a:defRPr sz="1500" b="1"/>
            </a:lvl6pPr>
            <a:lvl7pPr marL="2575780" indent="0">
              <a:buNone/>
              <a:defRPr sz="1500" b="1"/>
            </a:lvl7pPr>
            <a:lvl8pPr marL="3005077" indent="0">
              <a:buNone/>
              <a:defRPr sz="1500" b="1"/>
            </a:lvl8pPr>
            <a:lvl9pPr marL="343437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945" y="2174905"/>
            <a:ext cx="4378523" cy="3950667"/>
          </a:xfrm>
        </p:spPr>
        <p:txBody>
          <a:bodyPr/>
          <a:lstStyle>
            <a:lvl1pPr>
              <a:defRPr sz="24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77699076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31351488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42" y="273095"/>
            <a:ext cx="3259272" cy="1162373"/>
          </a:xfrm>
        </p:spPr>
        <p:txBody>
          <a:bodyPr anchor="b"/>
          <a:lstStyle>
            <a:lvl1pPr algn="l">
              <a:defRPr sz="1900" b="1"/>
            </a:lvl1pPr>
          </a:lstStyle>
          <a:p>
            <a:r>
              <a:rPr lang="en-US" smtClean="0"/>
              <a:t>Click to edit Master title style</a:t>
            </a:r>
            <a:endParaRPr lang="es-CL"/>
          </a:p>
        </p:txBody>
      </p:sp>
      <p:sp>
        <p:nvSpPr>
          <p:cNvPr id="3" name="Content Placeholder 2"/>
          <p:cNvSpPr>
            <a:spLocks noGrp="1"/>
          </p:cNvSpPr>
          <p:nvPr>
            <p:ph idx="1"/>
          </p:nvPr>
        </p:nvSpPr>
        <p:spPr>
          <a:xfrm>
            <a:off x="3873618" y="273090"/>
            <a:ext cx="5536855" cy="5852477"/>
          </a:xfrm>
        </p:spPr>
        <p:txBody>
          <a:bodyPr/>
          <a:lstStyle>
            <a:lvl1pPr>
              <a:defRPr sz="3000"/>
            </a:lvl1pPr>
            <a:lvl2pPr>
              <a:defRPr sz="26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95542" y="1435466"/>
            <a:ext cx="3259272" cy="4690104"/>
          </a:xfrm>
        </p:spPr>
        <p:txBody>
          <a:bodyPr/>
          <a:lstStyle>
            <a:lvl1pPr marL="0" indent="0">
              <a:buNone/>
              <a:defRPr sz="1300"/>
            </a:lvl1pPr>
            <a:lvl2pPr marL="429295" indent="0">
              <a:buNone/>
              <a:defRPr sz="1100"/>
            </a:lvl2pPr>
            <a:lvl3pPr marL="858595" indent="0">
              <a:buNone/>
              <a:defRPr sz="900"/>
            </a:lvl3pPr>
            <a:lvl4pPr marL="1287890" indent="0">
              <a:buNone/>
              <a:defRPr sz="800"/>
            </a:lvl4pPr>
            <a:lvl5pPr marL="1717186" indent="0">
              <a:buNone/>
              <a:defRPr sz="800"/>
            </a:lvl5pPr>
            <a:lvl6pPr marL="2146482" indent="0">
              <a:buNone/>
              <a:defRPr sz="800"/>
            </a:lvl6pPr>
            <a:lvl7pPr marL="2575780" indent="0">
              <a:buNone/>
              <a:defRPr sz="800"/>
            </a:lvl7pPr>
            <a:lvl8pPr marL="3005077" indent="0">
              <a:buNone/>
              <a:defRPr sz="800"/>
            </a:lvl8pPr>
            <a:lvl9pPr marL="343437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60294693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02" y="4800740"/>
            <a:ext cx="5943287" cy="567182"/>
          </a:xfrm>
        </p:spPr>
        <p:txBody>
          <a:bodyPr anchor="b"/>
          <a:lstStyle>
            <a:lvl1pPr algn="l">
              <a:defRPr sz="1900" b="1"/>
            </a:lvl1pPr>
          </a:lstStyle>
          <a:p>
            <a:r>
              <a:rPr lang="en-US" smtClean="0"/>
              <a:t>Click to edit Master title style</a:t>
            </a:r>
            <a:endParaRPr lang="es-CL"/>
          </a:p>
        </p:txBody>
      </p:sp>
      <p:sp>
        <p:nvSpPr>
          <p:cNvPr id="3" name="Picture Placeholder 2"/>
          <p:cNvSpPr>
            <a:spLocks noGrp="1"/>
          </p:cNvSpPr>
          <p:nvPr>
            <p:ph type="pic" idx="1"/>
          </p:nvPr>
        </p:nvSpPr>
        <p:spPr>
          <a:xfrm>
            <a:off x="1941502" y="613401"/>
            <a:ext cx="5943287" cy="4114520"/>
          </a:xfrm>
        </p:spPr>
        <p:txBody>
          <a:bodyPr/>
          <a:lstStyle>
            <a:lvl1pPr marL="0" indent="0">
              <a:buNone/>
              <a:defRPr sz="3000"/>
            </a:lvl1pPr>
            <a:lvl2pPr marL="429295" indent="0">
              <a:buNone/>
              <a:defRPr sz="2600"/>
            </a:lvl2pPr>
            <a:lvl3pPr marL="858595" indent="0">
              <a:buNone/>
              <a:defRPr sz="2400"/>
            </a:lvl3pPr>
            <a:lvl4pPr marL="1287890" indent="0">
              <a:buNone/>
              <a:defRPr sz="1900"/>
            </a:lvl4pPr>
            <a:lvl5pPr marL="1717186" indent="0">
              <a:buNone/>
              <a:defRPr sz="1900"/>
            </a:lvl5pPr>
            <a:lvl6pPr marL="2146482" indent="0">
              <a:buNone/>
              <a:defRPr sz="1900"/>
            </a:lvl6pPr>
            <a:lvl7pPr marL="2575780" indent="0">
              <a:buNone/>
              <a:defRPr sz="1900"/>
            </a:lvl7pPr>
            <a:lvl8pPr marL="3005077" indent="0">
              <a:buNone/>
              <a:defRPr sz="1900"/>
            </a:lvl8pPr>
            <a:lvl9pPr marL="3434372" indent="0">
              <a:buNone/>
              <a:defRPr sz="1900"/>
            </a:lvl9pPr>
          </a:lstStyle>
          <a:p>
            <a:pPr lvl="0"/>
            <a:endParaRPr lang="es-CL" noProof="0" dirty="0" smtClean="0"/>
          </a:p>
        </p:txBody>
      </p:sp>
      <p:sp>
        <p:nvSpPr>
          <p:cNvPr id="4" name="Text Placeholder 3"/>
          <p:cNvSpPr>
            <a:spLocks noGrp="1"/>
          </p:cNvSpPr>
          <p:nvPr>
            <p:ph type="body" sz="half" idx="2"/>
          </p:nvPr>
        </p:nvSpPr>
        <p:spPr>
          <a:xfrm>
            <a:off x="1941502" y="5367922"/>
            <a:ext cx="5943287" cy="803858"/>
          </a:xfrm>
        </p:spPr>
        <p:txBody>
          <a:bodyPr/>
          <a:lstStyle>
            <a:lvl1pPr marL="0" indent="0">
              <a:buNone/>
              <a:defRPr sz="1300"/>
            </a:lvl1pPr>
            <a:lvl2pPr marL="429295" indent="0">
              <a:buNone/>
              <a:defRPr sz="1100"/>
            </a:lvl2pPr>
            <a:lvl3pPr marL="858595" indent="0">
              <a:buNone/>
              <a:defRPr sz="900"/>
            </a:lvl3pPr>
            <a:lvl4pPr marL="1287890" indent="0">
              <a:buNone/>
              <a:defRPr sz="800"/>
            </a:lvl4pPr>
            <a:lvl5pPr marL="1717186" indent="0">
              <a:buNone/>
              <a:defRPr sz="800"/>
            </a:lvl5pPr>
            <a:lvl6pPr marL="2146482" indent="0">
              <a:buNone/>
              <a:defRPr sz="800"/>
            </a:lvl6pPr>
            <a:lvl7pPr marL="2575780" indent="0">
              <a:buNone/>
              <a:defRPr sz="800"/>
            </a:lvl7pPr>
            <a:lvl8pPr marL="3005077" indent="0">
              <a:buNone/>
              <a:defRPr sz="800"/>
            </a:lvl8pPr>
            <a:lvl9pPr marL="343437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400268806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5930382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039" y="315107"/>
            <a:ext cx="2233813" cy="6226397"/>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84598" y="315107"/>
            <a:ext cx="6551372" cy="6226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881920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2645" y="1828800"/>
            <a:ext cx="5788614" cy="828000"/>
          </a:xfrm>
        </p:spPr>
        <p:txBody>
          <a:bodyPr>
            <a:noAutofit/>
          </a:bodyPr>
          <a:lstStyle>
            <a:lvl1pPr>
              <a:defRPr sz="29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2646" y="4286257"/>
            <a:ext cx="5788120" cy="1500198"/>
          </a:xfrm>
        </p:spPr>
        <p:txBody>
          <a:bodyPr>
            <a:normAutofit/>
          </a:bodyPr>
          <a:lstStyle>
            <a:lvl1pPr marL="0" indent="0" algn="l">
              <a:lnSpc>
                <a:spcPct val="120000"/>
              </a:lnSpc>
              <a:spcBef>
                <a:spcPts val="0"/>
              </a:spcBef>
              <a:spcAft>
                <a:spcPts val="0"/>
              </a:spcAft>
              <a:buNone/>
              <a:defRPr sz="1700" b="0">
                <a:solidFill>
                  <a:schemeClr val="accent5"/>
                </a:solidFill>
              </a:defRPr>
            </a:lvl1pPr>
            <a:lvl2pPr marL="489906" indent="0" algn="ctr">
              <a:buNone/>
              <a:defRPr>
                <a:solidFill>
                  <a:schemeClr val="tx1">
                    <a:tint val="75000"/>
                  </a:schemeClr>
                </a:solidFill>
              </a:defRPr>
            </a:lvl2pPr>
            <a:lvl3pPr marL="979813" indent="0" algn="ctr">
              <a:buNone/>
              <a:defRPr>
                <a:solidFill>
                  <a:schemeClr val="tx1">
                    <a:tint val="75000"/>
                  </a:schemeClr>
                </a:solidFill>
              </a:defRPr>
            </a:lvl3pPr>
            <a:lvl4pPr marL="1469719" indent="0" algn="ctr">
              <a:buNone/>
              <a:defRPr>
                <a:solidFill>
                  <a:schemeClr val="tx1">
                    <a:tint val="75000"/>
                  </a:schemeClr>
                </a:solidFill>
              </a:defRPr>
            </a:lvl4pPr>
            <a:lvl5pPr marL="1959626" indent="0" algn="ctr">
              <a:buNone/>
              <a:defRPr>
                <a:solidFill>
                  <a:schemeClr val="tx1">
                    <a:tint val="75000"/>
                  </a:schemeClr>
                </a:solidFill>
              </a:defRPr>
            </a:lvl5pPr>
            <a:lvl6pPr marL="2449533" indent="0" algn="ctr">
              <a:buNone/>
              <a:defRPr>
                <a:solidFill>
                  <a:schemeClr val="tx1">
                    <a:tint val="75000"/>
                  </a:schemeClr>
                </a:solidFill>
              </a:defRPr>
            </a:lvl6pPr>
            <a:lvl7pPr marL="2939438" indent="0" algn="ctr">
              <a:buNone/>
              <a:defRPr>
                <a:solidFill>
                  <a:schemeClr val="tx1">
                    <a:tint val="75000"/>
                  </a:schemeClr>
                </a:solidFill>
              </a:defRPr>
            </a:lvl7pPr>
            <a:lvl8pPr marL="3429345" indent="0" algn="ctr">
              <a:buNone/>
              <a:defRPr>
                <a:solidFill>
                  <a:schemeClr val="tx1">
                    <a:tint val="75000"/>
                  </a:schemeClr>
                </a:solidFill>
              </a:defRPr>
            </a:lvl8pPr>
            <a:lvl9pPr marL="3919251"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72" y="433079"/>
            <a:ext cx="2063129" cy="346434"/>
          </a:xfrm>
          <a:prstGeom prst="rect">
            <a:avLst/>
          </a:prstGeom>
        </p:spPr>
      </p:pic>
      <p:sp>
        <p:nvSpPr>
          <p:cNvPr id="8" name="Text Placeholder 5"/>
          <p:cNvSpPr>
            <a:spLocks noGrp="1"/>
          </p:cNvSpPr>
          <p:nvPr>
            <p:ph type="body" sz="quarter" idx="10"/>
          </p:nvPr>
        </p:nvSpPr>
        <p:spPr>
          <a:xfrm>
            <a:off x="406306" y="2663188"/>
            <a:ext cx="5784954" cy="1623070"/>
          </a:xfrm>
        </p:spPr>
        <p:txBody>
          <a:bodyPr>
            <a:noAutofit/>
          </a:bodyPr>
          <a:lstStyle>
            <a:lvl1pPr marL="0" indent="0">
              <a:buNone/>
              <a:defRPr sz="29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0505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0558678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Content Placeholder 2"/>
          <p:cNvSpPr>
            <a:spLocks noGrp="1"/>
          </p:cNvSpPr>
          <p:nvPr>
            <p:ph idx="1"/>
          </p:nvPr>
        </p:nvSpPr>
        <p:spPr/>
        <p:txBody>
          <a:bodyPr/>
          <a:lstStyle/>
          <a:p>
            <a:pPr lvl="0"/>
            <a:r>
              <a:rPr lang="es-AR" noProof="0" smtClean="0"/>
              <a:t>Click to edit Master text styles</a:t>
            </a:r>
          </a:p>
          <a:p>
            <a:pPr lvl="1"/>
            <a:r>
              <a:rPr lang="es-AR" noProof="0" smtClean="0"/>
              <a:t>Second level</a:t>
            </a:r>
          </a:p>
          <a:p>
            <a:pPr lvl="2"/>
            <a:r>
              <a:rPr lang="es-AR" noProof="0" smtClean="0"/>
              <a:t>Third level</a:t>
            </a:r>
          </a:p>
          <a:p>
            <a:pPr lvl="3"/>
            <a:r>
              <a:rPr lang="es-AR" noProof="0" smtClean="0"/>
              <a:t>Fourth level</a:t>
            </a:r>
          </a:p>
          <a:p>
            <a:pPr lvl="4"/>
            <a:r>
              <a:rPr lang="es-AR" noProof="0" smtClean="0"/>
              <a:t>Fifth level</a:t>
            </a:r>
            <a:endParaRPr lang="es-AR" noProof="0"/>
          </a:p>
        </p:txBody>
      </p:sp>
    </p:spTree>
    <p:extLst>
      <p:ext uri="{BB962C8B-B14F-4D97-AF65-F5344CB8AC3E}">
        <p14:creationId xmlns:p14="http://schemas.microsoft.com/office/powerpoint/2010/main" val="3637503556"/>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31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044725" y="0"/>
            <a:ext cx="4861278" cy="6858000"/>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95756" tIns="47877" rIns="95756" bIns="47877" rtlCol="0" anchor="ctr"/>
          <a:lstStyle/>
          <a:p>
            <a:pPr algn="ctr" defTabSz="979813"/>
            <a:endParaRPr lang="en-US" sz="2000" dirty="0">
              <a:solidFill>
                <a:prstClr val="white"/>
              </a:solidFill>
            </a:endParaRPr>
          </a:p>
        </p:txBody>
      </p:sp>
      <p:sp>
        <p:nvSpPr>
          <p:cNvPr id="6" name="Text Placeholder 5"/>
          <p:cNvSpPr>
            <a:spLocks noGrp="1"/>
          </p:cNvSpPr>
          <p:nvPr>
            <p:ph type="body" sz="quarter" idx="10"/>
          </p:nvPr>
        </p:nvSpPr>
        <p:spPr>
          <a:xfrm>
            <a:off x="397302" y="2571744"/>
            <a:ext cx="4450876" cy="1746256"/>
          </a:xfrm>
        </p:spPr>
        <p:txBody>
          <a:bodyPr>
            <a:noAutofit/>
          </a:bodyPr>
          <a:lstStyle>
            <a:lvl1pPr marL="0" indent="0">
              <a:buNone/>
              <a:defRPr sz="50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28189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3" y="2886328"/>
            <a:ext cx="4431671" cy="1128762"/>
          </a:xfrm>
        </p:spPr>
        <p:txBody>
          <a:bodyPr/>
          <a:lstStyle>
            <a:lvl1pPr>
              <a:lnSpc>
                <a:spcPct val="95000"/>
              </a:lnSpc>
              <a:defRPr sz="2823"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36"/>
            <a:ext cx="5135113" cy="303897"/>
          </a:xfrm>
        </p:spPr>
        <p:txBody>
          <a:bodyPr anchor="b"/>
          <a:lstStyle>
            <a:lvl1pPr>
              <a:lnSpc>
                <a:spcPts val="1962"/>
              </a:lnSpc>
              <a:defRPr sz="1588"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79"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3" y="6554103"/>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3" y="6554103"/>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859886979"/>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258909991"/>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7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73777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587"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972" rtl="0" fontAlgn="base">
              <a:lnSpc>
                <a:spcPts val="1059"/>
              </a:lnSpc>
              <a:spcBef>
                <a:spcPct val="0"/>
              </a:spcBef>
              <a:spcAft>
                <a:spcPct val="0"/>
              </a:spcAft>
              <a:defRPr lang="es-ES" sz="882"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373151922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89585433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1315008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684" fontAlgn="base">
              <a:spcBef>
                <a:spcPct val="0"/>
              </a:spcBef>
              <a:spcAft>
                <a:spcPct val="0"/>
              </a:spcAft>
            </a:pPr>
            <a:endParaRPr lang="es-ES_tradnl" sz="1764"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1"/>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2"/>
            <a:ext cx="6640474" cy="2288334"/>
          </a:xfrm>
        </p:spPr>
        <p:txBody>
          <a:bodyPr/>
          <a:lstStyle>
            <a:lvl1pPr>
              <a:defRPr sz="618">
                <a:solidFill>
                  <a:srgbClr val="000000"/>
                </a:solidFill>
              </a:defRPr>
            </a:lvl1pPr>
            <a:lvl2pPr>
              <a:defRPr sz="706"/>
            </a:lvl2pPr>
            <a:lvl3pPr>
              <a:defRPr sz="706"/>
            </a:lvl3pPr>
            <a:lvl4pPr>
              <a:defRPr sz="706"/>
            </a:lvl4pPr>
            <a:lvl5pPr>
              <a:defRPr sz="706"/>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3" y="6554103"/>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3" y="6554103"/>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2964625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Rectangle 5"/>
          <p:cNvSpPr>
            <a:spLocks noGrp="1" noChangeArrowheads="1"/>
          </p:cNvSpPr>
          <p:nvPr>
            <p:ph type="sldNum" sz="quarter" idx="10"/>
          </p:nvPr>
        </p:nvSpPr>
        <p:spPr>
          <a:xfrm>
            <a:off x="388695" y="6567488"/>
            <a:ext cx="385233" cy="152400"/>
          </a:xfrm>
          <a:prstGeom prst="rect">
            <a:avLst/>
          </a:prstGeom>
        </p:spPr>
        <p:txBody>
          <a:bodyPr lIns="91387" tIns="45695" rIns="91387" bIns="45695"/>
          <a:lstStyle>
            <a:lvl1pPr>
              <a:defRPr/>
            </a:lvl1pPr>
          </a:lstStyle>
          <a:p>
            <a:pPr fontAlgn="base">
              <a:spcBef>
                <a:spcPct val="0"/>
              </a:spcBef>
              <a:spcAft>
                <a:spcPct val="0"/>
              </a:spcAft>
              <a:defRPr/>
            </a:pPr>
            <a:fld id="{4E0537CB-44F0-47B9-BBFF-84B4A03DE057}" type="slidenum">
              <a:rPr lang="es-AR" altLang="en-GB" sz="1400">
                <a:solidFill>
                  <a:srgbClr val="000066"/>
                </a:solidFill>
                <a:cs typeface="Arial" charset="0"/>
              </a:rPr>
              <a:pPr fontAlgn="base">
                <a:spcBef>
                  <a:spcPct val="0"/>
                </a:spcBef>
                <a:spcAft>
                  <a:spcPct val="0"/>
                </a:spcAft>
                <a:defRPr/>
              </a:pPr>
              <a:t>‹#›</a:t>
            </a:fld>
            <a:endParaRPr lang="es-AR" altLang="en-GB" sz="1400" dirty="0">
              <a:solidFill>
                <a:srgbClr val="000066"/>
              </a:solidFill>
              <a:cs typeface="Arial" charset="0"/>
            </a:endParaRPr>
          </a:p>
        </p:txBody>
      </p:sp>
    </p:spTree>
    <p:extLst>
      <p:ext uri="{BB962C8B-B14F-4D97-AF65-F5344CB8AC3E}">
        <p14:creationId xmlns:p14="http://schemas.microsoft.com/office/powerpoint/2010/main" val="1889156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570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sz="14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fld id="{20A7A354-C5FB-4D1E-BE75-5A939ED93F75}" type="slidenum">
              <a:rPr lang="es-ES" sz="1400" smtClean="0">
                <a:solidFill>
                  <a:srgbClr val="FFFFFF"/>
                </a:solidFill>
                <a:cs typeface="Arial" charset="0"/>
              </a:rPr>
              <a:pPr fontAlgn="base">
                <a:spcBef>
                  <a:spcPct val="0"/>
                </a:spcBef>
                <a:spcAft>
                  <a:spcPct val="0"/>
                </a:spcAft>
              </a:pPr>
              <a:t>‹#›</a:t>
            </a:fld>
            <a:endParaRPr lang="es-ES" sz="1400">
              <a:solidFill>
                <a:srgbClr val="FFFFFF"/>
              </a:solidFill>
              <a:cs typeface="Arial" charset="0"/>
            </a:endParaRPr>
          </a:p>
        </p:txBody>
      </p:sp>
      <p:sp>
        <p:nvSpPr>
          <p:cNvPr id="9" name="Footer Placeholder 4"/>
          <p:cNvSpPr>
            <a:spLocks noGrp="1"/>
          </p:cNvSpPr>
          <p:nvPr>
            <p:ph type="ftr" sz="quarter" idx="11"/>
          </p:nvPr>
        </p:nvSpPr>
        <p:spPr>
          <a:xfrm>
            <a:off x="836319" y="6554316"/>
            <a:ext cx="4677095"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endParaRPr lang="es-ES" sz="1400">
              <a:solidFill>
                <a:srgbClr val="FFFFFF"/>
              </a:solidFill>
              <a:cs typeface="Arial" charset="0"/>
            </a:endParaRPr>
          </a:p>
        </p:txBody>
      </p:sp>
    </p:spTree>
    <p:extLst>
      <p:ext uri="{BB962C8B-B14F-4D97-AF65-F5344CB8AC3E}">
        <p14:creationId xmlns:p14="http://schemas.microsoft.com/office/powerpoint/2010/main" val="6283847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EL_COL"/>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73" y="358804"/>
            <a:ext cx="204655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602" name="Rectangle 2"/>
          <p:cNvSpPr>
            <a:spLocks noGrp="1" noChangeArrowheads="1"/>
          </p:cNvSpPr>
          <p:nvPr>
            <p:ph type="ctrTitle"/>
          </p:nvPr>
        </p:nvSpPr>
        <p:spPr>
          <a:xfrm>
            <a:off x="388695" y="2698785"/>
            <a:ext cx="9123495" cy="615553"/>
          </a:xfrm>
        </p:spPr>
        <p:txBody>
          <a:bodyPr>
            <a:spAutoFit/>
          </a:bodyPr>
          <a:lstStyle>
            <a:lvl1pPr>
              <a:lnSpc>
                <a:spcPts val="4800"/>
              </a:lnSpc>
              <a:defRPr sz="4000" b="0">
                <a:latin typeface="Times New Roman" pitchFamily="18" charset="0"/>
              </a:defRPr>
            </a:lvl1pPr>
          </a:lstStyle>
          <a:p>
            <a:r>
              <a:rPr lang="es-AR" noProof="0" smtClean="0"/>
              <a:t>Click to edit Master title style</a:t>
            </a:r>
            <a:endParaRPr lang="es-AR" noProof="0"/>
          </a:p>
        </p:txBody>
      </p:sp>
      <p:sp>
        <p:nvSpPr>
          <p:cNvPr id="1433603" name="Rectangle 3"/>
          <p:cNvSpPr>
            <a:spLocks noGrp="1" noChangeArrowheads="1"/>
          </p:cNvSpPr>
          <p:nvPr>
            <p:ph type="subTitle" idx="1"/>
          </p:nvPr>
        </p:nvSpPr>
        <p:spPr>
          <a:xfrm>
            <a:off x="388673" y="5397535"/>
            <a:ext cx="5849012" cy="276999"/>
          </a:xfrm>
        </p:spPr>
        <p:txBody>
          <a:bodyPr>
            <a:spAutoFit/>
          </a:bodyPr>
          <a:lstStyle>
            <a:lvl1pPr>
              <a:defRPr/>
            </a:lvl1pPr>
          </a:lstStyle>
          <a:p>
            <a:r>
              <a:rPr lang="es-AR" noProof="0" smtClean="0"/>
              <a:t>Click to edit Master subtitle style</a:t>
            </a:r>
            <a:endParaRPr lang="es-AR" noProof="0"/>
          </a:p>
        </p:txBody>
      </p:sp>
    </p:spTree>
    <p:extLst>
      <p:ext uri="{BB962C8B-B14F-4D97-AF65-F5344CB8AC3E}">
        <p14:creationId xmlns:p14="http://schemas.microsoft.com/office/powerpoint/2010/main" val="20155709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Content Placeholder 2"/>
          <p:cNvSpPr>
            <a:spLocks noGrp="1"/>
          </p:cNvSpPr>
          <p:nvPr>
            <p:ph idx="1"/>
          </p:nvPr>
        </p:nvSpPr>
        <p:spPr/>
        <p:txBody>
          <a:bodyPr/>
          <a:lstStyle/>
          <a:p>
            <a:pPr lvl="0"/>
            <a:r>
              <a:rPr lang="es-AR" noProof="0" smtClean="0"/>
              <a:t>Click to edit Master text styles</a:t>
            </a:r>
          </a:p>
          <a:p>
            <a:pPr lvl="1"/>
            <a:r>
              <a:rPr lang="es-AR" noProof="0" smtClean="0"/>
              <a:t>Second level</a:t>
            </a:r>
          </a:p>
          <a:p>
            <a:pPr lvl="2"/>
            <a:r>
              <a:rPr lang="es-AR" noProof="0" smtClean="0"/>
              <a:t>Third level</a:t>
            </a:r>
          </a:p>
          <a:p>
            <a:pPr lvl="3"/>
            <a:r>
              <a:rPr lang="es-AR" noProof="0" smtClean="0"/>
              <a:t>Fourth level</a:t>
            </a:r>
          </a:p>
          <a:p>
            <a:pPr lvl="4"/>
            <a:r>
              <a:rPr lang="es-AR" noProof="0" smtClean="0"/>
              <a:t>Fifth level</a:t>
            </a:r>
            <a:endParaRPr lang="es-AR" noProof="0"/>
          </a:p>
        </p:txBody>
      </p:sp>
    </p:spTree>
    <p:extLst>
      <p:ext uri="{BB962C8B-B14F-4D97-AF65-F5344CB8AC3E}">
        <p14:creationId xmlns:p14="http://schemas.microsoft.com/office/powerpoint/2010/main" val="36411453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Rectangle 5"/>
          <p:cNvSpPr>
            <a:spLocks noGrp="1" noChangeArrowheads="1"/>
          </p:cNvSpPr>
          <p:nvPr>
            <p:ph type="sldNum" sz="quarter" idx="10"/>
          </p:nvPr>
        </p:nvSpPr>
        <p:spPr>
          <a:xfrm>
            <a:off x="388695" y="6567488"/>
            <a:ext cx="385233" cy="152400"/>
          </a:xfrm>
          <a:prstGeom prst="rect">
            <a:avLst/>
          </a:prstGeom>
        </p:spPr>
        <p:txBody>
          <a:bodyPr lIns="91387" tIns="45695" rIns="91387" bIns="45695"/>
          <a:lstStyle>
            <a:lvl1pPr>
              <a:defRPr/>
            </a:lvl1pPr>
          </a:lstStyle>
          <a:p>
            <a:pPr fontAlgn="base">
              <a:spcBef>
                <a:spcPct val="0"/>
              </a:spcBef>
              <a:spcAft>
                <a:spcPct val="0"/>
              </a:spcAft>
              <a:defRPr/>
            </a:pPr>
            <a:fld id="{4E0537CB-44F0-47B9-BBFF-84B4A03DE057}" type="slidenum">
              <a:rPr lang="es-AR" altLang="en-GB" sz="1400">
                <a:solidFill>
                  <a:srgbClr val="000066"/>
                </a:solidFill>
                <a:cs typeface="Arial" charset="0"/>
              </a:rPr>
              <a:pPr fontAlgn="base">
                <a:spcBef>
                  <a:spcPct val="0"/>
                </a:spcBef>
                <a:spcAft>
                  <a:spcPct val="0"/>
                </a:spcAft>
                <a:defRPr/>
              </a:pPr>
              <a:t>‹#›</a:t>
            </a:fld>
            <a:endParaRPr lang="es-AR" altLang="en-GB" sz="1400" dirty="0">
              <a:solidFill>
                <a:srgbClr val="000066"/>
              </a:solidFill>
              <a:cs typeface="Arial" charset="0"/>
            </a:endParaRPr>
          </a:p>
        </p:txBody>
      </p:sp>
    </p:spTree>
    <p:extLst>
      <p:ext uri="{BB962C8B-B14F-4D97-AF65-F5344CB8AC3E}">
        <p14:creationId xmlns:p14="http://schemas.microsoft.com/office/powerpoint/2010/main" val="9188212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2448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sz="14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4" y="6554312"/>
            <a:ext cx="306387"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fld id="{20A7A354-C5FB-4D1E-BE75-5A939ED93F75}" type="slidenum">
              <a:rPr lang="es-ES" sz="1400" smtClean="0">
                <a:solidFill>
                  <a:srgbClr val="FFFFFF"/>
                </a:solidFill>
                <a:cs typeface="Arial" charset="0"/>
              </a:rPr>
              <a:pPr fontAlgn="base">
                <a:spcBef>
                  <a:spcPct val="0"/>
                </a:spcBef>
                <a:spcAft>
                  <a:spcPct val="0"/>
                </a:spcAft>
              </a:pPr>
              <a:t>‹#›</a:t>
            </a:fld>
            <a:endParaRPr lang="es-ES" sz="1400">
              <a:solidFill>
                <a:srgbClr val="FFFFFF"/>
              </a:solidFill>
              <a:cs typeface="Arial" charset="0"/>
            </a:endParaRPr>
          </a:p>
        </p:txBody>
      </p:sp>
      <p:sp>
        <p:nvSpPr>
          <p:cNvPr id="9" name="Footer Placeholder 4"/>
          <p:cNvSpPr>
            <a:spLocks noGrp="1"/>
          </p:cNvSpPr>
          <p:nvPr>
            <p:ph type="ftr" sz="quarter" idx="11"/>
          </p:nvPr>
        </p:nvSpPr>
        <p:spPr>
          <a:xfrm>
            <a:off x="836319" y="6554312"/>
            <a:ext cx="4677095"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endParaRPr lang="es-ES" sz="1400">
              <a:solidFill>
                <a:srgbClr val="FFFFFF"/>
              </a:solidFill>
              <a:cs typeface="Arial" charset="0"/>
            </a:endParaRPr>
          </a:p>
        </p:txBody>
      </p:sp>
    </p:spTree>
    <p:extLst>
      <p:ext uri="{BB962C8B-B14F-4D97-AF65-F5344CB8AC3E}">
        <p14:creationId xmlns:p14="http://schemas.microsoft.com/office/powerpoint/2010/main" val="24511884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a:xfrm>
            <a:off x="450687" y="6554975"/>
            <a:ext cx="306123" cy="142875"/>
          </a:xfrm>
          <a:prstGeom prst="rect">
            <a:avLst/>
          </a:prstGeom>
        </p:spPr>
        <p:txBody>
          <a:bodyPr lIns="91387" tIns="45695" rIns="91387" bIns="45695"/>
          <a:lstStyle>
            <a:lvl1pPr>
              <a:defRPr>
                <a:latin typeface="Arial" charset="0"/>
                <a:cs typeface="+mn-cs"/>
              </a:defRPr>
            </a:lvl1pPr>
          </a:lstStyle>
          <a:p>
            <a:pPr fontAlgn="base">
              <a:spcBef>
                <a:spcPct val="0"/>
              </a:spcBef>
              <a:spcAft>
                <a:spcPct val="0"/>
              </a:spcAft>
              <a:defRPr/>
            </a:pPr>
            <a:fld id="{D63B6927-5F57-4794-A118-AB3AF61C6A24}" type="slidenum">
              <a:rPr lang="es-ES" sz="1400">
                <a:solidFill>
                  <a:srgbClr val="000066"/>
                </a:solidFill>
              </a:rPr>
              <a:pPr fontAlgn="base">
                <a:spcBef>
                  <a:spcPct val="0"/>
                </a:spcBef>
                <a:spcAft>
                  <a:spcPct val="0"/>
                </a:spcAft>
                <a:defRPr/>
              </a:pPr>
              <a:t>‹#›</a:t>
            </a:fld>
            <a:endParaRPr lang="es-ES" sz="1400">
              <a:solidFill>
                <a:srgbClr val="000066"/>
              </a:solidFill>
            </a:endParaRPr>
          </a:p>
        </p:txBody>
      </p:sp>
      <p:sp>
        <p:nvSpPr>
          <p:cNvPr id="5" name="Footer Placeholder 4"/>
          <p:cNvSpPr>
            <a:spLocks noGrp="1"/>
          </p:cNvSpPr>
          <p:nvPr>
            <p:ph type="ftr" sz="quarter" idx="11"/>
          </p:nvPr>
        </p:nvSpPr>
        <p:spPr>
          <a:xfrm>
            <a:off x="835820" y="6554975"/>
            <a:ext cx="4677833" cy="142875"/>
          </a:xfrm>
          <a:prstGeom prst="rect">
            <a:avLst/>
          </a:prstGeom>
        </p:spPr>
        <p:txBody>
          <a:bodyPr lIns="91387" tIns="45695" rIns="91387" bIns="45695"/>
          <a:lstStyle>
            <a:lvl1pPr>
              <a:defRPr>
                <a:latin typeface="Arial" charset="0"/>
                <a:cs typeface="+mn-cs"/>
              </a:defRPr>
            </a:lvl1pPr>
          </a:lstStyle>
          <a:p>
            <a:pPr fontAlgn="base">
              <a:spcBef>
                <a:spcPct val="0"/>
              </a:spcBef>
              <a:spcAft>
                <a:spcPct val="0"/>
              </a:spcAft>
              <a:defRPr/>
            </a:pPr>
            <a:endParaRPr lang="es-ES" sz="1400">
              <a:solidFill>
                <a:srgbClr val="000066"/>
              </a:solidFill>
            </a:endParaRPr>
          </a:p>
        </p:txBody>
      </p:sp>
    </p:spTree>
    <p:extLst>
      <p:ext uri="{BB962C8B-B14F-4D97-AF65-F5344CB8AC3E}">
        <p14:creationId xmlns:p14="http://schemas.microsoft.com/office/powerpoint/2010/main" val="15162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238067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34653632"/>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482148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0521634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493071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737213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51309722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1406883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2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865" indent="-90434">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988378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2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1" y="655428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8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191923515"/>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59262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3793283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7820428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172241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6045973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887747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4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1" y="655428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8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5562749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2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865" indent="-90434">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281367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128762"/>
          </a:xfrm>
        </p:spPr>
        <p:txBody>
          <a:bodyPr/>
          <a:lstStyle>
            <a:lvl1pPr>
              <a:lnSpc>
                <a:spcPts val="4888"/>
              </a:lnSpc>
              <a:defRPr sz="4900" b="0">
                <a:solidFill>
                  <a:schemeClr val="bg2"/>
                </a:solidFill>
                <a:latin typeface="Times New Roman" pitchFamily="18" charset="0"/>
              </a:defRPr>
            </a:lvl1pPr>
          </a:lstStyle>
          <a:p>
            <a:r>
              <a:rPr lang="es-ES"/>
              <a:t>Click to edit </a:t>
            </a:r>
            <a:br>
              <a:rPr lang="es-ES"/>
            </a:br>
            <a:r>
              <a:rPr lang="es-ES"/>
              <a:t>Master title style</a:t>
            </a:r>
          </a:p>
        </p:txBody>
      </p:sp>
      <p:sp>
        <p:nvSpPr>
          <p:cNvPr id="6" name="Rectangle 5"/>
          <p:cNvSpPr>
            <a:spLocks noChangeArrowheads="1"/>
          </p:cNvSpPr>
          <p:nvPr userDrawn="1"/>
        </p:nvSpPr>
        <p:spPr bwMode="auto">
          <a:xfrm>
            <a:off x="6931233" y="6554280"/>
            <a:ext cx="2505810" cy="144247"/>
          </a:xfrm>
          <a:prstGeom prst="rect">
            <a:avLst/>
          </a:prstGeom>
          <a:noFill/>
          <a:ln w="25400" algn="ctr">
            <a:noFill/>
            <a:miter lim="800000"/>
            <a:headEnd/>
            <a:tailEnd/>
          </a:ln>
        </p:spPr>
        <p:txBody>
          <a:bodyPr lIns="0" tIns="0" rIns="0" bIns="0"/>
          <a:lstStyle/>
          <a:p>
            <a:pPr algn="r" defTabSz="957434" fontAlgn="base">
              <a:lnSpc>
                <a:spcPts val="1128"/>
              </a:lnSpc>
              <a:spcBef>
                <a:spcPct val="0"/>
              </a:spcBef>
              <a:spcAft>
                <a:spcPct val="0"/>
              </a:spcAft>
            </a:pPr>
            <a:r>
              <a:rPr lang="es-ES" sz="800" dirty="0">
                <a:solidFill>
                  <a:srgbClr val="FFFFFF"/>
                </a:solidFill>
                <a:cs typeface="Arial" charset="0"/>
              </a:rPr>
              <a:t>© </a:t>
            </a:r>
            <a:r>
              <a:rPr lang="es-ES" sz="800" dirty="0" smtClean="0">
                <a:solidFill>
                  <a:srgbClr val="FFFFFF"/>
                </a:solidFill>
                <a:cs typeface="Arial" charset="0"/>
              </a:rPr>
              <a:t>2014 Deloitte Consulting S.L.U.</a:t>
            </a:r>
            <a:endParaRPr lang="es-ES" sz="800" dirty="0">
              <a:solidFill>
                <a:srgbClr val="FFFFFF"/>
              </a:solidFill>
              <a:cs typeface="Arial" charset="0"/>
            </a:endParaRPr>
          </a:p>
        </p:txBody>
      </p:sp>
      <p:sp>
        <p:nvSpPr>
          <p:cNvPr id="7" name="Slide Number Placeholder 9"/>
          <p:cNvSpPr>
            <a:spLocks noGrp="1"/>
          </p:cNvSpPr>
          <p:nvPr>
            <p:ph type="sldNum" sz="quarter" idx="4"/>
          </p:nvPr>
        </p:nvSpPr>
        <p:spPr/>
        <p:txBody>
          <a:bodyPr/>
          <a:lstStyle>
            <a:lvl1pPr>
              <a:defRPr>
                <a:solidFill>
                  <a:schemeClr val="bg1"/>
                </a:solidFill>
              </a:defRPr>
            </a:lvl1pPr>
          </a:lstStyle>
          <a:p>
            <a:pPr fontAlgn="base">
              <a:spcBef>
                <a:spcPct val="0"/>
              </a:spcBef>
              <a:spcAft>
                <a:spcPct val="0"/>
              </a:spcAft>
            </a:pPr>
            <a:fld id="{BB8A525C-1C5B-49A5-AD9D-6349DB0D5632}" type="slidenum">
              <a:rPr lang="es-ES">
                <a:solidFill>
                  <a:srgbClr val="FFFFFF"/>
                </a:solidFill>
                <a:cs typeface="Arial" charset="0"/>
              </a:rPr>
              <a:pPr fontAlgn="base">
                <a:spcBef>
                  <a:spcPct val="0"/>
                </a:spcBef>
                <a:spcAft>
                  <a:spcPct val="0"/>
                </a:spcAft>
              </a:pPr>
              <a:t>‹#›</a:t>
            </a:fld>
            <a:endParaRPr lang="es-ES">
              <a:solidFill>
                <a:srgbClr val="FFFFFF"/>
              </a:solidFill>
              <a:cs typeface="Arial" charset="0"/>
            </a:endParaRPr>
          </a:p>
        </p:txBody>
      </p:sp>
      <p:sp>
        <p:nvSpPr>
          <p:cNvPr id="10" name="Footer Placeholder 10"/>
          <p:cNvSpPr>
            <a:spLocks noGrp="1"/>
          </p:cNvSpPr>
          <p:nvPr>
            <p:ph type="ftr" sz="quarter" idx="3"/>
          </p:nvPr>
        </p:nvSpPr>
        <p:spPr/>
        <p:txBody>
          <a:bodyPr/>
          <a:lstStyle>
            <a:lvl1pPr>
              <a:defRPr>
                <a:solidFill>
                  <a:schemeClr val="bg1"/>
                </a:solidFill>
              </a:defRPr>
            </a:lvl1pPr>
          </a:lstStyle>
          <a:p>
            <a:pPr fontAlgn="base">
              <a:spcBef>
                <a:spcPct val="0"/>
              </a:spcBef>
              <a:spcAft>
                <a:spcPct val="0"/>
              </a:spcAft>
            </a:pPr>
            <a:endParaRPr lang="es-ES">
              <a:solidFill>
                <a:srgbClr val="FFFFFF"/>
              </a:solidFill>
              <a:cs typeface="Arial" charset="0"/>
            </a:endParaRPr>
          </a:p>
        </p:txBody>
      </p:sp>
    </p:spTree>
    <p:extLst>
      <p:ext uri="{BB962C8B-B14F-4D97-AF65-F5344CB8AC3E}">
        <p14:creationId xmlns:p14="http://schemas.microsoft.com/office/powerpoint/2010/main" val="1127304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070273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4" y="4407373"/>
            <a:ext cx="8419396" cy="1361237"/>
          </a:xfrm>
        </p:spPr>
        <p:txBody>
          <a:bodyPr/>
          <a:lstStyle>
            <a:lvl1pPr algn="l">
              <a:defRPr sz="3800" b="1" cap="all"/>
            </a:lvl1pPr>
          </a:lstStyle>
          <a:p>
            <a:r>
              <a:rPr lang="en-US" smtClean="0"/>
              <a:t>Click to edit Master title style</a:t>
            </a:r>
            <a:endParaRPr lang="es-ES"/>
          </a:p>
        </p:txBody>
      </p:sp>
      <p:sp>
        <p:nvSpPr>
          <p:cNvPr id="3" name="Text Placeholder 2"/>
          <p:cNvSpPr>
            <a:spLocks noGrp="1"/>
          </p:cNvSpPr>
          <p:nvPr>
            <p:ph type="body" idx="1"/>
          </p:nvPr>
        </p:nvSpPr>
        <p:spPr>
          <a:xfrm>
            <a:off x="783164" y="2907338"/>
            <a:ext cx="8419396" cy="1499881"/>
          </a:xfrm>
        </p:spPr>
        <p:txBody>
          <a:bodyPr anchor="b"/>
          <a:lstStyle>
            <a:lvl1pPr marL="0" indent="0">
              <a:buNone/>
              <a:defRPr sz="1900"/>
            </a:lvl1pPr>
            <a:lvl2pPr marL="429504" indent="0">
              <a:buNone/>
              <a:defRPr sz="1700"/>
            </a:lvl2pPr>
            <a:lvl3pPr marL="859007" indent="0">
              <a:buNone/>
              <a:defRPr sz="1500"/>
            </a:lvl3pPr>
            <a:lvl4pPr marL="1288512" indent="0">
              <a:buNone/>
              <a:defRPr sz="1300"/>
            </a:lvl4pPr>
            <a:lvl5pPr marL="1718014" indent="0">
              <a:buNone/>
              <a:defRPr sz="1300"/>
            </a:lvl5pPr>
            <a:lvl6pPr marL="2147519" indent="0">
              <a:buNone/>
              <a:defRPr sz="1300"/>
            </a:lvl6pPr>
            <a:lvl7pPr marL="2577021" indent="0">
              <a:buNone/>
              <a:defRPr sz="1300"/>
            </a:lvl7pPr>
            <a:lvl8pPr marL="3006525" indent="0">
              <a:buNone/>
              <a:defRPr sz="1300"/>
            </a:lvl8pPr>
            <a:lvl9pPr marL="3436028"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5F701811-840D-4250-9BEE-3541E299F606}"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2542901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39282" y="1190382"/>
            <a:ext cx="4486385" cy="521947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5075722" y="1190382"/>
            <a:ext cx="4487947" cy="521947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BEAB62A2-FF6C-4CC8-8295-3160BC9DB5C9}"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32010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76686185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535" y="274513"/>
            <a:ext cx="8914930" cy="1142767"/>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95539" y="1534892"/>
            <a:ext cx="4376960" cy="640006"/>
          </a:xfrm>
        </p:spPr>
        <p:txBody>
          <a:bodyPr anchor="b"/>
          <a:lstStyle>
            <a:lvl1pPr marL="0" indent="0">
              <a:buNone/>
              <a:defRPr sz="2300" b="1"/>
            </a:lvl1pPr>
            <a:lvl2pPr marL="429504" indent="0">
              <a:buNone/>
              <a:defRPr sz="1900" b="1"/>
            </a:lvl2pPr>
            <a:lvl3pPr marL="859007" indent="0">
              <a:buNone/>
              <a:defRPr sz="1700" b="1"/>
            </a:lvl3pPr>
            <a:lvl4pPr marL="1288512" indent="0">
              <a:buNone/>
              <a:defRPr sz="1500" b="1"/>
            </a:lvl4pPr>
            <a:lvl5pPr marL="1718014" indent="0">
              <a:buNone/>
              <a:defRPr sz="1500" b="1"/>
            </a:lvl5pPr>
            <a:lvl6pPr marL="2147519" indent="0">
              <a:buNone/>
              <a:defRPr sz="1500" b="1"/>
            </a:lvl6pPr>
            <a:lvl7pPr marL="2577021" indent="0">
              <a:buNone/>
              <a:defRPr sz="1500" b="1"/>
            </a:lvl7pPr>
            <a:lvl8pPr marL="3006525" indent="0">
              <a:buNone/>
              <a:defRPr sz="1500" b="1"/>
            </a:lvl8pPr>
            <a:lvl9pPr marL="343602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539" y="2174924"/>
            <a:ext cx="4376960" cy="395066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5031942" y="1534892"/>
            <a:ext cx="4378524" cy="640006"/>
          </a:xfrm>
        </p:spPr>
        <p:txBody>
          <a:bodyPr anchor="b"/>
          <a:lstStyle>
            <a:lvl1pPr marL="0" indent="0">
              <a:buNone/>
              <a:defRPr sz="2300" b="1"/>
            </a:lvl1pPr>
            <a:lvl2pPr marL="429504" indent="0">
              <a:buNone/>
              <a:defRPr sz="1900" b="1"/>
            </a:lvl2pPr>
            <a:lvl3pPr marL="859007" indent="0">
              <a:buNone/>
              <a:defRPr sz="1700" b="1"/>
            </a:lvl3pPr>
            <a:lvl4pPr marL="1288512" indent="0">
              <a:buNone/>
              <a:defRPr sz="1500" b="1"/>
            </a:lvl4pPr>
            <a:lvl5pPr marL="1718014" indent="0">
              <a:buNone/>
              <a:defRPr sz="1500" b="1"/>
            </a:lvl5pPr>
            <a:lvl6pPr marL="2147519" indent="0">
              <a:buNone/>
              <a:defRPr sz="1500" b="1"/>
            </a:lvl6pPr>
            <a:lvl7pPr marL="2577021" indent="0">
              <a:buNone/>
              <a:defRPr sz="1500" b="1"/>
            </a:lvl7pPr>
            <a:lvl8pPr marL="3006525" indent="0">
              <a:buNone/>
              <a:defRPr sz="1500" b="1"/>
            </a:lvl8pPr>
            <a:lvl9pPr marL="343602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942" y="2174924"/>
            <a:ext cx="4378524" cy="395066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Slide Number Placeholder 6"/>
          <p:cNvSpPr>
            <a:spLocks noGrp="1"/>
          </p:cNvSpPr>
          <p:nvPr>
            <p:ph type="sldNum" sz="quarter" idx="10"/>
          </p:nvPr>
        </p:nvSpPr>
        <p:spPr/>
        <p:txBody>
          <a:bodyPr/>
          <a:lstStyle>
            <a:lvl1pPr>
              <a:defRPr/>
            </a:lvl1pPr>
          </a:lstStyle>
          <a:p>
            <a:pPr fontAlgn="base">
              <a:spcBef>
                <a:spcPct val="0"/>
              </a:spcBef>
              <a:spcAft>
                <a:spcPct val="0"/>
              </a:spcAft>
            </a:pPr>
            <a:fld id="{1347113E-9D94-46CB-927A-F99310704112}"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2126690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pPr fontAlgn="base">
              <a:spcBef>
                <a:spcPct val="0"/>
              </a:spcBef>
              <a:spcAft>
                <a:spcPct val="0"/>
              </a:spcAft>
            </a:pPr>
            <a:fld id="{BB9FA82E-0204-4DD9-8414-C13E95B9C390}"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4158006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fontAlgn="base">
              <a:spcBef>
                <a:spcPct val="0"/>
              </a:spcBef>
              <a:spcAft>
                <a:spcPct val="0"/>
              </a:spcAft>
            </a:pPr>
            <a:fld id="{B5962B15-7EBC-48AE-B0DB-AC4AF05DB019}"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902864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39" y="273118"/>
            <a:ext cx="3259272" cy="1162373"/>
          </a:xfrm>
        </p:spPr>
        <p:txBody>
          <a:bodyPr anchor="b"/>
          <a:lstStyle>
            <a:lvl1pPr algn="l">
              <a:defRPr sz="1900" b="1"/>
            </a:lvl1pPr>
          </a:lstStyle>
          <a:p>
            <a:r>
              <a:rPr lang="en-US" smtClean="0"/>
              <a:t>Click to edit Master title style</a:t>
            </a:r>
            <a:endParaRPr lang="es-ES"/>
          </a:p>
        </p:txBody>
      </p:sp>
      <p:sp>
        <p:nvSpPr>
          <p:cNvPr id="3" name="Content Placeholder 2"/>
          <p:cNvSpPr>
            <a:spLocks noGrp="1"/>
          </p:cNvSpPr>
          <p:nvPr>
            <p:ph idx="1"/>
          </p:nvPr>
        </p:nvSpPr>
        <p:spPr>
          <a:xfrm>
            <a:off x="3873678" y="273090"/>
            <a:ext cx="5536855" cy="5852477"/>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95539" y="1435461"/>
            <a:ext cx="3259272" cy="4690104"/>
          </a:xfrm>
        </p:spPr>
        <p:txBody>
          <a:bodyPr/>
          <a:lstStyle>
            <a:lvl1pPr marL="0" indent="0">
              <a:buNone/>
              <a:defRPr sz="1300"/>
            </a:lvl1pPr>
            <a:lvl2pPr marL="429504" indent="0">
              <a:buNone/>
              <a:defRPr sz="1100"/>
            </a:lvl2pPr>
            <a:lvl3pPr marL="859007" indent="0">
              <a:buNone/>
              <a:defRPr sz="900"/>
            </a:lvl3pPr>
            <a:lvl4pPr marL="1288512" indent="0">
              <a:buNone/>
              <a:defRPr sz="800"/>
            </a:lvl4pPr>
            <a:lvl5pPr marL="1718014" indent="0">
              <a:buNone/>
              <a:defRPr sz="800"/>
            </a:lvl5pPr>
            <a:lvl6pPr marL="2147519" indent="0">
              <a:buNone/>
              <a:defRPr sz="800"/>
            </a:lvl6pPr>
            <a:lvl7pPr marL="2577021" indent="0">
              <a:buNone/>
              <a:defRPr sz="800"/>
            </a:lvl7pPr>
            <a:lvl8pPr marL="3006525" indent="0">
              <a:buNone/>
              <a:defRPr sz="800"/>
            </a:lvl8pPr>
            <a:lvl9pPr marL="3436028"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715592E6-B9F5-4029-8DD1-BC53D73AAA92}"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474801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79" y="4800740"/>
            <a:ext cx="5943287" cy="567182"/>
          </a:xfrm>
        </p:spPr>
        <p:txBody>
          <a:bodyPr anchor="b"/>
          <a:lstStyle>
            <a:lvl1pPr algn="l">
              <a:defRPr sz="1900" b="1"/>
            </a:lvl1pPr>
          </a:lstStyle>
          <a:p>
            <a:r>
              <a:rPr lang="en-US" smtClean="0"/>
              <a:t>Click to edit Master title style</a:t>
            </a:r>
            <a:endParaRPr lang="es-ES"/>
          </a:p>
        </p:txBody>
      </p:sp>
      <p:sp>
        <p:nvSpPr>
          <p:cNvPr id="3" name="Picture Placeholder 2"/>
          <p:cNvSpPr>
            <a:spLocks noGrp="1"/>
          </p:cNvSpPr>
          <p:nvPr>
            <p:ph type="pic" idx="1"/>
          </p:nvPr>
        </p:nvSpPr>
        <p:spPr>
          <a:xfrm>
            <a:off x="1941579" y="613401"/>
            <a:ext cx="5943287" cy="4114520"/>
          </a:xfrm>
        </p:spPr>
        <p:txBody>
          <a:bodyPr/>
          <a:lstStyle>
            <a:lvl1pPr marL="0" indent="0">
              <a:buNone/>
              <a:defRPr sz="3000"/>
            </a:lvl1pPr>
            <a:lvl2pPr marL="429504" indent="0">
              <a:buNone/>
              <a:defRPr sz="2600"/>
            </a:lvl2pPr>
            <a:lvl3pPr marL="859007" indent="0">
              <a:buNone/>
              <a:defRPr sz="2300"/>
            </a:lvl3pPr>
            <a:lvl4pPr marL="1288512" indent="0">
              <a:buNone/>
              <a:defRPr sz="1900"/>
            </a:lvl4pPr>
            <a:lvl5pPr marL="1718014" indent="0">
              <a:buNone/>
              <a:defRPr sz="1900"/>
            </a:lvl5pPr>
            <a:lvl6pPr marL="2147519" indent="0">
              <a:buNone/>
              <a:defRPr sz="1900"/>
            </a:lvl6pPr>
            <a:lvl7pPr marL="2577021" indent="0">
              <a:buNone/>
              <a:defRPr sz="1900"/>
            </a:lvl7pPr>
            <a:lvl8pPr marL="3006525" indent="0">
              <a:buNone/>
              <a:defRPr sz="1900"/>
            </a:lvl8pPr>
            <a:lvl9pPr marL="3436028" indent="0">
              <a:buNone/>
              <a:defRPr sz="1900"/>
            </a:lvl9pPr>
          </a:lstStyle>
          <a:p>
            <a:endParaRPr lang="es-ES"/>
          </a:p>
        </p:txBody>
      </p:sp>
      <p:sp>
        <p:nvSpPr>
          <p:cNvPr id="4" name="Text Placeholder 3"/>
          <p:cNvSpPr>
            <a:spLocks noGrp="1"/>
          </p:cNvSpPr>
          <p:nvPr>
            <p:ph type="body" sz="half" idx="2"/>
          </p:nvPr>
        </p:nvSpPr>
        <p:spPr>
          <a:xfrm>
            <a:off x="1941579" y="5367922"/>
            <a:ext cx="5943287" cy="803858"/>
          </a:xfrm>
        </p:spPr>
        <p:txBody>
          <a:bodyPr/>
          <a:lstStyle>
            <a:lvl1pPr marL="0" indent="0">
              <a:buNone/>
              <a:defRPr sz="1300"/>
            </a:lvl1pPr>
            <a:lvl2pPr marL="429504" indent="0">
              <a:buNone/>
              <a:defRPr sz="1100"/>
            </a:lvl2pPr>
            <a:lvl3pPr marL="859007" indent="0">
              <a:buNone/>
              <a:defRPr sz="900"/>
            </a:lvl3pPr>
            <a:lvl4pPr marL="1288512" indent="0">
              <a:buNone/>
              <a:defRPr sz="800"/>
            </a:lvl4pPr>
            <a:lvl5pPr marL="1718014" indent="0">
              <a:buNone/>
              <a:defRPr sz="800"/>
            </a:lvl5pPr>
            <a:lvl6pPr marL="2147519" indent="0">
              <a:buNone/>
              <a:defRPr sz="800"/>
            </a:lvl6pPr>
            <a:lvl7pPr marL="2577021" indent="0">
              <a:buNone/>
              <a:defRPr sz="800"/>
            </a:lvl7pPr>
            <a:lvl8pPr marL="3006525" indent="0">
              <a:buNone/>
              <a:defRPr sz="800"/>
            </a:lvl8pPr>
            <a:lvl9pPr marL="3436028"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A9A1CDD6-DC1E-477C-A879-192BF6E7E197}"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807256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440F5156-C657-4310-B8A8-8A20CEE3942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673187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6083" y="350114"/>
            <a:ext cx="2280709" cy="6059744"/>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39266" y="350114"/>
            <a:ext cx="6696750"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FFD6079A-F77F-4E5D-874A-6C095CF831F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699631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GB" dirty="0" smtClean="0"/>
              <a:t>Click icon to add picture</a:t>
            </a:r>
            <a:endParaRPr lang="en-GB" dirty="0"/>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GB" dirty="0" smtClean="0"/>
              <a:t>Click to edit Master title style</a:t>
            </a:r>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GB" dirty="0" smtClean="0"/>
              <a:t>Click to edit Master subtitle style</a:t>
            </a:r>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n-GB" smtClean="0">
                <a:solidFill>
                  <a:srgbClr val="FFFFFF"/>
                </a:solidFill>
              </a:rPr>
              <a:pPr/>
              <a:t>‹#›</a:t>
            </a:fld>
            <a:endParaRPr lang="en-GB" dirty="0">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938094629"/>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n-GB" smtClean="0">
                <a:solidFill>
                  <a:srgbClr val="002776"/>
                </a:solidFill>
              </a:rPr>
              <a:pPr/>
              <a:t>‹#›</a:t>
            </a:fld>
            <a:endParaRPr lang="en-GB"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531634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GB" dirty="0"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n-GB" smtClean="0">
                <a:solidFill>
                  <a:srgbClr val="002776"/>
                </a:solidFill>
              </a:rPr>
              <a:pPr/>
              <a:t>‹#›</a:t>
            </a:fld>
            <a:endParaRPr lang="en-GB"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GB" dirty="0" smtClean="0"/>
              <a:t>Click icon to add picture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22976068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38257" y="2551176"/>
            <a:ext cx="7429500" cy="1344168"/>
          </a:xfrm>
        </p:spPr>
        <p:txBody>
          <a:bodyPr anchor="ctr"/>
          <a:lstStyle>
            <a:lvl1pPr>
              <a:spcBef>
                <a:spcPts val="200"/>
              </a:spcBef>
              <a:defRPr sz="2400"/>
            </a:lvl1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Tree>
    <p:extLst>
      <p:ext uri="{BB962C8B-B14F-4D97-AF65-F5344CB8AC3E}">
        <p14:creationId xmlns:p14="http://schemas.microsoft.com/office/powerpoint/2010/main" val="231519606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GB" dirty="0" smtClean="0"/>
              <a:t>Click to edit Master title style</a:t>
            </a:r>
            <a:endParaRPr lang="en-GB"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n-GB" smtClean="0">
                <a:solidFill>
                  <a:srgbClr val="FFFFFF"/>
                </a:solidFill>
              </a:rPr>
              <a:pPr/>
              <a:t>‹#›</a:t>
            </a:fld>
            <a:endParaRPr lang="en-GB"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n-GB" dirty="0">
              <a:solidFill>
                <a:srgbClr val="FFFFFF"/>
              </a:solidFill>
            </a:endParaRPr>
          </a:p>
        </p:txBody>
      </p:sp>
    </p:spTree>
    <p:extLst>
      <p:ext uri="{BB962C8B-B14F-4D97-AF65-F5344CB8AC3E}">
        <p14:creationId xmlns:p14="http://schemas.microsoft.com/office/powerpoint/2010/main" val="422907475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n-GB" smtClean="0">
                <a:solidFill>
                  <a:srgbClr val="002776"/>
                </a:solidFill>
              </a:rPr>
              <a:pPr/>
              <a:t>‹#›</a:t>
            </a:fld>
            <a:endParaRPr lang="en-GB"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400117434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n-GB" smtClean="0">
                <a:solidFill>
                  <a:srgbClr val="002776"/>
                </a:solidFill>
              </a:rPr>
              <a:pPr/>
              <a:t>‹#›</a:t>
            </a:fld>
            <a:endParaRPr lang="en-GB"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226865438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n-GB" dirty="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GB" dirty="0"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n-GB" smtClean="0">
                <a:solidFill>
                  <a:srgbClr val="FFFFFF"/>
                </a:solidFill>
              </a:rPr>
              <a:pPr/>
              <a:t>‹#›</a:t>
            </a:fld>
            <a:endParaRPr lang="en-GB" dirty="0">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148294638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9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0" y="655426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6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815693911"/>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30200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016999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9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676807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41704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5493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48275923"/>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2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0" y="655426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6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27050435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7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84" y="655424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4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66839058"/>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78956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73489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7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1891935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83292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69949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0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84" y="655424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4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2768580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5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60" y="65542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21991501"/>
      </p:ext>
    </p:extLst>
  </p:cSld>
  <p:clrMapOvr>
    <a:masterClrMapping/>
  </p:clrMapOv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2400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0.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image" Target="../media/image9.emf"/><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oleObject" Target="../embeddings/oleObject1.bin"/><Relationship Id="rId5" Type="http://schemas.openxmlformats.org/officeDocument/2006/relationships/slideLayout" Target="../slideLayouts/slideLayout130.xml"/><Relationship Id="rId10" Type="http://schemas.openxmlformats.org/officeDocument/2006/relationships/tags" Target="../tags/tag2.xml"/><Relationship Id="rId4" Type="http://schemas.openxmlformats.org/officeDocument/2006/relationships/slideLayout" Target="../slideLayouts/slideLayout129.xml"/><Relationship Id="rId9" Type="http://schemas.openxmlformats.org/officeDocument/2006/relationships/vmlDrawing" Target="../drawings/vmlDrawing1.v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image" Target="../media/image9.emf"/><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oleObject" Target="../embeddings/oleObject2.bin"/><Relationship Id="rId5" Type="http://schemas.openxmlformats.org/officeDocument/2006/relationships/slideLayout" Target="../slideLayouts/slideLayout137.xml"/><Relationship Id="rId10" Type="http://schemas.openxmlformats.org/officeDocument/2006/relationships/tags" Target="../tags/tag3.xml"/><Relationship Id="rId4" Type="http://schemas.openxmlformats.org/officeDocument/2006/relationships/slideLayout" Target="../slideLayouts/slideLayout136.xml"/><Relationship Id="rId9" Type="http://schemas.openxmlformats.org/officeDocument/2006/relationships/vmlDrawing" Target="../drawings/vmlDrawing2.v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5" Type="http://schemas.openxmlformats.org/officeDocument/2006/relationships/slideLayout" Target="../slideLayouts/slideLayout179.xml"/><Relationship Id="rId4" Type="http://schemas.openxmlformats.org/officeDocument/2006/relationships/slideLayout" Target="../slideLayouts/slideLayout178.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5" Type="http://schemas.openxmlformats.org/officeDocument/2006/relationships/slideLayout" Target="../slideLayouts/slideLayout187.xml"/><Relationship Id="rId4" Type="http://schemas.openxmlformats.org/officeDocument/2006/relationships/slideLayout" Target="../slideLayouts/slideLayout186.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5" Type="http://schemas.openxmlformats.org/officeDocument/2006/relationships/slideLayout" Target="../slideLayouts/slideLayout202.xml"/><Relationship Id="rId4" Type="http://schemas.openxmlformats.org/officeDocument/2006/relationships/slideLayout" Target="../slideLayouts/slideLayout20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5" Type="http://schemas.openxmlformats.org/officeDocument/2006/relationships/slideLayout" Target="../slideLayouts/slideLayout209.xml"/><Relationship Id="rId10" Type="http://schemas.openxmlformats.org/officeDocument/2006/relationships/image" Target="../media/image10.gif"/><Relationship Id="rId4" Type="http://schemas.openxmlformats.org/officeDocument/2006/relationships/slideLayout" Target="../slideLayouts/slideLayout208.xml"/><Relationship Id="rId9"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5" Type="http://schemas.openxmlformats.org/officeDocument/2006/relationships/slideLayout" Target="../slideLayouts/slideLayout217.xml"/><Relationship Id="rId4" Type="http://schemas.openxmlformats.org/officeDocument/2006/relationships/slideLayout" Target="../slideLayouts/slideLayout216.xml"/><Relationship Id="rId9" Type="http://schemas.openxmlformats.org/officeDocument/2006/relationships/image" Target="../media/image10.gif"/></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tags" Target="../tags/tag4.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vmlDrawing" Target="../drawings/vmlDrawing3.vml"/><Relationship Id="rId2" Type="http://schemas.openxmlformats.org/officeDocument/2006/relationships/slideLayout" Target="../slideLayouts/slideLayout221.xml"/><Relationship Id="rId16" Type="http://schemas.openxmlformats.org/officeDocument/2006/relationships/theme" Target="../theme/theme31.xml"/><Relationship Id="rId20" Type="http://schemas.openxmlformats.org/officeDocument/2006/relationships/image" Target="../media/image9.emf"/><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oleObject" Target="../embeddings/oleObject3.bin"/><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5" Type="http://schemas.openxmlformats.org/officeDocument/2006/relationships/slideLayout" Target="../slideLayouts/slideLayout239.xml"/><Relationship Id="rId4" Type="http://schemas.openxmlformats.org/officeDocument/2006/relationships/slideLayout" Target="../slideLayouts/slideLayout23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5" Type="http://schemas.openxmlformats.org/officeDocument/2006/relationships/slideLayout" Target="../slideLayouts/slideLayout261.xml"/><Relationship Id="rId4" Type="http://schemas.openxmlformats.org/officeDocument/2006/relationships/slideLayout" Target="../slideLayouts/slideLayout26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theme" Target="../theme/theme36.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theme" Target="../theme/theme37.xml"/><Relationship Id="rId3" Type="http://schemas.openxmlformats.org/officeDocument/2006/relationships/slideLayout" Target="../slideLayouts/slideLayout282.xml"/><Relationship Id="rId21" Type="http://schemas.openxmlformats.org/officeDocument/2006/relationships/oleObject" Target="../embeddings/oleObject4.bin"/><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tags" Target="../tags/tag5.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10" Type="http://schemas.openxmlformats.org/officeDocument/2006/relationships/slideLayout" Target="../slideLayouts/slideLayout289.xml"/><Relationship Id="rId19" Type="http://schemas.openxmlformats.org/officeDocument/2006/relationships/vmlDrawing" Target="../drawings/vmlDrawing4.v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image" Target="../media/image9.emf"/></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5" Type="http://schemas.openxmlformats.org/officeDocument/2006/relationships/slideLayout" Target="../slideLayouts/slideLayout301.xml"/><Relationship Id="rId10" Type="http://schemas.openxmlformats.org/officeDocument/2006/relationships/image" Target="../media/image1.png"/><Relationship Id="rId4" Type="http://schemas.openxmlformats.org/officeDocument/2006/relationships/slideLayout" Target="../slideLayouts/slideLayout300.xml"/><Relationship Id="rId9"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1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5" Type="http://schemas.openxmlformats.org/officeDocument/2006/relationships/slideLayout" Target="../slideLayouts/slideLayout309.xml"/><Relationship Id="rId10" Type="http://schemas.openxmlformats.org/officeDocument/2006/relationships/image" Target="../media/image1.png"/><Relationship Id="rId4" Type="http://schemas.openxmlformats.org/officeDocument/2006/relationships/slideLayout" Target="../slideLayouts/slideLayout308.xml"/><Relationship Id="rId9"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1.pn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328.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5" Type="http://schemas.openxmlformats.org/officeDocument/2006/relationships/theme" Target="../theme/theme41.xml"/><Relationship Id="rId4" Type="http://schemas.openxmlformats.org/officeDocument/2006/relationships/slideLayout" Target="../slideLayouts/slideLayout329.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5" Type="http://schemas.openxmlformats.org/officeDocument/2006/relationships/theme" Target="../theme/theme42.xml"/><Relationship Id="rId4" Type="http://schemas.openxmlformats.org/officeDocument/2006/relationships/slideLayout" Target="../slideLayouts/slideLayout33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5" Type="http://schemas.openxmlformats.org/officeDocument/2006/relationships/slideLayout" Target="../slideLayouts/slideLayout338.xml"/><Relationship Id="rId4" Type="http://schemas.openxmlformats.org/officeDocument/2006/relationships/slideLayout" Target="../slideLayouts/slideLayout337.xml"/><Relationship Id="rId9"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351.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5" Type="http://schemas.openxmlformats.org/officeDocument/2006/relationships/theme" Target="../theme/theme45.xml"/><Relationship Id="rId4" Type="http://schemas.openxmlformats.org/officeDocument/2006/relationships/slideLayout" Target="../slideLayouts/slideLayout352.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5" Type="http://schemas.openxmlformats.org/officeDocument/2006/relationships/slideLayout" Target="../slideLayouts/slideLayout364.xml"/><Relationship Id="rId4" Type="http://schemas.openxmlformats.org/officeDocument/2006/relationships/slideLayout" Target="../slideLayouts/slideLayout363.xml"/><Relationship Id="rId9" Type="http://schemas.openxmlformats.org/officeDocument/2006/relationships/image" Target="../media/image1.png"/></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5" Type="http://schemas.openxmlformats.org/officeDocument/2006/relationships/slideLayout" Target="../slideLayouts/slideLayout371.xml"/><Relationship Id="rId4" Type="http://schemas.openxmlformats.org/officeDocument/2006/relationships/slideLayout" Target="../slideLayouts/slideLayout370.xml"/><Relationship Id="rId9" Type="http://schemas.openxmlformats.org/officeDocument/2006/relationships/image" Target="../media/image1.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381.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5" Type="http://schemas.openxmlformats.org/officeDocument/2006/relationships/slideLayout" Target="../slideLayouts/slideLayout378.xml"/><Relationship Id="rId4" Type="http://schemas.openxmlformats.org/officeDocument/2006/relationships/slideLayout" Target="../slideLayouts/slideLayout377.xml"/><Relationship Id="rId9"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5" Type="http://schemas.openxmlformats.org/officeDocument/2006/relationships/slideLayout" Target="../slideLayouts/slideLayout386.xml"/><Relationship Id="rId4" Type="http://schemas.openxmlformats.org/officeDocument/2006/relationships/slideLayout" Target="../slideLayouts/slideLayout385.xml"/><Relationship Id="rId9"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theme" Target="../theme/theme51.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5" Type="http://schemas.openxmlformats.org/officeDocument/2006/relationships/slideLayout" Target="../slideLayouts/slideLayout405.xml"/><Relationship Id="rId4" Type="http://schemas.openxmlformats.org/officeDocument/2006/relationships/slideLayout" Target="../slideLayouts/slideLayout40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9" name="bmkCopyright"/>
          <p:cNvSpPr txBox="1">
            <a:spLocks/>
          </p:cNvSpPr>
          <p:nvPr/>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357534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5050"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smtClean="0"/>
              <a:t>Click to edit Master title style</a:t>
            </a:r>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7" name="Slide Number Placeholder 9"/>
          <p:cNvSpPr>
            <a:spLocks noGrp="1"/>
          </p:cNvSpPr>
          <p:nvPr>
            <p:ph type="sldNum" sz="quarter" idx="4"/>
          </p:nvPr>
        </p:nvSpPr>
        <p:spPr>
          <a:xfrm>
            <a:off x="450290" y="6554280"/>
            <a:ext cx="306387" cy="144247"/>
          </a:xfrm>
          <a:prstGeom prst="rect">
            <a:avLst/>
          </a:prstGeom>
        </p:spPr>
        <p:txBody>
          <a:bodyPr vert="horz" wrap="square" lIns="0" tIns="0" rIns="0" bIns="0" numCol="1" anchor="t" anchorCtr="0" compatLnSpc="1">
            <a:prstTxWarp prst="textNoShape">
              <a:avLst/>
            </a:prstTxWarp>
            <a:noAutofit/>
          </a:bodyPr>
          <a:lstStyle>
            <a:lvl1pPr defTabSz="957434">
              <a:lnSpc>
                <a:spcPts val="1128"/>
              </a:lnSpc>
              <a:defRPr sz="900" b="1">
                <a:solidFill>
                  <a:schemeClr val="tx2"/>
                </a:solidFill>
              </a:defRPr>
            </a:lvl1pPr>
          </a:lstStyle>
          <a:p>
            <a:pPr fontAlgn="base">
              <a:spcBef>
                <a:spcPct val="0"/>
              </a:spcBef>
              <a:spcAft>
                <a:spcPct val="0"/>
              </a:spcAft>
            </a:pPr>
            <a:fld id="{B63BBEFC-A481-40CF-80EA-3FC1DE85CC86}"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280"/>
            <a:ext cx="4677095" cy="144247"/>
          </a:xfrm>
          <a:prstGeom prst="rect">
            <a:avLst/>
          </a:prstGeom>
        </p:spPr>
        <p:txBody>
          <a:bodyPr vert="horz" wrap="square" lIns="0" tIns="0" rIns="0" bIns="0" numCol="1" anchor="t" anchorCtr="0" compatLnSpc="1">
            <a:prstTxWarp prst="textNoShape">
              <a:avLst/>
            </a:prstTxWarp>
            <a:noAutofit/>
          </a:bodyPr>
          <a:lstStyle>
            <a:lvl1pPr defTabSz="957434">
              <a:lnSpc>
                <a:spcPts val="1128"/>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1405205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57434" rtl="0" eaLnBrk="0" fontAlgn="base" hangingPunct="0">
        <a:spcBef>
          <a:spcPct val="0"/>
        </a:spcBef>
        <a:spcAft>
          <a:spcPct val="0"/>
        </a:spcAft>
        <a:defRPr sz="2300" b="1">
          <a:solidFill>
            <a:schemeClr val="tx2"/>
          </a:solidFill>
          <a:latin typeface="+mj-lt"/>
          <a:ea typeface="+mj-ea"/>
          <a:cs typeface="+mj-cs"/>
        </a:defRPr>
      </a:lvl1pPr>
      <a:lvl2pPr algn="l" defTabSz="957434" rtl="0" eaLnBrk="0" fontAlgn="base" hangingPunct="0">
        <a:spcBef>
          <a:spcPct val="0"/>
        </a:spcBef>
        <a:spcAft>
          <a:spcPct val="0"/>
        </a:spcAft>
        <a:defRPr sz="2300" b="1">
          <a:solidFill>
            <a:schemeClr val="tx2"/>
          </a:solidFill>
          <a:latin typeface="Arial" charset="0"/>
        </a:defRPr>
      </a:lvl2pPr>
      <a:lvl3pPr algn="l" defTabSz="957434" rtl="0" eaLnBrk="0" fontAlgn="base" hangingPunct="0">
        <a:spcBef>
          <a:spcPct val="0"/>
        </a:spcBef>
        <a:spcAft>
          <a:spcPct val="0"/>
        </a:spcAft>
        <a:defRPr sz="2300" b="1">
          <a:solidFill>
            <a:schemeClr val="tx2"/>
          </a:solidFill>
          <a:latin typeface="Arial" charset="0"/>
        </a:defRPr>
      </a:lvl3pPr>
      <a:lvl4pPr algn="l" defTabSz="957434" rtl="0" eaLnBrk="0" fontAlgn="base" hangingPunct="0">
        <a:spcBef>
          <a:spcPct val="0"/>
        </a:spcBef>
        <a:spcAft>
          <a:spcPct val="0"/>
        </a:spcAft>
        <a:defRPr sz="2300" b="1">
          <a:solidFill>
            <a:schemeClr val="tx2"/>
          </a:solidFill>
          <a:latin typeface="Arial" charset="0"/>
        </a:defRPr>
      </a:lvl4pPr>
      <a:lvl5pPr algn="l" defTabSz="957434" rtl="0" eaLnBrk="0" fontAlgn="base" hangingPunct="0">
        <a:spcBef>
          <a:spcPct val="0"/>
        </a:spcBef>
        <a:spcAft>
          <a:spcPct val="0"/>
        </a:spcAft>
        <a:defRPr sz="2300" b="1">
          <a:solidFill>
            <a:schemeClr val="tx2"/>
          </a:solidFill>
          <a:latin typeface="Arial" charset="0"/>
        </a:defRPr>
      </a:lvl5pPr>
      <a:lvl6pPr marL="429504" algn="l" defTabSz="957434" rtl="0" eaLnBrk="0" fontAlgn="base" hangingPunct="0">
        <a:spcBef>
          <a:spcPct val="0"/>
        </a:spcBef>
        <a:spcAft>
          <a:spcPct val="0"/>
        </a:spcAft>
        <a:defRPr sz="2300" b="1">
          <a:solidFill>
            <a:schemeClr val="tx2"/>
          </a:solidFill>
          <a:latin typeface="Arial" charset="0"/>
        </a:defRPr>
      </a:lvl6pPr>
      <a:lvl7pPr marL="859007" algn="l" defTabSz="957434" rtl="0" eaLnBrk="0" fontAlgn="base" hangingPunct="0">
        <a:spcBef>
          <a:spcPct val="0"/>
        </a:spcBef>
        <a:spcAft>
          <a:spcPct val="0"/>
        </a:spcAft>
        <a:defRPr sz="2300" b="1">
          <a:solidFill>
            <a:schemeClr val="tx2"/>
          </a:solidFill>
          <a:latin typeface="Arial" charset="0"/>
        </a:defRPr>
      </a:lvl7pPr>
      <a:lvl8pPr marL="1288512" algn="l" defTabSz="957434" rtl="0" eaLnBrk="0" fontAlgn="base" hangingPunct="0">
        <a:spcBef>
          <a:spcPct val="0"/>
        </a:spcBef>
        <a:spcAft>
          <a:spcPct val="0"/>
        </a:spcAft>
        <a:defRPr sz="2300" b="1">
          <a:solidFill>
            <a:schemeClr val="tx2"/>
          </a:solidFill>
          <a:latin typeface="Arial" charset="0"/>
        </a:defRPr>
      </a:lvl8pPr>
      <a:lvl9pPr marL="1718014" algn="l" defTabSz="957434" rtl="0" eaLnBrk="0" fontAlgn="base" hangingPunct="0">
        <a:spcBef>
          <a:spcPct val="0"/>
        </a:spcBef>
        <a:spcAft>
          <a:spcPct val="0"/>
        </a:spcAft>
        <a:defRPr sz="2300" b="1">
          <a:solidFill>
            <a:schemeClr val="tx2"/>
          </a:solidFill>
          <a:latin typeface="Arial" charset="0"/>
        </a:defRPr>
      </a:lvl9pPr>
    </p:titleStyle>
    <p:bodyStyle>
      <a:lvl1pPr algn="l" defTabSz="957434" rtl="0" eaLnBrk="0" fontAlgn="base" hangingPunct="0">
        <a:spcBef>
          <a:spcPct val="0"/>
        </a:spcBef>
        <a:spcAft>
          <a:spcPts val="282"/>
        </a:spcAft>
        <a:buFont typeface="Arial" charset="0"/>
        <a:defRPr sz="1900">
          <a:solidFill>
            <a:schemeClr val="tx2"/>
          </a:solidFill>
          <a:latin typeface="+mn-lt"/>
          <a:ea typeface="+mn-ea"/>
          <a:cs typeface="+mn-cs"/>
        </a:defRPr>
      </a:lvl1pPr>
      <a:lvl2pPr marL="168521" indent="-167030" algn="l" defTabSz="957434" rtl="0" eaLnBrk="0" fontAlgn="base" hangingPunct="0">
        <a:spcBef>
          <a:spcPct val="0"/>
        </a:spcBef>
        <a:spcAft>
          <a:spcPts val="282"/>
        </a:spcAft>
        <a:buChar char="•"/>
        <a:defRPr sz="1900">
          <a:solidFill>
            <a:schemeClr val="tx2"/>
          </a:solidFill>
          <a:latin typeface="+mn-lt"/>
        </a:defRPr>
      </a:lvl2pPr>
      <a:lvl3pPr marL="337042" indent="-167030" algn="l" defTabSz="957434" rtl="0" eaLnBrk="0" fontAlgn="base" hangingPunct="0">
        <a:spcBef>
          <a:spcPct val="0"/>
        </a:spcBef>
        <a:spcAft>
          <a:spcPts val="282"/>
        </a:spcAft>
        <a:buFont typeface="Arial" charset="0"/>
        <a:buChar char="‒"/>
        <a:defRPr sz="1900">
          <a:solidFill>
            <a:schemeClr val="tx2"/>
          </a:solidFill>
          <a:latin typeface="+mn-lt"/>
        </a:defRPr>
      </a:lvl3pPr>
      <a:lvl4pPr marL="505560" indent="-167030" algn="l" defTabSz="957434" rtl="0" eaLnBrk="0" fontAlgn="base" hangingPunct="0">
        <a:spcBef>
          <a:spcPct val="0"/>
        </a:spcBef>
        <a:spcAft>
          <a:spcPts val="564"/>
        </a:spcAft>
        <a:buChar char="•"/>
        <a:defRPr>
          <a:solidFill>
            <a:schemeClr val="tx2"/>
          </a:solidFill>
          <a:latin typeface="+mn-lt"/>
        </a:defRPr>
      </a:lvl4pPr>
      <a:lvl5pPr marL="674082" indent="-167030" algn="l" defTabSz="957434" rtl="0" eaLnBrk="0" fontAlgn="base" hangingPunct="0">
        <a:spcBef>
          <a:spcPct val="0"/>
        </a:spcBef>
        <a:spcAft>
          <a:spcPts val="564"/>
        </a:spcAft>
        <a:buFont typeface="Arial" charset="0"/>
        <a:buChar char="‒"/>
        <a:defRPr>
          <a:solidFill>
            <a:schemeClr val="tx2"/>
          </a:solidFill>
          <a:latin typeface="+mn-lt"/>
        </a:defRPr>
      </a:lvl5pPr>
      <a:lvl6pPr marL="1103584" indent="-167030" algn="l" defTabSz="957434" rtl="0" eaLnBrk="0" fontAlgn="base" hangingPunct="0">
        <a:spcBef>
          <a:spcPct val="0"/>
        </a:spcBef>
        <a:spcAft>
          <a:spcPts val="564"/>
        </a:spcAft>
        <a:buFont typeface="Arial" charset="0"/>
        <a:buChar char="‒"/>
        <a:defRPr>
          <a:solidFill>
            <a:schemeClr val="tx2"/>
          </a:solidFill>
          <a:latin typeface="+mn-lt"/>
        </a:defRPr>
      </a:lvl6pPr>
      <a:lvl7pPr marL="1533087" indent="-167030" algn="l" defTabSz="957434" rtl="0" eaLnBrk="0" fontAlgn="base" hangingPunct="0">
        <a:spcBef>
          <a:spcPct val="0"/>
        </a:spcBef>
        <a:spcAft>
          <a:spcPts val="564"/>
        </a:spcAft>
        <a:buFont typeface="Arial" charset="0"/>
        <a:buChar char="‒"/>
        <a:defRPr>
          <a:solidFill>
            <a:schemeClr val="tx2"/>
          </a:solidFill>
          <a:latin typeface="+mn-lt"/>
        </a:defRPr>
      </a:lvl7pPr>
      <a:lvl8pPr marL="1962591" indent="-167030" algn="l" defTabSz="957434" rtl="0" eaLnBrk="0" fontAlgn="base" hangingPunct="0">
        <a:spcBef>
          <a:spcPct val="0"/>
        </a:spcBef>
        <a:spcAft>
          <a:spcPts val="564"/>
        </a:spcAft>
        <a:buFont typeface="Arial" charset="0"/>
        <a:buChar char="‒"/>
        <a:defRPr>
          <a:solidFill>
            <a:schemeClr val="tx2"/>
          </a:solidFill>
          <a:latin typeface="+mn-lt"/>
        </a:defRPr>
      </a:lvl8pPr>
      <a:lvl9pPr marL="2392095" indent="-167030" algn="l" defTabSz="957434" rtl="0" eaLnBrk="0" fontAlgn="base" hangingPunct="0">
        <a:spcBef>
          <a:spcPct val="0"/>
        </a:spcBef>
        <a:spcAft>
          <a:spcPts val="564"/>
        </a:spcAft>
        <a:buFont typeface="Arial" charset="0"/>
        <a:buChar char="‒"/>
        <a:defRPr>
          <a:solidFill>
            <a:schemeClr val="tx2"/>
          </a:solidFill>
          <a:latin typeface="+mn-lt"/>
        </a:defRPr>
      </a:lvl9pPr>
    </p:bodyStyle>
    <p:otherStyle>
      <a:defPPr>
        <a:defRPr lang="es-ES"/>
      </a:defPPr>
      <a:lvl1pPr marL="0" algn="l" defTabSz="859007" rtl="0" eaLnBrk="1" latinLnBrk="0" hangingPunct="1">
        <a:defRPr sz="1700" kern="1200">
          <a:solidFill>
            <a:schemeClr val="tx1"/>
          </a:solidFill>
          <a:latin typeface="+mn-lt"/>
          <a:ea typeface="+mn-ea"/>
          <a:cs typeface="+mn-cs"/>
        </a:defRPr>
      </a:lvl1pPr>
      <a:lvl2pPr marL="429504" algn="l" defTabSz="859007" rtl="0" eaLnBrk="1" latinLnBrk="0" hangingPunct="1">
        <a:defRPr sz="1700" kern="1200">
          <a:solidFill>
            <a:schemeClr val="tx1"/>
          </a:solidFill>
          <a:latin typeface="+mn-lt"/>
          <a:ea typeface="+mn-ea"/>
          <a:cs typeface="+mn-cs"/>
        </a:defRPr>
      </a:lvl2pPr>
      <a:lvl3pPr marL="859007" algn="l" defTabSz="859007" rtl="0" eaLnBrk="1" latinLnBrk="0" hangingPunct="1">
        <a:defRPr sz="1700" kern="1200">
          <a:solidFill>
            <a:schemeClr val="tx1"/>
          </a:solidFill>
          <a:latin typeface="+mn-lt"/>
          <a:ea typeface="+mn-ea"/>
          <a:cs typeface="+mn-cs"/>
        </a:defRPr>
      </a:lvl3pPr>
      <a:lvl4pPr marL="1288512" algn="l" defTabSz="859007" rtl="0" eaLnBrk="1" latinLnBrk="0" hangingPunct="1">
        <a:defRPr sz="1700" kern="1200">
          <a:solidFill>
            <a:schemeClr val="tx1"/>
          </a:solidFill>
          <a:latin typeface="+mn-lt"/>
          <a:ea typeface="+mn-ea"/>
          <a:cs typeface="+mn-cs"/>
        </a:defRPr>
      </a:lvl4pPr>
      <a:lvl5pPr marL="1718014" algn="l" defTabSz="859007" rtl="0" eaLnBrk="1" latinLnBrk="0" hangingPunct="1">
        <a:defRPr sz="1700" kern="1200">
          <a:solidFill>
            <a:schemeClr val="tx1"/>
          </a:solidFill>
          <a:latin typeface="+mn-lt"/>
          <a:ea typeface="+mn-ea"/>
          <a:cs typeface="+mn-cs"/>
        </a:defRPr>
      </a:lvl5pPr>
      <a:lvl6pPr marL="2147519" algn="l" defTabSz="859007" rtl="0" eaLnBrk="1" latinLnBrk="0" hangingPunct="1">
        <a:defRPr sz="1700" kern="1200">
          <a:solidFill>
            <a:schemeClr val="tx1"/>
          </a:solidFill>
          <a:latin typeface="+mn-lt"/>
          <a:ea typeface="+mn-ea"/>
          <a:cs typeface="+mn-cs"/>
        </a:defRPr>
      </a:lvl6pPr>
      <a:lvl7pPr marL="2577021" algn="l" defTabSz="859007" rtl="0" eaLnBrk="1" latinLnBrk="0" hangingPunct="1">
        <a:defRPr sz="1700" kern="1200">
          <a:solidFill>
            <a:schemeClr val="tx1"/>
          </a:solidFill>
          <a:latin typeface="+mn-lt"/>
          <a:ea typeface="+mn-ea"/>
          <a:cs typeface="+mn-cs"/>
        </a:defRPr>
      </a:lvl7pPr>
      <a:lvl8pPr marL="3006525" algn="l" defTabSz="859007" rtl="0" eaLnBrk="1" latinLnBrk="0" hangingPunct="1">
        <a:defRPr sz="1700" kern="1200">
          <a:solidFill>
            <a:schemeClr val="tx1"/>
          </a:solidFill>
          <a:latin typeface="+mn-lt"/>
          <a:ea typeface="+mn-ea"/>
          <a:cs typeface="+mn-cs"/>
        </a:defRPr>
      </a:lvl8pPr>
      <a:lvl9pPr marL="3436028" algn="l" defTabSz="859007"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title style</a:t>
            </a:r>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n-GB" smtClean="0">
                <a:solidFill>
                  <a:srgbClr val="002776"/>
                </a:solidFill>
                <a:cs typeface="Arial" charset="0"/>
              </a:rPr>
              <a:pPr fontAlgn="base">
                <a:spcBef>
                  <a:spcPct val="0"/>
                </a:spcBef>
                <a:spcAft>
                  <a:spcPct val="0"/>
                </a:spcAft>
              </a:pPr>
              <a:t>‹#›</a:t>
            </a:fld>
            <a:endParaRPr lang="en-GB" dirty="0">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n-GB" dirty="0">
              <a:solidFill>
                <a:srgbClr val="002776"/>
              </a:solidFill>
              <a:cs typeface="Arial" charset="0"/>
            </a:endParaRPr>
          </a:p>
        </p:txBody>
      </p:sp>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88990628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0" y="655426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6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83591588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84" y="655424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4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28192904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60" y="655422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2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66124269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2" y="655419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9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4453673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8" y="655417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7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6508403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09418770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122761065"/>
              </p:ext>
            </p:extLst>
          </p:nvPr>
        </p:nvGraphicFramePr>
        <p:xfrm>
          <a:off x="1729" y="1611"/>
          <a:ext cx="1719" cy="1587"/>
        </p:xfrm>
        <a:graphic>
          <a:graphicData uri="http://schemas.openxmlformats.org/presentationml/2006/ole">
            <mc:AlternateContent xmlns:mc="http://schemas.openxmlformats.org/markup-compatibility/2006">
              <mc:Choice xmlns:v="urn:schemas-microsoft-com:vml" Requires="v">
                <p:oleObj spid="_x0000_s37973"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729" y="1611"/>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dirty="0">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26443009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729" y="1611"/>
          <a:ext cx="1719" cy="1587"/>
        </p:xfrm>
        <a:graphic>
          <a:graphicData uri="http://schemas.openxmlformats.org/presentationml/2006/ole">
            <mc:AlternateContent xmlns:mc="http://schemas.openxmlformats.org/markup-compatibility/2006">
              <mc:Choice xmlns:v="urn:schemas-microsoft-com:vml" Requires="v">
                <p:oleObj spid="_x0000_s3899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729" y="1611"/>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dirty="0">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7767233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1" name="Picture 10"/>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28836020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15" y="6554122"/>
            <a:ext cx="306387" cy="144247"/>
          </a:xfrm>
          <a:prstGeom prst="rect">
            <a:avLst/>
          </a:prstGeom>
        </p:spPr>
        <p:txBody>
          <a:bodyPr vert="horz" wrap="square" lIns="0" tIns="0" rIns="0" bIns="0" numCol="1" anchor="t" anchorCtr="0" compatLnSpc="1">
            <a:prstTxWarp prst="textNoShape">
              <a:avLst/>
            </a:prstTxWarp>
            <a:noAutofit/>
          </a:bodyPr>
          <a:lstStyle>
            <a:lvl1pPr defTabSz="957736">
              <a:lnSpc>
                <a:spcPts val="1128"/>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22"/>
            <a:ext cx="4677095" cy="144247"/>
          </a:xfrm>
          <a:prstGeom prst="rect">
            <a:avLst/>
          </a:prstGeom>
        </p:spPr>
        <p:txBody>
          <a:bodyPr vert="horz" wrap="square" lIns="0" tIns="0" rIns="0" bIns="0" numCol="1" anchor="t" anchorCtr="0" compatLnSpc="1">
            <a:prstTxWarp prst="textNoShape">
              <a:avLst/>
            </a:prstTxWarp>
            <a:noAutofit/>
          </a:bodyPr>
          <a:lstStyle>
            <a:lvl1pPr defTabSz="957736">
              <a:lnSpc>
                <a:spcPts val="1128"/>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89149661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timing>
    <p:tnLst>
      <p:par>
        <p:cTn id="1" dur="indefinite" restart="never" nodeType="tmRoot"/>
      </p:par>
    </p:tnLst>
  </p:timing>
  <p:hf hdr="0" ftr="0" dt="0"/>
  <p:txStyles>
    <p:titleStyle>
      <a:lvl1pPr algn="l" defTabSz="957736" rtl="0" eaLnBrk="1" fontAlgn="base" hangingPunct="1">
        <a:spcBef>
          <a:spcPct val="0"/>
        </a:spcBef>
        <a:spcAft>
          <a:spcPct val="0"/>
        </a:spcAft>
        <a:defRPr sz="2400" b="1">
          <a:solidFill>
            <a:schemeClr val="tx2"/>
          </a:solidFill>
          <a:latin typeface="+mj-lt"/>
          <a:ea typeface="+mj-ea"/>
          <a:cs typeface="+mj-cs"/>
        </a:defRPr>
      </a:lvl1pPr>
      <a:lvl2pPr algn="l" defTabSz="957736" rtl="0" eaLnBrk="1" fontAlgn="base" hangingPunct="1">
        <a:spcBef>
          <a:spcPct val="0"/>
        </a:spcBef>
        <a:spcAft>
          <a:spcPct val="0"/>
        </a:spcAft>
        <a:defRPr sz="2400" b="1">
          <a:solidFill>
            <a:schemeClr val="tx2"/>
          </a:solidFill>
          <a:latin typeface="Arial" charset="0"/>
        </a:defRPr>
      </a:lvl2pPr>
      <a:lvl3pPr algn="l" defTabSz="957736" rtl="0" eaLnBrk="1" fontAlgn="base" hangingPunct="1">
        <a:spcBef>
          <a:spcPct val="0"/>
        </a:spcBef>
        <a:spcAft>
          <a:spcPct val="0"/>
        </a:spcAft>
        <a:defRPr sz="2400" b="1">
          <a:solidFill>
            <a:schemeClr val="tx2"/>
          </a:solidFill>
          <a:latin typeface="Arial" charset="0"/>
        </a:defRPr>
      </a:lvl3pPr>
      <a:lvl4pPr algn="l" defTabSz="957736" rtl="0" eaLnBrk="1" fontAlgn="base" hangingPunct="1">
        <a:spcBef>
          <a:spcPct val="0"/>
        </a:spcBef>
        <a:spcAft>
          <a:spcPct val="0"/>
        </a:spcAft>
        <a:defRPr sz="2400" b="1">
          <a:solidFill>
            <a:schemeClr val="tx2"/>
          </a:solidFill>
          <a:latin typeface="Arial" charset="0"/>
        </a:defRPr>
      </a:lvl4pPr>
      <a:lvl5pPr algn="l" defTabSz="957736" rtl="0" eaLnBrk="1" fontAlgn="base" hangingPunct="1">
        <a:spcBef>
          <a:spcPct val="0"/>
        </a:spcBef>
        <a:spcAft>
          <a:spcPct val="0"/>
        </a:spcAft>
        <a:defRPr sz="2400" b="1">
          <a:solidFill>
            <a:schemeClr val="tx2"/>
          </a:solidFill>
          <a:latin typeface="Arial" charset="0"/>
        </a:defRPr>
      </a:lvl5pPr>
      <a:lvl6pPr marL="429639" algn="l" defTabSz="957736" rtl="0" eaLnBrk="1" fontAlgn="base" hangingPunct="1">
        <a:spcBef>
          <a:spcPct val="0"/>
        </a:spcBef>
        <a:spcAft>
          <a:spcPct val="0"/>
        </a:spcAft>
        <a:defRPr sz="2400" b="1">
          <a:solidFill>
            <a:schemeClr val="tx2"/>
          </a:solidFill>
          <a:latin typeface="Arial" charset="0"/>
        </a:defRPr>
      </a:lvl6pPr>
      <a:lvl7pPr marL="859279" algn="l" defTabSz="957736" rtl="0" eaLnBrk="1" fontAlgn="base" hangingPunct="1">
        <a:spcBef>
          <a:spcPct val="0"/>
        </a:spcBef>
        <a:spcAft>
          <a:spcPct val="0"/>
        </a:spcAft>
        <a:defRPr sz="2400" b="1">
          <a:solidFill>
            <a:schemeClr val="tx2"/>
          </a:solidFill>
          <a:latin typeface="Arial" charset="0"/>
        </a:defRPr>
      </a:lvl7pPr>
      <a:lvl8pPr marL="1288916" algn="l" defTabSz="957736" rtl="0" eaLnBrk="1" fontAlgn="base" hangingPunct="1">
        <a:spcBef>
          <a:spcPct val="0"/>
        </a:spcBef>
        <a:spcAft>
          <a:spcPct val="0"/>
        </a:spcAft>
        <a:defRPr sz="2400" b="1">
          <a:solidFill>
            <a:schemeClr val="tx2"/>
          </a:solidFill>
          <a:latin typeface="Arial" charset="0"/>
        </a:defRPr>
      </a:lvl8pPr>
      <a:lvl9pPr marL="1718556" algn="l" defTabSz="957736" rtl="0" eaLnBrk="1" fontAlgn="base" hangingPunct="1">
        <a:spcBef>
          <a:spcPct val="0"/>
        </a:spcBef>
        <a:spcAft>
          <a:spcPct val="0"/>
        </a:spcAft>
        <a:defRPr sz="2400" b="1">
          <a:solidFill>
            <a:schemeClr val="tx2"/>
          </a:solidFill>
          <a:latin typeface="Arial" charset="0"/>
        </a:defRPr>
      </a:lvl9pPr>
    </p:titleStyle>
    <p:bodyStyle>
      <a:lvl1pPr algn="l" defTabSz="957736" rtl="0" eaLnBrk="1" fontAlgn="base" hangingPunct="1">
        <a:spcBef>
          <a:spcPct val="0"/>
        </a:spcBef>
        <a:spcAft>
          <a:spcPts val="282"/>
        </a:spcAft>
        <a:buFont typeface="Arial" charset="0"/>
        <a:defRPr sz="1900">
          <a:solidFill>
            <a:schemeClr val="tx2"/>
          </a:solidFill>
          <a:latin typeface="+mn-lt"/>
          <a:ea typeface="+mn-ea"/>
          <a:cs typeface="+mn-cs"/>
        </a:defRPr>
      </a:lvl1pPr>
      <a:lvl2pPr marL="168573" indent="-167081" algn="l" defTabSz="957736" rtl="0" eaLnBrk="1" fontAlgn="base" hangingPunct="1">
        <a:spcBef>
          <a:spcPct val="0"/>
        </a:spcBef>
        <a:spcAft>
          <a:spcPts val="282"/>
        </a:spcAft>
        <a:buChar char="•"/>
        <a:defRPr sz="1900">
          <a:solidFill>
            <a:schemeClr val="tx2"/>
          </a:solidFill>
          <a:latin typeface="+mn-lt"/>
        </a:defRPr>
      </a:lvl2pPr>
      <a:lvl3pPr marL="337148" indent="-167081" algn="l" defTabSz="957736" rtl="0" eaLnBrk="1" fontAlgn="base" hangingPunct="1">
        <a:spcBef>
          <a:spcPct val="0"/>
        </a:spcBef>
        <a:spcAft>
          <a:spcPts val="282"/>
        </a:spcAft>
        <a:buFont typeface="Arial" charset="0"/>
        <a:buChar char="‒"/>
        <a:defRPr sz="1900">
          <a:solidFill>
            <a:schemeClr val="tx2"/>
          </a:solidFill>
          <a:latin typeface="+mn-lt"/>
        </a:defRPr>
      </a:lvl3pPr>
      <a:lvl4pPr marL="505722" indent="-167081" algn="l" defTabSz="957736" rtl="0" eaLnBrk="1" fontAlgn="base" hangingPunct="1">
        <a:spcBef>
          <a:spcPct val="0"/>
        </a:spcBef>
        <a:spcAft>
          <a:spcPts val="564"/>
        </a:spcAft>
        <a:buChar char="•"/>
        <a:defRPr>
          <a:solidFill>
            <a:schemeClr val="tx2"/>
          </a:solidFill>
          <a:latin typeface="+mn-lt"/>
        </a:defRPr>
      </a:lvl4pPr>
      <a:lvl5pPr marL="674295" indent="-167081" algn="l" defTabSz="957736" rtl="0" eaLnBrk="1" fontAlgn="base" hangingPunct="1">
        <a:spcBef>
          <a:spcPct val="0"/>
        </a:spcBef>
        <a:spcAft>
          <a:spcPts val="564"/>
        </a:spcAft>
        <a:buFont typeface="Arial" charset="0"/>
        <a:buChar char="‒"/>
        <a:defRPr>
          <a:solidFill>
            <a:schemeClr val="tx2"/>
          </a:solidFill>
          <a:latin typeface="+mn-lt"/>
        </a:defRPr>
      </a:lvl5pPr>
      <a:lvl6pPr marL="1103933" indent="-167081" algn="l" defTabSz="957736" rtl="0" eaLnBrk="1" fontAlgn="base" hangingPunct="1">
        <a:spcBef>
          <a:spcPct val="0"/>
        </a:spcBef>
        <a:spcAft>
          <a:spcPts val="564"/>
        </a:spcAft>
        <a:buFont typeface="Arial" charset="0"/>
        <a:buChar char="‒"/>
        <a:defRPr>
          <a:solidFill>
            <a:schemeClr val="tx2"/>
          </a:solidFill>
          <a:latin typeface="+mn-lt"/>
        </a:defRPr>
      </a:lvl6pPr>
      <a:lvl7pPr marL="1533573" indent="-167081" algn="l" defTabSz="957736" rtl="0" eaLnBrk="1" fontAlgn="base" hangingPunct="1">
        <a:spcBef>
          <a:spcPct val="0"/>
        </a:spcBef>
        <a:spcAft>
          <a:spcPts val="564"/>
        </a:spcAft>
        <a:buFont typeface="Arial" charset="0"/>
        <a:buChar char="‒"/>
        <a:defRPr>
          <a:solidFill>
            <a:schemeClr val="tx2"/>
          </a:solidFill>
          <a:latin typeface="+mn-lt"/>
        </a:defRPr>
      </a:lvl7pPr>
      <a:lvl8pPr marL="1963211" indent="-167081" algn="l" defTabSz="957736" rtl="0" eaLnBrk="1" fontAlgn="base" hangingPunct="1">
        <a:spcBef>
          <a:spcPct val="0"/>
        </a:spcBef>
        <a:spcAft>
          <a:spcPts val="564"/>
        </a:spcAft>
        <a:buFont typeface="Arial" charset="0"/>
        <a:buChar char="‒"/>
        <a:defRPr>
          <a:solidFill>
            <a:schemeClr val="tx2"/>
          </a:solidFill>
          <a:latin typeface="+mn-lt"/>
        </a:defRPr>
      </a:lvl8pPr>
      <a:lvl9pPr marL="2392850" indent="-167081" algn="l" defTabSz="957736" rtl="0" eaLnBrk="1" fontAlgn="base" hangingPunct="1">
        <a:spcBef>
          <a:spcPct val="0"/>
        </a:spcBef>
        <a:spcAft>
          <a:spcPts val="564"/>
        </a:spcAft>
        <a:buFont typeface="Arial" charset="0"/>
        <a:buChar char="‒"/>
        <a:defRPr>
          <a:solidFill>
            <a:schemeClr val="tx2"/>
          </a:solidFill>
          <a:latin typeface="+mn-lt"/>
        </a:defRPr>
      </a:lvl9pPr>
    </p:bodyStyle>
    <p:otherStyle>
      <a:defPPr>
        <a:defRPr lang="es-ES"/>
      </a:defPPr>
      <a:lvl1pPr marL="0" algn="l" defTabSz="859279" rtl="0" eaLnBrk="1" latinLnBrk="0" hangingPunct="1">
        <a:defRPr sz="1700" kern="1200">
          <a:solidFill>
            <a:schemeClr val="tx1"/>
          </a:solidFill>
          <a:latin typeface="+mn-lt"/>
          <a:ea typeface="+mn-ea"/>
          <a:cs typeface="+mn-cs"/>
        </a:defRPr>
      </a:lvl1pPr>
      <a:lvl2pPr marL="429639" algn="l" defTabSz="859279" rtl="0" eaLnBrk="1" latinLnBrk="0" hangingPunct="1">
        <a:defRPr sz="1700" kern="1200">
          <a:solidFill>
            <a:schemeClr val="tx1"/>
          </a:solidFill>
          <a:latin typeface="+mn-lt"/>
          <a:ea typeface="+mn-ea"/>
          <a:cs typeface="+mn-cs"/>
        </a:defRPr>
      </a:lvl2pPr>
      <a:lvl3pPr marL="859279" algn="l" defTabSz="859279" rtl="0" eaLnBrk="1" latinLnBrk="0" hangingPunct="1">
        <a:defRPr sz="1700" kern="1200">
          <a:solidFill>
            <a:schemeClr val="tx1"/>
          </a:solidFill>
          <a:latin typeface="+mn-lt"/>
          <a:ea typeface="+mn-ea"/>
          <a:cs typeface="+mn-cs"/>
        </a:defRPr>
      </a:lvl3pPr>
      <a:lvl4pPr marL="1288916" algn="l" defTabSz="859279" rtl="0" eaLnBrk="1" latinLnBrk="0" hangingPunct="1">
        <a:defRPr sz="1700" kern="1200">
          <a:solidFill>
            <a:schemeClr val="tx1"/>
          </a:solidFill>
          <a:latin typeface="+mn-lt"/>
          <a:ea typeface="+mn-ea"/>
          <a:cs typeface="+mn-cs"/>
        </a:defRPr>
      </a:lvl4pPr>
      <a:lvl5pPr marL="1718556" algn="l" defTabSz="859279" rtl="0" eaLnBrk="1" latinLnBrk="0" hangingPunct="1">
        <a:defRPr sz="1700" kern="1200">
          <a:solidFill>
            <a:schemeClr val="tx1"/>
          </a:solidFill>
          <a:latin typeface="+mn-lt"/>
          <a:ea typeface="+mn-ea"/>
          <a:cs typeface="+mn-cs"/>
        </a:defRPr>
      </a:lvl5pPr>
      <a:lvl6pPr marL="2148194" algn="l" defTabSz="859279" rtl="0" eaLnBrk="1" latinLnBrk="0" hangingPunct="1">
        <a:defRPr sz="1700" kern="1200">
          <a:solidFill>
            <a:schemeClr val="tx1"/>
          </a:solidFill>
          <a:latin typeface="+mn-lt"/>
          <a:ea typeface="+mn-ea"/>
          <a:cs typeface="+mn-cs"/>
        </a:defRPr>
      </a:lvl6pPr>
      <a:lvl7pPr marL="2577833" algn="l" defTabSz="859279" rtl="0" eaLnBrk="1" latinLnBrk="0" hangingPunct="1">
        <a:defRPr sz="1700" kern="1200">
          <a:solidFill>
            <a:schemeClr val="tx1"/>
          </a:solidFill>
          <a:latin typeface="+mn-lt"/>
          <a:ea typeface="+mn-ea"/>
          <a:cs typeface="+mn-cs"/>
        </a:defRPr>
      </a:lvl7pPr>
      <a:lvl8pPr marL="3007474" algn="l" defTabSz="859279" rtl="0" eaLnBrk="1" latinLnBrk="0" hangingPunct="1">
        <a:defRPr sz="1700" kern="1200">
          <a:solidFill>
            <a:schemeClr val="tx1"/>
          </a:solidFill>
          <a:latin typeface="+mn-lt"/>
          <a:ea typeface="+mn-ea"/>
          <a:cs typeface="+mn-cs"/>
        </a:defRPr>
      </a:lvl8pPr>
      <a:lvl9pPr marL="3437112" algn="l" defTabSz="859279"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1" y="655417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7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72721095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35" y="655416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6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95572737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2"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95655273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0168982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34" y="655435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5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04700668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6" y="655438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8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333410046"/>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80" y="6554241"/>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41"/>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13379639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5" y="6554231"/>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31"/>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8589509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9" y="655432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2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pic>
        <p:nvPicPr>
          <p:cNvPr id="36866" name="Picture 2" descr="http://www.peru-hotel.us/images/cusco/libertador-palacio-del-inka-cusco-hotel-logo.gif"/>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8553408" y="278784"/>
            <a:ext cx="1021296" cy="345296"/>
          </a:xfrm>
          <a:prstGeom prst="rect">
            <a:avLst/>
          </a:prstGeom>
          <a:noFill/>
          <a:extLst>
            <a:ext uri="{909E8E84-426E-40DD-AFC4-6F175D3DCCD1}">
              <a14:hiddenFill xmlns:a14="http://schemas.microsoft.com/office/drawing/2010/main">
                <a:solidFill>
                  <a:srgbClr val="FFFFFF"/>
                </a:solidFill>
              </a14:hiddenFill>
            </a:ext>
          </a:extLst>
        </p:spPr>
      </p:pic>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74959950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21" y="6554334"/>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34"/>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53363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5" y="655437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7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pic>
        <p:nvPicPr>
          <p:cNvPr id="36866" name="Picture 2" descr="http://www.peru-hotel.us/images/cusco/libertador-palacio-del-inka-cusco-hotel-logo.gif"/>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553408" y="278784"/>
            <a:ext cx="1021296" cy="345296"/>
          </a:xfrm>
          <a:prstGeom prst="rect">
            <a:avLst/>
          </a:prstGeom>
          <a:noFill/>
          <a:extLst>
            <a:ext uri="{909E8E84-426E-40DD-AFC4-6F175D3DCCD1}">
              <a14:hiddenFill xmlns:a14="http://schemas.microsoft.com/office/drawing/2010/main">
                <a:solidFill>
                  <a:srgbClr val="FFFFFF"/>
                </a:solidFill>
              </a14:hiddenFill>
            </a:ext>
          </a:extLst>
        </p:spPr>
      </p:pic>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7467111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2568796301"/>
              </p:ext>
            </p:extLst>
          </p:nvPr>
        </p:nvGraphicFramePr>
        <p:xfrm>
          <a:off x="1758" y="1597"/>
          <a:ext cx="1719" cy="1587"/>
        </p:xfrm>
        <a:graphic>
          <a:graphicData uri="http://schemas.openxmlformats.org/presentationml/2006/ole">
            <mc:AlternateContent xmlns:mc="http://schemas.openxmlformats.org/markup-compatibility/2006">
              <mc:Choice xmlns:v="urn:schemas-microsoft-com:vml" Requires="v">
                <p:oleObj spid="_x0000_s27542"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758" y="1597"/>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6" y="6554279"/>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79"/>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07607336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11" y="6554324"/>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24"/>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6319973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6" y="655438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8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12664890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5" y="655437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7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6429129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2"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59786637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13" y="655411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7" y="655411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02389722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759" y="1598"/>
          <a:ext cx="1719" cy="1587"/>
        </p:xfrm>
        <a:graphic>
          <a:graphicData uri="http://schemas.openxmlformats.org/presentationml/2006/ole">
            <mc:AlternateContent xmlns:mc="http://schemas.openxmlformats.org/markup-compatibility/2006">
              <mc:Choice xmlns:v="urn:schemas-microsoft-com:vml" Requires="v">
                <p:oleObj spid="_x0000_s32530"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759" y="1598"/>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6" y="6554279"/>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79"/>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761525373"/>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0">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75531284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542722416"/>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title style</a:t>
            </a:r>
            <a:endParaRPr lang="es-ES_tradnl"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_tradnl">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9847437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3219" y="189302"/>
            <a:ext cx="9323074" cy="8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84596" y="1159581"/>
            <a:ext cx="8935252" cy="53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0210" y="6554113"/>
            <a:ext cx="306387"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00" b="1">
                <a:solidFill>
                  <a:schemeClr val="tx2"/>
                </a:solidFill>
              </a:defRPr>
            </a:lvl1pPr>
          </a:lstStyle>
          <a:p>
            <a:pPr defTabSz="806571" fontAlgn="base">
              <a:spcBef>
                <a:spcPct val="0"/>
              </a:spcBef>
              <a:spcAft>
                <a:spcPct val="0"/>
              </a:spcAft>
              <a:defRPr/>
            </a:pPr>
            <a:fld id="{BEB0F5FB-1EB5-48D3-A794-3795454A5502}" type="slidenum">
              <a:rPr lang="en-US" smtClean="0">
                <a:solidFill>
                  <a:srgbClr val="002776"/>
                </a:solidFill>
                <a:cs typeface="Arial" charset="0"/>
              </a:rPr>
              <a:pPr defTabSz="806571"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nvPr>
        </p:nvSpPr>
        <p:spPr>
          <a:xfrm>
            <a:off x="836316" y="6554113"/>
            <a:ext cx="4677095"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00">
                <a:solidFill>
                  <a:schemeClr val="tx2"/>
                </a:solidFill>
              </a:defRPr>
            </a:lvl1pPr>
          </a:lstStyle>
          <a:p>
            <a:pPr defTabSz="806571" fontAlgn="base">
              <a:spcBef>
                <a:spcPct val="0"/>
              </a:spcBef>
              <a:spcAft>
                <a:spcPct val="0"/>
              </a:spcAft>
              <a:defRPr/>
            </a:pPr>
            <a:endParaRPr lang="en-US" dirty="0">
              <a:solidFill>
                <a:srgbClr val="002776"/>
              </a:solidFill>
              <a:cs typeface="Arial" charset="0"/>
            </a:endParaRPr>
          </a:p>
        </p:txBody>
      </p:sp>
      <p:pic>
        <p:nvPicPr>
          <p:cNvPr id="8" name="Picture 7"/>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1199228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Lst>
  <p:timing>
    <p:tnLst>
      <p:par>
        <p:cTn id="1" dur="indefinite" restart="never" nodeType="tmRoot"/>
      </p:par>
    </p:tnLst>
  </p:timing>
  <p:hf hdr="0" ftr="0" dt="0"/>
  <p:txStyles>
    <p:titleStyle>
      <a:lvl1pPr algn="l" defTabSz="896750" rtl="0" eaLnBrk="0" fontAlgn="base" hangingPunct="0">
        <a:lnSpc>
          <a:spcPct val="100000"/>
        </a:lnSpc>
        <a:spcBef>
          <a:spcPct val="0"/>
        </a:spcBef>
        <a:spcAft>
          <a:spcPct val="0"/>
        </a:spcAft>
        <a:defRPr sz="2000" b="1">
          <a:solidFill>
            <a:schemeClr val="tx2"/>
          </a:solidFill>
          <a:latin typeface="+mj-lt"/>
          <a:ea typeface="+mj-ea"/>
          <a:cs typeface="+mj-cs"/>
        </a:defRPr>
      </a:lvl1pPr>
      <a:lvl2pPr algn="l" defTabSz="896750" rtl="0" eaLnBrk="0" fontAlgn="base" hangingPunct="0">
        <a:lnSpc>
          <a:spcPts val="2998"/>
        </a:lnSpc>
        <a:spcBef>
          <a:spcPct val="0"/>
        </a:spcBef>
        <a:spcAft>
          <a:spcPct val="0"/>
        </a:spcAft>
        <a:defRPr sz="2300" b="1">
          <a:solidFill>
            <a:schemeClr val="tx2"/>
          </a:solidFill>
          <a:latin typeface="Arial" charset="0"/>
        </a:defRPr>
      </a:lvl2pPr>
      <a:lvl3pPr algn="l" defTabSz="896750" rtl="0" eaLnBrk="0" fontAlgn="base" hangingPunct="0">
        <a:lnSpc>
          <a:spcPts val="2998"/>
        </a:lnSpc>
        <a:spcBef>
          <a:spcPct val="0"/>
        </a:spcBef>
        <a:spcAft>
          <a:spcPct val="0"/>
        </a:spcAft>
        <a:defRPr sz="2300" b="1">
          <a:solidFill>
            <a:schemeClr val="tx2"/>
          </a:solidFill>
          <a:latin typeface="Arial" charset="0"/>
        </a:defRPr>
      </a:lvl3pPr>
      <a:lvl4pPr algn="l" defTabSz="896750" rtl="0" eaLnBrk="0" fontAlgn="base" hangingPunct="0">
        <a:lnSpc>
          <a:spcPts val="2998"/>
        </a:lnSpc>
        <a:spcBef>
          <a:spcPct val="0"/>
        </a:spcBef>
        <a:spcAft>
          <a:spcPct val="0"/>
        </a:spcAft>
        <a:defRPr sz="2300" b="1">
          <a:solidFill>
            <a:schemeClr val="tx2"/>
          </a:solidFill>
          <a:latin typeface="Arial" charset="0"/>
        </a:defRPr>
      </a:lvl4pPr>
      <a:lvl5pPr algn="l" defTabSz="896750" rtl="0" eaLnBrk="0" fontAlgn="base" hangingPunct="0">
        <a:lnSpc>
          <a:spcPts val="2998"/>
        </a:lnSpc>
        <a:spcBef>
          <a:spcPct val="0"/>
        </a:spcBef>
        <a:spcAft>
          <a:spcPct val="0"/>
        </a:spcAft>
        <a:defRPr sz="2300" b="1">
          <a:solidFill>
            <a:schemeClr val="tx2"/>
          </a:solidFill>
          <a:latin typeface="Arial" charset="0"/>
        </a:defRPr>
      </a:lvl5pPr>
      <a:lvl6pPr marL="402842" algn="l" defTabSz="898003" rtl="0" eaLnBrk="0" fontAlgn="base" hangingPunct="0">
        <a:lnSpc>
          <a:spcPts val="2998"/>
        </a:lnSpc>
        <a:spcBef>
          <a:spcPct val="0"/>
        </a:spcBef>
        <a:spcAft>
          <a:spcPct val="0"/>
        </a:spcAft>
        <a:defRPr sz="2300" b="1">
          <a:solidFill>
            <a:schemeClr val="tx2"/>
          </a:solidFill>
          <a:latin typeface="Arial" charset="0"/>
        </a:defRPr>
      </a:lvl6pPr>
      <a:lvl7pPr marL="805688" algn="l" defTabSz="898003" rtl="0" eaLnBrk="0" fontAlgn="base" hangingPunct="0">
        <a:lnSpc>
          <a:spcPts val="2998"/>
        </a:lnSpc>
        <a:spcBef>
          <a:spcPct val="0"/>
        </a:spcBef>
        <a:spcAft>
          <a:spcPct val="0"/>
        </a:spcAft>
        <a:defRPr sz="2300" b="1">
          <a:solidFill>
            <a:schemeClr val="tx2"/>
          </a:solidFill>
          <a:latin typeface="Arial" charset="0"/>
        </a:defRPr>
      </a:lvl7pPr>
      <a:lvl8pPr marL="1208529" algn="l" defTabSz="898003" rtl="0" eaLnBrk="0" fontAlgn="base" hangingPunct="0">
        <a:lnSpc>
          <a:spcPts val="2998"/>
        </a:lnSpc>
        <a:spcBef>
          <a:spcPct val="0"/>
        </a:spcBef>
        <a:spcAft>
          <a:spcPct val="0"/>
        </a:spcAft>
        <a:defRPr sz="2300" b="1">
          <a:solidFill>
            <a:schemeClr val="tx2"/>
          </a:solidFill>
          <a:latin typeface="Arial" charset="0"/>
        </a:defRPr>
      </a:lvl8pPr>
      <a:lvl9pPr marL="1611372" algn="l" defTabSz="898003" rtl="0" eaLnBrk="0" fontAlgn="base" hangingPunct="0">
        <a:lnSpc>
          <a:spcPts val="2998"/>
        </a:lnSpc>
        <a:spcBef>
          <a:spcPct val="0"/>
        </a:spcBef>
        <a:spcAft>
          <a:spcPct val="0"/>
        </a:spcAft>
        <a:defRPr sz="2300" b="1">
          <a:solidFill>
            <a:schemeClr val="tx2"/>
          </a:solidFill>
          <a:latin typeface="Arial" charset="0"/>
        </a:defRPr>
      </a:lvl9pPr>
    </p:titleStyle>
    <p:bodyStyle>
      <a:lvl1pPr marL="335756" indent="-335756" algn="l" defTabSz="896750" rtl="0" eaLnBrk="0" fontAlgn="base" hangingPunct="0">
        <a:spcBef>
          <a:spcPct val="0"/>
        </a:spcBef>
        <a:spcAft>
          <a:spcPts val="265"/>
        </a:spcAft>
        <a:buFont typeface="Arial" charset="0"/>
        <a:defRPr sz="2200">
          <a:solidFill>
            <a:schemeClr val="tx2"/>
          </a:solidFill>
          <a:latin typeface="+mn-lt"/>
          <a:ea typeface="+mn-ea"/>
          <a:cs typeface="+mn-cs"/>
        </a:defRPr>
      </a:lvl1pPr>
      <a:lvl2pPr marL="177670" indent="-177670" algn="l" defTabSz="896750" rtl="0" eaLnBrk="0" fontAlgn="base" hangingPunct="0">
        <a:spcBef>
          <a:spcPct val="0"/>
        </a:spcBef>
        <a:spcAft>
          <a:spcPts val="265"/>
        </a:spcAft>
        <a:buFont typeface="Arial" charset="0"/>
        <a:buChar char="•"/>
        <a:defRPr sz="2200">
          <a:solidFill>
            <a:schemeClr val="tx2"/>
          </a:solidFill>
          <a:latin typeface="+mn-lt"/>
        </a:defRPr>
      </a:lvl2pPr>
      <a:lvl3pPr marL="349745" indent="-170676" algn="l" defTabSz="896750" rtl="0" eaLnBrk="0" fontAlgn="base" hangingPunct="0">
        <a:spcBef>
          <a:spcPct val="0"/>
        </a:spcBef>
        <a:spcAft>
          <a:spcPts val="265"/>
        </a:spcAft>
        <a:buFont typeface="Arial" charset="0"/>
        <a:buChar char="‒"/>
        <a:defRPr sz="2200">
          <a:solidFill>
            <a:schemeClr val="tx2"/>
          </a:solidFill>
          <a:latin typeface="+mn-lt"/>
        </a:defRPr>
      </a:lvl3pPr>
      <a:lvl4pPr marL="528813" indent="-177670" algn="l" defTabSz="896750" rtl="0" eaLnBrk="0" fontAlgn="base" hangingPunct="0">
        <a:spcBef>
          <a:spcPct val="0"/>
        </a:spcBef>
        <a:spcAft>
          <a:spcPts val="529"/>
        </a:spcAft>
        <a:buFont typeface="Arial" charset="0"/>
        <a:buChar char="•"/>
        <a:defRPr sz="1800">
          <a:solidFill>
            <a:schemeClr val="tx2"/>
          </a:solidFill>
          <a:latin typeface="+mn-lt"/>
        </a:defRPr>
      </a:lvl4pPr>
      <a:lvl5pPr marL="698094" indent="-167878" algn="l" defTabSz="896750" rtl="0" eaLnBrk="0" fontAlgn="base" hangingPunct="0">
        <a:spcBef>
          <a:spcPct val="0"/>
        </a:spcBef>
        <a:spcAft>
          <a:spcPts val="529"/>
        </a:spcAft>
        <a:buFont typeface="Arial" charset="0"/>
        <a:buChar char="‒"/>
        <a:defRPr sz="1800">
          <a:solidFill>
            <a:schemeClr val="tx2"/>
          </a:solidFill>
          <a:latin typeface="+mn-lt"/>
        </a:defRPr>
      </a:lvl5pPr>
      <a:lvl6pPr marL="1102222" indent="-169252" algn="l" defTabSz="898003" rtl="0" eaLnBrk="0" fontAlgn="base" hangingPunct="0">
        <a:spcBef>
          <a:spcPct val="0"/>
        </a:spcBef>
        <a:spcAft>
          <a:spcPts val="529"/>
        </a:spcAft>
        <a:buFont typeface="Arial" charset="0"/>
        <a:buChar char="‒"/>
        <a:defRPr sz="1800">
          <a:solidFill>
            <a:schemeClr val="tx2"/>
          </a:solidFill>
          <a:latin typeface="+mn-lt"/>
        </a:defRPr>
      </a:lvl6pPr>
      <a:lvl7pPr marL="1505068" indent="-169252" algn="l" defTabSz="898003" rtl="0" eaLnBrk="0" fontAlgn="base" hangingPunct="0">
        <a:spcBef>
          <a:spcPct val="0"/>
        </a:spcBef>
        <a:spcAft>
          <a:spcPts val="529"/>
        </a:spcAft>
        <a:buFont typeface="Arial" charset="0"/>
        <a:buChar char="‒"/>
        <a:defRPr sz="1800">
          <a:solidFill>
            <a:schemeClr val="tx2"/>
          </a:solidFill>
          <a:latin typeface="+mn-lt"/>
        </a:defRPr>
      </a:lvl7pPr>
      <a:lvl8pPr marL="1907910" indent="-169252" algn="l" defTabSz="898003" rtl="0" eaLnBrk="0" fontAlgn="base" hangingPunct="0">
        <a:spcBef>
          <a:spcPct val="0"/>
        </a:spcBef>
        <a:spcAft>
          <a:spcPts val="529"/>
        </a:spcAft>
        <a:buFont typeface="Arial" charset="0"/>
        <a:buChar char="‒"/>
        <a:defRPr sz="1800">
          <a:solidFill>
            <a:schemeClr val="tx2"/>
          </a:solidFill>
          <a:latin typeface="+mn-lt"/>
        </a:defRPr>
      </a:lvl8pPr>
      <a:lvl9pPr marL="2310753" indent="-169252" algn="l" defTabSz="898003" rtl="0" eaLnBrk="0" fontAlgn="base" hangingPunct="0">
        <a:spcBef>
          <a:spcPct val="0"/>
        </a:spcBef>
        <a:spcAft>
          <a:spcPts val="529"/>
        </a:spcAft>
        <a:buFont typeface="Arial" charset="0"/>
        <a:buChar char="‒"/>
        <a:defRPr sz="1800">
          <a:solidFill>
            <a:schemeClr val="tx2"/>
          </a:solidFill>
          <a:latin typeface="+mn-lt"/>
        </a:defRPr>
      </a:lvl9pPr>
    </p:bodyStyle>
    <p:otherStyle>
      <a:defPPr>
        <a:defRPr lang="es-CL"/>
      </a:defPPr>
      <a:lvl1pPr marL="0" algn="l" defTabSz="805688" rtl="0" eaLnBrk="1" latinLnBrk="0" hangingPunct="1">
        <a:defRPr sz="1600" kern="1200">
          <a:solidFill>
            <a:schemeClr val="tx1"/>
          </a:solidFill>
          <a:latin typeface="+mn-lt"/>
          <a:ea typeface="+mn-ea"/>
          <a:cs typeface="+mn-cs"/>
        </a:defRPr>
      </a:lvl1pPr>
      <a:lvl2pPr marL="402842" algn="l" defTabSz="805688" rtl="0" eaLnBrk="1" latinLnBrk="0" hangingPunct="1">
        <a:defRPr sz="1600" kern="1200">
          <a:solidFill>
            <a:schemeClr val="tx1"/>
          </a:solidFill>
          <a:latin typeface="+mn-lt"/>
          <a:ea typeface="+mn-ea"/>
          <a:cs typeface="+mn-cs"/>
        </a:defRPr>
      </a:lvl2pPr>
      <a:lvl3pPr marL="805688" algn="l" defTabSz="805688" rtl="0" eaLnBrk="1" latinLnBrk="0" hangingPunct="1">
        <a:defRPr sz="1600" kern="1200">
          <a:solidFill>
            <a:schemeClr val="tx1"/>
          </a:solidFill>
          <a:latin typeface="+mn-lt"/>
          <a:ea typeface="+mn-ea"/>
          <a:cs typeface="+mn-cs"/>
        </a:defRPr>
      </a:lvl3pPr>
      <a:lvl4pPr marL="1208529" algn="l" defTabSz="805688" rtl="0" eaLnBrk="1" latinLnBrk="0" hangingPunct="1">
        <a:defRPr sz="1600" kern="1200">
          <a:solidFill>
            <a:schemeClr val="tx1"/>
          </a:solidFill>
          <a:latin typeface="+mn-lt"/>
          <a:ea typeface="+mn-ea"/>
          <a:cs typeface="+mn-cs"/>
        </a:defRPr>
      </a:lvl4pPr>
      <a:lvl5pPr marL="1611372" algn="l" defTabSz="805688" rtl="0" eaLnBrk="1" latinLnBrk="0" hangingPunct="1">
        <a:defRPr sz="1600" kern="1200">
          <a:solidFill>
            <a:schemeClr val="tx1"/>
          </a:solidFill>
          <a:latin typeface="+mn-lt"/>
          <a:ea typeface="+mn-ea"/>
          <a:cs typeface="+mn-cs"/>
        </a:defRPr>
      </a:lvl5pPr>
      <a:lvl6pPr marL="2014214" algn="l" defTabSz="805688" rtl="0" eaLnBrk="1" latinLnBrk="0" hangingPunct="1">
        <a:defRPr sz="1600" kern="1200">
          <a:solidFill>
            <a:schemeClr val="tx1"/>
          </a:solidFill>
          <a:latin typeface="+mn-lt"/>
          <a:ea typeface="+mn-ea"/>
          <a:cs typeface="+mn-cs"/>
        </a:defRPr>
      </a:lvl6pPr>
      <a:lvl7pPr marL="2417059" algn="l" defTabSz="805688" rtl="0" eaLnBrk="1" latinLnBrk="0" hangingPunct="1">
        <a:defRPr sz="1600" kern="1200">
          <a:solidFill>
            <a:schemeClr val="tx1"/>
          </a:solidFill>
          <a:latin typeface="+mn-lt"/>
          <a:ea typeface="+mn-ea"/>
          <a:cs typeface="+mn-cs"/>
        </a:defRPr>
      </a:lvl7pPr>
      <a:lvl8pPr marL="2819901" algn="l" defTabSz="805688" rtl="0" eaLnBrk="1" latinLnBrk="0" hangingPunct="1">
        <a:defRPr sz="1600" kern="1200">
          <a:solidFill>
            <a:schemeClr val="tx1"/>
          </a:solidFill>
          <a:latin typeface="+mn-lt"/>
          <a:ea typeface="+mn-ea"/>
          <a:cs typeface="+mn-cs"/>
        </a:defRPr>
      </a:lvl8pPr>
      <a:lvl9pPr marL="3222742" algn="l" defTabSz="805688" rtl="0" eaLnBrk="1" latinLnBrk="0" hangingPunct="1">
        <a:defRPr sz="16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40265798"/>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269227575"/>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1"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8" y="6554197"/>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97"/>
            <a:ext cx="4677095"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078517290"/>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1"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66" y="6554211"/>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11"/>
            <a:ext cx="4677095"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202946019"/>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043551353"/>
      </p:ext>
    </p:extLst>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42913" y="350843"/>
            <a:ext cx="9123362"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s-ES" dirty="0" smtClean="0"/>
          </a:p>
        </p:txBody>
      </p:sp>
      <p:sp>
        <p:nvSpPr>
          <p:cNvPr id="3075" name="Text Placeholder 2"/>
          <p:cNvSpPr>
            <a:spLocks noGrp="1"/>
          </p:cNvSpPr>
          <p:nvPr>
            <p:ph type="body" idx="1"/>
          </p:nvPr>
        </p:nvSpPr>
        <p:spPr bwMode="auto">
          <a:xfrm>
            <a:off x="439738" y="1190629"/>
            <a:ext cx="9123362" cy="5219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smtClean="0"/>
          </a:p>
        </p:txBody>
      </p:sp>
      <p:sp>
        <p:nvSpPr>
          <p:cNvPr id="7" name="Slide Number Placeholder 9"/>
          <p:cNvSpPr>
            <a:spLocks noGrp="1"/>
          </p:cNvSpPr>
          <p:nvPr>
            <p:ph type="sldNum" sz="quarter" idx="4"/>
          </p:nvPr>
        </p:nvSpPr>
        <p:spPr>
          <a:xfrm>
            <a:off x="450850" y="6554788"/>
            <a:ext cx="306388"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chemeClr val="tx2"/>
                </a:solidFill>
              </a:defRPr>
            </a:lvl1pPr>
          </a:lstStyle>
          <a:p>
            <a:pPr defTabSz="914272" fontAlgn="base">
              <a:spcBef>
                <a:spcPct val="0"/>
              </a:spcBef>
              <a:spcAft>
                <a:spcPct val="0"/>
              </a:spcAft>
              <a:defRPr/>
            </a:pPr>
            <a:fld id="{74A190D9-90A7-4CC2-95BF-7E8E0CAF014E}" type="slidenum">
              <a:rPr lang="es-ES" smtClean="0">
                <a:solidFill>
                  <a:srgbClr val="002776"/>
                </a:solidFill>
                <a:cs typeface="Arial" charset="0"/>
              </a:rPr>
              <a:pPr defTabSz="914272" fontAlgn="base">
                <a:spcBef>
                  <a:spcPct val="0"/>
                </a:spcBef>
                <a:spcAft>
                  <a:spcPct val="0"/>
                </a:spcAft>
                <a:defRPr/>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618" y="6554788"/>
            <a:ext cx="46767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a:solidFill>
                  <a:schemeClr val="tx2"/>
                </a:solidFill>
              </a:defRPr>
            </a:lvl1pPr>
          </a:lstStyle>
          <a:p>
            <a:pPr defTabSz="914272" fontAlgn="base">
              <a:spcBef>
                <a:spcPct val="0"/>
              </a:spcBef>
              <a:spcAft>
                <a:spcPct val="0"/>
              </a:spcAft>
              <a:defRPr/>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48169874"/>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Lst>
  <p:hf hdr="0" ftr="0" dt="0"/>
  <p:txStyles>
    <p:titleStyle>
      <a:lvl1pPr algn="l" defTabSz="957130" rtl="0" eaLnBrk="0" fontAlgn="base" hangingPunct="0">
        <a:spcBef>
          <a:spcPct val="0"/>
        </a:spcBef>
        <a:spcAft>
          <a:spcPct val="0"/>
        </a:spcAft>
        <a:defRPr sz="2300" b="1">
          <a:solidFill>
            <a:schemeClr val="tx2"/>
          </a:solidFill>
          <a:latin typeface="+mj-lt"/>
          <a:ea typeface="+mj-ea"/>
          <a:cs typeface="+mj-cs"/>
        </a:defRPr>
      </a:lvl1pPr>
      <a:lvl2pPr algn="l" defTabSz="957130" rtl="0" eaLnBrk="0" fontAlgn="base" hangingPunct="0">
        <a:spcBef>
          <a:spcPct val="0"/>
        </a:spcBef>
        <a:spcAft>
          <a:spcPct val="0"/>
        </a:spcAft>
        <a:defRPr sz="2300" b="1">
          <a:solidFill>
            <a:schemeClr val="tx2"/>
          </a:solidFill>
          <a:latin typeface="Arial" charset="0"/>
        </a:defRPr>
      </a:lvl2pPr>
      <a:lvl3pPr algn="l" defTabSz="957130" rtl="0" eaLnBrk="0" fontAlgn="base" hangingPunct="0">
        <a:spcBef>
          <a:spcPct val="0"/>
        </a:spcBef>
        <a:spcAft>
          <a:spcPct val="0"/>
        </a:spcAft>
        <a:defRPr sz="2300" b="1">
          <a:solidFill>
            <a:schemeClr val="tx2"/>
          </a:solidFill>
          <a:latin typeface="Arial" charset="0"/>
        </a:defRPr>
      </a:lvl3pPr>
      <a:lvl4pPr algn="l" defTabSz="957130" rtl="0" eaLnBrk="0" fontAlgn="base" hangingPunct="0">
        <a:spcBef>
          <a:spcPct val="0"/>
        </a:spcBef>
        <a:spcAft>
          <a:spcPct val="0"/>
        </a:spcAft>
        <a:defRPr sz="2300" b="1">
          <a:solidFill>
            <a:schemeClr val="tx2"/>
          </a:solidFill>
          <a:latin typeface="Arial" charset="0"/>
        </a:defRPr>
      </a:lvl4pPr>
      <a:lvl5pPr algn="l" defTabSz="957130" rtl="0" eaLnBrk="0" fontAlgn="base" hangingPunct="0">
        <a:spcBef>
          <a:spcPct val="0"/>
        </a:spcBef>
        <a:spcAft>
          <a:spcPct val="0"/>
        </a:spcAft>
        <a:defRPr sz="2300" b="1">
          <a:solidFill>
            <a:schemeClr val="tx2"/>
          </a:solidFill>
          <a:latin typeface="Arial" charset="0"/>
        </a:defRPr>
      </a:lvl5pPr>
      <a:lvl6pPr marL="429708" algn="l" defTabSz="957891" rtl="0" eaLnBrk="1" fontAlgn="base" hangingPunct="1">
        <a:spcBef>
          <a:spcPct val="0"/>
        </a:spcBef>
        <a:spcAft>
          <a:spcPct val="0"/>
        </a:spcAft>
        <a:defRPr sz="2300" b="1">
          <a:solidFill>
            <a:schemeClr val="tx2"/>
          </a:solidFill>
          <a:latin typeface="Arial" charset="0"/>
        </a:defRPr>
      </a:lvl6pPr>
      <a:lvl7pPr marL="859416" algn="l" defTabSz="957891" rtl="0" eaLnBrk="1" fontAlgn="base" hangingPunct="1">
        <a:spcBef>
          <a:spcPct val="0"/>
        </a:spcBef>
        <a:spcAft>
          <a:spcPct val="0"/>
        </a:spcAft>
        <a:defRPr sz="2300" b="1">
          <a:solidFill>
            <a:schemeClr val="tx2"/>
          </a:solidFill>
          <a:latin typeface="Arial" charset="0"/>
        </a:defRPr>
      </a:lvl7pPr>
      <a:lvl8pPr marL="1289124" algn="l" defTabSz="957891" rtl="0" eaLnBrk="1" fontAlgn="base" hangingPunct="1">
        <a:spcBef>
          <a:spcPct val="0"/>
        </a:spcBef>
        <a:spcAft>
          <a:spcPct val="0"/>
        </a:spcAft>
        <a:defRPr sz="2300" b="1">
          <a:solidFill>
            <a:schemeClr val="tx2"/>
          </a:solidFill>
          <a:latin typeface="Arial" charset="0"/>
        </a:defRPr>
      </a:lvl8pPr>
      <a:lvl9pPr marL="1718832" algn="l" defTabSz="957891" rtl="0" eaLnBrk="1" fontAlgn="base" hangingPunct="1">
        <a:spcBef>
          <a:spcPct val="0"/>
        </a:spcBef>
        <a:spcAft>
          <a:spcPct val="0"/>
        </a:spcAft>
        <a:defRPr sz="2300" b="1">
          <a:solidFill>
            <a:schemeClr val="tx2"/>
          </a:solidFill>
          <a:latin typeface="Arial" charset="0"/>
        </a:defRPr>
      </a:lvl9pPr>
    </p:titleStyle>
    <p:bodyStyle>
      <a:lvl1pPr marL="342852" indent="-342852" algn="l" defTabSz="957130" rtl="0" eaLnBrk="0" fontAlgn="base" hangingPunct="0">
        <a:spcBef>
          <a:spcPct val="0"/>
        </a:spcBef>
        <a:spcAft>
          <a:spcPts val="288"/>
        </a:spcAft>
        <a:buFont typeface="Arial" charset="0"/>
        <a:defRPr sz="1900">
          <a:solidFill>
            <a:schemeClr val="tx2"/>
          </a:solidFill>
          <a:latin typeface="+mn-lt"/>
          <a:ea typeface="+mn-ea"/>
          <a:cs typeface="+mn-cs"/>
        </a:defRPr>
      </a:lvl1pPr>
      <a:lvl2pPr marL="168252" indent="-166666" algn="l" defTabSz="957130" rtl="0" eaLnBrk="0" fontAlgn="base" hangingPunct="0">
        <a:spcBef>
          <a:spcPct val="0"/>
        </a:spcBef>
        <a:spcAft>
          <a:spcPts val="288"/>
        </a:spcAft>
        <a:buChar char="•"/>
        <a:defRPr sz="1900">
          <a:solidFill>
            <a:schemeClr val="tx2"/>
          </a:solidFill>
          <a:latin typeface="+mn-lt"/>
        </a:defRPr>
      </a:lvl2pPr>
      <a:lvl3pPr marL="336502" indent="-166666" algn="l" defTabSz="957130" rtl="0" eaLnBrk="0" fontAlgn="base" hangingPunct="0">
        <a:spcBef>
          <a:spcPct val="0"/>
        </a:spcBef>
        <a:spcAft>
          <a:spcPts val="288"/>
        </a:spcAft>
        <a:buFont typeface="Arial" charset="0"/>
        <a:buChar char="‒"/>
        <a:defRPr sz="1900">
          <a:solidFill>
            <a:schemeClr val="tx2"/>
          </a:solidFill>
          <a:latin typeface="+mn-lt"/>
        </a:defRPr>
      </a:lvl3pPr>
      <a:lvl4pPr marL="504755" indent="-166666" algn="l" defTabSz="957130" rtl="0" eaLnBrk="0" fontAlgn="base" hangingPunct="0">
        <a:spcBef>
          <a:spcPct val="0"/>
        </a:spcBef>
        <a:spcAft>
          <a:spcPts val="563"/>
        </a:spcAft>
        <a:buChar char="•"/>
        <a:defRPr>
          <a:solidFill>
            <a:schemeClr val="tx2"/>
          </a:solidFill>
          <a:latin typeface="+mn-lt"/>
        </a:defRPr>
      </a:lvl4pPr>
      <a:lvl5pPr marL="673006" indent="-166666" algn="l" defTabSz="957130" rtl="0" eaLnBrk="0" fontAlgn="base" hangingPunct="0">
        <a:spcBef>
          <a:spcPct val="0"/>
        </a:spcBef>
        <a:spcAft>
          <a:spcPts val="563"/>
        </a:spcAft>
        <a:buFont typeface="Arial" charset="0"/>
        <a:buChar char="‒"/>
        <a:defRPr>
          <a:solidFill>
            <a:schemeClr val="tx2"/>
          </a:solidFill>
          <a:latin typeface="+mn-lt"/>
        </a:defRPr>
      </a:lvl5pPr>
      <a:lvl6pPr marL="1104110" indent="-167109" algn="l" defTabSz="957891" rtl="0" eaLnBrk="1" fontAlgn="base" hangingPunct="1">
        <a:spcBef>
          <a:spcPct val="0"/>
        </a:spcBef>
        <a:spcAft>
          <a:spcPts val="564"/>
        </a:spcAft>
        <a:buFont typeface="Arial" charset="0"/>
        <a:buChar char="‒"/>
        <a:defRPr>
          <a:solidFill>
            <a:schemeClr val="tx2"/>
          </a:solidFill>
          <a:latin typeface="+mn-lt"/>
        </a:defRPr>
      </a:lvl6pPr>
      <a:lvl7pPr marL="1533818" indent="-167109" algn="l" defTabSz="957891" rtl="0" eaLnBrk="1" fontAlgn="base" hangingPunct="1">
        <a:spcBef>
          <a:spcPct val="0"/>
        </a:spcBef>
        <a:spcAft>
          <a:spcPts val="564"/>
        </a:spcAft>
        <a:buFont typeface="Arial" charset="0"/>
        <a:buChar char="‒"/>
        <a:defRPr>
          <a:solidFill>
            <a:schemeClr val="tx2"/>
          </a:solidFill>
          <a:latin typeface="+mn-lt"/>
        </a:defRPr>
      </a:lvl7pPr>
      <a:lvl8pPr marL="1963526" indent="-167109" algn="l" defTabSz="957891" rtl="0" eaLnBrk="1" fontAlgn="base" hangingPunct="1">
        <a:spcBef>
          <a:spcPct val="0"/>
        </a:spcBef>
        <a:spcAft>
          <a:spcPts val="564"/>
        </a:spcAft>
        <a:buFont typeface="Arial" charset="0"/>
        <a:buChar char="‒"/>
        <a:defRPr>
          <a:solidFill>
            <a:schemeClr val="tx2"/>
          </a:solidFill>
          <a:latin typeface="+mn-lt"/>
        </a:defRPr>
      </a:lvl8pPr>
      <a:lvl9pPr marL="2393234" indent="-167109" algn="l" defTabSz="957891" rtl="0" eaLnBrk="1" fontAlgn="base" hangingPunct="1">
        <a:spcBef>
          <a:spcPct val="0"/>
        </a:spcBef>
        <a:spcAft>
          <a:spcPts val="564"/>
        </a:spcAft>
        <a:buFont typeface="Arial" charset="0"/>
        <a:buChar char="‒"/>
        <a:defRPr>
          <a:solidFill>
            <a:schemeClr val="tx2"/>
          </a:solidFill>
          <a:latin typeface="+mn-lt"/>
        </a:defRPr>
      </a:lvl9pPr>
    </p:bodyStyle>
    <p:otherStyle>
      <a:defPPr>
        <a:defRPr lang="es-ES"/>
      </a:defPPr>
      <a:lvl1pPr marL="0" algn="l" defTabSz="859416" rtl="0" eaLnBrk="1" latinLnBrk="0" hangingPunct="1">
        <a:defRPr sz="1700" kern="1200">
          <a:solidFill>
            <a:schemeClr val="tx1"/>
          </a:solidFill>
          <a:latin typeface="+mn-lt"/>
          <a:ea typeface="+mn-ea"/>
          <a:cs typeface="+mn-cs"/>
        </a:defRPr>
      </a:lvl1pPr>
      <a:lvl2pPr marL="429708" algn="l" defTabSz="859416" rtl="0" eaLnBrk="1" latinLnBrk="0" hangingPunct="1">
        <a:defRPr sz="1700" kern="1200">
          <a:solidFill>
            <a:schemeClr val="tx1"/>
          </a:solidFill>
          <a:latin typeface="+mn-lt"/>
          <a:ea typeface="+mn-ea"/>
          <a:cs typeface="+mn-cs"/>
        </a:defRPr>
      </a:lvl2pPr>
      <a:lvl3pPr marL="859416" algn="l" defTabSz="859416" rtl="0" eaLnBrk="1" latinLnBrk="0" hangingPunct="1">
        <a:defRPr sz="1700" kern="1200">
          <a:solidFill>
            <a:schemeClr val="tx1"/>
          </a:solidFill>
          <a:latin typeface="+mn-lt"/>
          <a:ea typeface="+mn-ea"/>
          <a:cs typeface="+mn-cs"/>
        </a:defRPr>
      </a:lvl3pPr>
      <a:lvl4pPr marL="1289124" algn="l" defTabSz="859416" rtl="0" eaLnBrk="1" latinLnBrk="0" hangingPunct="1">
        <a:defRPr sz="1700" kern="1200">
          <a:solidFill>
            <a:schemeClr val="tx1"/>
          </a:solidFill>
          <a:latin typeface="+mn-lt"/>
          <a:ea typeface="+mn-ea"/>
          <a:cs typeface="+mn-cs"/>
        </a:defRPr>
      </a:lvl4pPr>
      <a:lvl5pPr marL="1718832" algn="l" defTabSz="859416" rtl="0" eaLnBrk="1" latinLnBrk="0" hangingPunct="1">
        <a:defRPr sz="1700" kern="1200">
          <a:solidFill>
            <a:schemeClr val="tx1"/>
          </a:solidFill>
          <a:latin typeface="+mn-lt"/>
          <a:ea typeface="+mn-ea"/>
          <a:cs typeface="+mn-cs"/>
        </a:defRPr>
      </a:lvl5pPr>
      <a:lvl6pPr marL="2148540" algn="l" defTabSz="859416" rtl="0" eaLnBrk="1" latinLnBrk="0" hangingPunct="1">
        <a:defRPr sz="1700" kern="1200">
          <a:solidFill>
            <a:schemeClr val="tx1"/>
          </a:solidFill>
          <a:latin typeface="+mn-lt"/>
          <a:ea typeface="+mn-ea"/>
          <a:cs typeface="+mn-cs"/>
        </a:defRPr>
      </a:lvl6pPr>
      <a:lvl7pPr marL="2578247" algn="l" defTabSz="859416" rtl="0" eaLnBrk="1" latinLnBrk="0" hangingPunct="1">
        <a:defRPr sz="1700" kern="1200">
          <a:solidFill>
            <a:schemeClr val="tx1"/>
          </a:solidFill>
          <a:latin typeface="+mn-lt"/>
          <a:ea typeface="+mn-ea"/>
          <a:cs typeface="+mn-cs"/>
        </a:defRPr>
      </a:lvl7pPr>
      <a:lvl8pPr marL="3007955" algn="l" defTabSz="859416" rtl="0" eaLnBrk="1" latinLnBrk="0" hangingPunct="1">
        <a:defRPr sz="1700" kern="1200">
          <a:solidFill>
            <a:schemeClr val="tx1"/>
          </a:solidFill>
          <a:latin typeface="+mn-lt"/>
          <a:ea typeface="+mn-ea"/>
          <a:cs typeface="+mn-cs"/>
        </a:defRPr>
      </a:lvl8pPr>
      <a:lvl9pPr marL="3437662" algn="l" defTabSz="859416" rtl="0" eaLnBrk="1" latinLnBrk="0" hangingPunct="1">
        <a:defRPr sz="17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289963886"/>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9195006"/>
      </p:ext>
    </p:extLst>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231921079"/>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Lst>
  <p:timing>
    <p:tnLst>
      <p:par>
        <p:cTn id="1" dur="indefinite" restart="never" nodeType="tmRoot"/>
      </p:par>
    </p:tnLst>
  </p:timing>
  <p:hf sldNum="0"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title style</a:t>
            </a:r>
            <a:endParaRPr lang="es-ES_tradnl"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_tradnl">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1" name="Picture 10"/>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6094621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4"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889721608"/>
      </p:ext>
    </p:extLst>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Lst>
  <p:timing>
    <p:tnLst>
      <p:par>
        <p:cTn id="1" dur="indefinite" restart="never" nodeType="tmRoot"/>
      </p:par>
    </p:tnLst>
  </p:timing>
  <p:hf sldNum="0"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3219" y="189302"/>
            <a:ext cx="9323074" cy="8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84596" y="1159576"/>
            <a:ext cx="8935252" cy="53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0205" y="6554108"/>
            <a:ext cx="306387" cy="144247"/>
          </a:xfrm>
          <a:prstGeom prst="rect">
            <a:avLst/>
          </a:prstGeom>
        </p:spPr>
        <p:txBody>
          <a:bodyPr vert="horz" wrap="square" lIns="0" tIns="0" rIns="0" bIns="0" numCol="1" anchor="t" anchorCtr="0" compatLnSpc="1">
            <a:prstTxWarp prst="textNoShape">
              <a:avLst/>
            </a:prstTxWarp>
            <a:noAutofit/>
          </a:bodyPr>
          <a:lstStyle>
            <a:lvl1pPr>
              <a:lnSpc>
                <a:spcPts val="1128"/>
              </a:lnSpc>
              <a:defRPr sz="900" b="1">
                <a:solidFill>
                  <a:schemeClr val="tx2"/>
                </a:solidFill>
              </a:defRPr>
            </a:lvl1pPr>
          </a:lstStyle>
          <a:p>
            <a:pPr defTabSz="914400" fontAlgn="base">
              <a:spcBef>
                <a:spcPct val="0"/>
              </a:spcBef>
              <a:spcAft>
                <a:spcPct val="0"/>
              </a:spcAft>
              <a:defRPr/>
            </a:pPr>
            <a:fld id="{BEB0F5FB-1EB5-48D3-A794-3795454A5502}" type="slidenum">
              <a:rPr lang="en-US">
                <a:solidFill>
                  <a:srgbClr val="002776"/>
                </a:solidFill>
                <a:cs typeface="Arial" charset="0"/>
              </a:rPr>
              <a:pPr defTabSz="914400"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nvPr>
        </p:nvSpPr>
        <p:spPr>
          <a:xfrm>
            <a:off x="836313" y="6554108"/>
            <a:ext cx="4677095" cy="144247"/>
          </a:xfrm>
          <a:prstGeom prst="rect">
            <a:avLst/>
          </a:prstGeom>
        </p:spPr>
        <p:txBody>
          <a:bodyPr vert="horz" wrap="square" lIns="0" tIns="0" rIns="0" bIns="0" numCol="1" anchor="t" anchorCtr="0" compatLnSpc="1">
            <a:prstTxWarp prst="textNoShape">
              <a:avLst/>
            </a:prstTxWarp>
            <a:noAutofit/>
          </a:bodyPr>
          <a:lstStyle>
            <a:lvl1pPr>
              <a:lnSpc>
                <a:spcPts val="1128"/>
              </a:lnSpc>
              <a:defRPr sz="900">
                <a:solidFill>
                  <a:schemeClr val="tx2"/>
                </a:solidFill>
              </a:defRPr>
            </a:lvl1pPr>
          </a:lstStyle>
          <a:p>
            <a:pPr defTabSz="914400" fontAlgn="base">
              <a:spcBef>
                <a:spcPct val="0"/>
              </a:spcBef>
              <a:spcAft>
                <a:spcPct val="0"/>
              </a:spcAft>
              <a:defRPr/>
            </a:pPr>
            <a:r>
              <a:rPr lang="en-US" dirty="0">
                <a:solidFill>
                  <a:srgbClr val="002776"/>
                </a:solidFill>
                <a:cs typeface="Arial" charset="0"/>
              </a:rPr>
              <a:t>Footer</a:t>
            </a: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9" name="Picture 8"/>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903623192"/>
      </p:ext>
    </p:extLst>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Lst>
  <p:timing>
    <p:tnLst>
      <p:par>
        <p:cTn id="1" dur="indefinite" restart="never" nodeType="tmRoot"/>
      </p:par>
    </p:tnLst>
  </p:timing>
  <p:hf hdr="0" dt="0"/>
  <p:txStyles>
    <p:titleStyle>
      <a:lvl1pPr algn="l" defTabSz="955638" rtl="0" eaLnBrk="0" fontAlgn="base" hangingPunct="0">
        <a:lnSpc>
          <a:spcPct val="100000"/>
        </a:lnSpc>
        <a:spcBef>
          <a:spcPct val="0"/>
        </a:spcBef>
        <a:spcAft>
          <a:spcPct val="0"/>
        </a:spcAft>
        <a:defRPr sz="2100" b="1">
          <a:solidFill>
            <a:schemeClr val="tx2"/>
          </a:solidFill>
          <a:latin typeface="+mj-lt"/>
          <a:ea typeface="+mj-ea"/>
          <a:cs typeface="+mj-cs"/>
        </a:defRPr>
      </a:lvl1pPr>
      <a:lvl2pPr algn="l" defTabSz="955638" rtl="0" eaLnBrk="0" fontAlgn="base" hangingPunct="0">
        <a:lnSpc>
          <a:spcPts val="3194"/>
        </a:lnSpc>
        <a:spcBef>
          <a:spcPct val="0"/>
        </a:spcBef>
        <a:spcAft>
          <a:spcPct val="0"/>
        </a:spcAft>
        <a:defRPr sz="2400" b="1">
          <a:solidFill>
            <a:schemeClr val="tx2"/>
          </a:solidFill>
          <a:latin typeface="Arial" charset="0"/>
        </a:defRPr>
      </a:lvl2pPr>
      <a:lvl3pPr algn="l" defTabSz="955638" rtl="0" eaLnBrk="0" fontAlgn="base" hangingPunct="0">
        <a:lnSpc>
          <a:spcPts val="3194"/>
        </a:lnSpc>
        <a:spcBef>
          <a:spcPct val="0"/>
        </a:spcBef>
        <a:spcAft>
          <a:spcPct val="0"/>
        </a:spcAft>
        <a:defRPr sz="2400" b="1">
          <a:solidFill>
            <a:schemeClr val="tx2"/>
          </a:solidFill>
          <a:latin typeface="Arial" charset="0"/>
        </a:defRPr>
      </a:lvl3pPr>
      <a:lvl4pPr algn="l" defTabSz="955638" rtl="0" eaLnBrk="0" fontAlgn="base" hangingPunct="0">
        <a:lnSpc>
          <a:spcPts val="3194"/>
        </a:lnSpc>
        <a:spcBef>
          <a:spcPct val="0"/>
        </a:spcBef>
        <a:spcAft>
          <a:spcPct val="0"/>
        </a:spcAft>
        <a:defRPr sz="2400" b="1">
          <a:solidFill>
            <a:schemeClr val="tx2"/>
          </a:solidFill>
          <a:latin typeface="Arial" charset="0"/>
        </a:defRPr>
      </a:lvl4pPr>
      <a:lvl5pPr algn="l" defTabSz="955638" rtl="0" eaLnBrk="0" fontAlgn="base" hangingPunct="0">
        <a:lnSpc>
          <a:spcPts val="3194"/>
        </a:lnSpc>
        <a:spcBef>
          <a:spcPct val="0"/>
        </a:spcBef>
        <a:spcAft>
          <a:spcPct val="0"/>
        </a:spcAft>
        <a:defRPr sz="2400" b="1">
          <a:solidFill>
            <a:schemeClr val="tx2"/>
          </a:solidFill>
          <a:latin typeface="Arial" charset="0"/>
        </a:defRPr>
      </a:lvl5pPr>
      <a:lvl6pPr marL="429295" algn="l" defTabSz="956973" rtl="0" eaLnBrk="0" fontAlgn="base" hangingPunct="0">
        <a:lnSpc>
          <a:spcPts val="3194"/>
        </a:lnSpc>
        <a:spcBef>
          <a:spcPct val="0"/>
        </a:spcBef>
        <a:spcAft>
          <a:spcPct val="0"/>
        </a:spcAft>
        <a:defRPr sz="2400" b="1">
          <a:solidFill>
            <a:schemeClr val="tx2"/>
          </a:solidFill>
          <a:latin typeface="Arial" charset="0"/>
        </a:defRPr>
      </a:lvl6pPr>
      <a:lvl7pPr marL="858595" algn="l" defTabSz="956973" rtl="0" eaLnBrk="0" fontAlgn="base" hangingPunct="0">
        <a:lnSpc>
          <a:spcPts val="3194"/>
        </a:lnSpc>
        <a:spcBef>
          <a:spcPct val="0"/>
        </a:spcBef>
        <a:spcAft>
          <a:spcPct val="0"/>
        </a:spcAft>
        <a:defRPr sz="2400" b="1">
          <a:solidFill>
            <a:schemeClr val="tx2"/>
          </a:solidFill>
          <a:latin typeface="Arial" charset="0"/>
        </a:defRPr>
      </a:lvl7pPr>
      <a:lvl8pPr marL="1287890" algn="l" defTabSz="956973" rtl="0" eaLnBrk="0" fontAlgn="base" hangingPunct="0">
        <a:lnSpc>
          <a:spcPts val="3194"/>
        </a:lnSpc>
        <a:spcBef>
          <a:spcPct val="0"/>
        </a:spcBef>
        <a:spcAft>
          <a:spcPct val="0"/>
        </a:spcAft>
        <a:defRPr sz="2400" b="1">
          <a:solidFill>
            <a:schemeClr val="tx2"/>
          </a:solidFill>
          <a:latin typeface="Arial" charset="0"/>
        </a:defRPr>
      </a:lvl8pPr>
      <a:lvl9pPr marL="1717186" algn="l" defTabSz="956973" rtl="0" eaLnBrk="0" fontAlgn="base" hangingPunct="0">
        <a:lnSpc>
          <a:spcPts val="3194"/>
        </a:lnSpc>
        <a:spcBef>
          <a:spcPct val="0"/>
        </a:spcBef>
        <a:spcAft>
          <a:spcPct val="0"/>
        </a:spcAft>
        <a:defRPr sz="2400" b="1">
          <a:solidFill>
            <a:schemeClr val="tx2"/>
          </a:solidFill>
          <a:latin typeface="Arial" charset="0"/>
        </a:defRPr>
      </a:lvl9pPr>
    </p:titleStyle>
    <p:bodyStyle>
      <a:lvl1pPr marL="357804" indent="-357804" algn="l" defTabSz="955638" rtl="0" eaLnBrk="0" fontAlgn="base" hangingPunct="0">
        <a:spcBef>
          <a:spcPct val="0"/>
        </a:spcBef>
        <a:spcAft>
          <a:spcPts val="282"/>
        </a:spcAft>
        <a:buFont typeface="Arial" charset="0"/>
        <a:defRPr sz="2400">
          <a:solidFill>
            <a:schemeClr val="tx2"/>
          </a:solidFill>
          <a:latin typeface="+mn-lt"/>
          <a:ea typeface="+mn-ea"/>
          <a:cs typeface="+mn-cs"/>
        </a:defRPr>
      </a:lvl1pPr>
      <a:lvl2pPr marL="189338" indent="-189338" algn="l" defTabSz="955638" rtl="0" eaLnBrk="0" fontAlgn="base" hangingPunct="0">
        <a:spcBef>
          <a:spcPct val="0"/>
        </a:spcBef>
        <a:spcAft>
          <a:spcPts val="282"/>
        </a:spcAft>
        <a:buFont typeface="Arial" charset="0"/>
        <a:buChar char="•"/>
        <a:defRPr sz="2400">
          <a:solidFill>
            <a:schemeClr val="tx2"/>
          </a:solidFill>
          <a:latin typeface="+mn-lt"/>
        </a:defRPr>
      </a:lvl2pPr>
      <a:lvl3pPr marL="372712" indent="-181883" algn="l" defTabSz="955638" rtl="0" eaLnBrk="0" fontAlgn="base" hangingPunct="0">
        <a:spcBef>
          <a:spcPct val="0"/>
        </a:spcBef>
        <a:spcAft>
          <a:spcPts val="282"/>
        </a:spcAft>
        <a:buFont typeface="Arial" charset="0"/>
        <a:buChar char="‒"/>
        <a:defRPr sz="2400">
          <a:solidFill>
            <a:schemeClr val="tx2"/>
          </a:solidFill>
          <a:latin typeface="+mn-lt"/>
        </a:defRPr>
      </a:lvl3pPr>
      <a:lvl4pPr marL="563539" indent="-189338" algn="l" defTabSz="955638" rtl="0" eaLnBrk="0" fontAlgn="base" hangingPunct="0">
        <a:spcBef>
          <a:spcPct val="0"/>
        </a:spcBef>
        <a:spcAft>
          <a:spcPts val="564"/>
        </a:spcAft>
        <a:buFont typeface="Arial" charset="0"/>
        <a:buChar char="•"/>
        <a:defRPr sz="1900">
          <a:solidFill>
            <a:schemeClr val="tx2"/>
          </a:solidFill>
          <a:latin typeface="+mn-lt"/>
        </a:defRPr>
      </a:lvl4pPr>
      <a:lvl5pPr marL="743935" indent="-178903" algn="l" defTabSz="955638" rtl="0" eaLnBrk="0" fontAlgn="base" hangingPunct="0">
        <a:spcBef>
          <a:spcPct val="0"/>
        </a:spcBef>
        <a:spcAft>
          <a:spcPts val="564"/>
        </a:spcAft>
        <a:buFont typeface="Arial" charset="0"/>
        <a:buChar char="‒"/>
        <a:defRPr sz="1900">
          <a:solidFill>
            <a:schemeClr val="tx2"/>
          </a:solidFill>
          <a:latin typeface="+mn-lt"/>
        </a:defRPr>
      </a:lvl5pPr>
      <a:lvl6pPr marL="1174602" indent="-180366" algn="l" defTabSz="956973" rtl="0" eaLnBrk="0" fontAlgn="base" hangingPunct="0">
        <a:spcBef>
          <a:spcPct val="0"/>
        </a:spcBef>
        <a:spcAft>
          <a:spcPts val="564"/>
        </a:spcAft>
        <a:buFont typeface="Arial" charset="0"/>
        <a:buChar char="‒"/>
        <a:defRPr sz="1900">
          <a:solidFill>
            <a:schemeClr val="tx2"/>
          </a:solidFill>
          <a:latin typeface="+mn-lt"/>
        </a:defRPr>
      </a:lvl6pPr>
      <a:lvl7pPr marL="1603900" indent="-180366" algn="l" defTabSz="956973" rtl="0" eaLnBrk="0" fontAlgn="base" hangingPunct="0">
        <a:spcBef>
          <a:spcPct val="0"/>
        </a:spcBef>
        <a:spcAft>
          <a:spcPts val="564"/>
        </a:spcAft>
        <a:buFont typeface="Arial" charset="0"/>
        <a:buChar char="‒"/>
        <a:defRPr sz="1900">
          <a:solidFill>
            <a:schemeClr val="tx2"/>
          </a:solidFill>
          <a:latin typeface="+mn-lt"/>
        </a:defRPr>
      </a:lvl7pPr>
      <a:lvl8pPr marL="2033197" indent="-180366" algn="l" defTabSz="956973" rtl="0" eaLnBrk="0" fontAlgn="base" hangingPunct="0">
        <a:spcBef>
          <a:spcPct val="0"/>
        </a:spcBef>
        <a:spcAft>
          <a:spcPts val="564"/>
        </a:spcAft>
        <a:buFont typeface="Arial" charset="0"/>
        <a:buChar char="‒"/>
        <a:defRPr sz="1900">
          <a:solidFill>
            <a:schemeClr val="tx2"/>
          </a:solidFill>
          <a:latin typeface="+mn-lt"/>
        </a:defRPr>
      </a:lvl8pPr>
      <a:lvl9pPr marL="2462494" indent="-180366" algn="l" defTabSz="956973" rtl="0" eaLnBrk="0" fontAlgn="base" hangingPunct="0">
        <a:spcBef>
          <a:spcPct val="0"/>
        </a:spcBef>
        <a:spcAft>
          <a:spcPts val="564"/>
        </a:spcAft>
        <a:buFont typeface="Arial" charset="0"/>
        <a:buChar char="‒"/>
        <a:defRPr sz="1900">
          <a:solidFill>
            <a:schemeClr val="tx2"/>
          </a:solidFill>
          <a:latin typeface="+mn-lt"/>
        </a:defRPr>
      </a:lvl9pPr>
    </p:bodyStyle>
    <p:otherStyle>
      <a:defPPr>
        <a:defRPr lang="es-CL"/>
      </a:defPPr>
      <a:lvl1pPr marL="0" algn="l" defTabSz="858595" rtl="0" eaLnBrk="1" latinLnBrk="0" hangingPunct="1">
        <a:defRPr sz="1700" kern="1200">
          <a:solidFill>
            <a:schemeClr val="tx1"/>
          </a:solidFill>
          <a:latin typeface="+mn-lt"/>
          <a:ea typeface="+mn-ea"/>
          <a:cs typeface="+mn-cs"/>
        </a:defRPr>
      </a:lvl1pPr>
      <a:lvl2pPr marL="429295" algn="l" defTabSz="858595" rtl="0" eaLnBrk="1" latinLnBrk="0" hangingPunct="1">
        <a:defRPr sz="1700" kern="1200">
          <a:solidFill>
            <a:schemeClr val="tx1"/>
          </a:solidFill>
          <a:latin typeface="+mn-lt"/>
          <a:ea typeface="+mn-ea"/>
          <a:cs typeface="+mn-cs"/>
        </a:defRPr>
      </a:lvl2pPr>
      <a:lvl3pPr marL="858595" algn="l" defTabSz="858595" rtl="0" eaLnBrk="1" latinLnBrk="0" hangingPunct="1">
        <a:defRPr sz="1700" kern="1200">
          <a:solidFill>
            <a:schemeClr val="tx1"/>
          </a:solidFill>
          <a:latin typeface="+mn-lt"/>
          <a:ea typeface="+mn-ea"/>
          <a:cs typeface="+mn-cs"/>
        </a:defRPr>
      </a:lvl3pPr>
      <a:lvl4pPr marL="1287890" algn="l" defTabSz="858595" rtl="0" eaLnBrk="1" latinLnBrk="0" hangingPunct="1">
        <a:defRPr sz="1700" kern="1200">
          <a:solidFill>
            <a:schemeClr val="tx1"/>
          </a:solidFill>
          <a:latin typeface="+mn-lt"/>
          <a:ea typeface="+mn-ea"/>
          <a:cs typeface="+mn-cs"/>
        </a:defRPr>
      </a:lvl4pPr>
      <a:lvl5pPr marL="1717186" algn="l" defTabSz="858595" rtl="0" eaLnBrk="1" latinLnBrk="0" hangingPunct="1">
        <a:defRPr sz="1700" kern="1200">
          <a:solidFill>
            <a:schemeClr val="tx1"/>
          </a:solidFill>
          <a:latin typeface="+mn-lt"/>
          <a:ea typeface="+mn-ea"/>
          <a:cs typeface="+mn-cs"/>
        </a:defRPr>
      </a:lvl5pPr>
      <a:lvl6pPr marL="2146482" algn="l" defTabSz="858595" rtl="0" eaLnBrk="1" latinLnBrk="0" hangingPunct="1">
        <a:defRPr sz="1700" kern="1200">
          <a:solidFill>
            <a:schemeClr val="tx1"/>
          </a:solidFill>
          <a:latin typeface="+mn-lt"/>
          <a:ea typeface="+mn-ea"/>
          <a:cs typeface="+mn-cs"/>
        </a:defRPr>
      </a:lvl6pPr>
      <a:lvl7pPr marL="2575780" algn="l" defTabSz="858595" rtl="0" eaLnBrk="1" latinLnBrk="0" hangingPunct="1">
        <a:defRPr sz="1700" kern="1200">
          <a:solidFill>
            <a:schemeClr val="tx1"/>
          </a:solidFill>
          <a:latin typeface="+mn-lt"/>
          <a:ea typeface="+mn-ea"/>
          <a:cs typeface="+mn-cs"/>
        </a:defRPr>
      </a:lvl7pPr>
      <a:lvl8pPr marL="3005077" algn="l" defTabSz="858595" rtl="0" eaLnBrk="1" latinLnBrk="0" hangingPunct="1">
        <a:defRPr sz="1700" kern="1200">
          <a:solidFill>
            <a:schemeClr val="tx1"/>
          </a:solidFill>
          <a:latin typeface="+mn-lt"/>
          <a:ea typeface="+mn-ea"/>
          <a:cs typeface="+mn-cs"/>
        </a:defRPr>
      </a:lvl8pPr>
      <a:lvl9pPr marL="3434372" algn="l" defTabSz="858595" rtl="0" eaLnBrk="1" latinLnBrk="0" hangingPunct="1">
        <a:defRPr sz="17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88" y="350114"/>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0"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3" y="6554103"/>
            <a:ext cx="306387" cy="144247"/>
          </a:xfrm>
          <a:prstGeom prst="rect">
            <a:avLst/>
          </a:prstGeom>
        </p:spPr>
        <p:txBody>
          <a:bodyPr vert="horz" wrap="square" lIns="0" tIns="0" rIns="0" bIns="0" numCol="1" anchor="t" anchorCtr="0" compatLnSpc="1">
            <a:prstTxWarp prst="textNoShape">
              <a:avLst/>
            </a:prstTxWarp>
            <a:noAutofit/>
          </a:bodyPr>
          <a:lstStyle>
            <a:lvl1pPr defTabSz="898972">
              <a:lnSpc>
                <a:spcPts val="1059"/>
              </a:lnSpc>
              <a:defRPr sz="882"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3" y="6554103"/>
            <a:ext cx="4677095" cy="144247"/>
          </a:xfrm>
          <a:prstGeom prst="rect">
            <a:avLst/>
          </a:prstGeom>
        </p:spPr>
        <p:txBody>
          <a:bodyPr vert="horz" wrap="square" lIns="0" tIns="0" rIns="0" bIns="0" numCol="1" anchor="t" anchorCtr="0" compatLnSpc="1">
            <a:prstTxWarp prst="textNoShape">
              <a:avLst/>
            </a:prstTxWarp>
            <a:noAutofit/>
          </a:bodyPr>
          <a:lstStyle>
            <a:lvl1pPr defTabSz="898972">
              <a:lnSpc>
                <a:spcPts val="1059"/>
              </a:lnSpc>
              <a:defRPr sz="882">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868885913"/>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Lst>
  <p:timing>
    <p:tnLst>
      <p:par>
        <p:cTn id="1" dur="indefinite" restart="never" nodeType="tmRoot"/>
      </p:par>
    </p:tnLst>
  </p:timing>
  <p:hf hdr="0" ftr="0" dt="0"/>
  <p:txStyles>
    <p:titleStyle>
      <a:lvl1pPr algn="l" defTabSz="898972" rtl="0" eaLnBrk="1" fontAlgn="base" hangingPunct="1">
        <a:spcBef>
          <a:spcPct val="0"/>
        </a:spcBef>
        <a:spcAft>
          <a:spcPct val="0"/>
        </a:spcAft>
        <a:defRPr sz="2206" b="1">
          <a:solidFill>
            <a:schemeClr val="tx2"/>
          </a:solidFill>
          <a:latin typeface="+mj-lt"/>
          <a:ea typeface="+mj-ea"/>
          <a:cs typeface="+mj-cs"/>
        </a:defRPr>
      </a:lvl1pPr>
      <a:lvl2pPr algn="l" defTabSz="898972" rtl="0" eaLnBrk="1" fontAlgn="base" hangingPunct="1">
        <a:spcBef>
          <a:spcPct val="0"/>
        </a:spcBef>
        <a:spcAft>
          <a:spcPct val="0"/>
        </a:spcAft>
        <a:defRPr sz="2206" b="1">
          <a:solidFill>
            <a:schemeClr val="tx2"/>
          </a:solidFill>
          <a:latin typeface="Arial" charset="0"/>
        </a:defRPr>
      </a:lvl2pPr>
      <a:lvl3pPr algn="l" defTabSz="898972" rtl="0" eaLnBrk="1" fontAlgn="base" hangingPunct="1">
        <a:spcBef>
          <a:spcPct val="0"/>
        </a:spcBef>
        <a:spcAft>
          <a:spcPct val="0"/>
        </a:spcAft>
        <a:defRPr sz="2206" b="1">
          <a:solidFill>
            <a:schemeClr val="tx2"/>
          </a:solidFill>
          <a:latin typeface="Arial" charset="0"/>
        </a:defRPr>
      </a:lvl3pPr>
      <a:lvl4pPr algn="l" defTabSz="898972" rtl="0" eaLnBrk="1" fontAlgn="base" hangingPunct="1">
        <a:spcBef>
          <a:spcPct val="0"/>
        </a:spcBef>
        <a:spcAft>
          <a:spcPct val="0"/>
        </a:spcAft>
        <a:defRPr sz="2206" b="1">
          <a:solidFill>
            <a:schemeClr val="tx2"/>
          </a:solidFill>
          <a:latin typeface="Arial" charset="0"/>
        </a:defRPr>
      </a:lvl4pPr>
      <a:lvl5pPr algn="l" defTabSz="898972" rtl="0" eaLnBrk="1" fontAlgn="base" hangingPunct="1">
        <a:spcBef>
          <a:spcPct val="0"/>
        </a:spcBef>
        <a:spcAft>
          <a:spcPct val="0"/>
        </a:spcAft>
        <a:defRPr sz="2206" b="1">
          <a:solidFill>
            <a:schemeClr val="tx2"/>
          </a:solidFill>
          <a:latin typeface="Arial" charset="0"/>
        </a:defRPr>
      </a:lvl5pPr>
      <a:lvl6pPr marL="403277" algn="l" defTabSz="898972" rtl="0" eaLnBrk="1" fontAlgn="base" hangingPunct="1">
        <a:spcBef>
          <a:spcPct val="0"/>
        </a:spcBef>
        <a:spcAft>
          <a:spcPct val="0"/>
        </a:spcAft>
        <a:defRPr sz="2206" b="1">
          <a:solidFill>
            <a:schemeClr val="tx2"/>
          </a:solidFill>
          <a:latin typeface="Arial" charset="0"/>
        </a:defRPr>
      </a:lvl6pPr>
      <a:lvl7pPr marL="806555" algn="l" defTabSz="898972" rtl="0" eaLnBrk="1" fontAlgn="base" hangingPunct="1">
        <a:spcBef>
          <a:spcPct val="0"/>
        </a:spcBef>
        <a:spcAft>
          <a:spcPct val="0"/>
        </a:spcAft>
        <a:defRPr sz="2206" b="1">
          <a:solidFill>
            <a:schemeClr val="tx2"/>
          </a:solidFill>
          <a:latin typeface="Arial" charset="0"/>
        </a:defRPr>
      </a:lvl7pPr>
      <a:lvl8pPr marL="1209832" algn="l" defTabSz="898972" rtl="0" eaLnBrk="1" fontAlgn="base" hangingPunct="1">
        <a:spcBef>
          <a:spcPct val="0"/>
        </a:spcBef>
        <a:spcAft>
          <a:spcPct val="0"/>
        </a:spcAft>
        <a:defRPr sz="2206" b="1">
          <a:solidFill>
            <a:schemeClr val="tx2"/>
          </a:solidFill>
          <a:latin typeface="Arial" charset="0"/>
        </a:defRPr>
      </a:lvl8pPr>
      <a:lvl9pPr marL="1613108" algn="l" defTabSz="898972" rtl="0" eaLnBrk="1" fontAlgn="base" hangingPunct="1">
        <a:spcBef>
          <a:spcPct val="0"/>
        </a:spcBef>
        <a:spcAft>
          <a:spcPct val="0"/>
        </a:spcAft>
        <a:defRPr sz="2206" b="1">
          <a:solidFill>
            <a:schemeClr val="tx2"/>
          </a:solidFill>
          <a:latin typeface="Arial" charset="0"/>
        </a:defRPr>
      </a:lvl9pPr>
    </p:titleStyle>
    <p:bodyStyle>
      <a:lvl1pPr algn="l" defTabSz="898972" rtl="0" eaLnBrk="1" fontAlgn="base" hangingPunct="1">
        <a:spcBef>
          <a:spcPct val="0"/>
        </a:spcBef>
        <a:spcAft>
          <a:spcPts val="265"/>
        </a:spcAft>
        <a:buFont typeface="Arial" charset="0"/>
        <a:defRPr sz="1764">
          <a:solidFill>
            <a:schemeClr val="tx2"/>
          </a:solidFill>
          <a:latin typeface="+mn-lt"/>
          <a:ea typeface="+mn-ea"/>
          <a:cs typeface="+mn-cs"/>
        </a:defRPr>
      </a:lvl1pPr>
      <a:lvl2pPr marL="158231" indent="-156830" algn="l" defTabSz="898972" rtl="0" eaLnBrk="1" fontAlgn="base" hangingPunct="1">
        <a:spcBef>
          <a:spcPct val="0"/>
        </a:spcBef>
        <a:spcAft>
          <a:spcPts val="265"/>
        </a:spcAft>
        <a:buChar char="•"/>
        <a:defRPr sz="1764">
          <a:solidFill>
            <a:schemeClr val="tx2"/>
          </a:solidFill>
          <a:latin typeface="+mn-lt"/>
        </a:defRPr>
      </a:lvl2pPr>
      <a:lvl3pPr marL="316461" indent="-156830" algn="l" defTabSz="898972" rtl="0" eaLnBrk="1" fontAlgn="base" hangingPunct="1">
        <a:spcBef>
          <a:spcPct val="0"/>
        </a:spcBef>
        <a:spcAft>
          <a:spcPts val="265"/>
        </a:spcAft>
        <a:buFont typeface="Arial" charset="0"/>
        <a:buChar char="‒"/>
        <a:defRPr sz="1764">
          <a:solidFill>
            <a:schemeClr val="tx2"/>
          </a:solidFill>
          <a:latin typeface="+mn-lt"/>
        </a:defRPr>
      </a:lvl3pPr>
      <a:lvl4pPr marL="474692" indent="-156830" algn="l" defTabSz="898972" rtl="0" eaLnBrk="1" fontAlgn="base" hangingPunct="1">
        <a:spcBef>
          <a:spcPct val="0"/>
        </a:spcBef>
        <a:spcAft>
          <a:spcPts val="529"/>
        </a:spcAft>
        <a:buChar char="•"/>
        <a:defRPr>
          <a:solidFill>
            <a:schemeClr val="tx2"/>
          </a:solidFill>
          <a:latin typeface="+mn-lt"/>
        </a:defRPr>
      </a:lvl4pPr>
      <a:lvl5pPr marL="632921" indent="-156830" algn="l" defTabSz="898972" rtl="0" eaLnBrk="1" fontAlgn="base" hangingPunct="1">
        <a:spcBef>
          <a:spcPct val="0"/>
        </a:spcBef>
        <a:spcAft>
          <a:spcPts val="529"/>
        </a:spcAft>
        <a:buFont typeface="Arial" charset="0"/>
        <a:buChar char="‒"/>
        <a:defRPr>
          <a:solidFill>
            <a:schemeClr val="tx2"/>
          </a:solidFill>
          <a:latin typeface="+mn-lt"/>
        </a:defRPr>
      </a:lvl5pPr>
      <a:lvl6pPr marL="1036199" indent="-156830" algn="l" defTabSz="898972" rtl="0" eaLnBrk="1" fontAlgn="base" hangingPunct="1">
        <a:spcBef>
          <a:spcPct val="0"/>
        </a:spcBef>
        <a:spcAft>
          <a:spcPts val="529"/>
        </a:spcAft>
        <a:buFont typeface="Arial" charset="0"/>
        <a:buChar char="‒"/>
        <a:defRPr>
          <a:solidFill>
            <a:schemeClr val="tx2"/>
          </a:solidFill>
          <a:latin typeface="+mn-lt"/>
        </a:defRPr>
      </a:lvl6pPr>
      <a:lvl7pPr marL="1439476" indent="-156830" algn="l" defTabSz="898972" rtl="0" eaLnBrk="1" fontAlgn="base" hangingPunct="1">
        <a:spcBef>
          <a:spcPct val="0"/>
        </a:spcBef>
        <a:spcAft>
          <a:spcPts val="529"/>
        </a:spcAft>
        <a:buFont typeface="Arial" charset="0"/>
        <a:buChar char="‒"/>
        <a:defRPr>
          <a:solidFill>
            <a:schemeClr val="tx2"/>
          </a:solidFill>
          <a:latin typeface="+mn-lt"/>
        </a:defRPr>
      </a:lvl7pPr>
      <a:lvl8pPr marL="1842753" indent="-156830" algn="l" defTabSz="898972" rtl="0" eaLnBrk="1" fontAlgn="base" hangingPunct="1">
        <a:spcBef>
          <a:spcPct val="0"/>
        </a:spcBef>
        <a:spcAft>
          <a:spcPts val="529"/>
        </a:spcAft>
        <a:buFont typeface="Arial" charset="0"/>
        <a:buChar char="‒"/>
        <a:defRPr>
          <a:solidFill>
            <a:schemeClr val="tx2"/>
          </a:solidFill>
          <a:latin typeface="+mn-lt"/>
        </a:defRPr>
      </a:lvl8pPr>
      <a:lvl9pPr marL="2246030" indent="-156830" algn="l" defTabSz="898972"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555" rtl="0" eaLnBrk="1" latinLnBrk="0" hangingPunct="1">
        <a:defRPr sz="1588" kern="1200">
          <a:solidFill>
            <a:schemeClr val="tx1"/>
          </a:solidFill>
          <a:latin typeface="+mn-lt"/>
          <a:ea typeface="+mn-ea"/>
          <a:cs typeface="+mn-cs"/>
        </a:defRPr>
      </a:lvl1pPr>
      <a:lvl2pPr marL="403277" algn="l" defTabSz="806555" rtl="0" eaLnBrk="1" latinLnBrk="0" hangingPunct="1">
        <a:defRPr sz="1588" kern="1200">
          <a:solidFill>
            <a:schemeClr val="tx1"/>
          </a:solidFill>
          <a:latin typeface="+mn-lt"/>
          <a:ea typeface="+mn-ea"/>
          <a:cs typeface="+mn-cs"/>
        </a:defRPr>
      </a:lvl2pPr>
      <a:lvl3pPr marL="806555" algn="l" defTabSz="806555" rtl="0" eaLnBrk="1" latinLnBrk="0" hangingPunct="1">
        <a:defRPr sz="1588" kern="1200">
          <a:solidFill>
            <a:schemeClr val="tx1"/>
          </a:solidFill>
          <a:latin typeface="+mn-lt"/>
          <a:ea typeface="+mn-ea"/>
          <a:cs typeface="+mn-cs"/>
        </a:defRPr>
      </a:lvl3pPr>
      <a:lvl4pPr marL="1209832" algn="l" defTabSz="806555" rtl="0" eaLnBrk="1" latinLnBrk="0" hangingPunct="1">
        <a:defRPr sz="1588" kern="1200">
          <a:solidFill>
            <a:schemeClr val="tx1"/>
          </a:solidFill>
          <a:latin typeface="+mn-lt"/>
          <a:ea typeface="+mn-ea"/>
          <a:cs typeface="+mn-cs"/>
        </a:defRPr>
      </a:lvl4pPr>
      <a:lvl5pPr marL="1613108" algn="l" defTabSz="806555" rtl="0" eaLnBrk="1" latinLnBrk="0" hangingPunct="1">
        <a:defRPr sz="1588" kern="1200">
          <a:solidFill>
            <a:schemeClr val="tx1"/>
          </a:solidFill>
          <a:latin typeface="+mn-lt"/>
          <a:ea typeface="+mn-ea"/>
          <a:cs typeface="+mn-cs"/>
        </a:defRPr>
      </a:lvl5pPr>
      <a:lvl6pPr marL="2016385" algn="l" defTabSz="806555" rtl="0" eaLnBrk="1" latinLnBrk="0" hangingPunct="1">
        <a:defRPr sz="1588" kern="1200">
          <a:solidFill>
            <a:schemeClr val="tx1"/>
          </a:solidFill>
          <a:latin typeface="+mn-lt"/>
          <a:ea typeface="+mn-ea"/>
          <a:cs typeface="+mn-cs"/>
        </a:defRPr>
      </a:lvl6pPr>
      <a:lvl7pPr marL="2419663" algn="l" defTabSz="806555" rtl="0" eaLnBrk="1" latinLnBrk="0" hangingPunct="1">
        <a:defRPr sz="1588" kern="1200">
          <a:solidFill>
            <a:schemeClr val="tx1"/>
          </a:solidFill>
          <a:latin typeface="+mn-lt"/>
          <a:ea typeface="+mn-ea"/>
          <a:cs typeface="+mn-cs"/>
        </a:defRPr>
      </a:lvl7pPr>
      <a:lvl8pPr marL="2822940" algn="l" defTabSz="806555" rtl="0" eaLnBrk="1" latinLnBrk="0" hangingPunct="1">
        <a:defRPr sz="1588" kern="1200">
          <a:solidFill>
            <a:schemeClr val="tx1"/>
          </a:solidFill>
          <a:latin typeface="+mn-lt"/>
          <a:ea typeface="+mn-ea"/>
          <a:cs typeface="+mn-cs"/>
        </a:defRPr>
      </a:lvl8pPr>
      <a:lvl9pPr marL="3226218" algn="l" defTabSz="806555" rtl="0" eaLnBrk="1" latinLnBrk="0" hangingPunct="1">
        <a:defRPr sz="15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695" y="358775"/>
            <a:ext cx="912349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title style</a:t>
            </a:r>
          </a:p>
        </p:txBody>
      </p:sp>
      <p:sp>
        <p:nvSpPr>
          <p:cNvPr id="1027" name="Rectangle 3"/>
          <p:cNvSpPr>
            <a:spLocks noGrp="1" noChangeArrowheads="1"/>
          </p:cNvSpPr>
          <p:nvPr>
            <p:ph type="body" idx="1"/>
          </p:nvPr>
        </p:nvSpPr>
        <p:spPr bwMode="auto">
          <a:xfrm>
            <a:off x="388695" y="1168411"/>
            <a:ext cx="912349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text styles</a:t>
            </a:r>
          </a:p>
          <a:p>
            <a:pPr lvl="1"/>
            <a:r>
              <a:rPr lang="es-AR" smtClean="0"/>
              <a:t>Second level</a:t>
            </a:r>
          </a:p>
          <a:p>
            <a:pPr lvl="2"/>
            <a:r>
              <a:rPr lang="es-AR" smtClean="0"/>
              <a:t>Third level</a:t>
            </a:r>
          </a:p>
          <a:p>
            <a:pPr lvl="3"/>
            <a:r>
              <a:rPr lang="es-AR" smtClean="0"/>
              <a:t>Fourth level</a:t>
            </a:r>
          </a:p>
          <a:p>
            <a:pPr lvl="4"/>
            <a:r>
              <a:rPr lang="es-AR" smtClean="0"/>
              <a:t>Fifth level</a:t>
            </a:r>
          </a:p>
        </p:txBody>
      </p:sp>
      <p:sp>
        <p:nvSpPr>
          <p:cNvPr id="1031" name="Text Box 31"/>
          <p:cNvSpPr txBox="1">
            <a:spLocks noChangeArrowheads="1"/>
          </p:cNvSpPr>
          <p:nvPr/>
        </p:nvSpPr>
        <p:spPr bwMode="gray">
          <a:xfrm>
            <a:off x="402431" y="6521453"/>
            <a:ext cx="350838" cy="21748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5958" rIns="0" bIns="45958"/>
          <a:lstStyle>
            <a:lvl1pPr eaLnBrk="0" hangingPunct="0">
              <a:defRPr sz="1400">
                <a:solidFill>
                  <a:srgbClr val="000066"/>
                </a:solidFill>
                <a:latin typeface="Arial" charset="0"/>
                <a:cs typeface="Arial" charset="0"/>
              </a:defRPr>
            </a:lvl1pPr>
            <a:lvl2pPr marL="742950" indent="-285750" eaLnBrk="0" hangingPunct="0">
              <a:defRPr sz="1400">
                <a:solidFill>
                  <a:srgbClr val="000066"/>
                </a:solidFill>
                <a:latin typeface="Arial" charset="0"/>
                <a:cs typeface="Arial" charset="0"/>
              </a:defRPr>
            </a:lvl2pPr>
            <a:lvl3pPr marL="1143000" indent="-228600" eaLnBrk="0" hangingPunct="0">
              <a:defRPr sz="1400">
                <a:solidFill>
                  <a:srgbClr val="000066"/>
                </a:solidFill>
                <a:latin typeface="Arial" charset="0"/>
                <a:cs typeface="Arial" charset="0"/>
              </a:defRPr>
            </a:lvl3pPr>
            <a:lvl4pPr marL="1600200" indent="-228600" eaLnBrk="0" hangingPunct="0">
              <a:defRPr sz="1400">
                <a:solidFill>
                  <a:srgbClr val="000066"/>
                </a:solidFill>
                <a:latin typeface="Arial" charset="0"/>
                <a:cs typeface="Arial" charset="0"/>
              </a:defRPr>
            </a:lvl4pPr>
            <a:lvl5pPr marL="2057400" indent="-228600" eaLnBrk="0" hangingPunct="0">
              <a:defRPr sz="1400">
                <a:solidFill>
                  <a:srgbClr val="000066"/>
                </a:solidFill>
                <a:latin typeface="Arial" charset="0"/>
                <a:cs typeface="Arial" charset="0"/>
              </a:defRPr>
            </a:lvl5pPr>
            <a:lvl6pPr marL="2514600" indent="-228600" eaLnBrk="0" fontAlgn="base" hangingPunct="0">
              <a:spcBef>
                <a:spcPct val="0"/>
              </a:spcBef>
              <a:spcAft>
                <a:spcPct val="0"/>
              </a:spcAft>
              <a:defRPr sz="1400">
                <a:solidFill>
                  <a:srgbClr val="000066"/>
                </a:solidFill>
                <a:latin typeface="Arial" charset="0"/>
                <a:cs typeface="Arial" charset="0"/>
              </a:defRPr>
            </a:lvl6pPr>
            <a:lvl7pPr marL="2971800" indent="-228600" eaLnBrk="0" fontAlgn="base" hangingPunct="0">
              <a:spcBef>
                <a:spcPct val="0"/>
              </a:spcBef>
              <a:spcAft>
                <a:spcPct val="0"/>
              </a:spcAft>
              <a:defRPr sz="1400">
                <a:solidFill>
                  <a:srgbClr val="000066"/>
                </a:solidFill>
                <a:latin typeface="Arial" charset="0"/>
                <a:cs typeface="Arial" charset="0"/>
              </a:defRPr>
            </a:lvl7pPr>
            <a:lvl8pPr marL="3429000" indent="-228600" eaLnBrk="0" fontAlgn="base" hangingPunct="0">
              <a:spcBef>
                <a:spcPct val="0"/>
              </a:spcBef>
              <a:spcAft>
                <a:spcPct val="0"/>
              </a:spcAft>
              <a:defRPr sz="1400">
                <a:solidFill>
                  <a:srgbClr val="000066"/>
                </a:solidFill>
                <a:latin typeface="Arial" charset="0"/>
                <a:cs typeface="Arial" charset="0"/>
              </a:defRPr>
            </a:lvl8pPr>
            <a:lvl9pPr marL="3886200" indent="-228600" eaLnBrk="0" fontAlgn="base" hangingPunct="0">
              <a:spcBef>
                <a:spcPct val="0"/>
              </a:spcBef>
              <a:spcAft>
                <a:spcPct val="0"/>
              </a:spcAft>
              <a:defRPr sz="1400">
                <a:solidFill>
                  <a:srgbClr val="000066"/>
                </a:solidFill>
                <a:latin typeface="Arial" charset="0"/>
                <a:cs typeface="Arial" charset="0"/>
              </a:defRPr>
            </a:lvl9pPr>
          </a:lstStyle>
          <a:p>
            <a:pPr fontAlgn="base">
              <a:lnSpc>
                <a:spcPct val="90000"/>
              </a:lnSpc>
              <a:spcBef>
                <a:spcPct val="0"/>
              </a:spcBef>
              <a:spcAft>
                <a:spcPct val="0"/>
              </a:spcAft>
              <a:buClr>
                <a:srgbClr val="000000"/>
              </a:buClr>
              <a:buSzPct val="65000"/>
              <a:buFont typeface="Wingdings" pitchFamily="2" charset="2"/>
              <a:buNone/>
              <a:defRPr/>
            </a:pPr>
            <a:fld id="{26B91AEF-2BFC-46EE-88B5-A63013FE7337}" type="slidenum">
              <a:rPr lang="es-AR" sz="800" smtClean="0">
                <a:solidFill>
                  <a:srgbClr val="002776"/>
                </a:solidFill>
              </a:rPr>
              <a:pPr fontAlgn="base">
                <a:lnSpc>
                  <a:spcPct val="90000"/>
                </a:lnSpc>
                <a:spcBef>
                  <a:spcPct val="0"/>
                </a:spcBef>
                <a:spcAft>
                  <a:spcPct val="0"/>
                </a:spcAft>
                <a:buClr>
                  <a:srgbClr val="000000"/>
                </a:buClr>
                <a:buSzPct val="65000"/>
                <a:buFont typeface="Wingdings" pitchFamily="2" charset="2"/>
                <a:buNone/>
                <a:defRPr/>
              </a:pPr>
              <a:t>‹#›</a:t>
            </a:fld>
            <a:endParaRPr lang="es-AR" sz="800" dirty="0" smtClean="0">
              <a:solidFill>
                <a:srgbClr val="002776"/>
              </a:solidFill>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47001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2776"/>
          </a:solidFill>
          <a:latin typeface="+mj-lt"/>
          <a:ea typeface="+mj-ea"/>
          <a:cs typeface="+mj-cs"/>
        </a:defRPr>
      </a:lvl1pPr>
      <a:lvl2pPr algn="l" rtl="0" eaLnBrk="0" fontAlgn="base" hangingPunct="0">
        <a:spcBef>
          <a:spcPct val="0"/>
        </a:spcBef>
        <a:spcAft>
          <a:spcPct val="0"/>
        </a:spcAft>
        <a:defRPr sz="2400" b="1">
          <a:solidFill>
            <a:srgbClr val="002776"/>
          </a:solidFill>
          <a:latin typeface="Arial" charset="0"/>
        </a:defRPr>
      </a:lvl2pPr>
      <a:lvl3pPr algn="l" rtl="0" eaLnBrk="0" fontAlgn="base" hangingPunct="0">
        <a:spcBef>
          <a:spcPct val="0"/>
        </a:spcBef>
        <a:spcAft>
          <a:spcPct val="0"/>
        </a:spcAft>
        <a:defRPr sz="2400" b="1">
          <a:solidFill>
            <a:srgbClr val="002776"/>
          </a:solidFill>
          <a:latin typeface="Arial" charset="0"/>
        </a:defRPr>
      </a:lvl3pPr>
      <a:lvl4pPr algn="l" rtl="0" eaLnBrk="0" fontAlgn="base" hangingPunct="0">
        <a:spcBef>
          <a:spcPct val="0"/>
        </a:spcBef>
        <a:spcAft>
          <a:spcPct val="0"/>
        </a:spcAft>
        <a:defRPr sz="2400" b="1">
          <a:solidFill>
            <a:srgbClr val="002776"/>
          </a:solidFill>
          <a:latin typeface="Arial" charset="0"/>
        </a:defRPr>
      </a:lvl4pPr>
      <a:lvl5pPr algn="l" rtl="0" eaLnBrk="0" fontAlgn="base" hangingPunct="0">
        <a:spcBef>
          <a:spcPct val="0"/>
        </a:spcBef>
        <a:spcAft>
          <a:spcPct val="0"/>
        </a:spcAft>
        <a:defRPr sz="2400" b="1">
          <a:solidFill>
            <a:srgbClr val="002776"/>
          </a:solidFill>
          <a:latin typeface="Arial" charset="0"/>
        </a:defRPr>
      </a:lvl5pPr>
      <a:lvl6pPr marL="456918" algn="l" rtl="0" fontAlgn="base">
        <a:spcBef>
          <a:spcPct val="0"/>
        </a:spcBef>
        <a:spcAft>
          <a:spcPct val="0"/>
        </a:spcAft>
        <a:defRPr sz="2400" b="1">
          <a:solidFill>
            <a:srgbClr val="002776"/>
          </a:solidFill>
          <a:latin typeface="Arial" charset="0"/>
        </a:defRPr>
      </a:lvl6pPr>
      <a:lvl7pPr marL="913836" algn="l" rtl="0" fontAlgn="base">
        <a:spcBef>
          <a:spcPct val="0"/>
        </a:spcBef>
        <a:spcAft>
          <a:spcPct val="0"/>
        </a:spcAft>
        <a:defRPr sz="2400" b="1">
          <a:solidFill>
            <a:srgbClr val="002776"/>
          </a:solidFill>
          <a:latin typeface="Arial" charset="0"/>
        </a:defRPr>
      </a:lvl7pPr>
      <a:lvl8pPr marL="1370756" algn="l" rtl="0" fontAlgn="base">
        <a:spcBef>
          <a:spcPct val="0"/>
        </a:spcBef>
        <a:spcAft>
          <a:spcPct val="0"/>
        </a:spcAft>
        <a:defRPr sz="2400" b="1">
          <a:solidFill>
            <a:srgbClr val="002776"/>
          </a:solidFill>
          <a:latin typeface="Arial" charset="0"/>
        </a:defRPr>
      </a:lvl8pPr>
      <a:lvl9pPr marL="1827675" algn="l" rtl="0" fontAlgn="base">
        <a:spcBef>
          <a:spcPct val="0"/>
        </a:spcBef>
        <a:spcAft>
          <a:spcPct val="0"/>
        </a:spcAft>
        <a:defRPr sz="2400" b="1">
          <a:solidFill>
            <a:srgbClr val="002776"/>
          </a:solidFill>
          <a:latin typeface="Arial" charset="0"/>
        </a:defRPr>
      </a:lvl9pPr>
    </p:titleStyle>
    <p:bodyStyle>
      <a:lvl1pPr marL="342688" indent="-342688" algn="l" rtl="0" eaLnBrk="0" fontAlgn="base" hangingPunct="0">
        <a:spcBef>
          <a:spcPct val="0"/>
        </a:spcBef>
        <a:spcAft>
          <a:spcPct val="25000"/>
        </a:spcAft>
        <a:defRPr>
          <a:solidFill>
            <a:srgbClr val="002776"/>
          </a:solidFill>
          <a:latin typeface="+mn-lt"/>
          <a:ea typeface="+mn-ea"/>
          <a:cs typeface="+mn-cs"/>
        </a:defRPr>
      </a:lvl1pPr>
      <a:lvl2pPr marL="169759" indent="-168172" algn="l" rtl="0" eaLnBrk="0" fontAlgn="base" hangingPunct="0">
        <a:spcBef>
          <a:spcPct val="0"/>
        </a:spcBef>
        <a:spcAft>
          <a:spcPct val="25000"/>
        </a:spcAft>
        <a:buChar char="•"/>
        <a:defRPr>
          <a:solidFill>
            <a:srgbClr val="002776"/>
          </a:solidFill>
          <a:latin typeface="+mn-lt"/>
        </a:defRPr>
      </a:lvl2pPr>
      <a:lvl3pPr marL="456918" indent="-171344" algn="l" rtl="0" eaLnBrk="0" fontAlgn="base" hangingPunct="0">
        <a:spcBef>
          <a:spcPct val="0"/>
        </a:spcBef>
        <a:spcAft>
          <a:spcPct val="25000"/>
        </a:spcAft>
        <a:buChar char="–"/>
        <a:defRPr>
          <a:solidFill>
            <a:srgbClr val="002776"/>
          </a:solidFill>
          <a:latin typeface="+mn-lt"/>
        </a:defRPr>
      </a:lvl3pPr>
      <a:lvl4pPr marL="742493" indent="-171344" algn="l" rtl="0" eaLnBrk="0" fontAlgn="base" hangingPunct="0">
        <a:spcBef>
          <a:spcPct val="0"/>
        </a:spcBef>
        <a:spcAft>
          <a:spcPct val="25000"/>
        </a:spcAft>
        <a:buChar char="•"/>
        <a:defRPr sz="1600">
          <a:solidFill>
            <a:srgbClr val="002776"/>
          </a:solidFill>
          <a:latin typeface="+mn-lt"/>
        </a:defRPr>
      </a:lvl4pPr>
      <a:lvl5pPr marL="1028065" indent="-171344" algn="l" rtl="0" eaLnBrk="0" fontAlgn="base" hangingPunct="0">
        <a:spcBef>
          <a:spcPct val="0"/>
        </a:spcBef>
        <a:spcAft>
          <a:spcPct val="25000"/>
        </a:spcAft>
        <a:buChar char="–"/>
        <a:defRPr sz="1600">
          <a:solidFill>
            <a:srgbClr val="002776"/>
          </a:solidFill>
          <a:latin typeface="+mn-lt"/>
        </a:defRPr>
      </a:lvl5pPr>
      <a:lvl6pPr marL="1484985" indent="-171344" algn="l" rtl="0" fontAlgn="base">
        <a:spcBef>
          <a:spcPct val="0"/>
        </a:spcBef>
        <a:spcAft>
          <a:spcPct val="25000"/>
        </a:spcAft>
        <a:buChar char="–"/>
        <a:defRPr sz="1600">
          <a:solidFill>
            <a:srgbClr val="002776"/>
          </a:solidFill>
          <a:latin typeface="+mn-lt"/>
        </a:defRPr>
      </a:lvl6pPr>
      <a:lvl7pPr marL="1941903" indent="-171344" algn="l" rtl="0" fontAlgn="base">
        <a:spcBef>
          <a:spcPct val="0"/>
        </a:spcBef>
        <a:spcAft>
          <a:spcPct val="25000"/>
        </a:spcAft>
        <a:buChar char="–"/>
        <a:defRPr sz="1600">
          <a:solidFill>
            <a:srgbClr val="002776"/>
          </a:solidFill>
          <a:latin typeface="+mn-lt"/>
        </a:defRPr>
      </a:lvl7pPr>
      <a:lvl8pPr marL="2398824" indent="-171344" algn="l" rtl="0" fontAlgn="base">
        <a:spcBef>
          <a:spcPct val="0"/>
        </a:spcBef>
        <a:spcAft>
          <a:spcPct val="25000"/>
        </a:spcAft>
        <a:buChar char="–"/>
        <a:defRPr sz="1600">
          <a:solidFill>
            <a:srgbClr val="002776"/>
          </a:solidFill>
          <a:latin typeface="+mn-lt"/>
        </a:defRPr>
      </a:lvl8pPr>
      <a:lvl9pPr marL="2855740" indent="-171344" algn="l" rtl="0" fontAlgn="base">
        <a:spcBef>
          <a:spcPct val="0"/>
        </a:spcBef>
        <a:spcAft>
          <a:spcPct val="25000"/>
        </a:spcAft>
        <a:buChar char="–"/>
        <a:defRPr sz="1600">
          <a:solidFill>
            <a:srgbClr val="002776"/>
          </a:solidFill>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695" y="358775"/>
            <a:ext cx="912349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title style</a:t>
            </a:r>
          </a:p>
        </p:txBody>
      </p:sp>
      <p:sp>
        <p:nvSpPr>
          <p:cNvPr id="1027" name="Rectangle 3"/>
          <p:cNvSpPr>
            <a:spLocks noGrp="1" noChangeArrowheads="1"/>
          </p:cNvSpPr>
          <p:nvPr>
            <p:ph type="body" idx="1"/>
          </p:nvPr>
        </p:nvSpPr>
        <p:spPr bwMode="auto">
          <a:xfrm>
            <a:off x="388695" y="1168411"/>
            <a:ext cx="912349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dirty="0" err="1" smtClean="0"/>
              <a:t>Click</a:t>
            </a:r>
            <a:r>
              <a:rPr lang="es-AR" dirty="0" smtClean="0"/>
              <a:t> to </a:t>
            </a:r>
            <a:r>
              <a:rPr lang="es-AR" dirty="0" err="1" smtClean="0"/>
              <a:t>edit</a:t>
            </a:r>
            <a:r>
              <a:rPr lang="es-AR" dirty="0" smtClean="0"/>
              <a:t> Master </a:t>
            </a:r>
            <a:r>
              <a:rPr lang="es-AR" dirty="0" err="1" smtClean="0"/>
              <a:t>text</a:t>
            </a:r>
            <a:r>
              <a:rPr lang="es-AR" dirty="0" smtClean="0"/>
              <a:t> </a:t>
            </a:r>
            <a:r>
              <a:rPr lang="es-AR" dirty="0" err="1" smtClean="0"/>
              <a:t>styles</a:t>
            </a:r>
            <a:endParaRPr lang="es-AR" dirty="0" smtClean="0"/>
          </a:p>
          <a:p>
            <a:pPr lvl="1"/>
            <a:r>
              <a:rPr lang="es-AR" dirty="0" err="1" smtClean="0"/>
              <a:t>Second</a:t>
            </a:r>
            <a:r>
              <a:rPr lang="es-AR" dirty="0" smtClean="0"/>
              <a:t> </a:t>
            </a:r>
            <a:r>
              <a:rPr lang="es-AR" dirty="0" err="1" smtClean="0"/>
              <a:t>level</a:t>
            </a:r>
            <a:endParaRPr lang="es-AR" dirty="0" smtClean="0"/>
          </a:p>
          <a:p>
            <a:pPr lvl="2"/>
            <a:r>
              <a:rPr lang="es-AR" dirty="0" err="1" smtClean="0"/>
              <a:t>Third</a:t>
            </a:r>
            <a:r>
              <a:rPr lang="es-AR" dirty="0" smtClean="0"/>
              <a:t> </a:t>
            </a:r>
            <a:r>
              <a:rPr lang="es-AR" dirty="0" err="1" smtClean="0"/>
              <a:t>level</a:t>
            </a:r>
            <a:endParaRPr lang="es-AR" dirty="0" smtClean="0"/>
          </a:p>
          <a:p>
            <a:pPr lvl="3"/>
            <a:r>
              <a:rPr lang="es-AR" dirty="0" err="1" smtClean="0"/>
              <a:t>Fourth</a:t>
            </a:r>
            <a:r>
              <a:rPr lang="es-AR" dirty="0" smtClean="0"/>
              <a:t> </a:t>
            </a:r>
            <a:r>
              <a:rPr lang="es-AR" dirty="0" err="1" smtClean="0"/>
              <a:t>level</a:t>
            </a:r>
            <a:endParaRPr lang="es-AR" dirty="0" smtClean="0"/>
          </a:p>
          <a:p>
            <a:pPr lvl="4"/>
            <a:r>
              <a:rPr lang="es-AR" dirty="0" err="1" smtClean="0"/>
              <a:t>Fifth</a:t>
            </a:r>
            <a:r>
              <a:rPr lang="es-AR" dirty="0" smtClean="0"/>
              <a:t> </a:t>
            </a:r>
            <a:r>
              <a:rPr lang="es-AR" dirty="0" err="1" smtClean="0"/>
              <a:t>level</a:t>
            </a:r>
            <a:endParaRPr lang="es-AR" dirty="0" smtClean="0"/>
          </a:p>
        </p:txBody>
      </p:sp>
      <p:sp>
        <p:nvSpPr>
          <p:cNvPr id="1031" name="Text Box 31"/>
          <p:cNvSpPr txBox="1">
            <a:spLocks noChangeArrowheads="1"/>
          </p:cNvSpPr>
          <p:nvPr/>
        </p:nvSpPr>
        <p:spPr bwMode="gray">
          <a:xfrm>
            <a:off x="402431" y="6521453"/>
            <a:ext cx="350838" cy="21748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5958" rIns="0" bIns="45958"/>
          <a:lstStyle>
            <a:lvl1pPr eaLnBrk="0" hangingPunct="0">
              <a:defRPr sz="1400">
                <a:solidFill>
                  <a:srgbClr val="000066"/>
                </a:solidFill>
                <a:latin typeface="Arial" charset="0"/>
                <a:cs typeface="Arial" charset="0"/>
              </a:defRPr>
            </a:lvl1pPr>
            <a:lvl2pPr marL="742950" indent="-285750" eaLnBrk="0" hangingPunct="0">
              <a:defRPr sz="1400">
                <a:solidFill>
                  <a:srgbClr val="000066"/>
                </a:solidFill>
                <a:latin typeface="Arial" charset="0"/>
                <a:cs typeface="Arial" charset="0"/>
              </a:defRPr>
            </a:lvl2pPr>
            <a:lvl3pPr marL="1143000" indent="-228600" eaLnBrk="0" hangingPunct="0">
              <a:defRPr sz="1400">
                <a:solidFill>
                  <a:srgbClr val="000066"/>
                </a:solidFill>
                <a:latin typeface="Arial" charset="0"/>
                <a:cs typeface="Arial" charset="0"/>
              </a:defRPr>
            </a:lvl3pPr>
            <a:lvl4pPr marL="1600200" indent="-228600" eaLnBrk="0" hangingPunct="0">
              <a:defRPr sz="1400">
                <a:solidFill>
                  <a:srgbClr val="000066"/>
                </a:solidFill>
                <a:latin typeface="Arial" charset="0"/>
                <a:cs typeface="Arial" charset="0"/>
              </a:defRPr>
            </a:lvl4pPr>
            <a:lvl5pPr marL="2057400" indent="-228600" eaLnBrk="0" hangingPunct="0">
              <a:defRPr sz="1400">
                <a:solidFill>
                  <a:srgbClr val="000066"/>
                </a:solidFill>
                <a:latin typeface="Arial" charset="0"/>
                <a:cs typeface="Arial" charset="0"/>
              </a:defRPr>
            </a:lvl5pPr>
            <a:lvl6pPr marL="2514600" indent="-228600" eaLnBrk="0" fontAlgn="base" hangingPunct="0">
              <a:spcBef>
                <a:spcPct val="0"/>
              </a:spcBef>
              <a:spcAft>
                <a:spcPct val="0"/>
              </a:spcAft>
              <a:defRPr sz="1400">
                <a:solidFill>
                  <a:srgbClr val="000066"/>
                </a:solidFill>
                <a:latin typeface="Arial" charset="0"/>
                <a:cs typeface="Arial" charset="0"/>
              </a:defRPr>
            </a:lvl6pPr>
            <a:lvl7pPr marL="2971800" indent="-228600" eaLnBrk="0" fontAlgn="base" hangingPunct="0">
              <a:spcBef>
                <a:spcPct val="0"/>
              </a:spcBef>
              <a:spcAft>
                <a:spcPct val="0"/>
              </a:spcAft>
              <a:defRPr sz="1400">
                <a:solidFill>
                  <a:srgbClr val="000066"/>
                </a:solidFill>
                <a:latin typeface="Arial" charset="0"/>
                <a:cs typeface="Arial" charset="0"/>
              </a:defRPr>
            </a:lvl7pPr>
            <a:lvl8pPr marL="3429000" indent="-228600" eaLnBrk="0" fontAlgn="base" hangingPunct="0">
              <a:spcBef>
                <a:spcPct val="0"/>
              </a:spcBef>
              <a:spcAft>
                <a:spcPct val="0"/>
              </a:spcAft>
              <a:defRPr sz="1400">
                <a:solidFill>
                  <a:srgbClr val="000066"/>
                </a:solidFill>
                <a:latin typeface="Arial" charset="0"/>
                <a:cs typeface="Arial" charset="0"/>
              </a:defRPr>
            </a:lvl8pPr>
            <a:lvl9pPr marL="3886200" indent="-228600" eaLnBrk="0" fontAlgn="base" hangingPunct="0">
              <a:spcBef>
                <a:spcPct val="0"/>
              </a:spcBef>
              <a:spcAft>
                <a:spcPct val="0"/>
              </a:spcAft>
              <a:defRPr sz="1400">
                <a:solidFill>
                  <a:srgbClr val="000066"/>
                </a:solidFill>
                <a:latin typeface="Arial" charset="0"/>
                <a:cs typeface="Arial" charset="0"/>
              </a:defRPr>
            </a:lvl9pPr>
          </a:lstStyle>
          <a:p>
            <a:pPr fontAlgn="base">
              <a:lnSpc>
                <a:spcPct val="90000"/>
              </a:lnSpc>
              <a:spcBef>
                <a:spcPct val="0"/>
              </a:spcBef>
              <a:spcAft>
                <a:spcPct val="0"/>
              </a:spcAft>
              <a:buClr>
                <a:srgbClr val="000000"/>
              </a:buClr>
              <a:buSzPct val="65000"/>
              <a:buFont typeface="Wingdings" pitchFamily="2" charset="2"/>
              <a:buNone/>
              <a:defRPr/>
            </a:pPr>
            <a:fld id="{26B91AEF-2BFC-46EE-88B5-A63013FE7337}" type="slidenum">
              <a:rPr lang="es-AR" sz="800" smtClean="0">
                <a:solidFill>
                  <a:srgbClr val="002776"/>
                </a:solidFill>
              </a:rPr>
              <a:pPr fontAlgn="base">
                <a:lnSpc>
                  <a:spcPct val="90000"/>
                </a:lnSpc>
                <a:spcBef>
                  <a:spcPct val="0"/>
                </a:spcBef>
                <a:spcAft>
                  <a:spcPct val="0"/>
                </a:spcAft>
                <a:buClr>
                  <a:srgbClr val="000000"/>
                </a:buClr>
                <a:buSzPct val="65000"/>
                <a:buFont typeface="Wingdings" pitchFamily="2" charset="2"/>
                <a:buNone/>
                <a:defRPr/>
              </a:pPr>
              <a:t>‹#›</a:t>
            </a:fld>
            <a:endParaRPr lang="es-AR" sz="800" dirty="0" smtClean="0">
              <a:solidFill>
                <a:srgbClr val="002776"/>
              </a:solidFill>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657176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2776"/>
          </a:solidFill>
          <a:latin typeface="+mj-lt"/>
          <a:ea typeface="+mj-ea"/>
          <a:cs typeface="+mj-cs"/>
        </a:defRPr>
      </a:lvl1pPr>
      <a:lvl2pPr algn="l" rtl="0" eaLnBrk="0" fontAlgn="base" hangingPunct="0">
        <a:spcBef>
          <a:spcPct val="0"/>
        </a:spcBef>
        <a:spcAft>
          <a:spcPct val="0"/>
        </a:spcAft>
        <a:defRPr sz="2400" b="1">
          <a:solidFill>
            <a:srgbClr val="002776"/>
          </a:solidFill>
          <a:latin typeface="Arial" charset="0"/>
        </a:defRPr>
      </a:lvl2pPr>
      <a:lvl3pPr algn="l" rtl="0" eaLnBrk="0" fontAlgn="base" hangingPunct="0">
        <a:spcBef>
          <a:spcPct val="0"/>
        </a:spcBef>
        <a:spcAft>
          <a:spcPct val="0"/>
        </a:spcAft>
        <a:defRPr sz="2400" b="1">
          <a:solidFill>
            <a:srgbClr val="002776"/>
          </a:solidFill>
          <a:latin typeface="Arial" charset="0"/>
        </a:defRPr>
      </a:lvl3pPr>
      <a:lvl4pPr algn="l" rtl="0" eaLnBrk="0" fontAlgn="base" hangingPunct="0">
        <a:spcBef>
          <a:spcPct val="0"/>
        </a:spcBef>
        <a:spcAft>
          <a:spcPct val="0"/>
        </a:spcAft>
        <a:defRPr sz="2400" b="1">
          <a:solidFill>
            <a:srgbClr val="002776"/>
          </a:solidFill>
          <a:latin typeface="Arial" charset="0"/>
        </a:defRPr>
      </a:lvl4pPr>
      <a:lvl5pPr algn="l" rtl="0" eaLnBrk="0" fontAlgn="base" hangingPunct="0">
        <a:spcBef>
          <a:spcPct val="0"/>
        </a:spcBef>
        <a:spcAft>
          <a:spcPct val="0"/>
        </a:spcAft>
        <a:defRPr sz="2400" b="1">
          <a:solidFill>
            <a:srgbClr val="002776"/>
          </a:solidFill>
          <a:latin typeface="Arial" charset="0"/>
        </a:defRPr>
      </a:lvl5pPr>
      <a:lvl6pPr marL="456918" algn="l" rtl="0" fontAlgn="base">
        <a:spcBef>
          <a:spcPct val="0"/>
        </a:spcBef>
        <a:spcAft>
          <a:spcPct val="0"/>
        </a:spcAft>
        <a:defRPr sz="2400" b="1">
          <a:solidFill>
            <a:srgbClr val="002776"/>
          </a:solidFill>
          <a:latin typeface="Arial" charset="0"/>
        </a:defRPr>
      </a:lvl6pPr>
      <a:lvl7pPr marL="913836" algn="l" rtl="0" fontAlgn="base">
        <a:spcBef>
          <a:spcPct val="0"/>
        </a:spcBef>
        <a:spcAft>
          <a:spcPct val="0"/>
        </a:spcAft>
        <a:defRPr sz="2400" b="1">
          <a:solidFill>
            <a:srgbClr val="002776"/>
          </a:solidFill>
          <a:latin typeface="Arial" charset="0"/>
        </a:defRPr>
      </a:lvl7pPr>
      <a:lvl8pPr marL="1370756" algn="l" rtl="0" fontAlgn="base">
        <a:spcBef>
          <a:spcPct val="0"/>
        </a:spcBef>
        <a:spcAft>
          <a:spcPct val="0"/>
        </a:spcAft>
        <a:defRPr sz="2400" b="1">
          <a:solidFill>
            <a:srgbClr val="002776"/>
          </a:solidFill>
          <a:latin typeface="Arial" charset="0"/>
        </a:defRPr>
      </a:lvl8pPr>
      <a:lvl9pPr marL="1827675" algn="l" rtl="0" fontAlgn="base">
        <a:spcBef>
          <a:spcPct val="0"/>
        </a:spcBef>
        <a:spcAft>
          <a:spcPct val="0"/>
        </a:spcAft>
        <a:defRPr sz="2400" b="1">
          <a:solidFill>
            <a:srgbClr val="002776"/>
          </a:solidFill>
          <a:latin typeface="Arial" charset="0"/>
        </a:defRPr>
      </a:lvl9pPr>
    </p:titleStyle>
    <p:bodyStyle>
      <a:lvl1pPr marL="342688" indent="-342688" algn="l" rtl="0" eaLnBrk="0" fontAlgn="base" hangingPunct="0">
        <a:spcBef>
          <a:spcPct val="0"/>
        </a:spcBef>
        <a:spcAft>
          <a:spcPct val="25000"/>
        </a:spcAft>
        <a:defRPr>
          <a:solidFill>
            <a:srgbClr val="002776"/>
          </a:solidFill>
          <a:latin typeface="+mn-lt"/>
          <a:ea typeface="+mn-ea"/>
          <a:cs typeface="+mn-cs"/>
        </a:defRPr>
      </a:lvl1pPr>
      <a:lvl2pPr marL="169759" indent="-168172" algn="l" rtl="0" eaLnBrk="0" fontAlgn="base" hangingPunct="0">
        <a:spcBef>
          <a:spcPct val="0"/>
        </a:spcBef>
        <a:spcAft>
          <a:spcPct val="25000"/>
        </a:spcAft>
        <a:buChar char="•"/>
        <a:defRPr>
          <a:solidFill>
            <a:srgbClr val="002776"/>
          </a:solidFill>
          <a:latin typeface="+mn-lt"/>
        </a:defRPr>
      </a:lvl2pPr>
      <a:lvl3pPr marL="456918" indent="-171344" algn="l" rtl="0" eaLnBrk="0" fontAlgn="base" hangingPunct="0">
        <a:spcBef>
          <a:spcPct val="0"/>
        </a:spcBef>
        <a:spcAft>
          <a:spcPct val="25000"/>
        </a:spcAft>
        <a:buChar char="–"/>
        <a:defRPr>
          <a:solidFill>
            <a:srgbClr val="002776"/>
          </a:solidFill>
          <a:latin typeface="+mn-lt"/>
        </a:defRPr>
      </a:lvl3pPr>
      <a:lvl4pPr marL="742493" indent="-171344" algn="l" rtl="0" eaLnBrk="0" fontAlgn="base" hangingPunct="0">
        <a:spcBef>
          <a:spcPct val="0"/>
        </a:spcBef>
        <a:spcAft>
          <a:spcPct val="25000"/>
        </a:spcAft>
        <a:buChar char="•"/>
        <a:defRPr sz="1600">
          <a:solidFill>
            <a:srgbClr val="002776"/>
          </a:solidFill>
          <a:latin typeface="+mn-lt"/>
        </a:defRPr>
      </a:lvl4pPr>
      <a:lvl5pPr marL="1028065" indent="-171344" algn="l" rtl="0" eaLnBrk="0" fontAlgn="base" hangingPunct="0">
        <a:spcBef>
          <a:spcPct val="0"/>
        </a:spcBef>
        <a:spcAft>
          <a:spcPct val="25000"/>
        </a:spcAft>
        <a:buChar char="–"/>
        <a:defRPr sz="1600">
          <a:solidFill>
            <a:srgbClr val="002776"/>
          </a:solidFill>
          <a:latin typeface="+mn-lt"/>
        </a:defRPr>
      </a:lvl5pPr>
      <a:lvl6pPr marL="1484985" indent="-171344" algn="l" rtl="0" fontAlgn="base">
        <a:spcBef>
          <a:spcPct val="0"/>
        </a:spcBef>
        <a:spcAft>
          <a:spcPct val="25000"/>
        </a:spcAft>
        <a:buChar char="–"/>
        <a:defRPr sz="1600">
          <a:solidFill>
            <a:srgbClr val="002776"/>
          </a:solidFill>
          <a:latin typeface="+mn-lt"/>
        </a:defRPr>
      </a:lvl6pPr>
      <a:lvl7pPr marL="1941903" indent="-171344" algn="l" rtl="0" fontAlgn="base">
        <a:spcBef>
          <a:spcPct val="0"/>
        </a:spcBef>
        <a:spcAft>
          <a:spcPct val="25000"/>
        </a:spcAft>
        <a:buChar char="–"/>
        <a:defRPr sz="1600">
          <a:solidFill>
            <a:srgbClr val="002776"/>
          </a:solidFill>
          <a:latin typeface="+mn-lt"/>
        </a:defRPr>
      </a:lvl7pPr>
      <a:lvl8pPr marL="2398824" indent="-171344" algn="l" rtl="0" fontAlgn="base">
        <a:spcBef>
          <a:spcPct val="0"/>
        </a:spcBef>
        <a:spcAft>
          <a:spcPct val="25000"/>
        </a:spcAft>
        <a:buChar char="–"/>
        <a:defRPr sz="1600">
          <a:solidFill>
            <a:srgbClr val="002776"/>
          </a:solidFill>
          <a:latin typeface="+mn-lt"/>
        </a:defRPr>
      </a:lvl8pPr>
      <a:lvl9pPr marL="2855740" indent="-171344" algn="l" rtl="0" fontAlgn="base">
        <a:spcBef>
          <a:spcPct val="0"/>
        </a:spcBef>
        <a:spcAft>
          <a:spcPct val="25000"/>
        </a:spcAft>
        <a:buChar char="–"/>
        <a:defRPr sz="1600">
          <a:solidFill>
            <a:srgbClr val="002776"/>
          </a:solidFill>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7963582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1" y="655428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8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8731441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304.xml"/><Relationship Id="rId7" Type="http://schemas.openxmlformats.org/officeDocument/2006/relationships/image" Target="../media/image20.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1.jpeg"/><Relationship Id="rId4" Type="http://schemas.openxmlformats.org/officeDocument/2006/relationships/notesSlide" Target="../notesSlides/notesSlide1.xml"/><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9.xml"/><Relationship Id="rId4" Type="http://schemas.openxmlformats.org/officeDocument/2006/relationships/slideLayout" Target="../slideLayouts/slideLayout2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8.xml"/><Relationship Id="rId1" Type="http://schemas.openxmlformats.org/officeDocument/2006/relationships/themeOverride" Target="../theme/themeOverride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8.xml"/><Relationship Id="rId1" Type="http://schemas.openxmlformats.org/officeDocument/2006/relationships/themeOverride" Target="../theme/themeOverride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8.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8.xml"/><Relationship Id="rId1" Type="http://schemas.openxmlformats.org/officeDocument/2006/relationships/themeOverride" Target="../theme/themeOverrid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8.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8.xml"/><Relationship Id="rId1" Type="http://schemas.openxmlformats.org/officeDocument/2006/relationships/themeOverride" Target="../theme/themeOverride5.xml"/><Relationship Id="rId4" Type="http://schemas.openxmlformats.org/officeDocument/2006/relationships/hyperlink" Target="http://es.wikipedia.org/wiki/Posicionamient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98.xml"/></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notesSlide" Target="../notesSlides/notesSlide25.xml"/><Relationship Id="rId21" Type="http://schemas.openxmlformats.org/officeDocument/2006/relationships/image" Target="../media/image48.pn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slideLayout" Target="../slideLayouts/slideLayout298.xml"/><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themeOverride" Target="../theme/themeOverride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98.xml"/><Relationship Id="rId1" Type="http://schemas.openxmlformats.org/officeDocument/2006/relationships/themeOverride" Target="../theme/themeOverrid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98.xml"/><Relationship Id="rId1" Type="http://schemas.openxmlformats.org/officeDocument/2006/relationships/themeOverride" Target="../theme/themeOverr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slideLayout" Target="../slideLayouts/slideLayout298.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tags" Target="../tags/tag54.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 Type="http://schemas.openxmlformats.org/officeDocument/2006/relationships/tags" Target="../tags/tag57.xml"/><Relationship Id="rId21" Type="http://schemas.openxmlformats.org/officeDocument/2006/relationships/tags" Target="../tags/tag75.xml"/><Relationship Id="rId34" Type="http://schemas.openxmlformats.org/officeDocument/2006/relationships/tags" Target="../tags/tag88.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tags" Target="../tags/tag8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notesSlide" Target="../notesSlides/notesSlide33.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slideLayout" Target="../slideLayouts/slideLayout298.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s>
</file>

<file path=ppt/slides/_rels/slide39.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9" Type="http://schemas.openxmlformats.org/officeDocument/2006/relationships/tags" Target="../tags/tag128.xml"/><Relationship Id="rId3" Type="http://schemas.openxmlformats.org/officeDocument/2006/relationships/tags" Target="../tags/tag92.xml"/><Relationship Id="rId21" Type="http://schemas.openxmlformats.org/officeDocument/2006/relationships/tags" Target="../tags/tag110.xml"/><Relationship Id="rId34" Type="http://schemas.openxmlformats.org/officeDocument/2006/relationships/tags" Target="../tags/tag123.xml"/><Relationship Id="rId42" Type="http://schemas.openxmlformats.org/officeDocument/2006/relationships/tags" Target="../tags/tag131.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tags" Target="../tags/tag122.xml"/><Relationship Id="rId38" Type="http://schemas.openxmlformats.org/officeDocument/2006/relationships/tags" Target="../tags/tag127.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tags" Target="../tags/tag118.xml"/><Relationship Id="rId41" Type="http://schemas.openxmlformats.org/officeDocument/2006/relationships/tags" Target="../tags/tag130.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tags" Target="../tags/tag121.xml"/><Relationship Id="rId37" Type="http://schemas.openxmlformats.org/officeDocument/2006/relationships/tags" Target="../tags/tag126.xml"/><Relationship Id="rId40" Type="http://schemas.openxmlformats.org/officeDocument/2006/relationships/tags" Target="../tags/tag129.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tags" Target="../tags/tag125.xml"/><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tags" Target="../tags/tag120.xml"/><Relationship Id="rId44" Type="http://schemas.openxmlformats.org/officeDocument/2006/relationships/notesSlide" Target="../notesSlides/notesSlide34.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tags" Target="../tags/tag119.xml"/><Relationship Id="rId35" Type="http://schemas.openxmlformats.org/officeDocument/2006/relationships/tags" Target="../tags/tag124.xml"/><Relationship Id="rId43" Type="http://schemas.openxmlformats.org/officeDocument/2006/relationships/slideLayout" Target="../slideLayouts/slideLayout29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8.xml"/></Relationships>
</file>

<file path=ppt/slides/_rels/slide40.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 Type="http://schemas.openxmlformats.org/officeDocument/2006/relationships/tags" Target="../tags/tag134.xml"/><Relationship Id="rId21" Type="http://schemas.openxmlformats.org/officeDocument/2006/relationships/tags" Target="../tags/tag152.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notesSlide" Target="../notesSlides/notesSlide35.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slideLayout" Target="../slideLayouts/slideLayout298.xml"/><Relationship Id="rId10" Type="http://schemas.openxmlformats.org/officeDocument/2006/relationships/tags" Target="../tags/tag141.xml"/><Relationship Id="rId19" Type="http://schemas.openxmlformats.org/officeDocument/2006/relationships/tags" Target="../tags/tag150.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s>
</file>

<file path=ppt/slides/_rels/slide41.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9" Type="http://schemas.openxmlformats.org/officeDocument/2006/relationships/slideLayout" Target="../slideLayouts/slideLayout298.xml"/><Relationship Id="rId3" Type="http://schemas.openxmlformats.org/officeDocument/2006/relationships/tags" Target="../tags/tag161.xml"/><Relationship Id="rId21" Type="http://schemas.openxmlformats.org/officeDocument/2006/relationships/tags" Target="../tags/tag179.xml"/><Relationship Id="rId34" Type="http://schemas.openxmlformats.org/officeDocument/2006/relationships/tags" Target="../tags/tag192.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tags" Target="../tags/tag191.xml"/><Relationship Id="rId38" Type="http://schemas.openxmlformats.org/officeDocument/2006/relationships/tags" Target="../tags/tag196.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tags" Target="../tags/tag187.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tags" Target="../tags/tag190.xml"/><Relationship Id="rId37" Type="http://schemas.openxmlformats.org/officeDocument/2006/relationships/tags" Target="../tags/tag195.xml"/><Relationship Id="rId40" Type="http://schemas.openxmlformats.org/officeDocument/2006/relationships/notesSlide" Target="../notesSlides/notesSlide36.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tags" Target="../tags/tag194.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tags" Target="../tags/tag189.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tags" Target="../tags/tag188.xml"/><Relationship Id="rId35" Type="http://schemas.openxmlformats.org/officeDocument/2006/relationships/tags" Target="../tags/tag193.xml"/></Relationships>
</file>

<file path=ppt/slides/_rels/slide42.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notesSlide" Target="../notesSlides/notesSlide37.xml"/><Relationship Id="rId4" Type="http://schemas.openxmlformats.org/officeDocument/2006/relationships/tags" Target="../tags/tag200.xml"/><Relationship Id="rId9" Type="http://schemas.openxmlformats.org/officeDocument/2006/relationships/slideLayout" Target="../slideLayouts/slideLayout298.xml"/></Relationships>
</file>

<file path=ppt/slides/_rels/slide43.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10" Type="http://schemas.openxmlformats.org/officeDocument/2006/relationships/notesSlide" Target="../notesSlides/notesSlide38.xml"/><Relationship Id="rId4" Type="http://schemas.openxmlformats.org/officeDocument/2006/relationships/tags" Target="../tags/tag208.xml"/><Relationship Id="rId9" Type="http://schemas.openxmlformats.org/officeDocument/2006/relationships/slideLayout" Target="../slideLayouts/slideLayout298.xml"/></Relationships>
</file>

<file path=ppt/slides/_rels/slide44.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9" Type="http://schemas.openxmlformats.org/officeDocument/2006/relationships/tags" Target="../tags/tag251.xml"/><Relationship Id="rId3" Type="http://schemas.openxmlformats.org/officeDocument/2006/relationships/tags" Target="../tags/tag215.xml"/><Relationship Id="rId21" Type="http://schemas.openxmlformats.org/officeDocument/2006/relationships/tags" Target="../tags/tag233.xml"/><Relationship Id="rId34" Type="http://schemas.openxmlformats.org/officeDocument/2006/relationships/tags" Target="../tags/tag246.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tags" Target="../tags/tag245.xml"/><Relationship Id="rId38" Type="http://schemas.openxmlformats.org/officeDocument/2006/relationships/tags" Target="../tags/tag250.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tags" Target="../tags/tag241.xml"/><Relationship Id="rId41" Type="http://schemas.openxmlformats.org/officeDocument/2006/relationships/notesSlide" Target="../notesSlides/notesSlide39.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tags" Target="../tags/tag244.xml"/><Relationship Id="rId37" Type="http://schemas.openxmlformats.org/officeDocument/2006/relationships/tags" Target="../tags/tag249.xml"/><Relationship Id="rId40" Type="http://schemas.openxmlformats.org/officeDocument/2006/relationships/slideLayout" Target="../slideLayouts/slideLayout298.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36" Type="http://schemas.openxmlformats.org/officeDocument/2006/relationships/tags" Target="../tags/tag248.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35" Type="http://schemas.openxmlformats.org/officeDocument/2006/relationships/tags" Target="../tags/tag247.xml"/></Relationships>
</file>

<file path=ppt/slides/_rels/slide45.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tags" Target="../tags/tag277.xml"/><Relationship Id="rId39" Type="http://schemas.openxmlformats.org/officeDocument/2006/relationships/tags" Target="../tags/tag290.xml"/><Relationship Id="rId3" Type="http://schemas.openxmlformats.org/officeDocument/2006/relationships/tags" Target="../tags/tag254.xml"/><Relationship Id="rId21" Type="http://schemas.openxmlformats.org/officeDocument/2006/relationships/tags" Target="../tags/tag272.xml"/><Relationship Id="rId34" Type="http://schemas.openxmlformats.org/officeDocument/2006/relationships/tags" Target="../tags/tag285.xml"/><Relationship Id="rId42" Type="http://schemas.openxmlformats.org/officeDocument/2006/relationships/notesSlide" Target="../notesSlides/notesSlide40.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33" Type="http://schemas.openxmlformats.org/officeDocument/2006/relationships/tags" Target="../tags/tag284.xml"/><Relationship Id="rId38" Type="http://schemas.openxmlformats.org/officeDocument/2006/relationships/tags" Target="../tags/tag289.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29" Type="http://schemas.openxmlformats.org/officeDocument/2006/relationships/tags" Target="../tags/tag280.xml"/><Relationship Id="rId41" Type="http://schemas.openxmlformats.org/officeDocument/2006/relationships/slideLayout" Target="../slideLayouts/slideLayout298.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24" Type="http://schemas.openxmlformats.org/officeDocument/2006/relationships/tags" Target="../tags/tag275.xml"/><Relationship Id="rId32" Type="http://schemas.openxmlformats.org/officeDocument/2006/relationships/tags" Target="../tags/tag283.xml"/><Relationship Id="rId37" Type="http://schemas.openxmlformats.org/officeDocument/2006/relationships/tags" Target="../tags/tag288.xml"/><Relationship Id="rId40" Type="http://schemas.openxmlformats.org/officeDocument/2006/relationships/tags" Target="../tags/tag291.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tags" Target="../tags/tag279.xml"/><Relationship Id="rId36" Type="http://schemas.openxmlformats.org/officeDocument/2006/relationships/tags" Target="../tags/tag287.xml"/><Relationship Id="rId10" Type="http://schemas.openxmlformats.org/officeDocument/2006/relationships/tags" Target="../tags/tag261.xml"/><Relationship Id="rId19" Type="http://schemas.openxmlformats.org/officeDocument/2006/relationships/tags" Target="../tags/tag270.xml"/><Relationship Id="rId31" Type="http://schemas.openxmlformats.org/officeDocument/2006/relationships/tags" Target="../tags/tag282.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tags" Target="../tags/tag278.xml"/><Relationship Id="rId30" Type="http://schemas.openxmlformats.org/officeDocument/2006/relationships/tags" Target="../tags/tag281.xml"/><Relationship Id="rId35" Type="http://schemas.openxmlformats.org/officeDocument/2006/relationships/tags" Target="../tags/tag286.xml"/></Relationships>
</file>

<file path=ppt/slides/_rels/slide46.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tags" Target="../tags/tag309.xml"/><Relationship Id="rId26" Type="http://schemas.openxmlformats.org/officeDocument/2006/relationships/tags" Target="../tags/tag317.xml"/><Relationship Id="rId3" Type="http://schemas.openxmlformats.org/officeDocument/2006/relationships/tags" Target="../tags/tag294.xml"/><Relationship Id="rId21" Type="http://schemas.openxmlformats.org/officeDocument/2006/relationships/tags" Target="../tags/tag312.xml"/><Relationship Id="rId34" Type="http://schemas.openxmlformats.org/officeDocument/2006/relationships/tags" Target="../tags/tag325.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tags" Target="../tags/tag308.xml"/><Relationship Id="rId25" Type="http://schemas.openxmlformats.org/officeDocument/2006/relationships/tags" Target="../tags/tag316.xml"/><Relationship Id="rId33" Type="http://schemas.openxmlformats.org/officeDocument/2006/relationships/tags" Target="../tags/tag324.xml"/><Relationship Id="rId38" Type="http://schemas.openxmlformats.org/officeDocument/2006/relationships/notesSlide" Target="../notesSlides/notesSlide41.xml"/><Relationship Id="rId2" Type="http://schemas.openxmlformats.org/officeDocument/2006/relationships/tags" Target="../tags/tag293.xml"/><Relationship Id="rId16" Type="http://schemas.openxmlformats.org/officeDocument/2006/relationships/tags" Target="../tags/tag307.xml"/><Relationship Id="rId20" Type="http://schemas.openxmlformats.org/officeDocument/2006/relationships/tags" Target="../tags/tag311.xml"/><Relationship Id="rId29" Type="http://schemas.openxmlformats.org/officeDocument/2006/relationships/tags" Target="../tags/tag320.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24" Type="http://schemas.openxmlformats.org/officeDocument/2006/relationships/tags" Target="../tags/tag315.xml"/><Relationship Id="rId32" Type="http://schemas.openxmlformats.org/officeDocument/2006/relationships/tags" Target="../tags/tag323.xml"/><Relationship Id="rId37" Type="http://schemas.openxmlformats.org/officeDocument/2006/relationships/slideLayout" Target="../slideLayouts/slideLayout298.xml"/><Relationship Id="rId5" Type="http://schemas.openxmlformats.org/officeDocument/2006/relationships/tags" Target="../tags/tag296.xml"/><Relationship Id="rId15" Type="http://schemas.openxmlformats.org/officeDocument/2006/relationships/tags" Target="../tags/tag306.xml"/><Relationship Id="rId23" Type="http://schemas.openxmlformats.org/officeDocument/2006/relationships/tags" Target="../tags/tag314.xml"/><Relationship Id="rId28" Type="http://schemas.openxmlformats.org/officeDocument/2006/relationships/tags" Target="../tags/tag319.xml"/><Relationship Id="rId36" Type="http://schemas.openxmlformats.org/officeDocument/2006/relationships/tags" Target="../tags/tag327.xml"/><Relationship Id="rId10" Type="http://schemas.openxmlformats.org/officeDocument/2006/relationships/tags" Target="../tags/tag301.xml"/><Relationship Id="rId19" Type="http://schemas.openxmlformats.org/officeDocument/2006/relationships/tags" Target="../tags/tag310.xml"/><Relationship Id="rId31" Type="http://schemas.openxmlformats.org/officeDocument/2006/relationships/tags" Target="../tags/tag322.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tags" Target="../tags/tag313.xml"/><Relationship Id="rId27" Type="http://schemas.openxmlformats.org/officeDocument/2006/relationships/tags" Target="../tags/tag318.xml"/><Relationship Id="rId30" Type="http://schemas.openxmlformats.org/officeDocument/2006/relationships/tags" Target="../tags/tag321.xml"/><Relationship Id="rId35" Type="http://schemas.openxmlformats.org/officeDocument/2006/relationships/tags" Target="../tags/tag3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26" Type="http://schemas.openxmlformats.org/officeDocument/2006/relationships/tags" Target="../tags/tag353.xml"/><Relationship Id="rId3" Type="http://schemas.openxmlformats.org/officeDocument/2006/relationships/tags" Target="../tags/tag330.xml"/><Relationship Id="rId21" Type="http://schemas.openxmlformats.org/officeDocument/2006/relationships/tags" Target="../tags/tag348.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29" Type="http://schemas.openxmlformats.org/officeDocument/2006/relationships/notesSlide" Target="../notesSlides/notesSlide44.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tags" Target="../tags/tag351.xml"/><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slideLayout" Target="../slideLayouts/slideLayout298.xml"/><Relationship Id="rId10" Type="http://schemas.openxmlformats.org/officeDocument/2006/relationships/tags" Target="../tags/tag337.xml"/><Relationship Id="rId19" Type="http://schemas.openxmlformats.org/officeDocument/2006/relationships/tags" Target="../tags/tag346.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notesSlide" Target="../notesSlides/notesSlide5.xml"/><Relationship Id="rId4" Type="http://schemas.openxmlformats.org/officeDocument/2006/relationships/slideLayout" Target="../slideLayouts/slideLayout298.xml"/></Relationships>
</file>

<file path=ppt/slides/_rels/slide50.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tags" Target="../tags/tag372.xml"/><Relationship Id="rId26" Type="http://schemas.openxmlformats.org/officeDocument/2006/relationships/tags" Target="../tags/tag380.xml"/><Relationship Id="rId3" Type="http://schemas.openxmlformats.org/officeDocument/2006/relationships/tags" Target="../tags/tag357.xml"/><Relationship Id="rId21" Type="http://schemas.openxmlformats.org/officeDocument/2006/relationships/tags" Target="../tags/tag375.xml"/><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tags" Target="../tags/tag379.xml"/><Relationship Id="rId2" Type="http://schemas.openxmlformats.org/officeDocument/2006/relationships/tags" Target="../tags/tag356.xml"/><Relationship Id="rId16" Type="http://schemas.openxmlformats.org/officeDocument/2006/relationships/tags" Target="../tags/tag370.xml"/><Relationship Id="rId20" Type="http://schemas.openxmlformats.org/officeDocument/2006/relationships/tags" Target="../tags/tag374.xml"/><Relationship Id="rId29" Type="http://schemas.openxmlformats.org/officeDocument/2006/relationships/tags" Target="../tags/tag383.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24" Type="http://schemas.openxmlformats.org/officeDocument/2006/relationships/tags" Target="../tags/tag378.xml"/><Relationship Id="rId32" Type="http://schemas.openxmlformats.org/officeDocument/2006/relationships/notesSlide" Target="../notesSlides/notesSlide45.xml"/><Relationship Id="rId5" Type="http://schemas.openxmlformats.org/officeDocument/2006/relationships/tags" Target="../tags/tag359.xml"/><Relationship Id="rId15" Type="http://schemas.openxmlformats.org/officeDocument/2006/relationships/tags" Target="../tags/tag369.xml"/><Relationship Id="rId23" Type="http://schemas.openxmlformats.org/officeDocument/2006/relationships/tags" Target="../tags/tag377.xml"/><Relationship Id="rId28" Type="http://schemas.openxmlformats.org/officeDocument/2006/relationships/tags" Target="../tags/tag382.xml"/><Relationship Id="rId10" Type="http://schemas.openxmlformats.org/officeDocument/2006/relationships/tags" Target="../tags/tag364.xml"/><Relationship Id="rId19" Type="http://schemas.openxmlformats.org/officeDocument/2006/relationships/tags" Target="../tags/tag373.xml"/><Relationship Id="rId31" Type="http://schemas.openxmlformats.org/officeDocument/2006/relationships/slideLayout" Target="../slideLayouts/slideLayout298.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 Id="rId22" Type="http://schemas.openxmlformats.org/officeDocument/2006/relationships/tags" Target="../tags/tag376.xml"/><Relationship Id="rId27" Type="http://schemas.openxmlformats.org/officeDocument/2006/relationships/tags" Target="../tags/tag381.xml"/><Relationship Id="rId30" Type="http://schemas.openxmlformats.org/officeDocument/2006/relationships/tags" Target="../tags/tag3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9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9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tags" Target="../tags/tag397.xml"/><Relationship Id="rId18" Type="http://schemas.openxmlformats.org/officeDocument/2006/relationships/tags" Target="../tags/tag402.xml"/><Relationship Id="rId26" Type="http://schemas.openxmlformats.org/officeDocument/2006/relationships/tags" Target="../tags/tag410.xml"/><Relationship Id="rId3" Type="http://schemas.openxmlformats.org/officeDocument/2006/relationships/tags" Target="../tags/tag387.xml"/><Relationship Id="rId21" Type="http://schemas.openxmlformats.org/officeDocument/2006/relationships/tags" Target="../tags/tag405.xml"/><Relationship Id="rId7" Type="http://schemas.openxmlformats.org/officeDocument/2006/relationships/tags" Target="../tags/tag391.xml"/><Relationship Id="rId12" Type="http://schemas.openxmlformats.org/officeDocument/2006/relationships/tags" Target="../tags/tag396.xml"/><Relationship Id="rId17" Type="http://schemas.openxmlformats.org/officeDocument/2006/relationships/tags" Target="../tags/tag401.xml"/><Relationship Id="rId25" Type="http://schemas.openxmlformats.org/officeDocument/2006/relationships/tags" Target="../tags/tag409.xml"/><Relationship Id="rId33" Type="http://schemas.openxmlformats.org/officeDocument/2006/relationships/notesSlide" Target="../notesSlides/notesSlide48.xml"/><Relationship Id="rId2" Type="http://schemas.openxmlformats.org/officeDocument/2006/relationships/tags" Target="../tags/tag386.xml"/><Relationship Id="rId16" Type="http://schemas.openxmlformats.org/officeDocument/2006/relationships/tags" Target="../tags/tag400.xml"/><Relationship Id="rId20" Type="http://schemas.openxmlformats.org/officeDocument/2006/relationships/tags" Target="../tags/tag404.xml"/><Relationship Id="rId29" Type="http://schemas.openxmlformats.org/officeDocument/2006/relationships/tags" Target="../tags/tag413.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24" Type="http://schemas.openxmlformats.org/officeDocument/2006/relationships/tags" Target="../tags/tag408.xml"/><Relationship Id="rId32" Type="http://schemas.openxmlformats.org/officeDocument/2006/relationships/slideLayout" Target="../slideLayouts/slideLayout298.xml"/><Relationship Id="rId5" Type="http://schemas.openxmlformats.org/officeDocument/2006/relationships/tags" Target="../tags/tag389.xml"/><Relationship Id="rId15" Type="http://schemas.openxmlformats.org/officeDocument/2006/relationships/tags" Target="../tags/tag399.xml"/><Relationship Id="rId23" Type="http://schemas.openxmlformats.org/officeDocument/2006/relationships/tags" Target="../tags/tag407.xml"/><Relationship Id="rId28" Type="http://schemas.openxmlformats.org/officeDocument/2006/relationships/tags" Target="../tags/tag412.xml"/><Relationship Id="rId10" Type="http://schemas.openxmlformats.org/officeDocument/2006/relationships/tags" Target="../tags/tag394.xml"/><Relationship Id="rId19" Type="http://schemas.openxmlformats.org/officeDocument/2006/relationships/tags" Target="../tags/tag403.xml"/><Relationship Id="rId31" Type="http://schemas.openxmlformats.org/officeDocument/2006/relationships/tags" Target="../tags/tag415.xml"/><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tags" Target="../tags/tag398.xml"/><Relationship Id="rId22" Type="http://schemas.openxmlformats.org/officeDocument/2006/relationships/tags" Target="../tags/tag406.xml"/><Relationship Id="rId27" Type="http://schemas.openxmlformats.org/officeDocument/2006/relationships/tags" Target="../tags/tag411.xml"/><Relationship Id="rId30" Type="http://schemas.openxmlformats.org/officeDocument/2006/relationships/tags" Target="../tags/tag414.xml"/></Relationships>
</file>

<file path=ppt/slides/_rels/slide61.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tags" Target="../tags/tag441.xml"/><Relationship Id="rId3" Type="http://schemas.openxmlformats.org/officeDocument/2006/relationships/tags" Target="../tags/tag418.xml"/><Relationship Id="rId21" Type="http://schemas.openxmlformats.org/officeDocument/2006/relationships/tags" Target="../tags/tag436.xml"/><Relationship Id="rId34" Type="http://schemas.openxmlformats.org/officeDocument/2006/relationships/tags" Target="../tags/tag449.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tags" Target="../tags/tag440.xml"/><Relationship Id="rId33" Type="http://schemas.openxmlformats.org/officeDocument/2006/relationships/tags" Target="../tags/tag448.xml"/><Relationship Id="rId38" Type="http://schemas.openxmlformats.org/officeDocument/2006/relationships/notesSlide" Target="../notesSlides/notesSlide49.xml"/><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29" Type="http://schemas.openxmlformats.org/officeDocument/2006/relationships/tags" Target="../tags/tag444.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tags" Target="../tags/tag439.xml"/><Relationship Id="rId32" Type="http://schemas.openxmlformats.org/officeDocument/2006/relationships/tags" Target="../tags/tag447.xml"/><Relationship Id="rId37" Type="http://schemas.openxmlformats.org/officeDocument/2006/relationships/slideLayout" Target="../slideLayouts/slideLayout298.xml"/><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tags" Target="../tags/tag443.xml"/><Relationship Id="rId36" Type="http://schemas.openxmlformats.org/officeDocument/2006/relationships/tags" Target="../tags/tag451.xml"/><Relationship Id="rId10" Type="http://schemas.openxmlformats.org/officeDocument/2006/relationships/tags" Target="../tags/tag425.xml"/><Relationship Id="rId19" Type="http://schemas.openxmlformats.org/officeDocument/2006/relationships/tags" Target="../tags/tag434.xml"/><Relationship Id="rId31" Type="http://schemas.openxmlformats.org/officeDocument/2006/relationships/tags" Target="../tags/tag446.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tags" Target="../tags/tag442.xml"/><Relationship Id="rId30" Type="http://schemas.openxmlformats.org/officeDocument/2006/relationships/tags" Target="../tags/tag445.xml"/><Relationship Id="rId35" Type="http://schemas.openxmlformats.org/officeDocument/2006/relationships/tags" Target="../tags/tag45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2.xml"/><Relationship Id="rId1" Type="http://schemas.openxmlformats.org/officeDocument/2006/relationships/themeOverride" Target="../theme/themeOverride9.xml"/><Relationship Id="rId4"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3.xml"/><Relationship Id="rId1" Type="http://schemas.openxmlformats.org/officeDocument/2006/relationships/themeOverride" Target="../theme/themeOverride10.xml"/><Relationship Id="rId4" Type="http://schemas.openxmlformats.org/officeDocument/2006/relationships/notesSlide" Target="../notesSlides/notesSlide5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4.xml"/><Relationship Id="rId1" Type="http://schemas.openxmlformats.org/officeDocument/2006/relationships/themeOverride" Target="../theme/themeOverride11.xml"/><Relationship Id="rId4"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5.xml"/><Relationship Id="rId1" Type="http://schemas.openxmlformats.org/officeDocument/2006/relationships/themeOverride" Target="../theme/themeOverride12.xml"/><Relationship Id="rId4" Type="http://schemas.openxmlformats.org/officeDocument/2006/relationships/notesSlide" Target="../notesSlides/notesSlide5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6.xml"/><Relationship Id="rId1" Type="http://schemas.openxmlformats.org/officeDocument/2006/relationships/themeOverride" Target="../theme/themeOverride13.xml"/><Relationship Id="rId4" Type="http://schemas.openxmlformats.org/officeDocument/2006/relationships/notesSlide" Target="../notesSlides/notesSlide5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7.xml"/><Relationship Id="rId1" Type="http://schemas.openxmlformats.org/officeDocument/2006/relationships/themeOverride" Target="../theme/themeOverride14.xml"/><Relationship Id="rId4"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59.xml"/><Relationship Id="rId1" Type="http://schemas.openxmlformats.org/officeDocument/2006/relationships/tags" Target="../tags/tag458.xml"/><Relationship Id="rId4"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61.xml"/><Relationship Id="rId1" Type="http://schemas.openxmlformats.org/officeDocument/2006/relationships/tags" Target="../tags/tag460.xml"/><Relationship Id="rId4" Type="http://schemas.openxmlformats.org/officeDocument/2006/relationships/notesSlide" Target="../notesSlides/notesSlide5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63.xml"/><Relationship Id="rId1" Type="http://schemas.openxmlformats.org/officeDocument/2006/relationships/tags" Target="../tags/tag462.xml"/><Relationship Id="rId4" Type="http://schemas.openxmlformats.org/officeDocument/2006/relationships/notesSlide" Target="../notesSlides/notesSlide6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465.xml"/><Relationship Id="rId1" Type="http://schemas.openxmlformats.org/officeDocument/2006/relationships/tags" Target="../tags/tag464.xml"/><Relationship Id="rId4"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8" name="Picture 74" descr="http://www.elciudadano.gob.ec/wp-content/uploads/2015/08/Qui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0"/>
            <a:ext cx="9921552" cy="6957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extLst/>
          </p:nvPr>
        </p:nvGraphicFramePr>
        <p:xfrm>
          <a:off x="515681" y="3"/>
          <a:ext cx="140045" cy="140045"/>
        </p:xfrm>
        <a:graphic>
          <a:graphicData uri="http://schemas.openxmlformats.org/presentationml/2006/ole">
            <mc:AlternateContent xmlns:mc="http://schemas.openxmlformats.org/markup-compatibility/2006">
              <mc:Choice xmlns:v="urn:schemas-microsoft-com:vml" Requires="v">
                <p:oleObj spid="_x0000_s3739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515681" y="3"/>
                        <a:ext cx="140045" cy="140045"/>
                      </a:xfrm>
                      <a:prstGeom prst="rect">
                        <a:avLst/>
                      </a:prstGeom>
                    </p:spPr>
                  </p:pic>
                </p:oleObj>
              </mc:Fallback>
            </mc:AlternateContent>
          </a:graphicData>
        </a:graphic>
      </p:graphicFrame>
      <p:sp>
        <p:nvSpPr>
          <p:cNvPr id="9" name="Title 1"/>
          <p:cNvSpPr txBox="1">
            <a:spLocks/>
          </p:cNvSpPr>
          <p:nvPr/>
        </p:nvSpPr>
        <p:spPr>
          <a:xfrm>
            <a:off x="-1702843" y="2657220"/>
            <a:ext cx="7659057" cy="954802"/>
          </a:xfrm>
          <a:prstGeom prst="rect">
            <a:avLst/>
          </a:prstGeom>
        </p:spPr>
        <p:txBody>
          <a:bodyPr lIns="91428" tIns="45715" rIns="91428" bIns="45715"/>
          <a:lstStyle>
            <a:lvl1pPr algn="l" defTabSz="1019012" rtl="0" eaLnBrk="1" fontAlgn="base" hangingPunct="1">
              <a:spcBef>
                <a:spcPct val="0"/>
              </a:spcBef>
              <a:spcAft>
                <a:spcPct val="0"/>
              </a:spcAft>
              <a:defRPr sz="2800" b="1">
                <a:solidFill>
                  <a:srgbClr val="000000"/>
                </a:solidFill>
                <a:latin typeface="Calibri" pitchFamily="34" charset="0"/>
                <a:ea typeface="+mj-ea"/>
                <a:cs typeface="+mj-cs"/>
              </a:defRPr>
            </a:lvl1pPr>
            <a:lvl2pPr algn="l" defTabSz="1019012" rtl="0" eaLnBrk="1" fontAlgn="base" hangingPunct="1">
              <a:spcBef>
                <a:spcPct val="0"/>
              </a:spcBef>
              <a:spcAft>
                <a:spcPct val="0"/>
              </a:spcAft>
              <a:defRPr sz="2500" b="1">
                <a:solidFill>
                  <a:schemeClr val="tx2"/>
                </a:solidFill>
                <a:latin typeface="Arial" charset="0"/>
              </a:defRPr>
            </a:lvl2pPr>
            <a:lvl3pPr algn="l" defTabSz="1019012" rtl="0" eaLnBrk="1" fontAlgn="base" hangingPunct="1">
              <a:spcBef>
                <a:spcPct val="0"/>
              </a:spcBef>
              <a:spcAft>
                <a:spcPct val="0"/>
              </a:spcAft>
              <a:defRPr sz="2500" b="1">
                <a:solidFill>
                  <a:schemeClr val="tx2"/>
                </a:solidFill>
                <a:latin typeface="Arial" charset="0"/>
              </a:defRPr>
            </a:lvl3pPr>
            <a:lvl4pPr algn="l" defTabSz="1019012" rtl="0" eaLnBrk="1" fontAlgn="base" hangingPunct="1">
              <a:spcBef>
                <a:spcPct val="0"/>
              </a:spcBef>
              <a:spcAft>
                <a:spcPct val="0"/>
              </a:spcAft>
              <a:defRPr sz="2500" b="1">
                <a:solidFill>
                  <a:schemeClr val="tx2"/>
                </a:solidFill>
                <a:latin typeface="Arial" charset="0"/>
              </a:defRPr>
            </a:lvl4pPr>
            <a:lvl5pPr algn="l" defTabSz="1019012" rtl="0" eaLnBrk="1" fontAlgn="base" hangingPunct="1">
              <a:spcBef>
                <a:spcPct val="0"/>
              </a:spcBef>
              <a:spcAft>
                <a:spcPct val="0"/>
              </a:spcAft>
              <a:defRPr sz="2500" b="1">
                <a:solidFill>
                  <a:schemeClr val="tx2"/>
                </a:solidFill>
                <a:latin typeface="Arial" charset="0"/>
              </a:defRPr>
            </a:lvl5pPr>
            <a:lvl6pPr marL="457127" algn="l" defTabSz="1019012" rtl="0" eaLnBrk="1" fontAlgn="base" hangingPunct="1">
              <a:spcBef>
                <a:spcPct val="0"/>
              </a:spcBef>
              <a:spcAft>
                <a:spcPct val="0"/>
              </a:spcAft>
              <a:defRPr sz="2500" b="1">
                <a:solidFill>
                  <a:schemeClr val="tx2"/>
                </a:solidFill>
                <a:latin typeface="Arial" charset="0"/>
              </a:defRPr>
            </a:lvl6pPr>
            <a:lvl7pPr marL="914254" algn="l" defTabSz="1019012" rtl="0" eaLnBrk="1" fontAlgn="base" hangingPunct="1">
              <a:spcBef>
                <a:spcPct val="0"/>
              </a:spcBef>
              <a:spcAft>
                <a:spcPct val="0"/>
              </a:spcAft>
              <a:defRPr sz="2500" b="1">
                <a:solidFill>
                  <a:schemeClr val="tx2"/>
                </a:solidFill>
                <a:latin typeface="Arial" charset="0"/>
              </a:defRPr>
            </a:lvl7pPr>
            <a:lvl8pPr marL="1371381" algn="l" defTabSz="1019012" rtl="0" eaLnBrk="1" fontAlgn="base" hangingPunct="1">
              <a:spcBef>
                <a:spcPct val="0"/>
              </a:spcBef>
              <a:spcAft>
                <a:spcPct val="0"/>
              </a:spcAft>
              <a:defRPr sz="2500" b="1">
                <a:solidFill>
                  <a:schemeClr val="tx2"/>
                </a:solidFill>
                <a:latin typeface="Arial" charset="0"/>
              </a:defRPr>
            </a:lvl8pPr>
            <a:lvl9pPr marL="1828506" algn="l" defTabSz="1019012" rtl="0" eaLnBrk="1" fontAlgn="base" hangingPunct="1">
              <a:spcBef>
                <a:spcPct val="0"/>
              </a:spcBef>
              <a:spcAft>
                <a:spcPct val="0"/>
              </a:spcAft>
              <a:defRPr sz="2500" b="1">
                <a:solidFill>
                  <a:schemeClr val="tx2"/>
                </a:solidFill>
                <a:latin typeface="Arial" charset="0"/>
              </a:defRPr>
            </a:lvl9pPr>
          </a:lstStyle>
          <a:p>
            <a:pPr>
              <a:lnSpc>
                <a:spcPct val="83000"/>
              </a:lnSpc>
              <a:spcAft>
                <a:spcPts val="265"/>
              </a:spcAft>
            </a:pPr>
            <a:r>
              <a:rPr lang="es-ES_tradnl" sz="2200" b="0" kern="0" dirty="0"/>
              <a:t>	</a:t>
            </a:r>
          </a:p>
        </p:txBody>
      </p:sp>
      <p:sp>
        <p:nvSpPr>
          <p:cNvPr id="3" name="AutoShape 2" descr="https://encrypted-tbn3.gstatic.com/images?q=tbn:ANd9GcR9ZUt4RiXNGyBmiSvMVLnOrzPfGfeHlxsTAZJtVDruCwHwjwIwig"/>
          <p:cNvSpPr>
            <a:spLocks noChangeAspect="1" noChangeArrowheads="1"/>
          </p:cNvSpPr>
          <p:nvPr/>
        </p:nvSpPr>
        <p:spPr bwMode="auto">
          <a:xfrm>
            <a:off x="652920" y="-127436"/>
            <a:ext cx="268886" cy="2688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54" tIns="40328" rIns="80654" bIns="40328" numCol="1" anchor="t" anchorCtr="0" compatLnSpc="1">
            <a:prstTxWarp prst="textNoShape">
              <a:avLst/>
            </a:prstTxWarp>
          </a:bodyPr>
          <a:lstStyle/>
          <a:p>
            <a:pPr defTabSz="806571" fontAlgn="base">
              <a:spcBef>
                <a:spcPct val="0"/>
              </a:spcBef>
              <a:spcAft>
                <a:spcPct val="0"/>
              </a:spcAft>
            </a:pPr>
            <a:endParaRPr lang="es-ES_tradnl" dirty="0">
              <a:solidFill>
                <a:srgbClr val="002776"/>
              </a:solidFill>
              <a:cs typeface="Arial" charset="0"/>
            </a:endParaRPr>
          </a:p>
        </p:txBody>
      </p:sp>
      <p:sp>
        <p:nvSpPr>
          <p:cNvPr id="10" name="Rectangle 9"/>
          <p:cNvSpPr/>
          <p:nvPr/>
        </p:nvSpPr>
        <p:spPr>
          <a:xfrm>
            <a:off x="200472" y="4869163"/>
            <a:ext cx="5280010" cy="192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640" tIns="40322" rIns="80640" bIns="40322" rtlCol="0" anchor="ctr"/>
          <a:lstStyle/>
          <a:p>
            <a:pPr defTabSz="806571" fontAlgn="base">
              <a:spcBef>
                <a:spcPts val="1083"/>
              </a:spcBef>
              <a:spcAft>
                <a:spcPct val="0"/>
              </a:spcAft>
            </a:pPr>
            <a:endParaRPr lang="es-ES_tradnl" dirty="0">
              <a:solidFill>
                <a:srgbClr val="81BC00"/>
              </a:solidFill>
            </a:endParaRPr>
          </a:p>
          <a:p>
            <a:pPr defTabSz="806571" fontAlgn="base">
              <a:spcBef>
                <a:spcPts val="1083"/>
              </a:spcBef>
              <a:spcAft>
                <a:spcPct val="0"/>
              </a:spcAft>
            </a:pPr>
            <a:endParaRPr lang="es-ES_tradnl" dirty="0">
              <a:solidFill>
                <a:srgbClr val="81BC00"/>
              </a:solidFill>
            </a:endParaRPr>
          </a:p>
          <a:p>
            <a:pPr defTabSz="806571" fontAlgn="base">
              <a:spcAft>
                <a:spcPct val="0"/>
              </a:spcAft>
            </a:pPr>
            <a:r>
              <a:rPr lang="es-ES" dirty="0">
                <a:solidFill>
                  <a:srgbClr val="81BC00"/>
                </a:solidFill>
              </a:rPr>
              <a:t>Plan Estratégico de Desarrollo de Turismo Sostenible de Quito al 2021 </a:t>
            </a:r>
          </a:p>
          <a:p>
            <a:pPr defTabSz="806571" fontAlgn="base">
              <a:spcBef>
                <a:spcPts val="600"/>
              </a:spcBef>
              <a:spcAft>
                <a:spcPct val="0"/>
              </a:spcAft>
            </a:pPr>
            <a:r>
              <a:rPr lang="es-ES_tradnl" sz="1400" b="1" dirty="0">
                <a:solidFill>
                  <a:srgbClr val="81BC00"/>
                </a:solidFill>
              </a:rPr>
              <a:t>PRODUCTO 2 – Definición </a:t>
            </a:r>
            <a:r>
              <a:rPr lang="es-ES_tradnl" sz="1400" b="1" dirty="0" smtClean="0">
                <a:solidFill>
                  <a:srgbClr val="81BC00"/>
                </a:solidFill>
              </a:rPr>
              <a:t>Estratégica – Versión </a:t>
            </a:r>
            <a:r>
              <a:rPr lang="es-ES_tradnl" sz="1400" b="1" dirty="0" smtClean="0">
                <a:solidFill>
                  <a:srgbClr val="81BC00"/>
                </a:solidFill>
              </a:rPr>
              <a:t>final</a:t>
            </a:r>
            <a:endParaRPr lang="es-ES_tradnl" sz="1200" b="1" i="1" dirty="0">
              <a:solidFill>
                <a:srgbClr val="81BC00"/>
              </a:solidFill>
            </a:endParaRPr>
          </a:p>
          <a:p>
            <a:pPr defTabSz="806571" fontAlgn="base">
              <a:spcBef>
                <a:spcPts val="1083"/>
              </a:spcBef>
              <a:spcAft>
                <a:spcPct val="0"/>
              </a:spcAft>
            </a:pPr>
            <a:endParaRPr lang="es-ES_tradnl" dirty="0">
              <a:solidFill>
                <a:srgbClr val="81BC00"/>
              </a:solidFill>
            </a:endParaRPr>
          </a:p>
        </p:txBody>
      </p:sp>
      <p:sp>
        <p:nvSpPr>
          <p:cNvPr id="13" name="Subtitle 8"/>
          <p:cNvSpPr txBox="1">
            <a:spLocks/>
          </p:cNvSpPr>
          <p:nvPr/>
        </p:nvSpPr>
        <p:spPr>
          <a:xfrm>
            <a:off x="260304" y="6572993"/>
            <a:ext cx="1888815" cy="216010"/>
          </a:xfrm>
          <a:prstGeom prst="rect">
            <a:avLst/>
          </a:prstGeom>
        </p:spPr>
        <p:txBody>
          <a:bodyPr vert="horz" lIns="0" tIns="0" rIns="0" bIns="0" rtlCol="0">
            <a:normAutofit/>
          </a:bodyPr>
          <a:lstStyle>
            <a:lvl1pPr marL="0" indent="0" algn="l" defTabSz="935830" rtl="0" eaLnBrk="1" latinLnBrk="0" hangingPunct="1">
              <a:lnSpc>
                <a:spcPct val="120000"/>
              </a:lnSpc>
              <a:spcBef>
                <a:spcPts val="0"/>
              </a:spcBef>
              <a:spcAft>
                <a:spcPts val="0"/>
              </a:spcAft>
              <a:buFont typeface="Arial" pitchFamily="34" charset="0"/>
              <a:buNone/>
              <a:defRPr sz="1600" b="0" kern="1200">
                <a:solidFill>
                  <a:schemeClr val="accent5"/>
                </a:solidFill>
                <a:latin typeface="+mn-lt"/>
                <a:ea typeface="+mn-ea"/>
                <a:cs typeface="+mn-cs"/>
              </a:defRPr>
            </a:lvl1pPr>
            <a:lvl2pPr marL="46791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2pPr>
            <a:lvl3pPr marL="93583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3pPr>
            <a:lvl4pPr marL="140374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4pPr>
            <a:lvl5pPr marL="187166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5pPr>
            <a:lvl6pPr marL="2339575"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07490"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275404"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743319"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pPr fontAlgn="base"/>
            <a:r>
              <a:rPr lang="es-ES_tradnl" sz="1000" dirty="0">
                <a:solidFill>
                  <a:srgbClr val="002060"/>
                </a:solidFill>
              </a:rPr>
              <a:t>Quito, </a:t>
            </a:r>
            <a:r>
              <a:rPr lang="es-ES_tradnl" sz="1000" dirty="0" smtClean="0">
                <a:solidFill>
                  <a:srgbClr val="002060"/>
                </a:solidFill>
              </a:rPr>
              <a:t>4 de julio de </a:t>
            </a:r>
            <a:r>
              <a:rPr lang="es-ES_tradnl" sz="1000" dirty="0">
                <a:solidFill>
                  <a:srgbClr val="002060"/>
                </a:solidFill>
              </a:rPr>
              <a:t>2016</a:t>
            </a:r>
          </a:p>
        </p:txBody>
      </p:sp>
      <p:pic>
        <p:nvPicPr>
          <p:cNvPr id="14" name="Picture 5" descr="DEL_PRI_RGB"/>
          <p:cNvPicPr>
            <a:picLocks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1348" y="4941170"/>
            <a:ext cx="1419960" cy="323688"/>
          </a:xfrm>
          <a:prstGeom prst="rect">
            <a:avLst/>
          </a:prstGeom>
          <a:noFill/>
          <a:ln w="9525">
            <a:noFill/>
            <a:miter lim="800000"/>
            <a:headEnd/>
            <a:tailEnd/>
          </a:ln>
        </p:spPr>
      </p:pic>
      <p:pic>
        <p:nvPicPr>
          <p:cNvPr id="36935" name="Picture 71" descr="http://latamnoticias.com/wp-content/uploads/2016/04/Logo-Quito-Turis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4932" y="4882648"/>
            <a:ext cx="1175555" cy="58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0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Misión del Plan de Turismo de Quito 2021</a:t>
            </a:r>
            <a:endParaRPr lang="es-ES"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Misión del Plan</a:t>
            </a:r>
            <a:endParaRPr lang="es-ES" sz="1400" i="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_tradnl" smtClean="0">
                <a:solidFill>
                  <a:srgbClr val="002776"/>
                </a:solidFill>
              </a:rPr>
              <a:pPr/>
              <a:t>10</a:t>
            </a:fld>
            <a:endParaRPr lang="es-ES_tradnl" dirty="0">
              <a:solidFill>
                <a:srgbClr val="002776"/>
              </a:solidFill>
            </a:endParaRPr>
          </a:p>
        </p:txBody>
      </p:sp>
      <p:sp>
        <p:nvSpPr>
          <p:cNvPr id="30" name="Rectangle 29"/>
          <p:cNvSpPr/>
          <p:nvPr/>
        </p:nvSpPr>
        <p:spPr>
          <a:xfrm>
            <a:off x="801111" y="1628805"/>
            <a:ext cx="8544381" cy="3754805"/>
          </a:xfrm>
          <a:prstGeom prst="rect">
            <a:avLst/>
          </a:prstGeom>
        </p:spPr>
        <p:txBody>
          <a:bodyPr wrap="square" lIns="33223" tIns="45686" rIns="33223" bIns="45686">
            <a:spAutoFit/>
          </a:bodyPr>
          <a:lstStyle/>
          <a:p>
            <a:pPr algn="ctr">
              <a:spcAft>
                <a:spcPts val="277"/>
              </a:spcAft>
            </a:pPr>
            <a:r>
              <a:rPr lang="es-CL" sz="1600" b="1" u="sng" dirty="0">
                <a:solidFill>
                  <a:srgbClr val="002060"/>
                </a:solidFill>
                <a:ea typeface="Calibri" panose="020F0502020204030204" pitchFamily="34" charset="0"/>
                <a:cs typeface="Times New Roman" panose="02020603050405020304" pitchFamily="18" charset="0"/>
              </a:rPr>
              <a:t>La Misión se constituye en las siguientes funciones del Plan: </a:t>
            </a:r>
          </a:p>
          <a:p>
            <a:pPr algn="just">
              <a:spcBef>
                <a:spcPts val="277"/>
              </a:spcBef>
              <a:spcAft>
                <a:spcPts val="277"/>
              </a:spcAft>
            </a:pPr>
            <a:endParaRPr lang="es-CL" sz="1600" b="1"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Estructurar una herramienta estratégica </a:t>
            </a:r>
            <a:r>
              <a:rPr lang="es-CL" sz="1600" dirty="0">
                <a:solidFill>
                  <a:srgbClr val="002060"/>
                </a:solidFill>
                <a:ea typeface="Calibri" panose="020F0502020204030204" pitchFamily="34" charset="0"/>
                <a:cs typeface="Times New Roman" panose="02020603050405020304" pitchFamily="18" charset="0"/>
              </a:rPr>
              <a:t>útil, pragmática y de evolución constante, que brinde el </a:t>
            </a:r>
            <a:r>
              <a:rPr lang="es-CL" sz="1600" b="1" dirty="0">
                <a:solidFill>
                  <a:srgbClr val="002060"/>
                </a:solidFill>
                <a:ea typeface="Calibri" panose="020F0502020204030204" pitchFamily="34" charset="0"/>
                <a:cs typeface="Times New Roman" panose="02020603050405020304" pitchFamily="18" charset="0"/>
              </a:rPr>
              <a:t>marco de gestión común para el Desarrollo Turístico Sostenible de Quito </a:t>
            </a:r>
          </a:p>
          <a:p>
            <a:pPr algn="just">
              <a:spcBef>
                <a:spcPts val="277"/>
              </a:spcBef>
              <a:spcAft>
                <a:spcPts val="277"/>
              </a:spcAft>
            </a:pPr>
            <a:endParaRPr lang="es-CL" sz="1600" b="1"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Garantizar la continuidad y sostenibilidad de las políticas públicas para el desarrollo turístico de Quito</a:t>
            </a:r>
            <a:r>
              <a:rPr lang="es-CL" sz="1600" dirty="0">
                <a:solidFill>
                  <a:srgbClr val="002060"/>
                </a:solidFill>
                <a:ea typeface="Calibri" panose="020F0502020204030204" pitchFamily="34" charset="0"/>
                <a:cs typeface="Times New Roman" panose="02020603050405020304" pitchFamily="18" charset="0"/>
              </a:rPr>
              <a:t>, a través de las estrategias, programas y acciones acordadas y empoderadas </a:t>
            </a:r>
            <a:r>
              <a:rPr lang="es-CL" sz="1600" b="1" dirty="0">
                <a:solidFill>
                  <a:srgbClr val="002060"/>
                </a:solidFill>
                <a:ea typeface="Calibri" panose="020F0502020204030204" pitchFamily="34" charset="0"/>
                <a:cs typeface="Times New Roman" panose="02020603050405020304" pitchFamily="18" charset="0"/>
              </a:rPr>
              <a:t>por los actores clave del sector</a:t>
            </a:r>
            <a:r>
              <a:rPr lang="es-CL" sz="1600" dirty="0">
                <a:solidFill>
                  <a:srgbClr val="002060"/>
                </a:solidFill>
                <a:ea typeface="Calibri" panose="020F0502020204030204" pitchFamily="34" charset="0"/>
                <a:cs typeface="Times New Roman" panose="02020603050405020304" pitchFamily="18" charset="0"/>
              </a:rPr>
              <a:t>. </a:t>
            </a:r>
          </a:p>
          <a:p>
            <a:pPr algn="just">
              <a:spcBef>
                <a:spcPts val="277"/>
              </a:spcBef>
              <a:spcAft>
                <a:spcPts val="277"/>
              </a:spcAft>
            </a:pPr>
            <a:endParaRPr lang="es-CL" sz="1600"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Facilitar </a:t>
            </a:r>
            <a:r>
              <a:rPr lang="es-CL" sz="1600" dirty="0">
                <a:solidFill>
                  <a:srgbClr val="002060"/>
                </a:solidFill>
                <a:ea typeface="Calibri" panose="020F0502020204030204" pitchFamily="34" charset="0"/>
                <a:cs typeface="Times New Roman" panose="02020603050405020304" pitchFamily="18" charset="0"/>
              </a:rPr>
              <a:t>el desarrollo y la inversión para el turismo, la atracción y llegada de visitantes internacionales, y la coordinación institucional responsable para </a:t>
            </a:r>
            <a:r>
              <a:rPr lang="es-CL" sz="1600" b="1" dirty="0">
                <a:solidFill>
                  <a:srgbClr val="002060"/>
                </a:solidFill>
                <a:ea typeface="Calibri" panose="020F0502020204030204" pitchFamily="34" charset="0"/>
                <a:cs typeface="Times New Roman" panose="02020603050405020304" pitchFamily="18" charset="0"/>
              </a:rPr>
              <a:t>el posicionamiento de Quito como un destino turístico único, sostenible y fundamental </a:t>
            </a:r>
            <a:r>
              <a:rPr lang="es-CL" sz="1600" dirty="0">
                <a:solidFill>
                  <a:srgbClr val="002060"/>
                </a:solidFill>
                <a:ea typeface="Calibri" panose="020F0502020204030204" pitchFamily="34" charset="0"/>
                <a:cs typeface="Times New Roman" panose="02020603050405020304" pitchFamily="18" charset="0"/>
              </a:rPr>
              <a:t>en el entorno sudamericano y mundial. </a:t>
            </a:r>
          </a:p>
        </p:txBody>
      </p:sp>
      <p:sp>
        <p:nvSpPr>
          <p:cNvPr id="32" name="Freeform 35"/>
          <p:cNvSpPr>
            <a:spLocks/>
          </p:cNvSpPr>
          <p:nvPr>
            <p:custDataLst>
              <p:tags r:id="rId1"/>
            </p:custDataLst>
          </p:nvPr>
        </p:nvSpPr>
        <p:spPr bwMode="auto">
          <a:xfrm>
            <a:off x="523027" y="2370938"/>
            <a:ext cx="58994" cy="265974"/>
          </a:xfrm>
          <a:custGeom>
            <a:avLst/>
            <a:gdLst>
              <a:gd name="T0" fmla="*/ 10 w 10"/>
              <a:gd name="T1" fmla="*/ 48 h 49"/>
              <a:gd name="T2" fmla="*/ 3 w 10"/>
              <a:gd name="T3" fmla="*/ 49 h 49"/>
              <a:gd name="T4" fmla="*/ 0 w 10"/>
              <a:gd name="T5" fmla="*/ 49 h 49"/>
              <a:gd name="T6" fmla="*/ 0 w 10"/>
              <a:gd name="T7" fmla="*/ 42 h 49"/>
              <a:gd name="T8" fmla="*/ 1 w 10"/>
              <a:gd name="T9" fmla="*/ 35 h 49"/>
              <a:gd name="T10" fmla="*/ 2 w 10"/>
              <a:gd name="T11" fmla="*/ 19 h 49"/>
              <a:gd name="T12" fmla="*/ 2 w 10"/>
              <a:gd name="T13" fmla="*/ 13 h 49"/>
              <a:gd name="T14" fmla="*/ 3 w 10"/>
              <a:gd name="T15" fmla="*/ 7 h 49"/>
              <a:gd name="T16" fmla="*/ 2 w 10"/>
              <a:gd name="T17" fmla="*/ 5 h 49"/>
              <a:gd name="T18" fmla="*/ 2 w 10"/>
              <a:gd name="T19" fmla="*/ 4 h 49"/>
              <a:gd name="T20" fmla="*/ 3 w 10"/>
              <a:gd name="T21" fmla="*/ 2 h 49"/>
              <a:gd name="T22" fmla="*/ 5 w 10"/>
              <a:gd name="T23" fmla="*/ 0 h 49"/>
              <a:gd name="T24" fmla="*/ 5 w 10"/>
              <a:gd name="T25" fmla="*/ 0 h 49"/>
              <a:gd name="T26" fmla="*/ 9 w 10"/>
              <a:gd name="T27" fmla="*/ 2 h 49"/>
              <a:gd name="T28" fmla="*/ 10 w 10"/>
              <a:gd name="T29" fmla="*/ 6 h 49"/>
              <a:gd name="T30" fmla="*/ 9 w 10"/>
              <a:gd name="T31" fmla="*/ 16 h 49"/>
              <a:gd name="T32" fmla="*/ 8 w 10"/>
              <a:gd name="T33" fmla="*/ 34 h 49"/>
              <a:gd name="T34" fmla="*/ 10 w 10"/>
              <a:gd name="T3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49">
                <a:moveTo>
                  <a:pt x="10" y="48"/>
                </a:moveTo>
                <a:cubicBezTo>
                  <a:pt x="6" y="49"/>
                  <a:pt x="4" y="49"/>
                  <a:pt x="3" y="49"/>
                </a:cubicBezTo>
                <a:cubicBezTo>
                  <a:pt x="0" y="49"/>
                  <a:pt x="0" y="49"/>
                  <a:pt x="0" y="49"/>
                </a:cubicBezTo>
                <a:cubicBezTo>
                  <a:pt x="0" y="47"/>
                  <a:pt x="0" y="45"/>
                  <a:pt x="0" y="42"/>
                </a:cubicBezTo>
                <a:cubicBezTo>
                  <a:pt x="1" y="35"/>
                  <a:pt x="1" y="35"/>
                  <a:pt x="1" y="35"/>
                </a:cubicBezTo>
                <a:cubicBezTo>
                  <a:pt x="2" y="33"/>
                  <a:pt x="2" y="28"/>
                  <a:pt x="2" y="19"/>
                </a:cubicBezTo>
                <a:cubicBezTo>
                  <a:pt x="2" y="18"/>
                  <a:pt x="2" y="16"/>
                  <a:pt x="2" y="13"/>
                </a:cubicBezTo>
                <a:cubicBezTo>
                  <a:pt x="3" y="10"/>
                  <a:pt x="3" y="8"/>
                  <a:pt x="3" y="7"/>
                </a:cubicBezTo>
                <a:cubicBezTo>
                  <a:pt x="3" y="7"/>
                  <a:pt x="3" y="6"/>
                  <a:pt x="2" y="5"/>
                </a:cubicBezTo>
                <a:cubicBezTo>
                  <a:pt x="2" y="5"/>
                  <a:pt x="2" y="4"/>
                  <a:pt x="2" y="4"/>
                </a:cubicBezTo>
                <a:cubicBezTo>
                  <a:pt x="2" y="3"/>
                  <a:pt x="2" y="3"/>
                  <a:pt x="3" y="2"/>
                </a:cubicBezTo>
                <a:cubicBezTo>
                  <a:pt x="5" y="0"/>
                  <a:pt x="5" y="0"/>
                  <a:pt x="5" y="0"/>
                </a:cubicBezTo>
                <a:cubicBezTo>
                  <a:pt x="5" y="0"/>
                  <a:pt x="5" y="0"/>
                  <a:pt x="5" y="0"/>
                </a:cubicBezTo>
                <a:cubicBezTo>
                  <a:pt x="7" y="0"/>
                  <a:pt x="8" y="1"/>
                  <a:pt x="9" y="2"/>
                </a:cubicBezTo>
                <a:cubicBezTo>
                  <a:pt x="10" y="3"/>
                  <a:pt x="10" y="4"/>
                  <a:pt x="10" y="6"/>
                </a:cubicBezTo>
                <a:cubicBezTo>
                  <a:pt x="10" y="9"/>
                  <a:pt x="10" y="12"/>
                  <a:pt x="9" y="16"/>
                </a:cubicBezTo>
                <a:cubicBezTo>
                  <a:pt x="9" y="26"/>
                  <a:pt x="8" y="32"/>
                  <a:pt x="8" y="34"/>
                </a:cubicBezTo>
                <a:cubicBezTo>
                  <a:pt x="8" y="39"/>
                  <a:pt x="9" y="44"/>
                  <a:pt x="10" y="48"/>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
        <p:nvSpPr>
          <p:cNvPr id="33" name="Freeform 36"/>
          <p:cNvSpPr>
            <a:spLocks/>
          </p:cNvSpPr>
          <p:nvPr>
            <p:custDataLst>
              <p:tags r:id="rId2"/>
            </p:custDataLst>
          </p:nvPr>
        </p:nvSpPr>
        <p:spPr bwMode="auto">
          <a:xfrm>
            <a:off x="434569" y="3298632"/>
            <a:ext cx="235975" cy="265974"/>
          </a:xfrm>
          <a:custGeom>
            <a:avLst/>
            <a:gdLst>
              <a:gd name="T0" fmla="*/ 48 w 48"/>
              <a:gd name="T1" fmla="*/ 12 h 49"/>
              <a:gd name="T2" fmla="*/ 41 w 48"/>
              <a:gd name="T3" fmla="*/ 27 h 49"/>
              <a:gd name="T4" fmla="*/ 26 w 48"/>
              <a:gd name="T5" fmla="*/ 37 h 49"/>
              <a:gd name="T6" fmla="*/ 33 w 48"/>
              <a:gd name="T7" fmla="*/ 42 h 49"/>
              <a:gd name="T8" fmla="*/ 37 w 48"/>
              <a:gd name="T9" fmla="*/ 49 h 49"/>
              <a:gd name="T10" fmla="*/ 20 w 48"/>
              <a:gd name="T11" fmla="*/ 45 h 49"/>
              <a:gd name="T12" fmla="*/ 12 w 48"/>
              <a:gd name="T13" fmla="*/ 47 h 49"/>
              <a:gd name="T14" fmla="*/ 5 w 48"/>
              <a:gd name="T15" fmla="*/ 49 h 49"/>
              <a:gd name="T16" fmla="*/ 0 w 48"/>
              <a:gd name="T17" fmla="*/ 45 h 49"/>
              <a:gd name="T18" fmla="*/ 3 w 48"/>
              <a:gd name="T19" fmla="*/ 41 h 49"/>
              <a:gd name="T20" fmla="*/ 8 w 48"/>
              <a:gd name="T21" fmla="*/ 40 h 49"/>
              <a:gd name="T22" fmla="*/ 28 w 48"/>
              <a:gd name="T23" fmla="*/ 30 h 49"/>
              <a:gd name="T24" fmla="*/ 42 w 48"/>
              <a:gd name="T25" fmla="*/ 13 h 49"/>
              <a:gd name="T26" fmla="*/ 35 w 48"/>
              <a:gd name="T27" fmla="*/ 6 h 49"/>
              <a:gd name="T28" fmla="*/ 28 w 48"/>
              <a:gd name="T29" fmla="*/ 8 h 49"/>
              <a:gd name="T30" fmla="*/ 16 w 48"/>
              <a:gd name="T31" fmla="*/ 13 h 49"/>
              <a:gd name="T32" fmla="*/ 14 w 48"/>
              <a:gd name="T33" fmla="*/ 10 h 49"/>
              <a:gd name="T34" fmla="*/ 23 w 48"/>
              <a:gd name="T35" fmla="*/ 2 h 49"/>
              <a:gd name="T36" fmla="*/ 36 w 48"/>
              <a:gd name="T37" fmla="*/ 0 h 49"/>
              <a:gd name="T38" fmla="*/ 48 w 48"/>
              <a:gd name="T3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9">
                <a:moveTo>
                  <a:pt x="48" y="12"/>
                </a:moveTo>
                <a:cubicBezTo>
                  <a:pt x="48" y="17"/>
                  <a:pt x="46" y="22"/>
                  <a:pt x="41" y="27"/>
                </a:cubicBezTo>
                <a:cubicBezTo>
                  <a:pt x="37" y="31"/>
                  <a:pt x="32" y="34"/>
                  <a:pt x="26" y="37"/>
                </a:cubicBezTo>
                <a:cubicBezTo>
                  <a:pt x="29" y="39"/>
                  <a:pt x="32" y="40"/>
                  <a:pt x="33" y="42"/>
                </a:cubicBezTo>
                <a:cubicBezTo>
                  <a:pt x="35" y="44"/>
                  <a:pt x="37" y="46"/>
                  <a:pt x="37" y="49"/>
                </a:cubicBezTo>
                <a:cubicBezTo>
                  <a:pt x="28" y="46"/>
                  <a:pt x="22" y="45"/>
                  <a:pt x="20" y="45"/>
                </a:cubicBezTo>
                <a:cubicBezTo>
                  <a:pt x="18" y="45"/>
                  <a:pt x="16" y="45"/>
                  <a:pt x="12" y="47"/>
                </a:cubicBezTo>
                <a:cubicBezTo>
                  <a:pt x="9" y="48"/>
                  <a:pt x="6" y="49"/>
                  <a:pt x="5" y="49"/>
                </a:cubicBezTo>
                <a:cubicBezTo>
                  <a:pt x="2" y="49"/>
                  <a:pt x="0" y="48"/>
                  <a:pt x="0" y="45"/>
                </a:cubicBezTo>
                <a:cubicBezTo>
                  <a:pt x="0" y="43"/>
                  <a:pt x="1" y="42"/>
                  <a:pt x="3" y="41"/>
                </a:cubicBezTo>
                <a:cubicBezTo>
                  <a:pt x="4" y="41"/>
                  <a:pt x="5" y="41"/>
                  <a:pt x="8" y="40"/>
                </a:cubicBezTo>
                <a:cubicBezTo>
                  <a:pt x="14" y="38"/>
                  <a:pt x="20" y="35"/>
                  <a:pt x="28" y="30"/>
                </a:cubicBezTo>
                <a:cubicBezTo>
                  <a:pt x="38" y="23"/>
                  <a:pt x="42" y="18"/>
                  <a:pt x="42" y="13"/>
                </a:cubicBezTo>
                <a:cubicBezTo>
                  <a:pt x="42" y="9"/>
                  <a:pt x="40" y="6"/>
                  <a:pt x="35" y="6"/>
                </a:cubicBezTo>
                <a:cubicBezTo>
                  <a:pt x="33" y="6"/>
                  <a:pt x="30" y="7"/>
                  <a:pt x="28" y="8"/>
                </a:cubicBezTo>
                <a:cubicBezTo>
                  <a:pt x="21" y="11"/>
                  <a:pt x="18" y="13"/>
                  <a:pt x="16" y="13"/>
                </a:cubicBezTo>
                <a:cubicBezTo>
                  <a:pt x="14" y="13"/>
                  <a:pt x="14" y="12"/>
                  <a:pt x="14" y="10"/>
                </a:cubicBezTo>
                <a:cubicBezTo>
                  <a:pt x="14" y="7"/>
                  <a:pt x="17" y="4"/>
                  <a:pt x="23" y="2"/>
                </a:cubicBezTo>
                <a:cubicBezTo>
                  <a:pt x="27" y="0"/>
                  <a:pt x="32" y="0"/>
                  <a:pt x="36" y="0"/>
                </a:cubicBezTo>
                <a:cubicBezTo>
                  <a:pt x="44" y="0"/>
                  <a:pt x="48" y="4"/>
                  <a:pt x="48" y="12"/>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
        <p:nvSpPr>
          <p:cNvPr id="36" name="Freeform 37"/>
          <p:cNvSpPr>
            <a:spLocks/>
          </p:cNvSpPr>
          <p:nvPr>
            <p:custDataLst>
              <p:tags r:id="rId3"/>
            </p:custDataLst>
          </p:nvPr>
        </p:nvSpPr>
        <p:spPr bwMode="auto">
          <a:xfrm>
            <a:off x="449285" y="4437112"/>
            <a:ext cx="206478" cy="265974"/>
          </a:xfrm>
          <a:custGeom>
            <a:avLst/>
            <a:gdLst>
              <a:gd name="T0" fmla="*/ 40 w 40"/>
              <a:gd name="T1" fmla="*/ 13 h 50"/>
              <a:gd name="T2" fmla="*/ 37 w 40"/>
              <a:gd name="T3" fmla="*/ 20 h 50"/>
              <a:gd name="T4" fmla="*/ 31 w 40"/>
              <a:gd name="T5" fmla="*/ 25 h 50"/>
              <a:gd name="T6" fmla="*/ 38 w 40"/>
              <a:gd name="T7" fmla="*/ 37 h 50"/>
              <a:gd name="T8" fmla="*/ 32 w 40"/>
              <a:gd name="T9" fmla="*/ 47 h 50"/>
              <a:gd name="T10" fmla="*/ 20 w 40"/>
              <a:gd name="T11" fmla="*/ 50 h 50"/>
              <a:gd name="T12" fmla="*/ 0 w 40"/>
              <a:gd name="T13" fmla="*/ 43 h 50"/>
              <a:gd name="T14" fmla="*/ 5 w 40"/>
              <a:gd name="T15" fmla="*/ 39 h 50"/>
              <a:gd name="T16" fmla="*/ 16 w 40"/>
              <a:gd name="T17" fmla="*/ 44 h 50"/>
              <a:gd name="T18" fmla="*/ 25 w 40"/>
              <a:gd name="T19" fmla="*/ 43 h 50"/>
              <a:gd name="T20" fmla="*/ 31 w 40"/>
              <a:gd name="T21" fmla="*/ 37 h 50"/>
              <a:gd name="T22" fmla="*/ 19 w 40"/>
              <a:gd name="T23" fmla="*/ 31 h 50"/>
              <a:gd name="T24" fmla="*/ 17 w 40"/>
              <a:gd name="T25" fmla="*/ 31 h 50"/>
              <a:gd name="T26" fmla="*/ 14 w 40"/>
              <a:gd name="T27" fmla="*/ 30 h 50"/>
              <a:gd name="T28" fmla="*/ 12 w 40"/>
              <a:gd name="T29" fmla="*/ 27 h 50"/>
              <a:gd name="T30" fmla="*/ 20 w 40"/>
              <a:gd name="T31" fmla="*/ 21 h 50"/>
              <a:gd name="T32" fmla="*/ 33 w 40"/>
              <a:gd name="T33" fmla="*/ 13 h 50"/>
              <a:gd name="T34" fmla="*/ 20 w 40"/>
              <a:gd name="T35" fmla="*/ 9 h 50"/>
              <a:gd name="T36" fmla="*/ 16 w 40"/>
              <a:gd name="T37" fmla="*/ 9 h 50"/>
              <a:gd name="T38" fmla="*/ 11 w 40"/>
              <a:gd name="T39" fmla="*/ 9 h 50"/>
              <a:gd name="T40" fmla="*/ 5 w 40"/>
              <a:gd name="T41" fmla="*/ 6 h 50"/>
              <a:gd name="T42" fmla="*/ 8 w 40"/>
              <a:gd name="T43" fmla="*/ 2 h 50"/>
              <a:gd name="T44" fmla="*/ 12 w 40"/>
              <a:gd name="T45" fmla="*/ 0 h 50"/>
              <a:gd name="T46" fmla="*/ 13 w 40"/>
              <a:gd name="T47" fmla="*/ 1 h 50"/>
              <a:gd name="T48" fmla="*/ 29 w 40"/>
              <a:gd name="T49" fmla="*/ 3 h 50"/>
              <a:gd name="T50" fmla="*/ 40 w 40"/>
              <a:gd name="T5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50">
                <a:moveTo>
                  <a:pt x="40" y="13"/>
                </a:moveTo>
                <a:cubicBezTo>
                  <a:pt x="40" y="15"/>
                  <a:pt x="39" y="17"/>
                  <a:pt x="37" y="20"/>
                </a:cubicBezTo>
                <a:cubicBezTo>
                  <a:pt x="36" y="21"/>
                  <a:pt x="34" y="22"/>
                  <a:pt x="31" y="25"/>
                </a:cubicBezTo>
                <a:cubicBezTo>
                  <a:pt x="36" y="29"/>
                  <a:pt x="38" y="32"/>
                  <a:pt x="38" y="37"/>
                </a:cubicBezTo>
                <a:cubicBezTo>
                  <a:pt x="38" y="41"/>
                  <a:pt x="36" y="44"/>
                  <a:pt x="32" y="47"/>
                </a:cubicBezTo>
                <a:cubicBezTo>
                  <a:pt x="29" y="49"/>
                  <a:pt x="25" y="50"/>
                  <a:pt x="20" y="50"/>
                </a:cubicBezTo>
                <a:cubicBezTo>
                  <a:pt x="7" y="50"/>
                  <a:pt x="0" y="48"/>
                  <a:pt x="0" y="43"/>
                </a:cubicBezTo>
                <a:cubicBezTo>
                  <a:pt x="0" y="41"/>
                  <a:pt x="2" y="40"/>
                  <a:pt x="5" y="39"/>
                </a:cubicBezTo>
                <a:cubicBezTo>
                  <a:pt x="6" y="42"/>
                  <a:pt x="10" y="44"/>
                  <a:pt x="16" y="44"/>
                </a:cubicBezTo>
                <a:cubicBezTo>
                  <a:pt x="19" y="44"/>
                  <a:pt x="22" y="44"/>
                  <a:pt x="25" y="43"/>
                </a:cubicBezTo>
                <a:cubicBezTo>
                  <a:pt x="29" y="41"/>
                  <a:pt x="31" y="39"/>
                  <a:pt x="31" y="37"/>
                </a:cubicBezTo>
                <a:cubicBezTo>
                  <a:pt x="31" y="33"/>
                  <a:pt x="27" y="31"/>
                  <a:pt x="19" y="31"/>
                </a:cubicBezTo>
                <a:cubicBezTo>
                  <a:pt x="17" y="31"/>
                  <a:pt x="17" y="31"/>
                  <a:pt x="17" y="31"/>
                </a:cubicBezTo>
                <a:cubicBezTo>
                  <a:pt x="16" y="31"/>
                  <a:pt x="15" y="31"/>
                  <a:pt x="14" y="30"/>
                </a:cubicBezTo>
                <a:cubicBezTo>
                  <a:pt x="13" y="29"/>
                  <a:pt x="12" y="28"/>
                  <a:pt x="12" y="27"/>
                </a:cubicBezTo>
                <a:cubicBezTo>
                  <a:pt x="12" y="25"/>
                  <a:pt x="15" y="23"/>
                  <a:pt x="20" y="21"/>
                </a:cubicBezTo>
                <a:cubicBezTo>
                  <a:pt x="27" y="19"/>
                  <a:pt x="31" y="16"/>
                  <a:pt x="33" y="13"/>
                </a:cubicBezTo>
                <a:cubicBezTo>
                  <a:pt x="30" y="10"/>
                  <a:pt x="25" y="9"/>
                  <a:pt x="20" y="9"/>
                </a:cubicBezTo>
                <a:cubicBezTo>
                  <a:pt x="19" y="9"/>
                  <a:pt x="18" y="9"/>
                  <a:pt x="16" y="9"/>
                </a:cubicBezTo>
                <a:cubicBezTo>
                  <a:pt x="13" y="9"/>
                  <a:pt x="12" y="9"/>
                  <a:pt x="11" y="9"/>
                </a:cubicBezTo>
                <a:cubicBezTo>
                  <a:pt x="7" y="9"/>
                  <a:pt x="5" y="8"/>
                  <a:pt x="5" y="6"/>
                </a:cubicBezTo>
                <a:cubicBezTo>
                  <a:pt x="5" y="5"/>
                  <a:pt x="6" y="3"/>
                  <a:pt x="8" y="2"/>
                </a:cubicBezTo>
                <a:cubicBezTo>
                  <a:pt x="9" y="1"/>
                  <a:pt x="10" y="0"/>
                  <a:pt x="12" y="0"/>
                </a:cubicBezTo>
                <a:cubicBezTo>
                  <a:pt x="13" y="1"/>
                  <a:pt x="13" y="1"/>
                  <a:pt x="13" y="1"/>
                </a:cubicBezTo>
                <a:cubicBezTo>
                  <a:pt x="20" y="2"/>
                  <a:pt x="26" y="2"/>
                  <a:pt x="29" y="3"/>
                </a:cubicBezTo>
                <a:cubicBezTo>
                  <a:pt x="36" y="6"/>
                  <a:pt x="40" y="9"/>
                  <a:pt x="40" y="13"/>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Tree>
    <p:extLst>
      <p:ext uri="{BB962C8B-B14F-4D97-AF65-F5344CB8AC3E}">
        <p14:creationId xmlns:p14="http://schemas.microsoft.com/office/powerpoint/2010/main" val="38266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2. Visión del </a:t>
            </a:r>
            <a:r>
              <a:rPr lang="es-EC" sz="3200" b="1" dirty="0">
                <a:solidFill>
                  <a:schemeClr val="bg2"/>
                </a:solidFill>
              </a:rPr>
              <a:t>Plan </a:t>
            </a:r>
            <a:r>
              <a:rPr lang="es-ES_tradnl" sz="3200" b="1" dirty="0">
                <a:solidFill>
                  <a:schemeClr val="bg2"/>
                </a:solidFill>
              </a:rPr>
              <a:t>Estratégico</a:t>
            </a:r>
            <a:r>
              <a:rPr lang="es-ES" sz="3200" b="1" dirty="0" smtClean="0">
                <a:solidFill>
                  <a:schemeClr val="bg2"/>
                </a:solidFill>
              </a:rPr>
              <a:t> </a:t>
            </a:r>
            <a:r>
              <a:rPr lang="es-ES" sz="3200" b="1" dirty="0">
                <a:solidFill>
                  <a:schemeClr val="bg2"/>
                </a:solidFill>
              </a:rPr>
              <a:t>de 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208484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5463346" y="4244930"/>
            <a:ext cx="4050226" cy="2156614"/>
          </a:xfrm>
          <a:prstGeom prst="rect">
            <a:avLst/>
          </a:prstGeom>
        </p:spPr>
      </p:pic>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Visión </a:t>
            </a:r>
            <a:r>
              <a:rPr lang="es-ES" b="1" dirty="0">
                <a:solidFill>
                  <a:srgbClr val="002060"/>
                </a:solidFill>
                <a:cs typeface="Arial" charset="0"/>
              </a:rPr>
              <a:t>del Plan de Turismo de Quito 2021</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Visión del Plan</a:t>
            </a:r>
            <a:endParaRPr lang="es-ES" sz="2000" i="1" dirty="0">
              <a:solidFill>
                <a:srgbClr val="00B0F0"/>
              </a:solidFill>
              <a:cs typeface="Arial" charset="0"/>
            </a:endParaRPr>
          </a:p>
          <a:p>
            <a:pPr fontAlgn="base">
              <a:spcBef>
                <a:spcPct val="0"/>
              </a:spcBef>
              <a:spcAft>
                <a:spcPct val="0"/>
              </a:spcAft>
            </a:pP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12</a:t>
            </a:fld>
            <a:endParaRPr lang="es-ES_tradnl" dirty="0">
              <a:solidFill>
                <a:srgbClr val="002776"/>
              </a:solidFill>
            </a:endParaRPr>
          </a:p>
        </p:txBody>
      </p:sp>
      <p:sp>
        <p:nvSpPr>
          <p:cNvPr id="10" name="Rectangle 9"/>
          <p:cNvSpPr/>
          <p:nvPr/>
        </p:nvSpPr>
        <p:spPr>
          <a:xfrm>
            <a:off x="429879" y="1959276"/>
            <a:ext cx="8987621" cy="2530204"/>
          </a:xfrm>
          <a:prstGeom prst="rect">
            <a:avLst/>
          </a:prstGeom>
        </p:spPr>
        <p:txBody>
          <a:bodyPr wrap="square" lIns="33223" tIns="45686" rIns="33223" bIns="45686">
            <a:spAutoFit/>
          </a:bodyPr>
          <a:lstStyle/>
          <a:p>
            <a:pPr algn="ctr">
              <a:spcBef>
                <a:spcPts val="554"/>
              </a:spcBef>
              <a:spcAft>
                <a:spcPts val="277"/>
              </a:spcAft>
            </a:pPr>
            <a:r>
              <a:rPr lang="es-CL" sz="1400" b="1" dirty="0">
                <a:solidFill>
                  <a:srgbClr val="002060"/>
                </a:solidFill>
                <a:ea typeface="Calibri" panose="020F0502020204030204" pitchFamily="34" charset="0"/>
                <a:cs typeface="Times New Roman" panose="02020603050405020304" pitchFamily="18" charset="0"/>
              </a:rPr>
              <a:t>Quito es la Capital de la Mitad del Mundo, donde todo converge. Es el punto de encuentro </a:t>
            </a:r>
            <a:r>
              <a:rPr lang="es-CL" sz="1400" dirty="0">
                <a:solidFill>
                  <a:srgbClr val="002060"/>
                </a:solidFill>
                <a:ea typeface="Calibri" panose="020F0502020204030204" pitchFamily="34" charset="0"/>
                <a:cs typeface="Times New Roman" panose="02020603050405020304" pitchFamily="18" charset="0"/>
              </a:rPr>
              <a:t>de la Tierra y el Cielo, del Sol y las Estrellas, de los Cuatro Mundos de Ecuador. Es la </a:t>
            </a:r>
            <a:r>
              <a:rPr lang="es-CL" sz="1400" b="1" dirty="0">
                <a:solidFill>
                  <a:srgbClr val="002060"/>
                </a:solidFill>
                <a:ea typeface="Calibri" panose="020F0502020204030204" pitchFamily="34" charset="0"/>
                <a:cs typeface="Times New Roman" panose="02020603050405020304" pitchFamily="18" charset="0"/>
              </a:rPr>
              <a:t>Capital de la Latitud 0º</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 las Flores</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del Colibrí</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del Cacao </a:t>
            </a:r>
            <a:r>
              <a:rPr lang="es-CL" sz="1400" dirty="0">
                <a:solidFill>
                  <a:srgbClr val="002060"/>
                </a:solidFill>
                <a:ea typeface="Calibri" panose="020F0502020204030204" pitchFamily="34" charset="0"/>
                <a:cs typeface="Times New Roman" panose="02020603050405020304" pitchFamily="18" charset="0"/>
              </a:rPr>
              <a:t>más fino del mundo. Con el </a:t>
            </a:r>
            <a:r>
              <a:rPr lang="es-CL" sz="1400" b="1" dirty="0">
                <a:solidFill>
                  <a:srgbClr val="002060"/>
                </a:solidFill>
                <a:ea typeface="Calibri" panose="020F0502020204030204" pitchFamily="34" charset="0"/>
                <a:cs typeface="Times New Roman" panose="02020603050405020304" pitchFamily="18" charset="0"/>
              </a:rPr>
              <a:t>Primer Patrimonio Mundial </a:t>
            </a:r>
            <a:r>
              <a:rPr lang="es-CL" sz="1400" dirty="0">
                <a:solidFill>
                  <a:srgbClr val="002060"/>
                </a:solidFill>
                <a:ea typeface="Calibri" panose="020F0502020204030204" pitchFamily="34" charset="0"/>
                <a:cs typeface="Times New Roman" panose="02020603050405020304" pitchFamily="18" charset="0"/>
              </a:rPr>
              <a:t>donde se unen lo </a:t>
            </a:r>
            <a:r>
              <a:rPr lang="es-CL" sz="1400" b="1" dirty="0">
                <a:solidFill>
                  <a:srgbClr val="002060"/>
                </a:solidFill>
                <a:ea typeface="Calibri" panose="020F0502020204030204" pitchFamily="34" charset="0"/>
                <a:cs typeface="Times New Roman" panose="02020603050405020304" pitchFamily="18" charset="0"/>
              </a:rPr>
              <a:t>prehispánico</a:t>
            </a:r>
            <a:r>
              <a:rPr lang="es-CL" sz="1400" dirty="0">
                <a:solidFill>
                  <a:srgbClr val="002060"/>
                </a:solidFill>
                <a:ea typeface="Calibri" panose="020F0502020204030204" pitchFamily="34" charset="0"/>
                <a:cs typeface="Times New Roman" panose="02020603050405020304" pitchFamily="18" charset="0"/>
              </a:rPr>
              <a:t>, lo </a:t>
            </a:r>
            <a:r>
              <a:rPr lang="es-CL" sz="1400" b="1" dirty="0">
                <a:solidFill>
                  <a:srgbClr val="002060"/>
                </a:solidFill>
                <a:ea typeface="Calibri" panose="020F0502020204030204" pitchFamily="34" charset="0"/>
                <a:cs typeface="Times New Roman" panose="02020603050405020304" pitchFamily="18" charset="0"/>
              </a:rPr>
              <a:t>colonial</a:t>
            </a:r>
            <a:r>
              <a:rPr lang="es-CL" sz="1400" dirty="0">
                <a:solidFill>
                  <a:srgbClr val="002060"/>
                </a:solidFill>
                <a:ea typeface="Calibri" panose="020F0502020204030204" pitchFamily="34" charset="0"/>
                <a:cs typeface="Times New Roman" panose="02020603050405020304" pitchFamily="18" charset="0"/>
              </a:rPr>
              <a:t>, las </a:t>
            </a:r>
            <a:r>
              <a:rPr lang="es-CL" sz="1400" b="1" dirty="0">
                <a:solidFill>
                  <a:srgbClr val="002060"/>
                </a:solidFill>
                <a:ea typeface="Calibri" panose="020F0502020204030204" pitchFamily="34" charset="0"/>
                <a:cs typeface="Times New Roman" panose="02020603050405020304" pitchFamily="18" charset="0"/>
              </a:rPr>
              <a:t>tradiciones </a:t>
            </a:r>
            <a:r>
              <a:rPr lang="es-CL" sz="1400" dirty="0">
                <a:solidFill>
                  <a:srgbClr val="002060"/>
                </a:solidFill>
                <a:ea typeface="Calibri" panose="020F0502020204030204" pitchFamily="34" charset="0"/>
                <a:cs typeface="Times New Roman" panose="02020603050405020304" pitchFamily="18" charset="0"/>
              </a:rPr>
              <a:t>y la </a:t>
            </a:r>
            <a:r>
              <a:rPr lang="es-CL" sz="1400" b="1" dirty="0">
                <a:solidFill>
                  <a:srgbClr val="002060"/>
                </a:solidFill>
                <a:ea typeface="Calibri" panose="020F0502020204030204" pitchFamily="34" charset="0"/>
                <a:cs typeface="Times New Roman" panose="02020603050405020304" pitchFamily="18" charset="0"/>
              </a:rPr>
              <a:t>modernidad</a:t>
            </a:r>
            <a:r>
              <a:rPr lang="es-CL" sz="1400" dirty="0">
                <a:solidFill>
                  <a:srgbClr val="002060"/>
                </a:solidFill>
                <a:ea typeface="Calibri" panose="020F0502020204030204" pitchFamily="34" charset="0"/>
                <a:cs typeface="Times New Roman" panose="02020603050405020304" pitchFamily="18" charset="0"/>
              </a:rPr>
              <a:t>, con </a:t>
            </a:r>
            <a:r>
              <a:rPr lang="es-CL" sz="1400" b="1" dirty="0">
                <a:solidFill>
                  <a:srgbClr val="002060"/>
                </a:solidFill>
                <a:ea typeface="Calibri" panose="020F0502020204030204" pitchFamily="34" charset="0"/>
                <a:cs typeface="Times New Roman" panose="02020603050405020304" pitchFamily="18" charset="0"/>
              </a:rPr>
              <a:t>culturas vivas </a:t>
            </a:r>
            <a:r>
              <a:rPr lang="es-CL" sz="1400" dirty="0">
                <a:solidFill>
                  <a:srgbClr val="002060"/>
                </a:solidFill>
                <a:ea typeface="Calibri" panose="020F0502020204030204" pitchFamily="34" charset="0"/>
                <a:cs typeface="Times New Roman" panose="02020603050405020304" pitchFamily="18" charset="0"/>
              </a:rPr>
              <a:t>ancestrales y mestizas, </a:t>
            </a:r>
            <a:r>
              <a:rPr lang="es-CL" sz="1400" b="1" dirty="0">
                <a:solidFill>
                  <a:srgbClr val="002060"/>
                </a:solidFill>
                <a:ea typeface="Calibri" panose="020F0502020204030204" pitchFamily="34" charset="0"/>
                <a:cs typeface="Times New Roman" panose="02020603050405020304" pitchFamily="18" charset="0"/>
              </a:rPr>
              <a:t>mercados populares </a:t>
            </a:r>
            <a:r>
              <a:rPr lang="es-CL" sz="1400" dirty="0">
                <a:solidFill>
                  <a:srgbClr val="002060"/>
                </a:solidFill>
                <a:ea typeface="Calibri" panose="020F0502020204030204" pitchFamily="34" charset="0"/>
                <a:cs typeface="Times New Roman" panose="02020603050405020304" pitchFamily="18" charset="0"/>
              </a:rPr>
              <a:t>y </a:t>
            </a:r>
            <a:r>
              <a:rPr lang="es-CL" sz="1400" b="1" dirty="0">
                <a:solidFill>
                  <a:srgbClr val="002060"/>
                </a:solidFill>
                <a:ea typeface="Calibri" panose="020F0502020204030204" pitchFamily="34" charset="0"/>
                <a:cs typeface="Times New Roman" panose="02020603050405020304" pitchFamily="18" charset="0"/>
              </a:rPr>
              <a:t>ecosistemas </a:t>
            </a:r>
            <a:r>
              <a:rPr lang="es-CL" sz="1400" dirty="0">
                <a:solidFill>
                  <a:srgbClr val="002060"/>
                </a:solidFill>
                <a:ea typeface="Calibri" panose="020F0502020204030204" pitchFamily="34" charset="0"/>
                <a:cs typeface="Times New Roman" panose="02020603050405020304" pitchFamily="18" charset="0"/>
              </a:rPr>
              <a:t>únicos. Donde el visitante </a:t>
            </a:r>
            <a:r>
              <a:rPr lang="es-CL" sz="1400" b="1" dirty="0">
                <a:solidFill>
                  <a:srgbClr val="002060"/>
                </a:solidFill>
                <a:ea typeface="Calibri" panose="020F0502020204030204" pitchFamily="34" charset="0"/>
                <a:cs typeface="Times New Roman" panose="02020603050405020304" pitchFamily="18" charset="0"/>
              </a:rPr>
              <a:t>vive una sorpresa genuina, auténtica, simple</a:t>
            </a:r>
            <a:r>
              <a:rPr lang="es-CL" sz="1400" dirty="0">
                <a:solidFill>
                  <a:srgbClr val="002060"/>
                </a:solidFill>
                <a:ea typeface="Calibri" panose="020F0502020204030204" pitchFamily="34" charset="0"/>
                <a:cs typeface="Times New Roman" panose="02020603050405020304" pitchFamily="18" charset="0"/>
              </a:rPr>
              <a:t>; en cada paso, cada patio, cada balcón, entre calles y mercados populares, entre plazas y parques, en cada sabor y cada conversación con su gente, en su naturaleza única y la aventura. </a:t>
            </a:r>
          </a:p>
          <a:p>
            <a:pPr algn="ctr">
              <a:spcBef>
                <a:spcPts val="554"/>
              </a:spcBef>
              <a:spcAft>
                <a:spcPts val="277"/>
              </a:spcAft>
            </a:pPr>
            <a:r>
              <a:rPr lang="es-CL" sz="1400" b="1" dirty="0">
                <a:solidFill>
                  <a:srgbClr val="002060"/>
                </a:solidFill>
                <a:ea typeface="Calibri" panose="020F0502020204030204" pitchFamily="34" charset="0"/>
                <a:cs typeface="Times New Roman" panose="02020603050405020304" pitchFamily="18" charset="0"/>
              </a:rPr>
              <a:t>Quito 2021 es la Capital de la Mitad del Mundo</a:t>
            </a:r>
            <a:r>
              <a:rPr lang="es-CL" sz="1400" dirty="0">
                <a:solidFill>
                  <a:srgbClr val="002060"/>
                </a:solidFill>
                <a:ea typeface="Calibri" panose="020F0502020204030204" pitchFamily="34" charset="0"/>
                <a:cs typeface="Times New Roman" panose="02020603050405020304" pitchFamily="18" charset="0"/>
              </a:rPr>
              <a:t>, donde </a:t>
            </a:r>
            <a:r>
              <a:rPr lang="es-CL" sz="1400" b="1" dirty="0">
                <a:solidFill>
                  <a:srgbClr val="002060"/>
                </a:solidFill>
                <a:ea typeface="Calibri" panose="020F0502020204030204" pitchFamily="34" charset="0"/>
                <a:cs typeface="Times New Roman" panose="02020603050405020304" pitchFamily="18" charset="0"/>
              </a:rPr>
              <a:t>la cultura es naturalmente viva </a:t>
            </a:r>
            <a:r>
              <a:rPr lang="es-CL" sz="1400" dirty="0">
                <a:solidFill>
                  <a:srgbClr val="002060"/>
                </a:solidFill>
                <a:ea typeface="Calibri" panose="020F0502020204030204" pitchFamily="34" charset="0"/>
                <a:cs typeface="Times New Roman" panose="02020603050405020304" pitchFamily="18" charset="0"/>
              </a:rPr>
              <a:t>y </a:t>
            </a:r>
            <a:r>
              <a:rPr lang="es-CL" sz="1400" b="1" dirty="0">
                <a:solidFill>
                  <a:srgbClr val="002060"/>
                </a:solidFill>
                <a:ea typeface="Calibri" panose="020F0502020204030204" pitchFamily="34" charset="0"/>
                <a:cs typeface="Times New Roman" panose="02020603050405020304" pitchFamily="18" charset="0"/>
              </a:rPr>
              <a:t>la vida natural forma parte de su cultura</a:t>
            </a:r>
          </a:p>
          <a:p>
            <a:pPr algn="ctr">
              <a:spcBef>
                <a:spcPts val="554"/>
              </a:spcBef>
              <a:spcAft>
                <a:spcPts val="277"/>
              </a:spcAft>
            </a:pPr>
            <a:endParaRPr lang="es-CL" sz="1400" dirty="0">
              <a:solidFill>
                <a:srgbClr val="002060"/>
              </a:solidFill>
              <a:ea typeface="Calibri" panose="020F0502020204030204" pitchFamily="34" charset="0"/>
              <a:cs typeface="Times New Roman" panose="02020603050405020304" pitchFamily="18" charset="0"/>
            </a:endParaRPr>
          </a:p>
        </p:txBody>
      </p:sp>
      <p:sp>
        <p:nvSpPr>
          <p:cNvPr id="11" name="Rounded Rectangle 10"/>
          <p:cNvSpPr/>
          <p:nvPr/>
        </p:nvSpPr>
        <p:spPr>
          <a:xfrm>
            <a:off x="416500" y="1306969"/>
            <a:ext cx="8890045" cy="50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6" rIns="91368" bIns="45686" rtlCol="0" anchor="ctr"/>
          <a:lstStyle/>
          <a:p>
            <a:pPr algn="ctr"/>
            <a:r>
              <a:rPr lang="es-CL" sz="1400" b="1" dirty="0">
                <a:solidFill>
                  <a:srgbClr val="FFFFFF"/>
                </a:solidFill>
              </a:rPr>
              <a:t>Visión del Turismo de Quito 2021</a:t>
            </a:r>
          </a:p>
        </p:txBody>
      </p:sp>
      <p:pic>
        <p:nvPicPr>
          <p:cNvPr id="39938" name="Picture 2" descr="https://southamericajourneys.files.wordpress.com/2011/07/p1050180-e13105130616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134"/>
          <a:stretch/>
        </p:blipFill>
        <p:spPr bwMode="auto">
          <a:xfrm>
            <a:off x="3267505" y="4244930"/>
            <a:ext cx="3312367" cy="2156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srcRect l="8545"/>
          <a:stretch/>
        </p:blipFill>
        <p:spPr>
          <a:xfrm>
            <a:off x="272480" y="4244930"/>
            <a:ext cx="3029333" cy="2156614"/>
          </a:xfrm>
          <a:prstGeom prst="rect">
            <a:avLst/>
          </a:prstGeom>
        </p:spPr>
      </p:pic>
    </p:spTree>
    <p:extLst>
      <p:ext uri="{BB962C8B-B14F-4D97-AF65-F5344CB8AC3E}">
        <p14:creationId xmlns:p14="http://schemas.microsoft.com/office/powerpoint/2010/main" val="1417473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68960"/>
            <a:ext cx="7429500" cy="1344168"/>
          </a:xfrm>
        </p:spPr>
        <p:txBody>
          <a:bodyPr anchor="t"/>
          <a:lstStyle/>
          <a:p>
            <a:pPr marL="0" indent="0"/>
            <a:r>
              <a:rPr lang="es-ES_tradnl" sz="2800" dirty="0">
                <a:solidFill>
                  <a:schemeClr val="bg1"/>
                </a:solidFill>
              </a:rPr>
              <a:t>2.1. Ejes estratégicos </a:t>
            </a:r>
            <a:r>
              <a:rPr lang="es-CL" sz="2800" dirty="0">
                <a:solidFill>
                  <a:schemeClr val="bg2"/>
                </a:solidFill>
              </a:rPr>
              <a:t>del </a:t>
            </a:r>
            <a:r>
              <a:rPr lang="es-EC" sz="2800" dirty="0">
                <a:solidFill>
                  <a:schemeClr val="bg2"/>
                </a:solidFill>
              </a:rPr>
              <a:t>Plan </a:t>
            </a:r>
            <a:r>
              <a:rPr lang="es-ES_tradnl" sz="2800" dirty="0">
                <a:solidFill>
                  <a:schemeClr val="bg2"/>
                </a:solidFill>
              </a:rPr>
              <a:t>Estratégico</a:t>
            </a:r>
            <a:r>
              <a:rPr lang="es-ES" sz="2800" dirty="0" smtClean="0">
                <a:solidFill>
                  <a:schemeClr val="bg2"/>
                </a:solidFill>
              </a:rPr>
              <a:t> </a:t>
            </a:r>
            <a:r>
              <a:rPr lang="es-ES" sz="2800" dirty="0">
                <a:solidFill>
                  <a:schemeClr val="bg2"/>
                </a:solidFill>
              </a:rPr>
              <a:t>de Desarrollo de Turismo Sostenible de Quito al 2021 a nivel internacional</a:t>
            </a:r>
            <a:endParaRPr lang="es-CL" sz="2800" dirty="0">
              <a:solidFill>
                <a:schemeClr val="bg2"/>
              </a:solidFill>
            </a:endParaRPr>
          </a:p>
          <a:p>
            <a:pPr marL="0" indent="0"/>
            <a:endParaRPr lang="es-ES_tradnl" sz="2800" dirty="0">
              <a:solidFill>
                <a:schemeClr val="bg1"/>
              </a:solidFill>
            </a:endParaRPr>
          </a:p>
        </p:txBody>
      </p:sp>
    </p:spTree>
    <p:extLst>
      <p:ext uri="{BB962C8B-B14F-4D97-AF65-F5344CB8AC3E}">
        <p14:creationId xmlns:p14="http://schemas.microsoft.com/office/powerpoint/2010/main" val="64111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8464" y="6525349"/>
            <a:ext cx="306387" cy="144247"/>
          </a:xfrm>
        </p:spPr>
        <p:txBody>
          <a:bodyPr/>
          <a:lstStyle/>
          <a:p>
            <a:fld id="{20A7A354-C5FB-4D1E-BE75-5A939ED93F75}" type="slidenum">
              <a:rPr lang="es-ES" smtClean="0">
                <a:solidFill>
                  <a:srgbClr val="002776"/>
                </a:solidFill>
              </a:rPr>
              <a:pPr/>
              <a:t>14</a:t>
            </a:fld>
            <a:endParaRPr lang="es-ES" dirty="0">
              <a:solidFill>
                <a:srgbClr val="002776"/>
              </a:solidFill>
            </a:endParaRPr>
          </a:p>
        </p:txBody>
      </p:sp>
      <p:sp>
        <p:nvSpPr>
          <p:cNvPr id="84"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del Plan Estratégico</a:t>
            </a:r>
          </a:p>
          <a:p>
            <a:pPr fontAlgn="base">
              <a:spcBef>
                <a:spcPct val="0"/>
              </a:spcBef>
              <a:spcAft>
                <a:spcPct val="0"/>
              </a:spcAft>
            </a:pPr>
            <a:r>
              <a:rPr lang="es-ES" sz="2000" b="1" dirty="0">
                <a:solidFill>
                  <a:srgbClr val="00B0F0"/>
                </a:solidFill>
                <a:cs typeface="Arial" charset="0"/>
              </a:rPr>
              <a:t>Pilares y principios estratégicos del Plan de Turismo de Quito</a:t>
            </a:r>
            <a:endParaRPr lang="es-ES" sz="1400" i="1" dirty="0">
              <a:solidFill>
                <a:srgbClr val="00B0F0"/>
              </a:solidFill>
              <a:cs typeface="Arial" charset="0"/>
            </a:endParaRPr>
          </a:p>
        </p:txBody>
      </p:sp>
      <p:sp>
        <p:nvSpPr>
          <p:cNvPr id="103" name="Title 1"/>
          <p:cNvSpPr txBox="1">
            <a:spLocks/>
          </p:cNvSpPr>
          <p:nvPr/>
        </p:nvSpPr>
        <p:spPr bwMode="auto">
          <a:xfrm>
            <a:off x="413267" y="1063371"/>
            <a:ext cx="92170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El Plan se desarrolla a partir de tres pilares o ejes estratégicos y se soporta en cinco principios de trabajo. Estos pilares integran y están alineados con los 5 ejes estratégicos planteados por Quito Turismo:</a:t>
            </a:r>
          </a:p>
        </p:txBody>
      </p:sp>
      <p:grpSp>
        <p:nvGrpSpPr>
          <p:cNvPr id="10" name="Group 9"/>
          <p:cNvGrpSpPr/>
          <p:nvPr/>
        </p:nvGrpSpPr>
        <p:grpSpPr>
          <a:xfrm>
            <a:off x="5574372" y="1777372"/>
            <a:ext cx="2186940" cy="787532"/>
            <a:chOff x="100693" y="4000682"/>
            <a:chExt cx="2186940" cy="787532"/>
          </a:xfrm>
        </p:grpSpPr>
        <p:sp>
          <p:nvSpPr>
            <p:cNvPr id="87" name="Title 1"/>
            <p:cNvSpPr txBox="1">
              <a:spLocks/>
            </p:cNvSpPr>
            <p:nvPr/>
          </p:nvSpPr>
          <p:spPr bwMode="auto">
            <a:xfrm>
              <a:off x="100694" y="4000682"/>
              <a:ext cx="2186939" cy="43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Conectividad</a:t>
              </a:r>
            </a:p>
          </p:txBody>
        </p:sp>
        <p:sp>
          <p:nvSpPr>
            <p:cNvPr id="108" name="Title 1"/>
            <p:cNvSpPr txBox="1">
              <a:spLocks/>
            </p:cNvSpPr>
            <p:nvPr/>
          </p:nvSpPr>
          <p:spPr bwMode="auto">
            <a:xfrm>
              <a:off x="100693" y="4252173"/>
              <a:ext cx="218693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3 </a:t>
              </a:r>
            </a:p>
            <a:p>
              <a:pPr algn="ctr" fontAlgn="base">
                <a:spcBef>
                  <a:spcPct val="0"/>
                </a:spcBef>
                <a:spcAft>
                  <a:spcPts val="300"/>
                </a:spcAft>
              </a:pPr>
              <a:r>
                <a:rPr lang="es-ES_tradnl" sz="1200" b="1" dirty="0">
                  <a:solidFill>
                    <a:srgbClr val="00A1DE"/>
                  </a:solidFill>
                  <a:cs typeface="Arial" charset="0"/>
                </a:rPr>
                <a:t>estrategias</a:t>
              </a:r>
            </a:p>
          </p:txBody>
        </p:sp>
      </p:grpSp>
      <p:grpSp>
        <p:nvGrpSpPr>
          <p:cNvPr id="9" name="Group 8"/>
          <p:cNvGrpSpPr/>
          <p:nvPr/>
        </p:nvGrpSpPr>
        <p:grpSpPr>
          <a:xfrm>
            <a:off x="6810717" y="3356992"/>
            <a:ext cx="2102723" cy="1209064"/>
            <a:chOff x="3916021" y="4489723"/>
            <a:chExt cx="2102723" cy="1209064"/>
          </a:xfrm>
        </p:grpSpPr>
        <p:sp>
          <p:nvSpPr>
            <p:cNvPr id="99" name="Title 1"/>
            <p:cNvSpPr txBox="1">
              <a:spLocks/>
            </p:cNvSpPr>
            <p:nvPr/>
          </p:nvSpPr>
          <p:spPr bwMode="auto">
            <a:xfrm>
              <a:off x="3916021" y="4489723"/>
              <a:ext cx="2102723" cy="8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MICE</a:t>
              </a:r>
            </a:p>
            <a:p>
              <a:pPr marL="285710" indent="-285710" fontAlgn="base">
                <a:spcBef>
                  <a:spcPct val="0"/>
                </a:spcBef>
                <a:spcAft>
                  <a:spcPts val="300"/>
                </a:spcAft>
                <a:buFont typeface="Wingdings" panose="05000000000000000000" pitchFamily="2" charset="2"/>
                <a:buChar char="ü"/>
              </a:pPr>
              <a:r>
                <a:rPr lang="es-ES_tradnl" sz="1200" b="1" dirty="0">
                  <a:solidFill>
                    <a:srgbClr val="002060"/>
                  </a:solidFill>
                  <a:cs typeface="Arial" charset="0"/>
                </a:rPr>
                <a:t>Programa producto, desarrollo e inversiones*</a:t>
              </a:r>
            </a:p>
          </p:txBody>
        </p:sp>
        <p:sp>
          <p:nvSpPr>
            <p:cNvPr id="109" name="Title 1"/>
            <p:cNvSpPr txBox="1">
              <a:spLocks/>
            </p:cNvSpPr>
            <p:nvPr/>
          </p:nvSpPr>
          <p:spPr bwMode="auto">
            <a:xfrm>
              <a:off x="4218544" y="5162746"/>
              <a:ext cx="158909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4 </a:t>
              </a:r>
            </a:p>
            <a:p>
              <a:pPr algn="ctr" fontAlgn="base">
                <a:spcBef>
                  <a:spcPct val="0"/>
                </a:spcBef>
                <a:spcAft>
                  <a:spcPts val="300"/>
                </a:spcAft>
              </a:pPr>
              <a:r>
                <a:rPr lang="es-ES_tradnl" sz="1200" b="1" dirty="0">
                  <a:solidFill>
                    <a:srgbClr val="00A1DE"/>
                  </a:solidFill>
                  <a:cs typeface="Arial" charset="0"/>
                </a:rPr>
                <a:t>estrategias</a:t>
              </a:r>
            </a:p>
          </p:txBody>
        </p:sp>
      </p:grpSp>
      <p:grpSp>
        <p:nvGrpSpPr>
          <p:cNvPr id="11" name="Group 10"/>
          <p:cNvGrpSpPr/>
          <p:nvPr/>
        </p:nvGrpSpPr>
        <p:grpSpPr>
          <a:xfrm>
            <a:off x="712183" y="2636917"/>
            <a:ext cx="2728654" cy="1393103"/>
            <a:chOff x="8877377" y="4278914"/>
            <a:chExt cx="2728654" cy="1393103"/>
          </a:xfrm>
        </p:grpSpPr>
        <p:sp>
          <p:nvSpPr>
            <p:cNvPr id="101" name="Title 1"/>
            <p:cNvSpPr txBox="1">
              <a:spLocks/>
            </p:cNvSpPr>
            <p:nvPr/>
          </p:nvSpPr>
          <p:spPr bwMode="auto">
            <a:xfrm>
              <a:off x="8877377" y="4278914"/>
              <a:ext cx="2728654" cy="8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marketing online</a:t>
              </a:r>
            </a:p>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producto, desarrollo e inversiones</a:t>
              </a:r>
            </a:p>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mercadeo y promoción</a:t>
              </a:r>
            </a:p>
          </p:txBody>
        </p:sp>
        <p:sp>
          <p:nvSpPr>
            <p:cNvPr id="110" name="Title 1"/>
            <p:cNvSpPr txBox="1">
              <a:spLocks/>
            </p:cNvSpPr>
            <p:nvPr/>
          </p:nvSpPr>
          <p:spPr bwMode="auto">
            <a:xfrm>
              <a:off x="9148234" y="5135976"/>
              <a:ext cx="218693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15 </a:t>
              </a:r>
            </a:p>
            <a:p>
              <a:pPr algn="ctr" fontAlgn="base">
                <a:spcBef>
                  <a:spcPct val="0"/>
                </a:spcBef>
                <a:spcAft>
                  <a:spcPts val="300"/>
                </a:spcAft>
              </a:pPr>
              <a:r>
                <a:rPr lang="es-ES_tradnl" sz="1200" b="1" dirty="0">
                  <a:solidFill>
                    <a:srgbClr val="00A1DE"/>
                  </a:solidFill>
                  <a:cs typeface="Arial" charset="0"/>
                </a:rPr>
                <a:t>estrategias</a:t>
              </a:r>
            </a:p>
          </p:txBody>
        </p:sp>
      </p:grpSp>
      <p:sp>
        <p:nvSpPr>
          <p:cNvPr id="25" name="Rounded Rectangle 24"/>
          <p:cNvSpPr/>
          <p:nvPr/>
        </p:nvSpPr>
        <p:spPr>
          <a:xfrm>
            <a:off x="636662"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Sustentabilidad</a:t>
            </a:r>
          </a:p>
        </p:txBody>
      </p:sp>
      <p:sp>
        <p:nvSpPr>
          <p:cNvPr id="26" name="Rounded Rectangle 25"/>
          <p:cNvSpPr/>
          <p:nvPr/>
        </p:nvSpPr>
        <p:spPr>
          <a:xfrm>
            <a:off x="2431939" y="5982670"/>
            <a:ext cx="1718345" cy="47066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Visión Integral de marketing</a:t>
            </a:r>
          </a:p>
        </p:txBody>
      </p:sp>
      <p:sp>
        <p:nvSpPr>
          <p:cNvPr id="27" name="Rounded Rectangle 26"/>
          <p:cNvSpPr/>
          <p:nvPr/>
        </p:nvSpPr>
        <p:spPr>
          <a:xfrm>
            <a:off x="4232139"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Innovación</a:t>
            </a:r>
          </a:p>
        </p:txBody>
      </p:sp>
      <p:sp>
        <p:nvSpPr>
          <p:cNvPr id="28" name="Rounded Rectangle 27"/>
          <p:cNvSpPr/>
          <p:nvPr/>
        </p:nvSpPr>
        <p:spPr>
          <a:xfrm>
            <a:off x="6042972" y="5982670"/>
            <a:ext cx="1718345" cy="47066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Gestión y Liderazgo del sector</a:t>
            </a:r>
          </a:p>
        </p:txBody>
      </p:sp>
      <p:sp>
        <p:nvSpPr>
          <p:cNvPr id="29" name="Rounded Rectangle 28"/>
          <p:cNvSpPr/>
          <p:nvPr/>
        </p:nvSpPr>
        <p:spPr>
          <a:xfrm>
            <a:off x="7843172"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Empoderamiento</a:t>
            </a:r>
          </a:p>
        </p:txBody>
      </p:sp>
      <p:sp>
        <p:nvSpPr>
          <p:cNvPr id="3" name="Right Brace 2"/>
          <p:cNvSpPr/>
          <p:nvPr/>
        </p:nvSpPr>
        <p:spPr>
          <a:xfrm rot="5400000">
            <a:off x="4840390" y="1282313"/>
            <a:ext cx="455095" cy="8497731"/>
          </a:xfrm>
          <a:prstGeom prst="rightBrace">
            <a:avLst>
              <a:gd name="adj1" fmla="val 8333"/>
              <a:gd name="adj2" fmla="val 49625"/>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lIns="91428" tIns="45715" rIns="91428" bIns="45715" rtlCol="0" anchor="ctr"/>
          <a:lstStyle/>
          <a:p>
            <a:pPr algn="ctr"/>
            <a:endParaRPr lang="es-ES">
              <a:solidFill>
                <a:srgbClr val="002776"/>
              </a:solidFill>
            </a:endParaRPr>
          </a:p>
        </p:txBody>
      </p:sp>
      <p:sp>
        <p:nvSpPr>
          <p:cNvPr id="12" name="TextBox 11"/>
          <p:cNvSpPr txBox="1"/>
          <p:nvPr/>
        </p:nvSpPr>
        <p:spPr>
          <a:xfrm>
            <a:off x="4386461" y="3454403"/>
            <a:ext cx="936104" cy="369322"/>
          </a:xfrm>
          <a:prstGeom prst="rect">
            <a:avLst/>
          </a:prstGeom>
          <a:noFill/>
        </p:spPr>
        <p:txBody>
          <a:bodyPr wrap="square" lIns="91428" tIns="45715" rIns="91428" bIns="45715" rtlCol="0">
            <a:spAutoFit/>
          </a:bodyPr>
          <a:lstStyle/>
          <a:p>
            <a:pPr algn="ctr"/>
            <a:r>
              <a:rPr lang="es-ES" b="1" dirty="0" smtClean="0">
                <a:solidFill>
                  <a:srgbClr val="00A1DE">
                    <a:lumMod val="50000"/>
                  </a:srgbClr>
                </a:solidFill>
              </a:rPr>
              <a:t>Pilares</a:t>
            </a:r>
            <a:endParaRPr lang="es-ES" b="1" dirty="0">
              <a:solidFill>
                <a:srgbClr val="00A1DE">
                  <a:lumMod val="50000"/>
                </a:srgbClr>
              </a:solidFill>
            </a:endParaRPr>
          </a:p>
        </p:txBody>
      </p:sp>
      <p:sp>
        <p:nvSpPr>
          <p:cNvPr id="31" name="TextBox 30"/>
          <p:cNvSpPr txBox="1"/>
          <p:nvPr/>
        </p:nvSpPr>
        <p:spPr>
          <a:xfrm>
            <a:off x="3544739" y="5157192"/>
            <a:ext cx="3185527" cy="369322"/>
          </a:xfrm>
          <a:prstGeom prst="rect">
            <a:avLst/>
          </a:prstGeom>
          <a:solidFill>
            <a:schemeClr val="bg2">
              <a:alpha val="68000"/>
            </a:schemeClr>
          </a:solidFill>
        </p:spPr>
        <p:txBody>
          <a:bodyPr wrap="square" lIns="91428" tIns="45715" rIns="91428" bIns="45715" rtlCol="0">
            <a:spAutoFit/>
          </a:bodyPr>
          <a:lstStyle/>
          <a:p>
            <a:pPr algn="ctr"/>
            <a:r>
              <a:rPr lang="es-ES" b="1" dirty="0" smtClean="0">
                <a:solidFill>
                  <a:srgbClr val="00A1DE">
                    <a:lumMod val="50000"/>
                  </a:srgbClr>
                </a:solidFill>
              </a:rPr>
              <a:t>Principios de trabajo</a:t>
            </a:r>
            <a:endParaRPr lang="es-ES" b="1" dirty="0">
              <a:solidFill>
                <a:srgbClr val="00A1DE">
                  <a:lumMod val="50000"/>
                </a:srgbClr>
              </a:solidFill>
            </a:endParaRPr>
          </a:p>
        </p:txBody>
      </p:sp>
      <p:sp>
        <p:nvSpPr>
          <p:cNvPr id="5" name="TextBox 4"/>
          <p:cNvSpPr txBox="1"/>
          <p:nvPr/>
        </p:nvSpPr>
        <p:spPr>
          <a:xfrm>
            <a:off x="712183" y="6525345"/>
            <a:ext cx="7130990" cy="338554"/>
          </a:xfrm>
          <a:prstGeom prst="rect">
            <a:avLst/>
          </a:prstGeom>
          <a:noFill/>
        </p:spPr>
        <p:txBody>
          <a:bodyPr wrap="square" lIns="91428" tIns="45715" rIns="91428" bIns="45715" rtlCol="0">
            <a:spAutoFit/>
          </a:bodyPr>
          <a:lstStyle/>
          <a:p>
            <a:r>
              <a:rPr lang="es-ES" sz="800" dirty="0">
                <a:solidFill>
                  <a:srgbClr val="002776"/>
                </a:solidFill>
              </a:rPr>
              <a:t>* Programa de producto, desarrollo e inversiones, responde a marketing y a producto de alto impacto. En éste, se relaciona con la captación de inversiones emblemáticas y dinamización de alto valor de espacios turísticos que relancen la oferta actual de turismo cultural de la ciudad. </a:t>
            </a:r>
          </a:p>
        </p:txBody>
      </p:sp>
      <p:grpSp>
        <p:nvGrpSpPr>
          <p:cNvPr id="32" name="Group 31"/>
          <p:cNvGrpSpPr/>
          <p:nvPr/>
        </p:nvGrpSpPr>
        <p:grpSpPr>
          <a:xfrm>
            <a:off x="1839458" y="1484784"/>
            <a:ext cx="5993867" cy="3627559"/>
            <a:chOff x="1316739" y="-805823"/>
            <a:chExt cx="6344948" cy="4402667"/>
          </a:xfrm>
        </p:grpSpPr>
        <p:graphicFrame>
          <p:nvGraphicFramePr>
            <p:cNvPr id="33" name="Diagram 32"/>
            <p:cNvGraphicFramePr/>
            <p:nvPr>
              <p:extLst>
                <p:ext uri="{D42A27DB-BD31-4B8C-83A1-F6EECF244321}">
                  <p14:modId xmlns:p14="http://schemas.microsoft.com/office/powerpoint/2010/main" val="3112412250"/>
                </p:ext>
              </p:extLst>
            </p:nvPr>
          </p:nvGraphicFramePr>
          <p:xfrm>
            <a:off x="1316739" y="-805823"/>
            <a:ext cx="63449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Freeform 133"/>
            <p:cNvSpPr>
              <a:spLocks noEditPoints="1"/>
            </p:cNvSpPr>
            <p:nvPr/>
          </p:nvSpPr>
          <p:spPr bwMode="auto">
            <a:xfrm>
              <a:off x="2745516" y="1753135"/>
              <a:ext cx="545590" cy="681344"/>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35" name="Freeform 11"/>
            <p:cNvSpPr>
              <a:spLocks/>
            </p:cNvSpPr>
            <p:nvPr/>
          </p:nvSpPr>
          <p:spPr bwMode="auto">
            <a:xfrm>
              <a:off x="4165831" y="-574238"/>
              <a:ext cx="636696" cy="657303"/>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
          <p:nvSpPr>
            <p:cNvPr id="36" name="Freeform 49"/>
            <p:cNvSpPr>
              <a:spLocks noEditPoints="1"/>
            </p:cNvSpPr>
            <p:nvPr/>
          </p:nvSpPr>
          <p:spPr bwMode="auto">
            <a:xfrm>
              <a:off x="5431710" y="1876162"/>
              <a:ext cx="633692" cy="650005"/>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grpSp>
      <p:sp>
        <p:nvSpPr>
          <p:cNvPr id="30" name="Freeform 134"/>
          <p:cNvSpPr>
            <a:spLocks/>
          </p:cNvSpPr>
          <p:nvPr/>
        </p:nvSpPr>
        <p:spPr bwMode="auto">
          <a:xfrm>
            <a:off x="3722606" y="3552593"/>
            <a:ext cx="176055" cy="559609"/>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5" rIns="91428" bIns="45715" numCol="1" anchor="t" anchorCtr="0" compatLnSpc="1">
            <a:prstTxWarp prst="textNoShape">
              <a:avLst/>
            </a:prstTxWarp>
          </a:bodyPr>
          <a:lstStyle/>
          <a:p>
            <a:endParaRPr lang="es-ES_tradnl">
              <a:solidFill>
                <a:srgbClr val="002776"/>
              </a:solidFill>
            </a:endParaRPr>
          </a:p>
        </p:txBody>
      </p:sp>
    </p:spTree>
    <p:extLst>
      <p:ext uri="{BB962C8B-B14F-4D97-AF65-F5344CB8AC3E}">
        <p14:creationId xmlns:p14="http://schemas.microsoft.com/office/powerpoint/2010/main" val="407502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72480" y="6597126"/>
            <a:ext cx="306387" cy="144247"/>
          </a:xfrm>
        </p:spPr>
        <p:txBody>
          <a:bodyPr/>
          <a:lstStyle/>
          <a:p>
            <a:fld id="{20A7A354-C5FB-4D1E-BE75-5A939ED93F75}" type="slidenum">
              <a:rPr lang="es-ES" smtClean="0">
                <a:solidFill>
                  <a:srgbClr val="002776"/>
                </a:solidFill>
              </a:rPr>
              <a:pPr/>
              <a:t>15</a:t>
            </a:fld>
            <a:endParaRPr lang="es-ES" dirty="0">
              <a:solidFill>
                <a:srgbClr val="002776"/>
              </a:solidFill>
            </a:endParaRPr>
          </a:p>
        </p:txBody>
      </p:sp>
      <p:sp>
        <p:nvSpPr>
          <p:cNvPr id="84"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del Plan Estratégico</a:t>
            </a:r>
          </a:p>
          <a:p>
            <a:pPr fontAlgn="base">
              <a:spcBef>
                <a:spcPct val="0"/>
              </a:spcBef>
              <a:spcAft>
                <a:spcPct val="0"/>
              </a:spcAft>
            </a:pPr>
            <a:r>
              <a:rPr lang="es-ES" sz="2000" b="1" dirty="0">
                <a:solidFill>
                  <a:srgbClr val="00B0F0"/>
                </a:solidFill>
                <a:cs typeface="Arial" charset="0"/>
              </a:rPr>
              <a:t>Pilares y principios estratégicos del Plan de Turismo de Quito</a:t>
            </a:r>
            <a:endParaRPr lang="es-ES" sz="1400" i="1" dirty="0">
              <a:solidFill>
                <a:srgbClr val="00B0F0"/>
              </a:solidFill>
              <a:cs typeface="Arial" charset="0"/>
            </a:endParaRPr>
          </a:p>
        </p:txBody>
      </p:sp>
      <p:sp>
        <p:nvSpPr>
          <p:cNvPr id="103" name="Title 1"/>
          <p:cNvSpPr txBox="1">
            <a:spLocks/>
          </p:cNvSpPr>
          <p:nvPr/>
        </p:nvSpPr>
        <p:spPr bwMode="auto">
          <a:xfrm>
            <a:off x="413267" y="1196753"/>
            <a:ext cx="921702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Los cinco principios del Plan proponen el siguiente enfoque de trabajo para el turismo de Quito: </a:t>
            </a:r>
          </a:p>
        </p:txBody>
      </p:sp>
      <p:sp>
        <p:nvSpPr>
          <p:cNvPr id="25" name="Rounded Rectangle 24"/>
          <p:cNvSpPr/>
          <p:nvPr/>
        </p:nvSpPr>
        <p:spPr>
          <a:xfrm>
            <a:off x="379747" y="1556792"/>
            <a:ext cx="1718345" cy="79208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FFFFFF"/>
                </a:solidFill>
              </a:rPr>
              <a:t>Sustentabilidad</a:t>
            </a:r>
          </a:p>
        </p:txBody>
      </p:sp>
      <p:sp>
        <p:nvSpPr>
          <p:cNvPr id="26" name="Rounded Rectangle 25"/>
          <p:cNvSpPr/>
          <p:nvPr/>
        </p:nvSpPr>
        <p:spPr>
          <a:xfrm>
            <a:off x="379747" y="5661251"/>
            <a:ext cx="1718345" cy="79208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FFFFFF"/>
                </a:solidFill>
              </a:rPr>
              <a:t>Visión Integral de marketing</a:t>
            </a:r>
          </a:p>
        </p:txBody>
      </p:sp>
      <p:sp>
        <p:nvSpPr>
          <p:cNvPr id="27" name="Rounded Rectangle 26"/>
          <p:cNvSpPr/>
          <p:nvPr/>
        </p:nvSpPr>
        <p:spPr>
          <a:xfrm>
            <a:off x="379747" y="4635136"/>
            <a:ext cx="1718345" cy="79208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FFFFFF"/>
                </a:solidFill>
              </a:rPr>
              <a:t>Innovación</a:t>
            </a:r>
          </a:p>
        </p:txBody>
      </p:sp>
      <p:sp>
        <p:nvSpPr>
          <p:cNvPr id="28" name="Rounded Rectangle 27"/>
          <p:cNvSpPr/>
          <p:nvPr/>
        </p:nvSpPr>
        <p:spPr>
          <a:xfrm>
            <a:off x="379747" y="3609020"/>
            <a:ext cx="1718345" cy="79208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FFFFFF"/>
                </a:solidFill>
              </a:rPr>
              <a:t>Gestión y liderazgo del sector</a:t>
            </a:r>
          </a:p>
        </p:txBody>
      </p:sp>
      <p:sp>
        <p:nvSpPr>
          <p:cNvPr id="29" name="Rounded Rectangle 28"/>
          <p:cNvSpPr/>
          <p:nvPr/>
        </p:nvSpPr>
        <p:spPr>
          <a:xfrm>
            <a:off x="379747" y="2582906"/>
            <a:ext cx="1718345" cy="79208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FFFFFF"/>
                </a:solidFill>
              </a:rPr>
              <a:t>Empoderamiento compartido</a:t>
            </a:r>
          </a:p>
        </p:txBody>
      </p:sp>
      <p:sp>
        <p:nvSpPr>
          <p:cNvPr id="31" name="Title 1"/>
          <p:cNvSpPr txBox="1">
            <a:spLocks/>
          </p:cNvSpPr>
          <p:nvPr/>
        </p:nvSpPr>
        <p:spPr bwMode="auto">
          <a:xfrm>
            <a:off x="2285978" y="1569794"/>
            <a:ext cx="7345954"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El principio de Sustentabilidad se basa en que todo el trabajo de turismo en Quito debe tener como premisa la sustentabilidad ambiental, la social y reforzar la sustentabilidad económica. Si bien se ha avanzado en garantizar los mínimos impactos ambientales e involucrar a la comunidad en el turismo, los productos y ofertas turísticas en ocasiones se han elaborado, paradójicamente, sin tener en cuenta al turismo como negocio, y por lo tanto sin garantizar la sustentabilidad económica. El principio permanece válido, y toda la actividad debe enfocarse a la sustentabilidad como un todo, que caracterice al destino. </a:t>
            </a:r>
            <a:endParaRPr lang="es-ES_tradnl" sz="1000" b="1" dirty="0">
              <a:solidFill>
                <a:srgbClr val="002060"/>
              </a:solidFill>
              <a:cs typeface="Arial" charset="0"/>
            </a:endParaRPr>
          </a:p>
        </p:txBody>
      </p:sp>
      <p:sp>
        <p:nvSpPr>
          <p:cNvPr id="32" name="Title 1"/>
          <p:cNvSpPr txBox="1">
            <a:spLocks/>
          </p:cNvSpPr>
          <p:nvPr/>
        </p:nvSpPr>
        <p:spPr bwMode="auto">
          <a:xfrm>
            <a:off x="2285983" y="2595508"/>
            <a:ext cx="7344309"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El Empoderamiento Compartido por parte de todos los actores relacionados al turismo, resulta fundamental como principio, para lograr el liderazgo necesario que dinamice el turismo y genere impactos a largo plazo en el aporte del turismo al PIB del destino. Sin actores involucrados y comprometidos con el bien común, o con un sector atomizado y segmentado, se corre el riesgo de reducir el impacto de los esfuerzos, considerando las características de gestión intensiva que se tendrá en los proyectos del plan. Desde instituciones líderes, se debe ampliar el alcance de actores con poder de movilizar la industria del turismo. </a:t>
            </a:r>
            <a:endParaRPr lang="es-ES_tradnl" sz="1000" b="1" dirty="0">
              <a:solidFill>
                <a:srgbClr val="002060"/>
              </a:solidFill>
              <a:cs typeface="Arial" charset="0"/>
            </a:endParaRPr>
          </a:p>
        </p:txBody>
      </p:sp>
      <p:sp>
        <p:nvSpPr>
          <p:cNvPr id="33" name="Title 1"/>
          <p:cNvSpPr txBox="1">
            <a:spLocks/>
          </p:cNvSpPr>
          <p:nvPr/>
        </p:nvSpPr>
        <p:spPr bwMode="auto">
          <a:xfrm>
            <a:off x="2285978" y="3621224"/>
            <a:ext cx="7345954"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De acuerdo a los hallazgos del diagnóstico, el destino no adolece de atractivos y recursos de valor único para el mercado mundial. Por lo que muchas de las oportunidades que se presentan requieren, además de los dos principios anteriores, de esfuerzos y voluntad de gestión intensiva para lograr resultados. En este sentido, y en línea con el empoderamiento compartido, se debe buscar por todos los medios el liderazgo del sector turismo para la generación de beneficios socio-económicos en el DMQ, desde una red de actores amplia, activa, innovadora y comprometida con el objetivo a alcanzar. </a:t>
            </a:r>
            <a:endParaRPr lang="es-ES_tradnl" sz="1000" b="1" dirty="0">
              <a:solidFill>
                <a:srgbClr val="002060"/>
              </a:solidFill>
              <a:cs typeface="Arial" charset="0"/>
            </a:endParaRPr>
          </a:p>
        </p:txBody>
      </p:sp>
      <p:sp>
        <p:nvSpPr>
          <p:cNvPr id="34" name="Title 1"/>
          <p:cNvSpPr txBox="1">
            <a:spLocks/>
          </p:cNvSpPr>
          <p:nvPr/>
        </p:nvSpPr>
        <p:spPr bwMode="auto">
          <a:xfrm>
            <a:off x="2285983" y="4646943"/>
            <a:ext cx="7344309"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El turismo en el destino Quito cuenta con excelentes atractivos turísticos, con propuestas únicas y diferenciadoras en la región. Sin embargo, los paradigmas e inercias de la operación con justificaciones improductivas, han obstaculizado que se desarrolle nuevos productos, nuevos destinos, nuevas experiencias, nuevos espacios y dinámicas dentro del DMQ. El espacio para innovar es amplio por el tipo de oferta y potencial que tiene el destino, por las tendencias y preferencias del mercado. El desarrollo del turismo en Quito requerirá de innovación bien entendida, con la premisa de que la sustentabilidad económica es un principio asumido. </a:t>
            </a:r>
            <a:endParaRPr lang="es-ES_tradnl" sz="1000" b="1" dirty="0">
              <a:solidFill>
                <a:srgbClr val="002060"/>
              </a:solidFill>
              <a:cs typeface="Arial" charset="0"/>
            </a:endParaRPr>
          </a:p>
        </p:txBody>
      </p:sp>
      <p:sp>
        <p:nvSpPr>
          <p:cNvPr id="35" name="Title 1"/>
          <p:cNvSpPr txBox="1">
            <a:spLocks/>
          </p:cNvSpPr>
          <p:nvPr/>
        </p:nvSpPr>
        <p:spPr bwMode="auto">
          <a:xfrm>
            <a:off x="2285978" y="5672655"/>
            <a:ext cx="7345954" cy="792089"/>
          </a:xfrm>
          <a:prstGeom prst="rect">
            <a:avLst/>
          </a:prstGeom>
          <a:noFill/>
          <a:ln>
            <a:noFill/>
          </a:ln>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Este principio sostiene la necesidad de visión de marketing aplicada a cualquier acción tanto sea de promoción y mercadeo como de desarrollo, inversión o generación de producto (incluyendo calidad en el proceso). De acuerdo a los hallazgos del diagnóstico, el problema no es la falta de opciones o iniciativa en generar productos, sino en hacerlo de forma viable desde la necesidad de la demanda, con garantías de su comercialización y de su aporte al posicionamiento general del destino. Es decir, este principio sostiene que toda acción de desarrollo, inversión y promoción deberá estar orientada al mercado, la venta y contribuir directamente al posicionamiento. </a:t>
            </a:r>
            <a:endParaRPr lang="es-ES_tradnl" sz="1000" b="1" dirty="0">
              <a:solidFill>
                <a:srgbClr val="002060"/>
              </a:solidFill>
              <a:cs typeface="Arial" charset="0"/>
            </a:endParaRPr>
          </a:p>
        </p:txBody>
      </p:sp>
    </p:spTree>
    <p:extLst>
      <p:ext uri="{BB962C8B-B14F-4D97-AF65-F5344CB8AC3E}">
        <p14:creationId xmlns:p14="http://schemas.microsoft.com/office/powerpoint/2010/main" val="419911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72480" y="6597126"/>
            <a:ext cx="306387" cy="144247"/>
          </a:xfrm>
        </p:spPr>
        <p:txBody>
          <a:bodyPr/>
          <a:lstStyle/>
          <a:p>
            <a:fld id="{20A7A354-C5FB-4D1E-BE75-5A939ED93F75}" type="slidenum">
              <a:rPr lang="es-ES" smtClean="0">
                <a:solidFill>
                  <a:srgbClr val="002776"/>
                </a:solidFill>
              </a:rPr>
              <a:pPr/>
              <a:t>16</a:t>
            </a:fld>
            <a:endParaRPr lang="es-ES" dirty="0">
              <a:solidFill>
                <a:srgbClr val="002776"/>
              </a:solidFill>
            </a:endParaRPr>
          </a:p>
        </p:txBody>
      </p:sp>
      <p:sp>
        <p:nvSpPr>
          <p:cNvPr id="84"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del Plan Estratégico</a:t>
            </a:r>
          </a:p>
          <a:p>
            <a:pPr fontAlgn="base">
              <a:spcBef>
                <a:spcPct val="0"/>
              </a:spcBef>
              <a:spcAft>
                <a:spcPct val="0"/>
              </a:spcAft>
            </a:pPr>
            <a:r>
              <a:rPr lang="es-ES" sz="2000" b="1" dirty="0">
                <a:solidFill>
                  <a:srgbClr val="00B0F0"/>
                </a:solidFill>
                <a:cs typeface="Arial" charset="0"/>
              </a:rPr>
              <a:t>Pilares y principios estratégicos del Plan de Turismo de Quito</a:t>
            </a:r>
            <a:endParaRPr lang="es-ES" sz="1400" i="1" dirty="0">
              <a:solidFill>
                <a:srgbClr val="00B0F0"/>
              </a:solidFill>
              <a:cs typeface="Arial" charset="0"/>
            </a:endParaRPr>
          </a:p>
        </p:txBody>
      </p:sp>
      <p:grpSp>
        <p:nvGrpSpPr>
          <p:cNvPr id="6" name="Group 5"/>
          <p:cNvGrpSpPr/>
          <p:nvPr/>
        </p:nvGrpSpPr>
        <p:grpSpPr>
          <a:xfrm>
            <a:off x="187035" y="1340772"/>
            <a:ext cx="1718345" cy="1463910"/>
            <a:chOff x="414907" y="1634805"/>
            <a:chExt cx="1718345" cy="1650179"/>
          </a:xfrm>
        </p:grpSpPr>
        <p:sp>
          <p:nvSpPr>
            <p:cNvPr id="88" name="Rounded Rectangle 87"/>
            <p:cNvSpPr/>
            <p:nvPr/>
          </p:nvSpPr>
          <p:spPr>
            <a:xfrm>
              <a:off x="414907" y="1634805"/>
              <a:ext cx="1718345" cy="165017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002060"/>
                </a:solidFill>
              </a:endParaRPr>
            </a:p>
            <a:p>
              <a:pPr algn="ctr"/>
              <a:endParaRPr lang="es-ES" sz="1400" b="1" dirty="0">
                <a:solidFill>
                  <a:srgbClr val="002060"/>
                </a:solidFill>
              </a:endParaRPr>
            </a:p>
            <a:p>
              <a:pPr algn="ctr"/>
              <a:endParaRPr lang="es-ES" sz="1400" b="1" dirty="0">
                <a:solidFill>
                  <a:srgbClr val="002060"/>
                </a:solidFill>
              </a:endParaRPr>
            </a:p>
            <a:p>
              <a:pPr algn="ctr"/>
              <a:endParaRPr lang="es-ES" sz="1400" b="1" dirty="0">
                <a:solidFill>
                  <a:srgbClr val="002060"/>
                </a:solidFill>
              </a:endParaRPr>
            </a:p>
            <a:p>
              <a:pPr algn="ctr"/>
              <a:r>
                <a:rPr lang="es-ES" sz="1400" b="1" dirty="0">
                  <a:solidFill>
                    <a:srgbClr val="002060"/>
                  </a:solidFill>
                </a:rPr>
                <a:t>Conectividad</a:t>
              </a:r>
            </a:p>
          </p:txBody>
        </p:sp>
        <p:sp>
          <p:nvSpPr>
            <p:cNvPr id="92" name="Freeform 11"/>
            <p:cNvSpPr>
              <a:spLocks/>
            </p:cNvSpPr>
            <p:nvPr/>
          </p:nvSpPr>
          <p:spPr bwMode="auto">
            <a:xfrm>
              <a:off x="932405" y="1865348"/>
              <a:ext cx="662691" cy="657303"/>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nvGrpSpPr>
          <p:cNvPr id="5" name="Group 4"/>
          <p:cNvGrpSpPr/>
          <p:nvPr/>
        </p:nvGrpSpPr>
        <p:grpSpPr>
          <a:xfrm>
            <a:off x="187035" y="2906446"/>
            <a:ext cx="1718345" cy="2053863"/>
            <a:chOff x="414907" y="3501008"/>
            <a:chExt cx="1718345" cy="1650179"/>
          </a:xfrm>
        </p:grpSpPr>
        <p:sp>
          <p:nvSpPr>
            <p:cNvPr id="89" name="Rounded Rectangle 88"/>
            <p:cNvSpPr/>
            <p:nvPr/>
          </p:nvSpPr>
          <p:spPr>
            <a:xfrm>
              <a:off x="414907" y="3501008"/>
              <a:ext cx="1718345" cy="165017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r>
                <a:rPr lang="es-ES" sz="1400" b="1" dirty="0">
                  <a:solidFill>
                    <a:srgbClr val="FFFFFF"/>
                  </a:solidFill>
                </a:rPr>
                <a:t>Desarrollo producto de alto impacto</a:t>
              </a:r>
            </a:p>
          </p:txBody>
        </p:sp>
        <p:sp>
          <p:nvSpPr>
            <p:cNvPr id="93" name="Freeform 49"/>
            <p:cNvSpPr>
              <a:spLocks noEditPoints="1"/>
            </p:cNvSpPr>
            <p:nvPr/>
          </p:nvSpPr>
          <p:spPr bwMode="auto">
            <a:xfrm>
              <a:off x="932405" y="3628815"/>
              <a:ext cx="659564" cy="650005"/>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nvGrpSpPr>
          <p:cNvPr id="4" name="Group 3"/>
          <p:cNvGrpSpPr/>
          <p:nvPr/>
        </p:nvGrpSpPr>
        <p:grpSpPr>
          <a:xfrm>
            <a:off x="164852" y="5085187"/>
            <a:ext cx="1718345" cy="1473435"/>
            <a:chOff x="392724" y="5151187"/>
            <a:chExt cx="1718345" cy="1650179"/>
          </a:xfrm>
        </p:grpSpPr>
        <p:sp>
          <p:nvSpPr>
            <p:cNvPr id="90" name="Rounded Rectangle 89"/>
            <p:cNvSpPr/>
            <p:nvPr/>
          </p:nvSpPr>
          <p:spPr>
            <a:xfrm>
              <a:off x="392724" y="5151187"/>
              <a:ext cx="1718345" cy="16501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r>
                <a:rPr lang="es-ES" sz="1400" b="1" dirty="0">
                  <a:solidFill>
                    <a:srgbClr val="FFFFFF"/>
                  </a:solidFill>
                </a:rPr>
                <a:t>Marketing</a:t>
              </a:r>
            </a:p>
          </p:txBody>
        </p:sp>
        <p:grpSp>
          <p:nvGrpSpPr>
            <p:cNvPr id="94" name="Group 282"/>
            <p:cNvGrpSpPr/>
            <p:nvPr/>
          </p:nvGrpSpPr>
          <p:grpSpPr>
            <a:xfrm>
              <a:off x="932406" y="5408031"/>
              <a:ext cx="691651" cy="647641"/>
              <a:chOff x="653105" y="4709755"/>
              <a:chExt cx="226244" cy="211848"/>
            </a:xfrm>
            <a:solidFill>
              <a:schemeClr val="bg1"/>
            </a:solidFill>
          </p:grpSpPr>
          <p:sp>
            <p:nvSpPr>
              <p:cNvPr id="95" name="Freeform 133"/>
              <p:cNvSpPr>
                <a:spLocks noEditPoints="1"/>
              </p:cNvSpPr>
              <p:nvPr/>
            </p:nvSpPr>
            <p:spPr bwMode="auto">
              <a:xfrm>
                <a:off x="653105" y="4722097"/>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sp>
            <p:nvSpPr>
              <p:cNvPr id="98" name="Freeform 134"/>
              <p:cNvSpPr>
                <a:spLocks/>
              </p:cNvSpPr>
              <p:nvPr/>
            </p:nvSpPr>
            <p:spPr bwMode="auto">
              <a:xfrm>
                <a:off x="821760" y="4709755"/>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sp>
        <p:nvSpPr>
          <p:cNvPr id="103" name="Title 1"/>
          <p:cNvSpPr txBox="1">
            <a:spLocks/>
          </p:cNvSpPr>
          <p:nvPr/>
        </p:nvSpPr>
        <p:spPr bwMode="auto">
          <a:xfrm>
            <a:off x="413267" y="1077244"/>
            <a:ext cx="92170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Los tres pilares estratégicos del Plan, se fundamentan en:</a:t>
            </a:r>
          </a:p>
        </p:txBody>
      </p:sp>
      <p:sp>
        <p:nvSpPr>
          <p:cNvPr id="34" name="Title 1"/>
          <p:cNvSpPr txBox="1">
            <a:spLocks/>
          </p:cNvSpPr>
          <p:nvPr/>
        </p:nvSpPr>
        <p:spPr bwMode="auto">
          <a:xfrm>
            <a:off x="2000677" y="1402027"/>
            <a:ext cx="7629615" cy="145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Mientras aeropuertos de la Alianza del Pacífico (MEX, BOG, SCL, LIM) han crecido entre 2010-2015 a ritmos entre 8,4% y 13,1% (México y Bogotá respectivamente), y Guayaquil lo ha hecho a un 8,2%, Quito ha crecido a ritmo del 7,7%. El tráfico en </a:t>
            </a:r>
            <a:r>
              <a:rPr lang="es-ES_tradnl" sz="1000" dirty="0" err="1">
                <a:solidFill>
                  <a:srgbClr val="002060"/>
                </a:solidFill>
                <a:cs typeface="Arial" charset="0"/>
              </a:rPr>
              <a:t>Latam</a:t>
            </a:r>
            <a:r>
              <a:rPr lang="es-ES_tradnl" sz="1000" dirty="0">
                <a:solidFill>
                  <a:srgbClr val="002060"/>
                </a:solidFill>
                <a:cs typeface="Arial" charset="0"/>
              </a:rPr>
              <a:t> entre 2004 y 2014 ha crecido a ritmo promedio de 10,9%, mientras el histórico de pasajeros a Quito lo ha hecho en el mismo periodo a ritmo del 6,5%. Los costos del Aeropuerto de Quito son elevados y poco competitivos con respecto a sus pares en la región (ej. tasas aeroportuarias B737-800 internacional en UIO es de USD 1.501, GYE USD 1.370, LIM USD 965, BOG USD 639). En resumen, se aprecia falta de competitividad en el puerto de entrada de la mayor parte de la demanda internacional de Quito. Por otro lado, hay alto potencial de crecimiento y captación de demanda que tenga previsto viajar a Sudamérica en el corto y medio plazo. Por último, el rol actual de </a:t>
            </a:r>
            <a:r>
              <a:rPr lang="es-ES_tradnl" sz="1000" dirty="0" err="1">
                <a:solidFill>
                  <a:srgbClr val="002060"/>
                </a:solidFill>
                <a:cs typeface="Arial" charset="0"/>
              </a:rPr>
              <a:t>feeder</a:t>
            </a:r>
            <a:r>
              <a:rPr lang="es-ES_tradnl" sz="1000" dirty="0">
                <a:solidFill>
                  <a:srgbClr val="002060"/>
                </a:solidFill>
                <a:cs typeface="Arial" charset="0"/>
              </a:rPr>
              <a:t> del aeropuerto y la dependencia de </a:t>
            </a:r>
            <a:r>
              <a:rPr lang="es-ES_tradnl" sz="1000" dirty="0" err="1">
                <a:solidFill>
                  <a:srgbClr val="002060"/>
                </a:solidFill>
                <a:cs typeface="Arial" charset="0"/>
              </a:rPr>
              <a:t>Tame</a:t>
            </a:r>
            <a:r>
              <a:rPr lang="es-ES_tradnl" sz="1000" dirty="0">
                <a:solidFill>
                  <a:srgbClr val="002060"/>
                </a:solidFill>
                <a:cs typeface="Arial" charset="0"/>
              </a:rPr>
              <a:t> como potenciador de la actividad aeroportuaria, llevan en conjunto con lo anterior a plantear como pilar de trabajo para el turismo del destino, la gestión intensiva y comprometida para mejorar la conectividad. </a:t>
            </a:r>
          </a:p>
        </p:txBody>
      </p:sp>
      <p:sp>
        <p:nvSpPr>
          <p:cNvPr id="35" name="Title 1"/>
          <p:cNvSpPr txBox="1">
            <a:spLocks/>
          </p:cNvSpPr>
          <p:nvPr/>
        </p:nvSpPr>
        <p:spPr bwMode="auto">
          <a:xfrm>
            <a:off x="2000677" y="2906446"/>
            <a:ext cx="7629615" cy="19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Para el Turismo en Quito, se plantea el desarrollo de productos e inversiones de alto impacto. En esta línea el esfuerzo deberá concentrarse en la gestión para un desarrollo inorgánico, que quiebre la inercia de crecimiento de manera sustantiva, y que genere oportunidades de sustentabilidad y mercadeo complementario. Esto se orientará al desarrollo de un área profesional de atracción de inversiones emblemáticas y de gran formato, y al desarrollo de productos turísticos generadores de demanda en todas sus variantes. Estas características se rescatan en el turismo cultural y el de reuniones, éste último ya planteado en los Planes Q anteriores. El turismo cultural se debe relanzar a través de intervenciones de alto impacto en la oferta (Mitad del Mundo, cambios urbanos en barrios turísticos, etc.), y el turismo de reuniones se debe activar, considerando que no se ha realizado mayores acciones en este sentido. El turismo de reuniones, a la vez, encuentra a un sector dispuesto y maduro para su activación más intensiva y comercial. Las condiciones favorables del turismo de reuniones frente a la situación actual del turismo en Quito: gasto total por delegado 2.424 USD vs. 446 USD x turista actual en Quito (equivale a 5 turistas); gasto diario x delegado 678 USD vs 75 USD por turista en Quito (equivale al gasto diario de 9 turistas); noches de estadía x delegado entre 2,1 y 3,9 vs 1,59 de estadía x turista actual en Quito; perspectivas de crecimiento de reuniones son positivas (ritmo de 5,7% en Quito vs el 7,3% de la región, por encima del crecimiento mundial de 3,8%). Por lo anterior, se estima que los resultados a obtener de gestiones activas, profesionales y orientadas en turismo de reuniones serán más que proporcionales a los resultados de esfuerzos en otros productos más consolidados o complementarios (ej. Turismo cultural, naturaleza). </a:t>
            </a:r>
          </a:p>
        </p:txBody>
      </p:sp>
      <p:sp>
        <p:nvSpPr>
          <p:cNvPr id="36" name="Title 1"/>
          <p:cNvSpPr txBox="1">
            <a:spLocks/>
          </p:cNvSpPr>
          <p:nvPr/>
        </p:nvSpPr>
        <p:spPr bwMode="auto">
          <a:xfrm>
            <a:off x="2000677" y="5113761"/>
            <a:ext cx="7629615" cy="139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El destino Quito cuenta con atractivos únicos y de jerarquía mundial. Productos, rutas y tours desarrollados desde Quito Turismo y otros actores, demuestran originalidad y diversidad de temáticas. Sin embargo, muchos de ellos no han resultado exitosos. Descartando elementos de gestión en ese resultado, dos factores se identifican como principales causas: falta de visión de negocio en las propuestas, y falta de comercialización activa que canalice y oriente la demanda. Desde Quito Turismo, las iniciativas desarrolladas han adolecido de mecanismos de integración comercial con el mercado. Desde el sector privado, no se generan las dinámicas que informen y promueva la diversidad de experiencias que puede ofrecer el destino. En resumen, los productos se crean sin visión comercial, y los actores están pasivos a la hora de distribuir y dinamizar la demanda en el destino. La desintegración de los actores en la creación de productos y eventos que hagan atractiva la ciudad, lleva a la falta de canalización de la demanda, y por consiguiente, productos sin visión comercial en su génesis ni planteos claros de marketing para su éxito. El pilar Marketing plantea orientar todas las actividades, hacia la generación de ventas en el destino, a insertar una perspectiva comercial desde su gestación.</a:t>
            </a:r>
          </a:p>
        </p:txBody>
      </p:sp>
    </p:spTree>
    <p:extLst>
      <p:ext uri="{BB962C8B-B14F-4D97-AF65-F5344CB8AC3E}">
        <p14:creationId xmlns:p14="http://schemas.microsoft.com/office/powerpoint/2010/main" val="106093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1700808"/>
            <a:ext cx="4992688"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414912" y="188640"/>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 Quito Turismo</a:t>
            </a:r>
          </a:p>
          <a:p>
            <a:pPr fontAlgn="base">
              <a:spcBef>
                <a:spcPct val="0"/>
              </a:spcBef>
              <a:spcAft>
                <a:spcPct val="0"/>
              </a:spcAft>
            </a:pPr>
            <a:r>
              <a:rPr lang="es-ES" sz="2000" b="1" dirty="0">
                <a:solidFill>
                  <a:srgbClr val="00B0F0"/>
                </a:solidFill>
                <a:cs typeface="Arial" charset="0"/>
              </a:rPr>
              <a:t>Encaje de estrategias para el Plan de Turismo con ejes de Quito Turismo</a:t>
            </a:r>
            <a:endParaRPr lang="es-ES" sz="1400" i="1" dirty="0">
              <a:solidFill>
                <a:srgbClr val="00B0F0"/>
              </a:solidFill>
              <a:cs typeface="Arial" charset="0"/>
            </a:endParaRPr>
          </a:p>
        </p:txBody>
      </p:sp>
      <p:sp>
        <p:nvSpPr>
          <p:cNvPr id="9" name="Title 1"/>
          <p:cNvSpPr txBox="1">
            <a:spLocks/>
          </p:cNvSpPr>
          <p:nvPr/>
        </p:nvSpPr>
        <p:spPr bwMode="auto">
          <a:xfrm>
            <a:off x="413267" y="908720"/>
            <a:ext cx="9217025" cy="53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dirty="0">
                <a:solidFill>
                  <a:srgbClr val="002060"/>
                </a:solidFill>
                <a:cs typeface="Arial" charset="0"/>
              </a:rPr>
              <a:t>Las estrategias del Plan de Turismo Sostenible de Quito son el resultado de los ejes y principios de trabajo anteriores fijados para el Plan. Asimismo, todos están alineados con los 5 ejes estratégicos de la institución Quito Turismo. </a:t>
            </a: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17</a:t>
            </a:fld>
            <a:endParaRPr lang="es-ES_tradnl" dirty="0">
              <a:solidFill>
                <a:srgbClr val="002776"/>
              </a:solidFill>
            </a:endParaRPr>
          </a:p>
        </p:txBody>
      </p:sp>
      <p:sp>
        <p:nvSpPr>
          <p:cNvPr id="64" name="Title 1"/>
          <p:cNvSpPr txBox="1">
            <a:spLocks/>
          </p:cNvSpPr>
          <p:nvPr/>
        </p:nvSpPr>
        <p:spPr bwMode="auto">
          <a:xfrm>
            <a:off x="6828986" y="1340768"/>
            <a:ext cx="2948550" cy="59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b="1" dirty="0">
                <a:solidFill>
                  <a:srgbClr val="002060"/>
                </a:solidFill>
                <a:cs typeface="Arial" charset="0"/>
              </a:rPr>
              <a:t>Estrategias asociadas:</a:t>
            </a:r>
          </a:p>
          <a:p>
            <a:pPr marL="285710" indent="-196823" fontAlgn="base">
              <a:spcBef>
                <a:spcPct val="0"/>
              </a:spcBef>
              <a:spcAft>
                <a:spcPct val="0"/>
              </a:spcAft>
              <a:buFontTx/>
              <a:buChar char="-"/>
            </a:pPr>
            <a:r>
              <a:rPr lang="es-ES" sz="900" dirty="0">
                <a:solidFill>
                  <a:srgbClr val="002060"/>
                </a:solidFill>
                <a:cs typeface="Arial" charset="0"/>
              </a:rPr>
              <a:t>Dinamización turística integral</a:t>
            </a:r>
          </a:p>
          <a:p>
            <a:pPr marL="285710" indent="-196823" fontAlgn="base">
              <a:spcBef>
                <a:spcPct val="0"/>
              </a:spcBef>
              <a:spcAft>
                <a:spcPct val="0"/>
              </a:spcAft>
              <a:buFontTx/>
              <a:buChar char="-"/>
            </a:pPr>
            <a:r>
              <a:rPr lang="es-ES" sz="900" dirty="0">
                <a:solidFill>
                  <a:srgbClr val="002060"/>
                </a:solidFill>
                <a:cs typeface="Arial" charset="0"/>
              </a:rPr>
              <a:t>Foco de desarrollo turístico en centralidades de alto atractivo y potencial</a:t>
            </a:r>
          </a:p>
          <a:p>
            <a:pPr marL="285710" indent="-196823" fontAlgn="base">
              <a:spcBef>
                <a:spcPct val="0"/>
              </a:spcBef>
              <a:spcAft>
                <a:spcPct val="0"/>
              </a:spcAft>
              <a:buFontTx/>
              <a:buChar char="-"/>
            </a:pPr>
            <a:r>
              <a:rPr lang="es-ES" sz="900" dirty="0">
                <a:solidFill>
                  <a:srgbClr val="002060"/>
                </a:solidFill>
                <a:cs typeface="Arial" charset="0"/>
              </a:rPr>
              <a:t>Diseño y desarrollo de productos turísticos sustentables</a:t>
            </a:r>
          </a:p>
          <a:p>
            <a:pPr marL="285710" indent="-196823" fontAlgn="base">
              <a:spcBef>
                <a:spcPct val="0"/>
              </a:spcBef>
              <a:spcAft>
                <a:spcPct val="0"/>
              </a:spcAft>
              <a:buFontTx/>
              <a:buChar char="-"/>
            </a:pPr>
            <a:r>
              <a:rPr lang="es-ES" sz="900" dirty="0">
                <a:solidFill>
                  <a:srgbClr val="002060"/>
                </a:solidFill>
                <a:cs typeface="Arial" charset="0"/>
              </a:rPr>
              <a:t>Aumentar y comunicar los beneficios integrales para la calidad</a:t>
            </a:r>
          </a:p>
          <a:p>
            <a:pPr marL="285710" indent="-196823" fontAlgn="base">
              <a:spcBef>
                <a:spcPct val="0"/>
              </a:spcBef>
              <a:spcAft>
                <a:spcPct val="0"/>
              </a:spcAft>
              <a:buFontTx/>
              <a:buChar char="-"/>
            </a:pPr>
            <a:endParaRPr lang="es-ES" sz="900" dirty="0">
              <a:solidFill>
                <a:srgbClr val="002060"/>
              </a:solidFill>
              <a:cs typeface="Arial" charset="0"/>
            </a:endParaRPr>
          </a:p>
          <a:p>
            <a:pPr marL="285710" indent="-285710" fontAlgn="base">
              <a:spcBef>
                <a:spcPct val="0"/>
              </a:spcBef>
              <a:spcAft>
                <a:spcPct val="0"/>
              </a:spcAft>
              <a:buFontTx/>
              <a:buChar char="-"/>
            </a:pPr>
            <a:endParaRPr lang="es-ES" sz="1100" b="1" dirty="0">
              <a:solidFill>
                <a:srgbClr val="002060"/>
              </a:solidFill>
              <a:cs typeface="Arial" charset="0"/>
            </a:endParaRPr>
          </a:p>
        </p:txBody>
      </p:sp>
      <p:sp>
        <p:nvSpPr>
          <p:cNvPr id="65" name="Title 1"/>
          <p:cNvSpPr txBox="1">
            <a:spLocks/>
          </p:cNvSpPr>
          <p:nvPr/>
        </p:nvSpPr>
        <p:spPr bwMode="auto">
          <a:xfrm>
            <a:off x="7690592" y="2944441"/>
            <a:ext cx="2014941" cy="190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b="1" dirty="0">
                <a:solidFill>
                  <a:srgbClr val="002060"/>
                </a:solidFill>
                <a:cs typeface="Arial" charset="0"/>
              </a:rPr>
              <a:t>Estrategias asociadas:</a:t>
            </a:r>
          </a:p>
          <a:p>
            <a:pPr marL="285710" indent="-196823" fontAlgn="base">
              <a:spcBef>
                <a:spcPct val="0"/>
              </a:spcBef>
              <a:spcAft>
                <a:spcPct val="0"/>
              </a:spcAft>
              <a:buFontTx/>
              <a:buChar char="-"/>
            </a:pPr>
            <a:r>
              <a:rPr lang="es-ES" sz="900" dirty="0">
                <a:solidFill>
                  <a:srgbClr val="002060"/>
                </a:solidFill>
                <a:cs typeface="Arial" charset="0"/>
              </a:rPr>
              <a:t>Marketing como un proceso integrado</a:t>
            </a:r>
          </a:p>
          <a:p>
            <a:pPr marL="285710" indent="-196823" fontAlgn="base">
              <a:spcBef>
                <a:spcPct val="0"/>
              </a:spcBef>
              <a:spcAft>
                <a:spcPct val="0"/>
              </a:spcAft>
              <a:buFontTx/>
              <a:buChar char="-"/>
            </a:pPr>
            <a:r>
              <a:rPr lang="es-ES" sz="900" dirty="0">
                <a:solidFill>
                  <a:srgbClr val="002060"/>
                </a:solidFill>
                <a:cs typeface="Arial" charset="0"/>
              </a:rPr>
              <a:t>Especialización de la gestión digital según objetivos y función de comunicación</a:t>
            </a:r>
          </a:p>
          <a:p>
            <a:pPr marL="285710" indent="-196823" fontAlgn="base">
              <a:spcBef>
                <a:spcPct val="0"/>
              </a:spcBef>
              <a:spcAft>
                <a:spcPct val="0"/>
              </a:spcAft>
              <a:buFontTx/>
              <a:buChar char="-"/>
            </a:pPr>
            <a:r>
              <a:rPr lang="es-ES" sz="900" dirty="0" err="1">
                <a:solidFill>
                  <a:srgbClr val="002060"/>
                </a:solidFill>
                <a:cs typeface="Arial" charset="0"/>
              </a:rPr>
              <a:t>Inbound</a:t>
            </a:r>
            <a:r>
              <a:rPr lang="es-ES" sz="900" dirty="0">
                <a:solidFill>
                  <a:srgbClr val="002060"/>
                </a:solidFill>
                <a:cs typeface="Arial" charset="0"/>
              </a:rPr>
              <a:t> marketing</a:t>
            </a:r>
          </a:p>
          <a:p>
            <a:pPr marL="285710" indent="-196823" fontAlgn="base">
              <a:spcBef>
                <a:spcPct val="0"/>
              </a:spcBef>
              <a:spcAft>
                <a:spcPct val="0"/>
              </a:spcAft>
              <a:buFontTx/>
              <a:buChar char="-"/>
            </a:pPr>
            <a:r>
              <a:rPr lang="es-ES" sz="900" dirty="0">
                <a:solidFill>
                  <a:srgbClr val="002060"/>
                </a:solidFill>
                <a:cs typeface="Arial" charset="0"/>
              </a:rPr>
              <a:t>Especialización de marketing por grandes públicos</a:t>
            </a:r>
          </a:p>
          <a:p>
            <a:pPr marL="285710" indent="-196823" fontAlgn="base">
              <a:spcBef>
                <a:spcPct val="0"/>
              </a:spcBef>
              <a:spcAft>
                <a:spcPct val="0"/>
              </a:spcAft>
              <a:buFontTx/>
              <a:buChar char="-"/>
            </a:pPr>
            <a:r>
              <a:rPr lang="es-ES" sz="900" dirty="0">
                <a:solidFill>
                  <a:srgbClr val="002060"/>
                </a:solidFill>
                <a:cs typeface="Arial" charset="0"/>
              </a:rPr>
              <a:t>Reclasificación de mercados target</a:t>
            </a:r>
          </a:p>
          <a:p>
            <a:pPr marL="285710" indent="-196823" fontAlgn="base">
              <a:spcBef>
                <a:spcPct val="0"/>
              </a:spcBef>
              <a:spcAft>
                <a:spcPct val="0"/>
              </a:spcAft>
              <a:buFontTx/>
              <a:buChar char="-"/>
            </a:pPr>
            <a:r>
              <a:rPr lang="es-ES" sz="900" dirty="0">
                <a:solidFill>
                  <a:srgbClr val="002060"/>
                </a:solidFill>
                <a:cs typeface="Arial" charset="0"/>
              </a:rPr>
              <a:t>Desarrollo de producto comercializable “In </a:t>
            </a:r>
            <a:r>
              <a:rPr lang="es-ES" sz="900" dirty="0" err="1">
                <a:solidFill>
                  <a:srgbClr val="002060"/>
                </a:solidFill>
                <a:cs typeface="Arial" charset="0"/>
              </a:rPr>
              <a:t>Quitu</a:t>
            </a:r>
            <a:r>
              <a:rPr lang="es-ES" sz="900" dirty="0">
                <a:solidFill>
                  <a:srgbClr val="002060"/>
                </a:solidFill>
                <a:cs typeface="Arial" charset="0"/>
              </a:rPr>
              <a:t>”</a:t>
            </a:r>
          </a:p>
        </p:txBody>
      </p:sp>
      <p:sp>
        <p:nvSpPr>
          <p:cNvPr id="66" name="Title 1"/>
          <p:cNvSpPr txBox="1">
            <a:spLocks/>
          </p:cNvSpPr>
          <p:nvPr/>
        </p:nvSpPr>
        <p:spPr bwMode="auto">
          <a:xfrm>
            <a:off x="7299890" y="5373216"/>
            <a:ext cx="2405638" cy="102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b="1" dirty="0">
                <a:solidFill>
                  <a:srgbClr val="002060"/>
                </a:solidFill>
                <a:cs typeface="Arial" charset="0"/>
              </a:rPr>
              <a:t>Estrategias asociadas:</a:t>
            </a:r>
          </a:p>
          <a:p>
            <a:pPr marL="285710" indent="-196823" fontAlgn="base">
              <a:spcBef>
                <a:spcPct val="0"/>
              </a:spcBef>
              <a:spcAft>
                <a:spcPct val="0"/>
              </a:spcAft>
              <a:buFontTx/>
              <a:buChar char="-"/>
            </a:pPr>
            <a:r>
              <a:rPr lang="es-ES" sz="900" dirty="0">
                <a:solidFill>
                  <a:srgbClr val="002060"/>
                </a:solidFill>
                <a:cs typeface="Arial" charset="0"/>
              </a:rPr>
              <a:t>Diseño y desarrollo de productos turísticos sustentables</a:t>
            </a:r>
          </a:p>
          <a:p>
            <a:pPr marL="285710" indent="-196823" fontAlgn="base">
              <a:spcBef>
                <a:spcPct val="0"/>
              </a:spcBef>
              <a:spcAft>
                <a:spcPct val="0"/>
              </a:spcAft>
              <a:buFontTx/>
              <a:buChar char="-"/>
            </a:pPr>
            <a:r>
              <a:rPr lang="es-ES" sz="900" dirty="0">
                <a:solidFill>
                  <a:srgbClr val="002060"/>
                </a:solidFill>
                <a:cs typeface="Arial" charset="0"/>
              </a:rPr>
              <a:t>Dinamización turística integral</a:t>
            </a:r>
          </a:p>
          <a:p>
            <a:pPr marL="285710" indent="-196823" fontAlgn="base">
              <a:spcBef>
                <a:spcPct val="0"/>
              </a:spcBef>
              <a:spcAft>
                <a:spcPct val="0"/>
              </a:spcAft>
              <a:buFontTx/>
              <a:buChar char="-"/>
            </a:pPr>
            <a:r>
              <a:rPr lang="es-ES" sz="900" dirty="0" err="1">
                <a:solidFill>
                  <a:srgbClr val="002060"/>
                </a:solidFill>
                <a:cs typeface="Arial" charset="0"/>
              </a:rPr>
              <a:t>Inbound</a:t>
            </a:r>
            <a:r>
              <a:rPr lang="es-ES" sz="900" dirty="0">
                <a:solidFill>
                  <a:srgbClr val="002060"/>
                </a:solidFill>
                <a:cs typeface="Arial" charset="0"/>
              </a:rPr>
              <a:t> marketing</a:t>
            </a:r>
          </a:p>
          <a:p>
            <a:pPr marL="285710" indent="-196823" fontAlgn="base">
              <a:spcBef>
                <a:spcPct val="0"/>
              </a:spcBef>
              <a:spcAft>
                <a:spcPct val="0"/>
              </a:spcAft>
              <a:buFontTx/>
              <a:buChar char="-"/>
            </a:pPr>
            <a:r>
              <a:rPr lang="es-ES" sz="900" dirty="0">
                <a:solidFill>
                  <a:srgbClr val="002060"/>
                </a:solidFill>
                <a:cs typeface="Arial" charset="0"/>
              </a:rPr>
              <a:t>Desarrollo de la web como herramienta de inspiración y conversión</a:t>
            </a:r>
          </a:p>
          <a:p>
            <a:pPr marL="285710" indent="-196823" fontAlgn="base">
              <a:spcBef>
                <a:spcPct val="0"/>
              </a:spcBef>
              <a:spcAft>
                <a:spcPct val="0"/>
              </a:spcAft>
              <a:buFontTx/>
              <a:buChar char="-"/>
            </a:pPr>
            <a:r>
              <a:rPr lang="es-ES" sz="900" dirty="0">
                <a:solidFill>
                  <a:srgbClr val="002060"/>
                </a:solidFill>
                <a:cs typeface="Arial" charset="0"/>
              </a:rPr>
              <a:t>Desarrollo de producto comercializable “In </a:t>
            </a:r>
            <a:r>
              <a:rPr lang="es-ES" sz="900" dirty="0" err="1">
                <a:solidFill>
                  <a:srgbClr val="002060"/>
                </a:solidFill>
                <a:cs typeface="Arial" charset="0"/>
              </a:rPr>
              <a:t>Quitu</a:t>
            </a:r>
            <a:r>
              <a:rPr lang="es-ES" sz="900" dirty="0">
                <a:solidFill>
                  <a:srgbClr val="002060"/>
                </a:solidFill>
                <a:cs typeface="Arial" charset="0"/>
              </a:rPr>
              <a:t>”</a:t>
            </a:r>
          </a:p>
        </p:txBody>
      </p:sp>
      <p:sp>
        <p:nvSpPr>
          <p:cNvPr id="67" name="Title 1"/>
          <p:cNvSpPr txBox="1">
            <a:spLocks/>
          </p:cNvSpPr>
          <p:nvPr/>
        </p:nvSpPr>
        <p:spPr bwMode="auto">
          <a:xfrm>
            <a:off x="189093" y="1556791"/>
            <a:ext cx="2459653" cy="136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b="1" dirty="0">
                <a:solidFill>
                  <a:srgbClr val="002060"/>
                </a:solidFill>
                <a:cs typeface="Arial" charset="0"/>
              </a:rPr>
              <a:t>Estrategias asociadas:</a:t>
            </a:r>
          </a:p>
          <a:p>
            <a:pPr marL="285710" indent="-196823" fontAlgn="base">
              <a:spcBef>
                <a:spcPct val="0"/>
              </a:spcBef>
              <a:spcAft>
                <a:spcPct val="0"/>
              </a:spcAft>
              <a:buFontTx/>
              <a:buChar char="-"/>
            </a:pPr>
            <a:r>
              <a:rPr lang="es-ES" sz="900" dirty="0">
                <a:solidFill>
                  <a:srgbClr val="002060"/>
                </a:solidFill>
                <a:cs typeface="Arial" charset="0"/>
              </a:rPr>
              <a:t>Marketing como un proceso integrado</a:t>
            </a:r>
          </a:p>
          <a:p>
            <a:pPr marL="285710" indent="-196823" fontAlgn="base">
              <a:spcBef>
                <a:spcPct val="0"/>
              </a:spcBef>
              <a:spcAft>
                <a:spcPct val="0"/>
              </a:spcAft>
              <a:buFontTx/>
              <a:buChar char="-"/>
            </a:pPr>
            <a:r>
              <a:rPr lang="es-ES" sz="900" dirty="0">
                <a:solidFill>
                  <a:srgbClr val="002060"/>
                </a:solidFill>
                <a:cs typeface="Arial" charset="0"/>
              </a:rPr>
              <a:t>Expansión del mercado actual de aerolíneas y destinos</a:t>
            </a:r>
          </a:p>
          <a:p>
            <a:pPr marL="285710" indent="-196823" fontAlgn="base">
              <a:spcBef>
                <a:spcPct val="0"/>
              </a:spcBef>
              <a:spcAft>
                <a:spcPct val="0"/>
              </a:spcAft>
              <a:buFontTx/>
              <a:buChar char="-"/>
            </a:pPr>
            <a:r>
              <a:rPr lang="es-ES" sz="900" dirty="0">
                <a:solidFill>
                  <a:srgbClr val="002060"/>
                </a:solidFill>
                <a:cs typeface="Arial" charset="0"/>
              </a:rPr>
              <a:t>Mejora de costes operativos en UIO</a:t>
            </a:r>
          </a:p>
          <a:p>
            <a:pPr marL="285710" indent="-196823" fontAlgn="base">
              <a:spcBef>
                <a:spcPct val="0"/>
              </a:spcBef>
              <a:spcAft>
                <a:spcPct val="0"/>
              </a:spcAft>
              <a:buFontTx/>
              <a:buChar char="-"/>
            </a:pPr>
            <a:r>
              <a:rPr lang="es-ES" sz="900" dirty="0">
                <a:solidFill>
                  <a:srgbClr val="002060"/>
                </a:solidFill>
                <a:cs typeface="Arial" charset="0"/>
              </a:rPr>
              <a:t>Especialización de la gestión digital por públicos diferenciados</a:t>
            </a:r>
          </a:p>
          <a:p>
            <a:pPr marL="285710" indent="-196823" fontAlgn="base">
              <a:spcBef>
                <a:spcPct val="0"/>
              </a:spcBef>
              <a:spcAft>
                <a:spcPct val="0"/>
              </a:spcAft>
              <a:buFontTx/>
              <a:buChar char="-"/>
            </a:pPr>
            <a:r>
              <a:rPr lang="es-ES" sz="900" dirty="0" err="1">
                <a:solidFill>
                  <a:srgbClr val="002060"/>
                </a:solidFill>
                <a:cs typeface="Arial" charset="0"/>
              </a:rPr>
              <a:t>Inbound</a:t>
            </a:r>
            <a:r>
              <a:rPr lang="es-ES" sz="900" dirty="0">
                <a:solidFill>
                  <a:srgbClr val="002060"/>
                </a:solidFill>
                <a:cs typeface="Arial" charset="0"/>
              </a:rPr>
              <a:t> marketing</a:t>
            </a:r>
          </a:p>
          <a:p>
            <a:pPr marL="285710" indent="-196823" fontAlgn="base">
              <a:spcBef>
                <a:spcPct val="0"/>
              </a:spcBef>
              <a:spcAft>
                <a:spcPct val="0"/>
              </a:spcAft>
              <a:buFontTx/>
              <a:buChar char="-"/>
            </a:pPr>
            <a:r>
              <a:rPr lang="es-ES" sz="900" dirty="0">
                <a:solidFill>
                  <a:srgbClr val="002060"/>
                </a:solidFill>
                <a:cs typeface="Arial" charset="0"/>
              </a:rPr>
              <a:t>Desarrollo de la web como herramienta de inspiración y conversión</a:t>
            </a:r>
          </a:p>
          <a:p>
            <a:pPr marL="285710" indent="-196823" fontAlgn="base">
              <a:spcBef>
                <a:spcPct val="0"/>
              </a:spcBef>
              <a:spcAft>
                <a:spcPct val="0"/>
              </a:spcAft>
              <a:buFontTx/>
              <a:buChar char="-"/>
            </a:pPr>
            <a:r>
              <a:rPr lang="es-ES" sz="900" dirty="0">
                <a:solidFill>
                  <a:srgbClr val="002060"/>
                </a:solidFill>
                <a:cs typeface="Arial" charset="0"/>
              </a:rPr>
              <a:t>Posicionamiento de atractivos únicos y temas culturales patrimoniales</a:t>
            </a:r>
          </a:p>
          <a:p>
            <a:pPr marL="285710" indent="-196823" fontAlgn="base">
              <a:spcBef>
                <a:spcPct val="0"/>
              </a:spcBef>
              <a:spcAft>
                <a:spcPct val="0"/>
              </a:spcAft>
              <a:buFontTx/>
              <a:buChar char="-"/>
            </a:pPr>
            <a:r>
              <a:rPr lang="es-ES" sz="900" dirty="0">
                <a:solidFill>
                  <a:srgbClr val="002060"/>
                </a:solidFill>
                <a:cs typeface="Arial" charset="0"/>
              </a:rPr>
              <a:t>Desarrollo de producto comercializable “In </a:t>
            </a:r>
            <a:r>
              <a:rPr lang="es-ES" sz="900" dirty="0" err="1">
                <a:solidFill>
                  <a:srgbClr val="002060"/>
                </a:solidFill>
                <a:cs typeface="Arial" charset="0"/>
              </a:rPr>
              <a:t>Quitu</a:t>
            </a:r>
            <a:r>
              <a:rPr lang="es-ES" sz="900" dirty="0">
                <a:solidFill>
                  <a:srgbClr val="002060"/>
                </a:solidFill>
                <a:cs typeface="Arial" charset="0"/>
              </a:rPr>
              <a:t>”</a:t>
            </a:r>
          </a:p>
          <a:p>
            <a:pPr marL="285710" indent="-196823" fontAlgn="base">
              <a:spcBef>
                <a:spcPct val="0"/>
              </a:spcBef>
              <a:spcAft>
                <a:spcPct val="0"/>
              </a:spcAft>
              <a:buFontTx/>
              <a:buChar char="-"/>
            </a:pPr>
            <a:r>
              <a:rPr lang="es-ES" sz="900" dirty="0">
                <a:solidFill>
                  <a:srgbClr val="002060"/>
                </a:solidFill>
                <a:cs typeface="Arial" charset="0"/>
              </a:rPr>
              <a:t>Inteligencia de mercados en tiempo real para toma de decisiones</a:t>
            </a:r>
          </a:p>
          <a:p>
            <a:pPr marL="285710" indent="-196823" fontAlgn="base">
              <a:spcBef>
                <a:spcPct val="0"/>
              </a:spcBef>
              <a:spcAft>
                <a:spcPct val="0"/>
              </a:spcAft>
              <a:buFontTx/>
              <a:buChar char="-"/>
            </a:pPr>
            <a:endParaRPr lang="es-ES" sz="1100" dirty="0">
              <a:solidFill>
                <a:srgbClr val="002060"/>
              </a:solidFill>
              <a:cs typeface="Arial" charset="0"/>
            </a:endParaRPr>
          </a:p>
          <a:p>
            <a:pPr marL="88888" fontAlgn="base">
              <a:spcBef>
                <a:spcPct val="0"/>
              </a:spcBef>
              <a:spcAft>
                <a:spcPct val="0"/>
              </a:spcAft>
            </a:pPr>
            <a:endParaRPr lang="es-ES" sz="1100" dirty="0">
              <a:solidFill>
                <a:srgbClr val="002060"/>
              </a:solidFill>
              <a:cs typeface="Arial" charset="0"/>
            </a:endParaRPr>
          </a:p>
          <a:p>
            <a:pPr marL="285710" indent="-285710" fontAlgn="base">
              <a:spcBef>
                <a:spcPct val="0"/>
              </a:spcBef>
              <a:spcAft>
                <a:spcPct val="0"/>
              </a:spcAft>
              <a:buFontTx/>
              <a:buChar char="-"/>
            </a:pPr>
            <a:endParaRPr lang="es-ES" sz="1100" b="1" dirty="0">
              <a:solidFill>
                <a:srgbClr val="002060"/>
              </a:solidFill>
              <a:cs typeface="Arial" charset="0"/>
            </a:endParaRPr>
          </a:p>
        </p:txBody>
      </p:sp>
      <p:sp>
        <p:nvSpPr>
          <p:cNvPr id="68" name="Title 1"/>
          <p:cNvSpPr txBox="1">
            <a:spLocks/>
          </p:cNvSpPr>
          <p:nvPr/>
        </p:nvSpPr>
        <p:spPr bwMode="auto">
          <a:xfrm>
            <a:off x="343899" y="4239431"/>
            <a:ext cx="2187157" cy="59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b="1" dirty="0">
                <a:solidFill>
                  <a:srgbClr val="002060"/>
                </a:solidFill>
                <a:cs typeface="Arial" charset="0"/>
              </a:rPr>
              <a:t>Estrategias asociadas:</a:t>
            </a:r>
          </a:p>
          <a:p>
            <a:pPr marL="285710" indent="-196823" fontAlgn="base">
              <a:spcBef>
                <a:spcPct val="0"/>
              </a:spcBef>
              <a:spcAft>
                <a:spcPct val="0"/>
              </a:spcAft>
              <a:buFontTx/>
              <a:buChar char="-"/>
            </a:pPr>
            <a:r>
              <a:rPr lang="es-ES" sz="900" dirty="0">
                <a:solidFill>
                  <a:srgbClr val="002060"/>
                </a:solidFill>
                <a:cs typeface="Arial" charset="0"/>
              </a:rPr>
              <a:t>Desarrollo inorgánico del turismo a través de captación de inversiones de alto impacto </a:t>
            </a:r>
          </a:p>
          <a:p>
            <a:pPr marL="285710" indent="-196823" fontAlgn="base">
              <a:spcBef>
                <a:spcPct val="0"/>
              </a:spcBef>
              <a:spcAft>
                <a:spcPct val="0"/>
              </a:spcAft>
              <a:buFontTx/>
              <a:buChar char="-"/>
            </a:pPr>
            <a:r>
              <a:rPr lang="es-ES" sz="900" dirty="0">
                <a:solidFill>
                  <a:srgbClr val="002060"/>
                </a:solidFill>
                <a:cs typeface="Arial" charset="0"/>
              </a:rPr>
              <a:t>Promoción de la inversión adecuada a cada tipología de proyecto</a:t>
            </a:r>
          </a:p>
          <a:p>
            <a:pPr marL="285710" indent="-196823" fontAlgn="base">
              <a:spcBef>
                <a:spcPct val="0"/>
              </a:spcBef>
              <a:spcAft>
                <a:spcPct val="0"/>
              </a:spcAft>
              <a:buFontTx/>
              <a:buChar char="-"/>
            </a:pPr>
            <a:r>
              <a:rPr lang="es-ES" sz="900" dirty="0">
                <a:solidFill>
                  <a:srgbClr val="002060"/>
                </a:solidFill>
                <a:cs typeface="Arial" charset="0"/>
              </a:rPr>
              <a:t>Aumentar y comunicar los beneficios integrales para la calidad</a:t>
            </a:r>
          </a:p>
          <a:p>
            <a:pPr marL="285710" indent="-196823" fontAlgn="base">
              <a:spcBef>
                <a:spcPct val="0"/>
              </a:spcBef>
              <a:spcAft>
                <a:spcPct val="0"/>
              </a:spcAft>
              <a:buFontTx/>
              <a:buChar char="-"/>
            </a:pPr>
            <a:r>
              <a:rPr lang="es-ES" sz="900" dirty="0">
                <a:solidFill>
                  <a:srgbClr val="002060"/>
                </a:solidFill>
                <a:cs typeface="Arial" charset="0"/>
              </a:rPr>
              <a:t>Foco de desarrollo turístico en centralidades de alto atractivo y potencial</a:t>
            </a:r>
          </a:p>
          <a:p>
            <a:pPr marL="88888" fontAlgn="base">
              <a:spcBef>
                <a:spcPct val="0"/>
              </a:spcBef>
              <a:spcAft>
                <a:spcPct val="0"/>
              </a:spcAft>
            </a:pPr>
            <a:endParaRPr lang="es-ES" sz="900" dirty="0">
              <a:solidFill>
                <a:srgbClr val="002060"/>
              </a:solidFill>
              <a:cs typeface="Arial" charset="0"/>
            </a:endParaRPr>
          </a:p>
          <a:p>
            <a:pPr marL="285710" indent="-196823" fontAlgn="base">
              <a:spcBef>
                <a:spcPct val="0"/>
              </a:spcBef>
              <a:spcAft>
                <a:spcPct val="0"/>
              </a:spcAft>
              <a:buFontTx/>
              <a:buChar char="-"/>
            </a:pPr>
            <a:endParaRPr lang="es-ES" sz="1000" dirty="0">
              <a:solidFill>
                <a:srgbClr val="002060"/>
              </a:solidFill>
              <a:cs typeface="Arial" charset="0"/>
            </a:endParaRPr>
          </a:p>
          <a:p>
            <a:pPr marL="285710" indent="-285710" fontAlgn="base">
              <a:spcBef>
                <a:spcPct val="0"/>
              </a:spcBef>
              <a:spcAft>
                <a:spcPct val="0"/>
              </a:spcAft>
              <a:buFontTx/>
              <a:buChar char="-"/>
            </a:pPr>
            <a:endParaRPr lang="es-ES" sz="1000" dirty="0">
              <a:solidFill>
                <a:srgbClr val="002060"/>
              </a:solidFill>
              <a:cs typeface="Arial" charset="0"/>
            </a:endParaRPr>
          </a:p>
        </p:txBody>
      </p:sp>
      <p:cxnSp>
        <p:nvCxnSpPr>
          <p:cNvPr id="72" name="Elbow Connector 71"/>
          <p:cNvCxnSpPr>
            <a:stCxn id="48" idx="0"/>
            <a:endCxn id="64" idx="1"/>
          </p:cNvCxnSpPr>
          <p:nvPr/>
        </p:nvCxnSpPr>
        <p:spPr>
          <a:xfrm rot="5400000" flipH="1" flipV="1">
            <a:off x="6105603" y="1658899"/>
            <a:ext cx="745235" cy="701531"/>
          </a:xfrm>
          <a:prstGeom prst="bentConnector2">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49" idx="0"/>
            <a:endCxn id="65" idx="1"/>
          </p:cNvCxnSpPr>
          <p:nvPr/>
        </p:nvCxnSpPr>
        <p:spPr>
          <a:xfrm rot="5400000" flipH="1" flipV="1">
            <a:off x="7078528" y="3647142"/>
            <a:ext cx="362529" cy="861600"/>
          </a:xfrm>
          <a:prstGeom prst="bentConnector2">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50" idx="2"/>
            <a:endCxn id="66" idx="1"/>
          </p:cNvCxnSpPr>
          <p:nvPr/>
        </p:nvCxnSpPr>
        <p:spPr>
          <a:xfrm rot="5400000" flipH="1" flipV="1">
            <a:off x="6130028" y="4738138"/>
            <a:ext cx="23491" cy="2316232"/>
          </a:xfrm>
          <a:prstGeom prst="bentConnector4">
            <a:avLst>
              <a:gd name="adj1" fmla="val -973139"/>
              <a:gd name="adj2" fmla="val 63460"/>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51" idx="0"/>
          </p:cNvCxnSpPr>
          <p:nvPr/>
        </p:nvCxnSpPr>
        <p:spPr>
          <a:xfrm rot="16200000" flipV="1">
            <a:off x="2847793" y="4407096"/>
            <a:ext cx="235111" cy="883629"/>
          </a:xfrm>
          <a:prstGeom prst="bentConnector2">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7" idx="0"/>
            <a:endCxn id="67" idx="3"/>
          </p:cNvCxnSpPr>
          <p:nvPr/>
        </p:nvCxnSpPr>
        <p:spPr>
          <a:xfrm rot="16200000" flipV="1">
            <a:off x="3003205" y="1886409"/>
            <a:ext cx="391474" cy="1100392"/>
          </a:xfrm>
          <a:prstGeom prst="bentConnector2">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841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3. Objetivos Estratégicos del </a:t>
            </a:r>
            <a:r>
              <a:rPr lang="es-EC" sz="3200" b="1" dirty="0">
                <a:solidFill>
                  <a:schemeClr val="bg2"/>
                </a:solidFill>
              </a:rPr>
              <a:t>Plan </a:t>
            </a:r>
            <a:r>
              <a:rPr lang="es-ES_tradnl" sz="3200" b="1" dirty="0" smtClean="0">
                <a:solidFill>
                  <a:schemeClr val="bg2"/>
                </a:solidFill>
              </a:rPr>
              <a:t>Estratégico </a:t>
            </a:r>
            <a:r>
              <a:rPr lang="es-ES" sz="3200" b="1" dirty="0" smtClean="0">
                <a:solidFill>
                  <a:schemeClr val="bg2"/>
                </a:solidFill>
              </a:rPr>
              <a:t>de </a:t>
            </a:r>
            <a:r>
              <a:rPr lang="es-ES" sz="3200" b="1" dirty="0">
                <a:solidFill>
                  <a:schemeClr val="bg2"/>
                </a:solidFill>
              </a:rPr>
              <a:t>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1218736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Objetivos Estratégicos</a:t>
            </a:r>
          </a:p>
          <a:p>
            <a:pPr fontAlgn="base">
              <a:spcBef>
                <a:spcPct val="0"/>
              </a:spcBef>
              <a:spcAft>
                <a:spcPct val="0"/>
              </a:spcAft>
            </a:pPr>
            <a:r>
              <a:rPr lang="es-ES" sz="2000" b="1" dirty="0">
                <a:solidFill>
                  <a:srgbClr val="00B0F0"/>
                </a:solidFill>
                <a:cs typeface="Arial" charset="0"/>
              </a:rPr>
              <a:t>Objetivos Generales del Plan de Turismo Sostenible de Quito</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403611" y="1124744"/>
            <a:ext cx="921702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b="1" dirty="0">
                <a:solidFill>
                  <a:srgbClr val="002060"/>
                </a:solidFill>
                <a:cs typeface="Arial" charset="0"/>
              </a:rPr>
              <a:t>Los objetivos estratégicos que se fijan para el desarrollo y consolidación del turismo en el Destino Quito, son:</a:t>
            </a:r>
          </a:p>
          <a:p>
            <a:pPr marL="285710" indent="-285710" eaLnBrk="1" fontAlgn="t" hangingPunct="1">
              <a:spcAft>
                <a:spcPts val="1200"/>
              </a:spcAft>
              <a:buFont typeface="Arial" panose="020B0604020202020204" pitchFamily="34" charset="0"/>
              <a:buChar char="•"/>
            </a:pPr>
            <a:r>
              <a:rPr lang="es-ES" sz="1800" dirty="0">
                <a:solidFill>
                  <a:schemeClr val="accent2">
                    <a:lumMod val="75000"/>
                  </a:schemeClr>
                </a:solidFill>
                <a:cs typeface="Arial" charset="0"/>
              </a:rPr>
              <a:t>Aumentar el </a:t>
            </a:r>
            <a:r>
              <a:rPr lang="es-ES" sz="2000" b="1" dirty="0">
                <a:solidFill>
                  <a:schemeClr val="accent2">
                    <a:lumMod val="75000"/>
                  </a:schemeClr>
                </a:solidFill>
                <a:cs typeface="Arial" charset="0"/>
              </a:rPr>
              <a:t>aporte </a:t>
            </a:r>
            <a:r>
              <a:rPr lang="es-ES" sz="1800" dirty="0">
                <a:solidFill>
                  <a:schemeClr val="accent2">
                    <a:lumMod val="75000"/>
                  </a:schemeClr>
                </a:solidFill>
                <a:cs typeface="Arial" charset="0"/>
              </a:rPr>
              <a:t>de la industria turística </a:t>
            </a:r>
            <a:r>
              <a:rPr lang="es-ES" sz="2000" b="1" dirty="0">
                <a:solidFill>
                  <a:schemeClr val="accent2">
                    <a:lumMod val="75000"/>
                  </a:schemeClr>
                </a:solidFill>
                <a:cs typeface="Arial" charset="0"/>
              </a:rPr>
              <a:t>al PIB de la Ciudad </a:t>
            </a:r>
            <a:r>
              <a:rPr lang="es-ES" sz="1800" dirty="0">
                <a:solidFill>
                  <a:schemeClr val="accent2">
                    <a:lumMod val="75000"/>
                  </a:schemeClr>
                </a:solidFill>
                <a:cs typeface="Arial" charset="0"/>
              </a:rPr>
              <a:t>hasta un </a:t>
            </a:r>
            <a:r>
              <a:rPr lang="es-ES" sz="2000" b="1" dirty="0">
                <a:solidFill>
                  <a:schemeClr val="accent2">
                    <a:lumMod val="75000"/>
                  </a:schemeClr>
                </a:solidFill>
                <a:cs typeface="Arial" charset="0"/>
              </a:rPr>
              <a:t>8% </a:t>
            </a:r>
            <a:r>
              <a:rPr lang="es-ES" sz="1800" dirty="0">
                <a:solidFill>
                  <a:schemeClr val="accent2">
                    <a:lumMod val="75000"/>
                  </a:schemeClr>
                </a:solidFill>
                <a:cs typeface="Arial" charset="0"/>
              </a:rPr>
              <a:t>en </a:t>
            </a:r>
            <a:r>
              <a:rPr lang="es-ES" sz="2000" b="1" dirty="0">
                <a:solidFill>
                  <a:schemeClr val="accent2">
                    <a:lumMod val="75000"/>
                  </a:schemeClr>
                </a:solidFill>
                <a:cs typeface="Arial" charset="0"/>
              </a:rPr>
              <a:t>5 </a:t>
            </a:r>
            <a:r>
              <a:rPr lang="es-ES" sz="2000" b="1" dirty="0" smtClean="0">
                <a:solidFill>
                  <a:schemeClr val="accent2">
                    <a:lumMod val="75000"/>
                  </a:schemeClr>
                </a:solidFill>
                <a:cs typeface="Arial" charset="0"/>
              </a:rPr>
              <a:t>años*</a:t>
            </a:r>
            <a:endParaRPr lang="es-ES" sz="1800" b="1" dirty="0">
              <a:solidFill>
                <a:schemeClr val="accent2">
                  <a:lumMod val="75000"/>
                </a:schemeClr>
              </a:solidFill>
              <a:cs typeface="Arial" charset="0"/>
            </a:endParaRPr>
          </a:p>
          <a:p>
            <a:pPr marL="285710" indent="-285710" eaLnBrk="1" fontAlgn="t" hangingPunct="1">
              <a:spcAft>
                <a:spcPts val="1200"/>
              </a:spcAft>
              <a:buFont typeface="Arial" panose="020B0604020202020204" pitchFamily="34" charset="0"/>
              <a:buChar char="•"/>
            </a:pPr>
            <a:r>
              <a:rPr lang="es-ES" sz="2000" b="1" dirty="0">
                <a:solidFill>
                  <a:schemeClr val="accent2">
                    <a:lumMod val="75000"/>
                  </a:schemeClr>
                </a:solidFill>
                <a:cs typeface="Arial" charset="0"/>
              </a:rPr>
              <a:t>Posicionar Quito </a:t>
            </a:r>
            <a:r>
              <a:rPr lang="es-ES" sz="1800" dirty="0">
                <a:solidFill>
                  <a:schemeClr val="accent2">
                    <a:lumMod val="75000"/>
                  </a:schemeClr>
                </a:solidFill>
                <a:cs typeface="Arial" charset="0"/>
              </a:rPr>
              <a:t>como un </a:t>
            </a:r>
            <a:r>
              <a:rPr lang="es-ES" sz="2000" b="1" dirty="0">
                <a:solidFill>
                  <a:schemeClr val="accent2">
                    <a:lumMod val="75000"/>
                  </a:schemeClr>
                </a:solidFill>
                <a:cs typeface="Arial" charset="0"/>
              </a:rPr>
              <a:t>destino</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turístico </a:t>
            </a:r>
            <a:r>
              <a:rPr lang="es-ES" sz="2000" b="1" dirty="0">
                <a:solidFill>
                  <a:schemeClr val="accent2">
                    <a:lumMod val="75000"/>
                  </a:schemeClr>
                </a:solidFill>
                <a:cs typeface="Arial" charset="0"/>
              </a:rPr>
              <a:t>único</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y atractivo de </a:t>
            </a:r>
            <a:r>
              <a:rPr lang="es-ES" sz="2000" b="1" dirty="0">
                <a:solidFill>
                  <a:schemeClr val="accent2">
                    <a:lumMod val="75000"/>
                  </a:schemeClr>
                </a:solidFill>
                <a:cs typeface="Arial" charset="0"/>
              </a:rPr>
              <a:t>visita fundamental</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para el turista internacional a Sudamérica</a:t>
            </a:r>
            <a:r>
              <a:rPr lang="es-ES" sz="1200" b="1" dirty="0">
                <a:solidFill>
                  <a:srgbClr val="002060"/>
                </a:solidFill>
                <a:cs typeface="Arial" charset="0"/>
              </a:rPr>
              <a:t> </a:t>
            </a: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19</a:t>
            </a:fld>
            <a:endParaRPr lang="es-ES_tradnl" dirty="0">
              <a:solidFill>
                <a:srgbClr val="002776"/>
              </a:solidFill>
            </a:endParaRPr>
          </a:p>
        </p:txBody>
      </p:sp>
      <p:sp>
        <p:nvSpPr>
          <p:cNvPr id="3" name="TextBox 2"/>
          <p:cNvSpPr txBox="1"/>
          <p:nvPr/>
        </p:nvSpPr>
        <p:spPr>
          <a:xfrm>
            <a:off x="414907" y="3068961"/>
            <a:ext cx="9205724" cy="3308588"/>
          </a:xfrm>
          <a:prstGeom prst="rect">
            <a:avLst/>
          </a:prstGeom>
        </p:spPr>
        <p:style>
          <a:lnRef idx="0">
            <a:schemeClr val="accent4"/>
          </a:lnRef>
          <a:fillRef idx="3">
            <a:schemeClr val="accent4"/>
          </a:fillRef>
          <a:effectRef idx="3">
            <a:schemeClr val="accent4"/>
          </a:effectRef>
          <a:fontRef idx="minor">
            <a:schemeClr val="lt1"/>
          </a:fontRef>
        </p:style>
        <p:txBody>
          <a:bodyPr wrap="square" lIns="91428" tIns="45715" rIns="91428" bIns="45715" rtlCol="0">
            <a:spAutoFit/>
          </a:bodyPr>
          <a:lstStyle/>
          <a:p>
            <a:pPr algn="just" fontAlgn="base">
              <a:spcBef>
                <a:spcPct val="0"/>
              </a:spcBef>
              <a:spcAft>
                <a:spcPts val="600"/>
              </a:spcAft>
            </a:pPr>
            <a:endParaRPr lang="es-ES" sz="1100" dirty="0">
              <a:solidFill>
                <a:schemeClr val="bg1"/>
              </a:solidFill>
              <a:cs typeface="Arial" charset="0"/>
            </a:endParaRPr>
          </a:p>
          <a:p>
            <a:pPr algn="just" fontAlgn="base">
              <a:spcBef>
                <a:spcPct val="0"/>
              </a:spcBef>
              <a:spcAft>
                <a:spcPts val="600"/>
              </a:spcAft>
            </a:pPr>
            <a:r>
              <a:rPr lang="es-ES" sz="1200" dirty="0">
                <a:solidFill>
                  <a:schemeClr val="bg1"/>
                </a:solidFill>
                <a:cs typeface="Arial" charset="0"/>
              </a:rPr>
              <a:t>Los objetivos que se plantean, requerirán fuertes cambios de paradigmas, considerando la situación de decrecimiento general del destino (niveles de gasto, llegadas, estadía promedio, arribos internacionales, etc.) y la falta de renovación de oferta cultural y atractivos únicos de alto impacto (Centro Histórico sin dinámicas turísticas nuevas y con productos </a:t>
            </a:r>
            <a:r>
              <a:rPr lang="es-ES" sz="1200" dirty="0" err="1">
                <a:solidFill>
                  <a:schemeClr val="bg1"/>
                </a:solidFill>
                <a:cs typeface="Arial" charset="0"/>
              </a:rPr>
              <a:t>semi</a:t>
            </a:r>
            <a:r>
              <a:rPr lang="es-ES" sz="1200" dirty="0">
                <a:solidFill>
                  <a:schemeClr val="bg1"/>
                </a:solidFill>
                <a:cs typeface="Arial" charset="0"/>
              </a:rPr>
              <a:t>-comercializados, atractivos disponibles desaprovechados, desarrollo de la Mitad del Mundo como la gran frustración de propuesta competitiva única del destino). El desarrollo del turismo en Quito, </a:t>
            </a:r>
            <a:r>
              <a:rPr lang="es-ES" sz="1200" b="1" dirty="0">
                <a:solidFill>
                  <a:schemeClr val="bg1"/>
                </a:solidFill>
                <a:cs typeface="Arial" charset="0"/>
              </a:rPr>
              <a:t>para alcanzar los objetivos planteados</a:t>
            </a:r>
            <a:r>
              <a:rPr lang="es-ES" sz="1200" dirty="0">
                <a:solidFill>
                  <a:schemeClr val="bg1"/>
                </a:solidFill>
                <a:cs typeface="Arial" charset="0"/>
              </a:rPr>
              <a:t>, se logrará a partir de fuertes dosis de </a:t>
            </a:r>
            <a:r>
              <a:rPr lang="es-ES" sz="1200" b="1" dirty="0">
                <a:solidFill>
                  <a:schemeClr val="bg1"/>
                </a:solidFill>
                <a:cs typeface="Arial" charset="0"/>
              </a:rPr>
              <a:t>valentía </a:t>
            </a:r>
            <a:r>
              <a:rPr lang="es-ES" sz="1200" dirty="0">
                <a:solidFill>
                  <a:schemeClr val="bg1"/>
                </a:solidFill>
                <a:cs typeface="Arial" charset="0"/>
              </a:rPr>
              <a:t>por parte del sector público y privado del DMQ </a:t>
            </a:r>
            <a:r>
              <a:rPr lang="es-ES" sz="1200" b="1" dirty="0">
                <a:solidFill>
                  <a:schemeClr val="bg1"/>
                </a:solidFill>
                <a:cs typeface="Arial" charset="0"/>
              </a:rPr>
              <a:t>para romper inercias y paradigmas</a:t>
            </a:r>
            <a:r>
              <a:rPr lang="es-ES" sz="1200" dirty="0">
                <a:solidFill>
                  <a:schemeClr val="bg1"/>
                </a:solidFill>
                <a:cs typeface="Arial" charset="0"/>
              </a:rPr>
              <a:t>. Ambos objetivos generales implicarán: </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Ampliar la oferta</a:t>
            </a:r>
            <a:r>
              <a:rPr lang="es-ES" sz="1200" dirty="0">
                <a:solidFill>
                  <a:schemeClr val="bg1"/>
                </a:solidFill>
                <a:cs typeface="Arial" charset="0"/>
              </a:rPr>
              <a:t>, que ésta sea </a:t>
            </a:r>
            <a:r>
              <a:rPr lang="es-ES" sz="1200" b="1" dirty="0">
                <a:solidFill>
                  <a:schemeClr val="bg1"/>
                </a:solidFill>
                <a:cs typeface="Arial" charset="0"/>
              </a:rPr>
              <a:t>de alto impacto </a:t>
            </a:r>
            <a:r>
              <a:rPr lang="es-ES" sz="1200" dirty="0">
                <a:solidFill>
                  <a:schemeClr val="bg1"/>
                </a:solidFill>
                <a:cs typeface="Arial" charset="0"/>
              </a:rPr>
              <a:t>para romper el mercado y </a:t>
            </a:r>
            <a:r>
              <a:rPr lang="es-ES" sz="1200" b="1" dirty="0">
                <a:solidFill>
                  <a:schemeClr val="bg1"/>
                </a:solidFill>
                <a:cs typeface="Arial" charset="0"/>
              </a:rPr>
              <a:t>generar novedad </a:t>
            </a:r>
            <a:r>
              <a:rPr lang="es-ES" sz="1200" dirty="0">
                <a:solidFill>
                  <a:schemeClr val="bg1"/>
                </a:solidFill>
                <a:cs typeface="Arial" charset="0"/>
              </a:rPr>
              <a:t>para la demanda (oferta cultural de gran formato, desarrollo de RICE); que sea </a:t>
            </a:r>
            <a:r>
              <a:rPr lang="es-ES" sz="1200" b="1" dirty="0">
                <a:solidFill>
                  <a:schemeClr val="bg1"/>
                </a:solidFill>
                <a:cs typeface="Arial" charset="0"/>
              </a:rPr>
              <a:t>atractiva en relación a los intereses de la demanda </a:t>
            </a:r>
            <a:r>
              <a:rPr lang="es-ES" sz="1200" dirty="0">
                <a:solidFill>
                  <a:schemeClr val="bg1"/>
                </a:solidFill>
                <a:cs typeface="Arial" charset="0"/>
              </a:rPr>
              <a:t>(cultural, mitad del mundo, experiencias urbanas en primera instancia), y que </a:t>
            </a:r>
            <a:r>
              <a:rPr lang="es-ES" sz="1200" b="1" dirty="0">
                <a:solidFill>
                  <a:schemeClr val="bg1"/>
                </a:solidFill>
                <a:cs typeface="Arial" charset="0"/>
              </a:rPr>
              <a:t>mejore la calidad de la experiencia </a:t>
            </a:r>
            <a:r>
              <a:rPr lang="es-ES" sz="1200" dirty="0">
                <a:solidFill>
                  <a:schemeClr val="bg1"/>
                </a:solidFill>
                <a:cs typeface="Arial" charset="0"/>
              </a:rPr>
              <a:t>general para propiciar más gasto (por gasto directo y por incentivarse el aumento de estadía por más y mejor oferta).</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Definir y consolidar posicionamiento </a:t>
            </a:r>
            <a:r>
              <a:rPr lang="es-ES" sz="1200" dirty="0">
                <a:solidFill>
                  <a:schemeClr val="bg1"/>
                </a:solidFill>
                <a:cs typeface="Arial" charset="0"/>
              </a:rPr>
              <a:t>a partir de las </a:t>
            </a:r>
            <a:r>
              <a:rPr lang="es-ES" sz="1200" b="1" dirty="0">
                <a:solidFill>
                  <a:schemeClr val="bg1"/>
                </a:solidFill>
                <a:cs typeface="Arial" charset="0"/>
              </a:rPr>
              <a:t>propuestas únicas del destino</a:t>
            </a:r>
            <a:r>
              <a:rPr lang="es-ES" sz="1200" dirty="0">
                <a:solidFill>
                  <a:schemeClr val="bg1"/>
                </a:solidFill>
                <a:cs typeface="Arial" charset="0"/>
              </a:rPr>
              <a:t>, soportado por la ejecución del punto anterior, y por la </a:t>
            </a:r>
            <a:r>
              <a:rPr lang="es-ES" sz="1200" b="1" dirty="0">
                <a:solidFill>
                  <a:schemeClr val="bg1"/>
                </a:solidFill>
                <a:cs typeface="Arial" charset="0"/>
              </a:rPr>
              <a:t>atracción de inversiones de proyección mundial </a:t>
            </a:r>
            <a:r>
              <a:rPr lang="es-ES" sz="1200" dirty="0">
                <a:solidFill>
                  <a:schemeClr val="bg1"/>
                </a:solidFill>
                <a:cs typeface="Arial" charset="0"/>
              </a:rPr>
              <a:t>que generen notoriedad e interés en el destino (ej. desarrollos icónicos y de envergadura en sitios únicos o emblemáticos – Mitad del Mundo, Bicentenario, Museos, arquitectura icónica, etc.)</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Potenciar la promoción y la comercialización</a:t>
            </a:r>
            <a:r>
              <a:rPr lang="es-ES" sz="1200" dirty="0">
                <a:solidFill>
                  <a:schemeClr val="bg1"/>
                </a:solidFill>
                <a:cs typeface="Arial" charset="0"/>
              </a:rPr>
              <a:t>, para posicionar lo nuevo, difundir, distribuir y canalizar más demanda</a:t>
            </a:r>
          </a:p>
        </p:txBody>
      </p:sp>
      <p:sp>
        <p:nvSpPr>
          <p:cNvPr id="4" name="TextBox 3"/>
          <p:cNvSpPr txBox="1"/>
          <p:nvPr/>
        </p:nvSpPr>
        <p:spPr>
          <a:xfrm>
            <a:off x="704528" y="6453336"/>
            <a:ext cx="7632848" cy="338554"/>
          </a:xfrm>
          <a:prstGeom prst="rect">
            <a:avLst/>
          </a:prstGeom>
          <a:noFill/>
        </p:spPr>
        <p:txBody>
          <a:bodyPr wrap="square" rtlCol="0">
            <a:spAutoFit/>
          </a:bodyPr>
          <a:lstStyle/>
          <a:p>
            <a:r>
              <a:rPr lang="es-ES" sz="800" dirty="0" smtClean="0"/>
              <a:t>* El 9</a:t>
            </a:r>
            <a:r>
              <a:rPr lang="es-ES" sz="800" dirty="0"/>
              <a:t>% </a:t>
            </a:r>
            <a:r>
              <a:rPr lang="es-ES" sz="800" dirty="0" smtClean="0"/>
              <a:t>de aporte del turismo al PIB es </a:t>
            </a:r>
            <a:r>
              <a:rPr lang="es-ES" sz="800" dirty="0"/>
              <a:t>la media mundial </a:t>
            </a:r>
            <a:r>
              <a:rPr lang="es-ES" sz="800" dirty="0" smtClean="0"/>
              <a:t>para un destino </a:t>
            </a:r>
            <a:r>
              <a:rPr lang="es-ES" sz="800" dirty="0"/>
              <a:t>en </a:t>
            </a:r>
            <a:r>
              <a:rPr lang="es-ES" sz="800" dirty="0" smtClean="0"/>
              <a:t>general, y el 9</a:t>
            </a:r>
            <a:r>
              <a:rPr lang="es-ES" sz="800" dirty="0"/>
              <a:t>% es también el aporte del turismo a los destinos urbanos del set competitivo</a:t>
            </a:r>
          </a:p>
        </p:txBody>
      </p:sp>
    </p:spTree>
    <p:extLst>
      <p:ext uri="{BB962C8B-B14F-4D97-AF65-F5344CB8AC3E}">
        <p14:creationId xmlns:p14="http://schemas.microsoft.com/office/powerpoint/2010/main" val="338721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0"/>
          </p:nvPr>
        </p:nvSpPr>
        <p:spPr>
          <a:xfrm>
            <a:off x="272480" y="116632"/>
            <a:ext cx="8866640" cy="969282"/>
          </a:xfrm>
          <a:prstGeom prst="rect">
            <a:avLst/>
          </a:prstGeom>
        </p:spPr>
        <p:txBody>
          <a:bodyPr anchor="t"/>
          <a:lstStyle/>
          <a:p>
            <a:pPr marL="0" indent="0"/>
            <a:r>
              <a:rPr lang="es-ES" sz="3200" b="1" dirty="0" smtClean="0">
                <a:solidFill>
                  <a:schemeClr val="bg1"/>
                </a:solidFill>
              </a:rPr>
              <a:t>Contenido</a:t>
            </a:r>
            <a:endParaRPr lang="es-ES" sz="3200" b="1" dirty="0">
              <a:solidFill>
                <a:srgbClr val="FF0000"/>
              </a:solidFill>
            </a:endParaRPr>
          </a:p>
        </p:txBody>
      </p:sp>
      <p:grpSp>
        <p:nvGrpSpPr>
          <p:cNvPr id="7" name="Group 6"/>
          <p:cNvGrpSpPr/>
          <p:nvPr/>
        </p:nvGrpSpPr>
        <p:grpSpPr>
          <a:xfrm>
            <a:off x="8625408" y="260648"/>
            <a:ext cx="1224136" cy="1133252"/>
            <a:chOff x="7977188" y="2865438"/>
            <a:chExt cx="490538" cy="427038"/>
          </a:xfrm>
          <a:solidFill>
            <a:schemeClr val="bg2"/>
          </a:solidFill>
        </p:grpSpPr>
        <p:sp>
          <p:nvSpPr>
            <p:cNvPr id="8" name="Freeform 599"/>
            <p:cNvSpPr>
              <a:spLocks noEditPoints="1"/>
            </p:cNvSpPr>
            <p:nvPr/>
          </p:nvSpPr>
          <p:spPr bwMode="auto">
            <a:xfrm>
              <a:off x="8151813" y="3021013"/>
              <a:ext cx="20638" cy="19050"/>
            </a:xfrm>
            <a:custGeom>
              <a:avLst/>
              <a:gdLst>
                <a:gd name="T0" fmla="*/ 5 w 6"/>
                <a:gd name="T1" fmla="*/ 0 h 5"/>
                <a:gd name="T2" fmla="*/ 5 w 6"/>
                <a:gd name="T3" fmla="*/ 5 h 5"/>
                <a:gd name="T4" fmla="*/ 0 w 6"/>
                <a:gd name="T5" fmla="*/ 4 h 5"/>
                <a:gd name="T6" fmla="*/ 5 w 6"/>
                <a:gd name="T7" fmla="*/ 0 h 5"/>
                <a:gd name="T8" fmla="*/ 3 w 6"/>
                <a:gd name="T9" fmla="*/ 4 h 5"/>
                <a:gd name="T10" fmla="*/ 4 w 6"/>
                <a:gd name="T11" fmla="*/ 1 h 5"/>
                <a:gd name="T12" fmla="*/ 3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0"/>
                  </a:moveTo>
                  <a:cubicBezTo>
                    <a:pt x="6" y="1"/>
                    <a:pt x="5" y="4"/>
                    <a:pt x="5" y="5"/>
                  </a:cubicBezTo>
                  <a:cubicBezTo>
                    <a:pt x="3" y="5"/>
                    <a:pt x="1" y="5"/>
                    <a:pt x="0" y="4"/>
                  </a:cubicBezTo>
                  <a:cubicBezTo>
                    <a:pt x="1" y="1"/>
                    <a:pt x="2" y="0"/>
                    <a:pt x="5" y="0"/>
                  </a:cubicBezTo>
                  <a:close/>
                  <a:moveTo>
                    <a:pt x="3" y="4"/>
                  </a:moveTo>
                  <a:cubicBezTo>
                    <a:pt x="3" y="3"/>
                    <a:pt x="4" y="3"/>
                    <a:pt x="4" y="1"/>
                  </a:cubicBezTo>
                  <a:cubicBezTo>
                    <a:pt x="2" y="1"/>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sp>
          <p:nvSpPr>
            <p:cNvPr id="9" name="Freeform 600"/>
            <p:cNvSpPr>
              <a:spLocks noEditPoints="1"/>
            </p:cNvSpPr>
            <p:nvPr/>
          </p:nvSpPr>
          <p:spPr bwMode="auto">
            <a:xfrm>
              <a:off x="8151813" y="3071813"/>
              <a:ext cx="28575" cy="31750"/>
            </a:xfrm>
            <a:custGeom>
              <a:avLst/>
              <a:gdLst>
                <a:gd name="T0" fmla="*/ 7 w 8"/>
                <a:gd name="T1" fmla="*/ 3 h 9"/>
                <a:gd name="T2" fmla="*/ 1 w 8"/>
                <a:gd name="T3" fmla="*/ 7 h 9"/>
                <a:gd name="T4" fmla="*/ 7 w 8"/>
                <a:gd name="T5" fmla="*/ 3 h 9"/>
                <a:gd name="T6" fmla="*/ 3 w 8"/>
                <a:gd name="T7" fmla="*/ 6 h 9"/>
                <a:gd name="T8" fmla="*/ 5 w 8"/>
                <a:gd name="T9" fmla="*/ 3 h 9"/>
                <a:gd name="T10" fmla="*/ 4 w 8"/>
                <a:gd name="T11" fmla="*/ 3 h 9"/>
                <a:gd name="T12" fmla="*/ 3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3"/>
                  </a:moveTo>
                  <a:cubicBezTo>
                    <a:pt x="8" y="7"/>
                    <a:pt x="4" y="9"/>
                    <a:pt x="1" y="7"/>
                  </a:cubicBezTo>
                  <a:cubicBezTo>
                    <a:pt x="0" y="4"/>
                    <a:pt x="5" y="0"/>
                    <a:pt x="7" y="3"/>
                  </a:cubicBezTo>
                  <a:close/>
                  <a:moveTo>
                    <a:pt x="3" y="6"/>
                  </a:moveTo>
                  <a:cubicBezTo>
                    <a:pt x="5" y="6"/>
                    <a:pt x="6" y="5"/>
                    <a:pt x="5" y="3"/>
                  </a:cubicBezTo>
                  <a:cubicBezTo>
                    <a:pt x="5" y="3"/>
                    <a:pt x="4" y="3"/>
                    <a:pt x="4" y="3"/>
                  </a:cubicBezTo>
                  <a:cubicBezTo>
                    <a:pt x="3" y="4"/>
                    <a:pt x="2"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sp>
          <p:nvSpPr>
            <p:cNvPr id="10" name="Freeform 617"/>
            <p:cNvSpPr>
              <a:spLocks noEditPoints="1"/>
            </p:cNvSpPr>
            <p:nvPr/>
          </p:nvSpPr>
          <p:spPr bwMode="auto">
            <a:xfrm>
              <a:off x="7977188" y="2865438"/>
              <a:ext cx="490538" cy="427038"/>
            </a:xfrm>
            <a:custGeom>
              <a:avLst/>
              <a:gdLst>
                <a:gd name="T0" fmla="*/ 85 w 138"/>
                <a:gd name="T1" fmla="*/ 36 h 120"/>
                <a:gd name="T2" fmla="*/ 138 w 138"/>
                <a:gd name="T3" fmla="*/ 50 h 120"/>
                <a:gd name="T4" fmla="*/ 79 w 138"/>
                <a:gd name="T5" fmla="*/ 96 h 120"/>
                <a:gd name="T6" fmla="*/ 62 w 138"/>
                <a:gd name="T7" fmla="*/ 114 h 120"/>
                <a:gd name="T8" fmla="*/ 25 w 138"/>
                <a:gd name="T9" fmla="*/ 117 h 120"/>
                <a:gd name="T10" fmla="*/ 4 w 138"/>
                <a:gd name="T11" fmla="*/ 80 h 120"/>
                <a:gd name="T12" fmla="*/ 54 w 138"/>
                <a:gd name="T13" fmla="*/ 7 h 120"/>
                <a:gd name="T14" fmla="*/ 53 w 138"/>
                <a:gd name="T15" fmla="*/ 8 h 120"/>
                <a:gd name="T16" fmla="*/ 86 w 138"/>
                <a:gd name="T17" fmla="*/ 19 h 120"/>
                <a:gd name="T18" fmla="*/ 89 w 138"/>
                <a:gd name="T19" fmla="*/ 42 h 120"/>
                <a:gd name="T20" fmla="*/ 9 w 138"/>
                <a:gd name="T21" fmla="*/ 74 h 120"/>
                <a:gd name="T22" fmla="*/ 85 w 138"/>
                <a:gd name="T23" fmla="*/ 91 h 120"/>
                <a:gd name="T24" fmla="*/ 90 w 138"/>
                <a:gd name="T25" fmla="*/ 21 h 120"/>
                <a:gd name="T26" fmla="*/ 86 w 138"/>
                <a:gd name="T27" fmla="*/ 24 h 120"/>
                <a:gd name="T28" fmla="*/ 88 w 138"/>
                <a:gd name="T29" fmla="*/ 31 h 120"/>
                <a:gd name="T30" fmla="*/ 4 w 138"/>
                <a:gd name="T31" fmla="*/ 43 h 120"/>
                <a:gd name="T32" fmla="*/ 4 w 138"/>
                <a:gd name="T33" fmla="*/ 48 h 120"/>
                <a:gd name="T34" fmla="*/ 3 w 138"/>
                <a:gd name="T35" fmla="*/ 53 h 120"/>
                <a:gd name="T36" fmla="*/ 4 w 138"/>
                <a:gd name="T37" fmla="*/ 57 h 120"/>
                <a:gd name="T38" fmla="*/ 4 w 138"/>
                <a:gd name="T39" fmla="*/ 61 h 120"/>
                <a:gd name="T40" fmla="*/ 5 w 138"/>
                <a:gd name="T41" fmla="*/ 65 h 120"/>
                <a:gd name="T42" fmla="*/ 5 w 138"/>
                <a:gd name="T43" fmla="*/ 74 h 120"/>
                <a:gd name="T44" fmla="*/ 67 w 138"/>
                <a:gd name="T45" fmla="*/ 75 h 120"/>
                <a:gd name="T46" fmla="*/ 15 w 138"/>
                <a:gd name="T47" fmla="*/ 77 h 120"/>
                <a:gd name="T48" fmla="*/ 15 w 138"/>
                <a:gd name="T49" fmla="*/ 77 h 120"/>
                <a:gd name="T50" fmla="*/ 21 w 138"/>
                <a:gd name="T51" fmla="*/ 77 h 120"/>
                <a:gd name="T52" fmla="*/ 57 w 138"/>
                <a:gd name="T53" fmla="*/ 75 h 120"/>
                <a:gd name="T54" fmla="*/ 63 w 138"/>
                <a:gd name="T55" fmla="*/ 75 h 120"/>
                <a:gd name="T56" fmla="*/ 72 w 138"/>
                <a:gd name="T57" fmla="*/ 75 h 120"/>
                <a:gd name="T58" fmla="*/ 78 w 138"/>
                <a:gd name="T59" fmla="*/ 75 h 120"/>
                <a:gd name="T60" fmla="*/ 82 w 138"/>
                <a:gd name="T61" fmla="*/ 76 h 120"/>
                <a:gd name="T62" fmla="*/ 25 w 138"/>
                <a:gd name="T63" fmla="*/ 77 h 120"/>
                <a:gd name="T64" fmla="*/ 9 w 138"/>
                <a:gd name="T65" fmla="*/ 79 h 120"/>
                <a:gd name="T66" fmla="*/ 30 w 138"/>
                <a:gd name="T67" fmla="*/ 77 h 120"/>
                <a:gd name="T68" fmla="*/ 39 w 138"/>
                <a:gd name="T69" fmla="*/ 76 h 120"/>
                <a:gd name="T70" fmla="*/ 45 w 138"/>
                <a:gd name="T71" fmla="*/ 76 h 120"/>
                <a:gd name="T72" fmla="*/ 8 w 138"/>
                <a:gd name="T73" fmla="*/ 76 h 120"/>
                <a:gd name="T74" fmla="*/ 55 w 138"/>
                <a:gd name="T75" fmla="*/ 79 h 120"/>
                <a:gd name="T76" fmla="*/ 85 w 138"/>
                <a:gd name="T77" fmla="*/ 79 h 120"/>
                <a:gd name="T78" fmla="*/ 55 w 138"/>
                <a:gd name="T79" fmla="*/ 81 h 120"/>
                <a:gd name="T80" fmla="*/ 55 w 138"/>
                <a:gd name="T81" fmla="*/ 88 h 120"/>
                <a:gd name="T82" fmla="*/ 51 w 138"/>
                <a:gd name="T83" fmla="*/ 102 h 120"/>
                <a:gd name="T84" fmla="*/ 83 w 138"/>
                <a:gd name="T85" fmla="*/ 94 h 120"/>
                <a:gd name="T86" fmla="*/ 56 w 138"/>
                <a:gd name="T8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20">
                  <a:moveTo>
                    <a:pt x="54" y="7"/>
                  </a:moveTo>
                  <a:cubicBezTo>
                    <a:pt x="56" y="15"/>
                    <a:pt x="58" y="26"/>
                    <a:pt x="58" y="35"/>
                  </a:cubicBezTo>
                  <a:cubicBezTo>
                    <a:pt x="67" y="35"/>
                    <a:pt x="76" y="36"/>
                    <a:pt x="85" y="36"/>
                  </a:cubicBezTo>
                  <a:cubicBezTo>
                    <a:pt x="85" y="32"/>
                    <a:pt x="82" y="26"/>
                    <a:pt x="81" y="20"/>
                  </a:cubicBezTo>
                  <a:cubicBezTo>
                    <a:pt x="82" y="18"/>
                    <a:pt x="84" y="16"/>
                    <a:pt x="86" y="15"/>
                  </a:cubicBezTo>
                  <a:cubicBezTo>
                    <a:pt x="106" y="24"/>
                    <a:pt x="123" y="37"/>
                    <a:pt x="138" y="50"/>
                  </a:cubicBezTo>
                  <a:cubicBezTo>
                    <a:pt x="132" y="59"/>
                    <a:pt x="123" y="65"/>
                    <a:pt x="115" y="72"/>
                  </a:cubicBezTo>
                  <a:cubicBezTo>
                    <a:pt x="108" y="79"/>
                    <a:pt x="100" y="88"/>
                    <a:pt x="92" y="92"/>
                  </a:cubicBezTo>
                  <a:cubicBezTo>
                    <a:pt x="88" y="94"/>
                    <a:pt x="84" y="96"/>
                    <a:pt x="79" y="96"/>
                  </a:cubicBezTo>
                  <a:cubicBezTo>
                    <a:pt x="76" y="90"/>
                    <a:pt x="80" y="83"/>
                    <a:pt x="81" y="79"/>
                  </a:cubicBezTo>
                  <a:cubicBezTo>
                    <a:pt x="74" y="78"/>
                    <a:pt x="63" y="78"/>
                    <a:pt x="56" y="79"/>
                  </a:cubicBezTo>
                  <a:cubicBezTo>
                    <a:pt x="58" y="88"/>
                    <a:pt x="61" y="104"/>
                    <a:pt x="62" y="114"/>
                  </a:cubicBezTo>
                  <a:cubicBezTo>
                    <a:pt x="71" y="115"/>
                    <a:pt x="84" y="115"/>
                    <a:pt x="95" y="115"/>
                  </a:cubicBezTo>
                  <a:cubicBezTo>
                    <a:pt x="101" y="114"/>
                    <a:pt x="107" y="112"/>
                    <a:pt x="110" y="117"/>
                  </a:cubicBezTo>
                  <a:cubicBezTo>
                    <a:pt x="83" y="120"/>
                    <a:pt x="52" y="116"/>
                    <a:pt x="25" y="117"/>
                  </a:cubicBezTo>
                  <a:cubicBezTo>
                    <a:pt x="32" y="114"/>
                    <a:pt x="41" y="113"/>
                    <a:pt x="51" y="114"/>
                  </a:cubicBezTo>
                  <a:cubicBezTo>
                    <a:pt x="48" y="102"/>
                    <a:pt x="47" y="89"/>
                    <a:pt x="45" y="79"/>
                  </a:cubicBezTo>
                  <a:cubicBezTo>
                    <a:pt x="31" y="79"/>
                    <a:pt x="16" y="80"/>
                    <a:pt x="4" y="80"/>
                  </a:cubicBezTo>
                  <a:cubicBezTo>
                    <a:pt x="2" y="68"/>
                    <a:pt x="0" y="55"/>
                    <a:pt x="0" y="41"/>
                  </a:cubicBezTo>
                  <a:cubicBezTo>
                    <a:pt x="8" y="32"/>
                    <a:pt x="30" y="35"/>
                    <a:pt x="44" y="34"/>
                  </a:cubicBezTo>
                  <a:cubicBezTo>
                    <a:pt x="43" y="25"/>
                    <a:pt x="38" y="0"/>
                    <a:pt x="54" y="7"/>
                  </a:cubicBezTo>
                  <a:close/>
                  <a:moveTo>
                    <a:pt x="49" y="35"/>
                  </a:moveTo>
                  <a:cubicBezTo>
                    <a:pt x="51" y="35"/>
                    <a:pt x="55" y="36"/>
                    <a:pt x="57" y="34"/>
                  </a:cubicBezTo>
                  <a:cubicBezTo>
                    <a:pt x="55" y="27"/>
                    <a:pt x="54" y="17"/>
                    <a:pt x="53" y="8"/>
                  </a:cubicBezTo>
                  <a:cubicBezTo>
                    <a:pt x="38" y="5"/>
                    <a:pt x="48" y="27"/>
                    <a:pt x="49" y="35"/>
                  </a:cubicBezTo>
                  <a:close/>
                  <a:moveTo>
                    <a:pt x="85" y="22"/>
                  </a:moveTo>
                  <a:cubicBezTo>
                    <a:pt x="86" y="22"/>
                    <a:pt x="87" y="20"/>
                    <a:pt x="86" y="19"/>
                  </a:cubicBezTo>
                  <a:cubicBezTo>
                    <a:pt x="85" y="20"/>
                    <a:pt x="83" y="22"/>
                    <a:pt x="85" y="22"/>
                  </a:cubicBezTo>
                  <a:close/>
                  <a:moveTo>
                    <a:pt x="94" y="38"/>
                  </a:moveTo>
                  <a:cubicBezTo>
                    <a:pt x="91" y="38"/>
                    <a:pt x="90" y="40"/>
                    <a:pt x="89" y="42"/>
                  </a:cubicBezTo>
                  <a:cubicBezTo>
                    <a:pt x="87" y="42"/>
                    <a:pt x="88" y="39"/>
                    <a:pt x="86" y="39"/>
                  </a:cubicBezTo>
                  <a:cubicBezTo>
                    <a:pt x="60" y="40"/>
                    <a:pt x="34" y="36"/>
                    <a:pt x="8" y="38"/>
                  </a:cubicBezTo>
                  <a:cubicBezTo>
                    <a:pt x="9" y="49"/>
                    <a:pt x="10" y="63"/>
                    <a:pt x="9" y="74"/>
                  </a:cubicBezTo>
                  <a:cubicBezTo>
                    <a:pt x="29" y="70"/>
                    <a:pt x="57" y="69"/>
                    <a:pt x="80" y="70"/>
                  </a:cubicBezTo>
                  <a:cubicBezTo>
                    <a:pt x="84" y="71"/>
                    <a:pt x="90" y="69"/>
                    <a:pt x="93" y="72"/>
                  </a:cubicBezTo>
                  <a:cubicBezTo>
                    <a:pt x="90" y="78"/>
                    <a:pt x="88" y="85"/>
                    <a:pt x="85" y="91"/>
                  </a:cubicBezTo>
                  <a:cubicBezTo>
                    <a:pt x="95" y="86"/>
                    <a:pt x="103" y="78"/>
                    <a:pt x="110" y="71"/>
                  </a:cubicBezTo>
                  <a:cubicBezTo>
                    <a:pt x="118" y="63"/>
                    <a:pt x="127" y="58"/>
                    <a:pt x="135" y="50"/>
                  </a:cubicBezTo>
                  <a:cubicBezTo>
                    <a:pt x="119" y="41"/>
                    <a:pt x="106" y="29"/>
                    <a:pt x="90" y="21"/>
                  </a:cubicBezTo>
                  <a:cubicBezTo>
                    <a:pt x="90" y="28"/>
                    <a:pt x="95" y="32"/>
                    <a:pt x="94" y="38"/>
                  </a:cubicBezTo>
                  <a:close/>
                  <a:moveTo>
                    <a:pt x="86" y="28"/>
                  </a:moveTo>
                  <a:cubicBezTo>
                    <a:pt x="87" y="27"/>
                    <a:pt x="88" y="25"/>
                    <a:pt x="86" y="24"/>
                  </a:cubicBezTo>
                  <a:cubicBezTo>
                    <a:pt x="85" y="25"/>
                    <a:pt x="85" y="27"/>
                    <a:pt x="86" y="28"/>
                  </a:cubicBezTo>
                  <a:close/>
                  <a:moveTo>
                    <a:pt x="86" y="29"/>
                  </a:moveTo>
                  <a:cubicBezTo>
                    <a:pt x="87" y="30"/>
                    <a:pt x="87" y="31"/>
                    <a:pt x="88" y="31"/>
                  </a:cubicBezTo>
                  <a:cubicBezTo>
                    <a:pt x="88" y="30"/>
                    <a:pt x="88" y="29"/>
                    <a:pt x="87" y="28"/>
                  </a:cubicBezTo>
                  <a:cubicBezTo>
                    <a:pt x="87" y="29"/>
                    <a:pt x="87" y="29"/>
                    <a:pt x="86" y="29"/>
                  </a:cubicBezTo>
                  <a:close/>
                  <a:moveTo>
                    <a:pt x="4" y="43"/>
                  </a:moveTo>
                  <a:cubicBezTo>
                    <a:pt x="4" y="42"/>
                    <a:pt x="7" y="41"/>
                    <a:pt x="6" y="39"/>
                  </a:cubicBezTo>
                  <a:cubicBezTo>
                    <a:pt x="5" y="41"/>
                    <a:pt x="3" y="42"/>
                    <a:pt x="4" y="43"/>
                  </a:cubicBezTo>
                  <a:close/>
                  <a:moveTo>
                    <a:pt x="4" y="48"/>
                  </a:moveTo>
                  <a:cubicBezTo>
                    <a:pt x="5" y="47"/>
                    <a:pt x="7" y="45"/>
                    <a:pt x="5" y="44"/>
                  </a:cubicBezTo>
                  <a:cubicBezTo>
                    <a:pt x="5" y="45"/>
                    <a:pt x="2" y="46"/>
                    <a:pt x="4" y="48"/>
                  </a:cubicBezTo>
                  <a:close/>
                  <a:moveTo>
                    <a:pt x="3" y="53"/>
                  </a:moveTo>
                  <a:cubicBezTo>
                    <a:pt x="6" y="54"/>
                    <a:pt x="7" y="48"/>
                    <a:pt x="5" y="48"/>
                  </a:cubicBezTo>
                  <a:cubicBezTo>
                    <a:pt x="3" y="49"/>
                    <a:pt x="3" y="51"/>
                    <a:pt x="3" y="53"/>
                  </a:cubicBezTo>
                  <a:close/>
                  <a:moveTo>
                    <a:pt x="4" y="57"/>
                  </a:moveTo>
                  <a:cubicBezTo>
                    <a:pt x="6" y="57"/>
                    <a:pt x="6" y="56"/>
                    <a:pt x="6" y="54"/>
                  </a:cubicBezTo>
                  <a:cubicBezTo>
                    <a:pt x="4" y="54"/>
                    <a:pt x="4" y="55"/>
                    <a:pt x="4" y="57"/>
                  </a:cubicBezTo>
                  <a:close/>
                  <a:moveTo>
                    <a:pt x="4" y="61"/>
                  </a:moveTo>
                  <a:cubicBezTo>
                    <a:pt x="5" y="61"/>
                    <a:pt x="7" y="59"/>
                    <a:pt x="6" y="58"/>
                  </a:cubicBezTo>
                  <a:cubicBezTo>
                    <a:pt x="5" y="59"/>
                    <a:pt x="3" y="59"/>
                    <a:pt x="4" y="61"/>
                  </a:cubicBezTo>
                  <a:close/>
                  <a:moveTo>
                    <a:pt x="5" y="65"/>
                  </a:moveTo>
                  <a:cubicBezTo>
                    <a:pt x="5" y="64"/>
                    <a:pt x="7" y="63"/>
                    <a:pt x="6" y="62"/>
                  </a:cubicBezTo>
                  <a:cubicBezTo>
                    <a:pt x="5" y="62"/>
                    <a:pt x="4" y="64"/>
                    <a:pt x="5" y="65"/>
                  </a:cubicBezTo>
                  <a:close/>
                  <a:moveTo>
                    <a:pt x="5" y="74"/>
                  </a:moveTo>
                  <a:cubicBezTo>
                    <a:pt x="7" y="74"/>
                    <a:pt x="6" y="68"/>
                    <a:pt x="6" y="65"/>
                  </a:cubicBezTo>
                  <a:cubicBezTo>
                    <a:pt x="3" y="67"/>
                    <a:pt x="6" y="71"/>
                    <a:pt x="5" y="74"/>
                  </a:cubicBezTo>
                  <a:close/>
                  <a:moveTo>
                    <a:pt x="67" y="75"/>
                  </a:moveTo>
                  <a:cubicBezTo>
                    <a:pt x="68" y="76"/>
                    <a:pt x="71" y="76"/>
                    <a:pt x="71" y="74"/>
                  </a:cubicBezTo>
                  <a:cubicBezTo>
                    <a:pt x="70" y="73"/>
                    <a:pt x="67" y="74"/>
                    <a:pt x="67" y="75"/>
                  </a:cubicBezTo>
                  <a:close/>
                  <a:moveTo>
                    <a:pt x="15" y="77"/>
                  </a:moveTo>
                  <a:cubicBezTo>
                    <a:pt x="16" y="77"/>
                    <a:pt x="18" y="77"/>
                    <a:pt x="19" y="77"/>
                  </a:cubicBezTo>
                  <a:cubicBezTo>
                    <a:pt x="20" y="76"/>
                    <a:pt x="20" y="75"/>
                    <a:pt x="21" y="74"/>
                  </a:cubicBezTo>
                  <a:cubicBezTo>
                    <a:pt x="18" y="74"/>
                    <a:pt x="16" y="75"/>
                    <a:pt x="15" y="77"/>
                  </a:cubicBezTo>
                  <a:close/>
                  <a:moveTo>
                    <a:pt x="21" y="77"/>
                  </a:moveTo>
                  <a:cubicBezTo>
                    <a:pt x="24" y="77"/>
                    <a:pt x="24" y="76"/>
                    <a:pt x="25" y="75"/>
                  </a:cubicBezTo>
                  <a:cubicBezTo>
                    <a:pt x="23" y="73"/>
                    <a:pt x="22" y="76"/>
                    <a:pt x="21" y="77"/>
                  </a:cubicBezTo>
                  <a:close/>
                  <a:moveTo>
                    <a:pt x="57" y="75"/>
                  </a:moveTo>
                  <a:cubicBezTo>
                    <a:pt x="57" y="77"/>
                    <a:pt x="62" y="75"/>
                    <a:pt x="62" y="74"/>
                  </a:cubicBezTo>
                  <a:cubicBezTo>
                    <a:pt x="60" y="74"/>
                    <a:pt x="59" y="75"/>
                    <a:pt x="57" y="75"/>
                  </a:cubicBezTo>
                  <a:close/>
                  <a:moveTo>
                    <a:pt x="63" y="75"/>
                  </a:moveTo>
                  <a:cubicBezTo>
                    <a:pt x="64" y="76"/>
                    <a:pt x="66" y="77"/>
                    <a:pt x="66" y="74"/>
                  </a:cubicBezTo>
                  <a:cubicBezTo>
                    <a:pt x="65" y="74"/>
                    <a:pt x="63" y="74"/>
                    <a:pt x="63" y="75"/>
                  </a:cubicBezTo>
                  <a:close/>
                  <a:moveTo>
                    <a:pt x="72" y="75"/>
                  </a:moveTo>
                  <a:cubicBezTo>
                    <a:pt x="74" y="75"/>
                    <a:pt x="77" y="76"/>
                    <a:pt x="77" y="74"/>
                  </a:cubicBezTo>
                  <a:cubicBezTo>
                    <a:pt x="75" y="75"/>
                    <a:pt x="72" y="74"/>
                    <a:pt x="72" y="75"/>
                  </a:cubicBezTo>
                  <a:close/>
                  <a:moveTo>
                    <a:pt x="78" y="75"/>
                  </a:moveTo>
                  <a:cubicBezTo>
                    <a:pt x="78" y="77"/>
                    <a:pt x="82" y="76"/>
                    <a:pt x="82" y="74"/>
                  </a:cubicBezTo>
                  <a:cubicBezTo>
                    <a:pt x="80" y="74"/>
                    <a:pt x="78" y="74"/>
                    <a:pt x="78" y="75"/>
                  </a:cubicBezTo>
                  <a:close/>
                  <a:moveTo>
                    <a:pt x="82" y="76"/>
                  </a:moveTo>
                  <a:cubicBezTo>
                    <a:pt x="84" y="73"/>
                    <a:pt x="86" y="78"/>
                    <a:pt x="87" y="74"/>
                  </a:cubicBezTo>
                  <a:cubicBezTo>
                    <a:pt x="85" y="74"/>
                    <a:pt x="82" y="74"/>
                    <a:pt x="82" y="76"/>
                  </a:cubicBezTo>
                  <a:close/>
                  <a:moveTo>
                    <a:pt x="25" y="77"/>
                  </a:moveTo>
                  <a:cubicBezTo>
                    <a:pt x="27" y="77"/>
                    <a:pt x="28" y="77"/>
                    <a:pt x="29" y="76"/>
                  </a:cubicBezTo>
                  <a:cubicBezTo>
                    <a:pt x="29" y="73"/>
                    <a:pt x="25" y="75"/>
                    <a:pt x="25" y="77"/>
                  </a:cubicBezTo>
                  <a:close/>
                  <a:moveTo>
                    <a:pt x="9" y="79"/>
                  </a:moveTo>
                  <a:cubicBezTo>
                    <a:pt x="11" y="77"/>
                    <a:pt x="13" y="78"/>
                    <a:pt x="13" y="75"/>
                  </a:cubicBezTo>
                  <a:cubicBezTo>
                    <a:pt x="11" y="75"/>
                    <a:pt x="8" y="77"/>
                    <a:pt x="9" y="79"/>
                  </a:cubicBezTo>
                  <a:close/>
                  <a:moveTo>
                    <a:pt x="30" y="77"/>
                  </a:moveTo>
                  <a:cubicBezTo>
                    <a:pt x="31" y="77"/>
                    <a:pt x="35" y="78"/>
                    <a:pt x="35" y="76"/>
                  </a:cubicBezTo>
                  <a:cubicBezTo>
                    <a:pt x="33" y="75"/>
                    <a:pt x="30" y="75"/>
                    <a:pt x="30" y="77"/>
                  </a:cubicBezTo>
                  <a:close/>
                  <a:moveTo>
                    <a:pt x="39" y="76"/>
                  </a:moveTo>
                  <a:cubicBezTo>
                    <a:pt x="39" y="78"/>
                    <a:pt x="45" y="78"/>
                    <a:pt x="44" y="75"/>
                  </a:cubicBezTo>
                  <a:cubicBezTo>
                    <a:pt x="43" y="75"/>
                    <a:pt x="40" y="75"/>
                    <a:pt x="39" y="76"/>
                  </a:cubicBezTo>
                  <a:close/>
                  <a:moveTo>
                    <a:pt x="45" y="76"/>
                  </a:moveTo>
                  <a:cubicBezTo>
                    <a:pt x="47" y="77"/>
                    <a:pt x="49" y="76"/>
                    <a:pt x="50" y="75"/>
                  </a:cubicBezTo>
                  <a:cubicBezTo>
                    <a:pt x="49" y="76"/>
                    <a:pt x="46" y="75"/>
                    <a:pt x="45" y="76"/>
                  </a:cubicBezTo>
                  <a:close/>
                  <a:moveTo>
                    <a:pt x="5" y="76"/>
                  </a:moveTo>
                  <a:cubicBezTo>
                    <a:pt x="5" y="78"/>
                    <a:pt x="6" y="78"/>
                    <a:pt x="6" y="79"/>
                  </a:cubicBezTo>
                  <a:cubicBezTo>
                    <a:pt x="8" y="79"/>
                    <a:pt x="8" y="77"/>
                    <a:pt x="8" y="76"/>
                  </a:cubicBezTo>
                  <a:cubicBezTo>
                    <a:pt x="7" y="77"/>
                    <a:pt x="6" y="75"/>
                    <a:pt x="5" y="76"/>
                  </a:cubicBezTo>
                  <a:close/>
                  <a:moveTo>
                    <a:pt x="51" y="84"/>
                  </a:moveTo>
                  <a:cubicBezTo>
                    <a:pt x="52" y="81"/>
                    <a:pt x="54" y="81"/>
                    <a:pt x="55" y="79"/>
                  </a:cubicBezTo>
                  <a:cubicBezTo>
                    <a:pt x="52" y="79"/>
                    <a:pt x="50" y="82"/>
                    <a:pt x="51" y="84"/>
                  </a:cubicBezTo>
                  <a:close/>
                  <a:moveTo>
                    <a:pt x="83" y="84"/>
                  </a:moveTo>
                  <a:cubicBezTo>
                    <a:pt x="84" y="83"/>
                    <a:pt x="86" y="80"/>
                    <a:pt x="85" y="79"/>
                  </a:cubicBezTo>
                  <a:cubicBezTo>
                    <a:pt x="84" y="80"/>
                    <a:pt x="81" y="82"/>
                    <a:pt x="83" y="84"/>
                  </a:cubicBezTo>
                  <a:close/>
                  <a:moveTo>
                    <a:pt x="51" y="86"/>
                  </a:moveTo>
                  <a:cubicBezTo>
                    <a:pt x="53" y="85"/>
                    <a:pt x="54" y="83"/>
                    <a:pt x="55" y="81"/>
                  </a:cubicBezTo>
                  <a:cubicBezTo>
                    <a:pt x="53" y="82"/>
                    <a:pt x="51" y="87"/>
                    <a:pt x="51" y="86"/>
                  </a:cubicBezTo>
                  <a:close/>
                  <a:moveTo>
                    <a:pt x="51" y="102"/>
                  </a:moveTo>
                  <a:cubicBezTo>
                    <a:pt x="52" y="97"/>
                    <a:pt x="59" y="94"/>
                    <a:pt x="55" y="88"/>
                  </a:cubicBezTo>
                  <a:cubicBezTo>
                    <a:pt x="55" y="91"/>
                    <a:pt x="52" y="93"/>
                    <a:pt x="53" y="93"/>
                  </a:cubicBezTo>
                  <a:cubicBezTo>
                    <a:pt x="54" y="93"/>
                    <a:pt x="53" y="91"/>
                    <a:pt x="55" y="91"/>
                  </a:cubicBezTo>
                  <a:cubicBezTo>
                    <a:pt x="55" y="95"/>
                    <a:pt x="51" y="98"/>
                    <a:pt x="51" y="102"/>
                  </a:cubicBezTo>
                  <a:close/>
                  <a:moveTo>
                    <a:pt x="83" y="94"/>
                  </a:moveTo>
                  <a:cubicBezTo>
                    <a:pt x="83" y="93"/>
                    <a:pt x="85" y="89"/>
                    <a:pt x="82" y="90"/>
                  </a:cubicBezTo>
                  <a:cubicBezTo>
                    <a:pt x="81" y="91"/>
                    <a:pt x="79" y="94"/>
                    <a:pt x="83" y="94"/>
                  </a:cubicBezTo>
                  <a:close/>
                  <a:moveTo>
                    <a:pt x="53" y="114"/>
                  </a:moveTo>
                  <a:cubicBezTo>
                    <a:pt x="55" y="114"/>
                    <a:pt x="58" y="115"/>
                    <a:pt x="60" y="114"/>
                  </a:cubicBezTo>
                  <a:cubicBezTo>
                    <a:pt x="58" y="108"/>
                    <a:pt x="57" y="101"/>
                    <a:pt x="56" y="95"/>
                  </a:cubicBezTo>
                  <a:cubicBezTo>
                    <a:pt x="52" y="100"/>
                    <a:pt x="50" y="107"/>
                    <a:pt x="5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grpSp>
      <p:graphicFrame>
        <p:nvGraphicFramePr>
          <p:cNvPr id="11" name="Table 10"/>
          <p:cNvGraphicFramePr>
            <a:graphicFrameLocks noGrp="1"/>
          </p:cNvGraphicFramePr>
          <p:nvPr>
            <p:extLst>
              <p:ext uri="{D42A27DB-BD31-4B8C-83A1-F6EECF244321}">
                <p14:modId xmlns:p14="http://schemas.microsoft.com/office/powerpoint/2010/main" val="3553018190"/>
              </p:ext>
            </p:extLst>
          </p:nvPr>
        </p:nvGraphicFramePr>
        <p:xfrm>
          <a:off x="272480" y="620688"/>
          <a:ext cx="8280920" cy="6026353"/>
        </p:xfrm>
        <a:graphic>
          <a:graphicData uri="http://schemas.openxmlformats.org/drawingml/2006/table">
            <a:tbl>
              <a:tblPr firstRow="1" bandRow="1">
                <a:tableStyleId>{2D5ABB26-0587-4C30-8999-92F81FD0307C}</a:tableStyleId>
              </a:tblPr>
              <a:tblGrid>
                <a:gridCol w="7320718">
                  <a:extLst>
                    <a:ext uri="{9D8B030D-6E8A-4147-A177-3AD203B41FA5}">
                      <a16:colId xmlns:a16="http://schemas.microsoft.com/office/drawing/2014/main" xmlns="" val="20000"/>
                    </a:ext>
                  </a:extLst>
                </a:gridCol>
                <a:gridCol w="960202">
                  <a:extLst>
                    <a:ext uri="{9D8B030D-6E8A-4147-A177-3AD203B41FA5}">
                      <a16:colId xmlns:a16="http://schemas.microsoft.com/office/drawing/2014/main" xmlns="" val="20001"/>
                    </a:ext>
                  </a:extLst>
                </a:gridCol>
              </a:tblGrid>
              <a:tr h="307027">
                <a:tc>
                  <a:txBody>
                    <a:bodyPr/>
                    <a:lstStyle/>
                    <a:p>
                      <a:r>
                        <a:rPr lang="es-CL" sz="1200" b="1" dirty="0" smtClean="0">
                          <a:solidFill>
                            <a:schemeClr val="bg1"/>
                          </a:solidFill>
                        </a:rPr>
                        <a:t>PRODUCTO 2</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a:t>
                      </a:r>
                      <a:r>
                        <a:rPr lang="es-CL" sz="1200" b="1" baseline="0" dirty="0" smtClean="0">
                          <a:solidFill>
                            <a:schemeClr val="bg1"/>
                          </a:solidFill>
                        </a:rPr>
                        <a:t> Página</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4616">
                <a:tc>
                  <a:txBody>
                    <a:bodyPr/>
                    <a:lstStyle/>
                    <a:p>
                      <a:pPr marL="177800" indent="-177800"/>
                      <a:r>
                        <a:rPr lang="es-CL" sz="1200" b="1" dirty="0" smtClean="0">
                          <a:solidFill>
                            <a:schemeClr val="bg1"/>
                          </a:solidFill>
                        </a:rPr>
                        <a:t>1. </a:t>
                      </a:r>
                      <a:r>
                        <a:rPr lang="es-CL" sz="1200" b="1" dirty="0" smtClean="0">
                          <a:solidFill>
                            <a:schemeClr val="bg2"/>
                          </a:solidFill>
                        </a:rPr>
                        <a:t>Misión del </a:t>
                      </a:r>
                      <a:r>
                        <a:rPr lang="es-EC" sz="1200" b="1" dirty="0" smtClean="0">
                          <a:solidFill>
                            <a:schemeClr val="bg2"/>
                          </a:solidFill>
                        </a:rPr>
                        <a:t>Plan Estratégico</a:t>
                      </a:r>
                      <a:r>
                        <a:rPr lang="es-ES" sz="1200" b="1" dirty="0" smtClean="0">
                          <a:solidFill>
                            <a:schemeClr val="bg2"/>
                          </a:solidFill>
                        </a:rPr>
                        <a:t> de Desarrollo de Turismo Sostenible de Quito al</a:t>
                      </a:r>
                      <a:r>
                        <a:rPr lang="es-ES" sz="1200" b="1" baseline="0" dirty="0" smtClean="0">
                          <a:solidFill>
                            <a:schemeClr val="bg2"/>
                          </a:solidFill>
                        </a:rPr>
                        <a:t> </a:t>
                      </a:r>
                      <a:r>
                        <a:rPr lang="es-ES" sz="1200" b="1" dirty="0" smtClean="0">
                          <a:solidFill>
                            <a:schemeClr val="bg2"/>
                          </a:solidFill>
                        </a:rPr>
                        <a:t>2021 a nivel internacional</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9</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44616">
                <a:tc>
                  <a:txBody>
                    <a:bodyPr/>
                    <a:lstStyle/>
                    <a:p>
                      <a:pPr marL="177800" indent="-177800" algn="l" defTabSz="914400" rtl="0" eaLnBrk="1" latinLnBrk="0" hangingPunct="1">
                        <a:buNone/>
                      </a:pPr>
                      <a:r>
                        <a:rPr lang="es-CL" sz="1200" b="1" kern="1200" dirty="0" smtClean="0">
                          <a:solidFill>
                            <a:schemeClr val="bg2"/>
                          </a:solidFill>
                          <a:latin typeface="+mn-lt"/>
                          <a:ea typeface="+mn-ea"/>
                          <a:cs typeface="+mn-cs"/>
                        </a:rPr>
                        <a:t>2. </a:t>
                      </a:r>
                      <a:r>
                        <a:rPr lang="es-ES" sz="1200" b="1" kern="1200" dirty="0" smtClean="0">
                          <a:solidFill>
                            <a:schemeClr val="bg2"/>
                          </a:solidFill>
                          <a:latin typeface="+mn-lt"/>
                          <a:ea typeface="+mn-ea"/>
                          <a:cs typeface="+mn-cs"/>
                        </a:rPr>
                        <a:t>Visión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11</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31933">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kern="1200" dirty="0" smtClean="0">
                          <a:solidFill>
                            <a:schemeClr val="bg1"/>
                          </a:solidFill>
                          <a:latin typeface="+mn-lt"/>
                          <a:ea typeface="+mn-ea"/>
                          <a:cs typeface="+mn-cs"/>
                        </a:rPr>
                        <a:t>2.1. Ejes estratégicos del Plan Estratégico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0" kern="1200" dirty="0" smtClean="0">
                          <a:solidFill>
                            <a:schemeClr val="bg2"/>
                          </a:solidFill>
                          <a:latin typeface="+mn-lt"/>
                          <a:ea typeface="+mn-ea"/>
                          <a:cs typeface="+mn-cs"/>
                        </a:rPr>
                        <a:t>13</a:t>
                      </a:r>
                      <a:endParaRPr lang="es-CL" sz="1200" b="0"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40146675"/>
                  </a:ext>
                </a:extLst>
              </a:tr>
              <a:tr h="544616">
                <a:tc>
                  <a:txBody>
                    <a:bodyPr/>
                    <a:lstStyle/>
                    <a:p>
                      <a:pPr marL="177800" indent="-177800" algn="l" defTabSz="914400" rtl="0" eaLnBrk="1" latinLnBrk="0" hangingPunct="1">
                        <a:buNone/>
                      </a:pPr>
                      <a:r>
                        <a:rPr lang="es-CL" sz="1200" b="1" kern="1200" dirty="0" smtClean="0">
                          <a:solidFill>
                            <a:schemeClr val="bg2"/>
                          </a:solidFill>
                          <a:latin typeface="+mn-lt"/>
                          <a:ea typeface="+mn-ea"/>
                          <a:cs typeface="+mn-cs"/>
                        </a:rPr>
                        <a:t>3. </a:t>
                      </a:r>
                      <a:r>
                        <a:rPr lang="es-ES" sz="1200" b="1" kern="1200" dirty="0" smtClean="0">
                          <a:solidFill>
                            <a:schemeClr val="bg2"/>
                          </a:solidFill>
                          <a:latin typeface="+mn-lt"/>
                          <a:ea typeface="+mn-ea"/>
                          <a:cs typeface="+mn-cs"/>
                        </a:rPr>
                        <a:t>Objetivos Estratégicos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18</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027">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3.1.</a:t>
                      </a:r>
                      <a:r>
                        <a:rPr lang="es-ES_tradnl" sz="1100" baseline="0" dirty="0" smtClean="0">
                          <a:solidFill>
                            <a:schemeClr val="bg1"/>
                          </a:solidFill>
                        </a:rPr>
                        <a:t> Objetivos estratégicos específicos</a:t>
                      </a:r>
                      <a:endParaRPr lang="es-ES_tradnl" sz="1100" dirty="0" smtClean="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21</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027">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3.2. Metas estratégicas</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23</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92541">
                <a:tc>
                  <a:txBody>
                    <a:bodyPr/>
                    <a:lstStyle/>
                    <a:p>
                      <a:pPr marL="450850" indent="-450850"/>
                      <a:r>
                        <a:rPr lang="es-CL" sz="1200" b="1" kern="1200" dirty="0" smtClean="0">
                          <a:solidFill>
                            <a:schemeClr val="bg2"/>
                          </a:solidFill>
                          <a:latin typeface="+mn-lt"/>
                          <a:ea typeface="+mn-ea"/>
                          <a:cs typeface="+mn-cs"/>
                        </a:rPr>
                        <a:t>4. </a:t>
                      </a:r>
                      <a:r>
                        <a:rPr lang="es-CL" sz="1200" b="1" dirty="0" smtClean="0">
                          <a:solidFill>
                            <a:schemeClr val="bg2"/>
                          </a:solidFill>
                        </a:rPr>
                        <a:t>Propuesta Única de Valor y Posicionamiento Turístico de Quito 2021</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26</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027">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4.1.</a:t>
                      </a:r>
                      <a:r>
                        <a:rPr lang="es-ES_tradnl" sz="1100" baseline="0" dirty="0" smtClean="0">
                          <a:solidFill>
                            <a:schemeClr val="bg1"/>
                          </a:solidFill>
                        </a:rPr>
                        <a:t> Propuesta única de valor</a:t>
                      </a:r>
                      <a:endParaRPr lang="es-ES_tradnl" sz="1100" dirty="0" smtClean="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30</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07027">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4.2. Posicionamiento</a:t>
                      </a:r>
                      <a:r>
                        <a:rPr lang="es-ES_tradnl" sz="1100" baseline="0" dirty="0" smtClean="0">
                          <a:solidFill>
                            <a:schemeClr val="bg1"/>
                          </a:solidFill>
                        </a:rPr>
                        <a:t> turístico de Quito 2021</a:t>
                      </a:r>
                      <a:endParaRPr lang="es-ES_tradnl" sz="1100" dirty="0" smtClean="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32</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86348">
                <a:tc>
                  <a:txBody>
                    <a:bodyPr/>
                    <a:lstStyle/>
                    <a:p>
                      <a:pPr marL="450850" indent="-450850"/>
                      <a:r>
                        <a:rPr lang="es-CL" sz="1200" b="1" kern="1200" dirty="0" smtClean="0">
                          <a:solidFill>
                            <a:schemeClr val="bg2"/>
                          </a:solidFill>
                          <a:latin typeface="+mn-lt"/>
                          <a:ea typeface="+mn-ea"/>
                          <a:cs typeface="+mn-cs"/>
                        </a:rPr>
                        <a:t>5. </a:t>
                      </a:r>
                      <a:r>
                        <a:rPr lang="es-ES" sz="1200" b="1" dirty="0" smtClean="0">
                          <a:solidFill>
                            <a:schemeClr val="bg2"/>
                          </a:solidFill>
                        </a:rPr>
                        <a:t>Políticas de Turismo y Líneas estratégicas</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34</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439279">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5.1.</a:t>
                      </a:r>
                      <a:r>
                        <a:rPr lang="es-ES_tradnl" sz="1100" baseline="0" dirty="0" smtClean="0">
                          <a:solidFill>
                            <a:schemeClr val="bg1"/>
                          </a:solidFill>
                        </a:rPr>
                        <a:t> </a:t>
                      </a:r>
                      <a:r>
                        <a:rPr lang="es-ES_tradnl" sz="1100" dirty="0" smtClean="0">
                          <a:solidFill>
                            <a:schemeClr val="bg1"/>
                          </a:solidFill>
                        </a:rPr>
                        <a:t>Estrategias del </a:t>
                      </a:r>
                      <a:r>
                        <a:rPr lang="es-EC" sz="1100" dirty="0" smtClean="0">
                          <a:solidFill>
                            <a:schemeClr val="bg2"/>
                          </a:solidFill>
                        </a:rPr>
                        <a:t>Plan </a:t>
                      </a:r>
                      <a:r>
                        <a:rPr lang="es-EC" sz="1100" b="0" dirty="0" smtClean="0">
                          <a:solidFill>
                            <a:schemeClr val="bg2"/>
                          </a:solidFill>
                        </a:rPr>
                        <a:t>Estratégico </a:t>
                      </a:r>
                      <a:r>
                        <a:rPr lang="es-ES" sz="1100" dirty="0" smtClean="0">
                          <a:solidFill>
                            <a:schemeClr val="bg2"/>
                          </a:solidFill>
                        </a:rPr>
                        <a:t>de Desarrollo de Turismo Sostenible de Quito al 2021 a nivel internacional</a:t>
                      </a:r>
                      <a:endParaRPr lang="es-CL" sz="1100" dirty="0" smtClean="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36</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439279">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5.2. </a:t>
                      </a:r>
                      <a:r>
                        <a:rPr lang="es-ES" sz="1100" dirty="0" smtClean="0">
                          <a:solidFill>
                            <a:schemeClr val="bg1"/>
                          </a:solidFill>
                        </a:rPr>
                        <a:t>Plan Estratégico de Desarrollo de Turismo Sostenible de Quito al 2021 a nivel internacional y Base Programática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47</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483995">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5.3. </a:t>
                      </a:r>
                      <a:r>
                        <a:rPr lang="es-ES" sz="1100" dirty="0" smtClean="0">
                          <a:solidFill>
                            <a:schemeClr val="bg1"/>
                          </a:solidFill>
                        </a:rPr>
                        <a:t>Alineación a los objetivos de desarrollo sostenible, al Plan Nacional del Buen Vivir y al Plan de Desarrollo y Ordenamiento Territorial del Distrito Metropolitano de Quito</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62</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83995">
                <a:tc>
                  <a:txBody>
                    <a:bodyPr/>
                    <a:lstStyle/>
                    <a:p>
                      <a:pPr marL="180975" marR="0" indent="-180975" algn="l" defTabSz="914400" rtl="0" eaLnBrk="1" fontAlgn="auto" latinLnBrk="0" hangingPunct="1">
                        <a:lnSpc>
                          <a:spcPct val="100000"/>
                        </a:lnSpc>
                        <a:spcBef>
                          <a:spcPts val="0"/>
                        </a:spcBef>
                        <a:spcAft>
                          <a:spcPts val="0"/>
                        </a:spcAft>
                        <a:buClrTx/>
                        <a:buSzTx/>
                        <a:buFontTx/>
                        <a:buNone/>
                        <a:tabLst/>
                        <a:defRPr/>
                      </a:pPr>
                      <a:r>
                        <a:rPr lang="es-CL" sz="1100" b="1" kern="1200" dirty="0" smtClean="0">
                          <a:solidFill>
                            <a:schemeClr val="bg2"/>
                          </a:solidFill>
                          <a:latin typeface="+mn-lt"/>
                          <a:ea typeface="+mn-ea"/>
                          <a:cs typeface="+mn-cs"/>
                        </a:rPr>
                        <a:t>6.  </a:t>
                      </a:r>
                      <a:r>
                        <a:rPr lang="es-ES" sz="1100" b="1" dirty="0" smtClean="0">
                          <a:solidFill>
                            <a:schemeClr val="bg2"/>
                          </a:solidFill>
                        </a:rPr>
                        <a:t>Plan</a:t>
                      </a:r>
                      <a:r>
                        <a:rPr lang="es-ES" sz="1100" b="1" baseline="0" dirty="0" smtClean="0">
                          <a:solidFill>
                            <a:schemeClr val="bg2"/>
                          </a:solidFill>
                        </a:rPr>
                        <a:t> Estratégico de Quito Turismo 2016 – 2021, relacionado al contexto empresarial</a:t>
                      </a:r>
                      <a:endParaRPr lang="es-CL" sz="1100" b="1" dirty="0" smtClean="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69</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960055609"/>
                  </a:ext>
                </a:extLst>
              </a:tr>
            </a:tbl>
          </a:graphicData>
        </a:graphic>
      </p:graphicFrame>
    </p:spTree>
    <p:extLst>
      <p:ext uri="{BB962C8B-B14F-4D97-AF65-F5344CB8AC3E}">
        <p14:creationId xmlns:p14="http://schemas.microsoft.com/office/powerpoint/2010/main" val="3885781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5"/>
          <p:cNvSpPr txBox="1">
            <a:spLocks/>
          </p:cNvSpPr>
          <p:nvPr/>
        </p:nvSpPr>
        <p:spPr bwMode="auto">
          <a:xfrm>
            <a:off x="603396" y="1178887"/>
            <a:ext cx="9198953" cy="632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just" defTabSz="913965" fontAlgn="auto">
              <a:spcBef>
                <a:spcPts val="0"/>
              </a:spcBef>
              <a:spcAft>
                <a:spcPts val="600"/>
              </a:spcAft>
            </a:pPr>
            <a:endParaRPr lang="es-ES" sz="1200" dirty="0">
              <a:solidFill>
                <a:srgbClr val="002060"/>
              </a:solidFill>
            </a:endParaRPr>
          </a:p>
        </p:txBody>
      </p:sp>
      <p:sp>
        <p:nvSpPr>
          <p:cNvPr id="11" name="Rounded Rectangle 10"/>
          <p:cNvSpPr/>
          <p:nvPr/>
        </p:nvSpPr>
        <p:spPr bwMode="auto">
          <a:xfrm>
            <a:off x="350943" y="1502318"/>
            <a:ext cx="9217025" cy="372935"/>
          </a:xfrm>
          <a:prstGeom prst="roundRect">
            <a:avLst/>
          </a:prstGeom>
          <a:solidFill>
            <a:srgbClr val="00A1DE"/>
          </a:solidFill>
          <a:ln w="9525" cap="flat" cmpd="sng" algn="ctr">
            <a:solidFill>
              <a:srgbClr val="FFFFFF"/>
            </a:solidFill>
            <a:prstDash val="solid"/>
            <a:round/>
            <a:headEnd type="none" w="med" len="med"/>
            <a:tailEnd type="none" w="med" len="med"/>
          </a:ln>
          <a:effectLst/>
        </p:spPr>
        <p:txBody>
          <a:bodyPr vert="horz" wrap="square" lIns="72000" tIns="0" rIns="72000" bIns="0" numCol="1" rtlCol="0" anchor="ctr" anchorCtr="0" compatLnSpc="1">
            <a:prstTxWarp prst="textNoShape">
              <a:avLst/>
            </a:prstTxWarp>
          </a:bodyPr>
          <a:lstStyle/>
          <a:p>
            <a:pPr algn="ctr" defTabSz="914400" fontAlgn="base">
              <a:lnSpc>
                <a:spcPct val="106000"/>
              </a:lnSpc>
              <a:spcBef>
                <a:spcPct val="0"/>
              </a:spcBef>
              <a:spcAft>
                <a:spcPct val="0"/>
              </a:spcAft>
              <a:defRPr/>
            </a:pPr>
            <a:r>
              <a:rPr lang="es-ES" sz="1050" b="1" kern="0" dirty="0" smtClean="0">
                <a:solidFill>
                  <a:srgbClr val="FFFFFF"/>
                </a:solidFill>
              </a:rPr>
              <a:t>Proyecciones del Producto Interno Bruto de la Ciudad de Quito ( 2016 – 2021) (en miles de millones de US$)</a:t>
            </a:r>
          </a:p>
        </p:txBody>
      </p:sp>
      <p:sp>
        <p:nvSpPr>
          <p:cNvPr id="12" name="Slide Number Placeholder 1"/>
          <p:cNvSpPr txBox="1">
            <a:spLocks/>
          </p:cNvSpPr>
          <p:nvPr/>
        </p:nvSpPr>
        <p:spPr>
          <a:xfrm>
            <a:off x="603395" y="5373216"/>
            <a:ext cx="9198953" cy="1110625"/>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914104" rtl="0" eaLnBrk="1" latinLnBrk="0" hangingPunct="1">
              <a:lnSpc>
                <a:spcPts val="1077"/>
              </a:lnSpc>
              <a:defRPr sz="800" b="0" kern="1200">
                <a:solidFill>
                  <a:schemeClr val="tx2"/>
                </a:solidFill>
                <a:latin typeface="+mn-lt"/>
                <a:ea typeface="+mn-ea"/>
                <a:cs typeface="+mn-cs"/>
              </a:defRPr>
            </a:lvl1pPr>
            <a:lvl2pPr marL="457123"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0" algn="l" defTabSz="914247" rtl="0" eaLnBrk="1" latinLnBrk="0" hangingPunct="1">
              <a:defRPr sz="1800" kern="1200">
                <a:solidFill>
                  <a:schemeClr val="tx1"/>
                </a:solidFill>
                <a:latin typeface="+mn-lt"/>
                <a:ea typeface="+mn-ea"/>
                <a:cs typeface="+mn-cs"/>
              </a:defRPr>
            </a:lvl4pPr>
            <a:lvl5pPr marL="1828492" algn="l" defTabSz="914247" rtl="0" eaLnBrk="1" latinLnBrk="0" hangingPunct="1">
              <a:defRPr sz="1800" kern="1200">
                <a:solidFill>
                  <a:schemeClr val="tx1"/>
                </a:solidFill>
                <a:latin typeface="+mn-lt"/>
                <a:ea typeface="+mn-ea"/>
                <a:cs typeface="+mn-cs"/>
              </a:defRPr>
            </a:lvl5pPr>
            <a:lvl6pPr marL="2285616" algn="l" defTabSz="914247" rtl="0" eaLnBrk="1" latinLnBrk="0" hangingPunct="1">
              <a:defRPr sz="1800" kern="1200">
                <a:solidFill>
                  <a:schemeClr val="tx1"/>
                </a:solidFill>
                <a:latin typeface="+mn-lt"/>
                <a:ea typeface="+mn-ea"/>
                <a:cs typeface="+mn-cs"/>
              </a:defRPr>
            </a:lvl6pPr>
            <a:lvl7pPr marL="2742740" algn="l" defTabSz="914247" rtl="0" eaLnBrk="1" latinLnBrk="0" hangingPunct="1">
              <a:defRPr sz="1800" kern="1200">
                <a:solidFill>
                  <a:schemeClr val="tx1"/>
                </a:solidFill>
                <a:latin typeface="+mn-lt"/>
                <a:ea typeface="+mn-ea"/>
                <a:cs typeface="+mn-cs"/>
              </a:defRPr>
            </a:lvl7pPr>
            <a:lvl8pPr marL="3199863" algn="l" defTabSz="914247" rtl="0" eaLnBrk="1" latinLnBrk="0" hangingPunct="1">
              <a:defRPr sz="1800" kern="1200">
                <a:solidFill>
                  <a:schemeClr val="tx1"/>
                </a:solidFill>
                <a:latin typeface="+mn-lt"/>
                <a:ea typeface="+mn-ea"/>
                <a:cs typeface="+mn-cs"/>
              </a:defRPr>
            </a:lvl8pPr>
            <a:lvl9pPr marL="3656985" algn="l" defTabSz="914247" rtl="0" eaLnBrk="1" latinLnBrk="0" hangingPunct="1">
              <a:defRPr sz="1800" kern="1200">
                <a:solidFill>
                  <a:schemeClr val="tx1"/>
                </a:solidFill>
                <a:latin typeface="+mn-lt"/>
                <a:ea typeface="+mn-ea"/>
                <a:cs typeface="+mn-cs"/>
              </a:defRPr>
            </a:lvl9pPr>
          </a:lstStyle>
          <a:p>
            <a:pPr marL="282575" indent="-280988" fontAlgn="base">
              <a:lnSpc>
                <a:spcPct val="100000"/>
              </a:lnSpc>
              <a:spcAft>
                <a:spcPct val="0"/>
              </a:spcAft>
              <a:buClr>
                <a:srgbClr val="000000"/>
              </a:buClr>
            </a:pPr>
            <a:r>
              <a:rPr lang="es-ES" b="1" i="1" dirty="0" smtClean="0">
                <a:solidFill>
                  <a:srgbClr val="002776"/>
                </a:solidFill>
                <a:cs typeface="Arial" panose="020B0604020202020204" pitchFamily="34" charset="0"/>
              </a:rPr>
              <a:t>Nota: </a:t>
            </a:r>
            <a:r>
              <a:rPr lang="es-ES" i="1" dirty="0" smtClean="0">
                <a:solidFill>
                  <a:srgbClr val="002776"/>
                </a:solidFill>
                <a:cs typeface="Arial" panose="020B0604020202020204" pitchFamily="34" charset="0"/>
              </a:rPr>
              <a:t>La proyección del Producto Interno Bruto de Quito no es publicado por el Banco Central del Ecuador. Con esta consideración se tomó el PIB de Ecuador, el cual es publicado en el Fondo Monetario Internacional cada año con sus respectivas proyecciones desde el periodo 2016 hasta 2021. De esta forma, para obtener el PIB de Quito, se utilizó el Valor Agregado Bruto de Quito, el cual </a:t>
            </a:r>
            <a:r>
              <a:rPr lang="es-ES" i="1" dirty="0">
                <a:solidFill>
                  <a:srgbClr val="002776"/>
                </a:solidFill>
                <a:cs typeface="Arial" panose="020B0604020202020204" pitchFamily="34" charset="0"/>
              </a:rPr>
              <a:t>muestra la magnitud económica que mide el valor añadido generado por el conjunto de productores de un área </a:t>
            </a:r>
            <a:r>
              <a:rPr lang="es-ES" i="1" dirty="0" smtClean="0">
                <a:solidFill>
                  <a:srgbClr val="002776"/>
                </a:solidFill>
                <a:cs typeface="Arial" panose="020B0604020202020204" pitchFamily="34" charset="0"/>
              </a:rPr>
              <a:t>económica, y se pudo conocer cuál es la participación del PIB de Quito en el de Ecuador. Las proyecciones fueron realizadas en base a tres escenarios:</a:t>
            </a:r>
          </a:p>
          <a:p>
            <a:pPr marL="454025" indent="-171450" fontAlgn="base">
              <a:lnSpc>
                <a:spcPct val="100000"/>
              </a:lnSpc>
              <a:spcAft>
                <a:spcPct val="0"/>
              </a:spcAft>
              <a:buClr>
                <a:srgbClr val="000000"/>
              </a:buClr>
              <a:buFont typeface="Arial" panose="020B0604020202020204" pitchFamily="34" charset="0"/>
              <a:buChar char="•"/>
            </a:pPr>
            <a:r>
              <a:rPr lang="es-ES" i="1" dirty="0" smtClean="0">
                <a:solidFill>
                  <a:schemeClr val="accent2">
                    <a:lumMod val="75000"/>
                  </a:schemeClr>
                </a:solidFill>
                <a:cs typeface="Arial" panose="020B0604020202020204" pitchFamily="34" charset="0"/>
              </a:rPr>
              <a:t>Escenario Optimista: se calcula a partir de la tendencia de la tasa de crecimiento compuesto anual entre los años 2007 y 2015; con este porcentaje se proyectó desde el año 2015 en adelante.</a:t>
            </a:r>
          </a:p>
          <a:p>
            <a:pPr marL="454025" indent="-171450" fontAlgn="base">
              <a:lnSpc>
                <a:spcPct val="100000"/>
              </a:lnSpc>
              <a:spcAft>
                <a:spcPct val="0"/>
              </a:spcAft>
              <a:buClr>
                <a:srgbClr val="000000"/>
              </a:buClr>
              <a:buFont typeface="Arial" panose="020B0604020202020204" pitchFamily="34" charset="0"/>
              <a:buChar char="•"/>
            </a:pPr>
            <a:r>
              <a:rPr lang="es-ES" i="1" dirty="0" smtClean="0">
                <a:solidFill>
                  <a:srgbClr val="002060"/>
                </a:solidFill>
                <a:cs typeface="Arial" panose="020B0604020202020204" pitchFamily="34" charset="0"/>
              </a:rPr>
              <a:t>Escenario Normal: se obtuvo un promedio entre las tasas de crecimiento de los escenarios optimista y pesimista</a:t>
            </a:r>
          </a:p>
          <a:p>
            <a:pPr marL="454025" indent="-171450" fontAlgn="base">
              <a:lnSpc>
                <a:spcPct val="100000"/>
              </a:lnSpc>
              <a:spcAft>
                <a:spcPct val="0"/>
              </a:spcAft>
              <a:buClr>
                <a:srgbClr val="000000"/>
              </a:buClr>
              <a:buFont typeface="Arial" panose="020B0604020202020204" pitchFamily="34" charset="0"/>
              <a:buChar char="•"/>
            </a:pPr>
            <a:r>
              <a:rPr lang="es-ES" i="1" dirty="0" smtClean="0">
                <a:solidFill>
                  <a:srgbClr val="00A1DE"/>
                </a:solidFill>
                <a:cs typeface="Arial" panose="020B0604020202020204" pitchFamily="34" charset="0"/>
              </a:rPr>
              <a:t>Escenario Pesimista: se calcula a partir de tasas de crecimiento de la proyección realizada por el Fondo Monetario Internacional entre los años que comprende del 2016 al 2021, teniendo en cuenta que la participación (proporción) del PIB de Quito con respecto al de Ecuador  se mantendrá constante del 21%. El calculo se proyectó con respecto al año 2015.</a:t>
            </a:r>
          </a:p>
          <a:p>
            <a:pPr marL="1588" fontAlgn="base">
              <a:lnSpc>
                <a:spcPct val="100000"/>
              </a:lnSpc>
              <a:spcAft>
                <a:spcPct val="0"/>
              </a:spcAft>
              <a:buClr>
                <a:srgbClr val="000000"/>
              </a:buClr>
            </a:pPr>
            <a:r>
              <a:rPr lang="es-ES" b="1" i="1" dirty="0" smtClean="0">
                <a:solidFill>
                  <a:srgbClr val="002060"/>
                </a:solidFill>
                <a:cs typeface="Arial" panose="020B0604020202020204" pitchFamily="34" charset="0"/>
              </a:rPr>
              <a:t>Los valores proyectados fueron calculados en base a tasas de crecimiento compuesto de años anteriores y a las proyecciones para Ecuador del Fondo Monetario Internacional</a:t>
            </a:r>
          </a:p>
          <a:p>
            <a:pPr marL="1588" fontAlgn="base">
              <a:lnSpc>
                <a:spcPct val="100000"/>
              </a:lnSpc>
              <a:spcAft>
                <a:spcPct val="0"/>
              </a:spcAft>
              <a:buClr>
                <a:srgbClr val="000000"/>
              </a:buClr>
            </a:pPr>
            <a:endParaRPr lang="es-ES" i="1" dirty="0" smtClean="0">
              <a:solidFill>
                <a:srgbClr val="002776"/>
              </a:solidFill>
              <a:cs typeface="Arial" panose="020B0604020202020204" pitchFamily="34" charset="0"/>
            </a:endParaRPr>
          </a:p>
          <a:p>
            <a:pPr marL="1588" fontAlgn="base">
              <a:lnSpc>
                <a:spcPct val="100000"/>
              </a:lnSpc>
              <a:spcAft>
                <a:spcPct val="0"/>
              </a:spcAft>
              <a:buClr>
                <a:srgbClr val="000000"/>
              </a:buClr>
            </a:pPr>
            <a:r>
              <a:rPr lang="es-ES" i="1" dirty="0" smtClean="0">
                <a:solidFill>
                  <a:srgbClr val="002776"/>
                </a:solidFill>
                <a:cs typeface="Arial" panose="020B0604020202020204" pitchFamily="34" charset="0"/>
              </a:rPr>
              <a:t>Fuente: Fondo Monetario Internacional y Boletín de Información Estadística Mensual – Banco Central del Ecuador- Cuentas Nacionales</a:t>
            </a:r>
            <a:endParaRPr lang="es-ES" i="1" dirty="0">
              <a:solidFill>
                <a:srgbClr val="002776"/>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20</a:t>
            </a:fld>
            <a:endParaRPr lang="es-ES_tradnl" dirty="0">
              <a:solidFill>
                <a:srgbClr val="002776"/>
              </a:solidFill>
            </a:endParaRPr>
          </a:p>
        </p:txBody>
      </p:sp>
      <p:sp>
        <p:nvSpPr>
          <p:cNvPr id="10" name="Content Placeholder 5"/>
          <p:cNvSpPr txBox="1">
            <a:spLocks/>
          </p:cNvSpPr>
          <p:nvPr/>
        </p:nvSpPr>
        <p:spPr bwMode="auto">
          <a:xfrm>
            <a:off x="350943" y="836712"/>
            <a:ext cx="9418480" cy="586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defTabSz="913965" fontAlgn="auto">
              <a:spcBef>
                <a:spcPts val="0"/>
              </a:spcBef>
              <a:spcAft>
                <a:spcPts val="0"/>
              </a:spcAft>
            </a:pPr>
            <a:r>
              <a:rPr lang="es-ES" sz="1200" dirty="0" smtClean="0">
                <a:solidFill>
                  <a:srgbClr val="002060"/>
                </a:solidFill>
              </a:rPr>
              <a:t>De acuerdo a las proyecciones realizadas, el escenario pesimista plantea un estancamiento del PIB de Quito hasta el 2021. El escenario normal muestra un crecimiento estable y positivo, y el optimista muestra un crecimiento notable manteniendo la tendencia registrada hasta el 2014. No se cuenta con datos que permitan calcular una proyección de la contribución del turismo al PIB del DMQ. </a:t>
            </a:r>
          </a:p>
          <a:p>
            <a:pPr defTabSz="913965" fontAlgn="auto">
              <a:spcBef>
                <a:spcPts val="0"/>
              </a:spcBef>
              <a:spcAft>
                <a:spcPts val="0"/>
              </a:spcAft>
            </a:pPr>
            <a:endParaRPr lang="es-ES" sz="1200" dirty="0" smtClean="0">
              <a:solidFill>
                <a:srgbClr val="002060"/>
              </a:solidFill>
            </a:endParaRPr>
          </a:p>
          <a:p>
            <a:pPr defTabSz="913965" fontAlgn="auto">
              <a:spcBef>
                <a:spcPts val="0"/>
              </a:spcBef>
              <a:spcAft>
                <a:spcPts val="600"/>
              </a:spcAft>
            </a:pPr>
            <a:endParaRPr lang="es-ES" sz="1200" dirty="0">
              <a:solidFill>
                <a:srgbClr val="002060"/>
              </a:solidFill>
            </a:endParaRPr>
          </a:p>
        </p:txBody>
      </p:sp>
      <p:sp>
        <p:nvSpPr>
          <p:cNvPr id="48" name="Slide Number Placeholder 1"/>
          <p:cNvSpPr txBox="1">
            <a:spLocks/>
          </p:cNvSpPr>
          <p:nvPr/>
        </p:nvSpPr>
        <p:spPr>
          <a:xfrm>
            <a:off x="450203" y="6554103"/>
            <a:ext cx="306387" cy="144247"/>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972" rtl="0" eaLnBrk="1" latinLnBrk="0" hangingPunct="1">
              <a:lnSpc>
                <a:spcPts val="1059"/>
              </a:lnSpc>
              <a:defRPr sz="882" b="1" kern="1200">
                <a:solidFill>
                  <a:schemeClr val="tx2"/>
                </a:solidFill>
                <a:latin typeface="+mn-lt"/>
                <a:ea typeface="+mn-ea"/>
                <a:cs typeface="+mn-cs"/>
              </a:defRPr>
            </a:lvl1pPr>
            <a:lvl2pPr marL="456982" algn="l" defTabSz="913965" rtl="0" eaLnBrk="1" latinLnBrk="0" hangingPunct="1">
              <a:defRPr sz="1800" kern="1200">
                <a:solidFill>
                  <a:schemeClr val="tx1"/>
                </a:solidFill>
                <a:latin typeface="+mn-lt"/>
                <a:ea typeface="+mn-ea"/>
                <a:cs typeface="+mn-cs"/>
              </a:defRPr>
            </a:lvl2pPr>
            <a:lvl3pPr marL="913965" algn="l" defTabSz="913965" rtl="0" eaLnBrk="1" latinLnBrk="0" hangingPunct="1">
              <a:defRPr sz="1800" kern="1200">
                <a:solidFill>
                  <a:schemeClr val="tx1"/>
                </a:solidFill>
                <a:latin typeface="+mn-lt"/>
                <a:ea typeface="+mn-ea"/>
                <a:cs typeface="+mn-cs"/>
              </a:defRPr>
            </a:lvl3pPr>
            <a:lvl4pPr marL="1370947" algn="l" defTabSz="913965" rtl="0" eaLnBrk="1" latinLnBrk="0" hangingPunct="1">
              <a:defRPr sz="1800" kern="1200">
                <a:solidFill>
                  <a:schemeClr val="tx1"/>
                </a:solidFill>
                <a:latin typeface="+mn-lt"/>
                <a:ea typeface="+mn-ea"/>
                <a:cs typeface="+mn-cs"/>
              </a:defRPr>
            </a:lvl4pPr>
            <a:lvl5pPr marL="1827931" algn="l" defTabSz="913965" rtl="0" eaLnBrk="1" latinLnBrk="0" hangingPunct="1">
              <a:defRPr sz="1800" kern="1200">
                <a:solidFill>
                  <a:schemeClr val="tx1"/>
                </a:solidFill>
                <a:latin typeface="+mn-lt"/>
                <a:ea typeface="+mn-ea"/>
                <a:cs typeface="+mn-cs"/>
              </a:defRPr>
            </a:lvl5pPr>
            <a:lvl6pPr marL="2284912" algn="l" defTabSz="913965" rtl="0" eaLnBrk="1" latinLnBrk="0" hangingPunct="1">
              <a:defRPr sz="1800" kern="1200">
                <a:solidFill>
                  <a:schemeClr val="tx1"/>
                </a:solidFill>
                <a:latin typeface="+mn-lt"/>
                <a:ea typeface="+mn-ea"/>
                <a:cs typeface="+mn-cs"/>
              </a:defRPr>
            </a:lvl6pPr>
            <a:lvl7pPr marL="2741895" algn="l" defTabSz="913965" rtl="0" eaLnBrk="1" latinLnBrk="0" hangingPunct="1">
              <a:defRPr sz="1800" kern="1200">
                <a:solidFill>
                  <a:schemeClr val="tx1"/>
                </a:solidFill>
                <a:latin typeface="+mn-lt"/>
                <a:ea typeface="+mn-ea"/>
                <a:cs typeface="+mn-cs"/>
              </a:defRPr>
            </a:lvl7pPr>
            <a:lvl8pPr marL="3198878" algn="l" defTabSz="913965" rtl="0" eaLnBrk="1" latinLnBrk="0" hangingPunct="1">
              <a:defRPr sz="1800" kern="1200">
                <a:solidFill>
                  <a:schemeClr val="tx1"/>
                </a:solidFill>
                <a:latin typeface="+mn-lt"/>
                <a:ea typeface="+mn-ea"/>
                <a:cs typeface="+mn-cs"/>
              </a:defRPr>
            </a:lvl8pPr>
            <a:lvl9pPr marL="3655862" algn="l" defTabSz="913965" rtl="0" eaLnBrk="1" latinLnBrk="0" hangingPunct="1">
              <a:defRPr sz="1800" kern="1200">
                <a:solidFill>
                  <a:schemeClr val="tx1"/>
                </a:solidFill>
                <a:latin typeface="+mn-lt"/>
                <a:ea typeface="+mn-ea"/>
                <a:cs typeface="+mn-cs"/>
              </a:defRPr>
            </a:lvl9pPr>
          </a:lstStyle>
          <a:p>
            <a:fld id="{20A7A354-C5FB-4D1E-BE75-5A939ED93F75}" type="slidenum">
              <a:rPr lang="es-ES_tradnl" smtClean="0">
                <a:solidFill>
                  <a:srgbClr val="002776"/>
                </a:solidFill>
              </a:rPr>
              <a:pPr/>
              <a:t>20</a:t>
            </a:fld>
            <a:endParaRPr lang="es-ES_tradnl" dirty="0">
              <a:solidFill>
                <a:srgbClr val="002776"/>
              </a:solidFill>
            </a:endParaRPr>
          </a:p>
        </p:txBody>
      </p:sp>
      <p:sp>
        <p:nvSpPr>
          <p:cNvPr id="19" name="Text Placeholder 6"/>
          <p:cNvSpPr txBox="1">
            <a:spLocks/>
          </p:cNvSpPr>
          <p:nvPr/>
        </p:nvSpPr>
        <p:spPr>
          <a:xfrm>
            <a:off x="1640632" y="2204864"/>
            <a:ext cx="1080120" cy="253651"/>
          </a:xfrm>
          <a:prstGeom prst="rect">
            <a:avLst/>
          </a:prstGeom>
        </p:spPr>
        <p:txBody>
          <a:bodyPr>
            <a:noAutofit/>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a:tabLst>
                <a:tab pos="1435100" algn="l"/>
              </a:tabLst>
            </a:pPr>
            <a:r>
              <a:rPr lang="es-ES" sz="900" b="1" kern="0" dirty="0" smtClean="0">
                <a:solidFill>
                  <a:srgbClr val="00A1DE"/>
                </a:solidFill>
              </a:rPr>
              <a:t>TACC PIB 16-21</a:t>
            </a:r>
            <a:endParaRPr lang="es-ES" sz="900" b="1" kern="0" dirty="0">
              <a:solidFill>
                <a:srgbClr val="00A1DE"/>
              </a:solidFill>
            </a:endParaRPr>
          </a:p>
        </p:txBody>
      </p:sp>
      <p:sp>
        <p:nvSpPr>
          <p:cNvPr id="21" name="Oval 20"/>
          <p:cNvSpPr/>
          <p:nvPr/>
        </p:nvSpPr>
        <p:spPr>
          <a:xfrm>
            <a:off x="1841904" y="2441969"/>
            <a:ext cx="553598" cy="22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965"/>
            <a:r>
              <a:rPr lang="es-ES" sz="1000" b="1" dirty="0" smtClean="0">
                <a:solidFill>
                  <a:srgbClr val="FFFFFF"/>
                </a:solidFill>
              </a:rPr>
              <a:t>0,01%</a:t>
            </a:r>
            <a:endParaRPr lang="es-ES" sz="1600" b="1" dirty="0">
              <a:solidFill>
                <a:srgbClr val="FFFFFF"/>
              </a:solidFill>
            </a:endParaRPr>
          </a:p>
        </p:txBody>
      </p:sp>
      <p:sp>
        <p:nvSpPr>
          <p:cNvPr id="22" name="Text Placeholder 6"/>
          <p:cNvSpPr txBox="1">
            <a:spLocks/>
          </p:cNvSpPr>
          <p:nvPr/>
        </p:nvSpPr>
        <p:spPr>
          <a:xfrm>
            <a:off x="3745100" y="2214318"/>
            <a:ext cx="1080120" cy="253651"/>
          </a:xfrm>
          <a:prstGeom prst="rect">
            <a:avLst/>
          </a:prstGeom>
        </p:spPr>
        <p:txBody>
          <a:bodyPr>
            <a:noAutofit/>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a:tabLst>
                <a:tab pos="1435100" algn="l"/>
              </a:tabLst>
            </a:pPr>
            <a:r>
              <a:rPr lang="es-ES" sz="900" b="1" kern="0" dirty="0" smtClean="0">
                <a:solidFill>
                  <a:srgbClr val="92D400"/>
                </a:solidFill>
              </a:rPr>
              <a:t>TACC PIB 16-21</a:t>
            </a:r>
            <a:endParaRPr lang="es-ES" sz="900" b="1" kern="0" dirty="0">
              <a:solidFill>
                <a:srgbClr val="92D400"/>
              </a:solidFill>
            </a:endParaRPr>
          </a:p>
        </p:txBody>
      </p:sp>
      <p:sp>
        <p:nvSpPr>
          <p:cNvPr id="23" name="Oval 22"/>
          <p:cNvSpPr/>
          <p:nvPr/>
        </p:nvSpPr>
        <p:spPr>
          <a:xfrm>
            <a:off x="3979786" y="2448919"/>
            <a:ext cx="553598" cy="2222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965"/>
            <a:r>
              <a:rPr lang="es-ES" sz="1000" b="1" dirty="0" smtClean="0">
                <a:solidFill>
                  <a:srgbClr val="FFFFFF"/>
                </a:solidFill>
              </a:rPr>
              <a:t>8,83%</a:t>
            </a:r>
            <a:endParaRPr lang="es-ES" sz="1600" b="1" dirty="0">
              <a:solidFill>
                <a:srgbClr val="FFFFFF"/>
              </a:solidFill>
            </a:endParaRPr>
          </a:p>
        </p:txBody>
      </p:sp>
      <p:sp>
        <p:nvSpPr>
          <p:cNvPr id="24" name="Text Placeholder 6"/>
          <p:cNvSpPr txBox="1">
            <a:spLocks/>
          </p:cNvSpPr>
          <p:nvPr/>
        </p:nvSpPr>
        <p:spPr>
          <a:xfrm>
            <a:off x="2698394" y="2211814"/>
            <a:ext cx="1080120" cy="253651"/>
          </a:xfrm>
          <a:prstGeom prst="rect">
            <a:avLst/>
          </a:prstGeom>
        </p:spPr>
        <p:txBody>
          <a:bodyPr>
            <a:noAutofit/>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a:tabLst>
                <a:tab pos="1435100" algn="l"/>
              </a:tabLst>
            </a:pPr>
            <a:r>
              <a:rPr lang="es-ES" sz="900" b="1" kern="0" dirty="0" smtClean="0">
                <a:solidFill>
                  <a:srgbClr val="002776"/>
                </a:solidFill>
              </a:rPr>
              <a:t>TACC PIB 16-21</a:t>
            </a:r>
            <a:endParaRPr lang="es-ES" sz="900" b="1" kern="0" dirty="0">
              <a:solidFill>
                <a:srgbClr val="002776"/>
              </a:solidFill>
            </a:endParaRPr>
          </a:p>
        </p:txBody>
      </p:sp>
      <p:sp>
        <p:nvSpPr>
          <p:cNvPr id="26" name="Oval 25"/>
          <p:cNvSpPr/>
          <p:nvPr/>
        </p:nvSpPr>
        <p:spPr>
          <a:xfrm>
            <a:off x="2913204" y="2441969"/>
            <a:ext cx="553598" cy="2222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965"/>
            <a:r>
              <a:rPr lang="es-ES" sz="1000" b="1" dirty="0" smtClean="0">
                <a:solidFill>
                  <a:srgbClr val="FFFFFF"/>
                </a:solidFill>
              </a:rPr>
              <a:t>4,34%</a:t>
            </a:r>
            <a:endParaRPr lang="es-ES" sz="1600" b="1" dirty="0">
              <a:solidFill>
                <a:srgbClr val="FFFFFF"/>
              </a:solidFill>
            </a:endParaRPr>
          </a:p>
        </p:txBody>
      </p:sp>
      <p:graphicFrame>
        <p:nvGraphicFramePr>
          <p:cNvPr id="29" name="Chart 28"/>
          <p:cNvGraphicFramePr>
            <a:graphicFrameLocks/>
          </p:cNvGraphicFramePr>
          <p:nvPr>
            <p:extLst>
              <p:ext uri="{D42A27DB-BD31-4B8C-83A1-F6EECF244321}">
                <p14:modId xmlns:p14="http://schemas.microsoft.com/office/powerpoint/2010/main" val="264127715"/>
              </p:ext>
            </p:extLst>
          </p:nvPr>
        </p:nvGraphicFramePr>
        <p:xfrm>
          <a:off x="404057" y="1897777"/>
          <a:ext cx="9175751" cy="3403431"/>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350942" y="88492"/>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Objetivos Estratégicos</a:t>
            </a:r>
          </a:p>
          <a:p>
            <a:pPr fontAlgn="base">
              <a:spcBef>
                <a:spcPct val="0"/>
              </a:spcBef>
              <a:spcAft>
                <a:spcPct val="0"/>
              </a:spcAft>
            </a:pPr>
            <a:r>
              <a:rPr lang="es-ES" sz="1800" b="1" dirty="0" smtClean="0">
                <a:solidFill>
                  <a:srgbClr val="00B0F0"/>
                </a:solidFill>
                <a:cs typeface="Arial" charset="0"/>
              </a:rPr>
              <a:t>Proyecciones de crecimiento del PIB de </a:t>
            </a:r>
            <a:r>
              <a:rPr lang="es-ES" sz="1800" b="1" dirty="0">
                <a:solidFill>
                  <a:srgbClr val="00B0F0"/>
                </a:solidFill>
                <a:cs typeface="Arial" charset="0"/>
              </a:rPr>
              <a:t>Quito</a:t>
            </a:r>
            <a:endParaRPr lang="es-ES" sz="1200" i="1" dirty="0">
              <a:solidFill>
                <a:srgbClr val="00B0F0"/>
              </a:solidFill>
              <a:cs typeface="Arial" charset="0"/>
            </a:endParaRPr>
          </a:p>
        </p:txBody>
      </p:sp>
    </p:spTree>
    <p:extLst>
      <p:ext uri="{BB962C8B-B14F-4D97-AF65-F5344CB8AC3E}">
        <p14:creationId xmlns:p14="http://schemas.microsoft.com/office/powerpoint/2010/main" val="111772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a:solidFill>
                  <a:schemeClr val="bg1"/>
                </a:solidFill>
              </a:rPr>
              <a:t>3.1. Objetivos Estratégicos Específicos</a:t>
            </a:r>
          </a:p>
        </p:txBody>
      </p:sp>
    </p:spTree>
    <p:extLst>
      <p:ext uri="{BB962C8B-B14F-4D97-AF65-F5344CB8AC3E}">
        <p14:creationId xmlns:p14="http://schemas.microsoft.com/office/powerpoint/2010/main" val="209888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Objetivos estratégicos específicos</a:t>
            </a:r>
          </a:p>
          <a:p>
            <a:pPr fontAlgn="base">
              <a:spcBef>
                <a:spcPct val="0"/>
              </a:spcBef>
              <a:spcAft>
                <a:spcPct val="0"/>
              </a:spcAft>
            </a:pPr>
            <a:endParaRPr lang="es-ES" sz="1400" i="1" dirty="0">
              <a:solidFill>
                <a:srgbClr val="00B0F0"/>
              </a:solidFill>
              <a:cs typeface="Arial" charset="0"/>
            </a:endParaRPr>
          </a:p>
        </p:txBody>
      </p:sp>
      <p:sp>
        <p:nvSpPr>
          <p:cNvPr id="5" name="Rectangle 4"/>
          <p:cNvSpPr/>
          <p:nvPr/>
        </p:nvSpPr>
        <p:spPr>
          <a:xfrm>
            <a:off x="413267" y="119690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22</a:t>
            </a:fld>
            <a:endParaRPr lang="es-ES" dirty="0">
              <a:solidFill>
                <a:srgbClr val="00277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86279535"/>
              </p:ext>
            </p:extLst>
          </p:nvPr>
        </p:nvGraphicFramePr>
        <p:xfrm>
          <a:off x="450202" y="1136619"/>
          <a:ext cx="9181731" cy="5363651"/>
        </p:xfrm>
        <a:graphic>
          <a:graphicData uri="http://schemas.openxmlformats.org/drawingml/2006/table">
            <a:tbl>
              <a:tblPr>
                <a:tableStyleId>{5C22544A-7EE6-4342-B048-85BDC9FD1C3A}</a:tableStyleId>
              </a:tblPr>
              <a:tblGrid>
                <a:gridCol w="242106">
                  <a:extLst>
                    <a:ext uri="{9D8B030D-6E8A-4147-A177-3AD203B41FA5}">
                      <a16:colId xmlns:a16="http://schemas.microsoft.com/office/drawing/2014/main" xmlns="" val="20000"/>
                    </a:ext>
                  </a:extLst>
                </a:gridCol>
                <a:gridCol w="8939625">
                  <a:extLst>
                    <a:ext uri="{9D8B030D-6E8A-4147-A177-3AD203B41FA5}">
                      <a16:colId xmlns:a16="http://schemas.microsoft.com/office/drawing/2014/main" xmlns="" val="20001"/>
                    </a:ext>
                  </a:extLst>
                </a:gridCol>
              </a:tblGrid>
              <a:tr h="230358">
                <a:tc gridSpan="2">
                  <a:txBody>
                    <a:bodyPr/>
                    <a:lstStyle/>
                    <a:p>
                      <a:pPr algn="l" fontAlgn="b"/>
                      <a:r>
                        <a:rPr lang="es-ES" sz="1100" b="1" i="1" u="none" strike="noStrike" dirty="0" smtClean="0">
                          <a:solidFill>
                            <a:schemeClr val="accent3"/>
                          </a:solidFill>
                          <a:effectLst/>
                          <a:latin typeface="Arial  "/>
                        </a:rPr>
                        <a:t>Conectividad</a:t>
                      </a:r>
                      <a:endParaRPr lang="es-ES" sz="11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1000" dirty="0" smtClean="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0358">
                <a:tc>
                  <a:txBody>
                    <a:bodyPr/>
                    <a:lstStyle/>
                    <a:p>
                      <a:pPr algn="ctr" fontAlgn="b"/>
                      <a:r>
                        <a:rPr lang="es-ES" sz="1100" b="1" i="1" u="none" strike="noStrike" dirty="0">
                          <a:solidFill>
                            <a:schemeClr val="accent3"/>
                          </a:solidFill>
                          <a:effectLst/>
                          <a:latin typeface="Arial  "/>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s-ES" sz="1000" dirty="0" smtClean="0">
                          <a:latin typeface="Arial  "/>
                        </a:rPr>
                        <a:t>Mejorar la </a:t>
                      </a:r>
                      <a:r>
                        <a:rPr lang="es-ES" sz="1000" b="1" dirty="0" smtClean="0">
                          <a:latin typeface="Arial  "/>
                        </a:rPr>
                        <a:t>conectividad</a:t>
                      </a:r>
                      <a:r>
                        <a:rPr lang="es-ES" sz="1000" dirty="0" smtClean="0">
                          <a:latin typeface="Arial  "/>
                        </a:rPr>
                        <a:t> de Quito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230358">
                <a:tc>
                  <a:txBody>
                    <a:bodyPr/>
                    <a:lstStyle/>
                    <a:p>
                      <a:pPr algn="ctr" fontAlgn="b"/>
                      <a:r>
                        <a:rPr lang="es-ES" sz="1100" b="1" i="1" u="none" strike="noStrike" dirty="0">
                          <a:solidFill>
                            <a:schemeClr val="accent3"/>
                          </a:solidFill>
                          <a:effectLst/>
                          <a:latin typeface="Arial  "/>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s-ES" sz="1000" b="1" dirty="0" smtClean="0">
                          <a:latin typeface="Arial  "/>
                        </a:rPr>
                        <a:t>Mejorar los costos asociados </a:t>
                      </a:r>
                      <a:r>
                        <a:rPr lang="es-ES" sz="1000" dirty="0" smtClean="0">
                          <a:latin typeface="Arial  "/>
                        </a:rPr>
                        <a:t>a la infraestructura existente y servicios asociados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230358">
                <a:tc>
                  <a:txBody>
                    <a:bodyPr/>
                    <a:lstStyle/>
                    <a:p>
                      <a:pPr algn="ctr" fontAlgn="b"/>
                      <a:r>
                        <a:rPr lang="es-ES" sz="1100" b="1" i="1" u="none" strike="noStrike" dirty="0">
                          <a:solidFill>
                            <a:schemeClr val="accent3"/>
                          </a:solidFill>
                          <a:effectLst/>
                          <a:latin typeface="Arial  "/>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s-ES" sz="1000" dirty="0" smtClean="0">
                          <a:latin typeface="Arial  "/>
                        </a:rPr>
                        <a:t>Aprovechar y mejorar el </a:t>
                      </a:r>
                      <a:r>
                        <a:rPr lang="es-ES" sz="1000" b="1" dirty="0" smtClean="0">
                          <a:latin typeface="Arial  "/>
                        </a:rPr>
                        <a:t>marco regulatorio de servicios aéreos </a:t>
                      </a:r>
                      <a:r>
                        <a:rPr lang="es-ES" sz="1000" dirty="0" smtClean="0">
                          <a:latin typeface="Arial  "/>
                        </a:rPr>
                        <a:t>(</a:t>
                      </a:r>
                      <a:r>
                        <a:rPr lang="es-ES" sz="1000" dirty="0" err="1" smtClean="0">
                          <a:latin typeface="Arial  "/>
                        </a:rPr>
                        <a:t>ASAs</a:t>
                      </a:r>
                      <a:r>
                        <a:rPr lang="es-ES" sz="1000" dirty="0" smtClean="0">
                          <a:latin typeface="Arial  "/>
                        </a:rPr>
                        <a:t>, restricciones a chárter, impuestos, otros)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r h="230358">
                <a:tc gridSpan="2">
                  <a:txBody>
                    <a:bodyPr/>
                    <a:lstStyle/>
                    <a:p>
                      <a:pPr algn="l" fontAlgn="b"/>
                      <a:r>
                        <a:rPr lang="es-ES" sz="1100" b="1" i="1" u="none" strike="noStrike" dirty="0" smtClean="0">
                          <a:solidFill>
                            <a:schemeClr val="accent3"/>
                          </a:solidFill>
                          <a:effectLst/>
                          <a:latin typeface="Arial  "/>
                        </a:rPr>
                        <a:t>D</a:t>
                      </a:r>
                      <a:r>
                        <a:rPr lang="es-ES" sz="1100" b="1" i="1" u="none" strike="noStrike" baseline="0" dirty="0" smtClean="0">
                          <a:solidFill>
                            <a:schemeClr val="accent3"/>
                          </a:solidFill>
                          <a:effectLst/>
                          <a:latin typeface="Arial  "/>
                        </a:rPr>
                        <a:t>esarrollo de RICE</a:t>
                      </a:r>
                      <a:endParaRPr lang="es-ES" sz="11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806555" rtl="0" eaLnBrk="1" fontAlgn="auto" latinLnBrk="0" hangingPunct="1">
                        <a:lnSpc>
                          <a:spcPct val="100000"/>
                        </a:lnSpc>
                        <a:spcBef>
                          <a:spcPts val="0"/>
                        </a:spcBef>
                        <a:spcAft>
                          <a:spcPts val="0"/>
                        </a:spcAft>
                        <a:buClrTx/>
                        <a:buSzTx/>
                        <a:buFontTx/>
                        <a:buNone/>
                        <a:tabLst/>
                        <a:defRPr/>
                      </a:pPr>
                      <a:endParaRPr lang="es-ES" sz="1000" b="1"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0358">
                <a:tc>
                  <a:txBody>
                    <a:bodyPr/>
                    <a:lstStyle/>
                    <a:p>
                      <a:pPr algn="ctr" fontAlgn="b"/>
                      <a:r>
                        <a:rPr lang="es-ES" sz="1100" b="1" i="1" u="none" strike="noStrike" dirty="0">
                          <a:solidFill>
                            <a:schemeClr val="accent3"/>
                          </a:solidFill>
                          <a:effectLst/>
                          <a:latin typeface="Arial  "/>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latin typeface="Arial  "/>
                          <a:cs typeface="Arial" pitchFamily="34" charset="0"/>
                        </a:rPr>
                        <a:t>Conformar un</a:t>
                      </a:r>
                      <a:r>
                        <a:rPr lang="es-ES" sz="1000" baseline="0" dirty="0" smtClean="0">
                          <a:solidFill>
                            <a:srgbClr val="002060"/>
                          </a:solidFill>
                          <a:latin typeface="Arial  "/>
                          <a:cs typeface="Arial" pitchFamily="34" charset="0"/>
                        </a:rPr>
                        <a:t> ente de participación mixta </a:t>
                      </a:r>
                      <a:r>
                        <a:rPr lang="es-ES" sz="1000" b="1" dirty="0" smtClean="0">
                          <a:solidFill>
                            <a:srgbClr val="002060"/>
                          </a:solidFill>
                          <a:latin typeface="Arial  "/>
                          <a:cs typeface="Arial" pitchFamily="34" charset="0"/>
                        </a:rPr>
                        <a:t>que represente </a:t>
                      </a:r>
                      <a:r>
                        <a:rPr lang="es-ES" sz="1000" dirty="0" smtClean="0">
                          <a:solidFill>
                            <a:srgbClr val="002060"/>
                          </a:solidFill>
                          <a:latin typeface="Arial  "/>
                          <a:cs typeface="Arial" pitchFamily="34" charset="0"/>
                        </a:rPr>
                        <a:t>a la comunidad de </a:t>
                      </a:r>
                      <a:r>
                        <a:rPr lang="es-ES" sz="1000" b="1" dirty="0" smtClean="0">
                          <a:solidFill>
                            <a:srgbClr val="002060"/>
                          </a:solidFill>
                          <a:latin typeface="Arial  "/>
                          <a:cs typeface="Arial" pitchFamily="34" charset="0"/>
                        </a:rPr>
                        <a:t>Quito en el mercado de reuniones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xmlns="" val="10005"/>
                  </a:ext>
                </a:extLst>
              </a:tr>
              <a:tr h="230358">
                <a:tc>
                  <a:txBody>
                    <a:bodyPr/>
                    <a:lstStyle/>
                    <a:p>
                      <a:pPr algn="ctr" fontAlgn="b"/>
                      <a:r>
                        <a:rPr lang="es-ES" sz="1100" b="1" i="1" u="none" strike="noStrike" dirty="0">
                          <a:solidFill>
                            <a:schemeClr val="accent3"/>
                          </a:solidFill>
                          <a:effectLst/>
                          <a:latin typeface="Arial  "/>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r>
                        <a:rPr lang="es-ES" sz="1000" dirty="0" smtClean="0">
                          <a:solidFill>
                            <a:srgbClr val="002060"/>
                          </a:solidFill>
                          <a:latin typeface="Arial  "/>
                          <a:cs typeface="Arial" pitchFamily="34" charset="0"/>
                        </a:rPr>
                        <a:t>Emprender un </a:t>
                      </a:r>
                      <a:r>
                        <a:rPr lang="es-ES" sz="1000" b="1" dirty="0" smtClean="0">
                          <a:solidFill>
                            <a:srgbClr val="002060"/>
                          </a:solidFill>
                          <a:latin typeface="Arial  "/>
                          <a:cs typeface="Arial" pitchFamily="34" charset="0"/>
                        </a:rPr>
                        <a:t>programa de capacitación </a:t>
                      </a:r>
                      <a:r>
                        <a:rPr lang="es-ES" sz="1000" dirty="0" smtClean="0">
                          <a:solidFill>
                            <a:srgbClr val="002060"/>
                          </a:solidFill>
                          <a:latin typeface="Arial  "/>
                          <a:cs typeface="Arial" pitchFamily="34" charset="0"/>
                        </a:rPr>
                        <a:t>y fomento al </a:t>
                      </a:r>
                      <a:r>
                        <a:rPr lang="es-ES" sz="1000" b="1" dirty="0" smtClean="0">
                          <a:solidFill>
                            <a:srgbClr val="002060"/>
                          </a:solidFill>
                          <a:latin typeface="Arial  "/>
                          <a:cs typeface="Arial" pitchFamily="34" charset="0"/>
                        </a:rPr>
                        <a:t>emprendimiento</a:t>
                      </a:r>
                      <a:endParaRPr lang="en-GB" sz="10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xmlns="" val="10006"/>
                  </a:ext>
                </a:extLst>
              </a:tr>
              <a:tr h="230358">
                <a:tc>
                  <a:txBody>
                    <a:bodyPr/>
                    <a:lstStyle/>
                    <a:p>
                      <a:pPr algn="ctr" fontAlgn="b"/>
                      <a:r>
                        <a:rPr lang="es-ES" sz="1100" b="1" i="1" u="none" strike="noStrike" dirty="0">
                          <a:solidFill>
                            <a:schemeClr val="accent3"/>
                          </a:solidFill>
                          <a:effectLst/>
                          <a:latin typeface="Arial  "/>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r>
                        <a:rPr lang="es-ES" sz="1000" dirty="0" smtClean="0">
                          <a:solidFill>
                            <a:srgbClr val="002060"/>
                          </a:solidFill>
                          <a:latin typeface="Arial  "/>
                          <a:cs typeface="Arial" pitchFamily="34" charset="0"/>
                        </a:rPr>
                        <a:t>Contar con un </a:t>
                      </a:r>
                      <a:r>
                        <a:rPr lang="es-ES" sz="1000" b="1" dirty="0" smtClean="0">
                          <a:solidFill>
                            <a:srgbClr val="002060"/>
                          </a:solidFill>
                          <a:latin typeface="Arial  "/>
                          <a:cs typeface="Arial" pitchFamily="34" charset="0"/>
                        </a:rPr>
                        <a:t>esquema de financiamiento mixto </a:t>
                      </a:r>
                      <a:r>
                        <a:rPr lang="es-ES" sz="1000" dirty="0" smtClean="0">
                          <a:solidFill>
                            <a:srgbClr val="002060"/>
                          </a:solidFill>
                          <a:latin typeface="Arial  "/>
                          <a:cs typeface="Arial" pitchFamily="34" charset="0"/>
                        </a:rPr>
                        <a:t>que garantice la </a:t>
                      </a:r>
                      <a:r>
                        <a:rPr lang="es-ES" sz="1000" b="0" dirty="0" smtClean="0">
                          <a:solidFill>
                            <a:srgbClr val="002060"/>
                          </a:solidFill>
                          <a:latin typeface="Arial  "/>
                          <a:cs typeface="Arial" pitchFamily="34" charset="0"/>
                        </a:rPr>
                        <a:t>sustentabilidad de la UEN</a:t>
                      </a:r>
                      <a:endParaRPr lang="en-GB" sz="1000" b="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xmlns="" val="10007"/>
                  </a:ext>
                </a:extLst>
              </a:tr>
              <a:tr h="230358">
                <a:tc>
                  <a:txBody>
                    <a:bodyPr/>
                    <a:lstStyle/>
                    <a:p>
                      <a:pPr algn="ctr" fontAlgn="b"/>
                      <a:r>
                        <a:rPr lang="es-ES" sz="1100" b="1" i="1" u="none" strike="noStrike" dirty="0">
                          <a:solidFill>
                            <a:schemeClr val="accent3"/>
                          </a:solidFill>
                          <a:effectLst/>
                          <a:latin typeface="Arial  "/>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r>
                        <a:rPr lang="es-ES" sz="1000" dirty="0" smtClean="0">
                          <a:solidFill>
                            <a:srgbClr val="002060"/>
                          </a:solidFill>
                          <a:latin typeface="Arial  "/>
                          <a:cs typeface="Arial" pitchFamily="34" charset="0"/>
                        </a:rPr>
                        <a:t>Articular narrativa y </a:t>
                      </a:r>
                      <a:r>
                        <a:rPr lang="es-ES" sz="1000" b="1" dirty="0" smtClean="0">
                          <a:solidFill>
                            <a:srgbClr val="002060"/>
                          </a:solidFill>
                          <a:latin typeface="Arial  "/>
                          <a:cs typeface="Arial" pitchFamily="34" charset="0"/>
                        </a:rPr>
                        <a:t>propuesta de valor </a:t>
                      </a:r>
                      <a:r>
                        <a:rPr lang="es-ES" sz="1000" dirty="0" smtClean="0">
                          <a:solidFill>
                            <a:srgbClr val="002060"/>
                          </a:solidFill>
                          <a:latin typeface="Arial  "/>
                          <a:cs typeface="Arial" pitchFamily="34" charset="0"/>
                        </a:rPr>
                        <a:t>que describan al </a:t>
                      </a:r>
                      <a:r>
                        <a:rPr lang="es-ES" sz="1000" b="1" dirty="0" smtClean="0">
                          <a:solidFill>
                            <a:srgbClr val="002060"/>
                          </a:solidFill>
                          <a:latin typeface="Arial  "/>
                          <a:cs typeface="Arial" pitchFamily="34" charset="0"/>
                        </a:rPr>
                        <a:t>destino como sede ideal para reuniones</a:t>
                      </a:r>
                      <a:endParaRPr lang="en-GB" sz="10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xmlns="" val="10008"/>
                  </a:ext>
                </a:extLst>
              </a:tr>
              <a:tr h="230358">
                <a:tc>
                  <a:txBody>
                    <a:bodyPr/>
                    <a:lstStyle/>
                    <a:p>
                      <a:pPr algn="ctr" fontAlgn="b"/>
                      <a:r>
                        <a:rPr lang="es-ES" sz="1100" b="1" i="1" u="none" strike="noStrike" dirty="0">
                          <a:solidFill>
                            <a:schemeClr val="accent3"/>
                          </a:solidFill>
                          <a:effectLst/>
                          <a:latin typeface="Arial  "/>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r>
                        <a:rPr lang="es-ES" sz="1000" b="1" dirty="0" smtClean="0">
                          <a:solidFill>
                            <a:srgbClr val="002060"/>
                          </a:solidFill>
                          <a:latin typeface="Arial  "/>
                          <a:cs typeface="Arial" pitchFamily="34" charset="0"/>
                        </a:rPr>
                        <a:t>Involucrar a la comunidad </a:t>
                      </a:r>
                      <a:r>
                        <a:rPr lang="es-ES" sz="1000" dirty="0" smtClean="0">
                          <a:solidFill>
                            <a:srgbClr val="002060"/>
                          </a:solidFill>
                          <a:latin typeface="Arial  "/>
                          <a:cs typeface="Arial" pitchFamily="34" charset="0"/>
                        </a:rPr>
                        <a:t>a través de la UEN</a:t>
                      </a:r>
                      <a:endParaRPr lang="en-GB" sz="100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xmlns="" val="10009"/>
                  </a:ext>
                </a:extLst>
              </a:tr>
              <a:tr h="230358">
                <a:tc gridSpan="2">
                  <a:txBody>
                    <a:bodyPr/>
                    <a:lstStyle/>
                    <a:p>
                      <a:pPr algn="l" fontAlgn="b"/>
                      <a:r>
                        <a:rPr lang="es-ES" sz="1100" b="1" i="1" u="none" strike="noStrike" dirty="0" smtClean="0">
                          <a:solidFill>
                            <a:schemeClr val="accent3"/>
                          </a:solidFill>
                          <a:effectLst/>
                          <a:latin typeface="Arial  "/>
                        </a:rPr>
                        <a:t>Marketing</a:t>
                      </a:r>
                      <a:endParaRPr lang="es-ES" sz="11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0358">
                <a:tc>
                  <a:txBody>
                    <a:bodyPr/>
                    <a:lstStyle/>
                    <a:p>
                      <a:pPr algn="ctr" fontAlgn="b"/>
                      <a:r>
                        <a:rPr lang="es-ES" sz="1100" b="1" i="1" u="none" strike="noStrike" dirty="0">
                          <a:solidFill>
                            <a:schemeClr val="accent3"/>
                          </a:solidFill>
                          <a:effectLst/>
                          <a:latin typeface="Arial  "/>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s-ES" sz="1000" b="1" dirty="0" smtClean="0">
                          <a:solidFill>
                            <a:srgbClr val="002060"/>
                          </a:solidFill>
                          <a:latin typeface="Arial  "/>
                          <a:cs typeface="Arial" pitchFamily="34" charset="0"/>
                        </a:rPr>
                        <a:t>Alinear objetivos y acciones de marketing </a:t>
                      </a:r>
                      <a:r>
                        <a:rPr lang="es-ES" sz="1000" dirty="0" smtClean="0">
                          <a:solidFill>
                            <a:srgbClr val="002060"/>
                          </a:solidFill>
                          <a:latin typeface="Arial  "/>
                          <a:cs typeface="Arial" pitchFamily="34" charset="0"/>
                        </a:rPr>
                        <a:t>entre los departamentos de Quito Turismo involucrados</a:t>
                      </a:r>
                      <a:endParaRPr lang="en-GB" sz="100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1"/>
                  </a:ext>
                </a:extLst>
              </a:tr>
              <a:tr h="230358">
                <a:tc>
                  <a:txBody>
                    <a:bodyPr/>
                    <a:lstStyle/>
                    <a:p>
                      <a:pPr algn="ctr" fontAlgn="b"/>
                      <a:r>
                        <a:rPr lang="es-ES" sz="1100" b="1" i="1" u="none" strike="noStrike" dirty="0">
                          <a:solidFill>
                            <a:schemeClr val="accent3"/>
                          </a:solidFill>
                          <a:effectLst/>
                          <a:latin typeface="Arial  "/>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s-ES" sz="1000" dirty="0" smtClean="0">
                          <a:solidFill>
                            <a:srgbClr val="002060"/>
                          </a:solidFill>
                          <a:latin typeface="Arial  "/>
                          <a:cs typeface="Arial" pitchFamily="34" charset="0"/>
                        </a:rPr>
                        <a:t>Optimizar la </a:t>
                      </a:r>
                      <a:r>
                        <a:rPr lang="es-ES" sz="1000" b="1" dirty="0" smtClean="0">
                          <a:solidFill>
                            <a:srgbClr val="002060"/>
                          </a:solidFill>
                          <a:latin typeface="Arial  "/>
                          <a:cs typeface="Arial" pitchFamily="34" charset="0"/>
                        </a:rPr>
                        <a:t>gestión de la comunicación </a:t>
                      </a:r>
                      <a:r>
                        <a:rPr lang="es-ES" sz="1000" dirty="0" smtClean="0">
                          <a:solidFill>
                            <a:srgbClr val="002060"/>
                          </a:solidFill>
                          <a:latin typeface="Arial  "/>
                          <a:cs typeface="Arial" pitchFamily="34" charset="0"/>
                        </a:rPr>
                        <a:t>y el marketing online </a:t>
                      </a:r>
                      <a:r>
                        <a:rPr lang="es-ES" sz="1000" b="1" dirty="0" smtClean="0">
                          <a:solidFill>
                            <a:srgbClr val="002060"/>
                          </a:solidFill>
                          <a:latin typeface="Arial  "/>
                          <a:cs typeface="Arial" pitchFamily="34" charset="0"/>
                        </a:rPr>
                        <a:t>diferenciando por públicos</a:t>
                      </a:r>
                      <a:endParaRPr lang="en-GB" sz="10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2"/>
                  </a:ext>
                </a:extLst>
              </a:tr>
              <a:tr h="230358">
                <a:tc>
                  <a:txBody>
                    <a:bodyPr/>
                    <a:lstStyle/>
                    <a:p>
                      <a:pPr algn="ctr" rtl="0" fontAlgn="b"/>
                      <a:r>
                        <a:rPr lang="es-ES" sz="1100" b="1" i="1" u="none" strike="noStrike" dirty="0">
                          <a:solidFill>
                            <a:schemeClr val="accent3"/>
                          </a:solidFill>
                          <a:effectLst/>
                          <a:latin typeface="Arial  "/>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b="1" dirty="0" smtClean="0">
                          <a:solidFill>
                            <a:srgbClr val="002060"/>
                          </a:solidFill>
                          <a:cs typeface="Arial" pitchFamily="34" charset="0"/>
                        </a:rPr>
                        <a:t>Atraer, convencer y fidelizar </a:t>
                      </a:r>
                      <a:r>
                        <a:rPr lang="es-ES" sz="1000" dirty="0" smtClean="0">
                          <a:solidFill>
                            <a:srgbClr val="002060"/>
                          </a:solidFill>
                          <a:cs typeface="Arial" pitchFamily="34" charset="0"/>
                        </a:rPr>
                        <a:t>a los segmentos clave para el turismo de Quito</a:t>
                      </a:r>
                      <a:endParaRPr lang="es-ES" sz="1000"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3"/>
                  </a:ext>
                </a:extLst>
              </a:tr>
              <a:tr h="230358">
                <a:tc>
                  <a:txBody>
                    <a:bodyPr/>
                    <a:lstStyle/>
                    <a:p>
                      <a:pPr algn="ctr" fontAlgn="b"/>
                      <a:r>
                        <a:rPr lang="es-ES" sz="1100" b="1" i="1" u="none" strike="noStrike" dirty="0">
                          <a:solidFill>
                            <a:schemeClr val="accent3"/>
                          </a:solidFill>
                          <a:effectLst/>
                          <a:latin typeface="Arial  "/>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s-ES" sz="1000" dirty="0" smtClean="0">
                          <a:latin typeface="Arial  "/>
                        </a:rPr>
                        <a:t>Generar y difundir </a:t>
                      </a:r>
                      <a:r>
                        <a:rPr lang="es-ES" sz="1000" b="1" dirty="0" smtClean="0">
                          <a:latin typeface="Arial  "/>
                        </a:rPr>
                        <a:t>contenidos originales</a:t>
                      </a:r>
                      <a:r>
                        <a:rPr lang="es-ES" sz="1000" dirty="0" smtClean="0">
                          <a:latin typeface="Arial  "/>
                        </a:rPr>
                        <a:t>, que inspiren interés e interacción en el público objetivo para considerar a Quito como destino turístico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4"/>
                  </a:ext>
                </a:extLst>
              </a:tr>
              <a:tr h="230358">
                <a:tc>
                  <a:txBody>
                    <a:bodyPr/>
                    <a:lstStyle/>
                    <a:p>
                      <a:pPr algn="ctr" fontAlgn="b"/>
                      <a:r>
                        <a:rPr lang="es-ES" sz="1100" b="1" i="1" u="none" strike="noStrike" dirty="0">
                          <a:solidFill>
                            <a:schemeClr val="accent3"/>
                          </a:solidFill>
                          <a:effectLst/>
                          <a:latin typeface="Arial  "/>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b="1" dirty="0" smtClean="0">
                          <a:solidFill>
                            <a:srgbClr val="002060"/>
                          </a:solidFill>
                          <a:latin typeface="Arial  "/>
                          <a:cs typeface="Arial" pitchFamily="34" charset="0"/>
                        </a:rPr>
                        <a:t>Optimizar la comercialización </a:t>
                      </a:r>
                      <a:r>
                        <a:rPr lang="es-ES" sz="1000" b="0" dirty="0" smtClean="0">
                          <a:solidFill>
                            <a:srgbClr val="002060"/>
                          </a:solidFill>
                          <a:latin typeface="Arial  "/>
                          <a:cs typeface="Arial" pitchFamily="34" charset="0"/>
                        </a:rPr>
                        <a:t>de servicios turísticos de Quito a través del </a:t>
                      </a:r>
                      <a:r>
                        <a:rPr lang="es-ES" sz="1000" b="1" dirty="0" smtClean="0">
                          <a:solidFill>
                            <a:srgbClr val="002060"/>
                          </a:solidFill>
                          <a:latin typeface="Arial  "/>
                          <a:cs typeface="Arial" pitchFamily="34" charset="0"/>
                        </a:rPr>
                        <a:t>ecosistema digital turístico del destino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5"/>
                  </a:ext>
                </a:extLst>
              </a:tr>
              <a:tr h="295775">
                <a:tc>
                  <a:txBody>
                    <a:bodyPr/>
                    <a:lstStyle/>
                    <a:p>
                      <a:pPr algn="ctr" fontAlgn="b"/>
                      <a:r>
                        <a:rPr lang="es-ES" sz="1100" b="1" i="1" u="none" strike="noStrike" dirty="0">
                          <a:solidFill>
                            <a:schemeClr val="accent3"/>
                          </a:solidFill>
                          <a:effectLst/>
                          <a:latin typeface="Arial  "/>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latin typeface="Arial  "/>
                          <a:cs typeface="Arial" pitchFamily="34" charset="0"/>
                        </a:rPr>
                        <a:t>Incrementar el atractivo de proyectos y modelos de inversión turística de alto impacto y posicionar </a:t>
                      </a:r>
                      <a:r>
                        <a:rPr lang="es-ES" sz="1000" b="1" dirty="0" smtClean="0">
                          <a:solidFill>
                            <a:srgbClr val="002060"/>
                          </a:solidFill>
                          <a:latin typeface="Arial  "/>
                          <a:cs typeface="Arial" pitchFamily="34" charset="0"/>
                        </a:rPr>
                        <a:t>Quito como plaza de inversiones turísticas mundiales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6"/>
                  </a:ext>
                </a:extLst>
              </a:tr>
              <a:tr h="230358">
                <a:tc>
                  <a:txBody>
                    <a:bodyPr/>
                    <a:lstStyle/>
                    <a:p>
                      <a:pPr algn="ctr" fontAlgn="b"/>
                      <a:r>
                        <a:rPr lang="es-ES" sz="1100" b="1" i="1" u="none" strike="noStrike" dirty="0">
                          <a:solidFill>
                            <a:schemeClr val="accent3"/>
                          </a:solidFill>
                          <a:effectLst/>
                          <a:latin typeface="Arial  "/>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b="0" dirty="0" smtClean="0">
                          <a:solidFill>
                            <a:srgbClr val="002060"/>
                          </a:solidFill>
                          <a:latin typeface="Arial  "/>
                          <a:cs typeface="Arial" pitchFamily="34" charset="0"/>
                        </a:rPr>
                        <a:t>Desarrollar las </a:t>
                      </a:r>
                      <a:r>
                        <a:rPr lang="es-ES" sz="1000" b="1" dirty="0" smtClean="0">
                          <a:solidFill>
                            <a:srgbClr val="002060"/>
                          </a:solidFill>
                          <a:latin typeface="Arial  "/>
                          <a:cs typeface="Arial" pitchFamily="34" charset="0"/>
                        </a:rPr>
                        <a:t>oportunidades de desarrollo en barrios y centralidades urbanas o rurales </a:t>
                      </a:r>
                      <a:r>
                        <a:rPr lang="es-ES" sz="1000" b="0" dirty="0" smtClean="0">
                          <a:solidFill>
                            <a:srgbClr val="002060"/>
                          </a:solidFill>
                          <a:latin typeface="Arial  "/>
                          <a:cs typeface="Arial" pitchFamily="34" charset="0"/>
                        </a:rPr>
                        <a:t>con potencial turístico de Quito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7"/>
                  </a:ext>
                </a:extLst>
              </a:tr>
              <a:tr h="230358">
                <a:tc>
                  <a:txBody>
                    <a:bodyPr/>
                    <a:lstStyle/>
                    <a:p>
                      <a:pPr algn="ctr" fontAlgn="b"/>
                      <a:r>
                        <a:rPr lang="es-ES" sz="1100" b="1" i="1" u="none" strike="noStrike" dirty="0">
                          <a:solidFill>
                            <a:schemeClr val="accent3"/>
                          </a:solidFill>
                          <a:effectLst/>
                          <a:latin typeface="Arial  "/>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latin typeface="Arial  "/>
                          <a:cs typeface="Arial" pitchFamily="34" charset="0"/>
                        </a:rPr>
                        <a:t>Consolidar a </a:t>
                      </a:r>
                      <a:r>
                        <a:rPr lang="es-ES" sz="1000" b="1" dirty="0" smtClean="0">
                          <a:solidFill>
                            <a:srgbClr val="002060"/>
                          </a:solidFill>
                          <a:latin typeface="Arial  "/>
                          <a:cs typeface="Arial" pitchFamily="34" charset="0"/>
                        </a:rPr>
                        <a:t>Quito como una ciudad vibrante, dinámica, cultural y atractiva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8"/>
                  </a:ext>
                </a:extLst>
              </a:tr>
              <a:tr h="230358">
                <a:tc>
                  <a:txBody>
                    <a:bodyPr/>
                    <a:lstStyle/>
                    <a:p>
                      <a:pPr algn="ctr" fontAlgn="b"/>
                      <a:r>
                        <a:rPr lang="es-ES" sz="1100" b="1" i="1" u="none" strike="noStrike" dirty="0">
                          <a:solidFill>
                            <a:schemeClr val="accent3"/>
                          </a:solidFill>
                          <a:effectLst/>
                          <a:latin typeface="Arial  "/>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b="1" dirty="0" smtClean="0">
                          <a:solidFill>
                            <a:srgbClr val="002060"/>
                          </a:solidFill>
                          <a:latin typeface="Arial  "/>
                          <a:cs typeface="Arial" pitchFamily="34" charset="0"/>
                        </a:rPr>
                        <a:t>Consolidar el posicionamiento de Quito en los mercados </a:t>
                      </a:r>
                      <a:r>
                        <a:rPr lang="es-ES" sz="1000" dirty="0" smtClean="0">
                          <a:solidFill>
                            <a:srgbClr val="002060"/>
                          </a:solidFill>
                          <a:latin typeface="Arial  "/>
                          <a:cs typeface="Arial" pitchFamily="34" charset="0"/>
                        </a:rPr>
                        <a:t>nacional e internacionales</a:t>
                      </a:r>
                      <a:endParaRPr lang="es-ES" sz="1000" b="1"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19"/>
                  </a:ext>
                </a:extLst>
              </a:tr>
              <a:tr h="230358">
                <a:tc>
                  <a:txBody>
                    <a:bodyPr/>
                    <a:lstStyle/>
                    <a:p>
                      <a:pPr algn="ctr" fontAlgn="b"/>
                      <a:r>
                        <a:rPr lang="es-ES" sz="1100" b="1" i="1" u="none" strike="noStrike" dirty="0">
                          <a:solidFill>
                            <a:schemeClr val="accent3"/>
                          </a:solidFill>
                          <a:effectLst/>
                          <a:latin typeface="Arial  "/>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latin typeface="Arial  "/>
                          <a:cs typeface="Arial" pitchFamily="34" charset="0"/>
                        </a:rPr>
                        <a:t>Disponer de </a:t>
                      </a:r>
                      <a:r>
                        <a:rPr lang="es-ES" sz="1000" b="1" dirty="0" smtClean="0">
                          <a:solidFill>
                            <a:srgbClr val="002060"/>
                          </a:solidFill>
                          <a:latin typeface="Arial  "/>
                          <a:cs typeface="Arial" pitchFamily="34" charset="0"/>
                        </a:rPr>
                        <a:t>información ajustada y a tiempo real para la toma de decisiones </a:t>
                      </a:r>
                      <a:r>
                        <a:rPr lang="es-ES" sz="1000" dirty="0" smtClean="0">
                          <a:solidFill>
                            <a:srgbClr val="002060"/>
                          </a:solidFill>
                          <a:latin typeface="Arial  "/>
                          <a:cs typeface="Arial" pitchFamily="34" charset="0"/>
                        </a:rPr>
                        <a:t>en relación a los mercados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20"/>
                  </a:ext>
                </a:extLst>
              </a:tr>
              <a:tr h="230358">
                <a:tc>
                  <a:txBody>
                    <a:bodyPr/>
                    <a:lstStyle/>
                    <a:p>
                      <a:pPr algn="ctr" fontAlgn="b"/>
                      <a:r>
                        <a:rPr lang="es-ES" sz="1100" b="1" i="1" u="none" strike="noStrike" dirty="0">
                          <a:solidFill>
                            <a:schemeClr val="accent3"/>
                          </a:solidFill>
                          <a:effectLst/>
                          <a:latin typeface="Arial  "/>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cs typeface="Arial" pitchFamily="34" charset="0"/>
                        </a:rPr>
                        <a:t>Focalizar esfuerzos </a:t>
                      </a:r>
                      <a:r>
                        <a:rPr lang="es-ES" sz="1000" b="1" dirty="0" smtClean="0">
                          <a:solidFill>
                            <a:srgbClr val="002060"/>
                          </a:solidFill>
                          <a:cs typeface="Arial" pitchFamily="34" charset="0"/>
                        </a:rPr>
                        <a:t>de marketing dirigidos a los mercados y segmentos prioritarios</a:t>
                      </a:r>
                      <a:endParaRPr lang="es-ES" sz="1000" b="1"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21"/>
                  </a:ext>
                </a:extLst>
              </a:tr>
              <a:tr h="230358">
                <a:tc>
                  <a:txBody>
                    <a:bodyPr/>
                    <a:lstStyle/>
                    <a:p>
                      <a:pPr algn="ctr" fontAlgn="b"/>
                      <a:r>
                        <a:rPr lang="es-ES" sz="1100" b="1" i="1" u="none" strike="noStrike" dirty="0">
                          <a:solidFill>
                            <a:schemeClr val="accent3"/>
                          </a:solidFill>
                          <a:effectLst/>
                          <a:latin typeface="Arial  "/>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1000" dirty="0" smtClean="0">
                          <a:solidFill>
                            <a:srgbClr val="002060"/>
                          </a:solidFill>
                          <a:cs typeface="Arial" pitchFamily="34" charset="0"/>
                        </a:rPr>
                        <a:t>Maximizar la eficiencia y el </a:t>
                      </a:r>
                      <a:r>
                        <a:rPr lang="es-ES" sz="1000" b="1" dirty="0" smtClean="0">
                          <a:solidFill>
                            <a:srgbClr val="002060"/>
                          </a:solidFill>
                          <a:cs typeface="Arial" pitchFamily="34" charset="0"/>
                        </a:rPr>
                        <a:t>grado de aprovechamiento de los recursos de promoción</a:t>
                      </a:r>
                      <a:endParaRPr lang="es-ES" sz="1000" b="1"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22"/>
                  </a:ext>
                </a:extLst>
              </a:tr>
            </a:tbl>
          </a:graphicData>
        </a:graphic>
      </p:graphicFrame>
      <p:sp>
        <p:nvSpPr>
          <p:cNvPr id="6" name="Pentagon 5"/>
          <p:cNvSpPr/>
          <p:nvPr/>
        </p:nvSpPr>
        <p:spPr>
          <a:xfrm>
            <a:off x="413267" y="824754"/>
            <a:ext cx="9148251" cy="29999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t>Objetivos estratégicos específicos</a:t>
            </a:r>
          </a:p>
        </p:txBody>
      </p:sp>
    </p:spTree>
    <p:extLst>
      <p:ext uri="{BB962C8B-B14F-4D97-AF65-F5344CB8AC3E}">
        <p14:creationId xmlns:p14="http://schemas.microsoft.com/office/powerpoint/2010/main" val="1861081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a:solidFill>
                  <a:schemeClr val="bg1"/>
                </a:solidFill>
              </a:rPr>
              <a:t>3.2. Metas Estratégicas</a:t>
            </a:r>
          </a:p>
        </p:txBody>
      </p:sp>
    </p:spTree>
    <p:extLst>
      <p:ext uri="{BB962C8B-B14F-4D97-AF65-F5344CB8AC3E}">
        <p14:creationId xmlns:p14="http://schemas.microsoft.com/office/powerpoint/2010/main" val="2438305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Metas estratégicas (i/ii)</a:t>
            </a:r>
          </a:p>
          <a:p>
            <a:pPr fontAlgn="base">
              <a:spcBef>
                <a:spcPct val="0"/>
              </a:spcBef>
              <a:spcAft>
                <a:spcPct val="0"/>
              </a:spcAft>
            </a:pP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24</a:t>
            </a:fld>
            <a:endParaRPr lang="es-ES" dirty="0">
              <a:solidFill>
                <a:srgbClr val="002776"/>
              </a:solidFill>
            </a:endParaRPr>
          </a:p>
        </p:txBody>
      </p:sp>
      <p:sp>
        <p:nvSpPr>
          <p:cNvPr id="11" name="Rectangle 10"/>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31350856"/>
              </p:ext>
            </p:extLst>
          </p:nvPr>
        </p:nvGraphicFramePr>
        <p:xfrm>
          <a:off x="413263" y="1457145"/>
          <a:ext cx="9243953" cy="4960842"/>
        </p:xfrm>
        <a:graphic>
          <a:graphicData uri="http://schemas.openxmlformats.org/drawingml/2006/table">
            <a:tbl>
              <a:tblPr>
                <a:tableStyleId>{5C22544A-7EE6-4342-B048-85BDC9FD1C3A}</a:tableStyleId>
              </a:tblPr>
              <a:tblGrid>
                <a:gridCol w="206485">
                  <a:extLst>
                    <a:ext uri="{9D8B030D-6E8A-4147-A177-3AD203B41FA5}">
                      <a16:colId xmlns:a16="http://schemas.microsoft.com/office/drawing/2014/main" xmlns="" val="20000"/>
                    </a:ext>
                  </a:extLst>
                </a:gridCol>
                <a:gridCol w="2522248">
                  <a:extLst>
                    <a:ext uri="{9D8B030D-6E8A-4147-A177-3AD203B41FA5}">
                      <a16:colId xmlns:a16="http://schemas.microsoft.com/office/drawing/2014/main" xmlns="" val="20001"/>
                    </a:ext>
                  </a:extLst>
                </a:gridCol>
                <a:gridCol w="6515220">
                  <a:extLst>
                    <a:ext uri="{9D8B030D-6E8A-4147-A177-3AD203B41FA5}">
                      <a16:colId xmlns:a16="http://schemas.microsoft.com/office/drawing/2014/main" xmlns="" val="20002"/>
                    </a:ext>
                  </a:extLst>
                </a:gridCol>
              </a:tblGrid>
              <a:tr h="580822">
                <a:tc>
                  <a:txBody>
                    <a:bodyPr/>
                    <a:lstStyle/>
                    <a:p>
                      <a:pPr algn="ctr" fontAlgn="b"/>
                      <a:r>
                        <a:rPr lang="es-ES" sz="1200" b="1" i="1" u="none" strike="noStrike" dirty="0">
                          <a:solidFill>
                            <a:schemeClr val="accent3"/>
                          </a:solidFill>
                          <a:effectLst/>
                          <a:latin typeface="Arial  "/>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latin typeface="Arial  "/>
                        </a:rPr>
                        <a:t>Mejorar la </a:t>
                      </a:r>
                      <a:r>
                        <a:rPr lang="es-ES" sz="900" b="1" dirty="0" smtClean="0">
                          <a:latin typeface="Arial  "/>
                        </a:rPr>
                        <a:t>conectividad</a:t>
                      </a:r>
                      <a:r>
                        <a:rPr lang="es-ES" sz="900" dirty="0" smtClean="0">
                          <a:latin typeface="Arial  "/>
                        </a:rPr>
                        <a:t> de Quito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i="1" dirty="0" smtClean="0">
                          <a:latin typeface="Arial  "/>
                        </a:rPr>
                        <a:t>Núm. aerolíneas </a:t>
                      </a:r>
                      <a:r>
                        <a:rPr lang="es-ES" sz="900" dirty="0" smtClean="0">
                          <a:latin typeface="Arial  "/>
                        </a:rPr>
                        <a:t>(13 valor actual): 15 en 2017, 16 en 2021 </a:t>
                      </a:r>
                    </a:p>
                    <a:p>
                      <a:pPr marL="433388" indent="-171450">
                        <a:buFont typeface="Arial" panose="020B0604020202020204" pitchFamily="34" charset="0"/>
                        <a:buChar char="•"/>
                      </a:pPr>
                      <a:r>
                        <a:rPr lang="es-ES" sz="900" i="1" dirty="0" smtClean="0">
                          <a:latin typeface="Arial  "/>
                        </a:rPr>
                        <a:t>Oferta de destinos </a:t>
                      </a:r>
                      <a:r>
                        <a:rPr lang="es-ES" sz="900" dirty="0" smtClean="0">
                          <a:latin typeface="Arial  "/>
                        </a:rPr>
                        <a:t>(27 valor actual): 31 en 2017, 34 en 2021</a:t>
                      </a:r>
                    </a:p>
                    <a:p>
                      <a:pPr marL="433388" indent="-171450">
                        <a:buFont typeface="Arial" panose="020B0604020202020204" pitchFamily="34" charset="0"/>
                        <a:buChar char="•"/>
                      </a:pPr>
                      <a:r>
                        <a:rPr lang="es-ES" sz="900" i="1" dirty="0" smtClean="0">
                          <a:latin typeface="Arial  "/>
                        </a:rPr>
                        <a:t>Tráfico pasajeros internacionales en UIO</a:t>
                      </a:r>
                      <a:r>
                        <a:rPr lang="es-ES" sz="900" dirty="0" smtClean="0">
                          <a:latin typeface="Arial  "/>
                        </a:rPr>
                        <a:t>: +8% </a:t>
                      </a:r>
                      <a:r>
                        <a:rPr lang="es-ES" sz="900" dirty="0" err="1" smtClean="0">
                          <a:latin typeface="Arial  "/>
                        </a:rPr>
                        <a:t>var</a:t>
                      </a:r>
                      <a:r>
                        <a:rPr lang="es-ES" sz="900" dirty="0" smtClean="0">
                          <a:latin typeface="Arial  "/>
                        </a:rPr>
                        <a:t>. absoluta en 2017 vs 2015, +16,6% </a:t>
                      </a:r>
                      <a:r>
                        <a:rPr lang="es-ES" sz="900" dirty="0" err="1" smtClean="0">
                          <a:latin typeface="Arial  "/>
                        </a:rPr>
                        <a:t>var</a:t>
                      </a:r>
                      <a:r>
                        <a:rPr lang="es-ES" sz="900" dirty="0" smtClean="0">
                          <a:latin typeface="Arial  "/>
                        </a:rPr>
                        <a:t>. absoluta en 2021 vs 2017</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592560">
                <a:tc>
                  <a:txBody>
                    <a:bodyPr/>
                    <a:lstStyle/>
                    <a:p>
                      <a:pPr algn="ctr" fontAlgn="b"/>
                      <a:r>
                        <a:rPr lang="es-ES" sz="1200" b="1" i="1" u="none" strike="noStrike" dirty="0">
                          <a:solidFill>
                            <a:schemeClr val="accent3"/>
                          </a:solidFill>
                          <a:effectLst/>
                          <a:latin typeface="Arial  "/>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b="1" dirty="0" smtClean="0">
                          <a:latin typeface="Arial  "/>
                        </a:rPr>
                        <a:t>Mejorar los costos asociados </a:t>
                      </a:r>
                      <a:r>
                        <a:rPr lang="es-ES" sz="900" dirty="0" smtClean="0">
                          <a:latin typeface="Arial  "/>
                        </a:rPr>
                        <a:t>a la infraestructura existente y servicios asociados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i="1" dirty="0" smtClean="0">
                          <a:latin typeface="Arial  "/>
                        </a:rPr>
                        <a:t>Reducción de las tarifas aeroportuarias</a:t>
                      </a:r>
                      <a:r>
                        <a:rPr lang="es-ES" sz="900" dirty="0" smtClean="0">
                          <a:latin typeface="Arial  "/>
                        </a:rPr>
                        <a:t>: -50% en 2017 de la brecha vs países de la región en relación con la tasa de aterrizaje; -50% restante de la brecha en 2021, consiguiendo tarifas similares</a:t>
                      </a:r>
                    </a:p>
                    <a:p>
                      <a:pPr marL="433388" indent="-171450">
                        <a:buFont typeface="Arial" panose="020B0604020202020204" pitchFamily="34" charset="0"/>
                        <a:buChar char="•"/>
                      </a:pPr>
                      <a:r>
                        <a:rPr lang="es-ES" sz="900" i="1" dirty="0" smtClean="0">
                          <a:latin typeface="Arial  "/>
                        </a:rPr>
                        <a:t>Reducción costos combustible</a:t>
                      </a:r>
                      <a:r>
                        <a:rPr lang="es-ES" sz="900" dirty="0" smtClean="0">
                          <a:latin typeface="Arial  "/>
                        </a:rPr>
                        <a:t>: hasta -20% en 2017 de la diferencia del precio vs precio medio en los aeropuertos de la región; hasta -40% en 2021 del precio vs precio medio en aeropuertos de la región</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1185121">
                <a:tc>
                  <a:txBody>
                    <a:bodyPr/>
                    <a:lstStyle/>
                    <a:p>
                      <a:pPr algn="ctr" fontAlgn="b"/>
                      <a:r>
                        <a:rPr lang="es-ES" sz="1200" b="1" i="1" u="none" strike="noStrike" dirty="0">
                          <a:solidFill>
                            <a:schemeClr val="accent3"/>
                          </a:solidFill>
                          <a:effectLst/>
                          <a:latin typeface="Arial  "/>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latin typeface="Arial  "/>
                        </a:rPr>
                        <a:t>Aprovechar y mejorar el </a:t>
                      </a:r>
                      <a:r>
                        <a:rPr lang="es-ES" sz="900" b="1" dirty="0" smtClean="0">
                          <a:latin typeface="Arial  "/>
                        </a:rPr>
                        <a:t>marco regulatorio de servicios aéreos </a:t>
                      </a:r>
                      <a:r>
                        <a:rPr lang="es-ES" sz="900" dirty="0" smtClean="0">
                          <a:latin typeface="Arial  "/>
                        </a:rPr>
                        <a:t>(</a:t>
                      </a:r>
                      <a:r>
                        <a:rPr lang="es-ES" sz="900" dirty="0" err="1" smtClean="0">
                          <a:latin typeface="Arial  "/>
                        </a:rPr>
                        <a:t>ASAs</a:t>
                      </a:r>
                      <a:r>
                        <a:rPr lang="es-ES" sz="900" dirty="0" smtClean="0">
                          <a:latin typeface="Arial  "/>
                        </a:rPr>
                        <a:t>, restricciones a chárter, impuestos, otros)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i="1" kern="1200" dirty="0" err="1" smtClean="0">
                          <a:solidFill>
                            <a:schemeClr val="dk1"/>
                          </a:solidFill>
                          <a:latin typeface="Arial  "/>
                          <a:ea typeface="+mn-ea"/>
                          <a:cs typeface="+mn-cs"/>
                        </a:rPr>
                        <a:t>ASAs</a:t>
                      </a:r>
                      <a:r>
                        <a:rPr lang="es-ES" sz="900" i="1" kern="1200" dirty="0" smtClean="0">
                          <a:solidFill>
                            <a:schemeClr val="dk1"/>
                          </a:solidFill>
                          <a:latin typeface="Arial  "/>
                          <a:ea typeface="+mn-ea"/>
                          <a:cs typeface="+mn-cs"/>
                        </a:rPr>
                        <a:t> nuevos o revisados </a:t>
                      </a:r>
                      <a:r>
                        <a:rPr lang="es-ES" sz="900" kern="1200" dirty="0" smtClean="0">
                          <a:solidFill>
                            <a:schemeClr val="dk1"/>
                          </a:solidFill>
                          <a:latin typeface="Arial  "/>
                          <a:ea typeface="+mn-ea"/>
                          <a:cs typeface="+mn-cs"/>
                        </a:rPr>
                        <a:t>(consistentes con el desarrollo de mercados/destinos objetivo): +2 en 2017; +1 en 2021 vs 2017</a:t>
                      </a:r>
                    </a:p>
                    <a:p>
                      <a:pPr marL="433388" indent="-171450">
                        <a:buFont typeface="Arial" panose="020B0604020202020204" pitchFamily="34" charset="0"/>
                        <a:buChar char="•"/>
                      </a:pPr>
                      <a:r>
                        <a:rPr lang="es-ES" sz="900" i="1" kern="1200" dirty="0" smtClean="0">
                          <a:solidFill>
                            <a:schemeClr val="dk1"/>
                          </a:solidFill>
                          <a:latin typeface="Arial  "/>
                          <a:ea typeface="+mn-ea"/>
                          <a:cs typeface="+mn-cs"/>
                        </a:rPr>
                        <a:t>Reducción / eliminación de restricciones a operaciones de </a:t>
                      </a:r>
                      <a:r>
                        <a:rPr lang="es-ES" sz="900" i="1" kern="1200" dirty="0" err="1" smtClean="0">
                          <a:solidFill>
                            <a:schemeClr val="dk1"/>
                          </a:solidFill>
                          <a:latin typeface="Arial  "/>
                          <a:ea typeface="+mn-ea"/>
                          <a:cs typeface="+mn-cs"/>
                        </a:rPr>
                        <a:t>pax</a:t>
                      </a:r>
                      <a:r>
                        <a:rPr lang="es-ES" sz="900" i="1" kern="1200" dirty="0" smtClean="0">
                          <a:solidFill>
                            <a:schemeClr val="dk1"/>
                          </a:solidFill>
                          <a:latin typeface="Arial  "/>
                          <a:ea typeface="+mn-ea"/>
                          <a:cs typeface="+mn-cs"/>
                        </a:rPr>
                        <a:t> internacionales</a:t>
                      </a:r>
                      <a:r>
                        <a:rPr lang="es-ES" sz="900" kern="1200" dirty="0" smtClean="0">
                          <a:solidFill>
                            <a:schemeClr val="dk1"/>
                          </a:solidFill>
                          <a:latin typeface="Arial  "/>
                          <a:ea typeface="+mn-ea"/>
                          <a:cs typeface="+mn-cs"/>
                        </a:rPr>
                        <a:t>: 2017=mejora de la restricción relativa a aeronaves de mayor volumen con matrícula extranjera y mejora relativa al núm. de vuelos chárter permitidos por aerolíneas nacionales hasta llegar a 50 vuelos anuales; 2021=eliminación total de la restricción relativa a aeronaves de mayor volumen con matrícula extranjera</a:t>
                      </a:r>
                      <a:r>
                        <a:rPr lang="es-ES" sz="900" kern="1200" baseline="0" dirty="0" smtClean="0">
                          <a:solidFill>
                            <a:schemeClr val="dk1"/>
                          </a:solidFill>
                          <a:latin typeface="Arial  "/>
                          <a:ea typeface="+mn-ea"/>
                          <a:cs typeface="+mn-cs"/>
                        </a:rPr>
                        <a:t> y g</a:t>
                      </a:r>
                      <a:r>
                        <a:rPr lang="es-ES" sz="900" kern="1200" dirty="0" smtClean="0">
                          <a:solidFill>
                            <a:schemeClr val="dk1"/>
                          </a:solidFill>
                          <a:latin typeface="Arial  "/>
                          <a:ea typeface="+mn-ea"/>
                          <a:cs typeface="+mn-cs"/>
                        </a:rPr>
                        <a:t>ran mejora relativa a los vuelos chárter</a:t>
                      </a:r>
                    </a:p>
                    <a:p>
                      <a:pPr marL="433388" indent="-171450">
                        <a:buFont typeface="Arial" panose="020B0604020202020204" pitchFamily="34" charset="0"/>
                        <a:buChar char="•"/>
                      </a:pPr>
                      <a:r>
                        <a:rPr lang="es-ES" sz="900" i="1" kern="1200" dirty="0" smtClean="0">
                          <a:solidFill>
                            <a:schemeClr val="dk1"/>
                          </a:solidFill>
                          <a:latin typeface="Arial  "/>
                          <a:ea typeface="+mn-ea"/>
                          <a:cs typeface="+mn-cs"/>
                        </a:rPr>
                        <a:t>Reducción o eliminación de impuestos con impacto relevante</a:t>
                      </a:r>
                      <a:r>
                        <a:rPr lang="es-ES" sz="900" kern="1200" dirty="0" smtClean="0">
                          <a:solidFill>
                            <a:schemeClr val="dk1"/>
                          </a:solidFill>
                          <a:latin typeface="Arial  "/>
                          <a:ea typeface="+mn-ea"/>
                          <a:cs typeface="+mn-cs"/>
                        </a:rPr>
                        <a:t>: 2% impuesto combustible y 4% impuesto ISD en 2017; 0% impuesto combustible y 3% impuesto ISD en 2021</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506163">
                <a:tc>
                  <a:txBody>
                    <a:bodyPr/>
                    <a:lstStyle/>
                    <a:p>
                      <a:pPr algn="ctr" fontAlgn="b"/>
                      <a:r>
                        <a:rPr lang="es-ES" sz="1200" b="1" i="1" u="none" strike="noStrike" dirty="0">
                          <a:solidFill>
                            <a:schemeClr val="accent3"/>
                          </a:solidFill>
                          <a:effectLst/>
                          <a:latin typeface="Arial  "/>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Conformar una </a:t>
                      </a:r>
                      <a:r>
                        <a:rPr lang="es-ES" sz="900" b="1" dirty="0" smtClean="0">
                          <a:solidFill>
                            <a:srgbClr val="002060"/>
                          </a:solidFill>
                          <a:latin typeface="Arial  "/>
                          <a:cs typeface="Arial" pitchFamily="34" charset="0"/>
                        </a:rPr>
                        <a:t>institución</a:t>
                      </a:r>
                      <a:r>
                        <a:rPr lang="es-ES" sz="900" dirty="0" smtClean="0">
                          <a:solidFill>
                            <a:srgbClr val="002060"/>
                          </a:solidFill>
                          <a:latin typeface="Arial  "/>
                          <a:cs typeface="Arial" pitchFamily="34" charset="0"/>
                        </a:rPr>
                        <a:t> </a:t>
                      </a:r>
                      <a:r>
                        <a:rPr lang="es-ES" sz="900" b="1" dirty="0" smtClean="0">
                          <a:solidFill>
                            <a:srgbClr val="002060"/>
                          </a:solidFill>
                          <a:latin typeface="Arial  "/>
                          <a:cs typeface="Arial" pitchFamily="34" charset="0"/>
                        </a:rPr>
                        <a:t>que represente </a:t>
                      </a:r>
                      <a:r>
                        <a:rPr lang="es-ES" sz="900" dirty="0" smtClean="0">
                          <a:solidFill>
                            <a:srgbClr val="002060"/>
                          </a:solidFill>
                          <a:latin typeface="Arial  "/>
                          <a:cs typeface="Arial" pitchFamily="34" charset="0"/>
                        </a:rPr>
                        <a:t>a la comunidad de </a:t>
                      </a:r>
                      <a:r>
                        <a:rPr lang="es-ES" sz="900" b="1" dirty="0" smtClean="0">
                          <a:solidFill>
                            <a:srgbClr val="002060"/>
                          </a:solidFill>
                          <a:latin typeface="Arial  "/>
                          <a:cs typeface="Arial" pitchFamily="34" charset="0"/>
                        </a:rPr>
                        <a:t>Quito en los mercados de reuniones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smtClean="0">
                          <a:solidFill>
                            <a:schemeClr val="dk1"/>
                          </a:solidFill>
                          <a:latin typeface="Arial  "/>
                          <a:ea typeface="+mn-ea"/>
                          <a:cs typeface="+mn-cs"/>
                        </a:rPr>
                        <a:t>Contar con la UEN</a:t>
                      </a:r>
                      <a:r>
                        <a:rPr lang="es-ES" sz="900" kern="1200" baseline="0" dirty="0" smtClean="0">
                          <a:solidFill>
                            <a:schemeClr val="dk1"/>
                          </a:solidFill>
                          <a:latin typeface="Arial  "/>
                          <a:ea typeface="+mn-ea"/>
                          <a:cs typeface="+mn-cs"/>
                        </a:rPr>
                        <a:t> RICE</a:t>
                      </a:r>
                      <a:r>
                        <a:rPr lang="es-ES" sz="900" kern="1200" dirty="0" smtClean="0">
                          <a:solidFill>
                            <a:schemeClr val="dk1"/>
                          </a:solidFill>
                          <a:latin typeface="Arial  "/>
                          <a:ea typeface="+mn-ea"/>
                          <a:cs typeface="+mn-cs"/>
                        </a:rPr>
                        <a:t> 6 meses antes de la entrada en operación del Centro de Convenciones </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466636">
                <a:tc>
                  <a:txBody>
                    <a:bodyPr/>
                    <a:lstStyle/>
                    <a:p>
                      <a:pPr algn="ctr" fontAlgn="b"/>
                      <a:r>
                        <a:rPr lang="es-ES" sz="1200" b="1" i="1" u="none" strike="noStrike" dirty="0">
                          <a:solidFill>
                            <a:schemeClr val="accent3"/>
                          </a:solidFill>
                          <a:effectLst/>
                          <a:latin typeface="Arial  "/>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solidFill>
                            <a:srgbClr val="002060"/>
                          </a:solidFill>
                          <a:latin typeface="Arial  "/>
                          <a:cs typeface="Arial" pitchFamily="34" charset="0"/>
                        </a:rPr>
                        <a:t>Contar con un </a:t>
                      </a:r>
                      <a:r>
                        <a:rPr lang="es-ES" sz="900" b="1" dirty="0" smtClean="0">
                          <a:solidFill>
                            <a:srgbClr val="002060"/>
                          </a:solidFill>
                          <a:latin typeface="Arial  "/>
                          <a:cs typeface="Arial" pitchFamily="34" charset="0"/>
                        </a:rPr>
                        <a:t>esquema de financiamiento mixto </a:t>
                      </a:r>
                      <a:r>
                        <a:rPr lang="es-ES" sz="900" dirty="0" smtClean="0">
                          <a:solidFill>
                            <a:srgbClr val="002060"/>
                          </a:solidFill>
                          <a:latin typeface="Arial  "/>
                          <a:cs typeface="Arial" pitchFamily="34" charset="0"/>
                        </a:rPr>
                        <a:t>que garantice la sustentabilidad </a:t>
                      </a:r>
                      <a:r>
                        <a:rPr lang="es-ES" sz="900" b="1" dirty="0" smtClean="0">
                          <a:solidFill>
                            <a:srgbClr val="002060"/>
                          </a:solidFill>
                          <a:latin typeface="Arial  "/>
                          <a:cs typeface="Arial" pitchFamily="34" charset="0"/>
                        </a:rPr>
                        <a:t>de la UEN</a:t>
                      </a:r>
                      <a:r>
                        <a:rPr lang="es-ES" sz="900" b="1" baseline="0" dirty="0" smtClean="0">
                          <a:solidFill>
                            <a:srgbClr val="002060"/>
                          </a:solidFill>
                          <a:latin typeface="Arial  "/>
                          <a:cs typeface="Arial" pitchFamily="34" charset="0"/>
                        </a:rPr>
                        <a:t> RICE</a:t>
                      </a:r>
                      <a:endParaRPr lang="en-GB" sz="9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dirty="0" smtClean="0">
                          <a:solidFill>
                            <a:srgbClr val="002060"/>
                          </a:solidFill>
                          <a:latin typeface="Arial  "/>
                          <a:cs typeface="Arial" pitchFamily="34" charset="0"/>
                        </a:rPr>
                        <a:t>Lograr plasmar en la ordenanza que se asigne un 20% de la tasa de alojamiento para reuniones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592560">
                <a:tc>
                  <a:txBody>
                    <a:bodyPr/>
                    <a:lstStyle/>
                    <a:p>
                      <a:pPr algn="ctr" fontAlgn="b"/>
                      <a:r>
                        <a:rPr lang="es-ES" sz="1200" b="1" i="1" u="none" strike="noStrike" dirty="0">
                          <a:solidFill>
                            <a:schemeClr val="accent3"/>
                          </a:solidFill>
                          <a:effectLst/>
                          <a:latin typeface="Arial  "/>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solidFill>
                            <a:srgbClr val="002060"/>
                          </a:solidFill>
                          <a:latin typeface="Arial  "/>
                          <a:cs typeface="Arial" pitchFamily="34" charset="0"/>
                        </a:rPr>
                        <a:t>Emprender un </a:t>
                      </a:r>
                      <a:r>
                        <a:rPr lang="es-ES" sz="900" b="1" dirty="0" smtClean="0">
                          <a:solidFill>
                            <a:srgbClr val="002060"/>
                          </a:solidFill>
                          <a:latin typeface="Arial  "/>
                          <a:cs typeface="Arial" pitchFamily="34" charset="0"/>
                        </a:rPr>
                        <a:t>programa de capacitación </a:t>
                      </a:r>
                      <a:r>
                        <a:rPr lang="es-ES" sz="900" dirty="0" smtClean="0">
                          <a:solidFill>
                            <a:srgbClr val="002060"/>
                          </a:solidFill>
                          <a:latin typeface="Arial  "/>
                          <a:cs typeface="Arial" pitchFamily="34" charset="0"/>
                        </a:rPr>
                        <a:t>y fomento al </a:t>
                      </a:r>
                      <a:r>
                        <a:rPr lang="es-ES" sz="900" b="1" dirty="0" smtClean="0">
                          <a:solidFill>
                            <a:srgbClr val="002060"/>
                          </a:solidFill>
                          <a:latin typeface="Arial  "/>
                          <a:cs typeface="Arial" pitchFamily="34" charset="0"/>
                        </a:rPr>
                        <a:t>emprendimiento</a:t>
                      </a:r>
                      <a:endParaRPr lang="en-GB" sz="9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Contar en Quito con profesionales certificados con credenciales avaladas por la </a:t>
                      </a:r>
                      <a:r>
                        <a:rPr lang="es-ES" sz="900" dirty="0" err="1" smtClean="0">
                          <a:solidFill>
                            <a:srgbClr val="002060"/>
                          </a:solidFill>
                          <a:cs typeface="Arial" pitchFamily="34" charset="0"/>
                        </a:rPr>
                        <a:t>Convention</a:t>
                      </a:r>
                      <a:r>
                        <a:rPr lang="es-ES" sz="900" dirty="0" smtClean="0">
                          <a:solidFill>
                            <a:srgbClr val="002060"/>
                          </a:solidFill>
                          <a:cs typeface="Arial" pitchFamily="34" charset="0"/>
                        </a:rPr>
                        <a:t> </a:t>
                      </a:r>
                      <a:r>
                        <a:rPr lang="es-ES" sz="900" dirty="0" err="1" smtClean="0">
                          <a:solidFill>
                            <a:srgbClr val="002060"/>
                          </a:solidFill>
                          <a:cs typeface="Arial" pitchFamily="34" charset="0"/>
                        </a:rPr>
                        <a:t>Industry</a:t>
                      </a:r>
                      <a:r>
                        <a:rPr lang="es-ES" sz="900" dirty="0" smtClean="0">
                          <a:solidFill>
                            <a:srgbClr val="002060"/>
                          </a:solidFill>
                          <a:cs typeface="Arial" pitchFamily="34" charset="0"/>
                        </a:rPr>
                        <a:t> Council (CMP, CEM, CIS, CMM</a:t>
                      </a:r>
                      <a:r>
                        <a:rPr lang="es-ES" sz="900" kern="1200" dirty="0" smtClean="0">
                          <a:solidFill>
                            <a:srgbClr val="002060"/>
                          </a:solidFill>
                          <a:latin typeface="+mn-lt"/>
                          <a:ea typeface="+mn-ea"/>
                          <a:cs typeface="Arial" pitchFamily="34" charset="0"/>
                        </a:rPr>
                        <a:t>*): 25 en 2017, 50 en 2018, 100 en 2019 </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smtClean="0">
                          <a:solidFill>
                            <a:srgbClr val="002060"/>
                          </a:solidFill>
                          <a:latin typeface="+mn-lt"/>
                          <a:ea typeface="+mn-ea"/>
                          <a:cs typeface="Arial" pitchFamily="34" charset="0"/>
                        </a:rPr>
                        <a:t>Contar con un registro especializado de empresas de reuniones e incentivos en 2017</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smtClean="0">
                          <a:solidFill>
                            <a:srgbClr val="002060"/>
                          </a:solidFill>
                          <a:latin typeface="+mn-lt"/>
                          <a:ea typeface="+mn-ea"/>
                          <a:cs typeface="Arial" pitchFamily="34" charset="0"/>
                        </a:rPr>
                        <a:t>Contar con al menos 2 nuevas empresas especializadas </a:t>
                      </a:r>
                      <a:r>
                        <a:rPr lang="es-ES" sz="900" dirty="0" smtClean="0">
                          <a:solidFill>
                            <a:srgbClr val="002060"/>
                          </a:solidFill>
                          <a:cs typeface="Arial" pitchFamily="34" charset="0"/>
                        </a:rPr>
                        <a:t>en reuniones e incentivos (DMC, OPC) al finalizar 2017</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444420">
                <a:tc>
                  <a:txBody>
                    <a:bodyPr/>
                    <a:lstStyle/>
                    <a:p>
                      <a:pPr algn="ctr" fontAlgn="b"/>
                      <a:r>
                        <a:rPr lang="es-ES" sz="1200" b="1" i="1" u="none" strike="noStrike" dirty="0">
                          <a:solidFill>
                            <a:schemeClr val="accent3"/>
                          </a:solidFill>
                          <a:effectLst/>
                          <a:latin typeface="Arial  "/>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solidFill>
                            <a:srgbClr val="002060"/>
                          </a:solidFill>
                          <a:latin typeface="Arial  "/>
                          <a:cs typeface="Arial" pitchFamily="34" charset="0"/>
                        </a:rPr>
                        <a:t>Articular narrativa y </a:t>
                      </a:r>
                      <a:r>
                        <a:rPr lang="es-ES" sz="900" b="1" dirty="0" smtClean="0">
                          <a:solidFill>
                            <a:srgbClr val="002060"/>
                          </a:solidFill>
                          <a:latin typeface="Arial  "/>
                          <a:cs typeface="Arial" pitchFamily="34" charset="0"/>
                        </a:rPr>
                        <a:t>propuesta de valor </a:t>
                      </a:r>
                      <a:r>
                        <a:rPr lang="es-ES" sz="900" dirty="0" smtClean="0">
                          <a:solidFill>
                            <a:srgbClr val="002060"/>
                          </a:solidFill>
                          <a:latin typeface="Arial  "/>
                          <a:cs typeface="Arial" pitchFamily="34" charset="0"/>
                        </a:rPr>
                        <a:t>que describan al </a:t>
                      </a:r>
                      <a:r>
                        <a:rPr lang="es-ES" sz="900" b="1" dirty="0" smtClean="0">
                          <a:solidFill>
                            <a:srgbClr val="002060"/>
                          </a:solidFill>
                          <a:latin typeface="Arial  "/>
                          <a:cs typeface="Arial" pitchFamily="34" charset="0"/>
                        </a:rPr>
                        <a:t>destino como sede ideal para reuniones</a:t>
                      </a:r>
                      <a:endParaRPr lang="en-GB" sz="9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kern="1200" dirty="0" smtClean="0">
                          <a:solidFill>
                            <a:srgbClr val="002060"/>
                          </a:solidFill>
                          <a:latin typeface="Arial  "/>
                          <a:ea typeface="+mn-ea"/>
                          <a:cs typeface="Arial" pitchFamily="34" charset="0"/>
                        </a:rPr>
                        <a:t>Contar con una marca para la industria de reuniones de Quito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592560">
                <a:tc>
                  <a:txBody>
                    <a:bodyPr/>
                    <a:lstStyle/>
                    <a:p>
                      <a:pPr algn="ctr" fontAlgn="b"/>
                      <a:r>
                        <a:rPr lang="es-ES" sz="1200" b="1" i="1" u="none" strike="noStrike" dirty="0">
                          <a:solidFill>
                            <a:schemeClr val="accent3"/>
                          </a:solidFill>
                          <a:effectLst/>
                          <a:latin typeface="Arial  "/>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b="1" dirty="0" smtClean="0">
                          <a:solidFill>
                            <a:srgbClr val="002060"/>
                          </a:solidFill>
                          <a:latin typeface="Arial  "/>
                          <a:cs typeface="Arial" pitchFamily="34" charset="0"/>
                        </a:rPr>
                        <a:t>Involucrar a la comunidad </a:t>
                      </a:r>
                      <a:r>
                        <a:rPr lang="es-ES" sz="900" dirty="0" smtClean="0">
                          <a:solidFill>
                            <a:srgbClr val="002060"/>
                          </a:solidFill>
                          <a:latin typeface="Arial  "/>
                          <a:cs typeface="Arial" pitchFamily="34" charset="0"/>
                        </a:rPr>
                        <a:t>a través de la UEN</a:t>
                      </a:r>
                      <a:endParaRPr lang="en-GB" sz="90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Contar con ≥3 productos de perfil RSC en oferta para el mercado internacional de reuniones en el 2018, 5 en 2019 y subsiguientes</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Núm. establecimientos que otorguen descuentos /promociones especiales a asistentes a Congresos catalogados como "City -Wide" y que estén registrados ante Quito Turismo </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13" name="Pentagon 12"/>
          <p:cNvSpPr/>
          <p:nvPr/>
        </p:nvSpPr>
        <p:spPr>
          <a:xfrm>
            <a:off x="413263" y="1082761"/>
            <a:ext cx="2883553" cy="29999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t>Objetivos estratégicos específicos</a:t>
            </a:r>
          </a:p>
        </p:txBody>
      </p:sp>
      <p:sp>
        <p:nvSpPr>
          <p:cNvPr id="14" name="Chevron 13"/>
          <p:cNvSpPr/>
          <p:nvPr/>
        </p:nvSpPr>
        <p:spPr>
          <a:xfrm>
            <a:off x="3512840" y="1082766"/>
            <a:ext cx="6099025" cy="29999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t>Metas estratégicas</a:t>
            </a:r>
          </a:p>
        </p:txBody>
      </p:sp>
      <p:sp>
        <p:nvSpPr>
          <p:cNvPr id="15" name="Isosceles Triangle 14"/>
          <p:cNvSpPr/>
          <p:nvPr/>
        </p:nvSpPr>
        <p:spPr>
          <a:xfrm rot="16200000" flipV="1">
            <a:off x="3062800" y="1691125"/>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a:solidFill>
                <a:srgbClr val="FFFFFF"/>
              </a:solidFill>
            </a:endParaRPr>
          </a:p>
        </p:txBody>
      </p:sp>
      <p:sp>
        <p:nvSpPr>
          <p:cNvPr id="17" name="Isosceles Triangle 16"/>
          <p:cNvSpPr/>
          <p:nvPr/>
        </p:nvSpPr>
        <p:spPr>
          <a:xfrm rot="16200000" flipV="1">
            <a:off x="3062800" y="2294865"/>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18" name="Isosceles Triangle 17"/>
          <p:cNvSpPr/>
          <p:nvPr/>
        </p:nvSpPr>
        <p:spPr>
          <a:xfrm rot="16200000" flipV="1">
            <a:off x="3062800" y="3158961"/>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0" name="Isosceles Triangle 19"/>
          <p:cNvSpPr/>
          <p:nvPr/>
        </p:nvSpPr>
        <p:spPr>
          <a:xfrm rot="16200000" flipV="1">
            <a:off x="3062800" y="4023056"/>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1" name="Isosceles Triangle 20"/>
          <p:cNvSpPr/>
          <p:nvPr/>
        </p:nvSpPr>
        <p:spPr>
          <a:xfrm rot="16200000" flipV="1">
            <a:off x="3062800" y="4527167"/>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2" name="Isosceles Triangle 21"/>
          <p:cNvSpPr/>
          <p:nvPr/>
        </p:nvSpPr>
        <p:spPr>
          <a:xfrm rot="16200000" flipV="1">
            <a:off x="3062800" y="5031223"/>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3" name="Isosceles Triangle 22"/>
          <p:cNvSpPr/>
          <p:nvPr/>
        </p:nvSpPr>
        <p:spPr>
          <a:xfrm rot="16200000" flipV="1">
            <a:off x="3062800" y="5571256"/>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4" name="Isosceles Triangle 23"/>
          <p:cNvSpPr/>
          <p:nvPr/>
        </p:nvSpPr>
        <p:spPr>
          <a:xfrm rot="16200000" flipV="1">
            <a:off x="3062800" y="6075312"/>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_tradnl" dirty="0">
              <a:solidFill>
                <a:srgbClr val="FFFFFF"/>
              </a:solidFill>
            </a:endParaRPr>
          </a:p>
        </p:txBody>
      </p:sp>
      <p:sp>
        <p:nvSpPr>
          <p:cNvPr id="26" name="Title 1"/>
          <p:cNvSpPr txBox="1">
            <a:spLocks/>
          </p:cNvSpPr>
          <p:nvPr/>
        </p:nvSpPr>
        <p:spPr bwMode="auto">
          <a:xfrm>
            <a:off x="440191" y="836712"/>
            <a:ext cx="9217025" cy="20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Para cada objetivos, se definen </a:t>
            </a:r>
            <a:r>
              <a:rPr lang="es-ES" sz="1400" b="1" dirty="0">
                <a:solidFill>
                  <a:srgbClr val="002060"/>
                </a:solidFill>
                <a:cs typeface="Arial" charset="0"/>
              </a:rPr>
              <a:t>metas concretas </a:t>
            </a:r>
            <a:r>
              <a:rPr lang="es-ES" sz="1400" dirty="0">
                <a:solidFill>
                  <a:srgbClr val="002060"/>
                </a:solidFill>
                <a:cs typeface="Arial" charset="0"/>
              </a:rPr>
              <a:t>que establecen la base para articular las estrategias y proyectos</a:t>
            </a:r>
          </a:p>
        </p:txBody>
      </p:sp>
      <p:sp>
        <p:nvSpPr>
          <p:cNvPr id="28" name="TextBox 27"/>
          <p:cNvSpPr txBox="1"/>
          <p:nvPr>
            <p:custDataLst>
              <p:tags r:id="rId1"/>
            </p:custDataLst>
          </p:nvPr>
        </p:nvSpPr>
        <p:spPr>
          <a:xfrm>
            <a:off x="632520" y="6453336"/>
            <a:ext cx="8208912" cy="274226"/>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700" i="1" dirty="0">
                <a:solidFill>
                  <a:srgbClr val="002060"/>
                </a:solidFill>
                <a:cs typeface="Arial" pitchFamily="34" charset="0"/>
              </a:rPr>
              <a:t>* </a:t>
            </a:r>
            <a:r>
              <a:rPr lang="es-ES" sz="700" dirty="0"/>
              <a:t>CMP (</a:t>
            </a:r>
            <a:r>
              <a:rPr lang="es-ES" sz="700" dirty="0" err="1"/>
              <a:t>Certified</a:t>
            </a:r>
            <a:r>
              <a:rPr lang="es-ES" sz="700" dirty="0"/>
              <a:t> Meeting Professional), CEM (</a:t>
            </a:r>
            <a:r>
              <a:rPr lang="es-ES" sz="700" dirty="0" err="1"/>
              <a:t>Certified</a:t>
            </a:r>
            <a:r>
              <a:rPr lang="es-ES" sz="700" dirty="0"/>
              <a:t> </a:t>
            </a:r>
            <a:r>
              <a:rPr lang="es-ES" sz="700" dirty="0" err="1"/>
              <a:t>Exhibition</a:t>
            </a:r>
            <a:r>
              <a:rPr lang="es-ES" sz="700" dirty="0"/>
              <a:t> Manager, CIS (</a:t>
            </a:r>
            <a:r>
              <a:rPr lang="es-ES" sz="700" dirty="0" err="1"/>
              <a:t>Certified</a:t>
            </a:r>
            <a:r>
              <a:rPr lang="es-ES" sz="700" dirty="0"/>
              <a:t>  Incentive </a:t>
            </a:r>
            <a:r>
              <a:rPr lang="es-ES" sz="700" dirty="0" err="1"/>
              <a:t>Specialist</a:t>
            </a:r>
            <a:r>
              <a:rPr lang="es-ES" sz="700" dirty="0"/>
              <a:t>), CMM (</a:t>
            </a:r>
            <a:r>
              <a:rPr lang="es-ES" sz="700" dirty="0" err="1"/>
              <a:t>Certification</a:t>
            </a:r>
            <a:r>
              <a:rPr lang="es-ES" sz="700" dirty="0"/>
              <a:t> in Meetings Management)</a:t>
            </a:r>
          </a:p>
          <a:p>
            <a:pPr defTabSz="931658" fontAlgn="base">
              <a:spcBef>
                <a:spcPct val="0"/>
              </a:spcBef>
              <a:spcAft>
                <a:spcPct val="0"/>
              </a:spcAft>
            </a:pPr>
            <a:r>
              <a:rPr lang="es-ES" sz="700" dirty="0"/>
              <a:t>** Congreso que use &gt;3 hoteles, generador de demanda que recaiga en toda la ciudad</a:t>
            </a:r>
          </a:p>
        </p:txBody>
      </p:sp>
    </p:spTree>
    <p:extLst>
      <p:ext uri="{BB962C8B-B14F-4D97-AF65-F5344CB8AC3E}">
        <p14:creationId xmlns:p14="http://schemas.microsoft.com/office/powerpoint/2010/main" val="138992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Metas estratégicas (ii/ii)</a:t>
            </a:r>
          </a:p>
          <a:p>
            <a:pPr fontAlgn="base">
              <a:spcBef>
                <a:spcPct val="0"/>
              </a:spcBef>
              <a:spcAft>
                <a:spcPct val="0"/>
              </a:spcAft>
            </a:pP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a:xfrm>
            <a:off x="344488" y="6669134"/>
            <a:ext cx="306387" cy="144247"/>
          </a:xfrm>
        </p:spPr>
        <p:txBody>
          <a:bodyPr/>
          <a:lstStyle/>
          <a:p>
            <a:fld id="{20A7A354-C5FB-4D1E-BE75-5A939ED93F75}" type="slidenum">
              <a:rPr lang="es-ES" smtClean="0">
                <a:solidFill>
                  <a:srgbClr val="002776"/>
                </a:solidFill>
              </a:rPr>
              <a:pPr/>
              <a:t>25</a:t>
            </a:fld>
            <a:endParaRPr lang="es-ES" dirty="0">
              <a:solidFill>
                <a:srgbClr val="002776"/>
              </a:solidFill>
            </a:endParaRPr>
          </a:p>
        </p:txBody>
      </p:sp>
      <p:sp>
        <p:nvSpPr>
          <p:cNvPr id="29" name="Rectangle 28"/>
          <p:cNvSpPr/>
          <p:nvPr/>
        </p:nvSpPr>
        <p:spPr>
          <a:xfrm>
            <a:off x="272480" y="859951"/>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30" name="Rectangle 29"/>
          <p:cNvSpPr/>
          <p:nvPr/>
        </p:nvSpPr>
        <p:spPr>
          <a:xfrm>
            <a:off x="272480" y="859951"/>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1084258956"/>
              </p:ext>
            </p:extLst>
          </p:nvPr>
        </p:nvGraphicFramePr>
        <p:xfrm>
          <a:off x="272480" y="1201920"/>
          <a:ext cx="9453356" cy="5323424"/>
        </p:xfrm>
        <a:graphic>
          <a:graphicData uri="http://schemas.openxmlformats.org/drawingml/2006/table">
            <a:tbl>
              <a:tblPr>
                <a:tableStyleId>{5C22544A-7EE6-4342-B048-85BDC9FD1C3A}</a:tableStyleId>
              </a:tblPr>
              <a:tblGrid>
                <a:gridCol w="231090">
                  <a:extLst>
                    <a:ext uri="{9D8B030D-6E8A-4147-A177-3AD203B41FA5}">
                      <a16:colId xmlns:a16="http://schemas.microsoft.com/office/drawing/2014/main" xmlns="" val="20000"/>
                    </a:ext>
                  </a:extLst>
                </a:gridCol>
                <a:gridCol w="2649230">
                  <a:extLst>
                    <a:ext uri="{9D8B030D-6E8A-4147-A177-3AD203B41FA5}">
                      <a16:colId xmlns:a16="http://schemas.microsoft.com/office/drawing/2014/main" xmlns="" val="20001"/>
                    </a:ext>
                  </a:extLst>
                </a:gridCol>
                <a:gridCol w="6573036">
                  <a:extLst>
                    <a:ext uri="{9D8B030D-6E8A-4147-A177-3AD203B41FA5}">
                      <a16:colId xmlns:a16="http://schemas.microsoft.com/office/drawing/2014/main" xmlns="" val="20002"/>
                    </a:ext>
                  </a:extLst>
                </a:gridCol>
              </a:tblGrid>
              <a:tr h="287753">
                <a:tc>
                  <a:txBody>
                    <a:bodyPr/>
                    <a:lstStyle/>
                    <a:p>
                      <a:pPr marL="0" marR="0" indent="0" algn="ctr" defTabSz="806442" rtl="0" eaLnBrk="1" fontAlgn="b" latinLnBrk="0" hangingPunct="1">
                        <a:lnSpc>
                          <a:spcPct val="100000"/>
                        </a:lnSpc>
                        <a:spcBef>
                          <a:spcPts val="0"/>
                        </a:spcBef>
                        <a:spcAft>
                          <a:spcPts val="0"/>
                        </a:spcAft>
                        <a:buClrTx/>
                        <a:buSzTx/>
                        <a:buFontTx/>
                        <a:buNone/>
                        <a:tabLst/>
                        <a:defRPr/>
                      </a:pPr>
                      <a:r>
                        <a:rPr lang="es-ES_tradnl" sz="1200" b="1" i="1" u="none" strike="noStrike" dirty="0" smtClean="0">
                          <a:solidFill>
                            <a:schemeClr val="accent3"/>
                          </a:solidFill>
                          <a:effectLst/>
                          <a:latin typeface="Arial  "/>
                        </a:rPr>
                        <a:t>9</a:t>
                      </a:r>
                      <a:endParaRPr lang="es-ES" sz="1200" b="1" i="1" u="none" strike="noStrike" dirty="0" smtClean="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b="1" dirty="0" smtClean="0">
                          <a:solidFill>
                            <a:srgbClr val="002060"/>
                          </a:solidFill>
                          <a:latin typeface="Arial  "/>
                          <a:cs typeface="Arial" pitchFamily="34" charset="0"/>
                        </a:rPr>
                        <a:t>Alinear objetivos y acciones de marketing </a:t>
                      </a:r>
                      <a:r>
                        <a:rPr lang="es-ES" sz="900" dirty="0" smtClean="0">
                          <a:solidFill>
                            <a:srgbClr val="002060"/>
                          </a:solidFill>
                          <a:latin typeface="Arial  "/>
                          <a:cs typeface="Arial" pitchFamily="34" charset="0"/>
                        </a:rPr>
                        <a:t>entre los departamentos de Quito Turismo involucrados</a:t>
                      </a:r>
                      <a:endParaRPr lang="en-GB" sz="900"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Disponer de un sistema de planificación y monitoreo de acciones de marketing común</a:t>
                      </a:r>
                    </a:p>
                    <a:p>
                      <a:pPr marL="433388" marR="0" lvl="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900" b="0" i="0" u="none" strike="noStrike" kern="1200" cap="none" spc="0" normalizeH="0" baseline="0" noProof="0" dirty="0" smtClean="0">
                          <a:ln>
                            <a:noFill/>
                          </a:ln>
                          <a:solidFill>
                            <a:srgbClr val="002060"/>
                          </a:solidFill>
                          <a:effectLst/>
                          <a:uLnTx/>
                          <a:uFillTx/>
                          <a:latin typeface="+mn-lt"/>
                          <a:ea typeface="+mn-ea"/>
                          <a:cs typeface="Arial" pitchFamily="34" charset="0"/>
                        </a:rPr>
                        <a:t>Mejorar el ROI de las actividades de marketing en un 10% interanual, desde la base 2016 hasta 2021</a:t>
                      </a:r>
                      <a:endParaRPr kumimoji="0" lang="es-ES" sz="900" b="0" i="0" u="none" strike="noStrike" kern="1200" cap="none" spc="0" normalizeH="0" baseline="0" noProof="0" dirty="0" smtClean="0">
                        <a:ln>
                          <a:noFill/>
                        </a:ln>
                        <a:solidFill>
                          <a:srgbClr val="002776"/>
                        </a:solidFill>
                        <a:effectLst/>
                        <a:uLnTx/>
                        <a:uFillTx/>
                        <a:latin typeface="Arial  "/>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138704896"/>
                  </a:ext>
                </a:extLst>
              </a:tr>
              <a:tr h="575505">
                <a:tc>
                  <a:txBody>
                    <a:bodyPr/>
                    <a:lstStyle/>
                    <a:p>
                      <a:pPr algn="ctr" fontAlgn="b"/>
                      <a:r>
                        <a:rPr lang="es-ES_tradnl" sz="1200" b="1" i="1" u="none" strike="noStrike" dirty="0" smtClean="0">
                          <a:solidFill>
                            <a:schemeClr val="accent3"/>
                          </a:solidFill>
                          <a:effectLst/>
                          <a:latin typeface="Arial  "/>
                        </a:rPr>
                        <a:t>10</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solidFill>
                            <a:srgbClr val="002060"/>
                          </a:solidFill>
                          <a:latin typeface="Arial  "/>
                          <a:cs typeface="Arial" pitchFamily="34" charset="0"/>
                        </a:rPr>
                        <a:t>Optimizar</a:t>
                      </a:r>
                      <a:r>
                        <a:rPr lang="es-ES" sz="900" baseline="0" dirty="0" smtClean="0">
                          <a:solidFill>
                            <a:srgbClr val="002060"/>
                          </a:solidFill>
                          <a:latin typeface="Arial  "/>
                          <a:cs typeface="Arial" pitchFamily="34" charset="0"/>
                        </a:rPr>
                        <a:t> </a:t>
                      </a:r>
                      <a:r>
                        <a:rPr lang="es-ES" sz="900" dirty="0" smtClean="0">
                          <a:solidFill>
                            <a:srgbClr val="002060"/>
                          </a:solidFill>
                          <a:latin typeface="Arial  "/>
                          <a:cs typeface="Arial" pitchFamily="34" charset="0"/>
                        </a:rPr>
                        <a:t>la gestión de la </a:t>
                      </a:r>
                      <a:r>
                        <a:rPr lang="es-ES" sz="900" b="1" dirty="0" smtClean="0">
                          <a:solidFill>
                            <a:srgbClr val="002060"/>
                          </a:solidFill>
                          <a:latin typeface="Arial  "/>
                          <a:cs typeface="Arial" pitchFamily="34" charset="0"/>
                        </a:rPr>
                        <a:t>comunicación y el marketing online diferenciando por públicos</a:t>
                      </a:r>
                      <a:endParaRPr lang="en-GB" sz="900" b="1" dirty="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b="0" dirty="0" smtClean="0">
                          <a:latin typeface="Arial  "/>
                        </a:rPr>
                        <a:t>Existencia de un ecosistema</a:t>
                      </a:r>
                      <a:r>
                        <a:rPr lang="es-ES" sz="900" b="0" baseline="0" dirty="0" smtClean="0">
                          <a:latin typeface="Arial  "/>
                        </a:rPr>
                        <a:t> digital institucional de Quito Turismo para comunicación corporativa exclusivamente</a:t>
                      </a:r>
                    </a:p>
                    <a:p>
                      <a:pPr marL="433388" indent="-171450">
                        <a:buFont typeface="Arial" panose="020B0604020202020204" pitchFamily="34" charset="0"/>
                        <a:buChar char="•"/>
                      </a:pPr>
                      <a:r>
                        <a:rPr lang="es-ES" sz="900" b="0" dirty="0" smtClean="0">
                          <a:latin typeface="Arial  "/>
                        </a:rPr>
                        <a:t>Existencia de un ecosistema</a:t>
                      </a:r>
                      <a:r>
                        <a:rPr lang="es-ES" sz="900" b="0" baseline="0" dirty="0" smtClean="0">
                          <a:latin typeface="Arial  "/>
                        </a:rPr>
                        <a:t> digital de turismo del destino Quito para comunicación de marketing turístico exclusivamente (independiente del ecosistema institucional/corporativo)</a:t>
                      </a:r>
                    </a:p>
                    <a:p>
                      <a:pPr marL="433388" indent="-171450">
                        <a:buFont typeface="Arial" panose="020B0604020202020204" pitchFamily="34" charset="0"/>
                        <a:buChar char="•"/>
                      </a:pPr>
                      <a:r>
                        <a:rPr lang="es-ES" sz="900" b="0" baseline="0" dirty="0" smtClean="0">
                          <a:latin typeface="Arial  "/>
                        </a:rPr>
                        <a:t>Duplicar los índices de desempeño de cada ecosistema digital en dos años y triplicar en cuatro años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618649116"/>
                  </a:ext>
                </a:extLst>
              </a:tr>
              <a:tr h="575505">
                <a:tc>
                  <a:txBody>
                    <a:bodyPr/>
                    <a:lstStyle/>
                    <a:p>
                      <a:pPr algn="ctr" fontAlgn="b"/>
                      <a:r>
                        <a:rPr lang="es-ES" sz="1200" b="1" i="1" u="none" strike="noStrike" dirty="0" smtClean="0">
                          <a:solidFill>
                            <a:schemeClr val="accent3"/>
                          </a:solidFill>
                          <a:effectLst/>
                          <a:latin typeface="Arial  "/>
                        </a:rPr>
                        <a:t>11</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b="1" dirty="0" smtClean="0">
                          <a:solidFill>
                            <a:srgbClr val="002060"/>
                          </a:solidFill>
                          <a:latin typeface="Arial  "/>
                          <a:cs typeface="Arial" pitchFamily="34" charset="0"/>
                        </a:rPr>
                        <a:t>Atraer, convencer y fidelizar a los segmentos clave </a:t>
                      </a:r>
                      <a:r>
                        <a:rPr lang="es-ES" sz="900" dirty="0" smtClean="0">
                          <a:solidFill>
                            <a:srgbClr val="002060"/>
                          </a:solidFill>
                          <a:latin typeface="Arial  "/>
                          <a:cs typeface="Arial" pitchFamily="34" charset="0"/>
                        </a:rPr>
                        <a:t>para el turismo</a:t>
                      </a:r>
                      <a:r>
                        <a:rPr lang="es-ES" sz="900" baseline="0" dirty="0" smtClean="0">
                          <a:solidFill>
                            <a:srgbClr val="002060"/>
                          </a:solidFill>
                          <a:latin typeface="Arial  "/>
                          <a:cs typeface="Arial" pitchFamily="34" charset="0"/>
                        </a:rPr>
                        <a:t> de Quito</a:t>
                      </a:r>
                      <a:endParaRPr lang="es-ES" sz="900"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dirty="0" smtClean="0">
                          <a:solidFill>
                            <a:srgbClr val="002060"/>
                          </a:solidFill>
                          <a:latin typeface="Arial  "/>
                        </a:rPr>
                        <a:t>Mejora del posicionamiento SEO</a:t>
                      </a:r>
                    </a:p>
                    <a:p>
                      <a:pPr marL="433388" indent="-171450">
                        <a:buFont typeface="Arial" panose="020B0604020202020204" pitchFamily="34" charset="0"/>
                        <a:buChar char="•"/>
                      </a:pPr>
                      <a:r>
                        <a:rPr lang="es-ES" sz="900" dirty="0" smtClean="0">
                          <a:solidFill>
                            <a:srgbClr val="002060"/>
                          </a:solidFill>
                          <a:latin typeface="Arial  "/>
                        </a:rPr>
                        <a:t>Aumento de visitas únicas de mercados prioritarios</a:t>
                      </a:r>
                    </a:p>
                    <a:p>
                      <a:pPr marL="433388" indent="-171450">
                        <a:buFont typeface="Arial" panose="020B0604020202020204" pitchFamily="34" charset="0"/>
                        <a:buChar char="•"/>
                      </a:pPr>
                      <a:r>
                        <a:rPr lang="es-ES" sz="900" dirty="0" smtClean="0">
                          <a:solidFill>
                            <a:srgbClr val="002060"/>
                          </a:solidFill>
                          <a:latin typeface="Arial  "/>
                        </a:rPr>
                        <a:t>Mayor % de visitantes recurrentes de los mercados target </a:t>
                      </a:r>
                    </a:p>
                    <a:p>
                      <a:pPr marL="433388" indent="-171450">
                        <a:buFont typeface="Arial" panose="020B0604020202020204" pitchFamily="34" charset="0"/>
                        <a:buChar char="•"/>
                      </a:pPr>
                      <a:r>
                        <a:rPr lang="es-ES" sz="900" dirty="0" smtClean="0">
                          <a:solidFill>
                            <a:srgbClr val="002060"/>
                          </a:solidFill>
                          <a:latin typeface="Arial  "/>
                        </a:rPr>
                        <a:t>Crecimiento en la interacción del público: páginas vistas, páginas por sesión, duración media visita, tasa de rebote</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431629">
                <a:tc>
                  <a:txBody>
                    <a:bodyPr/>
                    <a:lstStyle/>
                    <a:p>
                      <a:pPr algn="ctr" fontAlgn="b"/>
                      <a:r>
                        <a:rPr lang="es-ES" sz="1200" b="1" i="1" u="none" strike="noStrike" dirty="0" smtClean="0">
                          <a:solidFill>
                            <a:schemeClr val="accent3"/>
                          </a:solidFill>
                          <a:effectLst/>
                          <a:latin typeface="Arial  "/>
                        </a:rPr>
                        <a:t>12</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s-ES" sz="900" dirty="0" smtClean="0">
                          <a:latin typeface="Arial  "/>
                        </a:rPr>
                        <a:t>Generar y difundir </a:t>
                      </a:r>
                      <a:r>
                        <a:rPr lang="es-ES" sz="900" b="1" dirty="0" smtClean="0">
                          <a:latin typeface="Arial  "/>
                        </a:rPr>
                        <a:t>contenidos originales</a:t>
                      </a:r>
                      <a:r>
                        <a:rPr lang="es-ES" sz="900" dirty="0" smtClean="0">
                          <a:latin typeface="Arial  "/>
                        </a:rPr>
                        <a:t>, que inspiren interés e</a:t>
                      </a:r>
                      <a:r>
                        <a:rPr lang="es-ES" sz="900" baseline="0" dirty="0" smtClean="0">
                          <a:latin typeface="Arial  "/>
                        </a:rPr>
                        <a:t> </a:t>
                      </a:r>
                      <a:r>
                        <a:rPr lang="es-ES" sz="900" dirty="0" smtClean="0">
                          <a:latin typeface="Arial  "/>
                        </a:rPr>
                        <a:t>interacción en el público objetivo para considerar a Quito como destino turístico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dirty="0" smtClean="0">
                          <a:solidFill>
                            <a:srgbClr val="002060"/>
                          </a:solidFill>
                          <a:latin typeface="Arial  "/>
                        </a:rPr>
                        <a:t>Mayor duración media de la visita y páginas vistas</a:t>
                      </a:r>
                    </a:p>
                    <a:p>
                      <a:pPr marL="433388" indent="-171450">
                        <a:buFont typeface="Arial" panose="020B0604020202020204" pitchFamily="34" charset="0"/>
                        <a:buChar char="•"/>
                      </a:pPr>
                      <a:r>
                        <a:rPr lang="es-ES" sz="900" dirty="0" smtClean="0">
                          <a:solidFill>
                            <a:srgbClr val="002060"/>
                          </a:solidFill>
                          <a:latin typeface="Arial  "/>
                        </a:rPr>
                        <a:t>Crecimiento de enlaces externos y referentes</a:t>
                      </a:r>
                    </a:p>
                    <a:p>
                      <a:pPr marL="433388" indent="-171450">
                        <a:buFont typeface="Arial" panose="020B0604020202020204" pitchFamily="34" charset="0"/>
                        <a:buChar char="•"/>
                      </a:pPr>
                      <a:r>
                        <a:rPr lang="es-ES" sz="900" dirty="0" smtClean="0">
                          <a:solidFill>
                            <a:srgbClr val="002060"/>
                          </a:solidFill>
                          <a:latin typeface="Arial  "/>
                        </a:rPr>
                        <a:t>Aumento de seguidores en redes sociales, suscripción a </a:t>
                      </a:r>
                      <a:r>
                        <a:rPr lang="es-ES" sz="900" dirty="0" err="1" smtClean="0">
                          <a:solidFill>
                            <a:srgbClr val="002060"/>
                          </a:solidFill>
                          <a:latin typeface="Arial  "/>
                        </a:rPr>
                        <a:t>newsletter</a:t>
                      </a:r>
                      <a:r>
                        <a:rPr lang="es-ES" sz="900" dirty="0" smtClean="0">
                          <a:solidFill>
                            <a:srgbClr val="002060"/>
                          </a:solidFill>
                          <a:latin typeface="Arial  "/>
                        </a:rPr>
                        <a:t> y descargas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1"/>
                  </a:ext>
                </a:extLst>
              </a:tr>
              <a:tr h="431629">
                <a:tc>
                  <a:txBody>
                    <a:bodyPr/>
                    <a:lstStyle/>
                    <a:p>
                      <a:pPr algn="ctr" fontAlgn="b"/>
                      <a:r>
                        <a:rPr lang="es-ES" sz="1200" b="1" i="1" u="none" strike="noStrike" dirty="0" smtClean="0">
                          <a:solidFill>
                            <a:schemeClr val="accent3"/>
                          </a:solidFill>
                          <a:effectLst/>
                          <a:latin typeface="Arial  "/>
                        </a:rPr>
                        <a:t>13</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b="1" dirty="0" smtClean="0">
                          <a:solidFill>
                            <a:srgbClr val="002060"/>
                          </a:solidFill>
                          <a:latin typeface="Arial  "/>
                          <a:cs typeface="Arial" pitchFamily="34" charset="0"/>
                        </a:rPr>
                        <a:t>Optimizar</a:t>
                      </a:r>
                      <a:r>
                        <a:rPr lang="es-ES" sz="900" b="1" baseline="0" dirty="0" smtClean="0">
                          <a:solidFill>
                            <a:srgbClr val="002060"/>
                          </a:solidFill>
                          <a:latin typeface="Arial  "/>
                          <a:cs typeface="Arial" pitchFamily="34" charset="0"/>
                        </a:rPr>
                        <a:t> la comercialización de servicios turísticos de Quito a través del ecosistema digital turístico del destino</a:t>
                      </a:r>
                      <a:endParaRPr lang="es-ES" sz="900"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indent="-171450">
                        <a:buFont typeface="Arial" panose="020B0604020202020204" pitchFamily="34" charset="0"/>
                        <a:buChar char="•"/>
                      </a:pPr>
                      <a:r>
                        <a:rPr lang="es-ES" sz="900" kern="1200" dirty="0" smtClean="0">
                          <a:solidFill>
                            <a:schemeClr val="dk1"/>
                          </a:solidFill>
                          <a:latin typeface="Arial  "/>
                          <a:ea typeface="+mn-ea"/>
                          <a:cs typeface="+mn-cs"/>
                        </a:rPr>
                        <a:t>Generar conversiones en reservas desde</a:t>
                      </a:r>
                      <a:r>
                        <a:rPr lang="es-ES" sz="900" kern="1200" baseline="0" dirty="0" smtClean="0">
                          <a:solidFill>
                            <a:schemeClr val="dk1"/>
                          </a:solidFill>
                          <a:latin typeface="Arial  "/>
                          <a:ea typeface="+mn-ea"/>
                          <a:cs typeface="+mn-cs"/>
                        </a:rPr>
                        <a:t> el</a:t>
                      </a:r>
                      <a:r>
                        <a:rPr lang="es-ES" sz="900" kern="1200" dirty="0" smtClean="0">
                          <a:solidFill>
                            <a:schemeClr val="dk1"/>
                          </a:solidFill>
                          <a:latin typeface="Arial  "/>
                          <a:ea typeface="+mn-ea"/>
                          <a:cs typeface="+mn-cs"/>
                        </a:rPr>
                        <a:t> </a:t>
                      </a:r>
                      <a:r>
                        <a:rPr lang="es-ES" sz="900" kern="1200" dirty="0" err="1" smtClean="0">
                          <a:solidFill>
                            <a:schemeClr val="dk1"/>
                          </a:solidFill>
                          <a:latin typeface="Arial  "/>
                          <a:ea typeface="+mn-ea"/>
                          <a:cs typeface="+mn-cs"/>
                        </a:rPr>
                        <a:t>market</a:t>
                      </a:r>
                      <a:r>
                        <a:rPr lang="es-ES" sz="900" kern="1200" dirty="0" smtClean="0">
                          <a:solidFill>
                            <a:schemeClr val="dk1"/>
                          </a:solidFill>
                          <a:latin typeface="Arial  "/>
                          <a:ea typeface="+mn-ea"/>
                          <a:cs typeface="+mn-cs"/>
                        </a:rPr>
                        <a:t> place hasta el 3% de sesiones de visitas a la web</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r h="575505">
                <a:tc>
                  <a:txBody>
                    <a:bodyPr/>
                    <a:lstStyle/>
                    <a:p>
                      <a:pPr algn="ctr" fontAlgn="b"/>
                      <a:r>
                        <a:rPr lang="es-ES" sz="1200" b="1" i="1" u="none" strike="noStrike" dirty="0" smtClean="0">
                          <a:solidFill>
                            <a:schemeClr val="accent3"/>
                          </a:solidFill>
                          <a:effectLst/>
                          <a:latin typeface="Arial  "/>
                        </a:rPr>
                        <a:t>14</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Incrementar el atractivo de proyectos y modelos de inversión turística de alto impacto y posicionar </a:t>
                      </a:r>
                      <a:r>
                        <a:rPr lang="es-ES" sz="900" b="1" dirty="0" smtClean="0">
                          <a:solidFill>
                            <a:srgbClr val="002060"/>
                          </a:solidFill>
                          <a:latin typeface="Arial  "/>
                          <a:cs typeface="Arial" pitchFamily="34" charset="0"/>
                        </a:rPr>
                        <a:t>Quito como plaza de inversiones turísticas mundiales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smtClean="0">
                          <a:solidFill>
                            <a:schemeClr val="dk1"/>
                          </a:solidFill>
                          <a:latin typeface="Arial  "/>
                          <a:ea typeface="+mn-ea"/>
                          <a:cs typeface="+mn-cs"/>
                        </a:rPr>
                        <a:t>Incrementar el volumen de inversión privada en proyectos turísticos: 2017:</a:t>
                      </a:r>
                      <a:r>
                        <a:rPr lang="es-ES" sz="900" kern="1200" baseline="0" dirty="0" smtClean="0">
                          <a:solidFill>
                            <a:schemeClr val="dk1"/>
                          </a:solidFill>
                          <a:latin typeface="Arial  "/>
                          <a:ea typeface="+mn-ea"/>
                          <a:cs typeface="+mn-cs"/>
                        </a:rPr>
                        <a:t> 25 millones USD, Periodo 2018-2021: 120 millones, 2021: </a:t>
                      </a:r>
                      <a:r>
                        <a:rPr lang="es-ES" sz="900" kern="1200" dirty="0" smtClean="0">
                          <a:solidFill>
                            <a:schemeClr val="dk1"/>
                          </a:solidFill>
                          <a:latin typeface="Arial  "/>
                          <a:ea typeface="+mn-ea"/>
                          <a:cs typeface="+mn-cs"/>
                        </a:rPr>
                        <a:t>40 millones USD anuales. TACC</a:t>
                      </a:r>
                      <a:r>
                        <a:rPr lang="es-ES" sz="900" kern="1200" baseline="0" dirty="0" smtClean="0">
                          <a:solidFill>
                            <a:schemeClr val="dk1"/>
                          </a:solidFill>
                          <a:latin typeface="Arial  "/>
                          <a:ea typeface="+mn-ea"/>
                          <a:cs typeface="+mn-cs"/>
                        </a:rPr>
                        <a:t> 2015-2021: 12,2%</a:t>
                      </a:r>
                      <a:endParaRPr lang="es-ES" sz="900" kern="1200" dirty="0" smtClean="0">
                        <a:solidFill>
                          <a:schemeClr val="dk1"/>
                        </a:solidFill>
                        <a:latin typeface="Arial  "/>
                        <a:ea typeface="+mn-ea"/>
                        <a:cs typeface="+mn-cs"/>
                      </a:endParaRP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smtClean="0">
                          <a:solidFill>
                            <a:schemeClr val="dk1"/>
                          </a:solidFill>
                          <a:latin typeface="Arial  "/>
                          <a:ea typeface="+mn-ea"/>
                          <a:cs typeface="+mn-cs"/>
                        </a:rPr>
                        <a:t>Disponer de un paquete de incentivos de inversión especializado por tipologías de proyectos turísticos en el 2017.</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3"/>
                  </a:ext>
                </a:extLst>
              </a:tr>
              <a:tr h="431629">
                <a:tc>
                  <a:txBody>
                    <a:bodyPr/>
                    <a:lstStyle/>
                    <a:p>
                      <a:pPr algn="ctr" fontAlgn="b"/>
                      <a:r>
                        <a:rPr lang="es-ES" sz="1200" b="1" i="1" u="none" strike="noStrike" dirty="0" smtClean="0">
                          <a:solidFill>
                            <a:schemeClr val="accent3"/>
                          </a:solidFill>
                          <a:effectLst/>
                          <a:latin typeface="Arial  "/>
                        </a:rPr>
                        <a:t>15</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b="1" dirty="0" smtClean="0">
                          <a:solidFill>
                            <a:srgbClr val="002060"/>
                          </a:solidFill>
                          <a:latin typeface="Arial  "/>
                          <a:cs typeface="Arial" pitchFamily="34" charset="0"/>
                        </a:rPr>
                        <a:t>Desarrollar</a:t>
                      </a:r>
                      <a:r>
                        <a:rPr lang="es-ES" sz="900" b="1" baseline="0" dirty="0" smtClean="0">
                          <a:solidFill>
                            <a:srgbClr val="002060"/>
                          </a:solidFill>
                          <a:latin typeface="Arial  "/>
                          <a:cs typeface="Arial" pitchFamily="34" charset="0"/>
                        </a:rPr>
                        <a:t> </a:t>
                      </a:r>
                      <a:r>
                        <a:rPr lang="es-ES" sz="900" b="1" dirty="0" smtClean="0">
                          <a:solidFill>
                            <a:srgbClr val="002060"/>
                          </a:solidFill>
                          <a:latin typeface="Arial  "/>
                          <a:cs typeface="Arial" pitchFamily="34" charset="0"/>
                        </a:rPr>
                        <a:t>las oportunidades de desarrollo </a:t>
                      </a:r>
                      <a:r>
                        <a:rPr lang="es-ES" sz="900" dirty="0" smtClean="0">
                          <a:solidFill>
                            <a:srgbClr val="002060"/>
                          </a:solidFill>
                          <a:latin typeface="Arial  "/>
                          <a:cs typeface="Arial" pitchFamily="34" charset="0"/>
                        </a:rPr>
                        <a:t>en barrios y centralidades urbanas o rurales con potencial turístico de Quito</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dirty="0" smtClean="0">
                          <a:solidFill>
                            <a:srgbClr val="002060"/>
                          </a:solidFill>
                          <a:latin typeface="Arial  "/>
                          <a:cs typeface="Arial" pitchFamily="34" charset="0"/>
                        </a:rPr>
                        <a:t>Contar al menos con 4 productos turísticos activos por centralidad en el 2021</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dirty="0" smtClean="0">
                          <a:solidFill>
                            <a:srgbClr val="002060"/>
                          </a:solidFill>
                          <a:latin typeface="Arial  "/>
                          <a:cs typeface="Arial" pitchFamily="34" charset="0"/>
                        </a:rPr>
                        <a:t>Duplicar la afluencia de visitantes a cada centralidad respecto a 2015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4"/>
                  </a:ext>
                </a:extLst>
              </a:tr>
              <a:tr h="575505">
                <a:tc>
                  <a:txBody>
                    <a:bodyPr/>
                    <a:lstStyle/>
                    <a:p>
                      <a:pPr algn="ctr" fontAlgn="b"/>
                      <a:r>
                        <a:rPr lang="es-ES" sz="1200" b="1" i="1" u="none" strike="noStrike" dirty="0" smtClean="0">
                          <a:solidFill>
                            <a:schemeClr val="accent3"/>
                          </a:solidFill>
                          <a:effectLst/>
                          <a:latin typeface="Arial  "/>
                        </a:rPr>
                        <a:t>16</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Consolidar a </a:t>
                      </a:r>
                      <a:r>
                        <a:rPr lang="es-ES" sz="900" b="1" dirty="0" smtClean="0">
                          <a:solidFill>
                            <a:srgbClr val="002060"/>
                          </a:solidFill>
                          <a:latin typeface="Arial  "/>
                          <a:cs typeface="Arial" pitchFamily="34" charset="0"/>
                        </a:rPr>
                        <a:t>Quito como una ciudad vibrante, dinámica, cultural y atractiva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Mantener el nivel de satisfacción de la experiencia turística en Quito sobre el 80%</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Duplicar el nº de alojamientos turísticos certificados Q</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Multiplicar</a:t>
                      </a:r>
                      <a:r>
                        <a:rPr lang="es-ES" sz="900" baseline="0" dirty="0" smtClean="0">
                          <a:solidFill>
                            <a:srgbClr val="002060"/>
                          </a:solidFill>
                          <a:cs typeface="Arial" pitchFamily="34" charset="0"/>
                        </a:rPr>
                        <a:t> por 10 el </a:t>
                      </a:r>
                      <a:r>
                        <a:rPr lang="es-ES" sz="900" dirty="0" smtClean="0">
                          <a:solidFill>
                            <a:srgbClr val="002060"/>
                          </a:solidFill>
                          <a:cs typeface="Arial" pitchFamily="34" charset="0"/>
                        </a:rPr>
                        <a:t>nº de establecimientos de alimentos y bebidas certificados Q</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Triplicar el nº de productos turísticos en Quito, no subvencionados con antigüedad &gt; 2 años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5"/>
                  </a:ext>
                </a:extLst>
              </a:tr>
              <a:tr h="287753">
                <a:tc>
                  <a:txBody>
                    <a:bodyPr/>
                    <a:lstStyle/>
                    <a:p>
                      <a:pPr algn="ctr" fontAlgn="b"/>
                      <a:r>
                        <a:rPr lang="es-ES" sz="1200" b="1" i="1" u="none" strike="noStrike" dirty="0" smtClean="0">
                          <a:solidFill>
                            <a:schemeClr val="accent3"/>
                          </a:solidFill>
                          <a:effectLst/>
                          <a:latin typeface="Arial  "/>
                        </a:rPr>
                        <a:t>17</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b="1" dirty="0" smtClean="0">
                          <a:solidFill>
                            <a:srgbClr val="002060"/>
                          </a:solidFill>
                          <a:latin typeface="Arial  "/>
                          <a:cs typeface="Arial" pitchFamily="34" charset="0"/>
                        </a:rPr>
                        <a:t>Consolidar el posicionamiento de Quito en los mercados </a:t>
                      </a:r>
                      <a:r>
                        <a:rPr lang="es-ES" sz="900" dirty="0" smtClean="0">
                          <a:solidFill>
                            <a:srgbClr val="002060"/>
                          </a:solidFill>
                          <a:latin typeface="Arial  "/>
                          <a:cs typeface="Arial" pitchFamily="34" charset="0"/>
                        </a:rPr>
                        <a:t>nacional e internacionales </a:t>
                      </a:r>
                      <a:endParaRPr lang="es-ES" sz="900" b="1" dirty="0" smtClean="0">
                        <a:solidFill>
                          <a:srgbClr val="002060"/>
                        </a:solidFill>
                        <a:latin typeface="Arial  "/>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Incrementar el número de noches de la estadía promedio en alojamientos turísticos</a:t>
                      </a:r>
                      <a:r>
                        <a:rPr lang="es-ES" sz="900" baseline="0" dirty="0" smtClean="0">
                          <a:solidFill>
                            <a:srgbClr val="002060"/>
                          </a:solidFill>
                          <a:cs typeface="Arial" pitchFamily="34" charset="0"/>
                        </a:rPr>
                        <a:t> </a:t>
                      </a:r>
                      <a:r>
                        <a:rPr lang="es-ES" sz="900" dirty="0" smtClean="0">
                          <a:solidFill>
                            <a:srgbClr val="002060"/>
                          </a:solidFill>
                          <a:cs typeface="Arial" pitchFamily="34" charset="0"/>
                        </a:rPr>
                        <a:t>de 1,25 noches a  2 en 2021</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Mejorar el gasto promedio total por </a:t>
                      </a:r>
                      <a:r>
                        <a:rPr lang="es-ES" sz="900" dirty="0" err="1" smtClean="0">
                          <a:solidFill>
                            <a:srgbClr val="002060"/>
                          </a:solidFill>
                          <a:cs typeface="Arial" pitchFamily="34" charset="0"/>
                        </a:rPr>
                        <a:t>pax</a:t>
                      </a:r>
                      <a:r>
                        <a:rPr lang="es-ES" sz="900" dirty="0" smtClean="0">
                          <a:solidFill>
                            <a:srgbClr val="002060"/>
                          </a:solidFill>
                          <a:cs typeface="Arial" pitchFamily="34" charset="0"/>
                        </a:rPr>
                        <a:t> en Quito hasta los 900 USD (TACC 2015-2021:</a:t>
                      </a:r>
                      <a:r>
                        <a:rPr lang="es-ES" sz="900" baseline="0" dirty="0" smtClean="0">
                          <a:solidFill>
                            <a:srgbClr val="002060"/>
                          </a:solidFill>
                          <a:cs typeface="Arial" pitchFamily="34" charset="0"/>
                        </a:rPr>
                        <a:t> </a:t>
                      </a:r>
                      <a:r>
                        <a:rPr lang="es-ES" sz="900" dirty="0" smtClean="0">
                          <a:solidFill>
                            <a:srgbClr val="002060"/>
                          </a:solidFill>
                          <a:cs typeface="Arial" pitchFamily="34" charset="0"/>
                        </a:rPr>
                        <a:t>12,4%) </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6"/>
                  </a:ext>
                </a:extLst>
              </a:tr>
              <a:tr h="431629">
                <a:tc>
                  <a:txBody>
                    <a:bodyPr/>
                    <a:lstStyle/>
                    <a:p>
                      <a:pPr algn="ctr" fontAlgn="b"/>
                      <a:r>
                        <a:rPr lang="es-ES" sz="1200" b="1" i="1" u="none" strike="noStrike" dirty="0" smtClean="0">
                          <a:solidFill>
                            <a:schemeClr val="accent3"/>
                          </a:solidFill>
                          <a:effectLst/>
                          <a:latin typeface="Arial  "/>
                        </a:rPr>
                        <a:t>18</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Disponer de </a:t>
                      </a:r>
                      <a:r>
                        <a:rPr lang="es-ES" sz="900" b="1" dirty="0" smtClean="0">
                          <a:solidFill>
                            <a:srgbClr val="002060"/>
                          </a:solidFill>
                          <a:latin typeface="Arial  "/>
                          <a:cs typeface="Arial" pitchFamily="34" charset="0"/>
                        </a:rPr>
                        <a:t>información ajustada y a tiempo real para la toma de decisiones </a:t>
                      </a:r>
                      <a:r>
                        <a:rPr lang="es-ES" sz="900" dirty="0" smtClean="0">
                          <a:solidFill>
                            <a:srgbClr val="002060"/>
                          </a:solidFill>
                          <a:latin typeface="Arial  "/>
                          <a:cs typeface="Arial" pitchFamily="34" charset="0"/>
                        </a:rPr>
                        <a:t>en relación a los mercados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Sistema de inteligencia de mercados implementado</a:t>
                      </a:r>
                      <a:r>
                        <a:rPr lang="es-ES" sz="900" baseline="0" dirty="0" smtClean="0">
                          <a:solidFill>
                            <a:srgbClr val="002060"/>
                          </a:solidFill>
                          <a:cs typeface="Arial" pitchFamily="34" charset="0"/>
                        </a:rPr>
                        <a:t> en 2017</a:t>
                      </a:r>
                      <a:endParaRPr lang="es-ES" sz="900" dirty="0" smtClean="0">
                        <a:solidFill>
                          <a:srgbClr val="002060"/>
                        </a:solidFill>
                        <a:cs typeface="Arial"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7"/>
                  </a:ext>
                </a:extLst>
              </a:tr>
              <a:tr h="431629">
                <a:tc>
                  <a:txBody>
                    <a:bodyPr/>
                    <a:lstStyle/>
                    <a:p>
                      <a:pPr algn="ctr" fontAlgn="b"/>
                      <a:r>
                        <a:rPr lang="es-ES" sz="1200" b="1" i="1" u="none" strike="noStrike" dirty="0" smtClean="0">
                          <a:solidFill>
                            <a:schemeClr val="accent3"/>
                          </a:solidFill>
                          <a:effectLst/>
                          <a:latin typeface="Arial  "/>
                        </a:rPr>
                        <a:t>19</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Focalizar esfuerzos a través de </a:t>
                      </a:r>
                      <a:r>
                        <a:rPr lang="es-ES" sz="900" b="1" dirty="0" smtClean="0">
                          <a:solidFill>
                            <a:srgbClr val="002060"/>
                          </a:solidFill>
                          <a:latin typeface="Arial  "/>
                          <a:cs typeface="Arial" pitchFamily="34" charset="0"/>
                        </a:rPr>
                        <a:t>acciones de marketing/promoción dirigidas </a:t>
                      </a:r>
                      <a:r>
                        <a:rPr lang="es-ES" sz="900" dirty="0" smtClean="0">
                          <a:solidFill>
                            <a:srgbClr val="002060"/>
                          </a:solidFill>
                          <a:latin typeface="Arial  "/>
                          <a:cs typeface="Arial" pitchFamily="34" charset="0"/>
                        </a:rPr>
                        <a:t>a los mercados y segmentos prioritarios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Incrementar el número de noches de la estadía promedio en alojamientos turísticos</a:t>
                      </a:r>
                      <a:r>
                        <a:rPr lang="es-ES" sz="900" baseline="0" dirty="0" smtClean="0">
                          <a:solidFill>
                            <a:srgbClr val="002060"/>
                          </a:solidFill>
                          <a:cs typeface="Arial" pitchFamily="34" charset="0"/>
                        </a:rPr>
                        <a:t> </a:t>
                      </a:r>
                      <a:r>
                        <a:rPr lang="es-ES" sz="900" dirty="0" smtClean="0">
                          <a:solidFill>
                            <a:srgbClr val="002060"/>
                          </a:solidFill>
                          <a:cs typeface="Arial" pitchFamily="34" charset="0"/>
                        </a:rPr>
                        <a:t>de 1,25 noches a  2 en 2021</a:t>
                      </a:r>
                    </a:p>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Mejorar el gasto promedio total por </a:t>
                      </a:r>
                      <a:r>
                        <a:rPr lang="es-ES" sz="900" dirty="0" err="1" smtClean="0">
                          <a:solidFill>
                            <a:srgbClr val="002060"/>
                          </a:solidFill>
                          <a:cs typeface="Arial" pitchFamily="34" charset="0"/>
                        </a:rPr>
                        <a:t>pax</a:t>
                      </a:r>
                      <a:r>
                        <a:rPr lang="es-ES" sz="900" dirty="0" smtClean="0">
                          <a:solidFill>
                            <a:srgbClr val="002060"/>
                          </a:solidFill>
                          <a:cs typeface="Arial" pitchFamily="34" charset="0"/>
                        </a:rPr>
                        <a:t> en Quito hasta los 900 USD (TACC 2015-2021:</a:t>
                      </a:r>
                      <a:r>
                        <a:rPr lang="es-ES" sz="900" baseline="0" dirty="0" smtClean="0">
                          <a:solidFill>
                            <a:srgbClr val="002060"/>
                          </a:solidFill>
                          <a:cs typeface="Arial" pitchFamily="34" charset="0"/>
                        </a:rPr>
                        <a:t> </a:t>
                      </a:r>
                      <a:r>
                        <a:rPr lang="es-ES" sz="900" dirty="0" smtClean="0">
                          <a:solidFill>
                            <a:srgbClr val="002060"/>
                          </a:solidFill>
                          <a:cs typeface="Arial" pitchFamily="34" charset="0"/>
                        </a:rPr>
                        <a:t>12,4%) </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8"/>
                  </a:ext>
                </a:extLst>
              </a:tr>
              <a:tr h="287753">
                <a:tc>
                  <a:txBody>
                    <a:bodyPr/>
                    <a:lstStyle/>
                    <a:p>
                      <a:pPr algn="ctr" fontAlgn="b"/>
                      <a:r>
                        <a:rPr lang="es-ES" sz="1200" b="1" i="1" u="none" strike="noStrike" dirty="0" smtClean="0">
                          <a:solidFill>
                            <a:schemeClr val="accent3"/>
                          </a:solidFill>
                          <a:effectLst/>
                          <a:latin typeface="Arial  "/>
                        </a:rPr>
                        <a:t>20</a:t>
                      </a:r>
                      <a:endParaRPr lang="es-ES" sz="1200" b="1" i="1" u="none" strike="noStrike" dirty="0">
                        <a:solidFill>
                          <a:schemeClr val="accent3"/>
                        </a:solidFill>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06555" rtl="0" eaLnBrk="1" fontAlgn="auto" latinLnBrk="0" hangingPunct="1">
                        <a:lnSpc>
                          <a:spcPct val="100000"/>
                        </a:lnSpc>
                        <a:spcBef>
                          <a:spcPts val="0"/>
                        </a:spcBef>
                        <a:spcAft>
                          <a:spcPts val="0"/>
                        </a:spcAft>
                        <a:buClrTx/>
                        <a:buSzTx/>
                        <a:buFontTx/>
                        <a:buNone/>
                        <a:tabLst/>
                        <a:defRPr/>
                      </a:pPr>
                      <a:r>
                        <a:rPr lang="es-ES" sz="900" dirty="0" smtClean="0">
                          <a:solidFill>
                            <a:srgbClr val="002060"/>
                          </a:solidFill>
                          <a:latin typeface="Arial  "/>
                          <a:cs typeface="Arial" pitchFamily="34" charset="0"/>
                        </a:rPr>
                        <a:t>Maximizar la </a:t>
                      </a:r>
                      <a:r>
                        <a:rPr lang="es-ES" sz="900" b="1" dirty="0" smtClean="0">
                          <a:solidFill>
                            <a:srgbClr val="002060"/>
                          </a:solidFill>
                          <a:latin typeface="Arial  "/>
                          <a:cs typeface="Arial" pitchFamily="34" charset="0"/>
                        </a:rPr>
                        <a:t>eficiencia y el grado de aprovechamiento de los recursos </a:t>
                      </a:r>
                      <a:r>
                        <a:rPr lang="es-ES" sz="900" dirty="0" smtClean="0">
                          <a:solidFill>
                            <a:srgbClr val="002060"/>
                          </a:solidFill>
                          <a:latin typeface="Arial  "/>
                          <a:cs typeface="Arial" pitchFamily="34" charset="0"/>
                        </a:rPr>
                        <a:t>de promoción</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433388" marR="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dirty="0" smtClean="0">
                          <a:solidFill>
                            <a:srgbClr val="002060"/>
                          </a:solidFill>
                          <a:cs typeface="Arial" pitchFamily="34" charset="0"/>
                        </a:rPr>
                        <a:t>Mejorar el ROI de las actividades</a:t>
                      </a:r>
                      <a:r>
                        <a:rPr lang="es-ES" sz="900" baseline="0" dirty="0" smtClean="0">
                          <a:solidFill>
                            <a:srgbClr val="002060"/>
                          </a:solidFill>
                          <a:cs typeface="Arial" pitchFamily="34" charset="0"/>
                        </a:rPr>
                        <a:t> de </a:t>
                      </a:r>
                      <a:r>
                        <a:rPr lang="es-ES" sz="900" dirty="0" smtClean="0">
                          <a:solidFill>
                            <a:srgbClr val="002060"/>
                          </a:solidFill>
                          <a:cs typeface="Arial" pitchFamily="34" charset="0"/>
                        </a:rPr>
                        <a:t>marketing en un </a:t>
                      </a:r>
                      <a:r>
                        <a:rPr lang="es-ES" sz="900" kern="1200" dirty="0" smtClean="0">
                          <a:solidFill>
                            <a:srgbClr val="002060"/>
                          </a:solidFill>
                          <a:latin typeface="+mn-lt"/>
                          <a:ea typeface="+mn-ea"/>
                          <a:cs typeface="Arial" pitchFamily="34" charset="0"/>
                        </a:rPr>
                        <a:t>10% interanual</a:t>
                      </a:r>
                      <a:r>
                        <a:rPr lang="es-ES" sz="900" dirty="0" smtClean="0">
                          <a:solidFill>
                            <a:srgbClr val="002060"/>
                          </a:solidFill>
                          <a:cs typeface="Arial" pitchFamily="34" charset="0"/>
                        </a:rPr>
                        <a:t>, desde</a:t>
                      </a:r>
                      <a:r>
                        <a:rPr lang="es-ES" sz="900" baseline="0" dirty="0" smtClean="0">
                          <a:solidFill>
                            <a:srgbClr val="002060"/>
                          </a:solidFill>
                          <a:cs typeface="Arial" pitchFamily="34" charset="0"/>
                        </a:rPr>
                        <a:t> la base 2016 </a:t>
                      </a:r>
                      <a:r>
                        <a:rPr lang="es-ES" sz="900" dirty="0" smtClean="0">
                          <a:solidFill>
                            <a:srgbClr val="002060"/>
                          </a:solidFill>
                          <a:cs typeface="Arial" pitchFamily="34" charset="0"/>
                        </a:rPr>
                        <a:t>hasta 2021</a:t>
                      </a:r>
                      <a:endParaRPr lang="es-ES" sz="900" b="0" dirty="0" smtClean="0">
                        <a:latin typeface="Arial  "/>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9"/>
                  </a:ext>
                </a:extLst>
              </a:tr>
            </a:tbl>
          </a:graphicData>
        </a:graphic>
      </p:graphicFrame>
      <p:sp>
        <p:nvSpPr>
          <p:cNvPr id="32" name="Pentagon 31"/>
          <p:cNvSpPr/>
          <p:nvPr/>
        </p:nvSpPr>
        <p:spPr>
          <a:xfrm>
            <a:off x="272481" y="817966"/>
            <a:ext cx="2883553" cy="29999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t>Objetivos estratégicos</a:t>
            </a:r>
          </a:p>
        </p:txBody>
      </p:sp>
      <p:sp>
        <p:nvSpPr>
          <p:cNvPr id="33" name="Chevron 32"/>
          <p:cNvSpPr/>
          <p:nvPr/>
        </p:nvSpPr>
        <p:spPr>
          <a:xfrm>
            <a:off x="3298465" y="817971"/>
            <a:ext cx="6427371" cy="34197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t>Metas estratégicas</a:t>
            </a:r>
          </a:p>
        </p:txBody>
      </p:sp>
      <p:sp>
        <p:nvSpPr>
          <p:cNvPr id="19" name="Isosceles Triangle 18"/>
          <p:cNvSpPr/>
          <p:nvPr/>
        </p:nvSpPr>
        <p:spPr>
          <a:xfrm rot="16200000" flipV="1">
            <a:off x="3062800" y="1322784"/>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0" name="Isosceles Triangle 19"/>
          <p:cNvSpPr/>
          <p:nvPr/>
        </p:nvSpPr>
        <p:spPr>
          <a:xfrm rot="16200000" flipV="1">
            <a:off x="3062800" y="1718801"/>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1" name="Isosceles Triangle 20"/>
          <p:cNvSpPr/>
          <p:nvPr/>
        </p:nvSpPr>
        <p:spPr>
          <a:xfrm rot="16200000" flipV="1">
            <a:off x="3062800" y="2330896"/>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2" name="Isosceles Triangle 21"/>
          <p:cNvSpPr/>
          <p:nvPr/>
        </p:nvSpPr>
        <p:spPr>
          <a:xfrm rot="16200000" flipV="1">
            <a:off x="3062800" y="2834952"/>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3" name="Isosceles Triangle 22"/>
          <p:cNvSpPr/>
          <p:nvPr/>
        </p:nvSpPr>
        <p:spPr>
          <a:xfrm rot="16200000" flipV="1">
            <a:off x="3062800" y="3735024"/>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4" name="Isosceles Triangle 23"/>
          <p:cNvSpPr/>
          <p:nvPr/>
        </p:nvSpPr>
        <p:spPr>
          <a:xfrm rot="16200000" flipV="1">
            <a:off x="3062800" y="4239080"/>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5" name="Isosceles Triangle 24"/>
          <p:cNvSpPr/>
          <p:nvPr/>
        </p:nvSpPr>
        <p:spPr>
          <a:xfrm rot="16200000" flipV="1">
            <a:off x="3062800" y="4743136"/>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6" name="Isosceles Triangle 25"/>
          <p:cNvSpPr/>
          <p:nvPr/>
        </p:nvSpPr>
        <p:spPr>
          <a:xfrm rot="16200000" flipV="1">
            <a:off x="3062800" y="5175185"/>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7" name="Isosceles Triangle 26"/>
          <p:cNvSpPr/>
          <p:nvPr/>
        </p:nvSpPr>
        <p:spPr>
          <a:xfrm rot="16200000" flipV="1">
            <a:off x="3062800" y="5535225"/>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28" name="Isosceles Triangle 27"/>
          <p:cNvSpPr/>
          <p:nvPr/>
        </p:nvSpPr>
        <p:spPr>
          <a:xfrm rot="16200000" flipV="1">
            <a:off x="3062800" y="6003304"/>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44" name="Isosceles Triangle 43"/>
          <p:cNvSpPr/>
          <p:nvPr/>
        </p:nvSpPr>
        <p:spPr>
          <a:xfrm rot="16200000" flipV="1">
            <a:off x="3062800" y="3267000"/>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
        <p:nvSpPr>
          <p:cNvPr id="45" name="Isosceles Triangle 44"/>
          <p:cNvSpPr/>
          <p:nvPr/>
        </p:nvSpPr>
        <p:spPr>
          <a:xfrm rot="16200000" flipV="1">
            <a:off x="3062800" y="6363344"/>
            <a:ext cx="252000" cy="7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es-ES" dirty="0">
              <a:solidFill>
                <a:srgbClr val="FFFFFF"/>
              </a:solidFill>
            </a:endParaRPr>
          </a:p>
        </p:txBody>
      </p:sp>
    </p:spTree>
    <p:extLst>
      <p:ext uri="{BB962C8B-B14F-4D97-AF65-F5344CB8AC3E}">
        <p14:creationId xmlns:p14="http://schemas.microsoft.com/office/powerpoint/2010/main" val="141766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4. Propuesta Única de Valor y Posicionamiento Turístico de Quito 2021</a:t>
            </a:r>
          </a:p>
        </p:txBody>
      </p:sp>
    </p:spTree>
    <p:extLst>
      <p:ext uri="{BB962C8B-B14F-4D97-AF65-F5344CB8AC3E}">
        <p14:creationId xmlns:p14="http://schemas.microsoft.com/office/powerpoint/2010/main" val="3176306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344493" y="350490"/>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Propuesta Única de Valor y Posicionamiento</a:t>
            </a:r>
          </a:p>
          <a:p>
            <a:pPr fontAlgn="base">
              <a:spcBef>
                <a:spcPct val="0"/>
              </a:spcBef>
              <a:spcAft>
                <a:spcPct val="0"/>
              </a:spcAft>
            </a:pPr>
            <a:r>
              <a:rPr lang="es-ES" sz="2000" b="1" dirty="0">
                <a:solidFill>
                  <a:srgbClr val="00B0F0"/>
                </a:solidFill>
                <a:cs typeface="Arial" charset="0"/>
              </a:rPr>
              <a:t>Introducción </a:t>
            </a:r>
            <a:endParaRPr lang="es-ES" sz="1400" b="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27</a:t>
            </a:fld>
            <a:endParaRPr lang="es-ES" dirty="0">
              <a:solidFill>
                <a:srgbClr val="002776"/>
              </a:solidFill>
            </a:endParaRPr>
          </a:p>
        </p:txBody>
      </p:sp>
      <p:sp>
        <p:nvSpPr>
          <p:cNvPr id="9" name="Title 1"/>
          <p:cNvSpPr txBox="1">
            <a:spLocks/>
          </p:cNvSpPr>
          <p:nvPr/>
        </p:nvSpPr>
        <p:spPr bwMode="auto">
          <a:xfrm>
            <a:off x="344494" y="1628802"/>
            <a:ext cx="4464049" cy="19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Se llama Posicionamiento al </a:t>
            </a:r>
            <a:r>
              <a:rPr lang="es-ES" sz="1400" b="1" dirty="0">
                <a:solidFill>
                  <a:srgbClr val="002060"/>
                </a:solidFill>
                <a:cs typeface="Arial" charset="0"/>
              </a:rPr>
              <a:t>'lugar' que en la percepción mental de un cliente </a:t>
            </a:r>
            <a:r>
              <a:rPr lang="es-ES" sz="1400" dirty="0">
                <a:solidFill>
                  <a:srgbClr val="002060"/>
                </a:solidFill>
                <a:cs typeface="Arial" charset="0"/>
              </a:rPr>
              <a:t>o consumidor </a:t>
            </a:r>
            <a:r>
              <a:rPr lang="es-ES" sz="1400" b="1" dirty="0">
                <a:solidFill>
                  <a:srgbClr val="002060"/>
                </a:solidFill>
                <a:cs typeface="Arial" charset="0"/>
              </a:rPr>
              <a:t>tiene una marca</a:t>
            </a:r>
            <a:r>
              <a:rPr lang="es-ES" sz="1400" dirty="0">
                <a:solidFill>
                  <a:srgbClr val="002060"/>
                </a:solidFill>
                <a:cs typeface="Arial" charset="0"/>
              </a:rPr>
              <a:t>, lo que constituye la </a:t>
            </a:r>
            <a:r>
              <a:rPr lang="es-ES" sz="1400" b="1" dirty="0">
                <a:solidFill>
                  <a:srgbClr val="002060"/>
                </a:solidFill>
                <a:cs typeface="Arial" charset="0"/>
              </a:rPr>
              <a:t>principal diferencia </a:t>
            </a:r>
            <a:r>
              <a:rPr lang="es-ES" sz="1400" dirty="0">
                <a:solidFill>
                  <a:srgbClr val="002060"/>
                </a:solidFill>
                <a:cs typeface="Arial" charset="0"/>
              </a:rPr>
              <a:t>que existe </a:t>
            </a:r>
            <a:r>
              <a:rPr lang="es-ES" sz="1400" b="1" dirty="0">
                <a:solidFill>
                  <a:srgbClr val="002060"/>
                </a:solidFill>
                <a:cs typeface="Arial" charset="0"/>
              </a:rPr>
              <a:t>entre ésta y su competencia</a:t>
            </a:r>
            <a:r>
              <a:rPr lang="es-ES" sz="1400" dirty="0">
                <a:solidFill>
                  <a:srgbClr val="002060"/>
                </a:solidFill>
                <a:cs typeface="Arial" charset="0"/>
              </a:rPr>
              <a:t>. También a la capacidad del producto de alinear al consumidor*.</a:t>
            </a:r>
          </a:p>
          <a:p>
            <a:pPr fontAlgn="base">
              <a:spcBef>
                <a:spcPct val="0"/>
              </a:spcBef>
              <a:spcAft>
                <a:spcPts val="600"/>
              </a:spcAft>
            </a:pPr>
            <a:r>
              <a:rPr lang="es-ES" sz="1400" dirty="0">
                <a:solidFill>
                  <a:srgbClr val="002060"/>
                </a:solidFill>
                <a:cs typeface="Arial" charset="0"/>
              </a:rPr>
              <a:t>El posicionamiento es el </a:t>
            </a:r>
            <a:r>
              <a:rPr lang="es-ES" sz="1400" b="1" dirty="0">
                <a:solidFill>
                  <a:srgbClr val="002060"/>
                </a:solidFill>
                <a:cs typeface="Arial" charset="0"/>
              </a:rPr>
              <a:t>resultado de una comparación mental</a:t>
            </a:r>
            <a:r>
              <a:rPr lang="es-ES" sz="1400" dirty="0">
                <a:solidFill>
                  <a:srgbClr val="002060"/>
                </a:solidFill>
                <a:cs typeface="Arial" charset="0"/>
              </a:rPr>
              <a:t>, entre los contenidos del mensaje percibido y los ya existentes de otros mensajes similares percibidos anteriormente.</a:t>
            </a:r>
          </a:p>
          <a:p>
            <a:pPr fontAlgn="base">
              <a:spcBef>
                <a:spcPct val="0"/>
              </a:spcBef>
              <a:spcAft>
                <a:spcPts val="600"/>
              </a:spcAft>
            </a:pPr>
            <a:endParaRPr lang="es-ES" sz="1400" dirty="0">
              <a:solidFill>
                <a:srgbClr val="002060"/>
              </a:solidFill>
              <a:cs typeface="Arial" charset="0"/>
            </a:endParaRPr>
          </a:p>
          <a:p>
            <a:pPr fontAlgn="base">
              <a:spcBef>
                <a:spcPct val="0"/>
              </a:spcBef>
              <a:spcAft>
                <a:spcPts val="600"/>
              </a:spcAft>
            </a:pPr>
            <a:endParaRPr lang="es-ES" sz="1400" dirty="0">
              <a:solidFill>
                <a:srgbClr val="002060"/>
              </a:solidFill>
              <a:cs typeface="Arial" charset="0"/>
            </a:endParaRPr>
          </a:p>
        </p:txBody>
      </p:sp>
      <p:sp>
        <p:nvSpPr>
          <p:cNvPr id="55" name="Title 1"/>
          <p:cNvSpPr txBox="1">
            <a:spLocks/>
          </p:cNvSpPr>
          <p:nvPr/>
        </p:nvSpPr>
        <p:spPr bwMode="auto">
          <a:xfrm>
            <a:off x="5097464" y="1628802"/>
            <a:ext cx="4464049" cy="19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Para posicionar un destino es necesario </a:t>
            </a:r>
            <a:r>
              <a:rPr lang="es-ES" sz="1400" b="1" dirty="0">
                <a:solidFill>
                  <a:srgbClr val="002060"/>
                </a:solidFill>
                <a:cs typeface="Arial" charset="0"/>
              </a:rPr>
              <a:t>identificar continuamente los atributos</a:t>
            </a:r>
            <a:r>
              <a:rPr lang="es-ES" sz="1400" dirty="0">
                <a:solidFill>
                  <a:srgbClr val="002060"/>
                </a:solidFill>
                <a:cs typeface="Arial" charset="0"/>
              </a:rPr>
              <a:t> que lo caracterizan y utilizar </a:t>
            </a:r>
            <a:r>
              <a:rPr lang="es-ES" sz="1400" b="1" dirty="0">
                <a:solidFill>
                  <a:srgbClr val="002060"/>
                </a:solidFill>
                <a:cs typeface="Arial" charset="0"/>
              </a:rPr>
              <a:t>estrategias de comunicación </a:t>
            </a:r>
            <a:r>
              <a:rPr lang="es-ES" sz="1400" dirty="0">
                <a:solidFill>
                  <a:srgbClr val="002060"/>
                </a:solidFill>
                <a:cs typeface="Arial" charset="0"/>
              </a:rPr>
              <a:t>comercial eficaces. </a:t>
            </a:r>
          </a:p>
          <a:p>
            <a:pPr fontAlgn="base">
              <a:spcBef>
                <a:spcPct val="0"/>
              </a:spcBef>
              <a:spcAft>
                <a:spcPts val="600"/>
              </a:spcAft>
            </a:pPr>
            <a:r>
              <a:rPr lang="es-ES" sz="1400" dirty="0">
                <a:solidFill>
                  <a:srgbClr val="002060"/>
                </a:solidFill>
                <a:cs typeface="Arial" charset="0"/>
              </a:rPr>
              <a:t>Los atributos, a su vez, se identifican por ideas fuerza, ideas de diferenciación, y símbolos. </a:t>
            </a:r>
          </a:p>
          <a:p>
            <a:pPr fontAlgn="base">
              <a:spcBef>
                <a:spcPct val="0"/>
              </a:spcBef>
              <a:spcAft>
                <a:spcPts val="600"/>
              </a:spcAft>
            </a:pPr>
            <a:r>
              <a:rPr lang="es-ES" sz="1400" dirty="0">
                <a:solidFill>
                  <a:srgbClr val="002060"/>
                </a:solidFill>
                <a:cs typeface="Arial" charset="0"/>
              </a:rPr>
              <a:t>En conjunto, identificando esos atributos se construye una Propuesta Única de Valor (PUV) y elementos de posicionamiento</a:t>
            </a:r>
          </a:p>
        </p:txBody>
      </p:sp>
      <p:sp>
        <p:nvSpPr>
          <p:cNvPr id="2" name="Rounded Rectangle 1"/>
          <p:cNvSpPr/>
          <p:nvPr/>
        </p:nvSpPr>
        <p:spPr>
          <a:xfrm>
            <a:off x="344493" y="1191659"/>
            <a:ext cx="9217025" cy="36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002060"/>
                </a:solidFill>
              </a:rPr>
              <a:t>Posicionamiento y Propuesta Única de Valor</a:t>
            </a:r>
          </a:p>
        </p:txBody>
      </p:sp>
      <p:sp>
        <p:nvSpPr>
          <p:cNvPr id="60" name="Title 1"/>
          <p:cNvSpPr txBox="1">
            <a:spLocks/>
          </p:cNvSpPr>
          <p:nvPr/>
        </p:nvSpPr>
        <p:spPr bwMode="auto">
          <a:xfrm>
            <a:off x="344494" y="4292578"/>
            <a:ext cx="4464049" cy="19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El </a:t>
            </a:r>
            <a:r>
              <a:rPr lang="es-ES" sz="1400" b="1" dirty="0">
                <a:solidFill>
                  <a:srgbClr val="002060"/>
                </a:solidFill>
                <a:cs typeface="Arial" charset="0"/>
              </a:rPr>
              <a:t>posicionamiento de una marca </a:t>
            </a:r>
            <a:r>
              <a:rPr lang="es-ES" sz="1400" dirty="0">
                <a:solidFill>
                  <a:srgbClr val="002060"/>
                </a:solidFill>
                <a:cs typeface="Arial" charset="0"/>
              </a:rPr>
              <a:t>o de un producto en la mente de los consumidores ( que son los receptores de los mensajes), </a:t>
            </a:r>
            <a:r>
              <a:rPr lang="es-ES" sz="1400" b="1" dirty="0">
                <a:solidFill>
                  <a:srgbClr val="002060"/>
                </a:solidFill>
                <a:cs typeface="Arial" charset="0"/>
              </a:rPr>
              <a:t>no es sólo el que corresponde a sus propios atributos</a:t>
            </a:r>
            <a:r>
              <a:rPr lang="es-ES" sz="1400" dirty="0">
                <a:solidFill>
                  <a:srgbClr val="002060"/>
                </a:solidFill>
                <a:cs typeface="Arial" charset="0"/>
              </a:rPr>
              <a:t>, sino también el que resulta de </a:t>
            </a:r>
            <a:r>
              <a:rPr lang="es-ES" sz="1400" b="1" dirty="0">
                <a:solidFill>
                  <a:srgbClr val="002060"/>
                </a:solidFill>
                <a:cs typeface="Arial" charset="0"/>
              </a:rPr>
              <a:t>percibir los atributos de la competencia</a:t>
            </a:r>
            <a:r>
              <a:rPr lang="es-ES" sz="1400" dirty="0">
                <a:solidFill>
                  <a:srgbClr val="002060"/>
                </a:solidFill>
                <a:cs typeface="Arial" charset="0"/>
              </a:rPr>
              <a:t>.</a:t>
            </a:r>
          </a:p>
        </p:txBody>
      </p:sp>
      <p:sp>
        <p:nvSpPr>
          <p:cNvPr id="61" name="Title 1"/>
          <p:cNvSpPr txBox="1">
            <a:spLocks/>
          </p:cNvSpPr>
          <p:nvPr/>
        </p:nvSpPr>
        <p:spPr bwMode="auto">
          <a:xfrm>
            <a:off x="5097464" y="4292578"/>
            <a:ext cx="4464049" cy="19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Para ello, se construye la </a:t>
            </a:r>
            <a:r>
              <a:rPr lang="es-ES" sz="1400" b="1" dirty="0">
                <a:solidFill>
                  <a:srgbClr val="002060"/>
                </a:solidFill>
                <a:cs typeface="Arial" charset="0"/>
              </a:rPr>
              <a:t>estrategia de posicionamiento </a:t>
            </a:r>
            <a:r>
              <a:rPr lang="es-ES" sz="1400" dirty="0">
                <a:solidFill>
                  <a:srgbClr val="002060"/>
                </a:solidFill>
                <a:cs typeface="Arial" charset="0"/>
              </a:rPr>
              <a:t>identificando el </a:t>
            </a:r>
            <a:r>
              <a:rPr lang="es-ES" sz="1400" b="1" dirty="0">
                <a:solidFill>
                  <a:srgbClr val="002060"/>
                </a:solidFill>
                <a:cs typeface="Arial" charset="0"/>
              </a:rPr>
              <a:t>PUV, como idea fuerza diferencial </a:t>
            </a:r>
            <a:r>
              <a:rPr lang="es-ES" sz="1400" dirty="0">
                <a:solidFill>
                  <a:srgbClr val="002060"/>
                </a:solidFill>
                <a:cs typeface="Arial" charset="0"/>
              </a:rPr>
              <a:t>para posicionar en la mente de los mercados. Luego, se definen los elementos clave que contribuirán a </a:t>
            </a:r>
            <a:r>
              <a:rPr lang="es-ES" sz="1400" b="1" dirty="0">
                <a:solidFill>
                  <a:srgbClr val="002060"/>
                </a:solidFill>
                <a:cs typeface="Arial" charset="0"/>
              </a:rPr>
              <a:t>enriquecer de matices ese posicionamiento, a través de valores que vinculen al visitante con el destino </a:t>
            </a:r>
            <a:r>
              <a:rPr lang="es-ES" sz="1400" dirty="0">
                <a:solidFill>
                  <a:srgbClr val="002060"/>
                </a:solidFill>
                <a:cs typeface="Arial" charset="0"/>
              </a:rPr>
              <a:t>(símbolos, valores emocionales, valores sociales)</a:t>
            </a:r>
          </a:p>
          <a:p>
            <a:pPr fontAlgn="base">
              <a:spcBef>
                <a:spcPct val="0"/>
              </a:spcBef>
              <a:spcAft>
                <a:spcPts val="600"/>
              </a:spcAft>
            </a:pPr>
            <a:endParaRPr lang="es-ES" sz="1400" i="1" dirty="0">
              <a:solidFill>
                <a:srgbClr val="002060"/>
              </a:solidFill>
              <a:cs typeface="Arial" charset="0"/>
            </a:endParaRPr>
          </a:p>
        </p:txBody>
      </p:sp>
      <p:sp>
        <p:nvSpPr>
          <p:cNvPr id="62" name="Rounded Rectangle 61"/>
          <p:cNvSpPr/>
          <p:nvPr/>
        </p:nvSpPr>
        <p:spPr>
          <a:xfrm>
            <a:off x="344493" y="3860527"/>
            <a:ext cx="9217025" cy="36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400" b="1" dirty="0">
                <a:solidFill>
                  <a:srgbClr val="002060"/>
                </a:solidFill>
              </a:rPr>
              <a:t>Estrategia de posicionamiento</a:t>
            </a:r>
          </a:p>
        </p:txBody>
      </p:sp>
      <p:grpSp>
        <p:nvGrpSpPr>
          <p:cNvPr id="64" name="Group 63"/>
          <p:cNvGrpSpPr/>
          <p:nvPr/>
        </p:nvGrpSpPr>
        <p:grpSpPr>
          <a:xfrm>
            <a:off x="8554914" y="5660300"/>
            <a:ext cx="1006603" cy="830997"/>
            <a:chOff x="419100" y="1554330"/>
            <a:chExt cx="1150620" cy="949890"/>
          </a:xfrm>
          <a:solidFill>
            <a:srgbClr val="72C7E7"/>
          </a:solidFill>
        </p:grpSpPr>
        <p:sp>
          <p:nvSpPr>
            <p:cNvPr id="65" name="Teardrop 64"/>
            <p:cNvSpPr/>
            <p:nvPr/>
          </p:nvSpPr>
          <p:spPr>
            <a:xfrm rot="8177965">
              <a:off x="419100" y="1736252"/>
              <a:ext cx="1150620" cy="463161"/>
            </a:xfrm>
            <a:prstGeom prst="teardrop">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s-ES" sz="1400" dirty="0" err="1">
                <a:solidFill>
                  <a:schemeClr val="tx2"/>
                </a:solidFill>
              </a:endParaRPr>
            </a:p>
          </p:txBody>
        </p:sp>
        <p:sp>
          <p:nvSpPr>
            <p:cNvPr id="66" name="Oval 65"/>
            <p:cNvSpPr/>
            <p:nvPr/>
          </p:nvSpPr>
          <p:spPr>
            <a:xfrm>
              <a:off x="461847" y="1736251"/>
              <a:ext cx="1065122" cy="463161"/>
            </a:xfrm>
            <a:prstGeom prst="ellipse">
              <a:avLst/>
            </a:prstGeom>
            <a:solidFill>
              <a:srgbClr val="00A1DE"/>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s-ES" sz="1400" dirty="0" err="1">
                <a:solidFill>
                  <a:schemeClr val="tx2"/>
                </a:solidFill>
              </a:endParaRPr>
            </a:p>
          </p:txBody>
        </p:sp>
        <p:sp>
          <p:nvSpPr>
            <p:cNvPr id="67" name="Rectangle 66"/>
            <p:cNvSpPr/>
            <p:nvPr/>
          </p:nvSpPr>
          <p:spPr>
            <a:xfrm>
              <a:off x="678180" y="1554330"/>
              <a:ext cx="640080" cy="949890"/>
            </a:xfrm>
            <a:prstGeom prst="rect">
              <a:avLst/>
            </a:prstGeom>
            <a:noFill/>
          </p:spPr>
          <p:txBody>
            <a:bodyPr wrap="square" lIns="0" tIns="0" rIns="0" bIns="0">
              <a:spAutoFit/>
            </a:bodyPr>
            <a:lstStyle/>
            <a:p>
              <a:pPr algn="ctr"/>
              <a:r>
                <a:rPr lang="es-ES" sz="5400" b="1" dirty="0">
                  <a:solidFill>
                    <a:schemeClr val="bg2"/>
                  </a:solidFill>
                </a:rPr>
                <a:t>?</a:t>
              </a:r>
            </a:p>
          </p:txBody>
        </p:sp>
      </p:grpSp>
      <p:sp>
        <p:nvSpPr>
          <p:cNvPr id="4" name="TextBox 3"/>
          <p:cNvSpPr txBox="1"/>
          <p:nvPr/>
        </p:nvSpPr>
        <p:spPr bwMode="auto">
          <a:xfrm>
            <a:off x="776536" y="6453341"/>
            <a:ext cx="3384376" cy="271731"/>
          </a:xfrm>
          <a:prstGeom prst="rect">
            <a:avLst/>
          </a:prstGeom>
        </p:spPr>
        <p:txBody>
          <a:bodyPr wrap="square" lIns="91428" tIns="45715" rIns="91428" bIns="45715" rtlCol="0">
            <a:spAutoFit/>
          </a:bodyPr>
          <a:lstStyle/>
          <a:p>
            <a:pPr marL="1588" fontAlgn="base">
              <a:lnSpc>
                <a:spcPct val="106000"/>
              </a:lnSpc>
              <a:spcBef>
                <a:spcPct val="40000"/>
              </a:spcBef>
              <a:spcAft>
                <a:spcPct val="0"/>
              </a:spcAft>
              <a:buClr>
                <a:srgbClr val="000000"/>
              </a:buClr>
            </a:pPr>
            <a:r>
              <a:rPr lang="es-ES" sz="1100" dirty="0">
                <a:solidFill>
                  <a:srgbClr val="002060"/>
                </a:solidFill>
                <a:cs typeface="Arial" charset="0"/>
                <a:hlinkClick r:id="rId4"/>
              </a:rPr>
              <a:t>* http://es.wikipedia.org/wiki/Posicionamiento</a:t>
            </a:r>
            <a:endParaRPr lang="es-ES" sz="1100" dirty="0">
              <a:solidFill>
                <a:srgbClr val="000000"/>
              </a:solidFill>
              <a:latin typeface="Arial" charset="0"/>
              <a:cs typeface="Arial" charset="0"/>
            </a:endParaRPr>
          </a:p>
        </p:txBody>
      </p:sp>
    </p:spTree>
    <p:extLst>
      <p:ext uri="{BB962C8B-B14F-4D97-AF65-F5344CB8AC3E}">
        <p14:creationId xmlns:p14="http://schemas.microsoft.com/office/powerpoint/2010/main" val="17674970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350490"/>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Propuesta Única de Valor y Posicionamiento</a:t>
            </a:r>
          </a:p>
          <a:p>
            <a:pPr fontAlgn="base">
              <a:spcBef>
                <a:spcPct val="0"/>
              </a:spcBef>
              <a:spcAft>
                <a:spcPct val="0"/>
              </a:spcAft>
            </a:pPr>
            <a:r>
              <a:rPr lang="es-ES" sz="2000" b="1" dirty="0">
                <a:solidFill>
                  <a:srgbClr val="00B0F0"/>
                </a:solidFill>
                <a:cs typeface="Arial" charset="0"/>
              </a:rPr>
              <a:t>Introducción </a:t>
            </a:r>
            <a:endParaRPr lang="es-ES" sz="1400" b="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28</a:t>
            </a:fld>
            <a:endParaRPr lang="es-ES" dirty="0">
              <a:solidFill>
                <a:srgbClr val="002776"/>
              </a:solidFill>
            </a:endParaRPr>
          </a:p>
        </p:txBody>
      </p:sp>
      <p:sp>
        <p:nvSpPr>
          <p:cNvPr id="15" name="Title 1"/>
          <p:cNvSpPr txBox="1">
            <a:spLocks/>
          </p:cNvSpPr>
          <p:nvPr/>
        </p:nvSpPr>
        <p:spPr bwMode="auto">
          <a:xfrm>
            <a:off x="344489" y="1052737"/>
            <a:ext cx="9217024" cy="5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El posicionamiento es una decisión estratégica de marketing que define </a:t>
            </a:r>
            <a:r>
              <a:rPr lang="es-ES" sz="1400" b="1" dirty="0">
                <a:solidFill>
                  <a:srgbClr val="002060"/>
                </a:solidFill>
                <a:cs typeface="Arial" charset="0"/>
              </a:rPr>
              <a:t>cómo queremos ser percibidos </a:t>
            </a:r>
            <a:r>
              <a:rPr lang="es-ES" sz="1400" dirty="0">
                <a:solidFill>
                  <a:srgbClr val="002060"/>
                </a:solidFill>
                <a:cs typeface="Arial" charset="0"/>
              </a:rPr>
              <a:t>por el mercado frente a la competencia. </a:t>
            </a:r>
          </a:p>
          <a:p>
            <a:pPr fontAlgn="base">
              <a:spcBef>
                <a:spcPct val="0"/>
              </a:spcBef>
              <a:spcAft>
                <a:spcPts val="600"/>
              </a:spcAft>
            </a:pPr>
            <a:endParaRPr lang="es-ES" sz="1400" dirty="0">
              <a:solidFill>
                <a:srgbClr val="002060"/>
              </a:solidFill>
              <a:cs typeface="Arial" charset="0"/>
            </a:endParaRPr>
          </a:p>
        </p:txBody>
      </p:sp>
      <p:sp>
        <p:nvSpPr>
          <p:cNvPr id="16" name="Title 1"/>
          <p:cNvSpPr txBox="1">
            <a:spLocks/>
          </p:cNvSpPr>
          <p:nvPr/>
        </p:nvSpPr>
        <p:spPr bwMode="auto">
          <a:xfrm>
            <a:off x="2850449" y="2037064"/>
            <a:ext cx="4320000" cy="5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Es el </a:t>
            </a:r>
            <a:r>
              <a:rPr lang="es-ES" sz="1400" b="1" dirty="0">
                <a:solidFill>
                  <a:srgbClr val="002060"/>
                </a:solidFill>
                <a:cs typeface="Arial" charset="0"/>
              </a:rPr>
              <a:t>argumento básico </a:t>
            </a:r>
            <a:r>
              <a:rPr lang="es-ES" sz="1400" dirty="0">
                <a:solidFill>
                  <a:srgbClr val="002060"/>
                </a:solidFill>
                <a:cs typeface="Arial" charset="0"/>
              </a:rPr>
              <a:t>con el que se pretende destacar las </a:t>
            </a:r>
            <a:r>
              <a:rPr lang="es-ES" sz="1400" b="1" dirty="0">
                <a:solidFill>
                  <a:srgbClr val="002060"/>
                </a:solidFill>
                <a:cs typeface="Arial" charset="0"/>
              </a:rPr>
              <a:t>principales características del destino</a:t>
            </a:r>
            <a:r>
              <a:rPr lang="es-ES" sz="1400" dirty="0">
                <a:solidFill>
                  <a:srgbClr val="002060"/>
                </a:solidFill>
                <a:cs typeface="Arial" charset="0"/>
              </a:rPr>
              <a:t>, tanto en los canales de comercialización, como el cliente final.</a:t>
            </a:r>
          </a:p>
        </p:txBody>
      </p:sp>
      <p:sp>
        <p:nvSpPr>
          <p:cNvPr id="17" name="Title 1"/>
          <p:cNvSpPr txBox="1">
            <a:spLocks/>
          </p:cNvSpPr>
          <p:nvPr/>
        </p:nvSpPr>
        <p:spPr bwMode="auto">
          <a:xfrm>
            <a:off x="4089384" y="3768568"/>
            <a:ext cx="4320000" cy="5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Consistente en aquello que ofrece el destino y que lo hace </a:t>
            </a:r>
            <a:r>
              <a:rPr lang="es-ES" sz="1400" b="1" dirty="0">
                <a:solidFill>
                  <a:srgbClr val="002060"/>
                </a:solidFill>
                <a:cs typeface="Arial" charset="0"/>
              </a:rPr>
              <a:t>diferente del resto de sus competidores </a:t>
            </a:r>
            <a:r>
              <a:rPr lang="es-ES" sz="1400" dirty="0">
                <a:solidFill>
                  <a:srgbClr val="002060"/>
                </a:solidFill>
                <a:cs typeface="Arial" charset="0"/>
              </a:rPr>
              <a:t>en cada producto.</a:t>
            </a:r>
          </a:p>
        </p:txBody>
      </p:sp>
      <p:sp>
        <p:nvSpPr>
          <p:cNvPr id="18" name="Title 1"/>
          <p:cNvSpPr txBox="1">
            <a:spLocks/>
          </p:cNvSpPr>
          <p:nvPr/>
        </p:nvSpPr>
        <p:spPr bwMode="auto">
          <a:xfrm>
            <a:off x="4809464" y="5712784"/>
            <a:ext cx="4320000" cy="5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ts val="600"/>
              </a:spcAft>
            </a:pPr>
            <a:r>
              <a:rPr lang="es-ES" sz="1400" dirty="0">
                <a:solidFill>
                  <a:srgbClr val="002060"/>
                </a:solidFill>
                <a:cs typeface="Arial" charset="0"/>
              </a:rPr>
              <a:t>Conjunto de factores y mensajes, </a:t>
            </a:r>
            <a:r>
              <a:rPr lang="es-ES" sz="1400" b="1" dirty="0">
                <a:solidFill>
                  <a:srgbClr val="002060"/>
                </a:solidFill>
                <a:cs typeface="Arial" charset="0"/>
              </a:rPr>
              <a:t>tangibles e intangibles</a:t>
            </a:r>
            <a:r>
              <a:rPr lang="es-ES" sz="1400" dirty="0">
                <a:solidFill>
                  <a:srgbClr val="002060"/>
                </a:solidFill>
                <a:cs typeface="Arial" charset="0"/>
              </a:rPr>
              <a:t>, que conforman la </a:t>
            </a:r>
            <a:r>
              <a:rPr lang="es-ES" sz="1400" b="1" dirty="0">
                <a:solidFill>
                  <a:srgbClr val="002060"/>
                </a:solidFill>
                <a:cs typeface="Arial" charset="0"/>
              </a:rPr>
              <a:t>imagen genérica del destino</a:t>
            </a:r>
            <a:r>
              <a:rPr lang="es-ES" sz="1400" dirty="0">
                <a:solidFill>
                  <a:srgbClr val="002060"/>
                </a:solidFill>
                <a:cs typeface="Arial" charset="0"/>
              </a:rPr>
              <a:t> en la mente de los consumidores.</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9" y="1628800"/>
            <a:ext cx="37242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547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92" name="Picture 8" descr="http://www.andes.info.ec/sites/default/files/styles/fotografia_en_pagina/public/carondelet2.jpg?itok=UrFlI3D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2082" y="2384837"/>
            <a:ext cx="1548000" cy="1394187"/>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ttp://citiscope.org/sites/default/files/styles/story_large/public/shutterstock_310775453.jpg?itok=O8J4FkR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2079" y="767421"/>
            <a:ext cx="2992781" cy="15751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blog.espol.edu.ec/turismoweb/files/2015/09/ciudad-mitad-del-mund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928663" y="2384837"/>
            <a:ext cx="1416197" cy="13941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c8.staticflickr.com/8/7501/16049028671_cf3b16780c_h.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190334" y="2545185"/>
            <a:ext cx="1274839" cy="12438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www.andes.info.ec/sites/default/files/field/image/procesion_jesus_del_gran_poder9_0.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90133" y="2423208"/>
            <a:ext cx="1371383" cy="13558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1.bp.blogspot.com/-k4Hhu-Ux94s/TxjofNKWyKI/AAAAAAAAEcU/mUmLMN9ZEbg/s1600/Quito%2Bfrom%2Bthe%2BBasilica%2BView2.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230870" y="3896515"/>
            <a:ext cx="1330589" cy="15197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i.ytimg.com/vi/PEqRaaRe5Mk/maxresdefault.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44489" y="5416234"/>
            <a:ext cx="230425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25009" y="3896515"/>
            <a:ext cx="1440160" cy="2743136"/>
          </a:xfrm>
          <a:prstGeom prst="rect">
            <a:avLst/>
          </a:prstGeom>
        </p:spPr>
      </p:pic>
      <p:pic>
        <p:nvPicPr>
          <p:cNvPr id="30" name="Picture 4" descr="http://blog.espol.edu.ec/turismoweb/files/2015/09/ciudad-mitad-del-mundo.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217485" y="5488242"/>
            <a:ext cx="1344028" cy="11517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c8.alamy.com/comp/DECWHF/ballet-folklrico-nacional-jcchigua-quito-ecuador-DECWHF.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44489" y="3896520"/>
            <a:ext cx="2304256" cy="14857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4" descr="http://www.elciudadano.gob.ec/wp-content/uploads/2015/08/Quito-1.jp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537512" y="767419"/>
            <a:ext cx="3023942" cy="15837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experimenta.quito.com.ec/wp-content/uploads/2015/11/DSC1505_1-1000x664.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44741" y="767419"/>
            <a:ext cx="1661175" cy="11030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444740" y="1916464"/>
            <a:ext cx="1652280" cy="1862556"/>
          </a:xfrm>
          <a:prstGeom prst="rect">
            <a:avLst/>
          </a:prstGeom>
        </p:spPr>
      </p:pic>
      <p:sp>
        <p:nvSpPr>
          <p:cNvPr id="21" name="Title 1"/>
          <p:cNvSpPr txBox="1">
            <a:spLocks/>
          </p:cNvSpPr>
          <p:nvPr/>
        </p:nvSpPr>
        <p:spPr bwMode="auto">
          <a:xfrm>
            <a:off x="6578998" y="828559"/>
            <a:ext cx="2952000" cy="319790"/>
          </a:xfrm>
          <a:prstGeom prst="roundRect">
            <a:avLst/>
          </a:prstGeom>
          <a:solidFill>
            <a:schemeClr val="bg1">
              <a:alpha val="84000"/>
            </a:schemeClr>
          </a:solidFill>
          <a:ln>
            <a:noFill/>
          </a:ln>
          <a:extLst/>
        </p:spPr>
        <p:txBody>
          <a:bodyPr lIns="35995" tIns="0" rIns="35995"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s-ES" sz="1400" b="1" dirty="0">
                <a:solidFill>
                  <a:srgbClr val="002060"/>
                </a:solidFill>
                <a:cs typeface="Arial" charset="0"/>
              </a:rPr>
              <a:t>Emocionales</a:t>
            </a:r>
            <a:endParaRPr lang="es-ES" sz="1400" b="1" i="1" dirty="0">
              <a:solidFill>
                <a:srgbClr val="00B0F0"/>
              </a:solidFill>
              <a:cs typeface="Arial" charset="0"/>
            </a:endParaRPr>
          </a:p>
        </p:txBody>
      </p:sp>
      <p:pic>
        <p:nvPicPr>
          <p:cNvPr id="39" name="Picture 3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90334" y="767421"/>
            <a:ext cx="1278407" cy="1704543"/>
          </a:xfrm>
          <a:prstGeom prst="rect">
            <a:avLst/>
          </a:prstGeom>
        </p:spPr>
      </p:pic>
      <p:sp>
        <p:nvSpPr>
          <p:cNvPr id="20" name="Title 1"/>
          <p:cNvSpPr txBox="1">
            <a:spLocks/>
          </p:cNvSpPr>
          <p:nvPr/>
        </p:nvSpPr>
        <p:spPr bwMode="auto">
          <a:xfrm>
            <a:off x="3477005" y="828559"/>
            <a:ext cx="2952000" cy="319790"/>
          </a:xfrm>
          <a:prstGeom prst="roundRect">
            <a:avLst/>
          </a:prstGeom>
          <a:solidFill>
            <a:schemeClr val="bg1">
              <a:alpha val="84000"/>
            </a:schemeClr>
          </a:solidFill>
          <a:ln>
            <a:noFill/>
          </a:ln>
          <a:extLst/>
        </p:spPr>
        <p:txBody>
          <a:bodyPr lIns="35995" tIns="0" rIns="35995"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s-ES" sz="1400" b="1" dirty="0">
                <a:solidFill>
                  <a:srgbClr val="002060"/>
                </a:solidFill>
                <a:cs typeface="Arial" charset="0"/>
              </a:rPr>
              <a:t>Físicos</a:t>
            </a:r>
            <a:endParaRPr lang="es-ES" sz="1400" b="1" i="1" dirty="0">
              <a:solidFill>
                <a:srgbClr val="00B0F0"/>
              </a:solidFill>
              <a:cs typeface="Arial" charset="0"/>
            </a:endParaRPr>
          </a:p>
        </p:txBody>
      </p:sp>
      <p:pic>
        <p:nvPicPr>
          <p:cNvPr id="41986" name="Picture 2" descr="http://experimenta.quito.com.ec/wp-content/uploads/2015/12/zamarrito.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531047" y="5488242"/>
            <a:ext cx="1620569" cy="11517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gkillcity.com/sites/default/files/www.pacarichocolate.com_2.jp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537176" y="3896515"/>
            <a:ext cx="1614434" cy="151971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bwMode="auto">
          <a:xfrm>
            <a:off x="6069762" y="3938778"/>
            <a:ext cx="2880000" cy="319790"/>
          </a:xfrm>
          <a:prstGeom prst="roundRect">
            <a:avLst/>
          </a:prstGeom>
          <a:solidFill>
            <a:schemeClr val="bg1">
              <a:alpha val="84000"/>
            </a:schemeClr>
          </a:solidFill>
          <a:ln>
            <a:noFill/>
          </a:ln>
          <a:extLst/>
        </p:spPr>
        <p:txBody>
          <a:bodyPr lIns="35995" tIns="0" rIns="35995"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s-ES" sz="1400" b="1" dirty="0">
                <a:solidFill>
                  <a:srgbClr val="002060"/>
                </a:solidFill>
                <a:cs typeface="Arial" charset="0"/>
              </a:rPr>
              <a:t>Simbólicos</a:t>
            </a:r>
            <a:endParaRPr lang="es-ES" sz="1400" b="1" i="1" dirty="0">
              <a:solidFill>
                <a:srgbClr val="00B0F0"/>
              </a:solidFill>
              <a:cs typeface="Arial" charset="0"/>
            </a:endParaRPr>
          </a:p>
        </p:txBody>
      </p:sp>
      <p:pic>
        <p:nvPicPr>
          <p:cNvPr id="44" name="Picture 43"/>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537513" y="2423208"/>
            <a:ext cx="1583839" cy="1355813"/>
          </a:xfrm>
          <a:prstGeom prst="rect">
            <a:avLst/>
          </a:prstGeom>
        </p:spPr>
      </p:pic>
      <p:pic>
        <p:nvPicPr>
          <p:cNvPr id="47" name="Imagen 3" descr="C:\Users\salmeida\Desktop\foto rapel.PNG"/>
          <p:cNvPicPr/>
          <p:nvPr/>
        </p:nvPicPr>
        <p:blipFill rotWithShape="1">
          <a:blip r:embed="rId21" cstate="print">
            <a:extLst>
              <a:ext uri="{28A0092B-C50C-407E-A947-70E740481C1C}">
                <a14:useLocalDpi xmlns:a14="http://schemas.microsoft.com/office/drawing/2010/main"/>
              </a:ext>
            </a:extLst>
          </a:blip>
          <a:srcRect/>
          <a:stretch/>
        </p:blipFill>
        <p:spPr bwMode="auto">
          <a:xfrm>
            <a:off x="2720751" y="3904391"/>
            <a:ext cx="2160241" cy="2735981"/>
          </a:xfrm>
          <a:prstGeom prst="rect">
            <a:avLst/>
          </a:prstGeom>
          <a:noFill/>
          <a:ln>
            <a:noFill/>
          </a:ln>
        </p:spPr>
      </p:pic>
      <p:sp>
        <p:nvSpPr>
          <p:cNvPr id="22" name="Title 1"/>
          <p:cNvSpPr txBox="1">
            <a:spLocks/>
          </p:cNvSpPr>
          <p:nvPr/>
        </p:nvSpPr>
        <p:spPr bwMode="auto">
          <a:xfrm>
            <a:off x="1135831" y="3938778"/>
            <a:ext cx="2880000" cy="319790"/>
          </a:xfrm>
          <a:prstGeom prst="roundRect">
            <a:avLst/>
          </a:prstGeom>
          <a:solidFill>
            <a:schemeClr val="bg1">
              <a:alpha val="84000"/>
            </a:schemeClr>
          </a:solidFill>
          <a:ln>
            <a:noFill/>
          </a:ln>
          <a:extLst/>
        </p:spPr>
        <p:txBody>
          <a:bodyPr lIns="35995" tIns="0" rIns="35995"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s-ES" sz="1400" b="1" dirty="0">
                <a:solidFill>
                  <a:srgbClr val="002060"/>
                </a:solidFill>
                <a:cs typeface="Arial" charset="0"/>
              </a:rPr>
              <a:t>Sociales</a:t>
            </a:r>
            <a:endParaRPr lang="es-ES" sz="1400" b="1" i="1" dirty="0">
              <a:solidFill>
                <a:srgbClr val="00B0F0"/>
              </a:solidFill>
              <a:cs typeface="Arial" charset="0"/>
            </a:endParaRPr>
          </a:p>
        </p:txBody>
      </p:sp>
      <p:sp>
        <p:nvSpPr>
          <p:cNvPr id="19" name="Title 1"/>
          <p:cNvSpPr txBox="1">
            <a:spLocks/>
          </p:cNvSpPr>
          <p:nvPr/>
        </p:nvSpPr>
        <p:spPr bwMode="auto">
          <a:xfrm>
            <a:off x="402202" y="828559"/>
            <a:ext cx="2952000" cy="319790"/>
          </a:xfrm>
          <a:prstGeom prst="roundRect">
            <a:avLst/>
          </a:prstGeom>
          <a:solidFill>
            <a:schemeClr val="bg1">
              <a:alpha val="84000"/>
            </a:schemeClr>
          </a:solidFill>
          <a:ln>
            <a:noFill/>
          </a:ln>
          <a:extLst/>
        </p:spPr>
        <p:txBody>
          <a:bodyPr lIns="35995" tIns="0" rIns="35995"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s-ES" sz="1400" b="1" dirty="0">
                <a:solidFill>
                  <a:srgbClr val="002060"/>
                </a:solidFill>
                <a:cs typeface="Arial" charset="0"/>
              </a:rPr>
              <a:t>Fuerza</a:t>
            </a:r>
            <a:endParaRPr lang="es-ES" sz="1400" b="1" i="1" dirty="0">
              <a:solidFill>
                <a:srgbClr val="00B0F0"/>
              </a:solidFill>
              <a:cs typeface="Arial" charset="0"/>
            </a:endParaRPr>
          </a:p>
        </p:txBody>
      </p:sp>
      <p:sp>
        <p:nvSpPr>
          <p:cNvPr id="27" name="Title 1"/>
          <p:cNvSpPr txBox="1">
            <a:spLocks/>
          </p:cNvSpPr>
          <p:nvPr/>
        </p:nvSpPr>
        <p:spPr bwMode="auto">
          <a:xfrm>
            <a:off x="344493" y="44624"/>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Propuesta Única de Valor y Posicionamiento</a:t>
            </a:r>
          </a:p>
          <a:p>
            <a:pPr fontAlgn="base">
              <a:spcBef>
                <a:spcPct val="0"/>
              </a:spcBef>
              <a:spcAft>
                <a:spcPct val="0"/>
              </a:spcAft>
            </a:pPr>
            <a:r>
              <a:rPr lang="es-ES" sz="2000" b="1" dirty="0">
                <a:solidFill>
                  <a:srgbClr val="00B0F0"/>
                </a:solidFill>
                <a:cs typeface="Arial" charset="0"/>
              </a:rPr>
              <a:t>Introducción </a:t>
            </a:r>
            <a:endParaRPr lang="es-ES" sz="1400" b="1" dirty="0">
              <a:solidFill>
                <a:srgbClr val="00B0F0"/>
              </a:solidFill>
              <a:cs typeface="Arial" charset="0"/>
            </a:endParaRPr>
          </a:p>
        </p:txBody>
      </p:sp>
      <p:sp>
        <p:nvSpPr>
          <p:cNvPr id="28" name="Slide Number Placeholder 2"/>
          <p:cNvSpPr>
            <a:spLocks noGrp="1"/>
          </p:cNvSpPr>
          <p:nvPr>
            <p:ph type="sldNum" sz="quarter" idx="10"/>
          </p:nvPr>
        </p:nvSpPr>
        <p:spPr>
          <a:xfrm>
            <a:off x="450208" y="6525344"/>
            <a:ext cx="306387" cy="144247"/>
          </a:xfrm>
        </p:spPr>
        <p:txBody>
          <a:bodyPr/>
          <a:lstStyle/>
          <a:p>
            <a:r>
              <a:rPr lang="es-ES_tradnl" dirty="0" smtClean="0">
                <a:solidFill>
                  <a:schemeClr val="bg1"/>
                </a:solidFill>
              </a:rPr>
              <a:t>29</a:t>
            </a:r>
            <a:endParaRPr lang="es-ES" dirty="0">
              <a:solidFill>
                <a:schemeClr val="bg1"/>
              </a:solidFill>
            </a:endParaRPr>
          </a:p>
        </p:txBody>
      </p:sp>
    </p:spTree>
    <p:extLst>
      <p:ext uri="{BB962C8B-B14F-4D97-AF65-F5344CB8AC3E}">
        <p14:creationId xmlns:p14="http://schemas.microsoft.com/office/powerpoint/2010/main" val="2226081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S" sz="3200" b="1" dirty="0">
                <a:solidFill>
                  <a:schemeClr val="bg2"/>
                </a:solidFill>
              </a:rPr>
              <a:t>0. Metodología general</a:t>
            </a:r>
          </a:p>
        </p:txBody>
      </p:sp>
    </p:spTree>
    <p:extLst>
      <p:ext uri="{BB962C8B-B14F-4D97-AF65-F5344CB8AC3E}">
        <p14:creationId xmlns:p14="http://schemas.microsoft.com/office/powerpoint/2010/main" val="3512382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a:solidFill>
                  <a:schemeClr val="bg1"/>
                </a:solidFill>
              </a:rPr>
              <a:t>4.1. Propuesta Única de Valor</a:t>
            </a:r>
          </a:p>
        </p:txBody>
      </p:sp>
    </p:spTree>
    <p:extLst>
      <p:ext uri="{BB962C8B-B14F-4D97-AF65-F5344CB8AC3E}">
        <p14:creationId xmlns:p14="http://schemas.microsoft.com/office/powerpoint/2010/main" val="2901754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134466"/>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Propuesta Única de Valor del destino Quito</a:t>
            </a:r>
          </a:p>
          <a:p>
            <a:pPr fontAlgn="base">
              <a:spcBef>
                <a:spcPct val="0"/>
              </a:spcBef>
              <a:spcAft>
                <a:spcPct val="0"/>
              </a:spcAft>
            </a:pPr>
            <a:r>
              <a:rPr lang="es-ES" sz="2000" b="1" dirty="0">
                <a:solidFill>
                  <a:srgbClr val="00B0F0"/>
                </a:solidFill>
                <a:cs typeface="Arial" charset="0"/>
              </a:rPr>
              <a:t>Elementos fuerza y diferenciales</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200478" y="980733"/>
            <a:ext cx="6048671" cy="574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b="1" dirty="0">
                <a:solidFill>
                  <a:srgbClr val="002060"/>
                </a:solidFill>
                <a:cs typeface="Arial" charset="0"/>
              </a:rPr>
              <a:t>La propuesta única de valor del destino Quito, se construye a partir de distintos elementos de beneficios principales, fuerza y diferenciadores. A los efectos de comunicación y marketing, todos se deben usar. Éstos son:  </a:t>
            </a:r>
          </a:p>
          <a:p>
            <a:pPr fontAlgn="base">
              <a:spcBef>
                <a:spcPct val="0"/>
              </a:spcBef>
              <a:spcAft>
                <a:spcPct val="0"/>
              </a:spcAft>
            </a:pPr>
            <a:endParaRPr lang="es-ES" sz="1200" b="1" dirty="0">
              <a:solidFill>
                <a:srgbClr val="002060"/>
              </a:solidFill>
              <a:cs typeface="Arial" charset="0"/>
            </a:endParaRP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Mitad del Mundo</a:t>
            </a:r>
            <a:r>
              <a:rPr lang="es-ES" sz="1200" dirty="0">
                <a:solidFill>
                  <a:srgbClr val="002060"/>
                </a:solidFill>
                <a:cs typeface="Arial" charset="0"/>
              </a:rPr>
              <a:t>: </a:t>
            </a:r>
            <a:r>
              <a:rPr lang="es-ES" sz="1100" dirty="0">
                <a:solidFill>
                  <a:srgbClr val="002060"/>
                </a:solidFill>
                <a:cs typeface="Arial" charset="0"/>
              </a:rPr>
              <a:t>primer sitio donde se realizó la medición geodésica, y ubicación geográfica de la Latitud 0º, de referencia mundial, sin competidores directos en el mundo. Adicionalmente, el concepto de “Mitad” aporta derivaciones de posicionamiento: punto de encuentro, punto de convergencia, etc.; potencialmente diferenciadores e ideas fuerza para el posicionamiento. Otros factores se pueden asociar a este concepto emblemático, por ej. ser ciudad de encuentro de momentos históricos (pre-colombinos, hispánicos coloniales, modernidad ecuatoriana), encuentro geográfico (convergencia de dinámicas planetarias – ecosistemas, vientos, corrientes, etc.), punto de unión del mundo norte y mundo sur (cultura, tendencias, etc</a:t>
            </a:r>
            <a:r>
              <a:rPr lang="es-ES" sz="1200" dirty="0">
                <a:solidFill>
                  <a:srgbClr val="002060"/>
                </a:solidFill>
                <a:cs typeface="Arial" charset="0"/>
              </a:rPr>
              <a:t>.). </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Primer Patrimonio Cultural de la Humanidad</a:t>
            </a:r>
            <a:r>
              <a:rPr lang="es-ES" sz="1200" dirty="0">
                <a:solidFill>
                  <a:srgbClr val="002060"/>
                </a:solidFill>
                <a:cs typeface="Arial" charset="0"/>
              </a:rPr>
              <a:t>: </a:t>
            </a:r>
            <a:r>
              <a:rPr lang="es-ES" sz="1100" dirty="0">
                <a:solidFill>
                  <a:srgbClr val="002060"/>
                </a:solidFill>
                <a:cs typeface="Arial" charset="0"/>
              </a:rPr>
              <a:t>el Centro Histórico de Quito fue el primer sitio con esta declaración por parte de UNESCO. Adicionalmente, es conocido como el de mayor extensión y mejor conservación.</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Centro Histórico Colonial Andino</a:t>
            </a:r>
            <a:r>
              <a:rPr lang="es-ES" sz="1200" dirty="0">
                <a:solidFill>
                  <a:srgbClr val="002060"/>
                </a:solidFill>
                <a:cs typeface="Arial" charset="0"/>
              </a:rPr>
              <a:t>: </a:t>
            </a:r>
            <a:r>
              <a:rPr lang="es-ES" sz="1100" dirty="0">
                <a:solidFill>
                  <a:srgbClr val="002060"/>
                </a:solidFill>
                <a:cs typeface="Arial" charset="0"/>
              </a:rPr>
              <a:t>si bien existen otros a lo largo de los Andes, las características del de Quito son excepcionales. El Centro Histórico se complementa con barrios y sectores de todo el destino, como </a:t>
            </a:r>
            <a:r>
              <a:rPr lang="es-ES" sz="1100" dirty="0" err="1">
                <a:solidFill>
                  <a:srgbClr val="002060"/>
                </a:solidFill>
                <a:cs typeface="Arial" charset="0"/>
              </a:rPr>
              <a:t>Guápulo</a:t>
            </a:r>
            <a:r>
              <a:rPr lang="es-ES" sz="1100" dirty="0">
                <a:solidFill>
                  <a:srgbClr val="002060"/>
                </a:solidFill>
                <a:cs typeface="Arial" charset="0"/>
              </a:rPr>
              <a:t>, </a:t>
            </a:r>
            <a:r>
              <a:rPr lang="es-ES" sz="1100" dirty="0" err="1">
                <a:solidFill>
                  <a:srgbClr val="002060"/>
                </a:solidFill>
                <a:cs typeface="Arial" charset="0"/>
              </a:rPr>
              <a:t>Cumbayá</a:t>
            </a:r>
            <a:r>
              <a:rPr lang="es-ES" sz="1100" dirty="0">
                <a:solidFill>
                  <a:srgbClr val="002060"/>
                </a:solidFill>
                <a:cs typeface="Arial" charset="0"/>
              </a:rPr>
              <a:t> y otros. </a:t>
            </a:r>
          </a:p>
          <a:p>
            <a:pPr marL="285710" indent="-285710" fontAlgn="base">
              <a:spcBef>
                <a:spcPct val="0"/>
              </a:spcBef>
              <a:spcAft>
                <a:spcPts val="600"/>
              </a:spcAft>
              <a:buFont typeface="Arial" panose="020B0604020202020204" pitchFamily="34" charset="0"/>
              <a:buChar char="•"/>
            </a:pPr>
            <a:r>
              <a:rPr lang="es-ES" sz="1200" b="1" dirty="0" err="1">
                <a:solidFill>
                  <a:srgbClr val="002060"/>
                </a:solidFill>
                <a:cs typeface="Arial" charset="0"/>
              </a:rPr>
              <a:t>Guayasamín</a:t>
            </a:r>
            <a:r>
              <a:rPr lang="es-ES" sz="1200" dirty="0">
                <a:solidFill>
                  <a:srgbClr val="002060"/>
                </a:solidFill>
                <a:cs typeface="Arial" charset="0"/>
              </a:rPr>
              <a:t>: </a:t>
            </a:r>
            <a:r>
              <a:rPr lang="es-ES" sz="1100" dirty="0">
                <a:solidFill>
                  <a:srgbClr val="002060"/>
                </a:solidFill>
                <a:cs typeface="Arial" charset="0"/>
              </a:rPr>
              <a:t>como artista mundialmente reconocido, es patrimonio cultural de Quito.</a:t>
            </a:r>
            <a:r>
              <a:rPr lang="es-ES" sz="1200" dirty="0">
                <a:solidFill>
                  <a:srgbClr val="002060"/>
                </a:solidFill>
                <a:cs typeface="Arial" charset="0"/>
              </a:rPr>
              <a:t> </a:t>
            </a:r>
          </a:p>
          <a:p>
            <a:pPr fontAlgn="base">
              <a:spcBef>
                <a:spcPct val="0"/>
              </a:spcBef>
              <a:spcAft>
                <a:spcPts val="600"/>
              </a:spcAft>
            </a:pPr>
            <a:r>
              <a:rPr lang="es-ES" sz="1200" dirty="0">
                <a:solidFill>
                  <a:srgbClr val="002060"/>
                </a:solidFill>
                <a:cs typeface="Arial" charset="0"/>
              </a:rPr>
              <a:t>Elementos diferenciales y fuerza a nivel país, susceptibles de asociarse a Quito:</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Segundo productor mundial de flores</a:t>
            </a:r>
            <a:r>
              <a:rPr lang="es-ES" sz="1200" dirty="0">
                <a:solidFill>
                  <a:srgbClr val="002060"/>
                </a:solidFill>
                <a:cs typeface="Arial" charset="0"/>
              </a:rPr>
              <a:t>: </a:t>
            </a:r>
            <a:r>
              <a:rPr lang="es-ES" sz="1100" dirty="0">
                <a:solidFill>
                  <a:srgbClr val="002060"/>
                </a:solidFill>
                <a:cs typeface="Arial" charset="0"/>
              </a:rPr>
              <a:t>considerado además como productor de flores de alta calidad, por su posición relativa dentro del globo y respecto al sol.</a:t>
            </a:r>
            <a:endParaRPr lang="es-ES" sz="1200" dirty="0">
              <a:solidFill>
                <a:srgbClr val="002060"/>
              </a:solidFill>
              <a:cs typeface="Arial" charset="0"/>
            </a:endParaRP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Primer exportador de cacao fino aroma o cacao arriba</a:t>
            </a:r>
            <a:r>
              <a:rPr lang="es-ES" sz="1200" dirty="0">
                <a:solidFill>
                  <a:srgbClr val="002060"/>
                </a:solidFill>
                <a:cs typeface="Arial" charset="0"/>
              </a:rPr>
              <a:t>: </a:t>
            </a:r>
            <a:r>
              <a:rPr lang="es-ES" sz="1100" dirty="0">
                <a:solidFill>
                  <a:srgbClr val="002060"/>
                </a:solidFill>
                <a:cs typeface="Arial" charset="0"/>
              </a:rPr>
              <a:t>además de ser uno de los principales países productores de cacao, y contar con emprendimientos jóvenes y de posicionamiento internacional de alto standing (ej. República del Cacao, </a:t>
            </a:r>
            <a:r>
              <a:rPr lang="es-ES" sz="1100" dirty="0" err="1">
                <a:solidFill>
                  <a:srgbClr val="002060"/>
                </a:solidFill>
                <a:cs typeface="Arial" charset="0"/>
              </a:rPr>
              <a:t>Pacari</a:t>
            </a:r>
            <a:r>
              <a:rPr lang="es-ES" sz="1100" dirty="0">
                <a:solidFill>
                  <a:srgbClr val="002060"/>
                </a:solidFill>
                <a:cs typeface="Arial" charset="0"/>
              </a:rPr>
              <a:t>, Hoja Verde, etc.), que contribuyen a fomentar las ideas fuerza. Quito, a pesar de no ser el productor del cacao, sí es capital del país de cacao de alta calidad.</a:t>
            </a:r>
            <a:endParaRPr lang="es-ES" sz="1200" dirty="0">
              <a:solidFill>
                <a:srgbClr val="002060"/>
              </a:solidFill>
              <a:cs typeface="Arial" charset="0"/>
            </a:endParaRPr>
          </a:p>
        </p:txBody>
      </p:sp>
      <p:sp>
        <p:nvSpPr>
          <p:cNvPr id="8" name="Slide Number Placeholder 3"/>
          <p:cNvSpPr txBox="1">
            <a:spLocks/>
          </p:cNvSpPr>
          <p:nvPr/>
        </p:nvSpPr>
        <p:spPr>
          <a:xfrm>
            <a:off x="756595" y="6588332"/>
            <a:ext cx="4700466" cy="110023"/>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972" rtl="0" eaLnBrk="1" latinLnBrk="0" hangingPunct="1">
              <a:lnSpc>
                <a:spcPts val="1059"/>
              </a:lnSpc>
              <a:defRPr sz="882" b="1" kern="1200">
                <a:solidFill>
                  <a:schemeClr val="tx2"/>
                </a:solidFill>
                <a:latin typeface="+mn-lt"/>
                <a:ea typeface="+mn-ea"/>
                <a:cs typeface="+mn-cs"/>
              </a:defRPr>
            </a:lvl1pPr>
            <a:lvl2pPr marL="456982" algn="l" defTabSz="913965" rtl="0" eaLnBrk="1" latinLnBrk="0" hangingPunct="1">
              <a:defRPr sz="1800" kern="1200">
                <a:solidFill>
                  <a:schemeClr val="tx1"/>
                </a:solidFill>
                <a:latin typeface="+mn-lt"/>
                <a:ea typeface="+mn-ea"/>
                <a:cs typeface="+mn-cs"/>
              </a:defRPr>
            </a:lvl2pPr>
            <a:lvl3pPr marL="913965" algn="l" defTabSz="913965" rtl="0" eaLnBrk="1" latinLnBrk="0" hangingPunct="1">
              <a:defRPr sz="1800" kern="1200">
                <a:solidFill>
                  <a:schemeClr val="tx1"/>
                </a:solidFill>
                <a:latin typeface="+mn-lt"/>
                <a:ea typeface="+mn-ea"/>
                <a:cs typeface="+mn-cs"/>
              </a:defRPr>
            </a:lvl3pPr>
            <a:lvl4pPr marL="1370947" algn="l" defTabSz="913965" rtl="0" eaLnBrk="1" latinLnBrk="0" hangingPunct="1">
              <a:defRPr sz="1800" kern="1200">
                <a:solidFill>
                  <a:schemeClr val="tx1"/>
                </a:solidFill>
                <a:latin typeface="+mn-lt"/>
                <a:ea typeface="+mn-ea"/>
                <a:cs typeface="+mn-cs"/>
              </a:defRPr>
            </a:lvl4pPr>
            <a:lvl5pPr marL="1827931" algn="l" defTabSz="913965" rtl="0" eaLnBrk="1" latinLnBrk="0" hangingPunct="1">
              <a:defRPr sz="1800" kern="1200">
                <a:solidFill>
                  <a:schemeClr val="tx1"/>
                </a:solidFill>
                <a:latin typeface="+mn-lt"/>
                <a:ea typeface="+mn-ea"/>
                <a:cs typeface="+mn-cs"/>
              </a:defRPr>
            </a:lvl5pPr>
            <a:lvl6pPr marL="2284912" algn="l" defTabSz="913965" rtl="0" eaLnBrk="1" latinLnBrk="0" hangingPunct="1">
              <a:defRPr sz="1800" kern="1200">
                <a:solidFill>
                  <a:schemeClr val="tx1"/>
                </a:solidFill>
                <a:latin typeface="+mn-lt"/>
                <a:ea typeface="+mn-ea"/>
                <a:cs typeface="+mn-cs"/>
              </a:defRPr>
            </a:lvl6pPr>
            <a:lvl7pPr marL="2741895" algn="l" defTabSz="913965" rtl="0" eaLnBrk="1" latinLnBrk="0" hangingPunct="1">
              <a:defRPr sz="1800" kern="1200">
                <a:solidFill>
                  <a:schemeClr val="tx1"/>
                </a:solidFill>
                <a:latin typeface="+mn-lt"/>
                <a:ea typeface="+mn-ea"/>
                <a:cs typeface="+mn-cs"/>
              </a:defRPr>
            </a:lvl7pPr>
            <a:lvl8pPr marL="3198878" algn="l" defTabSz="913965" rtl="0" eaLnBrk="1" latinLnBrk="0" hangingPunct="1">
              <a:defRPr sz="1800" kern="1200">
                <a:solidFill>
                  <a:schemeClr val="tx1"/>
                </a:solidFill>
                <a:latin typeface="+mn-lt"/>
                <a:ea typeface="+mn-ea"/>
                <a:cs typeface="+mn-cs"/>
              </a:defRPr>
            </a:lvl8pPr>
            <a:lvl9pPr marL="3655862" algn="l" defTabSz="913965" rtl="0" eaLnBrk="1" latinLnBrk="0" hangingPunct="1">
              <a:defRPr sz="1800" kern="1200">
                <a:solidFill>
                  <a:schemeClr val="tx1"/>
                </a:solidFill>
                <a:latin typeface="+mn-lt"/>
                <a:ea typeface="+mn-ea"/>
                <a:cs typeface="+mn-cs"/>
              </a:defRPr>
            </a:lvl9pPr>
          </a:lstStyle>
          <a:p>
            <a:r>
              <a:rPr lang="es-ES" dirty="0" smtClean="0">
                <a:solidFill>
                  <a:srgbClr val="002776"/>
                </a:solidFill>
              </a:rPr>
              <a:t>Fuente: taller de posicionamiento con equipo directivo Quito Turismo</a:t>
            </a:r>
            <a:endParaRPr lang="es-ES" dirty="0">
              <a:solidFill>
                <a:srgbClr val="002776"/>
              </a:solidFill>
            </a:endParaRPr>
          </a:p>
        </p:txBody>
      </p:sp>
      <p:sp>
        <p:nvSpPr>
          <p:cNvPr id="10" name="Text Box 4"/>
          <p:cNvSpPr txBox="1">
            <a:spLocks noChangeArrowheads="1"/>
          </p:cNvSpPr>
          <p:nvPr/>
        </p:nvSpPr>
        <p:spPr bwMode="auto">
          <a:xfrm>
            <a:off x="6378624" y="908721"/>
            <a:ext cx="3365838" cy="900016"/>
          </a:xfrm>
          <a:prstGeom prst="rect">
            <a:avLst/>
          </a:prstGeom>
          <a:solidFill>
            <a:schemeClr val="accent2">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Beneficio principal: </a:t>
            </a:r>
          </a:p>
          <a:p>
            <a:r>
              <a:rPr lang="es-ES" altLang="es-CL" sz="1200" b="1" dirty="0">
                <a:solidFill>
                  <a:schemeClr val="tx2">
                    <a:lumMod val="60000"/>
                    <a:lumOff val="40000"/>
                  </a:schemeClr>
                </a:solidFill>
              </a:rPr>
              <a:t>Capital de país, Destino Cultural de Jerarquía Mundial, en la Mitad del Mundo</a:t>
            </a:r>
          </a:p>
        </p:txBody>
      </p:sp>
      <p:sp>
        <p:nvSpPr>
          <p:cNvPr id="11" name="Text Box 4"/>
          <p:cNvSpPr txBox="1">
            <a:spLocks noChangeArrowheads="1"/>
          </p:cNvSpPr>
          <p:nvPr/>
        </p:nvSpPr>
        <p:spPr bwMode="auto">
          <a:xfrm>
            <a:off x="6393724" y="4869160"/>
            <a:ext cx="3365838" cy="1656184"/>
          </a:xfrm>
          <a:prstGeom prst="rect">
            <a:avLst/>
          </a:prstGeom>
          <a:solidFill>
            <a:schemeClr val="accent3">
              <a:lumMod val="40000"/>
              <a:lumOff val="60000"/>
              <a:alpha val="50196"/>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lnSpc>
                <a:spcPct val="100000"/>
              </a:lnSpc>
              <a:spcAft>
                <a:spcPts val="600"/>
              </a:spcAft>
            </a:pPr>
            <a:r>
              <a:rPr lang="es-ES" altLang="es-CL" dirty="0" smtClean="0">
                <a:solidFill>
                  <a:srgbClr val="002060"/>
                </a:solidFill>
              </a:rPr>
              <a:t>Ideas de aplicación posterior sobre el PUV: </a:t>
            </a:r>
          </a:p>
          <a:p>
            <a:pPr marL="285710" indent="-285710" algn="l">
              <a:lnSpc>
                <a:spcPct val="100000"/>
              </a:lnSpc>
              <a:spcAft>
                <a:spcPts val="600"/>
              </a:spcAft>
              <a:buFont typeface="Arial" panose="020B0604020202020204" pitchFamily="34" charset="0"/>
              <a:buChar char="•"/>
            </a:pPr>
            <a:r>
              <a:rPr lang="es-ES" altLang="es-CL" dirty="0">
                <a:solidFill>
                  <a:srgbClr val="002060"/>
                </a:solidFill>
              </a:rPr>
              <a:t>Quito, </a:t>
            </a:r>
            <a:r>
              <a:rPr lang="es-ES" altLang="es-CL" dirty="0" err="1" smtClean="0">
                <a:solidFill>
                  <a:srgbClr val="002060"/>
                </a:solidFill>
              </a:rPr>
              <a:t>world</a:t>
            </a:r>
            <a:r>
              <a:rPr lang="es-ES" altLang="es-CL" dirty="0" smtClean="0">
                <a:solidFill>
                  <a:srgbClr val="002060"/>
                </a:solidFill>
              </a:rPr>
              <a:t> meeting </a:t>
            </a:r>
            <a:r>
              <a:rPr lang="es-ES" altLang="es-CL" dirty="0" err="1">
                <a:solidFill>
                  <a:srgbClr val="002060"/>
                </a:solidFill>
              </a:rPr>
              <a:t>point</a:t>
            </a:r>
            <a:r>
              <a:rPr lang="es-ES" altLang="es-CL" dirty="0">
                <a:solidFill>
                  <a:srgbClr val="002060"/>
                </a:solidFill>
              </a:rPr>
              <a:t> – aplicación general</a:t>
            </a: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 </a:t>
            </a:r>
            <a:r>
              <a:rPr lang="es-ES" altLang="es-CL" dirty="0" err="1" smtClean="0">
                <a:solidFill>
                  <a:srgbClr val="002060"/>
                </a:solidFill>
              </a:rPr>
              <a:t>where</a:t>
            </a:r>
            <a:r>
              <a:rPr lang="es-ES" altLang="es-CL" dirty="0" smtClean="0">
                <a:solidFill>
                  <a:srgbClr val="002060"/>
                </a:solidFill>
              </a:rPr>
              <a:t> </a:t>
            </a:r>
            <a:r>
              <a:rPr lang="es-ES" altLang="es-CL" dirty="0" err="1" smtClean="0">
                <a:solidFill>
                  <a:srgbClr val="002060"/>
                </a:solidFill>
              </a:rPr>
              <a:t>everything</a:t>
            </a:r>
            <a:r>
              <a:rPr lang="es-ES" altLang="es-CL" dirty="0" smtClean="0">
                <a:solidFill>
                  <a:srgbClr val="002060"/>
                </a:solidFill>
              </a:rPr>
              <a:t> </a:t>
            </a:r>
            <a:r>
              <a:rPr lang="es-ES" altLang="es-CL" dirty="0" err="1" smtClean="0">
                <a:solidFill>
                  <a:srgbClr val="002060"/>
                </a:solidFill>
              </a:rPr>
              <a:t>meets</a:t>
            </a:r>
            <a:r>
              <a:rPr lang="es-ES" altLang="es-CL" dirty="0">
                <a:solidFill>
                  <a:srgbClr val="002060"/>
                </a:solidFill>
              </a:rPr>
              <a:t> </a:t>
            </a:r>
            <a:r>
              <a:rPr lang="es-ES" altLang="es-CL" dirty="0" smtClean="0">
                <a:solidFill>
                  <a:srgbClr val="002060"/>
                </a:solidFill>
              </a:rPr>
              <a:t>– aplicación RICE</a:t>
            </a: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a:t>
            </a:r>
            <a:r>
              <a:rPr lang="es-ES" altLang="es-CL" dirty="0">
                <a:solidFill>
                  <a:srgbClr val="002060"/>
                </a:solidFill>
              </a:rPr>
              <a:t>, </a:t>
            </a:r>
            <a:r>
              <a:rPr lang="es-ES" altLang="es-CL" dirty="0" smtClean="0">
                <a:solidFill>
                  <a:srgbClr val="002060"/>
                </a:solidFill>
              </a:rPr>
              <a:t>cultural meeting </a:t>
            </a:r>
            <a:r>
              <a:rPr lang="es-ES" altLang="es-CL" dirty="0" err="1">
                <a:solidFill>
                  <a:srgbClr val="002060"/>
                </a:solidFill>
              </a:rPr>
              <a:t>point</a:t>
            </a:r>
            <a:r>
              <a:rPr lang="es-ES" altLang="es-CL" dirty="0">
                <a:solidFill>
                  <a:srgbClr val="002060"/>
                </a:solidFill>
              </a:rPr>
              <a:t> – aplicación </a:t>
            </a:r>
            <a:r>
              <a:rPr lang="es-ES" altLang="es-CL" dirty="0" smtClean="0">
                <a:solidFill>
                  <a:srgbClr val="002060"/>
                </a:solidFill>
              </a:rPr>
              <a:t>cultura</a:t>
            </a:r>
            <a:endParaRPr lang="es-ES" altLang="es-CL" dirty="0">
              <a:solidFill>
                <a:srgbClr val="002060"/>
              </a:solidFill>
            </a:endParaRP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 natural meeting </a:t>
            </a:r>
            <a:r>
              <a:rPr lang="es-ES" altLang="es-CL" dirty="0" err="1" smtClean="0">
                <a:solidFill>
                  <a:srgbClr val="002060"/>
                </a:solidFill>
              </a:rPr>
              <a:t>point</a:t>
            </a:r>
            <a:r>
              <a:rPr lang="es-ES" altLang="es-CL" dirty="0" smtClean="0">
                <a:solidFill>
                  <a:srgbClr val="002060"/>
                </a:solidFill>
              </a:rPr>
              <a:t> – aplicación ecoturismo</a:t>
            </a:r>
          </a:p>
        </p:txBody>
      </p:sp>
      <p:sp>
        <p:nvSpPr>
          <p:cNvPr id="12" name="Text Box 4"/>
          <p:cNvSpPr txBox="1">
            <a:spLocks noChangeArrowheads="1"/>
          </p:cNvSpPr>
          <p:nvPr/>
        </p:nvSpPr>
        <p:spPr bwMode="auto">
          <a:xfrm>
            <a:off x="6393724" y="1932982"/>
            <a:ext cx="3365838" cy="1534483"/>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Diferenciación: </a:t>
            </a:r>
          </a:p>
          <a:p>
            <a:r>
              <a:rPr lang="es-ES" altLang="es-CL" sz="1200" b="1" dirty="0">
                <a:solidFill>
                  <a:schemeClr val="tx2">
                    <a:lumMod val="60000"/>
                    <a:lumOff val="40000"/>
                  </a:schemeClr>
                </a:solidFill>
              </a:rPr>
              <a:t>Mitad del Mundo, primer Patrimonio Cultural de la Humanidad, Centro Histórico Colonial Andino, segundo productor mundial de flores, punto de encuentro de ecosistemas y naturaleza</a:t>
            </a:r>
          </a:p>
        </p:txBody>
      </p:sp>
      <p:sp>
        <p:nvSpPr>
          <p:cNvPr id="13" name="Text Box 4"/>
          <p:cNvSpPr txBox="1">
            <a:spLocks noChangeArrowheads="1"/>
          </p:cNvSpPr>
          <p:nvPr/>
        </p:nvSpPr>
        <p:spPr bwMode="auto">
          <a:xfrm>
            <a:off x="6378624" y="3523466"/>
            <a:ext cx="3365838" cy="1277457"/>
          </a:xfrm>
          <a:prstGeom prst="rect">
            <a:avLst/>
          </a:prstGeom>
          <a:solidFill>
            <a:schemeClr val="accent2">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Propuesta Única de Valor: </a:t>
            </a:r>
          </a:p>
          <a:p>
            <a:r>
              <a:rPr lang="es-ES" altLang="es-CL" sz="1800" b="1" dirty="0">
                <a:solidFill>
                  <a:schemeClr val="tx2">
                    <a:lumMod val="60000"/>
                    <a:lumOff val="40000"/>
                  </a:schemeClr>
                </a:solidFill>
              </a:rPr>
              <a:t>Quito, Mitad del Mundo, Patrimonio Mundial, donde todo converge</a:t>
            </a:r>
          </a:p>
        </p:txBody>
      </p:sp>
      <p:sp>
        <p:nvSpPr>
          <p:cNvPr id="14" name="Slide Number Placeholder 2"/>
          <p:cNvSpPr>
            <a:spLocks noGrp="1"/>
          </p:cNvSpPr>
          <p:nvPr>
            <p:ph type="sldNum" sz="quarter" idx="10"/>
          </p:nvPr>
        </p:nvSpPr>
        <p:spPr>
          <a:xfrm>
            <a:off x="450208" y="6554108"/>
            <a:ext cx="306387" cy="144247"/>
          </a:xfrm>
        </p:spPr>
        <p:txBody>
          <a:bodyPr/>
          <a:lstStyle/>
          <a:p>
            <a:r>
              <a:rPr lang="es-ES" dirty="0" smtClean="0">
                <a:solidFill>
                  <a:srgbClr val="002776"/>
                </a:solidFill>
              </a:rPr>
              <a:t>31</a:t>
            </a:r>
            <a:endParaRPr lang="es-ES" dirty="0">
              <a:solidFill>
                <a:srgbClr val="002776"/>
              </a:solidFill>
            </a:endParaRPr>
          </a:p>
        </p:txBody>
      </p:sp>
    </p:spTree>
    <p:extLst>
      <p:ext uri="{BB962C8B-B14F-4D97-AF65-F5344CB8AC3E}">
        <p14:creationId xmlns:p14="http://schemas.microsoft.com/office/powerpoint/2010/main" val="3552218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a:solidFill>
                  <a:schemeClr val="bg1"/>
                </a:solidFill>
              </a:rPr>
              <a:t>4.2. Posicionamiento Turístico de Quito 2021</a:t>
            </a:r>
          </a:p>
        </p:txBody>
      </p:sp>
    </p:spTree>
    <p:extLst>
      <p:ext uri="{BB962C8B-B14F-4D97-AF65-F5344CB8AC3E}">
        <p14:creationId xmlns:p14="http://schemas.microsoft.com/office/powerpoint/2010/main" val="2202170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44624"/>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Posicionamiento del destino Quito</a:t>
            </a:r>
          </a:p>
          <a:p>
            <a:pPr fontAlgn="base">
              <a:spcBef>
                <a:spcPct val="0"/>
              </a:spcBef>
              <a:spcAft>
                <a:spcPct val="0"/>
              </a:spcAft>
            </a:pPr>
            <a:r>
              <a:rPr lang="es-ES" sz="2000" b="1" dirty="0">
                <a:solidFill>
                  <a:srgbClr val="00B0F0"/>
                </a:solidFill>
                <a:cs typeface="Arial" charset="0"/>
              </a:rPr>
              <a:t>Decálogo de posicionamiento</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413263" y="1106488"/>
            <a:ext cx="4107690" cy="534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b="1" u="sng" dirty="0">
                <a:solidFill>
                  <a:srgbClr val="002060"/>
                </a:solidFill>
                <a:cs typeface="Arial" charset="0"/>
              </a:rPr>
              <a:t>Quito es</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Mitad 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Ciudad Capital Andina de Sudamérica, colonial y moderna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Punto de encuentro del Mundo, de Hemisferios, Culturas, Naturaleza</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r>
              <a:rPr lang="es-ES" sz="1200" b="1" u="sng" dirty="0">
                <a:solidFill>
                  <a:srgbClr val="002060"/>
                </a:solidFill>
                <a:cs typeface="Arial" charset="0"/>
              </a:rPr>
              <a:t>Quito tiene</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Latitud 0º, la Mitad del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Centro Histórico de Quito, primer Patrimonio Cultural de la Humanidad, el más extenso y mejor conservado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cercanía al sol que hace florecer la mejor calidad de flores del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Arquitectura pre-colombina, colonial, moderna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Patrimonio vivo en su gente, fiestas, mercados, tradiciones, y en su naturaleza.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Diversidad de climas, proximidad de ecosistemas.</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r>
              <a:rPr lang="es-ES" sz="1200" b="1" u="sng" dirty="0">
                <a:solidFill>
                  <a:srgbClr val="002060"/>
                </a:solidFill>
                <a:cs typeface="Arial" charset="0"/>
              </a:rPr>
              <a:t>En Quito se vive</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Los Andes, su aire y su cielo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cultura viva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Patrimonio mundial</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Sabores</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amabilidad de la gente</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misterio, las leyendas y las tradiciones</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Lo místico</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endParaRPr lang="es-ES" sz="1200" dirty="0">
              <a:solidFill>
                <a:srgbClr val="002060"/>
              </a:solidFill>
              <a:cs typeface="Arial" charset="0"/>
            </a:endParaRPr>
          </a:p>
        </p:txBody>
      </p:sp>
      <p:sp>
        <p:nvSpPr>
          <p:cNvPr id="12" name="Text Box 4"/>
          <p:cNvSpPr txBox="1">
            <a:spLocks noChangeArrowheads="1"/>
          </p:cNvSpPr>
          <p:nvPr/>
        </p:nvSpPr>
        <p:spPr bwMode="auto">
          <a:xfrm>
            <a:off x="4808984" y="1034480"/>
            <a:ext cx="4896544" cy="1242392"/>
          </a:xfrm>
          <a:prstGeom prst="rect">
            <a:avLst/>
          </a:prstGeom>
          <a:solidFill>
            <a:schemeClr val="accent2">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beneficio principal: </a:t>
            </a:r>
          </a:p>
          <a:p>
            <a:r>
              <a:rPr lang="es-ES" altLang="es-CL" sz="1400" b="1" dirty="0">
                <a:solidFill>
                  <a:schemeClr val="tx2">
                    <a:lumMod val="60000"/>
                    <a:lumOff val="40000"/>
                  </a:schemeClr>
                </a:solidFill>
              </a:rPr>
              <a:t>Capital Cultural de la Mitad del Mundo, de experiencias  únicas, místicas y asombrosas</a:t>
            </a:r>
          </a:p>
        </p:txBody>
      </p:sp>
      <p:sp>
        <p:nvSpPr>
          <p:cNvPr id="13" name="Text Box 4"/>
          <p:cNvSpPr txBox="1">
            <a:spLocks noChangeArrowheads="1"/>
          </p:cNvSpPr>
          <p:nvPr/>
        </p:nvSpPr>
        <p:spPr bwMode="auto">
          <a:xfrm>
            <a:off x="4808984" y="2492896"/>
            <a:ext cx="4896544" cy="1872209"/>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diferenciación: </a:t>
            </a:r>
            <a:endParaRPr lang="es-ES" altLang="es-CL" sz="1800" b="1" dirty="0">
              <a:solidFill>
                <a:schemeClr val="tx2">
                  <a:lumMod val="60000"/>
                  <a:lumOff val="40000"/>
                </a:schemeClr>
              </a:solidFill>
            </a:endParaRPr>
          </a:p>
          <a:p>
            <a:pPr algn="l"/>
            <a:r>
              <a:rPr lang="es-ES" altLang="es-CL" sz="1400" b="1" dirty="0">
                <a:solidFill>
                  <a:schemeClr val="tx2">
                    <a:lumMod val="60000"/>
                    <a:lumOff val="40000"/>
                  </a:schemeClr>
                </a:solidFill>
              </a:rPr>
              <a:t>Capital de la Mitad del Mundo, Centro Histórico Colonial Andino, Capital de las Rosas y Orquídeas, </a:t>
            </a:r>
            <a:r>
              <a:rPr lang="es-ES" sz="1400" b="1" dirty="0">
                <a:solidFill>
                  <a:schemeClr val="tx2">
                    <a:lumMod val="60000"/>
                    <a:lumOff val="40000"/>
                  </a:schemeClr>
                </a:solidFill>
              </a:rPr>
              <a:t>Capital Latinoamericana del Chocolate, </a:t>
            </a:r>
            <a:r>
              <a:rPr lang="es-ES" altLang="es-CL" sz="1400" b="1" dirty="0">
                <a:solidFill>
                  <a:schemeClr val="tx2">
                    <a:lumMod val="60000"/>
                    <a:lumOff val="40000"/>
                  </a:schemeClr>
                </a:solidFill>
              </a:rPr>
              <a:t>punto de encuentro de las tradiciones y gentes, de las aves y aventura, de las ciencias y los volcanes. </a:t>
            </a:r>
            <a:endParaRPr lang="es-ES" sz="1400" b="1" dirty="0">
              <a:solidFill>
                <a:schemeClr val="tx2">
                  <a:lumMod val="60000"/>
                  <a:lumOff val="40000"/>
                </a:schemeClr>
              </a:solidFill>
            </a:endParaRPr>
          </a:p>
        </p:txBody>
      </p:sp>
      <p:sp>
        <p:nvSpPr>
          <p:cNvPr id="14" name="Text Box 4"/>
          <p:cNvSpPr txBox="1">
            <a:spLocks noChangeArrowheads="1"/>
          </p:cNvSpPr>
          <p:nvPr/>
        </p:nvSpPr>
        <p:spPr bwMode="auto">
          <a:xfrm>
            <a:off x="4808984" y="4581130"/>
            <a:ext cx="4896544" cy="1765650"/>
          </a:xfrm>
          <a:prstGeom prst="rect">
            <a:avLst/>
          </a:prstGeom>
          <a:solidFill>
            <a:schemeClr val="accent2">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imagen: </a:t>
            </a:r>
          </a:p>
          <a:p>
            <a:pPr marL="285710" indent="-285710" algn="l">
              <a:buFont typeface="Arial" panose="020B0604020202020204" pitchFamily="34" charset="0"/>
              <a:buChar char="•"/>
            </a:pPr>
            <a:r>
              <a:rPr lang="es-ES" altLang="es-CL" sz="1400" b="1" dirty="0">
                <a:solidFill>
                  <a:schemeClr val="tx2">
                    <a:lumMod val="60000"/>
                    <a:lumOff val="40000"/>
                  </a:schemeClr>
                </a:solidFill>
              </a:rPr>
              <a:t>Mitad del Mundo / Latitud 0º</a:t>
            </a:r>
          </a:p>
          <a:p>
            <a:pPr marL="285710" indent="-285710" algn="l">
              <a:buFont typeface="Arial" panose="020B0604020202020204" pitchFamily="34" charset="0"/>
              <a:buChar char="•"/>
            </a:pPr>
            <a:r>
              <a:rPr lang="es-ES" altLang="es-CL" sz="1400" b="1" dirty="0">
                <a:solidFill>
                  <a:schemeClr val="tx2">
                    <a:lumMod val="60000"/>
                    <a:lumOff val="40000"/>
                  </a:schemeClr>
                </a:solidFill>
              </a:rPr>
              <a:t>Patrimonio Arquitectónico Colonial</a:t>
            </a:r>
          </a:p>
          <a:p>
            <a:pPr marL="285710" indent="-285710" algn="l">
              <a:buFont typeface="Arial" panose="020B0604020202020204" pitchFamily="34" charset="0"/>
              <a:buChar char="•"/>
            </a:pPr>
            <a:r>
              <a:rPr lang="es-ES" altLang="es-CL" sz="1400" b="1" dirty="0">
                <a:solidFill>
                  <a:schemeClr val="tx2">
                    <a:lumMod val="60000"/>
                    <a:lumOff val="40000"/>
                  </a:schemeClr>
                </a:solidFill>
              </a:rPr>
              <a:t>Colibrí</a:t>
            </a:r>
          </a:p>
          <a:p>
            <a:pPr marL="285710" indent="-285710" algn="l">
              <a:buFont typeface="Arial" panose="020B0604020202020204" pitchFamily="34" charset="0"/>
              <a:buChar char="•"/>
            </a:pPr>
            <a:r>
              <a:rPr lang="es-ES" altLang="es-CL" sz="1400" b="1" dirty="0">
                <a:solidFill>
                  <a:schemeClr val="tx2">
                    <a:lumMod val="60000"/>
                    <a:lumOff val="40000"/>
                  </a:schemeClr>
                </a:solidFill>
              </a:rPr>
              <a:t>Rosas y orquídeas</a:t>
            </a:r>
          </a:p>
          <a:p>
            <a:pPr marL="285710" indent="-285710" algn="l">
              <a:buFont typeface="Arial" panose="020B0604020202020204" pitchFamily="34" charset="0"/>
              <a:buChar char="•"/>
            </a:pPr>
            <a:r>
              <a:rPr lang="es-ES" altLang="es-CL" sz="1400" b="1" dirty="0">
                <a:solidFill>
                  <a:schemeClr val="tx2">
                    <a:lumMod val="60000"/>
                    <a:lumOff val="40000"/>
                  </a:schemeClr>
                </a:solidFill>
              </a:rPr>
              <a:t>Volcanes y Montañas</a:t>
            </a:r>
          </a:p>
          <a:p>
            <a:pPr marL="285710" indent="-285710" algn="l">
              <a:buFont typeface="Arial" panose="020B0604020202020204" pitchFamily="34" charset="0"/>
              <a:buChar char="•"/>
            </a:pPr>
            <a:r>
              <a:rPr lang="es-ES" altLang="es-CL" sz="1400" b="1" dirty="0">
                <a:solidFill>
                  <a:schemeClr val="tx2">
                    <a:lumMod val="60000"/>
                    <a:lumOff val="40000"/>
                  </a:schemeClr>
                </a:solidFill>
              </a:rPr>
              <a:t>Cacao / chocolate</a:t>
            </a:r>
          </a:p>
          <a:p>
            <a:pPr marL="285710" indent="-285710" algn="l">
              <a:buFont typeface="Arial" panose="020B0604020202020204" pitchFamily="34" charset="0"/>
              <a:buChar char="•"/>
            </a:pPr>
            <a:r>
              <a:rPr lang="es-ES" altLang="es-CL" sz="1400" b="1" dirty="0">
                <a:solidFill>
                  <a:schemeClr val="tx2">
                    <a:lumMod val="60000"/>
                    <a:lumOff val="40000"/>
                  </a:schemeClr>
                </a:solidFill>
              </a:rPr>
              <a:t>Oso de anteojos</a:t>
            </a:r>
          </a:p>
        </p:txBody>
      </p:sp>
      <p:sp>
        <p:nvSpPr>
          <p:cNvPr id="10" name="Slide Number Placeholder 3"/>
          <p:cNvSpPr txBox="1">
            <a:spLocks/>
          </p:cNvSpPr>
          <p:nvPr/>
        </p:nvSpPr>
        <p:spPr>
          <a:xfrm>
            <a:off x="1064573" y="6588332"/>
            <a:ext cx="4176464" cy="135547"/>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972" rtl="0" eaLnBrk="1" latinLnBrk="0" hangingPunct="1">
              <a:lnSpc>
                <a:spcPts val="1059"/>
              </a:lnSpc>
              <a:defRPr sz="882" b="1" kern="1200">
                <a:solidFill>
                  <a:schemeClr val="tx2"/>
                </a:solidFill>
                <a:latin typeface="+mn-lt"/>
                <a:ea typeface="+mn-ea"/>
                <a:cs typeface="+mn-cs"/>
              </a:defRPr>
            </a:lvl1pPr>
            <a:lvl2pPr marL="456982" algn="l" defTabSz="913965" rtl="0" eaLnBrk="1" latinLnBrk="0" hangingPunct="1">
              <a:defRPr sz="1800" kern="1200">
                <a:solidFill>
                  <a:schemeClr val="tx1"/>
                </a:solidFill>
                <a:latin typeface="+mn-lt"/>
                <a:ea typeface="+mn-ea"/>
                <a:cs typeface="+mn-cs"/>
              </a:defRPr>
            </a:lvl2pPr>
            <a:lvl3pPr marL="913965" algn="l" defTabSz="913965" rtl="0" eaLnBrk="1" latinLnBrk="0" hangingPunct="1">
              <a:defRPr sz="1800" kern="1200">
                <a:solidFill>
                  <a:schemeClr val="tx1"/>
                </a:solidFill>
                <a:latin typeface="+mn-lt"/>
                <a:ea typeface="+mn-ea"/>
                <a:cs typeface="+mn-cs"/>
              </a:defRPr>
            </a:lvl3pPr>
            <a:lvl4pPr marL="1370947" algn="l" defTabSz="913965" rtl="0" eaLnBrk="1" latinLnBrk="0" hangingPunct="1">
              <a:defRPr sz="1800" kern="1200">
                <a:solidFill>
                  <a:schemeClr val="tx1"/>
                </a:solidFill>
                <a:latin typeface="+mn-lt"/>
                <a:ea typeface="+mn-ea"/>
                <a:cs typeface="+mn-cs"/>
              </a:defRPr>
            </a:lvl4pPr>
            <a:lvl5pPr marL="1827931" algn="l" defTabSz="913965" rtl="0" eaLnBrk="1" latinLnBrk="0" hangingPunct="1">
              <a:defRPr sz="1800" kern="1200">
                <a:solidFill>
                  <a:schemeClr val="tx1"/>
                </a:solidFill>
                <a:latin typeface="+mn-lt"/>
                <a:ea typeface="+mn-ea"/>
                <a:cs typeface="+mn-cs"/>
              </a:defRPr>
            </a:lvl5pPr>
            <a:lvl6pPr marL="2284912" algn="l" defTabSz="913965" rtl="0" eaLnBrk="1" latinLnBrk="0" hangingPunct="1">
              <a:defRPr sz="1800" kern="1200">
                <a:solidFill>
                  <a:schemeClr val="tx1"/>
                </a:solidFill>
                <a:latin typeface="+mn-lt"/>
                <a:ea typeface="+mn-ea"/>
                <a:cs typeface="+mn-cs"/>
              </a:defRPr>
            </a:lvl6pPr>
            <a:lvl7pPr marL="2741895" algn="l" defTabSz="913965" rtl="0" eaLnBrk="1" latinLnBrk="0" hangingPunct="1">
              <a:defRPr sz="1800" kern="1200">
                <a:solidFill>
                  <a:schemeClr val="tx1"/>
                </a:solidFill>
                <a:latin typeface="+mn-lt"/>
                <a:ea typeface="+mn-ea"/>
                <a:cs typeface="+mn-cs"/>
              </a:defRPr>
            </a:lvl7pPr>
            <a:lvl8pPr marL="3198878" algn="l" defTabSz="913965" rtl="0" eaLnBrk="1" latinLnBrk="0" hangingPunct="1">
              <a:defRPr sz="1800" kern="1200">
                <a:solidFill>
                  <a:schemeClr val="tx1"/>
                </a:solidFill>
                <a:latin typeface="+mn-lt"/>
                <a:ea typeface="+mn-ea"/>
                <a:cs typeface="+mn-cs"/>
              </a:defRPr>
            </a:lvl8pPr>
            <a:lvl9pPr marL="3655862" algn="l" defTabSz="913965" rtl="0" eaLnBrk="1" latinLnBrk="0" hangingPunct="1">
              <a:defRPr sz="1800" kern="1200">
                <a:solidFill>
                  <a:schemeClr val="tx1"/>
                </a:solidFill>
                <a:latin typeface="+mn-lt"/>
                <a:ea typeface="+mn-ea"/>
                <a:cs typeface="+mn-cs"/>
              </a:defRPr>
            </a:lvl9pPr>
          </a:lstStyle>
          <a:p>
            <a:r>
              <a:rPr lang="es-ES" dirty="0" smtClean="0">
                <a:solidFill>
                  <a:srgbClr val="002776"/>
                </a:solidFill>
              </a:rPr>
              <a:t>Fuente: taller de posicionamiento con equipo directivo Quito Turismo</a:t>
            </a:r>
            <a:endParaRPr lang="es-ES" dirty="0">
              <a:solidFill>
                <a:srgbClr val="002776"/>
              </a:solidFill>
            </a:endParaRPr>
          </a:p>
        </p:txBody>
      </p:sp>
      <p:sp>
        <p:nvSpPr>
          <p:cNvPr id="11" name="Slide Number Placeholder 2"/>
          <p:cNvSpPr>
            <a:spLocks noGrp="1"/>
          </p:cNvSpPr>
          <p:nvPr>
            <p:ph type="sldNum" sz="quarter" idx="10"/>
          </p:nvPr>
        </p:nvSpPr>
        <p:spPr>
          <a:xfrm>
            <a:off x="450208" y="6554108"/>
            <a:ext cx="306387" cy="144247"/>
          </a:xfrm>
        </p:spPr>
        <p:txBody>
          <a:bodyPr/>
          <a:lstStyle/>
          <a:p>
            <a:r>
              <a:rPr lang="es-ES" dirty="0" smtClean="0">
                <a:solidFill>
                  <a:srgbClr val="002776"/>
                </a:solidFill>
              </a:rPr>
              <a:t>33</a:t>
            </a:r>
            <a:endParaRPr lang="es-ES" dirty="0">
              <a:solidFill>
                <a:srgbClr val="002776"/>
              </a:solidFill>
            </a:endParaRPr>
          </a:p>
        </p:txBody>
      </p:sp>
    </p:spTree>
    <p:extLst>
      <p:ext uri="{BB962C8B-B14F-4D97-AF65-F5344CB8AC3E}">
        <p14:creationId xmlns:p14="http://schemas.microsoft.com/office/powerpoint/2010/main" val="3033806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5. Políticas de Turismo y Líneas estratégicas</a:t>
            </a:r>
          </a:p>
        </p:txBody>
      </p:sp>
    </p:spTree>
    <p:extLst>
      <p:ext uri="{BB962C8B-B14F-4D97-AF65-F5344CB8AC3E}">
        <p14:creationId xmlns:p14="http://schemas.microsoft.com/office/powerpoint/2010/main" val="3552282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116632"/>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Marco estratégico de productos turísticos</a:t>
            </a:r>
          </a:p>
          <a:p>
            <a:pPr fontAlgn="base">
              <a:spcBef>
                <a:spcPct val="0"/>
              </a:spcBef>
              <a:spcAft>
                <a:spcPct val="0"/>
              </a:spcAft>
            </a:pPr>
            <a:r>
              <a:rPr lang="es-ES" sz="2000" b="1" dirty="0">
                <a:solidFill>
                  <a:srgbClr val="00B0F0"/>
                </a:solidFill>
                <a:cs typeface="Arial" charset="0"/>
              </a:rPr>
              <a:t>Estrategia de productos turísticos para el Destino Quito</a:t>
            </a:r>
            <a:endParaRPr lang="es-ES" sz="1400" i="1" dirty="0">
              <a:solidFill>
                <a:srgbClr val="00B0F0"/>
              </a:solidFill>
              <a:cs typeface="Arial" charset="0"/>
            </a:endParaRPr>
          </a:p>
        </p:txBody>
      </p:sp>
      <p:sp>
        <p:nvSpPr>
          <p:cNvPr id="9" name="Title 1"/>
          <p:cNvSpPr txBox="1">
            <a:spLocks/>
          </p:cNvSpPr>
          <p:nvPr/>
        </p:nvSpPr>
        <p:spPr bwMode="auto">
          <a:xfrm>
            <a:off x="413267" y="908720"/>
            <a:ext cx="9217025" cy="53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dirty="0">
                <a:solidFill>
                  <a:srgbClr val="002060"/>
                </a:solidFill>
                <a:cs typeface="Arial" charset="0"/>
              </a:rPr>
              <a:t>Las fortalezas de Quito se concentran en la oferta de visitas a sitios emblemáticos de la ciudad, actualmente Centro Histórico y Mitad del Mundo (Grupo 1). En un segundo grupo, están productos culturales guiados, fiestas y festivales y gastronomía (Grupo 2). Destacan por su atractivo los incentivos y reuniones, en un tercer grupo (Grupo 3). Productos relacionadas con la naturaleza, termas o compras, donde el destino es menos competitivo, forman el Grupo 4. Vida nocturna y turismo comunitario son productos poco atractivos en general en el análisis (Grupo 5). </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1746856"/>
            <a:ext cx="6483719" cy="470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itle 1"/>
          <p:cNvSpPr txBox="1">
            <a:spLocks/>
          </p:cNvSpPr>
          <p:nvPr/>
        </p:nvSpPr>
        <p:spPr bwMode="auto">
          <a:xfrm>
            <a:off x="6717575" y="1628800"/>
            <a:ext cx="3096344" cy="4896544"/>
          </a:xfrm>
          <a:prstGeom prst="rect">
            <a:avLst/>
          </a:prstGeom>
          <a:solidFill>
            <a:schemeClr val="accent2">
              <a:lumMod val="20000"/>
              <a:lumOff val="80000"/>
            </a:schemeClr>
          </a:solidFill>
          <a:ln>
            <a:solidFill>
              <a:schemeClr val="accent2">
                <a:lumMod val="75000"/>
              </a:schemeClr>
            </a:solidFill>
          </a:ln>
          <a:extLst/>
        </p:spPr>
        <p:txBody>
          <a:bodyPr lIns="0" tIns="0" rIns="107985"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82538" algn="just" fontAlgn="base">
              <a:spcBef>
                <a:spcPct val="0"/>
              </a:spcBef>
              <a:spcAft>
                <a:spcPct val="0"/>
              </a:spcAft>
            </a:pPr>
            <a:endParaRPr lang="es-ES" sz="1100" dirty="0">
              <a:solidFill>
                <a:srgbClr val="002060"/>
              </a:solidFill>
              <a:cs typeface="Arial" charset="0"/>
            </a:endParaRPr>
          </a:p>
          <a:p>
            <a:pPr marL="82538" algn="just" fontAlgn="base">
              <a:spcBef>
                <a:spcPct val="0"/>
              </a:spcBef>
              <a:spcAft>
                <a:spcPct val="0"/>
              </a:spcAft>
              <a:tabLst>
                <a:tab pos="3134874" algn="l"/>
              </a:tabLst>
            </a:pPr>
            <a:r>
              <a:rPr lang="es-ES" sz="1100" dirty="0">
                <a:solidFill>
                  <a:srgbClr val="002060"/>
                </a:solidFill>
                <a:cs typeface="Arial" charset="0"/>
              </a:rPr>
              <a:t>A nivel estratégico, se clasifica los productos para su trabajo en el Plan: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1</a:t>
            </a:r>
            <a:r>
              <a:rPr lang="es-ES" sz="1100" dirty="0">
                <a:solidFill>
                  <a:srgbClr val="002060"/>
                </a:solidFill>
                <a:cs typeface="Arial" charset="0"/>
              </a:rPr>
              <a:t>: Potenciar el producto cultural en general, con los que ahora son competitivos (visitas tradicionales actuales a Centro Histórico y Mitad del Mundo). Movilizarlos hacia arriba en el mapa, mejorando su calidad.</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2</a:t>
            </a:r>
            <a:r>
              <a:rPr lang="es-ES" sz="1100" dirty="0">
                <a:solidFill>
                  <a:srgbClr val="002060"/>
                </a:solidFill>
                <a:cs typeface="Arial" charset="0"/>
              </a:rPr>
              <a:t>: Potenciar los productos culturales relacionados a tours, rutas y propuestas de eventos y festivales, actualmente escasos en la oferta de Quito. Movilizarlos hacia arriba y derecha en el mapa, con desarrollo y promoción.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3</a:t>
            </a:r>
            <a:r>
              <a:rPr lang="es-ES" sz="1100" dirty="0">
                <a:solidFill>
                  <a:srgbClr val="002060"/>
                </a:solidFill>
                <a:cs typeface="Arial" charset="0"/>
              </a:rPr>
              <a:t>: Posicionar y potenciar a Quito como un actor competitivo en el conjunto de destinos de reuniones internacionales. Movilizarlos hacia la derecha en el mapa, desarrollando las capacidades de Quito.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4</a:t>
            </a:r>
            <a:r>
              <a:rPr lang="es-ES" sz="1100" dirty="0">
                <a:solidFill>
                  <a:srgbClr val="002060"/>
                </a:solidFill>
                <a:cs typeface="Arial" charset="0"/>
              </a:rPr>
              <a:t>: mantenerlos como complementarios en el destino. Son atractivos en sí, pero Quito no es tan competitivo en c/u.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5</a:t>
            </a:r>
            <a:r>
              <a:rPr lang="es-ES" sz="1100" dirty="0">
                <a:solidFill>
                  <a:srgbClr val="002060"/>
                </a:solidFill>
                <a:cs typeface="Arial" charset="0"/>
              </a:rPr>
              <a:t>: turismo comunitario y vida nocturna, se los mantiene para su desarrollo orgánico. En caso algún desarrollo, deberán estar alineados con las temáticas de los productos anteriores. </a:t>
            </a:r>
          </a:p>
        </p:txBody>
      </p:sp>
      <p:sp>
        <p:nvSpPr>
          <p:cNvPr id="3" name="Oval 2"/>
          <p:cNvSpPr/>
          <p:nvPr/>
        </p:nvSpPr>
        <p:spPr bwMode="auto">
          <a:xfrm>
            <a:off x="4520952" y="3068960"/>
            <a:ext cx="2019223" cy="1944216"/>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33" name="Oval 32"/>
          <p:cNvSpPr/>
          <p:nvPr/>
        </p:nvSpPr>
        <p:spPr bwMode="auto">
          <a:xfrm>
            <a:off x="2726142" y="3284984"/>
            <a:ext cx="1794815" cy="1728192"/>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34" name="Oval 33"/>
          <p:cNvSpPr/>
          <p:nvPr/>
        </p:nvSpPr>
        <p:spPr bwMode="auto">
          <a:xfrm>
            <a:off x="2288709" y="1988844"/>
            <a:ext cx="1728192" cy="1643371"/>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cxnSp>
        <p:nvCxnSpPr>
          <p:cNvPr id="13" name="Curved Connector 12"/>
          <p:cNvCxnSpPr/>
          <p:nvPr/>
        </p:nvCxnSpPr>
        <p:spPr bwMode="auto">
          <a:xfrm flipV="1">
            <a:off x="4016896" y="1988840"/>
            <a:ext cx="1296144" cy="504056"/>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cxnSp>
        <p:nvCxnSpPr>
          <p:cNvPr id="52" name="Curved Connector 51"/>
          <p:cNvCxnSpPr/>
          <p:nvPr/>
        </p:nvCxnSpPr>
        <p:spPr bwMode="auto">
          <a:xfrm rot="5400000" flipH="1" flipV="1">
            <a:off x="4111098" y="2299066"/>
            <a:ext cx="1260140" cy="1143744"/>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cxnSp>
        <p:nvCxnSpPr>
          <p:cNvPr id="53" name="Curved Connector 52"/>
          <p:cNvCxnSpPr/>
          <p:nvPr/>
        </p:nvCxnSpPr>
        <p:spPr bwMode="auto">
          <a:xfrm rot="16200000" flipV="1">
            <a:off x="5403050" y="2510901"/>
            <a:ext cx="900100" cy="360040"/>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sp>
        <p:nvSpPr>
          <p:cNvPr id="20" name="Rounded Rectangle 19"/>
          <p:cNvSpPr/>
          <p:nvPr/>
        </p:nvSpPr>
        <p:spPr bwMode="auto">
          <a:xfrm>
            <a:off x="5313040" y="1746857"/>
            <a:ext cx="864096" cy="49401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algn="ctr" defTabSz="914272" fontAlgn="base">
              <a:lnSpc>
                <a:spcPct val="106000"/>
              </a:lnSpc>
              <a:spcBef>
                <a:spcPct val="0"/>
              </a:spcBef>
              <a:spcAft>
                <a:spcPct val="0"/>
              </a:spcAft>
            </a:pPr>
            <a:r>
              <a:rPr lang="es-ES" sz="1200" b="1" dirty="0">
                <a:solidFill>
                  <a:schemeClr val="bg1"/>
                </a:solidFill>
                <a:latin typeface="Arial" charset="0"/>
              </a:rPr>
              <a:t>Posición objetivo</a:t>
            </a:r>
          </a:p>
        </p:txBody>
      </p:sp>
      <p:sp>
        <p:nvSpPr>
          <p:cNvPr id="54" name="Oval 53"/>
          <p:cNvSpPr/>
          <p:nvPr/>
        </p:nvSpPr>
        <p:spPr bwMode="auto">
          <a:xfrm>
            <a:off x="1007226" y="3212978"/>
            <a:ext cx="2001558" cy="1944216"/>
          </a:xfrm>
          <a:prstGeom prst="ellipse">
            <a:avLst/>
          </a:prstGeom>
          <a:noFill/>
          <a:ln w="28575" cap="flat" cmpd="sng" algn="ctr">
            <a:solidFill>
              <a:srgbClr val="FFC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21" name="TextBox 20"/>
          <p:cNvSpPr txBox="1"/>
          <p:nvPr/>
        </p:nvSpPr>
        <p:spPr bwMode="auto">
          <a:xfrm>
            <a:off x="5169024" y="5229206"/>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1</a:t>
            </a:r>
          </a:p>
        </p:txBody>
      </p:sp>
      <p:sp>
        <p:nvSpPr>
          <p:cNvPr id="55" name="TextBox 54"/>
          <p:cNvSpPr txBox="1"/>
          <p:nvPr/>
        </p:nvSpPr>
        <p:spPr bwMode="auto">
          <a:xfrm>
            <a:off x="3800872" y="4961235"/>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2</a:t>
            </a:r>
          </a:p>
        </p:txBody>
      </p:sp>
      <p:sp>
        <p:nvSpPr>
          <p:cNvPr id="56" name="TextBox 55"/>
          <p:cNvSpPr txBox="1"/>
          <p:nvPr/>
        </p:nvSpPr>
        <p:spPr bwMode="auto">
          <a:xfrm>
            <a:off x="560512" y="3313976"/>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4</a:t>
            </a:r>
          </a:p>
        </p:txBody>
      </p:sp>
      <p:sp>
        <p:nvSpPr>
          <p:cNvPr id="58" name="TextBox 57"/>
          <p:cNvSpPr txBox="1"/>
          <p:nvPr/>
        </p:nvSpPr>
        <p:spPr bwMode="auto">
          <a:xfrm>
            <a:off x="1862041" y="1859323"/>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3</a:t>
            </a:r>
          </a:p>
        </p:txBody>
      </p:sp>
      <p:sp>
        <p:nvSpPr>
          <p:cNvPr id="59" name="TextBox 58"/>
          <p:cNvSpPr txBox="1"/>
          <p:nvPr/>
        </p:nvSpPr>
        <p:spPr bwMode="auto">
          <a:xfrm>
            <a:off x="1856656" y="5353958"/>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5</a:t>
            </a:r>
          </a:p>
        </p:txBody>
      </p:sp>
      <p:sp>
        <p:nvSpPr>
          <p:cNvPr id="22" name="Arc 21"/>
          <p:cNvSpPr/>
          <p:nvPr/>
        </p:nvSpPr>
        <p:spPr bwMode="auto">
          <a:xfrm>
            <a:off x="-1347700" y="5199475"/>
            <a:ext cx="3816424" cy="1002544"/>
          </a:xfrm>
          <a:prstGeom prst="arc">
            <a:avLst>
              <a:gd name="adj1" fmla="val 16200000"/>
              <a:gd name="adj2" fmla="val 572131"/>
            </a:avLst>
          </a:prstGeom>
          <a:noFill/>
          <a:ln w="12700" cap="flat" cmpd="sng" algn="ctr">
            <a:solidFill>
              <a:srgbClr val="FF0000"/>
            </a:solidFill>
            <a:prstDash val="lgDashDotDot"/>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23" name="Slide Number Placeholder 2"/>
          <p:cNvSpPr>
            <a:spLocks noGrp="1"/>
          </p:cNvSpPr>
          <p:nvPr>
            <p:ph type="sldNum" sz="quarter" idx="10"/>
          </p:nvPr>
        </p:nvSpPr>
        <p:spPr>
          <a:xfrm>
            <a:off x="450208" y="6554108"/>
            <a:ext cx="306387" cy="115252"/>
          </a:xfrm>
        </p:spPr>
        <p:txBody>
          <a:bodyPr/>
          <a:lstStyle/>
          <a:p>
            <a:r>
              <a:rPr lang="es-ES" dirty="0" smtClean="0">
                <a:solidFill>
                  <a:srgbClr val="002776"/>
                </a:solidFill>
              </a:rPr>
              <a:t>35</a:t>
            </a:r>
            <a:endParaRPr lang="es-ES" dirty="0">
              <a:solidFill>
                <a:srgbClr val="002776"/>
              </a:solidFill>
            </a:endParaRPr>
          </a:p>
        </p:txBody>
      </p:sp>
    </p:spTree>
    <p:extLst>
      <p:ext uri="{BB962C8B-B14F-4D97-AF65-F5344CB8AC3E}">
        <p14:creationId xmlns:p14="http://schemas.microsoft.com/office/powerpoint/2010/main" val="1318996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smtClean="0">
                <a:solidFill>
                  <a:schemeClr val="bg1"/>
                </a:solidFill>
              </a:rPr>
              <a:t>5.1. </a:t>
            </a:r>
            <a:r>
              <a:rPr lang="es-ES_tradnl" sz="2800" dirty="0">
                <a:solidFill>
                  <a:schemeClr val="bg1"/>
                </a:solidFill>
              </a:rPr>
              <a:t>Estrategias del </a:t>
            </a:r>
            <a:r>
              <a:rPr lang="es-EC" sz="2800" dirty="0">
                <a:solidFill>
                  <a:schemeClr val="bg2"/>
                </a:solidFill>
              </a:rPr>
              <a:t>Plan </a:t>
            </a:r>
            <a:r>
              <a:rPr lang="es-ES_tradnl" sz="2800" dirty="0" smtClean="0">
                <a:solidFill>
                  <a:schemeClr val="bg2"/>
                </a:solidFill>
              </a:rPr>
              <a:t>Estratégico </a:t>
            </a:r>
            <a:r>
              <a:rPr lang="es-ES" sz="2800" dirty="0" smtClean="0">
                <a:solidFill>
                  <a:schemeClr val="bg2"/>
                </a:solidFill>
              </a:rPr>
              <a:t>de </a:t>
            </a:r>
            <a:r>
              <a:rPr lang="es-ES" sz="2800" dirty="0">
                <a:solidFill>
                  <a:schemeClr val="bg2"/>
                </a:solidFill>
              </a:rPr>
              <a:t>Desarrollo de Turismo Sostenible de Quito al 2021 a nivel internacional</a:t>
            </a:r>
            <a:endParaRPr lang="es-CL" sz="2800" dirty="0">
              <a:solidFill>
                <a:schemeClr val="bg2"/>
              </a:solidFill>
            </a:endParaRPr>
          </a:p>
        </p:txBody>
      </p:sp>
    </p:spTree>
    <p:extLst>
      <p:ext uri="{BB962C8B-B14F-4D97-AF65-F5344CB8AC3E}">
        <p14:creationId xmlns:p14="http://schemas.microsoft.com/office/powerpoint/2010/main" val="764280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custDataLst>
              <p:tags r:id="rId1"/>
            </p:custDataLst>
          </p:nvPr>
        </p:nvSpPr>
        <p:spPr bwMode="auto">
          <a:xfrm>
            <a:off x="142879" y="1924766"/>
            <a:ext cx="9554483" cy="4572000"/>
          </a:xfrm>
          <a:prstGeom prst="rect">
            <a:avLst/>
          </a:prstGeom>
          <a:solidFill>
            <a:schemeClr val="bg2"/>
          </a:solidFill>
          <a:ln w="3175">
            <a:solidFill>
              <a:schemeClr val="bg1">
                <a:lumMod val="65000"/>
              </a:schemeClr>
            </a:solidFill>
            <a:prstDash val="dash"/>
            <a:miter lim="800000"/>
            <a:headEnd/>
            <a:tailEnd/>
          </a:ln>
          <a:extLst/>
        </p:spPr>
        <p:txBody>
          <a:bodyPr wrap="none" lIns="58237" tIns="29117" rIns="58237" bIns="29117" anchor="ctr"/>
          <a:lstStyle/>
          <a:p>
            <a:pPr defTabSz="582380" eaLnBrk="0" fontAlgn="base" hangingPunct="0">
              <a:spcBef>
                <a:spcPct val="0"/>
              </a:spcBef>
              <a:spcAft>
                <a:spcPct val="0"/>
              </a:spcAft>
              <a:defRPr/>
            </a:pPr>
            <a:endParaRPr lang="es-ES" sz="800" kern="0" dirty="0">
              <a:solidFill>
                <a:srgbClr val="002060"/>
              </a:solidFill>
              <a:ea typeface="ＭＳ Ｐゴシック" charset="0"/>
              <a:cs typeface="Arial" pitchFamily="34" charset="0"/>
            </a:endParaRPr>
          </a:p>
        </p:txBody>
      </p:sp>
      <p:sp>
        <p:nvSpPr>
          <p:cNvPr id="59" name="Text Box 37"/>
          <p:cNvSpPr txBox="1">
            <a:spLocks noChangeArrowheads="1"/>
          </p:cNvSpPr>
          <p:nvPr>
            <p:custDataLst>
              <p:tags r:id="rId2"/>
            </p:custDataLst>
          </p:nvPr>
        </p:nvSpPr>
        <p:spPr bwMode="auto">
          <a:xfrm>
            <a:off x="3328315" y="2760978"/>
            <a:ext cx="2052000" cy="611444"/>
          </a:xfrm>
          <a:prstGeom prst="rect">
            <a:avLst/>
          </a:prstGeom>
          <a:solidFill>
            <a:srgbClr val="7F7F7F"/>
          </a:solidFill>
          <a:ln w="9525">
            <a:noFill/>
            <a:miter lim="800000"/>
            <a:headEnd/>
            <a:tailEnd/>
          </a:ln>
          <a:extLst/>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E2. Generación de capacidades del Sistema de RICE Quito</a:t>
            </a:r>
          </a:p>
        </p:txBody>
      </p:sp>
      <p:sp>
        <p:nvSpPr>
          <p:cNvPr id="60" name="Text Box 23"/>
          <p:cNvSpPr txBox="1">
            <a:spLocks noChangeArrowheads="1"/>
          </p:cNvSpPr>
          <p:nvPr>
            <p:custDataLst>
              <p:tags r:id="rId3"/>
            </p:custDataLst>
          </p:nvPr>
        </p:nvSpPr>
        <p:spPr bwMode="auto">
          <a:xfrm>
            <a:off x="5442833" y="2760978"/>
            <a:ext cx="2052000" cy="611444"/>
          </a:xfrm>
          <a:prstGeom prst="rect">
            <a:avLst/>
          </a:prstGeom>
          <a:solidFill>
            <a:srgbClr val="7F7F7F"/>
          </a:solidFill>
          <a:ln w="9525">
            <a:noFill/>
            <a:miter lim="800000"/>
            <a:headEnd/>
            <a:tailEnd/>
          </a:ln>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931658">
              <a:defRPr/>
            </a:pPr>
            <a:r>
              <a:rPr lang="es-ES" dirty="0"/>
              <a:t>E3. Marketing especializado RICE</a:t>
            </a:r>
          </a:p>
        </p:txBody>
      </p:sp>
      <p:sp>
        <p:nvSpPr>
          <p:cNvPr id="61" name="Text Box 35"/>
          <p:cNvSpPr txBox="1">
            <a:spLocks noChangeArrowheads="1"/>
          </p:cNvSpPr>
          <p:nvPr>
            <p:custDataLst>
              <p:tags r:id="rId4"/>
            </p:custDataLst>
          </p:nvPr>
        </p:nvSpPr>
        <p:spPr bwMode="auto">
          <a:xfrm>
            <a:off x="1213797" y="2760978"/>
            <a:ext cx="2052000" cy="611444"/>
          </a:xfrm>
          <a:prstGeom prst="rect">
            <a:avLst/>
          </a:prstGeom>
          <a:solidFill>
            <a:srgbClr val="7F7F7F"/>
          </a:solidFill>
          <a:ln w="9525">
            <a:noFill/>
            <a:miter lim="800000"/>
            <a:headEnd/>
            <a:tailEnd/>
          </a:ln>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E1. Liderazgo </a:t>
            </a:r>
            <a:r>
              <a:rPr lang="es-ES" dirty="0" smtClean="0"/>
              <a:t>(organización </a:t>
            </a:r>
          </a:p>
          <a:p>
            <a:r>
              <a:rPr lang="es-ES" dirty="0" smtClean="0"/>
              <a:t>efectiva </a:t>
            </a:r>
            <a:r>
              <a:rPr lang="es-ES" dirty="0"/>
              <a:t>y respetada)</a:t>
            </a:r>
          </a:p>
        </p:txBody>
      </p:sp>
      <p:sp>
        <p:nvSpPr>
          <p:cNvPr id="62" name="Text Box 31"/>
          <p:cNvSpPr txBox="1">
            <a:spLocks noChangeArrowheads="1"/>
          </p:cNvSpPr>
          <p:nvPr>
            <p:custDataLst>
              <p:tags r:id="rId5"/>
            </p:custDataLst>
          </p:nvPr>
        </p:nvSpPr>
        <p:spPr bwMode="auto">
          <a:xfrm>
            <a:off x="7557350" y="2760978"/>
            <a:ext cx="2052000" cy="611444"/>
          </a:xfrm>
          <a:prstGeom prst="rect">
            <a:avLst/>
          </a:prstGeom>
          <a:solidFill>
            <a:srgbClr val="7F7F7F"/>
          </a:solidFill>
          <a:ln w="9525">
            <a:noFill/>
            <a:miter lim="800000"/>
            <a:headEnd/>
            <a:tailEnd/>
          </a:ln>
          <a:extLst/>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E4. Involucramiento comunitario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Estrategias del Plan Estratégico</a:t>
            </a:r>
          </a:p>
          <a:p>
            <a:pPr fontAlgn="base">
              <a:spcBef>
                <a:spcPct val="0"/>
              </a:spcBef>
              <a:spcAft>
                <a:spcPct val="0"/>
              </a:spcAft>
            </a:pPr>
            <a:r>
              <a:rPr lang="es-ES" sz="2000" b="1" dirty="0">
                <a:solidFill>
                  <a:srgbClr val="00B0F0"/>
                </a:solidFill>
                <a:cs typeface="Arial" charset="0"/>
              </a:rPr>
              <a:t>Mapa estratégico </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37</a:t>
            </a:fld>
            <a:endParaRPr lang="es-ES" dirty="0">
              <a:solidFill>
                <a:srgbClr val="002776"/>
              </a:solidFill>
            </a:endParaRPr>
          </a:p>
        </p:txBody>
      </p:sp>
      <p:grpSp>
        <p:nvGrpSpPr>
          <p:cNvPr id="5" name="Group 4"/>
          <p:cNvGrpSpPr/>
          <p:nvPr/>
        </p:nvGrpSpPr>
        <p:grpSpPr>
          <a:xfrm>
            <a:off x="1784653" y="6544103"/>
            <a:ext cx="6333583" cy="197292"/>
            <a:chOff x="2219817" y="6544076"/>
            <a:chExt cx="6333583" cy="197293"/>
          </a:xfrm>
        </p:grpSpPr>
        <p:sp>
          <p:nvSpPr>
            <p:cNvPr id="23" name="Rectangle 22"/>
            <p:cNvSpPr>
              <a:spLocks noChangeArrowheads="1"/>
            </p:cNvSpPr>
            <p:nvPr>
              <p:custDataLst>
                <p:tags r:id="rId36"/>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4" name="Rectangle 57"/>
            <p:cNvSpPr>
              <a:spLocks noChangeArrowheads="1"/>
            </p:cNvSpPr>
            <p:nvPr>
              <p:custDataLst>
                <p:tags r:id="rId37"/>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5" name="Rectangle 57"/>
            <p:cNvSpPr>
              <a:spLocks noChangeArrowheads="1"/>
            </p:cNvSpPr>
            <p:nvPr>
              <p:custDataLst>
                <p:tags r:id="rId38"/>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6" name="TextBox 25"/>
            <p:cNvSpPr txBox="1"/>
            <p:nvPr>
              <p:custDataLst>
                <p:tags r:id="rId39"/>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27" name="TextBox 26"/>
            <p:cNvSpPr txBox="1"/>
            <p:nvPr>
              <p:custDataLst>
                <p:tags r:id="rId40"/>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28" name="TextBox 27"/>
            <p:cNvSpPr txBox="1"/>
            <p:nvPr>
              <p:custDataLst>
                <p:tags r:id="rId41"/>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56" name="Rectangle 10"/>
          <p:cNvSpPr>
            <a:spLocks noChangeArrowheads="1"/>
          </p:cNvSpPr>
          <p:nvPr>
            <p:custDataLst>
              <p:tags r:id="rId6"/>
            </p:custDataLst>
          </p:nvPr>
        </p:nvSpPr>
        <p:spPr bwMode="auto">
          <a:xfrm>
            <a:off x="142879" y="1085570"/>
            <a:ext cx="9554483" cy="664032"/>
          </a:xfrm>
          <a:prstGeom prst="rect">
            <a:avLst/>
          </a:prstGeom>
          <a:solidFill>
            <a:schemeClr val="bg2"/>
          </a:solidFill>
          <a:ln w="3175">
            <a:solidFill>
              <a:schemeClr val="bg1">
                <a:lumMod val="65000"/>
              </a:schemeClr>
            </a:solidFill>
            <a:prstDash val="dash"/>
            <a:miter lim="800000"/>
            <a:headEnd/>
            <a:tailEnd/>
          </a:ln>
          <a:extLst/>
        </p:spPr>
        <p:txBody>
          <a:bodyPr wrap="none" lIns="58237" tIns="29117" rIns="58237" bIns="29117" anchor="ctr"/>
          <a:lstStyle/>
          <a:p>
            <a:pPr defTabSz="582380" eaLnBrk="0" fontAlgn="base" hangingPunct="0">
              <a:spcBef>
                <a:spcPct val="0"/>
              </a:spcBef>
              <a:spcAft>
                <a:spcPct val="0"/>
              </a:spcAft>
              <a:defRPr/>
            </a:pPr>
            <a:endParaRPr lang="es-ES" sz="900" kern="0" dirty="0">
              <a:solidFill>
                <a:srgbClr val="000000"/>
              </a:solidFill>
              <a:ea typeface="ＭＳ Ｐゴシック" charset="0"/>
              <a:cs typeface="Arial" pitchFamily="34" charset="0"/>
            </a:endParaRPr>
          </a:p>
        </p:txBody>
      </p:sp>
      <p:sp>
        <p:nvSpPr>
          <p:cNvPr id="14" name="TextBox 13"/>
          <p:cNvSpPr txBox="1"/>
          <p:nvPr>
            <p:custDataLst>
              <p:tags r:id="rId7"/>
            </p:custDataLst>
          </p:nvPr>
        </p:nvSpPr>
        <p:spPr>
          <a:xfrm>
            <a:off x="51248" y="2178143"/>
            <a:ext cx="1229349" cy="1973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92D400"/>
                </a:solidFill>
                <a:cs typeface="Arial" pitchFamily="34" charset="0"/>
              </a:rPr>
              <a:t>CONECTIVIDAD</a:t>
            </a:r>
          </a:p>
        </p:txBody>
      </p:sp>
      <p:sp>
        <p:nvSpPr>
          <p:cNvPr id="16" name="Text Box 4"/>
          <p:cNvSpPr txBox="1">
            <a:spLocks noChangeArrowheads="1"/>
          </p:cNvSpPr>
          <p:nvPr>
            <p:custDataLst>
              <p:tags r:id="rId8"/>
            </p:custDataLst>
          </p:nvPr>
        </p:nvSpPr>
        <p:spPr bwMode="auto">
          <a:xfrm>
            <a:off x="5023424" y="1242254"/>
            <a:ext cx="4585933"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900" dirty="0"/>
              <a:t>Posicionar a Quito como destino turístico único mundial</a:t>
            </a:r>
          </a:p>
        </p:txBody>
      </p:sp>
      <p:sp>
        <p:nvSpPr>
          <p:cNvPr id="17" name="Text Box 17"/>
          <p:cNvSpPr txBox="1">
            <a:spLocks noChangeArrowheads="1"/>
          </p:cNvSpPr>
          <p:nvPr>
            <p:custDataLst>
              <p:tags r:id="rId9"/>
            </p:custDataLst>
          </p:nvPr>
        </p:nvSpPr>
        <p:spPr bwMode="auto">
          <a:xfrm>
            <a:off x="239642" y="1242254"/>
            <a:ext cx="4569342"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dirty="0"/>
              <a:t>Aumentar el aporte del turismo al PIB de la Ciudad hasta el 8% en 5 años</a:t>
            </a:r>
          </a:p>
        </p:txBody>
      </p:sp>
      <p:sp>
        <p:nvSpPr>
          <p:cNvPr id="20" name="TextBox 19"/>
          <p:cNvSpPr txBox="1"/>
          <p:nvPr>
            <p:custDataLst>
              <p:tags r:id="rId10"/>
            </p:custDataLst>
          </p:nvPr>
        </p:nvSpPr>
        <p:spPr>
          <a:xfrm>
            <a:off x="3662009" y="1821626"/>
            <a:ext cx="2516216" cy="197310"/>
          </a:xfrm>
          <a:prstGeom prst="rect">
            <a:avLst/>
          </a:prstGeom>
          <a:solidFill>
            <a:schemeClr val="bg1"/>
          </a:solidFill>
          <a:ln w="3175">
            <a:noFill/>
            <a:prstDash val="dash"/>
          </a:ln>
        </p:spPr>
        <p:txBody>
          <a:bodyPr wrap="square" lIns="58237" tIns="29117" rIns="58237" bIns="29117" rtlCol="0" anchor="ctr">
            <a:spAutoFit/>
          </a:bodyPr>
          <a:lstStyle/>
          <a:p>
            <a:pPr algn="ctr" defTabSz="931658" fontAlgn="base">
              <a:spcBef>
                <a:spcPct val="0"/>
              </a:spcBef>
              <a:spcAft>
                <a:spcPct val="0"/>
              </a:spcAft>
            </a:pPr>
            <a:r>
              <a:rPr lang="es-ES" sz="900" b="1" dirty="0">
                <a:solidFill>
                  <a:srgbClr val="002060"/>
                </a:solidFill>
                <a:cs typeface="Arial" pitchFamily="34" charset="0"/>
              </a:rPr>
              <a:t>Estrategias por pilares clave</a:t>
            </a:r>
          </a:p>
        </p:txBody>
      </p:sp>
      <p:sp>
        <p:nvSpPr>
          <p:cNvPr id="38" name="TextBox 37"/>
          <p:cNvSpPr txBox="1"/>
          <p:nvPr>
            <p:custDataLst>
              <p:tags r:id="rId11"/>
            </p:custDataLst>
          </p:nvPr>
        </p:nvSpPr>
        <p:spPr>
          <a:xfrm>
            <a:off x="163499" y="2850581"/>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FFFFFF">
                    <a:lumMod val="50000"/>
                  </a:srgbClr>
                </a:solidFill>
                <a:cs typeface="Arial" pitchFamily="34" charset="0"/>
              </a:rPr>
              <a:t>DESARROLLO PRODUCTO RICE</a:t>
            </a:r>
          </a:p>
        </p:txBody>
      </p:sp>
      <p:sp>
        <p:nvSpPr>
          <p:cNvPr id="55" name="TextBox 54"/>
          <p:cNvSpPr txBox="1"/>
          <p:nvPr>
            <p:custDataLst>
              <p:tags r:id="rId12"/>
            </p:custDataLst>
          </p:nvPr>
        </p:nvSpPr>
        <p:spPr>
          <a:xfrm>
            <a:off x="4058123" y="1016401"/>
            <a:ext cx="1723997" cy="197310"/>
          </a:xfrm>
          <a:prstGeom prst="rect">
            <a:avLst/>
          </a:prstGeom>
          <a:solidFill>
            <a:schemeClr val="bg1"/>
          </a:solidFill>
          <a:ln w="3175">
            <a:noFill/>
            <a:prstDash val="dash"/>
          </a:ln>
        </p:spPr>
        <p:txBody>
          <a:bodyPr wrap="square" lIns="58237" tIns="29117" rIns="58237" bIns="29117" rtlCol="0" anchor="ctr">
            <a:spAutoFit/>
          </a:bodyPr>
          <a:lstStyle/>
          <a:p>
            <a:pPr algn="ctr" defTabSz="931658" fontAlgn="base">
              <a:spcBef>
                <a:spcPct val="0"/>
              </a:spcBef>
              <a:spcAft>
                <a:spcPct val="0"/>
              </a:spcAft>
            </a:pPr>
            <a:r>
              <a:rPr lang="es-ES" sz="900" b="1" dirty="0">
                <a:solidFill>
                  <a:srgbClr val="002060"/>
                </a:solidFill>
                <a:cs typeface="Arial" pitchFamily="34" charset="0"/>
              </a:rPr>
              <a:t>Objetivos estratégicos</a:t>
            </a:r>
          </a:p>
        </p:txBody>
      </p:sp>
      <p:sp>
        <p:nvSpPr>
          <p:cNvPr id="18" name="Rectangle 17"/>
          <p:cNvSpPr/>
          <p:nvPr>
            <p:custDataLst>
              <p:tags r:id="rId13"/>
            </p:custDataLst>
          </p:nvPr>
        </p:nvSpPr>
        <p:spPr>
          <a:xfrm>
            <a:off x="1213797" y="2050105"/>
            <a:ext cx="2894126" cy="622847"/>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Expansión del mercado actual de aerolíneas </a:t>
            </a:r>
          </a:p>
        </p:txBody>
      </p:sp>
      <p:sp>
        <p:nvSpPr>
          <p:cNvPr id="19" name="Rectangle 18"/>
          <p:cNvSpPr/>
          <p:nvPr>
            <p:custDataLst>
              <p:tags r:id="rId14"/>
            </p:custDataLst>
          </p:nvPr>
        </p:nvSpPr>
        <p:spPr>
          <a:xfrm>
            <a:off x="4185323" y="2050105"/>
            <a:ext cx="2734562" cy="622847"/>
          </a:xfrm>
          <a:prstGeom prst="rect">
            <a:avLst/>
          </a:prstGeom>
          <a:solidFill>
            <a:schemeClr val="accent2"/>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Expansión del mercado actual de destinos</a:t>
            </a:r>
          </a:p>
        </p:txBody>
      </p:sp>
      <p:sp>
        <p:nvSpPr>
          <p:cNvPr id="21" name="Rectangle 20"/>
          <p:cNvSpPr/>
          <p:nvPr>
            <p:custDataLst>
              <p:tags r:id="rId15"/>
            </p:custDataLst>
          </p:nvPr>
        </p:nvSpPr>
        <p:spPr>
          <a:xfrm>
            <a:off x="6997285" y="2050105"/>
            <a:ext cx="2612068" cy="622847"/>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E3. Mejora de costes operativos en UIO</a:t>
            </a:r>
          </a:p>
        </p:txBody>
      </p:sp>
      <p:sp>
        <p:nvSpPr>
          <p:cNvPr id="47" name="Text Box 37"/>
          <p:cNvSpPr txBox="1">
            <a:spLocks noChangeArrowheads="1"/>
          </p:cNvSpPr>
          <p:nvPr>
            <p:custDataLst>
              <p:tags r:id="rId16"/>
            </p:custDataLst>
          </p:nvPr>
        </p:nvSpPr>
        <p:spPr bwMode="auto">
          <a:xfrm>
            <a:off x="4185323" y="4166193"/>
            <a:ext cx="2734562" cy="539564"/>
          </a:xfrm>
          <a:prstGeom prst="rect">
            <a:avLst/>
          </a:prstGeom>
          <a:solidFill>
            <a:schemeClr val="accent3"/>
          </a:solidFill>
          <a:ln w="9525">
            <a:noFill/>
            <a:miter lim="800000"/>
            <a:headEnd/>
            <a:tailEnd/>
          </a:ln>
          <a:extLst/>
        </p:spPr>
        <p:txBody>
          <a:bodyPr lIns="22941" tIns="22941" rIns="22941" bIns="22941"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31658" fontAlgn="base">
              <a:spcBef>
                <a:spcPct val="0"/>
              </a:spcBef>
              <a:spcAft>
                <a:spcPct val="0"/>
              </a:spcAft>
            </a:pPr>
            <a:r>
              <a:rPr lang="es-ES" b="1" dirty="0" smtClean="0">
                <a:solidFill>
                  <a:srgbClr val="FFFFFF"/>
                </a:solidFill>
                <a:ea typeface="ＭＳ Ｐゴシック" charset="0"/>
                <a:cs typeface="Arial" pitchFamily="34" charset="0"/>
              </a:rPr>
              <a:t>E2. </a:t>
            </a:r>
            <a:r>
              <a:rPr lang="es-ES" b="1" dirty="0" err="1" smtClean="0">
                <a:solidFill>
                  <a:srgbClr val="FFFFFF"/>
                </a:solidFill>
                <a:ea typeface="ＭＳ Ｐゴシック" charset="0"/>
                <a:cs typeface="Arial" pitchFamily="34" charset="0"/>
              </a:rPr>
              <a:t>Inbound</a:t>
            </a:r>
            <a:r>
              <a:rPr lang="es-ES" b="1" dirty="0" smtClean="0">
                <a:solidFill>
                  <a:srgbClr val="FFFFFF"/>
                </a:solidFill>
                <a:ea typeface="ＭＳ Ｐゴシック" charset="0"/>
                <a:cs typeface="Arial" pitchFamily="34" charset="0"/>
              </a:rPr>
              <a:t> marketing</a:t>
            </a:r>
            <a:endParaRPr lang="es-ES" b="1" dirty="0">
              <a:solidFill>
                <a:srgbClr val="FFFFFF"/>
              </a:solidFill>
              <a:ea typeface="ＭＳ Ｐゴシック" charset="0"/>
              <a:cs typeface="Arial" pitchFamily="34" charset="0"/>
            </a:endParaRPr>
          </a:p>
        </p:txBody>
      </p:sp>
      <p:sp>
        <p:nvSpPr>
          <p:cNvPr id="50" name="Text Box 35"/>
          <p:cNvSpPr txBox="1">
            <a:spLocks noChangeArrowheads="1"/>
          </p:cNvSpPr>
          <p:nvPr>
            <p:custDataLst>
              <p:tags r:id="rId17"/>
            </p:custDataLst>
          </p:nvPr>
        </p:nvSpPr>
        <p:spPr bwMode="auto">
          <a:xfrm>
            <a:off x="1213797" y="4166193"/>
            <a:ext cx="2894126" cy="539564"/>
          </a:xfrm>
          <a:prstGeom prst="rect">
            <a:avLst/>
          </a:prstGeom>
          <a:solidFill>
            <a:schemeClr val="accent3"/>
          </a:solidFill>
          <a:ln w="28575">
            <a:noFill/>
            <a:miter lim="800000"/>
            <a:headEnd/>
            <a:tailEnd/>
          </a:ln>
        </p:spPr>
        <p:txBody>
          <a:bodyPr lIns="22941" tIns="22941" rIns="22941" bIns="22941"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31658" fontAlgn="base">
              <a:lnSpc>
                <a:spcPct val="80000"/>
              </a:lnSpc>
              <a:spcBef>
                <a:spcPct val="0"/>
              </a:spcBef>
              <a:spcAft>
                <a:spcPct val="0"/>
              </a:spcAft>
            </a:pPr>
            <a:r>
              <a:rPr lang="es-ES" sz="900" b="1" dirty="0">
                <a:solidFill>
                  <a:srgbClr val="FFFFFF"/>
                </a:solidFill>
                <a:cs typeface="Arial" charset="0"/>
              </a:rPr>
              <a:t>E1. Especialización de la gestión digital por públicos diferenciados</a:t>
            </a:r>
          </a:p>
        </p:txBody>
      </p:sp>
      <p:sp>
        <p:nvSpPr>
          <p:cNvPr id="51" name="Text Box 31"/>
          <p:cNvSpPr txBox="1">
            <a:spLocks noChangeArrowheads="1"/>
          </p:cNvSpPr>
          <p:nvPr>
            <p:custDataLst>
              <p:tags r:id="rId18"/>
            </p:custDataLst>
          </p:nvPr>
        </p:nvSpPr>
        <p:spPr bwMode="auto">
          <a:xfrm>
            <a:off x="6997290" y="4166193"/>
            <a:ext cx="2612065" cy="539564"/>
          </a:xfrm>
          <a:prstGeom prst="rect">
            <a:avLst/>
          </a:prstGeom>
          <a:solidFill>
            <a:schemeClr val="accent3"/>
          </a:solidFill>
          <a:ln w="9525">
            <a:noFill/>
            <a:miter lim="800000"/>
            <a:headEnd/>
            <a:tailEnd/>
          </a:ln>
          <a:extLst/>
        </p:spPr>
        <p:txBody>
          <a:bodyPr lIns="22941" tIns="22941" rIns="22941" bIns="22941"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931658" fontAlgn="base">
              <a:spcBef>
                <a:spcPct val="0"/>
              </a:spcBef>
              <a:spcAft>
                <a:spcPct val="0"/>
              </a:spcAft>
            </a:pPr>
            <a:r>
              <a:rPr lang="es-ES" b="1" dirty="0" smtClean="0">
                <a:solidFill>
                  <a:srgbClr val="FFFFFF"/>
                </a:solidFill>
              </a:rPr>
              <a:t>E3. </a:t>
            </a:r>
            <a:r>
              <a:rPr lang="es-ES" b="1" dirty="0">
                <a:solidFill>
                  <a:srgbClr val="FFFFFF"/>
                </a:solidFill>
              </a:rPr>
              <a:t>Desarrollo de la web como herramienta de conversión</a:t>
            </a:r>
          </a:p>
        </p:txBody>
      </p:sp>
      <p:sp>
        <p:nvSpPr>
          <p:cNvPr id="85" name="Text Box 35"/>
          <p:cNvSpPr txBox="1">
            <a:spLocks noChangeArrowheads="1"/>
          </p:cNvSpPr>
          <p:nvPr>
            <p:custDataLst>
              <p:tags r:id="rId19"/>
            </p:custDataLst>
          </p:nvPr>
        </p:nvSpPr>
        <p:spPr bwMode="auto">
          <a:xfrm>
            <a:off x="1213802" y="3483968"/>
            <a:ext cx="8395553" cy="622847"/>
          </a:xfrm>
          <a:prstGeom prst="rect">
            <a:avLst/>
          </a:prstGeom>
          <a:solidFill>
            <a:schemeClr val="accent3"/>
          </a:solidFill>
          <a:ln w="28575">
            <a:noFill/>
            <a:miter lim="800000"/>
            <a:headEnd/>
            <a:tailEnd/>
          </a:ln>
        </p:spPr>
        <p:txBody>
          <a:bodyPr lIns="22941" tIns="22941" rIns="22941" bIns="22941"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31658" fontAlgn="base">
              <a:lnSpc>
                <a:spcPct val="80000"/>
              </a:lnSpc>
              <a:spcBef>
                <a:spcPct val="0"/>
              </a:spcBef>
              <a:spcAft>
                <a:spcPct val="0"/>
              </a:spcAft>
            </a:pPr>
            <a:r>
              <a:rPr lang="es-ES" sz="900" b="1" dirty="0">
                <a:solidFill>
                  <a:srgbClr val="FFFFFF"/>
                </a:solidFill>
                <a:cs typeface="Arial" charset="0"/>
              </a:rPr>
              <a:t>E1. Marketing como un proceso integrado, continuo y focalizado desde el producto hasta la venta y fidelización del cliente </a:t>
            </a:r>
          </a:p>
        </p:txBody>
      </p:sp>
      <p:sp>
        <p:nvSpPr>
          <p:cNvPr id="90" name="Rectangle 89"/>
          <p:cNvSpPr/>
          <p:nvPr>
            <p:custDataLst>
              <p:tags r:id="rId20"/>
            </p:custDataLst>
          </p:nvPr>
        </p:nvSpPr>
        <p:spPr>
          <a:xfrm>
            <a:off x="1213797" y="5339281"/>
            <a:ext cx="2052000"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Especialización de marketing por grandes públicos</a:t>
            </a:r>
          </a:p>
        </p:txBody>
      </p:sp>
      <p:sp>
        <p:nvSpPr>
          <p:cNvPr id="91" name="Rectangle 90"/>
          <p:cNvSpPr/>
          <p:nvPr>
            <p:custDataLst>
              <p:tags r:id="rId21"/>
            </p:custDataLst>
          </p:nvPr>
        </p:nvSpPr>
        <p:spPr>
          <a:xfrm>
            <a:off x="3325915" y="5339281"/>
            <a:ext cx="2054400"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Reclasificación de mercados internacionales target</a:t>
            </a:r>
          </a:p>
        </p:txBody>
      </p:sp>
      <p:sp>
        <p:nvSpPr>
          <p:cNvPr id="92" name="Rectangle 91"/>
          <p:cNvSpPr/>
          <p:nvPr>
            <p:custDataLst>
              <p:tags r:id="rId22"/>
            </p:custDataLst>
          </p:nvPr>
        </p:nvSpPr>
        <p:spPr>
          <a:xfrm>
            <a:off x="5438033" y="5339281"/>
            <a:ext cx="2052000"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E3. Promociones conjuntas con actores clave</a:t>
            </a:r>
          </a:p>
        </p:txBody>
      </p:sp>
      <p:sp>
        <p:nvSpPr>
          <p:cNvPr id="93" name="Rectangle 92"/>
          <p:cNvSpPr/>
          <p:nvPr>
            <p:custDataLst>
              <p:tags r:id="rId23"/>
            </p:custDataLst>
          </p:nvPr>
        </p:nvSpPr>
        <p:spPr>
          <a:xfrm>
            <a:off x="7557350" y="5339281"/>
            <a:ext cx="2052002"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E4. Inteligencia de mercados en tiempo real para toma de decisiones</a:t>
            </a:r>
          </a:p>
        </p:txBody>
      </p:sp>
      <p:sp>
        <p:nvSpPr>
          <p:cNvPr id="95" name="Rectangle 94"/>
          <p:cNvSpPr/>
          <p:nvPr>
            <p:custDataLst>
              <p:tags r:id="rId24"/>
            </p:custDataLst>
          </p:nvPr>
        </p:nvSpPr>
        <p:spPr>
          <a:xfrm>
            <a:off x="1213797" y="5912064"/>
            <a:ext cx="4166518"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Reclasificación de mercados por objetivos de acción al mercado</a:t>
            </a:r>
          </a:p>
        </p:txBody>
      </p:sp>
      <p:sp>
        <p:nvSpPr>
          <p:cNvPr id="100" name="Rectangle 99"/>
          <p:cNvSpPr/>
          <p:nvPr>
            <p:custDataLst>
              <p:tags r:id="rId25"/>
            </p:custDataLst>
          </p:nvPr>
        </p:nvSpPr>
        <p:spPr>
          <a:xfrm>
            <a:off x="5438033" y="5912064"/>
            <a:ext cx="4164117"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Distribución del presupuesto por objetivos para cada mercado</a:t>
            </a:r>
          </a:p>
        </p:txBody>
      </p:sp>
      <p:sp>
        <p:nvSpPr>
          <p:cNvPr id="102" name="TextBox 101"/>
          <p:cNvSpPr txBox="1"/>
          <p:nvPr>
            <p:custDataLst>
              <p:tags r:id="rId26"/>
            </p:custDataLst>
          </p:nvPr>
        </p:nvSpPr>
        <p:spPr>
          <a:xfrm>
            <a:off x="163499" y="3469434"/>
            <a:ext cx="1004847" cy="1973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chemeClr val="accent3"/>
                </a:solidFill>
                <a:cs typeface="Arial" pitchFamily="34" charset="0"/>
              </a:rPr>
              <a:t>MARKETING</a:t>
            </a:r>
          </a:p>
        </p:txBody>
      </p:sp>
      <p:sp>
        <p:nvSpPr>
          <p:cNvPr id="103" name="TextBox 102"/>
          <p:cNvSpPr txBox="1"/>
          <p:nvPr>
            <p:custDataLst>
              <p:tags r:id="rId27"/>
            </p:custDataLst>
          </p:nvPr>
        </p:nvSpPr>
        <p:spPr>
          <a:xfrm>
            <a:off x="163499" y="4285597"/>
            <a:ext cx="1004847" cy="3358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chemeClr val="accent3"/>
                </a:solidFill>
                <a:cs typeface="Arial" pitchFamily="34" charset="0"/>
              </a:rPr>
              <a:t>Marketing online</a:t>
            </a:r>
          </a:p>
        </p:txBody>
      </p:sp>
      <p:sp>
        <p:nvSpPr>
          <p:cNvPr id="104" name="TextBox 103"/>
          <p:cNvSpPr txBox="1"/>
          <p:nvPr>
            <p:custDataLst>
              <p:tags r:id="rId28"/>
            </p:custDataLst>
          </p:nvPr>
        </p:nvSpPr>
        <p:spPr>
          <a:xfrm>
            <a:off x="163499" y="4767928"/>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Producto, desarrollo e inversiones</a:t>
            </a:r>
          </a:p>
        </p:txBody>
      </p:sp>
      <p:sp>
        <p:nvSpPr>
          <p:cNvPr id="105" name="TextBox 104"/>
          <p:cNvSpPr txBox="1"/>
          <p:nvPr>
            <p:custDataLst>
              <p:tags r:id="rId29"/>
            </p:custDataLst>
          </p:nvPr>
        </p:nvSpPr>
        <p:spPr>
          <a:xfrm>
            <a:off x="163499" y="5369064"/>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(internacional)</a:t>
            </a:r>
          </a:p>
        </p:txBody>
      </p:sp>
      <p:sp>
        <p:nvSpPr>
          <p:cNvPr id="106" name="TextBox 105"/>
          <p:cNvSpPr txBox="1"/>
          <p:nvPr>
            <p:custDataLst>
              <p:tags r:id="rId30"/>
            </p:custDataLst>
          </p:nvPr>
        </p:nvSpPr>
        <p:spPr>
          <a:xfrm>
            <a:off x="163499" y="5944695"/>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(nacional)</a:t>
            </a:r>
          </a:p>
        </p:txBody>
      </p:sp>
      <p:sp>
        <p:nvSpPr>
          <p:cNvPr id="63" name="Rectangle 62"/>
          <p:cNvSpPr/>
          <p:nvPr>
            <p:custDataLst>
              <p:tags r:id="rId31"/>
            </p:custDataLst>
          </p:nvPr>
        </p:nvSpPr>
        <p:spPr>
          <a:xfrm>
            <a:off x="1213802" y="4752410"/>
            <a:ext cx="1633721"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algn="ctr" defTabSz="931658" fontAlgn="base">
              <a:lnSpc>
                <a:spcPct val="80000"/>
              </a:lnSpc>
              <a:spcBef>
                <a:spcPct val="0"/>
              </a:spcBef>
              <a:spcAft>
                <a:spcPct val="0"/>
              </a:spcAft>
            </a:pPr>
            <a:r>
              <a:rPr lang="es-ES" sz="900" b="1" dirty="0">
                <a:solidFill>
                  <a:srgbClr val="FFFFFF"/>
                </a:solidFill>
                <a:cs typeface="Arial" panose="020B0604020202020204" pitchFamily="34" charset="0"/>
              </a:rPr>
              <a:t>E1. </a:t>
            </a:r>
            <a:r>
              <a:rPr lang="es-ES" sz="900" b="1" dirty="0">
                <a:solidFill>
                  <a:srgbClr val="FFFFFF"/>
                </a:solidFill>
                <a:cs typeface="Arial" charset="0"/>
              </a:rPr>
              <a:t>Desarrollo inorgánico del turismo a través de captación de inversiones de alto impacto </a:t>
            </a:r>
          </a:p>
        </p:txBody>
      </p:sp>
      <p:sp>
        <p:nvSpPr>
          <p:cNvPr id="64" name="Rectangle 63"/>
          <p:cNvSpPr/>
          <p:nvPr>
            <p:custDataLst>
              <p:tags r:id="rId32"/>
            </p:custDataLst>
          </p:nvPr>
        </p:nvSpPr>
        <p:spPr>
          <a:xfrm>
            <a:off x="2905758" y="4752410"/>
            <a:ext cx="1638816"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Promoción de la inversión adecuada a cada tipología de proyecto</a:t>
            </a:r>
          </a:p>
        </p:txBody>
      </p:sp>
      <p:sp>
        <p:nvSpPr>
          <p:cNvPr id="65" name="Rectangle 64"/>
          <p:cNvSpPr/>
          <p:nvPr>
            <p:custDataLst>
              <p:tags r:id="rId33"/>
            </p:custDataLst>
          </p:nvPr>
        </p:nvSpPr>
        <p:spPr>
          <a:xfrm>
            <a:off x="4590319" y="4752410"/>
            <a:ext cx="1642512"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algn="ctr" defTabSz="931658" fontAlgn="base">
              <a:lnSpc>
                <a:spcPct val="80000"/>
              </a:lnSpc>
              <a:spcBef>
                <a:spcPct val="0"/>
              </a:spcBef>
              <a:spcAft>
                <a:spcPct val="0"/>
              </a:spcAft>
            </a:pPr>
            <a:r>
              <a:rPr lang="es-ES" sz="900" b="1" dirty="0">
                <a:solidFill>
                  <a:srgbClr val="FFFFFF"/>
                </a:solidFill>
                <a:cs typeface="Arial" panose="020B0604020202020204" pitchFamily="34" charset="0"/>
              </a:rPr>
              <a:t>E3. </a:t>
            </a:r>
            <a:r>
              <a:rPr lang="es-ES" sz="900" b="1" dirty="0">
                <a:solidFill>
                  <a:srgbClr val="FFFFFF"/>
                </a:solidFill>
                <a:cs typeface="Arial" charset="0"/>
              </a:rPr>
              <a:t>Aumentar y comunicar los beneficios integrales para la calidad</a:t>
            </a:r>
          </a:p>
        </p:txBody>
      </p:sp>
      <p:sp>
        <p:nvSpPr>
          <p:cNvPr id="66" name="Rectangle 65"/>
          <p:cNvSpPr/>
          <p:nvPr>
            <p:custDataLst>
              <p:tags r:id="rId34"/>
            </p:custDataLst>
          </p:nvPr>
        </p:nvSpPr>
        <p:spPr>
          <a:xfrm>
            <a:off x="6278586" y="4752410"/>
            <a:ext cx="1642512"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E4. Foco de desarrollo turístico en centralidades de alto atractivo y potencial</a:t>
            </a:r>
          </a:p>
        </p:txBody>
      </p:sp>
      <p:sp>
        <p:nvSpPr>
          <p:cNvPr id="67" name="Rectangle 66"/>
          <p:cNvSpPr/>
          <p:nvPr>
            <p:custDataLst>
              <p:tags r:id="rId35"/>
            </p:custDataLst>
          </p:nvPr>
        </p:nvSpPr>
        <p:spPr>
          <a:xfrm>
            <a:off x="7966843" y="4752410"/>
            <a:ext cx="1642509"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E5. Dinamización turística integral</a:t>
            </a:r>
          </a:p>
        </p:txBody>
      </p:sp>
    </p:spTree>
    <p:extLst>
      <p:ext uri="{BB962C8B-B14F-4D97-AF65-F5344CB8AC3E}">
        <p14:creationId xmlns:p14="http://schemas.microsoft.com/office/powerpoint/2010/main" val="3777897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Conectividad </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38</a:t>
            </a:fld>
            <a:endParaRPr lang="es-ES" dirty="0">
              <a:solidFill>
                <a:srgbClr val="002776"/>
              </a:solidFill>
            </a:endParaRPr>
          </a:p>
        </p:txBody>
      </p:sp>
      <p:cxnSp>
        <p:nvCxnSpPr>
          <p:cNvPr id="54" name="Straight Connector 53"/>
          <p:cNvCxnSpPr/>
          <p:nvPr>
            <p:custDataLst>
              <p:tags r:id="rId1"/>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2"/>
            </p:custDataLst>
          </p:nvPr>
        </p:nvSpPr>
        <p:spPr>
          <a:xfrm>
            <a:off x="8118231"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4"/>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5"/>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3"/>
            </p:custDataLst>
          </p:nvPr>
        </p:nvSpPr>
        <p:spPr>
          <a:xfrm>
            <a:off x="7359075" y="1061520"/>
            <a:ext cx="623727"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4"/>
            </p:custDataLst>
          </p:nvPr>
        </p:nvSpPr>
        <p:spPr bwMode="auto">
          <a:xfrm>
            <a:off x="344493" y="1573505"/>
            <a:ext cx="1007188" cy="765679"/>
          </a:xfrm>
          <a:prstGeom prst="rect">
            <a:avLst/>
          </a:prstGeom>
          <a:solidFill>
            <a:srgbClr val="92D400"/>
          </a:solidFill>
          <a:ln w="12700" algn="ctr">
            <a:noFill/>
            <a:miter lim="800000"/>
            <a:headEnd/>
            <a:tailEnd/>
          </a:ln>
          <a:effectLst>
            <a:outerShdw blurRad="50800" dist="38100" dir="8100000" algn="tr" rotWithShape="0">
              <a:prstClr val="black">
                <a:alpha val="40000"/>
              </a:prstClr>
            </a:outerShdw>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b="1" dirty="0">
                <a:solidFill>
                  <a:srgbClr val="FFFFFF"/>
                </a:solidFill>
                <a:cs typeface="Arial" pitchFamily="34" charset="0"/>
              </a:rPr>
              <a:t>Conectividad</a:t>
            </a:r>
          </a:p>
        </p:txBody>
      </p:sp>
      <p:sp>
        <p:nvSpPr>
          <p:cNvPr id="68" name="Rectangle 57"/>
          <p:cNvSpPr>
            <a:spLocks noChangeArrowheads="1"/>
          </p:cNvSpPr>
          <p:nvPr>
            <p:custDataLst>
              <p:tags r:id="rId5"/>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69" name="Rectangle 57"/>
          <p:cNvSpPr>
            <a:spLocks noChangeArrowheads="1"/>
          </p:cNvSpPr>
          <p:nvPr>
            <p:custDataLst>
              <p:tags r:id="rId6"/>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71" name="Right Arrow 70"/>
          <p:cNvSpPr/>
          <p:nvPr>
            <p:custDataLst>
              <p:tags r:id="rId7"/>
            </p:custDataLst>
          </p:nvPr>
        </p:nvSpPr>
        <p:spPr>
          <a:xfrm>
            <a:off x="1396797" y="1727232"/>
            <a:ext cx="167865" cy="394099"/>
          </a:xfrm>
          <a:prstGeom prst="rightArrow">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2"/>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3"/>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5" y="1119455"/>
            <a:ext cx="3401804" cy="360000"/>
            <a:chOff x="4670603" y="1083229"/>
            <a:chExt cx="1899243" cy="360000"/>
          </a:xfrm>
        </p:grpSpPr>
        <p:cxnSp>
          <p:nvCxnSpPr>
            <p:cNvPr id="109" name="Straight Connector 108"/>
            <p:cNvCxnSpPr/>
            <p:nvPr>
              <p:custDataLst>
                <p:tags r:id="rId30"/>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1"/>
              </p:custDataLst>
            </p:nvPr>
          </p:nvSpPr>
          <p:spPr>
            <a:xfrm>
              <a:off x="5098793" y="1083229"/>
              <a:ext cx="1016832"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116" name="TextBox 115"/>
          <p:cNvSpPr txBox="1"/>
          <p:nvPr>
            <p:custDataLst>
              <p:tags r:id="rId8"/>
            </p:custDataLst>
          </p:nvPr>
        </p:nvSpPr>
        <p:spPr>
          <a:xfrm>
            <a:off x="3641670" y="1541033"/>
            <a:ext cx="756000" cy="792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 </a:t>
            </a:r>
          </a:p>
          <a:p>
            <a:pPr defTabSz="931658" fontAlgn="base">
              <a:spcBef>
                <a:spcPct val="0"/>
              </a:spcBef>
              <a:spcAft>
                <a:spcPts val="300"/>
              </a:spcAft>
            </a:pPr>
            <a:r>
              <a:rPr lang="es-ES" sz="800" dirty="0">
                <a:solidFill>
                  <a:srgbClr val="002060"/>
                </a:solidFill>
                <a:cs typeface="Arial" pitchFamily="34" charset="0"/>
              </a:rPr>
              <a:t>Mejorar la conectividad de Quito</a:t>
            </a:r>
          </a:p>
        </p:txBody>
      </p:sp>
      <p:sp>
        <p:nvSpPr>
          <p:cNvPr id="118" name="TextBox 117"/>
          <p:cNvSpPr txBox="1"/>
          <p:nvPr>
            <p:custDataLst>
              <p:tags r:id="rId9"/>
            </p:custDataLst>
          </p:nvPr>
        </p:nvSpPr>
        <p:spPr>
          <a:xfrm>
            <a:off x="4446826" y="1541033"/>
            <a:ext cx="2912244" cy="792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Núm. aerolíneas </a:t>
            </a:r>
            <a:r>
              <a:rPr lang="es-ES" sz="800" dirty="0">
                <a:solidFill>
                  <a:srgbClr val="002060"/>
                </a:solidFill>
                <a:cs typeface="Arial" pitchFamily="34" charset="0"/>
              </a:rPr>
              <a:t>(13 valor actual): 15 en 2017, 16 en 2021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Oferta de destinos </a:t>
            </a:r>
            <a:r>
              <a:rPr lang="es-ES" sz="800" dirty="0">
                <a:solidFill>
                  <a:srgbClr val="002060"/>
                </a:solidFill>
                <a:cs typeface="Arial" pitchFamily="34" charset="0"/>
              </a:rPr>
              <a:t>(27 valor actual): 31 en 2017, 34 en 2021</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Tráfico de pasajeros internacionales en UIO</a:t>
            </a:r>
            <a:r>
              <a:rPr lang="es-ES" sz="800" dirty="0">
                <a:solidFill>
                  <a:srgbClr val="002060"/>
                </a:solidFill>
                <a:cs typeface="Arial" pitchFamily="34" charset="0"/>
              </a:rPr>
              <a:t>: +8% </a:t>
            </a:r>
            <a:r>
              <a:rPr lang="es-ES" sz="800" dirty="0" err="1">
                <a:solidFill>
                  <a:srgbClr val="002060"/>
                </a:solidFill>
                <a:cs typeface="Arial" pitchFamily="34" charset="0"/>
              </a:rPr>
              <a:t>var</a:t>
            </a:r>
            <a:r>
              <a:rPr lang="es-ES" sz="800" dirty="0">
                <a:solidFill>
                  <a:srgbClr val="002060"/>
                </a:solidFill>
                <a:cs typeface="Arial" pitchFamily="34" charset="0"/>
              </a:rPr>
              <a:t>. absoluta en 2017 vs 2015, +16,6% </a:t>
            </a:r>
            <a:r>
              <a:rPr lang="es-ES" sz="800" dirty="0" err="1">
                <a:solidFill>
                  <a:srgbClr val="002060"/>
                </a:solidFill>
                <a:cs typeface="Arial" pitchFamily="34" charset="0"/>
              </a:rPr>
              <a:t>var</a:t>
            </a:r>
            <a:r>
              <a:rPr lang="es-ES" sz="800" dirty="0">
                <a:solidFill>
                  <a:srgbClr val="002060"/>
                </a:solidFill>
                <a:cs typeface="Arial" pitchFamily="34" charset="0"/>
              </a:rPr>
              <a:t>. absoluta en 2021 vs 2017</a:t>
            </a:r>
          </a:p>
        </p:txBody>
      </p:sp>
      <p:sp>
        <p:nvSpPr>
          <p:cNvPr id="119" name="TextBox 118"/>
          <p:cNvSpPr txBox="1"/>
          <p:nvPr>
            <p:custDataLst>
              <p:tags r:id="rId10"/>
            </p:custDataLst>
          </p:nvPr>
        </p:nvSpPr>
        <p:spPr>
          <a:xfrm>
            <a:off x="3641670" y="2408973"/>
            <a:ext cx="756000" cy="1188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 </a:t>
            </a:r>
          </a:p>
          <a:p>
            <a:pPr defTabSz="931658" fontAlgn="base">
              <a:spcBef>
                <a:spcPct val="0"/>
              </a:spcBef>
              <a:spcAft>
                <a:spcPts val="300"/>
              </a:spcAft>
            </a:pPr>
            <a:r>
              <a:rPr lang="es-ES" sz="800" dirty="0">
                <a:solidFill>
                  <a:srgbClr val="002060"/>
                </a:solidFill>
                <a:cs typeface="Arial" pitchFamily="34" charset="0"/>
              </a:rPr>
              <a:t>Mejorar los costos asociados a la infraestructura existente y servicios asociados</a:t>
            </a:r>
          </a:p>
          <a:p>
            <a:pPr defTabSz="931658" fontAlgn="base">
              <a:spcBef>
                <a:spcPct val="0"/>
              </a:spcBef>
              <a:spcAft>
                <a:spcPts val="300"/>
              </a:spcAft>
            </a:pPr>
            <a:endParaRPr lang="es-ES" sz="900" dirty="0">
              <a:solidFill>
                <a:srgbClr val="002060"/>
              </a:solidFill>
              <a:cs typeface="Arial" pitchFamily="34" charset="0"/>
            </a:endParaRPr>
          </a:p>
        </p:txBody>
      </p:sp>
      <p:sp>
        <p:nvSpPr>
          <p:cNvPr id="120" name="TextBox 119"/>
          <p:cNvSpPr txBox="1"/>
          <p:nvPr>
            <p:custDataLst>
              <p:tags r:id="rId11"/>
            </p:custDataLst>
          </p:nvPr>
        </p:nvSpPr>
        <p:spPr>
          <a:xfrm>
            <a:off x="3641670" y="3672917"/>
            <a:ext cx="756000" cy="2823141"/>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3: </a:t>
            </a:r>
          </a:p>
          <a:p>
            <a:pPr defTabSz="931658" fontAlgn="base">
              <a:spcBef>
                <a:spcPct val="0"/>
              </a:spcBef>
              <a:spcAft>
                <a:spcPts val="300"/>
              </a:spcAft>
            </a:pPr>
            <a:r>
              <a:rPr lang="es-ES" sz="800" dirty="0">
                <a:solidFill>
                  <a:srgbClr val="002060"/>
                </a:solidFill>
                <a:cs typeface="Arial" pitchFamily="34" charset="0"/>
              </a:rPr>
              <a:t>Aprovechar y mejorar el marco regulatorio de servicios aéreos (</a:t>
            </a:r>
            <a:r>
              <a:rPr lang="es-ES" sz="800" dirty="0" err="1">
                <a:solidFill>
                  <a:srgbClr val="002060"/>
                </a:solidFill>
                <a:cs typeface="Arial" pitchFamily="34" charset="0"/>
              </a:rPr>
              <a:t>ASAs</a:t>
            </a:r>
            <a:r>
              <a:rPr lang="es-ES" sz="800" dirty="0">
                <a:solidFill>
                  <a:srgbClr val="002060"/>
                </a:solidFill>
                <a:cs typeface="Arial" pitchFamily="34" charset="0"/>
              </a:rPr>
              <a:t>, restricciones a chárter, impuestos, otros)</a:t>
            </a:r>
          </a:p>
        </p:txBody>
      </p:sp>
      <p:sp>
        <p:nvSpPr>
          <p:cNvPr id="121" name="TextBox 120"/>
          <p:cNvSpPr txBox="1"/>
          <p:nvPr>
            <p:custDataLst>
              <p:tags r:id="rId12"/>
            </p:custDataLst>
          </p:nvPr>
        </p:nvSpPr>
        <p:spPr>
          <a:xfrm>
            <a:off x="4446826" y="2408974"/>
            <a:ext cx="2912244" cy="1188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de las tarifas aeroportuarias</a:t>
            </a:r>
            <a:r>
              <a:rPr lang="es-ES" sz="800" dirty="0">
                <a:solidFill>
                  <a:srgbClr val="002060"/>
                </a:solidFill>
                <a:cs typeface="Arial" pitchFamily="34" charset="0"/>
              </a:rPr>
              <a:t>: -50% en 2017 de la brecha vs países de la región en relación con la tasa de aterrizaje; -50% restante de la brecha en 2021, consiguiendo tarifas similares</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de costos combustible</a:t>
            </a:r>
            <a:r>
              <a:rPr lang="es-ES" sz="800" dirty="0">
                <a:solidFill>
                  <a:srgbClr val="002060"/>
                </a:solidFill>
                <a:cs typeface="Arial" pitchFamily="34" charset="0"/>
              </a:rPr>
              <a:t>: hasta -20% en 2017 de la diferencia del precio vs precio medio en los aeropuertos de la región; hasta -40% en 2021 del precio vs precio medio en los aeropuertos de la región</a:t>
            </a:r>
          </a:p>
        </p:txBody>
      </p:sp>
      <p:sp>
        <p:nvSpPr>
          <p:cNvPr id="122" name="TextBox 121"/>
          <p:cNvSpPr txBox="1"/>
          <p:nvPr>
            <p:custDataLst>
              <p:tags r:id="rId13"/>
            </p:custDataLst>
          </p:nvPr>
        </p:nvSpPr>
        <p:spPr>
          <a:xfrm>
            <a:off x="4446826" y="3672917"/>
            <a:ext cx="2912244" cy="2823141"/>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8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err="1">
                <a:solidFill>
                  <a:srgbClr val="002060"/>
                </a:solidFill>
                <a:cs typeface="Arial" pitchFamily="34" charset="0"/>
              </a:rPr>
              <a:t>ASAs</a:t>
            </a:r>
            <a:r>
              <a:rPr lang="es-ES" sz="800" i="1" dirty="0">
                <a:solidFill>
                  <a:srgbClr val="002060"/>
                </a:solidFill>
                <a:cs typeface="Arial" pitchFamily="34" charset="0"/>
              </a:rPr>
              <a:t> nuevos o revisados </a:t>
            </a:r>
            <a:r>
              <a:rPr lang="es-ES" sz="800" dirty="0">
                <a:solidFill>
                  <a:srgbClr val="002060"/>
                </a:solidFill>
                <a:cs typeface="Arial" pitchFamily="34" charset="0"/>
              </a:rPr>
              <a:t>(consistentes con el desarrollo de mercados/destinos objetivo):</a:t>
            </a:r>
            <a:r>
              <a:rPr lang="es-ES" sz="800" dirty="0">
                <a:solidFill>
                  <a:srgbClr val="FF0000"/>
                </a:solidFill>
                <a:cs typeface="Arial" pitchFamily="34" charset="0"/>
              </a:rPr>
              <a:t> </a:t>
            </a:r>
            <a:r>
              <a:rPr lang="es-ES" sz="800" dirty="0">
                <a:solidFill>
                  <a:srgbClr val="002060"/>
                </a:solidFill>
                <a:cs typeface="Arial" pitchFamily="34" charset="0"/>
              </a:rPr>
              <a:t>+2 en 2017; +1 en 2021 vs 2017</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 eliminación de restricciones a operaciones de </a:t>
            </a:r>
            <a:r>
              <a:rPr lang="es-ES" sz="800" i="1" dirty="0" err="1">
                <a:solidFill>
                  <a:srgbClr val="002060"/>
                </a:solidFill>
                <a:cs typeface="Arial" pitchFamily="34" charset="0"/>
              </a:rPr>
              <a:t>pax</a:t>
            </a:r>
            <a:r>
              <a:rPr lang="es-ES" sz="800" i="1" dirty="0">
                <a:solidFill>
                  <a:srgbClr val="002060"/>
                </a:solidFill>
                <a:cs typeface="Arial" pitchFamily="34" charset="0"/>
              </a:rPr>
              <a:t> internacionales</a:t>
            </a:r>
            <a:r>
              <a:rPr lang="es-ES" sz="800" dirty="0">
                <a:solidFill>
                  <a:srgbClr val="002060"/>
                </a:solidFill>
                <a:cs typeface="Arial" pitchFamily="34" charset="0"/>
              </a:rPr>
              <a:t>: </a:t>
            </a:r>
          </a:p>
          <a:p>
            <a:pPr marL="182538" indent="-95238" defTabSz="931658" fontAlgn="base">
              <a:spcBef>
                <a:spcPct val="0"/>
              </a:spcBef>
              <a:buFont typeface="Arial" panose="020B0604020202020204" pitchFamily="34" charset="0"/>
              <a:buChar char="−"/>
            </a:pPr>
            <a:r>
              <a:rPr lang="es-ES" sz="700" dirty="0">
                <a:solidFill>
                  <a:srgbClr val="002060"/>
                </a:solidFill>
                <a:cs typeface="Arial" pitchFamily="34" charset="0"/>
              </a:rPr>
              <a:t>2017: </a:t>
            </a:r>
            <a:r>
              <a:rPr lang="es-ES" sz="700" u="sng" dirty="0">
                <a:solidFill>
                  <a:srgbClr val="002060"/>
                </a:solidFill>
                <a:cs typeface="Arial" pitchFamily="34" charset="0"/>
              </a:rPr>
              <a:t>mejoras en las restricciones </a:t>
            </a:r>
            <a:r>
              <a:rPr lang="es-ES" sz="700" dirty="0">
                <a:solidFill>
                  <a:srgbClr val="002060"/>
                </a:solidFill>
                <a:cs typeface="Arial" pitchFamily="34" charset="0"/>
              </a:rPr>
              <a:t>relativas al uso de aeronaves de mayor tamaño con matrícula extranjera permitiendo a las aerolíneas ecuatorianas utilizar aeronaves de matrícula extranjera bajo un abanico más amplio de circunstancias; </a:t>
            </a:r>
            <a:r>
              <a:rPr lang="es-ES" sz="700" u="sng" dirty="0">
                <a:solidFill>
                  <a:srgbClr val="002060"/>
                </a:solidFill>
                <a:cs typeface="Arial" pitchFamily="34" charset="0"/>
              </a:rPr>
              <a:t>Mejora relativa al núm. de vuelos chárter permitidos por aerolíneas nacionales </a:t>
            </a:r>
            <a:r>
              <a:rPr lang="es-ES" sz="700" dirty="0">
                <a:solidFill>
                  <a:srgbClr val="002060"/>
                </a:solidFill>
                <a:cs typeface="Arial" pitchFamily="34" charset="0"/>
              </a:rPr>
              <a:t>hasta llegar a 50 vuelos anuales</a:t>
            </a:r>
          </a:p>
          <a:p>
            <a:pPr marL="182538" indent="-95238" defTabSz="931658" fontAlgn="base">
              <a:spcBef>
                <a:spcPct val="0"/>
              </a:spcBef>
              <a:buFont typeface="Arial" panose="020B0604020202020204" pitchFamily="34" charset="0"/>
              <a:buChar char="−"/>
            </a:pPr>
            <a:r>
              <a:rPr lang="es-ES" sz="700" dirty="0">
                <a:solidFill>
                  <a:srgbClr val="002060"/>
                </a:solidFill>
                <a:cs typeface="Arial" pitchFamily="34" charset="0"/>
              </a:rPr>
              <a:t>2021: </a:t>
            </a:r>
            <a:r>
              <a:rPr lang="es-ES" sz="700" u="sng" dirty="0">
                <a:solidFill>
                  <a:srgbClr val="002060"/>
                </a:solidFill>
                <a:cs typeface="Arial" pitchFamily="34" charset="0"/>
              </a:rPr>
              <a:t>eliminación total </a:t>
            </a:r>
            <a:r>
              <a:rPr lang="es-ES" sz="700" dirty="0">
                <a:solidFill>
                  <a:srgbClr val="002060"/>
                </a:solidFill>
                <a:cs typeface="Arial" pitchFamily="34" charset="0"/>
              </a:rPr>
              <a:t>en cuanto a tamaño y circunstancias bajo las cuales una aerolínea nacional puede operar una aeronave de matrícula extranjera siempre que se cumplan las especificaciones marcadas en los artículos 59 y 60 de la ley de Aviación civil ecuatoriana; </a:t>
            </a:r>
            <a:r>
              <a:rPr lang="es-ES" sz="700" u="sng" dirty="0">
                <a:solidFill>
                  <a:srgbClr val="002060"/>
                </a:solidFill>
                <a:cs typeface="Arial" pitchFamily="34" charset="0"/>
              </a:rPr>
              <a:t>Gran mejora relativa a los vuelos chárter </a:t>
            </a:r>
            <a:r>
              <a:rPr lang="es-ES" sz="700" dirty="0">
                <a:solidFill>
                  <a:srgbClr val="002060"/>
                </a:solidFill>
                <a:cs typeface="Arial" pitchFamily="34" charset="0"/>
              </a:rPr>
              <a:t>permitiendo a cada aerolínea la realización de los vuelos que justifique necesarios cada inicio de temporada</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o eliminación de impuestos con impacto relevante</a:t>
            </a:r>
            <a:r>
              <a:rPr lang="es-ES" sz="800" dirty="0">
                <a:solidFill>
                  <a:srgbClr val="002060"/>
                </a:solidFill>
                <a:cs typeface="Arial" pitchFamily="34" charset="0"/>
              </a:rPr>
              <a:t>: 2% impuesto combustible y 4% impuesto ISD en 2017; 0% impuesto combustible y 3% impuesto ISD en 2021</a:t>
            </a:r>
          </a:p>
        </p:txBody>
      </p:sp>
      <p:sp>
        <p:nvSpPr>
          <p:cNvPr id="107" name="Rectangle 106"/>
          <p:cNvSpPr/>
          <p:nvPr>
            <p:custDataLst>
              <p:tags r:id="rId14"/>
            </p:custDataLst>
          </p:nvPr>
        </p:nvSpPr>
        <p:spPr>
          <a:xfrm>
            <a:off x="1664232" y="1541033"/>
            <a:ext cx="1868875" cy="4955024"/>
          </a:xfrm>
          <a:prstGeom prst="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lIns="107985" tIns="29107" rIns="35995" bIns="29107" rtlCol="0" anchor="t"/>
          <a:lstStyle/>
          <a:p>
            <a:pPr marL="88888" indent="-88888" defTabSz="931658" fontAlgn="base">
              <a:spcBef>
                <a:spcPct val="0"/>
              </a:spcBef>
              <a:spcAft>
                <a:spcPts val="600"/>
              </a:spcAft>
              <a:buFont typeface="Arial" panose="020B0604020202020204" pitchFamily="34" charset="0"/>
              <a:buChar char="•"/>
            </a:pPr>
            <a:r>
              <a:rPr lang="es-ES" sz="1000" dirty="0">
                <a:solidFill>
                  <a:srgbClr val="FFFFFF"/>
                </a:solidFill>
                <a:cs typeface="Arial" pitchFamily="34" charset="0"/>
              </a:rPr>
              <a:t>Los niveles de desarrollo y crecimiento de la actividad del transporte aéreo en Ecuador, y en particular en Quito, van a la zaga de otros países/ciudades capitales comparables en Latinoamérica, situación agravada por la operación en competencia con Guayaquil.</a:t>
            </a:r>
          </a:p>
          <a:p>
            <a:pPr marL="88888" indent="-88888" defTabSz="931658" fontAlgn="base">
              <a:spcBef>
                <a:spcPct val="0"/>
              </a:spcBef>
              <a:spcAft>
                <a:spcPts val="600"/>
              </a:spcAft>
              <a:buFont typeface="Arial" panose="020B0604020202020204" pitchFamily="34" charset="0"/>
              <a:buChar char="•"/>
            </a:pPr>
            <a:r>
              <a:rPr lang="es-ES" sz="1000" dirty="0">
                <a:solidFill>
                  <a:srgbClr val="FFFFFF"/>
                </a:solidFill>
                <a:cs typeface="Arial" pitchFamily="34" charset="0"/>
              </a:rPr>
              <a:t>El Aeropuerto ofrece una infraestructura moderna y adecuada, aunque los costes de los servicios aeroportuarios son elevados para las compañías aéreas, lo que es en parte causa de una oferta limitada de vuelos a destinos relevantes, principalmente en Latinoamérica, Norteamérica y Europa.</a:t>
            </a:r>
            <a:endParaRPr lang="es-ES" sz="1000" b="1" dirty="0">
              <a:solidFill>
                <a:srgbClr val="FFFFFF"/>
              </a:solidFill>
            </a:endParaRPr>
          </a:p>
        </p:txBody>
      </p:sp>
      <p:grpSp>
        <p:nvGrpSpPr>
          <p:cNvPr id="4" name="Group 3"/>
          <p:cNvGrpSpPr/>
          <p:nvPr/>
        </p:nvGrpSpPr>
        <p:grpSpPr>
          <a:xfrm>
            <a:off x="7492820" y="1541037"/>
            <a:ext cx="2068692" cy="4955023"/>
            <a:chOff x="6681512" y="1541032"/>
            <a:chExt cx="2880000" cy="4955025"/>
          </a:xfrm>
        </p:grpSpPr>
        <p:sp>
          <p:nvSpPr>
            <p:cNvPr id="63" name="Rectangle 62"/>
            <p:cNvSpPr/>
            <p:nvPr>
              <p:custDataLst>
                <p:tags r:id="rId24"/>
              </p:custDataLst>
            </p:nvPr>
          </p:nvSpPr>
          <p:spPr>
            <a:xfrm>
              <a:off x="6681512" y="4976719"/>
              <a:ext cx="2880000" cy="1519338"/>
            </a:xfrm>
            <a:prstGeom prst="rect">
              <a:avLst/>
            </a:prstGeom>
            <a:solidFill>
              <a:schemeClr val="accent2">
                <a:lumMod val="20000"/>
                <a:lumOff val="80000"/>
              </a:schemeClr>
            </a:solidFill>
            <a:ln>
              <a:solidFill>
                <a:schemeClr val="accent2"/>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sp>
          <p:nvSpPr>
            <p:cNvPr id="65" name="Rectangle 64"/>
            <p:cNvSpPr/>
            <p:nvPr>
              <p:custDataLst>
                <p:tags r:id="rId25"/>
              </p:custDataLst>
            </p:nvPr>
          </p:nvSpPr>
          <p:spPr>
            <a:xfrm>
              <a:off x="6681512" y="3349822"/>
              <a:ext cx="2880000" cy="1519338"/>
            </a:xfrm>
            <a:prstGeom prst="rect">
              <a:avLst/>
            </a:prstGeom>
            <a:solidFill>
              <a:schemeClr val="accent2">
                <a:lumMod val="20000"/>
                <a:lumOff val="80000"/>
              </a:schemeClr>
            </a:solidFill>
            <a:ln>
              <a:solidFill>
                <a:schemeClr val="accent2"/>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grpSp>
          <p:nvGrpSpPr>
            <p:cNvPr id="3" name="Group 2"/>
            <p:cNvGrpSpPr/>
            <p:nvPr/>
          </p:nvGrpSpPr>
          <p:grpSpPr>
            <a:xfrm>
              <a:off x="6681512" y="1541032"/>
              <a:ext cx="2880000" cy="1695219"/>
              <a:chOff x="6681512" y="1541032"/>
              <a:chExt cx="2880000" cy="1606696"/>
            </a:xfrm>
          </p:grpSpPr>
          <p:sp>
            <p:nvSpPr>
              <p:cNvPr id="64" name="Rectangle 63"/>
              <p:cNvSpPr/>
              <p:nvPr>
                <p:custDataLst>
                  <p:tags r:id="rId28"/>
                </p:custDataLst>
              </p:nvPr>
            </p:nvSpPr>
            <p:spPr>
              <a:xfrm>
                <a:off x="6681512" y="1541032"/>
                <a:ext cx="2880000" cy="1606696"/>
              </a:xfrm>
              <a:prstGeom prst="rect">
                <a:avLst/>
              </a:prstGeom>
              <a:solidFill>
                <a:schemeClr val="accent2">
                  <a:lumMod val="20000"/>
                  <a:lumOff val="80000"/>
                </a:schemeClr>
              </a:solidFill>
              <a:ln>
                <a:solidFill>
                  <a:schemeClr val="accent2"/>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800" dirty="0">
                    <a:solidFill>
                      <a:srgbClr val="002060"/>
                    </a:solidFill>
                  </a:rPr>
                  <a:t>3</a:t>
                </a:r>
              </a:p>
            </p:txBody>
          </p:sp>
          <p:sp>
            <p:nvSpPr>
              <p:cNvPr id="72" name="TextBox 71"/>
              <p:cNvSpPr txBox="1"/>
              <p:nvPr>
                <p:custDataLst>
                  <p:tags r:id="rId29"/>
                </p:custDataLst>
              </p:nvPr>
            </p:nvSpPr>
            <p:spPr>
              <a:xfrm>
                <a:off x="7023155" y="1555969"/>
                <a:ext cx="2538357" cy="1543434"/>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1: </a:t>
                </a:r>
                <a:r>
                  <a:rPr lang="es-ES" sz="1000" b="1" dirty="0">
                    <a:solidFill>
                      <a:srgbClr val="002060"/>
                    </a:solidFill>
                    <a:cs typeface="Arial" pitchFamily="34" charset="0"/>
                  </a:rPr>
                  <a:t>Expansión del mercado actual de aerolíneas </a:t>
                </a:r>
              </a:p>
              <a:p>
                <a:pPr defTabSz="931658" fontAlgn="base">
                  <a:spcBef>
                    <a:spcPct val="0"/>
                  </a:spcBef>
                </a:pPr>
                <a:r>
                  <a:rPr lang="es-ES" sz="900" dirty="0">
                    <a:solidFill>
                      <a:srgbClr val="002060"/>
                    </a:solidFill>
                    <a:cs typeface="Arial" pitchFamily="34" charset="0"/>
                  </a:rPr>
                  <a:t>Propone la mejora de la conectividad en base a la mejora del mercado actual de aerolíneas comerciales que operan en el Aeropuerto de Quito, desde un enfoque colaborativo que persigue el mutuo beneficio de aerolíneas y aeropuerto.</a:t>
                </a:r>
              </a:p>
            </p:txBody>
          </p:sp>
        </p:grpSp>
        <p:sp>
          <p:nvSpPr>
            <p:cNvPr id="73" name="TextBox 72"/>
            <p:cNvSpPr txBox="1"/>
            <p:nvPr>
              <p:custDataLst>
                <p:tags r:id="rId26"/>
              </p:custDataLst>
            </p:nvPr>
          </p:nvSpPr>
          <p:spPr>
            <a:xfrm>
              <a:off x="7023155" y="5067747"/>
              <a:ext cx="2538357" cy="1374557"/>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060"/>
                  </a:solidFill>
                  <a:cs typeface="Arial" pitchFamily="34" charset="0"/>
                </a:rPr>
                <a:t>Mejora de costes operativos en UIO</a:t>
              </a:r>
            </a:p>
            <a:p>
              <a:pPr defTabSz="931658" fontAlgn="base">
                <a:spcBef>
                  <a:spcPct val="0"/>
                </a:spcBef>
                <a:spcAft>
                  <a:spcPts val="300"/>
                </a:spcAft>
              </a:pPr>
              <a:r>
                <a:rPr lang="es-ES" sz="900" dirty="0">
                  <a:solidFill>
                    <a:srgbClr val="002060"/>
                  </a:solidFill>
                  <a:cs typeface="Arial" pitchFamily="34" charset="0"/>
                </a:rPr>
                <a:t>Esta estrategia busca reducir los niveles de costes operativos que enfrentan las aerolíneas en UIO, a fin de propiciar la el incremento de la actividad de las compañías existentes y la atracción de nuevas compañías.</a:t>
              </a:r>
            </a:p>
          </p:txBody>
        </p:sp>
        <p:sp>
          <p:nvSpPr>
            <p:cNvPr id="123" name="TextBox 122"/>
            <p:cNvSpPr txBox="1"/>
            <p:nvPr>
              <p:custDataLst>
                <p:tags r:id="rId27"/>
              </p:custDataLst>
            </p:nvPr>
          </p:nvSpPr>
          <p:spPr>
            <a:xfrm>
              <a:off x="7023155" y="3540084"/>
              <a:ext cx="2538357" cy="1236056"/>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Expansión del mercado actual de destinos</a:t>
              </a:r>
            </a:p>
            <a:p>
              <a:pPr defTabSz="931658" fontAlgn="base">
                <a:spcBef>
                  <a:spcPct val="0"/>
                </a:spcBef>
                <a:spcAft>
                  <a:spcPts val="300"/>
                </a:spcAft>
              </a:pPr>
              <a:r>
                <a:rPr lang="es-ES" sz="900" dirty="0">
                  <a:solidFill>
                    <a:srgbClr val="002060"/>
                  </a:solidFill>
                  <a:cs typeface="Arial" pitchFamily="34" charset="0"/>
                </a:rPr>
                <a:t>Persigue la mejora del mercado de destinos operados desde el aeropuerto, entendidos estos destinos como mercados generadores de pasajeros turísticos entrantes en Quito.</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37"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82" name="Group 81"/>
          <p:cNvGrpSpPr/>
          <p:nvPr/>
        </p:nvGrpSpPr>
        <p:grpSpPr>
          <a:xfrm>
            <a:off x="1784653" y="6616111"/>
            <a:ext cx="6333583" cy="197292"/>
            <a:chOff x="2219817" y="6544076"/>
            <a:chExt cx="6333583" cy="197293"/>
          </a:xfrm>
        </p:grpSpPr>
        <p:sp>
          <p:nvSpPr>
            <p:cNvPr id="83" name="Rectangle 82"/>
            <p:cNvSpPr>
              <a:spLocks noChangeArrowheads="1"/>
            </p:cNvSpPr>
            <p:nvPr>
              <p:custDataLst>
                <p:tags r:id="rId18"/>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4" name="Rectangle 57"/>
            <p:cNvSpPr>
              <a:spLocks noChangeArrowheads="1"/>
            </p:cNvSpPr>
            <p:nvPr>
              <p:custDataLst>
                <p:tags r:id="rId19"/>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5" name="Rectangle 57"/>
            <p:cNvSpPr>
              <a:spLocks noChangeArrowheads="1"/>
            </p:cNvSpPr>
            <p:nvPr>
              <p:custDataLst>
                <p:tags r:id="rId20"/>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6" name="TextBox 85"/>
            <p:cNvSpPr txBox="1"/>
            <p:nvPr>
              <p:custDataLst>
                <p:tags r:id="rId21"/>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7" name="TextBox 86"/>
            <p:cNvSpPr txBox="1"/>
            <p:nvPr>
              <p:custDataLst>
                <p:tags r:id="rId22"/>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88" name="TextBox 87"/>
            <p:cNvSpPr txBox="1"/>
            <p:nvPr>
              <p:custDataLst>
                <p:tags r:id="rId23"/>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89" name="Rectangle 57"/>
          <p:cNvSpPr>
            <a:spLocks noChangeArrowheads="1"/>
          </p:cNvSpPr>
          <p:nvPr>
            <p:custDataLst>
              <p:tags r:id="rId15"/>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90"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1"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92" name="Group 282"/>
          <p:cNvGrpSpPr/>
          <p:nvPr/>
        </p:nvGrpSpPr>
        <p:grpSpPr>
          <a:xfrm>
            <a:off x="704533" y="5779428"/>
            <a:ext cx="360040" cy="337129"/>
            <a:chOff x="644491" y="4719572"/>
            <a:chExt cx="226243" cy="211846"/>
          </a:xfrm>
          <a:solidFill>
            <a:schemeClr val="bg1"/>
          </a:solidFill>
        </p:grpSpPr>
        <p:sp>
          <p:nvSpPr>
            <p:cNvPr id="93"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94"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95"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96" name="Freeform 95"/>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97" name="Elbow Connector 96"/>
          <p:cNvCxnSpPr>
            <a:endCxn id="89"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Elbow Connector 97"/>
          <p:cNvCxnSpPr>
            <a:endCxn id="90"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Elbow Connector 98"/>
          <p:cNvCxnSpPr>
            <a:endCxn id="91"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44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4073718" y="1541028"/>
            <a:ext cx="1440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4: </a:t>
            </a:r>
          </a:p>
          <a:p>
            <a:pPr defTabSz="931658" fontAlgn="base">
              <a:spcAft>
                <a:spcPts val="100"/>
              </a:spcAft>
            </a:pPr>
            <a:r>
              <a:rPr lang="es-ES" sz="800" dirty="0">
                <a:solidFill>
                  <a:srgbClr val="002060"/>
                </a:solidFill>
                <a:cs typeface="Arial" pitchFamily="34" charset="0"/>
              </a:rPr>
              <a:t>Conformar una institución que represente a la comunidad de Quito en los mercados de reuniones</a:t>
            </a:r>
          </a:p>
        </p:txBody>
      </p:sp>
      <p:sp>
        <p:nvSpPr>
          <p:cNvPr id="118" name="TextBox 117"/>
          <p:cNvSpPr txBox="1"/>
          <p:nvPr>
            <p:custDataLst>
              <p:tags r:id="rId2"/>
            </p:custDataLst>
          </p:nvPr>
        </p:nvSpPr>
        <p:spPr>
          <a:xfrm>
            <a:off x="5601237" y="1541028"/>
            <a:ext cx="1584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Contar con la UENR 6 meses antes de la entrada en operación del Centro de Convenciones </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Desarrollo producto de alto impacto </a:t>
            </a:r>
            <a:r>
              <a:rPr lang="es-ES" sz="2000" b="1" dirty="0" smtClean="0">
                <a:solidFill>
                  <a:srgbClr val="00B0F0"/>
                </a:solidFill>
                <a:cs typeface="Arial" charset="0"/>
              </a:rPr>
              <a:t>(RICE</a:t>
            </a:r>
            <a:r>
              <a:rPr lang="es-ES" sz="2000" b="1" dirty="0">
                <a:solidFill>
                  <a:srgbClr val="00B0F0"/>
                </a:solidFill>
                <a:cs typeface="Arial" charset="0"/>
              </a:rPr>
              <a:t>)</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39</a:t>
            </a:fld>
            <a:endParaRPr lang="es-ES" dirty="0">
              <a:solidFill>
                <a:srgbClr val="002776"/>
              </a:solidFill>
            </a:endParaRP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41"/>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42"/>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6" name="Rectangle 57"/>
          <p:cNvSpPr>
            <a:spLocks noChangeArrowheads="1"/>
          </p:cNvSpPr>
          <p:nvPr>
            <p:custDataLst>
              <p:tags r:id="rId3"/>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4"/>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69" name="Rectangle 57"/>
          <p:cNvSpPr>
            <a:spLocks noChangeArrowheads="1"/>
          </p:cNvSpPr>
          <p:nvPr>
            <p:custDataLst>
              <p:tags r:id="rId5"/>
            </p:custDataLst>
          </p:nvPr>
        </p:nvSpPr>
        <p:spPr bwMode="auto">
          <a:xfrm>
            <a:off x="344493" y="2404881"/>
            <a:ext cx="1007188" cy="765679"/>
          </a:xfrm>
          <a:prstGeom prst="rect">
            <a:avLst/>
          </a:prstGeom>
          <a:solidFill>
            <a:schemeClr val="bg1">
              <a:lumMod val="65000"/>
            </a:schemeClr>
          </a:solidFill>
          <a:ln w="12700">
            <a:noFill/>
            <a:miter lim="800000"/>
            <a:headEnd type="none" w="sm" len="sm"/>
            <a:tailEnd type="none" w="sm" len="sm"/>
          </a:ln>
          <a:effectLst>
            <a:outerShdw blurRad="50800" dist="38100" dir="8100000" algn="tr" rotWithShape="0">
              <a:prstClr val="black">
                <a:alpha val="40000"/>
              </a:prstClr>
            </a:outerShdw>
          </a:effectLst>
        </p:spPr>
        <p:txBody>
          <a:bodyPr wrap="none" lIns="0" tIns="359950" rIns="0" bIns="45840" anchor="ctr"/>
          <a:lstStyle/>
          <a:p>
            <a:pPr indent="-58626" algn="ctr" defTabSz="931658" eaLnBrk="0" fontAlgn="b" hangingPunct="0">
              <a:spcBef>
                <a:spcPct val="0"/>
              </a:spcBef>
              <a:spcAft>
                <a:spcPct val="0"/>
              </a:spcAft>
            </a:pPr>
            <a:r>
              <a:rPr lang="es-ES" altLang="ja-JP" sz="800" b="1" dirty="0">
                <a:solidFill>
                  <a:srgbClr val="FFFFFF"/>
                </a:solidFill>
                <a:cs typeface="Arial" pitchFamily="34" charset="0"/>
              </a:rPr>
              <a:t>Desarrollo producto </a:t>
            </a:r>
          </a:p>
          <a:p>
            <a:pPr indent="-58626" algn="ctr" defTabSz="931658" eaLnBrk="0" fontAlgn="b" hangingPunct="0">
              <a:spcBef>
                <a:spcPct val="0"/>
              </a:spcBef>
              <a:spcAft>
                <a:spcPct val="0"/>
              </a:spcAft>
            </a:pPr>
            <a:r>
              <a:rPr lang="es-ES" altLang="ja-JP" sz="800" b="1" dirty="0">
                <a:solidFill>
                  <a:srgbClr val="FFFFFF"/>
                </a:solidFill>
                <a:cs typeface="Arial" pitchFamily="34" charset="0"/>
              </a:rPr>
              <a:t>RICE</a:t>
            </a:r>
          </a:p>
        </p:txBody>
      </p:sp>
      <p:sp>
        <p:nvSpPr>
          <p:cNvPr id="71" name="Right Arrow 70"/>
          <p:cNvSpPr/>
          <p:nvPr>
            <p:custDataLst>
              <p:tags r:id="rId6"/>
            </p:custDataLst>
          </p:nvPr>
        </p:nvSpPr>
        <p:spPr>
          <a:xfrm>
            <a:off x="1396797" y="2612832"/>
            <a:ext cx="167865" cy="394099"/>
          </a:xfrm>
          <a:prstGeom prst="rightArrow">
            <a:avLst/>
          </a:prstGeom>
          <a:solidFill>
            <a:schemeClr val="bg1">
              <a:lumMod val="65000"/>
            </a:schemeClr>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107" name="Rectangle 106"/>
          <p:cNvSpPr/>
          <p:nvPr>
            <p:custDataLst>
              <p:tags r:id="rId7"/>
            </p:custDataLst>
          </p:nvPr>
        </p:nvSpPr>
        <p:spPr>
          <a:xfrm>
            <a:off x="1585449" y="1541036"/>
            <a:ext cx="2431447" cy="4955025"/>
          </a:xfrm>
          <a:prstGeom prst="rect">
            <a:avLst/>
          </a:prstGeom>
          <a:solidFill>
            <a:schemeClr val="bg1">
              <a:lumMod val="65000"/>
            </a:schemeClr>
          </a:solidFill>
          <a:ln>
            <a:noFill/>
          </a:ln>
          <a:effectLst/>
        </p:spPr>
        <p:style>
          <a:lnRef idx="1">
            <a:schemeClr val="accent6"/>
          </a:lnRef>
          <a:fillRef idx="2">
            <a:schemeClr val="accent6"/>
          </a:fillRef>
          <a:effectRef idx="1">
            <a:schemeClr val="accent6"/>
          </a:effectRef>
          <a:fontRef idx="minor">
            <a:schemeClr val="dk1"/>
          </a:fontRef>
        </p:style>
        <p:txBody>
          <a:bodyPr lIns="35995" tIns="29107" rIns="0" bIns="29107" rtlCol="0" anchor="t"/>
          <a:lstStyle/>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Quito tiene enorme potencial en el mercado de convenciones, pero </a:t>
            </a:r>
            <a:r>
              <a:rPr lang="es-ES" sz="800" b="1" dirty="0">
                <a:solidFill>
                  <a:srgbClr val="FFFFFF"/>
                </a:solidFill>
                <a:cs typeface="Arial" pitchFamily="34" charset="0"/>
              </a:rPr>
              <a:t>no ha encontrado la fórmula institucional </a:t>
            </a:r>
            <a:r>
              <a:rPr lang="es-ES" sz="800" dirty="0">
                <a:solidFill>
                  <a:srgbClr val="FFFFFF"/>
                </a:solidFill>
                <a:cs typeface="Arial" pitchFamily="34" charset="0"/>
              </a:rPr>
              <a:t>para impulsar competitivamente la industria, debido a la falta de reconocimiento en los mercados internacionales, enfoque exclusivo al segmento asociativo y duplicidad de esfuerzos entre las entidades pública y privadas encargadas de la atracción de reuniones.</a:t>
            </a:r>
          </a:p>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En la actualidad, el </a:t>
            </a:r>
            <a:r>
              <a:rPr lang="es-ES" sz="800" b="1" dirty="0">
                <a:solidFill>
                  <a:srgbClr val="FFFFFF"/>
                </a:solidFill>
                <a:cs typeface="Arial" pitchFamily="34" charset="0"/>
              </a:rPr>
              <a:t>Buró de Convenciones y el IBES-</a:t>
            </a:r>
            <a:r>
              <a:rPr lang="es-ES" sz="800" b="1" dirty="0" err="1">
                <a:solidFill>
                  <a:srgbClr val="FFFFFF"/>
                </a:solidFill>
                <a:cs typeface="Arial" pitchFamily="34" charset="0"/>
              </a:rPr>
              <a:t>Capeipi</a:t>
            </a:r>
            <a:r>
              <a:rPr lang="es-ES" sz="800" b="1" dirty="0">
                <a:solidFill>
                  <a:srgbClr val="FFFFFF"/>
                </a:solidFill>
                <a:cs typeface="Arial" pitchFamily="34" charset="0"/>
              </a:rPr>
              <a:t> no cuentan con suficientes recursos financieros </a:t>
            </a:r>
            <a:r>
              <a:rPr lang="es-ES" sz="800" dirty="0">
                <a:solidFill>
                  <a:srgbClr val="FFFFFF"/>
                </a:solidFill>
                <a:cs typeface="Arial" pitchFamily="34" charset="0"/>
              </a:rPr>
              <a:t>que le permitan hacer promoción para captar reuniones internacionales. La dirección de </a:t>
            </a:r>
            <a:r>
              <a:rPr lang="es-ES" sz="800" b="1" dirty="0">
                <a:solidFill>
                  <a:srgbClr val="FFFFFF"/>
                </a:solidFill>
                <a:cs typeface="Arial" pitchFamily="34" charset="0"/>
              </a:rPr>
              <a:t>reuniones </a:t>
            </a:r>
            <a:r>
              <a:rPr lang="es-ES" sz="800" dirty="0">
                <a:solidFill>
                  <a:srgbClr val="FFFFFF"/>
                </a:solidFill>
                <a:cs typeface="Arial" pitchFamily="34" charset="0"/>
              </a:rPr>
              <a:t>de Quito Turismo depende de los presupuestos públicos </a:t>
            </a:r>
            <a:r>
              <a:rPr lang="es-ES" sz="800" b="1" dirty="0">
                <a:solidFill>
                  <a:srgbClr val="FFFFFF"/>
                </a:solidFill>
                <a:cs typeface="Arial" pitchFamily="34" charset="0"/>
              </a:rPr>
              <a:t>para la asignación de recursos</a:t>
            </a:r>
            <a:r>
              <a:rPr lang="es-ES" sz="800" dirty="0">
                <a:solidFill>
                  <a:srgbClr val="FFFFFF"/>
                </a:solidFill>
                <a:cs typeface="Arial" pitchFamily="34" charset="0"/>
              </a:rPr>
              <a:t>.  Por otro lado, los que se reúnen con las aportaciones privadas y la paridad asignada desde Quito Turismo, aún es escasa y no consolidada, para asegurar su inversión eficiente. </a:t>
            </a:r>
            <a:endParaRPr lang="es-ES" sz="800" b="1" dirty="0">
              <a:solidFill>
                <a:srgbClr val="FFFFFF"/>
              </a:solidFill>
              <a:cs typeface="Arial" pitchFamily="34" charset="0"/>
            </a:endParaRPr>
          </a:p>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La </a:t>
            </a:r>
            <a:r>
              <a:rPr lang="es-ES" sz="800" b="1" dirty="0">
                <a:solidFill>
                  <a:srgbClr val="FFFFFF"/>
                </a:solidFill>
                <a:cs typeface="Arial" pitchFamily="34" charset="0"/>
              </a:rPr>
              <a:t>inminente apertura del Centro de </a:t>
            </a:r>
            <a:r>
              <a:rPr lang="es-ES" sz="800" b="1" dirty="0" err="1">
                <a:solidFill>
                  <a:srgbClr val="FFFFFF"/>
                </a:solidFill>
                <a:cs typeface="Arial" pitchFamily="34" charset="0"/>
              </a:rPr>
              <a:t>Conv</a:t>
            </a:r>
            <a:r>
              <a:rPr lang="es-ES" sz="800" b="1" dirty="0">
                <a:solidFill>
                  <a:srgbClr val="FFFFFF"/>
                </a:solidFill>
                <a:cs typeface="Arial" pitchFamily="34" charset="0"/>
              </a:rPr>
              <a:t>./Expo. de Quito </a:t>
            </a:r>
            <a:r>
              <a:rPr lang="es-ES" sz="800" dirty="0">
                <a:solidFill>
                  <a:srgbClr val="FFFFFF"/>
                </a:solidFill>
                <a:cs typeface="Arial" pitchFamily="34" charset="0"/>
              </a:rPr>
              <a:t>representa una importante oportunidad para generar el acuerdo institucional que lo optimice. Por otra parte, hay pocos prestadores especializados capaces de dar un servicio de calidad a una demanda incremental.  </a:t>
            </a:r>
            <a:r>
              <a:rPr lang="es-ES" sz="800" b="1" dirty="0">
                <a:solidFill>
                  <a:srgbClr val="FFFFFF"/>
                </a:solidFill>
                <a:cs typeface="Arial" pitchFamily="34" charset="0"/>
              </a:rPr>
              <a:t>No existen </a:t>
            </a:r>
            <a:r>
              <a:rPr lang="es-ES" sz="800" b="1" dirty="0" err="1">
                <a:solidFill>
                  <a:srgbClr val="FFFFFF"/>
                </a:solidFill>
                <a:cs typeface="Arial" pitchFamily="34" charset="0"/>
              </a:rPr>
              <a:t>OPCs</a:t>
            </a:r>
            <a:r>
              <a:rPr lang="es-ES" sz="800" b="1" dirty="0">
                <a:solidFill>
                  <a:srgbClr val="FFFFFF"/>
                </a:solidFill>
                <a:cs typeface="Arial" pitchFamily="34" charset="0"/>
              </a:rPr>
              <a:t> ni </a:t>
            </a:r>
            <a:r>
              <a:rPr lang="es-ES" sz="800" b="1" dirty="0" err="1">
                <a:solidFill>
                  <a:srgbClr val="FFFFFF"/>
                </a:solidFill>
                <a:cs typeface="Arial" pitchFamily="34" charset="0"/>
              </a:rPr>
              <a:t>DMCs</a:t>
            </a:r>
            <a:r>
              <a:rPr lang="es-ES" sz="800" b="1" dirty="0">
                <a:solidFill>
                  <a:srgbClr val="FFFFFF"/>
                </a:solidFill>
                <a:cs typeface="Arial" pitchFamily="34" charset="0"/>
              </a:rPr>
              <a:t> ecuatorianos.</a:t>
            </a:r>
          </a:p>
          <a:p>
            <a:pPr marL="88888" indent="-88888" defTabSz="931658" fontAlgn="base">
              <a:spcBef>
                <a:spcPct val="0"/>
              </a:spcBef>
              <a:spcAft>
                <a:spcPts val="300"/>
              </a:spcAft>
              <a:buFont typeface="Arial" panose="020B0604020202020204" pitchFamily="34" charset="0"/>
              <a:buChar char="•"/>
            </a:pPr>
            <a:r>
              <a:rPr lang="es-ES" sz="800" b="1" dirty="0">
                <a:solidFill>
                  <a:srgbClr val="FFFFFF"/>
                </a:solidFill>
                <a:cs typeface="Arial" pitchFamily="34" charset="0"/>
              </a:rPr>
              <a:t>Quito no cuenta con un posicionamiento especializado de reuniones e incentivos </a:t>
            </a:r>
            <a:r>
              <a:rPr lang="es-ES" sz="800" dirty="0">
                <a:solidFill>
                  <a:srgbClr val="FFFFFF"/>
                </a:solidFill>
                <a:cs typeface="Arial" pitchFamily="34" charset="0"/>
              </a:rPr>
              <a:t>que conecte con los tomadores de decisión en el mercado internacional de las reuniones. El posicionamiento vacacional turístico de “turismo cultural” no ha posicionado argumentos de persuasión como sede profesional de eventos.</a:t>
            </a:r>
          </a:p>
          <a:p>
            <a:pPr marL="88888" indent="-88888" defTabSz="931658" fontAlgn="base">
              <a:spcBef>
                <a:spcPct val="0"/>
              </a:spcBef>
              <a:spcAft>
                <a:spcPts val="300"/>
              </a:spcAft>
              <a:buFont typeface="Arial" panose="020B0604020202020204" pitchFamily="34" charset="0"/>
              <a:buChar char="•"/>
            </a:pPr>
            <a:r>
              <a:rPr lang="es-ES" sz="800" b="1" dirty="0">
                <a:solidFill>
                  <a:srgbClr val="FFFFFF"/>
                </a:solidFill>
                <a:cs typeface="Arial" pitchFamily="34" charset="0"/>
              </a:rPr>
              <a:t>Falta espacios de colaboración </a:t>
            </a:r>
            <a:r>
              <a:rPr lang="es-ES" sz="800" dirty="0">
                <a:solidFill>
                  <a:srgbClr val="FFFFFF"/>
                </a:solidFill>
                <a:cs typeface="Arial" pitchFamily="34" charset="0"/>
              </a:rPr>
              <a:t>entre públicos y privados de la industria de reuniones, además de la necesidad de conectar organizadores y asistentes a reuniones, congresos y programas de incentivos con los integrantes de la comunidad receptora ampliada. </a:t>
            </a:r>
          </a:p>
        </p:txBody>
      </p:sp>
      <p:grpSp>
        <p:nvGrpSpPr>
          <p:cNvPr id="5" name="Group 4"/>
          <p:cNvGrpSpPr/>
          <p:nvPr/>
        </p:nvGrpSpPr>
        <p:grpSpPr>
          <a:xfrm>
            <a:off x="1549395" y="1112694"/>
            <a:ext cx="2441145" cy="360000"/>
            <a:chOff x="1664226" y="1072957"/>
            <a:chExt cx="2904727" cy="360000"/>
          </a:xfrm>
        </p:grpSpPr>
        <p:cxnSp>
          <p:nvCxnSpPr>
            <p:cNvPr id="101" name="Straight Connector 100"/>
            <p:cNvCxnSpPr/>
            <p:nvPr>
              <p:custDataLst>
                <p:tags r:id="rId39"/>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40"/>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4071482" y="1119455"/>
            <a:ext cx="2930418" cy="360000"/>
            <a:chOff x="4670603" y="1083229"/>
            <a:chExt cx="1899243" cy="360000"/>
          </a:xfrm>
        </p:grpSpPr>
        <p:cxnSp>
          <p:nvCxnSpPr>
            <p:cNvPr id="109" name="Straight Connector 108"/>
            <p:cNvCxnSpPr/>
            <p:nvPr>
              <p:custDataLst>
                <p:tags r:id="rId37"/>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8"/>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37" name="Freeform 49"/>
          <p:cNvSpPr>
            <a:spLocks noEditPoints="1"/>
          </p:cNvSpPr>
          <p:nvPr/>
        </p:nvSpPr>
        <p:spPr bwMode="auto">
          <a:xfrm>
            <a:off x="736058" y="2450277"/>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8" name="TextBox 77"/>
          <p:cNvSpPr txBox="1"/>
          <p:nvPr>
            <p:custDataLst>
              <p:tags r:id="rId8"/>
            </p:custDataLst>
          </p:nvPr>
        </p:nvSpPr>
        <p:spPr>
          <a:xfrm>
            <a:off x="4073718" y="3577286"/>
            <a:ext cx="1440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6: </a:t>
            </a:r>
          </a:p>
          <a:p>
            <a:pPr defTabSz="931658" fontAlgn="base">
              <a:spcAft>
                <a:spcPts val="100"/>
              </a:spcAft>
            </a:pPr>
            <a:r>
              <a:rPr lang="es-ES" sz="800" dirty="0">
                <a:solidFill>
                  <a:srgbClr val="002060"/>
                </a:solidFill>
                <a:cs typeface="Arial" pitchFamily="34" charset="0"/>
              </a:rPr>
              <a:t>Contar con un esquema de financiamiento mixto que garantice la sustentabilidad de la UEN</a:t>
            </a:r>
          </a:p>
        </p:txBody>
      </p:sp>
      <p:sp>
        <p:nvSpPr>
          <p:cNvPr id="79" name="TextBox 78"/>
          <p:cNvSpPr txBox="1"/>
          <p:nvPr>
            <p:custDataLst>
              <p:tags r:id="rId9"/>
            </p:custDataLst>
          </p:nvPr>
        </p:nvSpPr>
        <p:spPr>
          <a:xfrm>
            <a:off x="5601237" y="3577286"/>
            <a:ext cx="1584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Lograr plasmar en la ordenanza que se asigne un 20% de la tasa de alojamiento para reuniones</a:t>
            </a:r>
          </a:p>
        </p:txBody>
      </p:sp>
      <p:sp>
        <p:nvSpPr>
          <p:cNvPr id="82" name="TextBox 81"/>
          <p:cNvSpPr txBox="1"/>
          <p:nvPr>
            <p:custDataLst>
              <p:tags r:id="rId10"/>
            </p:custDataLst>
          </p:nvPr>
        </p:nvSpPr>
        <p:spPr>
          <a:xfrm>
            <a:off x="4073718" y="4325415"/>
            <a:ext cx="1440000" cy="648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7:</a:t>
            </a:r>
          </a:p>
          <a:p>
            <a:pPr>
              <a:spcAft>
                <a:spcPts val="100"/>
              </a:spcAft>
            </a:pPr>
            <a:r>
              <a:rPr lang="es-ES" sz="800" dirty="0">
                <a:solidFill>
                  <a:srgbClr val="002060"/>
                </a:solidFill>
                <a:cs typeface="Arial" pitchFamily="34" charset="0"/>
              </a:rPr>
              <a:t>Articular narrativa y propuesta de valor que describan al destino como sede ideal para reuniones</a:t>
            </a:r>
          </a:p>
        </p:txBody>
      </p:sp>
      <p:sp>
        <p:nvSpPr>
          <p:cNvPr id="83" name="TextBox 82"/>
          <p:cNvSpPr txBox="1"/>
          <p:nvPr>
            <p:custDataLst>
              <p:tags r:id="rId11"/>
            </p:custDataLst>
          </p:nvPr>
        </p:nvSpPr>
        <p:spPr>
          <a:xfrm>
            <a:off x="5601237" y="4325415"/>
            <a:ext cx="1584000" cy="648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Contar con una marca para la industria de reuniones de Quito</a:t>
            </a:r>
          </a:p>
        </p:txBody>
      </p:sp>
      <p:cxnSp>
        <p:nvCxnSpPr>
          <p:cNvPr id="54" name="Straight Connector 53"/>
          <p:cNvCxnSpPr/>
          <p:nvPr>
            <p:custDataLst>
              <p:tags r:id="rId12"/>
            </p:custDataLst>
          </p:nvPr>
        </p:nvCxnSpPr>
        <p:spPr>
          <a:xfrm>
            <a:off x="7400610" y="1261341"/>
            <a:ext cx="2156341"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13"/>
            </p:custDataLst>
          </p:nvPr>
        </p:nvSpPr>
        <p:spPr>
          <a:xfrm>
            <a:off x="8068667" y="1088960"/>
            <a:ext cx="1420837"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sp>
        <p:nvSpPr>
          <p:cNvPr id="60" name="Rectangle 59"/>
          <p:cNvSpPr/>
          <p:nvPr>
            <p:custDataLst>
              <p:tags r:id="rId14"/>
            </p:custDataLst>
          </p:nvPr>
        </p:nvSpPr>
        <p:spPr>
          <a:xfrm>
            <a:off x="7281664" y="1061520"/>
            <a:ext cx="567006"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grpSp>
        <p:nvGrpSpPr>
          <p:cNvPr id="3" name="Group 2"/>
          <p:cNvGrpSpPr/>
          <p:nvPr/>
        </p:nvGrpSpPr>
        <p:grpSpPr>
          <a:xfrm>
            <a:off x="7281664" y="1541034"/>
            <a:ext cx="2279844" cy="1156201"/>
            <a:chOff x="6681512" y="1541033"/>
            <a:chExt cx="2880000" cy="1445253"/>
          </a:xfrm>
        </p:grpSpPr>
        <p:sp>
          <p:nvSpPr>
            <p:cNvPr id="64" name="Rectangle 63"/>
            <p:cNvSpPr/>
            <p:nvPr>
              <p:custDataLst>
                <p:tags r:id="rId35"/>
              </p:custDataLst>
            </p:nvPr>
          </p:nvSpPr>
          <p:spPr>
            <a:xfrm>
              <a:off x="6681512" y="154103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6</a:t>
              </a:r>
            </a:p>
          </p:txBody>
        </p:sp>
        <p:sp>
          <p:nvSpPr>
            <p:cNvPr id="72" name="TextBox 71"/>
            <p:cNvSpPr txBox="1"/>
            <p:nvPr>
              <p:custDataLst>
                <p:tags r:id="rId36"/>
              </p:custDataLst>
            </p:nvPr>
          </p:nvSpPr>
          <p:spPr>
            <a:xfrm>
              <a:off x="7023155" y="1595103"/>
              <a:ext cx="2538357" cy="1391183"/>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776"/>
                  </a:solidFill>
                </a:rPr>
                <a:t>Liderazgo (organización efectiva y respetada) </a:t>
              </a:r>
            </a:p>
            <a:p>
              <a:pPr defTabSz="931658" fontAlgn="base">
                <a:spcBef>
                  <a:spcPct val="0"/>
                </a:spcBef>
                <a:spcAft>
                  <a:spcPts val="300"/>
                </a:spcAft>
              </a:pPr>
              <a:r>
                <a:rPr lang="es-ES" sz="900" dirty="0">
                  <a:solidFill>
                    <a:srgbClr val="002060"/>
                  </a:solidFill>
                  <a:cs typeface="Arial" pitchFamily="34" charset="0"/>
                </a:rPr>
                <a:t>Orientada al liderazgo político, técnico (capacitación), así como a la ampliación  multisectorial, para lograr una organización efectiva y respetada</a:t>
              </a:r>
            </a:p>
          </p:txBody>
        </p:sp>
      </p:grpSp>
      <p:grpSp>
        <p:nvGrpSpPr>
          <p:cNvPr id="4" name="Group 3"/>
          <p:cNvGrpSpPr/>
          <p:nvPr/>
        </p:nvGrpSpPr>
        <p:grpSpPr>
          <a:xfrm>
            <a:off x="7281664" y="2831902"/>
            <a:ext cx="2279844" cy="1133987"/>
            <a:chOff x="6681512" y="3169173"/>
            <a:chExt cx="2880000" cy="1446599"/>
          </a:xfrm>
        </p:grpSpPr>
        <p:sp>
          <p:nvSpPr>
            <p:cNvPr id="65" name="Rectangle 64"/>
            <p:cNvSpPr/>
            <p:nvPr>
              <p:custDataLst>
                <p:tags r:id="rId33"/>
              </p:custDataLst>
            </p:nvPr>
          </p:nvSpPr>
          <p:spPr>
            <a:xfrm>
              <a:off x="6681512" y="316917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123" name="TextBox 122"/>
            <p:cNvSpPr txBox="1"/>
            <p:nvPr>
              <p:custDataLst>
                <p:tags r:id="rId34"/>
              </p:custDataLst>
            </p:nvPr>
          </p:nvSpPr>
          <p:spPr>
            <a:xfrm>
              <a:off x="7023155" y="3196016"/>
              <a:ext cx="2538357" cy="1419756"/>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Generación de capacidades del Sistema de RICE Quito</a:t>
              </a:r>
            </a:p>
            <a:p>
              <a:pPr defTabSz="931658" fontAlgn="base">
                <a:spcBef>
                  <a:spcPct val="0"/>
                </a:spcBef>
                <a:spcAft>
                  <a:spcPts val="300"/>
                </a:spcAft>
              </a:pPr>
              <a:r>
                <a:rPr lang="es-ES" sz="900" dirty="0">
                  <a:solidFill>
                    <a:srgbClr val="002060"/>
                  </a:solidFill>
                  <a:cs typeface="Arial" pitchFamily="34" charset="0"/>
                </a:rPr>
                <a:t>Propone establecer un acuerdo para la operación del CC e impulsar un programa de profesionalización desarrollo del talento en el sector</a:t>
              </a:r>
            </a:p>
          </p:txBody>
        </p:sp>
      </p:grpSp>
      <p:grpSp>
        <p:nvGrpSpPr>
          <p:cNvPr id="70" name="Group 69"/>
          <p:cNvGrpSpPr/>
          <p:nvPr/>
        </p:nvGrpSpPr>
        <p:grpSpPr>
          <a:xfrm>
            <a:off x="7281664" y="4076387"/>
            <a:ext cx="2279844" cy="1152000"/>
            <a:chOff x="6681512" y="1541033"/>
            <a:chExt cx="2880000" cy="1440000"/>
          </a:xfrm>
        </p:grpSpPr>
        <p:sp>
          <p:nvSpPr>
            <p:cNvPr id="84" name="Rectangle 83"/>
            <p:cNvSpPr/>
            <p:nvPr>
              <p:custDataLst>
                <p:tags r:id="rId31"/>
              </p:custDataLst>
            </p:nvPr>
          </p:nvSpPr>
          <p:spPr>
            <a:xfrm>
              <a:off x="6681512" y="154103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85" name="TextBox 84"/>
            <p:cNvSpPr txBox="1"/>
            <p:nvPr>
              <p:custDataLst>
                <p:tags r:id="rId32"/>
              </p:custDataLst>
            </p:nvPr>
          </p:nvSpPr>
          <p:spPr>
            <a:xfrm>
              <a:off x="7023155" y="1728302"/>
              <a:ext cx="2538357" cy="1198822"/>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776"/>
                  </a:solidFill>
                </a:rPr>
                <a:t>Marketing especializado RICE</a:t>
              </a:r>
            </a:p>
            <a:p>
              <a:pPr defTabSz="931658" fontAlgn="base">
                <a:spcBef>
                  <a:spcPct val="0"/>
                </a:spcBef>
                <a:spcAft>
                  <a:spcPts val="300"/>
                </a:spcAft>
              </a:pPr>
              <a:r>
                <a:rPr lang="es-ES" sz="900" dirty="0">
                  <a:solidFill>
                    <a:srgbClr val="002060"/>
                  </a:solidFill>
                  <a:cs typeface="Arial" pitchFamily="34" charset="0"/>
                </a:rPr>
                <a:t>Orientada al desarrollo de un plan de promoción y atracción de eventos internacionales a Quito, con un posicionamiento especializado</a:t>
              </a:r>
            </a:p>
          </p:txBody>
        </p:sp>
      </p:grpSp>
      <p:grpSp>
        <p:nvGrpSpPr>
          <p:cNvPr id="89" name="Group 88"/>
          <p:cNvGrpSpPr/>
          <p:nvPr/>
        </p:nvGrpSpPr>
        <p:grpSpPr>
          <a:xfrm>
            <a:off x="7281664" y="5344057"/>
            <a:ext cx="2279844" cy="1152000"/>
            <a:chOff x="6681512" y="3169173"/>
            <a:chExt cx="2880000" cy="1440000"/>
          </a:xfrm>
        </p:grpSpPr>
        <p:sp>
          <p:nvSpPr>
            <p:cNvPr id="90" name="Rectangle 89"/>
            <p:cNvSpPr/>
            <p:nvPr>
              <p:custDataLst>
                <p:tags r:id="rId29"/>
              </p:custDataLst>
            </p:nvPr>
          </p:nvSpPr>
          <p:spPr>
            <a:xfrm>
              <a:off x="6681512" y="316917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91" name="TextBox 90"/>
            <p:cNvSpPr txBox="1"/>
            <p:nvPr>
              <p:custDataLst>
                <p:tags r:id="rId30"/>
              </p:custDataLst>
            </p:nvPr>
          </p:nvSpPr>
          <p:spPr>
            <a:xfrm>
              <a:off x="7023155" y="3475652"/>
              <a:ext cx="2538357" cy="852573"/>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4: </a:t>
              </a:r>
              <a:r>
                <a:rPr lang="es-ES" sz="1000" b="1" dirty="0">
                  <a:solidFill>
                    <a:srgbClr val="002060"/>
                  </a:solidFill>
                  <a:cs typeface="Arial" pitchFamily="34" charset="0"/>
                </a:rPr>
                <a:t>Involucramiento comunitario</a:t>
              </a:r>
            </a:p>
            <a:p>
              <a:pPr defTabSz="931658" fontAlgn="base">
                <a:spcBef>
                  <a:spcPct val="0"/>
                </a:spcBef>
                <a:spcAft>
                  <a:spcPts val="300"/>
                </a:spcAft>
              </a:pPr>
              <a:r>
                <a:rPr lang="es-ES" sz="900" dirty="0">
                  <a:solidFill>
                    <a:srgbClr val="002060"/>
                  </a:solidFill>
                  <a:cs typeface="Arial" pitchFamily="34" charset="0"/>
                </a:rPr>
                <a:t>Persigue la involucración de actores clave de la industria de reuniones</a:t>
              </a:r>
            </a:p>
          </p:txBody>
        </p:sp>
      </p:grpSp>
      <p:sp>
        <p:nvSpPr>
          <p:cNvPr id="96" name="Rectangle 57"/>
          <p:cNvSpPr>
            <a:spLocks noChangeArrowheads="1"/>
          </p:cNvSpPr>
          <p:nvPr>
            <p:custDataLst>
              <p:tags r:id="rId15"/>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97"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8"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111" name="Group 282"/>
          <p:cNvGrpSpPr/>
          <p:nvPr/>
        </p:nvGrpSpPr>
        <p:grpSpPr>
          <a:xfrm>
            <a:off x="704533" y="5779428"/>
            <a:ext cx="360040" cy="337129"/>
            <a:chOff x="644491" y="4719572"/>
            <a:chExt cx="226243" cy="211846"/>
          </a:xfrm>
          <a:solidFill>
            <a:schemeClr val="bg1"/>
          </a:solidFill>
        </p:grpSpPr>
        <p:sp>
          <p:nvSpPr>
            <p:cNvPr id="112"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3"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14"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15" name="Freeform 114"/>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17" name="Elbow Connector 116"/>
          <p:cNvCxnSpPr>
            <a:endCxn id="96"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endCxn id="97"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endCxn id="98"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custDataLst>
              <p:tags r:id="rId18"/>
            </p:custDataLst>
          </p:nvPr>
        </p:nvSpPr>
        <p:spPr>
          <a:xfrm>
            <a:off x="4073718" y="2289157"/>
            <a:ext cx="1440000" cy="122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5: </a:t>
            </a:r>
          </a:p>
          <a:p>
            <a:pPr defTabSz="931658" fontAlgn="base">
              <a:spcAft>
                <a:spcPts val="100"/>
              </a:spcAft>
            </a:pPr>
            <a:r>
              <a:rPr lang="es-ES" sz="800" dirty="0">
                <a:solidFill>
                  <a:srgbClr val="002060"/>
                </a:solidFill>
                <a:cs typeface="Arial" pitchFamily="34" charset="0"/>
              </a:rPr>
              <a:t>Emprender un programa de capacitación y fomento al emprendimiento</a:t>
            </a:r>
          </a:p>
        </p:txBody>
      </p:sp>
      <p:sp>
        <p:nvSpPr>
          <p:cNvPr id="104" name="TextBox 103"/>
          <p:cNvSpPr txBox="1"/>
          <p:nvPr>
            <p:custDataLst>
              <p:tags r:id="rId19"/>
            </p:custDataLst>
          </p:nvPr>
        </p:nvSpPr>
        <p:spPr>
          <a:xfrm>
            <a:off x="5601237" y="2289157"/>
            <a:ext cx="1584000" cy="122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Contar en Quito con </a:t>
            </a:r>
            <a:r>
              <a:rPr lang="es-ES" sz="700" dirty="0" err="1">
                <a:solidFill>
                  <a:srgbClr val="002060"/>
                </a:solidFill>
                <a:cs typeface="Arial" pitchFamily="34" charset="0"/>
              </a:rPr>
              <a:t>prof.</a:t>
            </a:r>
            <a:r>
              <a:rPr lang="es-ES" sz="700" dirty="0">
                <a:solidFill>
                  <a:srgbClr val="002060"/>
                </a:solidFill>
                <a:cs typeface="Arial" pitchFamily="34" charset="0"/>
              </a:rPr>
              <a:t> certificados (</a:t>
            </a:r>
            <a:r>
              <a:rPr lang="es-ES" sz="700" dirty="0" err="1">
                <a:solidFill>
                  <a:srgbClr val="002060"/>
                </a:solidFill>
                <a:cs typeface="Arial" pitchFamily="34" charset="0"/>
              </a:rPr>
              <a:t>Convention</a:t>
            </a:r>
            <a:r>
              <a:rPr lang="es-ES" sz="700" dirty="0">
                <a:solidFill>
                  <a:srgbClr val="002060"/>
                </a:solidFill>
                <a:cs typeface="Arial" pitchFamily="34" charset="0"/>
              </a:rPr>
              <a:t> </a:t>
            </a:r>
            <a:r>
              <a:rPr lang="es-ES" sz="700" dirty="0" err="1">
                <a:solidFill>
                  <a:srgbClr val="002060"/>
                </a:solidFill>
                <a:cs typeface="Arial" pitchFamily="34" charset="0"/>
              </a:rPr>
              <a:t>Industry</a:t>
            </a:r>
            <a:r>
              <a:rPr lang="es-ES" sz="700" dirty="0">
                <a:solidFill>
                  <a:srgbClr val="002060"/>
                </a:solidFill>
                <a:cs typeface="Arial" pitchFamily="34" charset="0"/>
              </a:rPr>
              <a:t> Council CMP, CEM, CIS, CMM*): 25 / 2017, 50 /2018, 100 /2019</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Registro especializado de empresas RICE en 2017</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Al menos 2 nuevas empresas especializadas en RICE (DMC, OPC) al finalizar 2017</a:t>
            </a:r>
          </a:p>
        </p:txBody>
      </p:sp>
      <p:sp>
        <p:nvSpPr>
          <p:cNvPr id="122" name="TextBox 121"/>
          <p:cNvSpPr txBox="1"/>
          <p:nvPr>
            <p:custDataLst>
              <p:tags r:id="rId20"/>
            </p:custDataLst>
          </p:nvPr>
        </p:nvSpPr>
        <p:spPr>
          <a:xfrm>
            <a:off x="4073718" y="5037545"/>
            <a:ext cx="1440000" cy="1458512"/>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8: </a:t>
            </a:r>
          </a:p>
          <a:p>
            <a:pPr>
              <a:spcAft>
                <a:spcPts val="100"/>
              </a:spcAft>
            </a:pPr>
            <a:r>
              <a:rPr lang="es-ES" sz="800" dirty="0">
                <a:solidFill>
                  <a:srgbClr val="002060"/>
                </a:solidFill>
                <a:cs typeface="Arial" pitchFamily="34" charset="0"/>
              </a:rPr>
              <a:t>Involucrar a la comunidad a través de la UEN</a:t>
            </a:r>
          </a:p>
        </p:txBody>
      </p:sp>
      <p:sp>
        <p:nvSpPr>
          <p:cNvPr id="124" name="TextBox 123"/>
          <p:cNvSpPr txBox="1"/>
          <p:nvPr>
            <p:custDataLst>
              <p:tags r:id="rId21"/>
            </p:custDataLst>
          </p:nvPr>
        </p:nvSpPr>
        <p:spPr>
          <a:xfrm>
            <a:off x="5601237" y="5037545"/>
            <a:ext cx="1584000" cy="1458512"/>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Contar con ≥3 productos de perfil RSC en oferta para el mercado internacional de reuniones en el 2018, 5 en 2019 y subsiguientes</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Núm. establecimientos que otorguen descuentos /promociones especiales a asistentes a Congresos catalogados como "City -Wide" y que estén registrados ante Quito Turismo </a:t>
            </a:r>
          </a:p>
        </p:txBody>
      </p:sp>
      <p:grpSp>
        <p:nvGrpSpPr>
          <p:cNvPr id="6" name="Group 5"/>
          <p:cNvGrpSpPr/>
          <p:nvPr/>
        </p:nvGrpSpPr>
        <p:grpSpPr>
          <a:xfrm>
            <a:off x="4684382" y="6525345"/>
            <a:ext cx="4157050" cy="335792"/>
            <a:chOff x="4684382" y="6525344"/>
            <a:chExt cx="4157050" cy="335792"/>
          </a:xfrm>
        </p:grpSpPr>
        <p:sp>
          <p:nvSpPr>
            <p:cNvPr id="125" name="Rectangle 124"/>
            <p:cNvSpPr>
              <a:spLocks noChangeArrowheads="1"/>
            </p:cNvSpPr>
            <p:nvPr>
              <p:custDataLst>
                <p:tags r:id="rId23"/>
              </p:custDataLst>
            </p:nvPr>
          </p:nvSpPr>
          <p:spPr bwMode="auto">
            <a:xfrm>
              <a:off x="4684382" y="6658828"/>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6" name="Rectangle 57"/>
            <p:cNvSpPr>
              <a:spLocks noChangeArrowheads="1"/>
            </p:cNvSpPr>
            <p:nvPr>
              <p:custDataLst>
                <p:tags r:id="rId24"/>
              </p:custDataLst>
            </p:nvPr>
          </p:nvSpPr>
          <p:spPr bwMode="auto">
            <a:xfrm>
              <a:off x="5873751" y="6658828"/>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7" name="Rectangle 57"/>
            <p:cNvSpPr>
              <a:spLocks noChangeArrowheads="1"/>
            </p:cNvSpPr>
            <p:nvPr>
              <p:custDataLst>
                <p:tags r:id="rId25"/>
              </p:custDataLst>
            </p:nvPr>
          </p:nvSpPr>
          <p:spPr bwMode="auto">
            <a:xfrm>
              <a:off x="7777635" y="6658828"/>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8" name="TextBox 127"/>
            <p:cNvSpPr txBox="1"/>
            <p:nvPr>
              <p:custDataLst>
                <p:tags r:id="rId26"/>
              </p:custDataLst>
            </p:nvPr>
          </p:nvSpPr>
          <p:spPr>
            <a:xfrm>
              <a:off x="4834351" y="6525344"/>
              <a:ext cx="1126761"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29" name="TextBox 128"/>
            <p:cNvSpPr txBox="1"/>
            <p:nvPr>
              <p:custDataLst>
                <p:tags r:id="rId27"/>
              </p:custDataLst>
            </p:nvPr>
          </p:nvSpPr>
          <p:spPr>
            <a:xfrm>
              <a:off x="6064757" y="6525344"/>
              <a:ext cx="1696555"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30" name="TextBox 129"/>
            <p:cNvSpPr txBox="1"/>
            <p:nvPr>
              <p:custDataLst>
                <p:tags r:id="rId28"/>
              </p:custDataLst>
            </p:nvPr>
          </p:nvSpPr>
          <p:spPr>
            <a:xfrm>
              <a:off x="7977456" y="6525344"/>
              <a:ext cx="863976"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131" name="TextBox 130"/>
          <p:cNvSpPr txBox="1"/>
          <p:nvPr>
            <p:custDataLst>
              <p:tags r:id="rId22"/>
            </p:custDataLst>
          </p:nvPr>
        </p:nvSpPr>
        <p:spPr>
          <a:xfrm>
            <a:off x="560517" y="6488378"/>
            <a:ext cx="4113949" cy="381948"/>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700" i="1" dirty="0">
                <a:solidFill>
                  <a:srgbClr val="002060"/>
                </a:solidFill>
                <a:cs typeface="Arial" pitchFamily="34" charset="0"/>
              </a:rPr>
              <a:t>* </a:t>
            </a:r>
            <a:r>
              <a:rPr lang="es-ES" sz="700" dirty="0"/>
              <a:t>CMP (</a:t>
            </a:r>
            <a:r>
              <a:rPr lang="es-ES" sz="700" dirty="0" err="1"/>
              <a:t>Certified</a:t>
            </a:r>
            <a:r>
              <a:rPr lang="es-ES" sz="700" dirty="0"/>
              <a:t> Meeting Professional), CEM (</a:t>
            </a:r>
            <a:r>
              <a:rPr lang="es-ES" sz="700" dirty="0" err="1"/>
              <a:t>Certified</a:t>
            </a:r>
            <a:r>
              <a:rPr lang="es-ES" sz="700" dirty="0"/>
              <a:t> </a:t>
            </a:r>
            <a:r>
              <a:rPr lang="es-ES" sz="700" dirty="0" err="1"/>
              <a:t>Exhibition</a:t>
            </a:r>
            <a:r>
              <a:rPr lang="es-ES" sz="700" dirty="0"/>
              <a:t> Manager, CIS (</a:t>
            </a:r>
            <a:r>
              <a:rPr lang="es-ES" sz="700" dirty="0" err="1"/>
              <a:t>Certified</a:t>
            </a:r>
            <a:r>
              <a:rPr lang="es-ES" sz="700" dirty="0"/>
              <a:t>  Incentive </a:t>
            </a:r>
            <a:r>
              <a:rPr lang="es-ES" sz="700" dirty="0" err="1"/>
              <a:t>Specialist</a:t>
            </a:r>
            <a:r>
              <a:rPr lang="es-ES" sz="700" dirty="0"/>
              <a:t>), CMM (</a:t>
            </a:r>
            <a:r>
              <a:rPr lang="es-ES" sz="700" dirty="0" err="1"/>
              <a:t>Certification</a:t>
            </a:r>
            <a:r>
              <a:rPr lang="es-ES" sz="700" dirty="0"/>
              <a:t> in Meetings Management)</a:t>
            </a:r>
          </a:p>
          <a:p>
            <a:pPr defTabSz="931658" fontAlgn="base">
              <a:spcBef>
                <a:spcPct val="0"/>
              </a:spcBef>
              <a:spcAft>
                <a:spcPct val="0"/>
              </a:spcAft>
            </a:pPr>
            <a:r>
              <a:rPr lang="es-ES" sz="700" dirty="0"/>
              <a:t>** Congreso que use &gt;3 hoteles, generador de demanda que recaiga en toda la ciudad</a:t>
            </a:r>
          </a:p>
        </p:txBody>
      </p:sp>
    </p:spTree>
    <p:extLst>
      <p:ext uri="{BB962C8B-B14F-4D97-AF65-F5344CB8AC3E}">
        <p14:creationId xmlns:p14="http://schemas.microsoft.com/office/powerpoint/2010/main" val="425216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116632"/>
            <a:ext cx="8568951"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000" b="1" dirty="0">
                <a:solidFill>
                  <a:srgbClr val="002060"/>
                </a:solidFill>
                <a:cs typeface="Arial" charset="0"/>
              </a:rPr>
              <a:t>El proceso para la realización del Plan Estratégico de Desarrollo de Turismo Sostenible de Quito al 2021, se compone de 5 productos más la transferencia de conocimiento</a:t>
            </a:r>
            <a:endParaRPr lang="es-ES" sz="1100" i="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4</a:t>
            </a:fld>
            <a:endParaRPr lang="es-ES" dirty="0">
              <a:solidFill>
                <a:srgbClr val="002776"/>
              </a:solidFill>
            </a:endParaRPr>
          </a:p>
        </p:txBody>
      </p:sp>
      <p:grpSp>
        <p:nvGrpSpPr>
          <p:cNvPr id="58" name="Group 57"/>
          <p:cNvGrpSpPr/>
          <p:nvPr/>
        </p:nvGrpSpPr>
        <p:grpSpPr>
          <a:xfrm>
            <a:off x="1895691" y="4653136"/>
            <a:ext cx="6114619" cy="146194"/>
            <a:chOff x="4738795" y="5203852"/>
            <a:chExt cx="4064069" cy="146194"/>
          </a:xfrm>
        </p:grpSpPr>
        <p:cxnSp>
          <p:nvCxnSpPr>
            <p:cNvPr id="59" name="Straight Connector 58"/>
            <p:cNvCxnSpPr/>
            <p:nvPr/>
          </p:nvCxnSpPr>
          <p:spPr bwMode="auto">
            <a:xfrm flipV="1">
              <a:off x="4738795" y="5268089"/>
              <a:ext cx="4064069" cy="17720"/>
            </a:xfrm>
            <a:prstGeom prst="line">
              <a:avLst/>
            </a:prstGeom>
            <a:noFill/>
            <a:ln w="12700" cap="rnd">
              <a:solidFill>
                <a:srgbClr val="002060"/>
              </a:solidFill>
              <a:round/>
              <a:headEnd/>
              <a:tailEnd/>
            </a:ln>
          </p:spPr>
        </p:cxnSp>
        <p:sp>
          <p:nvSpPr>
            <p:cNvPr id="60" name="Rectangle 117"/>
            <p:cNvSpPr>
              <a:spLocks noChangeArrowheads="1"/>
            </p:cNvSpPr>
            <p:nvPr/>
          </p:nvSpPr>
          <p:spPr bwMode="gray">
            <a:xfrm>
              <a:off x="6205183" y="5203852"/>
              <a:ext cx="1131292" cy="146194"/>
            </a:xfrm>
            <a:prstGeom prst="rect">
              <a:avLst/>
            </a:prstGeom>
            <a:solidFill>
              <a:schemeClr val="bg1"/>
            </a:solidFill>
            <a:ln w="12700" cap="rnd" algn="ctr">
              <a:noFill/>
              <a:miter lim="800000"/>
              <a:headEnd/>
              <a:tailEnd/>
            </a:ln>
          </p:spPr>
          <p:txBody>
            <a:bodyPr wrap="square" lIns="71937" tIns="0" rIns="71937" bIns="0" anchor="b" anchorCtr="1">
              <a:spAutoFit/>
            </a:bodyPr>
            <a:lstStyle/>
            <a:p>
              <a:pPr algn="ctr" defTabSz="914272" eaLnBrk="0" fontAlgn="base" hangingPunct="0">
                <a:lnSpc>
                  <a:spcPct val="95000"/>
                </a:lnSpc>
                <a:spcBef>
                  <a:spcPct val="0"/>
                </a:spcBef>
                <a:spcAft>
                  <a:spcPct val="0"/>
                </a:spcAft>
                <a:defRPr/>
              </a:pPr>
              <a:r>
                <a:rPr lang="es-ES" sz="1000" b="1" dirty="0">
                  <a:solidFill>
                    <a:srgbClr val="002060"/>
                  </a:solidFill>
                  <a:cs typeface="Arial" pitchFamily="34" charset="0"/>
                </a:rPr>
                <a:t>Metodología</a:t>
              </a:r>
            </a:p>
          </p:txBody>
        </p:sp>
      </p:grpSp>
      <p:sp>
        <p:nvSpPr>
          <p:cNvPr id="61" name="TextBox 53"/>
          <p:cNvSpPr txBox="1">
            <a:spLocks noChangeArrowheads="1"/>
          </p:cNvSpPr>
          <p:nvPr/>
        </p:nvSpPr>
        <p:spPr bwMode="auto">
          <a:xfrm>
            <a:off x="2052014" y="4951949"/>
            <a:ext cx="5890309" cy="1553421"/>
          </a:xfrm>
          <a:prstGeom prst="rect">
            <a:avLst/>
          </a:prstGeom>
          <a:noFill/>
          <a:ln w="9525">
            <a:noFill/>
            <a:miter lim="800000"/>
            <a:headEnd/>
            <a:tailEnd/>
          </a:ln>
        </p:spPr>
        <p:txBody>
          <a:bodyPr wrap="square" lIns="7199" tIns="7199" rIns="7199" bIns="7199">
            <a:spAutoFit/>
          </a:bodyPr>
          <a:lstStyle/>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Entrevistas continuadas a lo largo del proyecto a actores clave de la industria (TTOO, hoteleros, etc.)</a:t>
            </a:r>
          </a:p>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Visitas de campo</a:t>
            </a:r>
          </a:p>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Análisis matriciales (productos, mercados, socios estratégicos)</a:t>
            </a:r>
          </a:p>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FODA/DAFO</a:t>
            </a:r>
          </a:p>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Talleres</a:t>
            </a:r>
          </a:p>
          <a:p>
            <a:pPr marL="171427" indent="-171427" defTabSz="914272">
              <a:spcAft>
                <a:spcPts val="600"/>
              </a:spcAft>
              <a:buFont typeface="Arial" panose="020B0604020202020204" pitchFamily="34" charset="0"/>
              <a:buChar char="•"/>
              <a:defRPr/>
            </a:pPr>
            <a:r>
              <a:rPr lang="es-ES" sz="1000" kern="0" dirty="0" err="1">
                <a:solidFill>
                  <a:srgbClr val="002776"/>
                </a:solidFill>
                <a:cs typeface="Arial" pitchFamily="34" charset="0"/>
              </a:rPr>
              <a:t>Benchmark</a:t>
            </a:r>
            <a:r>
              <a:rPr lang="es-ES" sz="1000" kern="0" dirty="0">
                <a:solidFill>
                  <a:srgbClr val="002776"/>
                </a:solidFill>
                <a:cs typeface="Arial" pitchFamily="34" charset="0"/>
              </a:rPr>
              <a:t> de buenas </a:t>
            </a:r>
            <a:r>
              <a:rPr lang="es-ES" sz="1000" kern="0" dirty="0" smtClean="0">
                <a:solidFill>
                  <a:srgbClr val="002776"/>
                </a:solidFill>
                <a:cs typeface="Arial" pitchFamily="34" charset="0"/>
              </a:rPr>
              <a:t>prácticas</a:t>
            </a:r>
          </a:p>
          <a:p>
            <a:pPr marL="171427" indent="-171427" defTabSz="914272">
              <a:spcAft>
                <a:spcPts val="600"/>
              </a:spcAft>
              <a:buFont typeface="Arial" panose="020B0604020202020204" pitchFamily="34" charset="0"/>
              <a:buChar char="•"/>
              <a:defRPr/>
            </a:pPr>
            <a:r>
              <a:rPr lang="es-ES" sz="1000" kern="0" dirty="0">
                <a:solidFill>
                  <a:srgbClr val="002776"/>
                </a:solidFill>
                <a:cs typeface="Arial" pitchFamily="34" charset="0"/>
              </a:rPr>
              <a:t>Herramientas de </a:t>
            </a:r>
            <a:r>
              <a:rPr lang="es-ES" sz="1000" kern="0" dirty="0" smtClean="0">
                <a:solidFill>
                  <a:srgbClr val="002776"/>
                </a:solidFill>
                <a:cs typeface="Arial" pitchFamily="34" charset="0"/>
              </a:rPr>
              <a:t>gestión vinculadas a los Planes de Acción </a:t>
            </a:r>
            <a:endParaRPr lang="es-ES" sz="1000" kern="0" dirty="0">
              <a:solidFill>
                <a:srgbClr val="002776"/>
              </a:solidFill>
              <a:cs typeface="Arial" pitchFamily="34" charset="0"/>
            </a:endParaRPr>
          </a:p>
        </p:txBody>
      </p:sp>
      <p:grpSp>
        <p:nvGrpSpPr>
          <p:cNvPr id="62" name="Group 61"/>
          <p:cNvGrpSpPr/>
          <p:nvPr/>
        </p:nvGrpSpPr>
        <p:grpSpPr>
          <a:xfrm>
            <a:off x="462980" y="867511"/>
            <a:ext cx="9170545" cy="3319758"/>
            <a:chOff x="479902" y="617820"/>
            <a:chExt cx="10480782" cy="3319758"/>
          </a:xfrm>
        </p:grpSpPr>
        <p:sp>
          <p:nvSpPr>
            <p:cNvPr id="63" name="AutoShape 182"/>
            <p:cNvSpPr>
              <a:spLocks noChangeArrowheads="1"/>
            </p:cNvSpPr>
            <p:nvPr/>
          </p:nvSpPr>
          <p:spPr bwMode="auto">
            <a:xfrm>
              <a:off x="6720490" y="882056"/>
              <a:ext cx="2160000" cy="471739"/>
            </a:xfrm>
            <a:prstGeom prst="chevron">
              <a:avLst>
                <a:gd name="adj" fmla="val 35536"/>
              </a:avLst>
            </a:prstGeom>
            <a:solidFill>
              <a:schemeClr val="tx2">
                <a:lumMod val="40000"/>
                <a:lumOff val="60000"/>
              </a:schemeClr>
            </a:solidFill>
            <a:ln w="12700" algn="ctr">
              <a:noFill/>
              <a:prstDash val="dash"/>
              <a:miter lim="800000"/>
              <a:headEnd/>
              <a:tailEnd/>
            </a:ln>
          </p:spPr>
          <p:txBody>
            <a:bodyPr lIns="36000" tIns="45690" rIns="36000" bIns="45690" anchor="ctr"/>
            <a:lstStyle/>
            <a:p>
              <a:pPr algn="ctr" defTabSz="988065"/>
              <a:r>
                <a:rPr lang="es-ES" sz="1000" kern="0" dirty="0">
                  <a:solidFill>
                    <a:srgbClr val="FFFFFF"/>
                  </a:solidFill>
                  <a:cs typeface="Arial" pitchFamily="34" charset="0"/>
                </a:rPr>
                <a:t>PRODUCTO 4</a:t>
              </a:r>
            </a:p>
          </p:txBody>
        </p:sp>
        <p:sp>
          <p:nvSpPr>
            <p:cNvPr id="64" name="AutoShape 183"/>
            <p:cNvSpPr>
              <a:spLocks noChangeArrowheads="1"/>
            </p:cNvSpPr>
            <p:nvPr/>
          </p:nvSpPr>
          <p:spPr bwMode="auto">
            <a:xfrm>
              <a:off x="4640294" y="882056"/>
              <a:ext cx="2160000" cy="471739"/>
            </a:xfrm>
            <a:prstGeom prst="chevron">
              <a:avLst>
                <a:gd name="adj" fmla="val 38001"/>
              </a:avLst>
            </a:prstGeom>
            <a:solidFill>
              <a:schemeClr val="tx2">
                <a:lumMod val="40000"/>
                <a:lumOff val="60000"/>
              </a:schemeClr>
            </a:solidFill>
            <a:ln w="12700" algn="ctr">
              <a:noFill/>
              <a:prstDash val="dash"/>
              <a:miter lim="800000"/>
              <a:headEnd/>
              <a:tailEnd/>
            </a:ln>
          </p:spPr>
          <p:txBody>
            <a:bodyPr lIns="36000" tIns="45690" rIns="36000" bIns="45690" anchor="ctr"/>
            <a:lstStyle/>
            <a:p>
              <a:pPr algn="ctr" defTabSz="988065"/>
              <a:r>
                <a:rPr lang="es-ES" sz="1000" kern="0" dirty="0">
                  <a:solidFill>
                    <a:srgbClr val="FFFFFF"/>
                  </a:solidFill>
                  <a:cs typeface="Arial" pitchFamily="34" charset="0"/>
                </a:rPr>
                <a:t>PRODUCTO 3</a:t>
              </a:r>
            </a:p>
          </p:txBody>
        </p:sp>
        <p:sp>
          <p:nvSpPr>
            <p:cNvPr id="65" name="AutoShape 186"/>
            <p:cNvSpPr>
              <a:spLocks noChangeArrowheads="1"/>
            </p:cNvSpPr>
            <p:nvPr/>
          </p:nvSpPr>
          <p:spPr bwMode="auto">
            <a:xfrm>
              <a:off x="479902" y="882056"/>
              <a:ext cx="2160000" cy="471739"/>
            </a:xfrm>
            <a:prstGeom prst="chevron">
              <a:avLst>
                <a:gd name="adj" fmla="val 38032"/>
              </a:avLst>
            </a:prstGeom>
            <a:solidFill>
              <a:schemeClr val="tx2">
                <a:lumMod val="40000"/>
                <a:lumOff val="60000"/>
              </a:schemeClr>
            </a:solidFill>
            <a:ln w="12700" algn="ctr">
              <a:noFill/>
              <a:prstDash val="dash"/>
              <a:miter lim="800000"/>
              <a:headEnd/>
              <a:tailEnd/>
            </a:ln>
          </p:spPr>
          <p:txBody>
            <a:bodyPr lIns="36000" tIns="45690" rIns="36000" bIns="45690" anchor="ctr"/>
            <a:lstStyle/>
            <a:p>
              <a:pPr algn="ctr" defTabSz="988065"/>
              <a:r>
                <a:rPr lang="es-ES" sz="1000" kern="0" dirty="0">
                  <a:solidFill>
                    <a:srgbClr val="FFFFFF"/>
                  </a:solidFill>
                  <a:cs typeface="Arial" pitchFamily="34" charset="0"/>
                </a:rPr>
                <a:t>PRODUCTO 1</a:t>
              </a:r>
            </a:p>
          </p:txBody>
        </p:sp>
        <p:sp>
          <p:nvSpPr>
            <p:cNvPr id="66" name="AutoShape 186"/>
            <p:cNvSpPr>
              <a:spLocks noChangeArrowheads="1"/>
            </p:cNvSpPr>
            <p:nvPr/>
          </p:nvSpPr>
          <p:spPr bwMode="auto">
            <a:xfrm>
              <a:off x="2560098" y="882056"/>
              <a:ext cx="2160000" cy="471739"/>
            </a:xfrm>
            <a:prstGeom prst="chevron">
              <a:avLst>
                <a:gd name="adj" fmla="val 38032"/>
              </a:avLst>
            </a:prstGeom>
            <a:solidFill>
              <a:schemeClr val="accent2"/>
            </a:solidFill>
            <a:ln w="12700" algn="ctr">
              <a:noFill/>
              <a:miter lim="800000"/>
              <a:headEnd/>
              <a:tailEnd/>
            </a:ln>
          </p:spPr>
          <p:txBody>
            <a:bodyPr lIns="36000" tIns="45690" rIns="36000" bIns="45690" anchor="ctr"/>
            <a:lstStyle/>
            <a:p>
              <a:pPr algn="ctr" defTabSz="914272">
                <a:lnSpc>
                  <a:spcPct val="95000"/>
                </a:lnSpc>
              </a:pPr>
              <a:r>
                <a:rPr lang="es-ES" sz="1000" b="1" kern="0" dirty="0">
                  <a:solidFill>
                    <a:srgbClr val="FFFFFF"/>
                  </a:solidFill>
                  <a:cs typeface="Arial" pitchFamily="34" charset="0"/>
                </a:rPr>
                <a:t>PRODUCTO 2</a:t>
              </a:r>
            </a:p>
          </p:txBody>
        </p:sp>
        <p:sp>
          <p:nvSpPr>
            <p:cNvPr id="67" name="TextBox 53"/>
            <p:cNvSpPr txBox="1">
              <a:spLocks noChangeArrowheads="1"/>
            </p:cNvSpPr>
            <p:nvPr/>
          </p:nvSpPr>
          <p:spPr bwMode="auto">
            <a:xfrm>
              <a:off x="500119" y="1467062"/>
              <a:ext cx="2020193" cy="1784256"/>
            </a:xfrm>
            <a:prstGeom prst="rect">
              <a:avLst/>
            </a:prstGeom>
            <a:noFill/>
            <a:ln w="9525">
              <a:noFill/>
              <a:miter lim="800000"/>
              <a:headEnd/>
              <a:tailEnd/>
            </a:ln>
          </p:spPr>
          <p:txBody>
            <a:bodyPr wrap="square" lIns="7200" tIns="7200" rIns="7200" bIns="7200">
              <a:spAutoFit/>
            </a:bodyPr>
            <a:lstStyle/>
            <a:p>
              <a:pPr defTabSz="914272">
                <a:spcAft>
                  <a:spcPts val="600"/>
                </a:spcAft>
                <a:defRPr/>
              </a:pPr>
              <a:r>
                <a:rPr lang="es-ES" sz="1000" kern="0" dirty="0">
                  <a:solidFill>
                    <a:srgbClr val="002776"/>
                  </a:solidFill>
                  <a:cs typeface="Arial" pitchFamily="34" charset="0"/>
                </a:rPr>
                <a:t>Análisis de la situación actual y contexto:</a:t>
              </a:r>
            </a:p>
            <a:p>
              <a:pPr marL="96825" indent="-96825" defTabSz="914272">
                <a:spcAft>
                  <a:spcPts val="600"/>
                </a:spcAft>
                <a:buFont typeface="Wingdings" pitchFamily="2" charset="2"/>
                <a:buChar char="§"/>
                <a:defRPr/>
              </a:pPr>
              <a:r>
                <a:rPr lang="es-ES" sz="1000" kern="0" dirty="0">
                  <a:solidFill>
                    <a:srgbClr val="002776"/>
                  </a:solidFill>
                  <a:cs typeface="Arial" pitchFamily="34" charset="0"/>
                </a:rPr>
                <a:t>Plan de trabajo</a:t>
              </a:r>
            </a:p>
            <a:p>
              <a:pPr marL="96825" indent="-96825" defTabSz="914272">
                <a:spcAft>
                  <a:spcPts val="600"/>
                </a:spcAft>
                <a:buFont typeface="Wingdings" pitchFamily="2" charset="2"/>
                <a:buChar char="§"/>
                <a:defRPr/>
              </a:pPr>
              <a:r>
                <a:rPr lang="es-ES" sz="1000" kern="0" dirty="0">
                  <a:solidFill>
                    <a:srgbClr val="002776"/>
                  </a:solidFill>
                  <a:cs typeface="Arial" pitchFamily="34" charset="0"/>
                </a:rPr>
                <a:t>Análisis histórico 2010-15</a:t>
              </a:r>
            </a:p>
            <a:p>
              <a:pPr marL="96825" indent="-96825" defTabSz="914272">
                <a:spcAft>
                  <a:spcPts val="600"/>
                </a:spcAft>
                <a:buFont typeface="Wingdings" pitchFamily="2" charset="2"/>
                <a:buChar char="§"/>
                <a:defRPr/>
              </a:pPr>
              <a:r>
                <a:rPr lang="es-ES" sz="1000" kern="0" dirty="0">
                  <a:solidFill>
                    <a:srgbClr val="002776"/>
                  </a:solidFill>
                  <a:cs typeface="Arial" pitchFamily="34" charset="0"/>
                </a:rPr>
                <a:t>Tendencias 2021</a:t>
              </a:r>
            </a:p>
            <a:p>
              <a:pPr marL="96825" indent="-96825" defTabSz="914272">
                <a:spcAft>
                  <a:spcPts val="600"/>
                </a:spcAft>
                <a:buFont typeface="Wingdings" pitchFamily="2" charset="2"/>
                <a:buChar char="§"/>
                <a:defRPr/>
              </a:pPr>
              <a:r>
                <a:rPr lang="es-ES" sz="1000" kern="0" dirty="0">
                  <a:solidFill>
                    <a:srgbClr val="002776"/>
                  </a:solidFill>
                  <a:cs typeface="Arial" pitchFamily="34" charset="0"/>
                </a:rPr>
                <a:t>Diagnóstico integral del </a:t>
              </a:r>
              <a:r>
                <a:rPr lang="es-ES" sz="1000" kern="0" dirty="0" err="1">
                  <a:solidFill>
                    <a:srgbClr val="002776"/>
                  </a:solidFill>
                  <a:cs typeface="Arial" pitchFamily="34" charset="0"/>
                </a:rPr>
                <a:t>cluster</a:t>
              </a:r>
              <a:r>
                <a:rPr lang="es-ES" sz="1000" kern="0" dirty="0">
                  <a:solidFill>
                    <a:srgbClr val="002776"/>
                  </a:solidFill>
                  <a:cs typeface="Arial" pitchFamily="34" charset="0"/>
                </a:rPr>
                <a:t> turístico de Quito</a:t>
              </a:r>
            </a:p>
            <a:p>
              <a:pPr marL="96825" indent="-96825" defTabSz="914272">
                <a:spcAft>
                  <a:spcPts val="600"/>
                </a:spcAft>
                <a:buFont typeface="Wingdings" pitchFamily="2" charset="2"/>
                <a:buChar char="§"/>
                <a:defRPr/>
              </a:pPr>
              <a:r>
                <a:rPr lang="es-ES" sz="1000" kern="0" dirty="0">
                  <a:solidFill>
                    <a:srgbClr val="002776"/>
                  </a:solidFill>
                  <a:cs typeface="Arial" pitchFamily="34" charset="0"/>
                </a:rPr>
                <a:t>Revisión de la gestión de Quito Turismo</a:t>
              </a:r>
            </a:p>
          </p:txBody>
        </p:sp>
        <p:sp>
          <p:nvSpPr>
            <p:cNvPr id="68" name="Rectangle 67"/>
            <p:cNvSpPr>
              <a:spLocks noChangeArrowheads="1"/>
            </p:cNvSpPr>
            <p:nvPr/>
          </p:nvSpPr>
          <p:spPr bwMode="auto">
            <a:xfrm>
              <a:off x="757392" y="617820"/>
              <a:ext cx="8432647" cy="1372117"/>
            </a:xfrm>
            <a:prstGeom prst="rect">
              <a:avLst/>
            </a:prstGeom>
            <a:noFill/>
            <a:ln w="6350" algn="ctr">
              <a:noFill/>
              <a:miter lim="800000"/>
              <a:headEnd type="none" w="sm" len="sm"/>
              <a:tailEnd type="none" w="sm" len="sm"/>
            </a:ln>
          </p:spPr>
          <p:txBody>
            <a:bodyPr lIns="45646" tIns="45646" rIns="45646" bIns="45646" anchor="ctr"/>
            <a:lstStyle/>
            <a:p>
              <a:pPr marL="177567" indent="-177567" defTabSz="914272" fontAlgn="base">
                <a:spcBef>
                  <a:spcPts val="600"/>
                </a:spcBef>
                <a:buSzPct val="100000"/>
                <a:buFont typeface="Wingdings" pitchFamily="2" charset="2"/>
                <a:buChar char="§"/>
                <a:defRPr/>
              </a:pPr>
              <a:endParaRPr lang="es-CL" sz="1100" b="1" dirty="0">
                <a:solidFill>
                  <a:srgbClr val="000000"/>
                </a:solidFill>
                <a:cs typeface="Arial" pitchFamily="34" charset="0"/>
              </a:endParaRPr>
            </a:p>
          </p:txBody>
        </p:sp>
        <p:sp>
          <p:nvSpPr>
            <p:cNvPr id="69" name="TextBox 53"/>
            <p:cNvSpPr txBox="1">
              <a:spLocks noChangeArrowheads="1"/>
            </p:cNvSpPr>
            <p:nvPr/>
          </p:nvSpPr>
          <p:spPr bwMode="auto">
            <a:xfrm>
              <a:off x="2566719" y="1467062"/>
              <a:ext cx="2086815" cy="860926"/>
            </a:xfrm>
            <a:prstGeom prst="rect">
              <a:avLst/>
            </a:prstGeom>
            <a:noFill/>
            <a:ln w="9525">
              <a:noFill/>
              <a:miter lim="800000"/>
              <a:headEnd/>
              <a:tailEnd/>
            </a:ln>
          </p:spPr>
          <p:txBody>
            <a:bodyPr wrap="square" lIns="7200" tIns="7200" rIns="7200" bIns="7200">
              <a:spAutoFit/>
            </a:bodyPr>
            <a:lstStyle/>
            <a:p>
              <a:pPr marL="171427" indent="-171427" defTabSz="914272">
                <a:spcAft>
                  <a:spcPts val="600"/>
                </a:spcAft>
                <a:buFont typeface="Wingdings" panose="05000000000000000000" pitchFamily="2" charset="2"/>
                <a:buChar char="§"/>
                <a:defRPr/>
              </a:pPr>
              <a:r>
                <a:rPr lang="es-ES" sz="1000" kern="0" dirty="0">
                  <a:solidFill>
                    <a:srgbClr val="002776"/>
                  </a:solidFill>
                  <a:cs typeface="Arial" pitchFamily="34" charset="0"/>
                </a:rPr>
                <a:t>Misión, visión y objetivos</a:t>
              </a:r>
            </a:p>
            <a:p>
              <a:pPr marL="171427" indent="-171427" defTabSz="914272">
                <a:spcAft>
                  <a:spcPts val="600"/>
                </a:spcAft>
                <a:buFont typeface="Wingdings" panose="05000000000000000000" pitchFamily="2" charset="2"/>
                <a:buChar char="§"/>
                <a:defRPr/>
              </a:pPr>
              <a:r>
                <a:rPr lang="es-ES" sz="1000" kern="0" dirty="0">
                  <a:solidFill>
                    <a:srgbClr val="002776"/>
                  </a:solidFill>
                  <a:cs typeface="Arial" pitchFamily="34" charset="0"/>
                </a:rPr>
                <a:t>PUV, posicionamiento</a:t>
              </a:r>
            </a:p>
            <a:p>
              <a:pPr marL="171427" indent="-171427" defTabSz="914272">
                <a:spcAft>
                  <a:spcPts val="600"/>
                </a:spcAft>
                <a:buFont typeface="Wingdings" panose="05000000000000000000" pitchFamily="2" charset="2"/>
                <a:buChar char="§"/>
                <a:defRPr/>
              </a:pPr>
              <a:r>
                <a:rPr lang="es-ES" sz="1000" kern="0" dirty="0">
                  <a:solidFill>
                    <a:srgbClr val="002776"/>
                  </a:solidFill>
                  <a:cs typeface="Arial" pitchFamily="34" charset="0"/>
                </a:rPr>
                <a:t>Estrategias</a:t>
              </a:r>
            </a:p>
            <a:p>
              <a:pPr marL="171427" indent="-171427" defTabSz="914272">
                <a:spcAft>
                  <a:spcPts val="600"/>
                </a:spcAft>
                <a:buFont typeface="Wingdings" panose="05000000000000000000" pitchFamily="2" charset="2"/>
                <a:buChar char="§"/>
                <a:defRPr/>
              </a:pPr>
              <a:r>
                <a:rPr lang="es-ES" sz="1000" kern="0" dirty="0">
                  <a:solidFill>
                    <a:srgbClr val="002776"/>
                  </a:solidFill>
                  <a:cs typeface="Arial" pitchFamily="34" charset="0"/>
                </a:rPr>
                <a:t>Metas</a:t>
              </a:r>
            </a:p>
          </p:txBody>
        </p:sp>
        <p:sp>
          <p:nvSpPr>
            <p:cNvPr id="70" name="TextBox 53"/>
            <p:cNvSpPr txBox="1">
              <a:spLocks noChangeArrowheads="1"/>
            </p:cNvSpPr>
            <p:nvPr/>
          </p:nvSpPr>
          <p:spPr bwMode="auto">
            <a:xfrm>
              <a:off x="4719364" y="1467063"/>
              <a:ext cx="2028336" cy="168429"/>
            </a:xfrm>
            <a:prstGeom prst="rect">
              <a:avLst/>
            </a:prstGeom>
            <a:noFill/>
            <a:ln w="9525">
              <a:noFill/>
              <a:miter lim="800000"/>
              <a:headEnd/>
              <a:tailEnd/>
            </a:ln>
          </p:spPr>
          <p:txBody>
            <a:bodyPr wrap="square" lIns="7200" tIns="7200" rIns="7200" bIns="7200">
              <a:spAutoFit/>
            </a:bodyPr>
            <a:lstStyle/>
            <a:p>
              <a:pPr marL="96825" indent="-96825" defTabSz="914272">
                <a:spcAft>
                  <a:spcPts val="600"/>
                </a:spcAft>
                <a:buFont typeface="Arial" panose="020B0604020202020204" pitchFamily="34" charset="0"/>
                <a:buChar char="•"/>
                <a:defRPr/>
              </a:pPr>
              <a:r>
                <a:rPr lang="es-ES" sz="1000" kern="0" dirty="0">
                  <a:solidFill>
                    <a:srgbClr val="002776"/>
                  </a:solidFill>
                  <a:cs typeface="Arial" pitchFamily="34" charset="0"/>
                </a:rPr>
                <a:t>Planes de acción </a:t>
              </a:r>
            </a:p>
          </p:txBody>
        </p:sp>
        <p:sp>
          <p:nvSpPr>
            <p:cNvPr id="71" name="TextBox 53"/>
            <p:cNvSpPr txBox="1">
              <a:spLocks noChangeArrowheads="1"/>
            </p:cNvSpPr>
            <p:nvPr/>
          </p:nvSpPr>
          <p:spPr bwMode="auto">
            <a:xfrm>
              <a:off x="6848573" y="1467063"/>
              <a:ext cx="2028337" cy="168429"/>
            </a:xfrm>
            <a:prstGeom prst="rect">
              <a:avLst/>
            </a:prstGeom>
            <a:noFill/>
            <a:ln w="9525">
              <a:noFill/>
              <a:miter lim="800000"/>
              <a:headEnd/>
              <a:tailEnd/>
            </a:ln>
          </p:spPr>
          <p:txBody>
            <a:bodyPr wrap="square" lIns="7200" tIns="7200" rIns="7200" bIns="7200">
              <a:spAutoFit/>
            </a:bodyPr>
            <a:lstStyle/>
            <a:p>
              <a:pPr marL="84127" indent="-84127" defTabSz="914272">
                <a:spcAft>
                  <a:spcPts val="600"/>
                </a:spcAft>
                <a:buFont typeface="Arial" panose="020B0604020202020204" pitchFamily="34" charset="0"/>
                <a:buChar char="•"/>
                <a:defRPr/>
              </a:pPr>
              <a:r>
                <a:rPr lang="es-ES" sz="1000" kern="0" dirty="0" err="1">
                  <a:solidFill>
                    <a:srgbClr val="002776"/>
                  </a:solidFill>
                  <a:cs typeface="Arial" pitchFamily="34" charset="0"/>
                </a:rPr>
                <a:t>POA’s</a:t>
              </a:r>
              <a:endParaRPr lang="es-ES" sz="1000" kern="0" dirty="0">
                <a:solidFill>
                  <a:srgbClr val="002776"/>
                </a:solidFill>
                <a:cs typeface="Arial" pitchFamily="34" charset="0"/>
              </a:endParaRPr>
            </a:p>
          </p:txBody>
        </p:sp>
        <p:sp>
          <p:nvSpPr>
            <p:cNvPr id="72" name="Rectangle 71"/>
            <p:cNvSpPr/>
            <p:nvPr/>
          </p:nvSpPr>
          <p:spPr bwMode="auto">
            <a:xfrm>
              <a:off x="2497508" y="802258"/>
              <a:ext cx="2098426" cy="2563998"/>
            </a:xfrm>
            <a:prstGeom prst="rect">
              <a:avLst/>
            </a:prstGeom>
            <a:noFill/>
            <a:ln w="38100" cap="flat" cmpd="sng" algn="ctr">
              <a:solidFill>
                <a:schemeClr val="accent2">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CL" sz="2400">
                <a:solidFill>
                  <a:srgbClr val="000000"/>
                </a:solidFill>
                <a:cs typeface="Arial" pitchFamily="34" charset="0"/>
              </a:endParaRPr>
            </a:p>
          </p:txBody>
        </p:sp>
        <p:sp>
          <p:nvSpPr>
            <p:cNvPr id="73" name="TextBox 72"/>
            <p:cNvSpPr txBox="1"/>
            <p:nvPr/>
          </p:nvSpPr>
          <p:spPr bwMode="auto">
            <a:xfrm>
              <a:off x="5077347" y="3028549"/>
              <a:ext cx="2681530" cy="32231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7200" tIns="7200" rIns="7200" bIns="7200">
              <a:spAutoFit/>
            </a:bodyPr>
            <a:lstStyle>
              <a:defPPr>
                <a:defRPr lang="en-US"/>
              </a:defPPr>
              <a:lvl1pPr marL="96838" indent="-96838" fontAlgn="auto">
                <a:spcBef>
                  <a:spcPts val="0"/>
                </a:spcBef>
                <a:spcAft>
                  <a:spcPts val="300"/>
                </a:spcAft>
                <a:buFont typeface="Arial" panose="020B0604020202020204" pitchFamily="34" charset="0"/>
                <a:buChar char="•"/>
                <a:defRPr sz="900" kern="0">
                  <a:solidFill>
                    <a:schemeClr val="accent1"/>
                  </a:solidFill>
                </a:defRPr>
              </a:lvl1pPr>
            </a:lstStyle>
            <a:p>
              <a:pPr marL="0" indent="0" algn="ctr" defTabSz="914272">
                <a:buNone/>
              </a:pPr>
              <a:r>
                <a:rPr lang="es-ES" sz="1000" dirty="0">
                  <a:solidFill>
                    <a:srgbClr val="002776"/>
                  </a:solidFill>
                </a:rPr>
                <a:t>Avances realizados hasta el presente informe</a:t>
              </a:r>
            </a:p>
          </p:txBody>
        </p:sp>
        <p:cxnSp>
          <p:nvCxnSpPr>
            <p:cNvPr id="74" name="Straight Arrow Connector 73"/>
            <p:cNvCxnSpPr>
              <a:stCxn id="73" idx="1"/>
            </p:cNvCxnSpPr>
            <p:nvPr/>
          </p:nvCxnSpPr>
          <p:spPr bwMode="auto">
            <a:xfrm flipH="1">
              <a:off x="4648206" y="3189708"/>
              <a:ext cx="429140" cy="7693"/>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sp>
          <p:nvSpPr>
            <p:cNvPr id="75" name="AutoShape 182"/>
            <p:cNvSpPr>
              <a:spLocks noChangeArrowheads="1"/>
            </p:cNvSpPr>
            <p:nvPr/>
          </p:nvSpPr>
          <p:spPr bwMode="auto">
            <a:xfrm>
              <a:off x="8800684" y="882056"/>
              <a:ext cx="2160000" cy="471739"/>
            </a:xfrm>
            <a:prstGeom prst="chevron">
              <a:avLst>
                <a:gd name="adj" fmla="val 35536"/>
              </a:avLst>
            </a:prstGeom>
            <a:solidFill>
              <a:schemeClr val="tx2">
                <a:lumMod val="40000"/>
                <a:lumOff val="60000"/>
              </a:schemeClr>
            </a:solidFill>
            <a:ln w="12700" algn="ctr">
              <a:noFill/>
              <a:prstDash val="dash"/>
              <a:miter lim="800000"/>
              <a:headEnd/>
              <a:tailEnd/>
            </a:ln>
          </p:spPr>
          <p:txBody>
            <a:bodyPr lIns="36000" tIns="45690" rIns="36000" bIns="45690" anchor="ctr"/>
            <a:lstStyle/>
            <a:p>
              <a:pPr algn="ctr" defTabSz="988065"/>
              <a:r>
                <a:rPr lang="es-ES" sz="1000" kern="0" dirty="0">
                  <a:solidFill>
                    <a:srgbClr val="FFFFFF"/>
                  </a:solidFill>
                  <a:cs typeface="Arial" pitchFamily="34" charset="0"/>
                </a:rPr>
                <a:t>PRODUCTO 5</a:t>
              </a:r>
            </a:p>
          </p:txBody>
        </p:sp>
        <p:sp>
          <p:nvSpPr>
            <p:cNvPr id="76" name="TextBox 53"/>
            <p:cNvSpPr txBox="1">
              <a:spLocks noChangeArrowheads="1"/>
            </p:cNvSpPr>
            <p:nvPr/>
          </p:nvSpPr>
          <p:spPr bwMode="auto">
            <a:xfrm>
              <a:off x="8908910" y="1467063"/>
              <a:ext cx="2028336" cy="399261"/>
            </a:xfrm>
            <a:prstGeom prst="rect">
              <a:avLst/>
            </a:prstGeom>
            <a:noFill/>
            <a:ln w="9525">
              <a:noFill/>
              <a:miter lim="800000"/>
              <a:headEnd/>
              <a:tailEnd/>
            </a:ln>
          </p:spPr>
          <p:txBody>
            <a:bodyPr wrap="square" lIns="7200" tIns="7200" rIns="7200" bIns="7200">
              <a:spAutoFit/>
            </a:bodyPr>
            <a:lstStyle/>
            <a:p>
              <a:pPr marL="84127" indent="-84127" defTabSz="914272">
                <a:spcAft>
                  <a:spcPts val="600"/>
                </a:spcAft>
                <a:buFont typeface="Arial" panose="020B0604020202020204" pitchFamily="34" charset="0"/>
                <a:buChar char="•"/>
                <a:defRPr/>
              </a:pPr>
              <a:r>
                <a:rPr lang="es-ES" sz="1000" kern="0" dirty="0">
                  <a:solidFill>
                    <a:srgbClr val="002776"/>
                  </a:solidFill>
                  <a:cs typeface="Arial" pitchFamily="34" charset="0"/>
                </a:rPr>
                <a:t>Herramientas de gestión</a:t>
              </a:r>
            </a:p>
            <a:p>
              <a:pPr marL="84127" indent="-84127" defTabSz="914272">
                <a:spcAft>
                  <a:spcPts val="600"/>
                </a:spcAft>
                <a:buFont typeface="Arial" panose="020B0604020202020204" pitchFamily="34" charset="0"/>
                <a:buChar char="•"/>
                <a:defRPr/>
              </a:pPr>
              <a:r>
                <a:rPr lang="es-ES" sz="1000" kern="0" dirty="0" err="1">
                  <a:solidFill>
                    <a:srgbClr val="002776"/>
                  </a:solidFill>
                  <a:cs typeface="Arial" pitchFamily="34" charset="0"/>
                </a:rPr>
                <a:t>Canvas</a:t>
              </a:r>
              <a:endParaRPr lang="es-ES" sz="1000" kern="0" dirty="0">
                <a:solidFill>
                  <a:srgbClr val="002776"/>
                </a:solidFill>
                <a:cs typeface="Arial" pitchFamily="34" charset="0"/>
              </a:endParaRPr>
            </a:p>
          </p:txBody>
        </p:sp>
        <p:sp>
          <p:nvSpPr>
            <p:cNvPr id="77" name="AutoShape 186"/>
            <p:cNvSpPr>
              <a:spLocks noChangeArrowheads="1"/>
            </p:cNvSpPr>
            <p:nvPr/>
          </p:nvSpPr>
          <p:spPr bwMode="auto">
            <a:xfrm>
              <a:off x="479902" y="3506247"/>
              <a:ext cx="10316843" cy="431331"/>
            </a:xfrm>
            <a:prstGeom prst="chevron">
              <a:avLst>
                <a:gd name="adj" fmla="val 38032"/>
              </a:avLst>
            </a:prstGeom>
            <a:solidFill>
              <a:schemeClr val="accent2">
                <a:lumMod val="40000"/>
                <a:lumOff val="60000"/>
              </a:schemeClr>
            </a:solidFill>
            <a:ln w="12700" algn="ctr">
              <a:noFill/>
              <a:miter lim="800000"/>
              <a:headEnd/>
              <a:tailEnd/>
            </a:ln>
          </p:spPr>
          <p:txBody>
            <a:bodyPr lIns="36000" tIns="45690" rIns="36000" bIns="45690" anchor="ctr"/>
            <a:lstStyle/>
            <a:p>
              <a:pPr algn="ctr" defTabSz="914272">
                <a:lnSpc>
                  <a:spcPct val="95000"/>
                </a:lnSpc>
                <a:defRPr/>
              </a:pPr>
              <a:r>
                <a:rPr lang="es-ES" sz="1000" b="1" kern="0" dirty="0">
                  <a:solidFill>
                    <a:srgbClr val="002060"/>
                  </a:solidFill>
                  <a:cs typeface="Arial" pitchFamily="34" charset="0"/>
                </a:rPr>
                <a:t>PRODUCTO 6</a:t>
              </a:r>
            </a:p>
            <a:p>
              <a:pPr algn="ctr" defTabSz="914272">
                <a:lnSpc>
                  <a:spcPct val="95000"/>
                </a:lnSpc>
                <a:defRPr/>
              </a:pPr>
              <a:r>
                <a:rPr lang="es-ES" sz="1000" kern="0" dirty="0">
                  <a:solidFill>
                    <a:srgbClr val="002060"/>
                  </a:solidFill>
                  <a:cs typeface="Arial" pitchFamily="34" charset="0"/>
                </a:rPr>
                <a:t>Transferencia de conocimiento / Mecanismos de acompañamiento</a:t>
              </a:r>
            </a:p>
          </p:txBody>
        </p:sp>
      </p:grpSp>
    </p:spTree>
    <p:extLst>
      <p:ext uri="{BB962C8B-B14F-4D97-AF65-F5344CB8AC3E}">
        <p14:creationId xmlns:p14="http://schemas.microsoft.com/office/powerpoint/2010/main" val="1896165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2564904"/>
            <a:ext cx="1440000" cy="2380168"/>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Objetivo 9: </a:t>
            </a:r>
          </a:p>
          <a:p>
            <a:pPr defTabSz="931658" fontAlgn="base">
              <a:spcBef>
                <a:spcPct val="0"/>
              </a:spcBef>
              <a:spcAft>
                <a:spcPts val="300"/>
              </a:spcAft>
            </a:pPr>
            <a:r>
              <a:rPr lang="es-ES" sz="900" dirty="0">
                <a:solidFill>
                  <a:srgbClr val="002060"/>
                </a:solidFill>
                <a:cs typeface="Arial" pitchFamily="34" charset="0"/>
              </a:rPr>
              <a:t>Alinear objetivos y acciones de marketing entre los departamentos de Quito Turismo involucrados</a:t>
            </a:r>
          </a:p>
        </p:txBody>
      </p:sp>
      <p:sp>
        <p:nvSpPr>
          <p:cNvPr id="118" name="TextBox 117"/>
          <p:cNvSpPr txBox="1"/>
          <p:nvPr>
            <p:custDataLst>
              <p:tags r:id="rId2"/>
            </p:custDataLst>
          </p:nvPr>
        </p:nvSpPr>
        <p:spPr>
          <a:xfrm>
            <a:off x="5169184" y="2564904"/>
            <a:ext cx="1440000" cy="2380168"/>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900" dirty="0">
                <a:solidFill>
                  <a:srgbClr val="002060"/>
                </a:solidFill>
                <a:cs typeface="Arial" pitchFamily="34" charset="0"/>
              </a:rPr>
              <a:t>Disponer de un sistema de planificación y monitoreo de acciones de marketing común</a:t>
            </a:r>
          </a:p>
          <a:p>
            <a:pPr marL="95238" indent="-95238" defTabSz="931658" fontAlgn="base">
              <a:spcBef>
                <a:spcPct val="0"/>
              </a:spcBef>
              <a:spcAft>
                <a:spcPts val="300"/>
              </a:spcAft>
              <a:buFont typeface="Arial" panose="020B0604020202020204" pitchFamily="34" charset="0"/>
              <a:buChar char="−"/>
            </a:pPr>
            <a:r>
              <a:rPr lang="es-ES" sz="900" dirty="0">
                <a:solidFill>
                  <a:srgbClr val="002060"/>
                </a:solidFill>
                <a:cs typeface="Arial" pitchFamily="34" charset="0"/>
              </a:rPr>
              <a:t>Mejorar el ROI de las actividades de marketing en un 10% interanual, desde la base 2016 hasta 2021</a:t>
            </a:r>
            <a:endParaRPr lang="es-ES" sz="900" dirty="0">
              <a:solidFill>
                <a:srgbClr val="002776"/>
              </a:solidFill>
              <a:latin typeface="Arial  "/>
            </a:endParaRPr>
          </a:p>
        </p:txBody>
      </p:sp>
      <p:sp>
        <p:nvSpPr>
          <p:cNvPr id="107" name="Rectangle 106"/>
          <p:cNvSpPr/>
          <p:nvPr>
            <p:custDataLst>
              <p:tags r:id="rId3"/>
            </p:custDataLst>
          </p:nvPr>
        </p:nvSpPr>
        <p:spPr>
          <a:xfrm>
            <a:off x="1664232" y="2564908"/>
            <a:ext cx="1868875" cy="2380167"/>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160566" tIns="29107" rIns="58215" bIns="29107" rtlCol="0" anchor="ctr"/>
          <a:lstStyle/>
          <a:p>
            <a:pPr defTabSz="931658" fontAlgn="base">
              <a:spcBef>
                <a:spcPct val="0"/>
              </a:spcBef>
              <a:spcAft>
                <a:spcPts val="600"/>
              </a:spcAft>
            </a:pPr>
            <a:r>
              <a:rPr lang="es-ES" sz="1000" dirty="0">
                <a:solidFill>
                  <a:srgbClr val="FFFFFF"/>
                </a:solidFill>
                <a:cs typeface="Arial" pitchFamily="34" charset="0"/>
              </a:rPr>
              <a:t>Falta de coordinación entre las distintas áreas de Quito Turismo involucradas en acciones de marketing</a:t>
            </a:r>
            <a:endParaRPr lang="es-ES" sz="1000" b="1" dirty="0">
              <a:solidFill>
                <a:srgbClr val="FFFFFF"/>
              </a:solidFill>
            </a:endParaRP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General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40</a:t>
            </a:fld>
            <a:endParaRPr lang="es-ES" dirty="0">
              <a:solidFill>
                <a:srgbClr val="002776"/>
              </a:solidFill>
            </a:endParaRPr>
          </a:p>
        </p:txBody>
      </p:sp>
      <p:cxnSp>
        <p:nvCxnSpPr>
          <p:cNvPr id="54" name="Straight Connector 53"/>
          <p:cNvCxnSpPr/>
          <p:nvPr>
            <p:custDataLst>
              <p:tags r:id="rId4"/>
            </p:custDataLst>
          </p:nvPr>
        </p:nvCxnSpPr>
        <p:spPr>
          <a:xfrm>
            <a:off x="7038211" y="1770728"/>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5"/>
            </p:custDataLst>
          </p:nvPr>
        </p:nvSpPr>
        <p:spPr>
          <a:xfrm>
            <a:off x="7569386" y="1598347"/>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613244"/>
            <a:ext cx="1096934" cy="360000"/>
            <a:chOff x="351848" y="1067632"/>
            <a:chExt cx="983208" cy="360000"/>
          </a:xfrm>
        </p:grpSpPr>
        <p:cxnSp>
          <p:nvCxnSpPr>
            <p:cNvPr id="58" name="Straight Connector 57"/>
            <p:cNvCxnSpPr/>
            <p:nvPr>
              <p:custDataLst>
                <p:tags r:id="rId26"/>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27"/>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6"/>
            </p:custDataLst>
          </p:nvPr>
        </p:nvSpPr>
        <p:spPr>
          <a:xfrm>
            <a:off x="6690116" y="1570906"/>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7"/>
            </p:custDataLst>
          </p:nvPr>
        </p:nvSpPr>
        <p:spPr bwMode="auto">
          <a:xfrm>
            <a:off x="344493" y="1989918"/>
            <a:ext cx="1007188" cy="502982"/>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8"/>
            </p:custDataLst>
          </p:nvPr>
        </p:nvSpPr>
        <p:spPr bwMode="auto">
          <a:xfrm>
            <a:off x="344493" y="3236257"/>
            <a:ext cx="1007188"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b="1" dirty="0">
                <a:solidFill>
                  <a:srgbClr val="FFFFFF"/>
                </a:solidFill>
                <a:cs typeface="Arial" pitchFamily="34" charset="0"/>
              </a:rPr>
              <a:t>Marketing</a:t>
            </a:r>
          </a:p>
        </p:txBody>
      </p:sp>
      <p:sp>
        <p:nvSpPr>
          <p:cNvPr id="71" name="Right Arrow 70"/>
          <p:cNvSpPr/>
          <p:nvPr>
            <p:custDataLst>
              <p:tags r:id="rId9"/>
            </p:custDataLst>
          </p:nvPr>
        </p:nvSpPr>
        <p:spPr>
          <a:xfrm>
            <a:off x="1396797" y="3422046"/>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3" name="Group 2"/>
          <p:cNvGrpSpPr/>
          <p:nvPr/>
        </p:nvGrpSpPr>
        <p:grpSpPr>
          <a:xfrm>
            <a:off x="6681517" y="2564904"/>
            <a:ext cx="2880000" cy="2380168"/>
            <a:chOff x="6681512" y="1541033"/>
            <a:chExt cx="2880000" cy="1761501"/>
          </a:xfrm>
        </p:grpSpPr>
        <p:sp>
          <p:nvSpPr>
            <p:cNvPr id="64" name="Rectangle 63"/>
            <p:cNvSpPr/>
            <p:nvPr>
              <p:custDataLst>
                <p:tags r:id="rId24"/>
              </p:custDataLst>
            </p:nvPr>
          </p:nvSpPr>
          <p:spPr>
            <a:xfrm>
              <a:off x="6681512" y="1541033"/>
              <a:ext cx="2880000" cy="1761501"/>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72" name="TextBox 71"/>
            <p:cNvSpPr txBox="1"/>
            <p:nvPr>
              <p:custDataLst>
                <p:tags r:id="rId25"/>
              </p:custDataLst>
            </p:nvPr>
          </p:nvSpPr>
          <p:spPr>
            <a:xfrm>
              <a:off x="7038211" y="1810771"/>
              <a:ext cx="2523301" cy="1273523"/>
            </a:xfrm>
            <a:prstGeom prst="rect">
              <a:avLst/>
            </a:prstGeom>
            <a:noFill/>
          </p:spPr>
          <p:txBody>
            <a:bodyPr wrap="square" lIns="58242" tIns="29121" rIns="0" bIns="29121" rtlCol="0">
              <a:spAutoFit/>
            </a:bodyPr>
            <a:lstStyle/>
            <a:p>
              <a:pPr defTabSz="931658" fontAlgn="base">
                <a:spcBef>
                  <a:spcPct val="0"/>
                </a:spcBef>
                <a:spcAft>
                  <a:spcPts val="600"/>
                </a:spcAft>
              </a:pPr>
              <a:r>
                <a:rPr lang="es-ES" sz="1000" b="1" i="1" dirty="0">
                  <a:solidFill>
                    <a:srgbClr val="002060"/>
                  </a:solidFill>
                  <a:cs typeface="Arial" pitchFamily="34" charset="0"/>
                </a:rPr>
                <a:t>Estrategia 1: </a:t>
              </a:r>
              <a:r>
                <a:rPr lang="es-ES" sz="1000" b="1" dirty="0">
                  <a:solidFill>
                    <a:srgbClr val="002776"/>
                  </a:solidFill>
                </a:rPr>
                <a:t>Marketing como un proceso integrado, continuo y focalizado desde el producto hasta la venta y fidelización del cliente </a:t>
              </a:r>
            </a:p>
            <a:p>
              <a:pPr defTabSz="931658" fontAlgn="base">
                <a:spcBef>
                  <a:spcPct val="0"/>
                </a:spcBef>
                <a:spcAft>
                  <a:spcPts val="600"/>
                </a:spcAft>
              </a:pPr>
              <a:r>
                <a:rPr lang="es-ES" sz="900" dirty="0">
                  <a:solidFill>
                    <a:srgbClr val="002060"/>
                  </a:solidFill>
                  <a:cs typeface="Arial" pitchFamily="34" charset="0"/>
                </a:rPr>
                <a:t>Busca la integración de todas las acciones de desarrollo de producto, comercialización, promoción (inversiones, de turistas, de RICE*) y distribución bajo una misma perspectiva de generación de resultados de negocio turístico, y alineadas para potenciar el posicionamiento del destino*. </a:t>
              </a:r>
            </a:p>
          </p:txBody>
        </p:sp>
      </p:grpSp>
      <p:grpSp>
        <p:nvGrpSpPr>
          <p:cNvPr id="5" name="Group 4"/>
          <p:cNvGrpSpPr/>
          <p:nvPr/>
        </p:nvGrpSpPr>
        <p:grpSpPr>
          <a:xfrm>
            <a:off x="1636511" y="1622079"/>
            <a:ext cx="1876329" cy="360000"/>
            <a:chOff x="1664226" y="1072957"/>
            <a:chExt cx="2904727" cy="360000"/>
          </a:xfrm>
        </p:grpSpPr>
        <p:cxnSp>
          <p:nvCxnSpPr>
            <p:cNvPr id="101" name="Straight Connector 100"/>
            <p:cNvCxnSpPr/>
            <p:nvPr>
              <p:custDataLst>
                <p:tags r:id="rId22"/>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23"/>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628840"/>
            <a:ext cx="2930418" cy="360000"/>
            <a:chOff x="4670603" y="1083229"/>
            <a:chExt cx="1899243" cy="360000"/>
          </a:xfrm>
        </p:grpSpPr>
        <p:cxnSp>
          <p:nvCxnSpPr>
            <p:cNvPr id="109" name="Straight Connector 108"/>
            <p:cNvCxnSpPr/>
            <p:nvPr>
              <p:custDataLst>
                <p:tags r:id="rId20"/>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21"/>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795846" y="2043709"/>
            <a:ext cx="268722" cy="242864"/>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52" name="Rectangle 57"/>
          <p:cNvSpPr>
            <a:spLocks noChangeArrowheads="1"/>
          </p:cNvSpPr>
          <p:nvPr>
            <p:custDataLst>
              <p:tags r:id="rId10"/>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53" name="Rectangle 57"/>
          <p:cNvSpPr>
            <a:spLocks noChangeArrowheads="1"/>
          </p:cNvSpPr>
          <p:nvPr>
            <p:custDataLst>
              <p:tags r:id="rId11"/>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55" name="Rectangle 57"/>
          <p:cNvSpPr>
            <a:spLocks noChangeArrowheads="1"/>
          </p:cNvSpPr>
          <p:nvPr>
            <p:custDataLst>
              <p:tags r:id="rId12"/>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56" name="Group 282"/>
          <p:cNvGrpSpPr/>
          <p:nvPr/>
        </p:nvGrpSpPr>
        <p:grpSpPr>
          <a:xfrm>
            <a:off x="704533" y="5779428"/>
            <a:ext cx="360040" cy="337129"/>
            <a:chOff x="644491" y="4719572"/>
            <a:chExt cx="226243" cy="211846"/>
          </a:xfrm>
          <a:solidFill>
            <a:schemeClr val="bg1"/>
          </a:solidFill>
        </p:grpSpPr>
        <p:sp>
          <p:nvSpPr>
            <p:cNvPr id="61"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62"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4"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5" name="Freeform 74"/>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63" name="Group 62"/>
          <p:cNvGrpSpPr/>
          <p:nvPr/>
        </p:nvGrpSpPr>
        <p:grpSpPr>
          <a:xfrm>
            <a:off x="1784653" y="6616111"/>
            <a:ext cx="6333583" cy="197292"/>
            <a:chOff x="2219817" y="6544076"/>
            <a:chExt cx="6333583" cy="197293"/>
          </a:xfrm>
        </p:grpSpPr>
        <p:sp>
          <p:nvSpPr>
            <p:cNvPr id="65" name="Rectangle 64"/>
            <p:cNvSpPr>
              <a:spLocks noChangeArrowheads="1"/>
            </p:cNvSpPr>
            <p:nvPr>
              <p:custDataLst>
                <p:tags r:id="rId14"/>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7" name="Rectangle 57"/>
            <p:cNvSpPr>
              <a:spLocks noChangeArrowheads="1"/>
            </p:cNvSpPr>
            <p:nvPr>
              <p:custDataLst>
                <p:tags r:id="rId15"/>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9" name="Rectangle 57"/>
            <p:cNvSpPr>
              <a:spLocks noChangeArrowheads="1"/>
            </p:cNvSpPr>
            <p:nvPr>
              <p:custDataLst>
                <p:tags r:id="rId16"/>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0" name="TextBox 69"/>
            <p:cNvSpPr txBox="1"/>
            <p:nvPr>
              <p:custDataLst>
                <p:tags r:id="rId17"/>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73" name="TextBox 72"/>
            <p:cNvSpPr txBox="1"/>
            <p:nvPr>
              <p:custDataLst>
                <p:tags r:id="rId18"/>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78" name="TextBox 77"/>
            <p:cNvSpPr txBox="1"/>
            <p:nvPr>
              <p:custDataLst>
                <p:tags r:id="rId19"/>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79" name="Rectangle 57"/>
          <p:cNvSpPr>
            <a:spLocks noChangeArrowheads="1"/>
          </p:cNvSpPr>
          <p:nvPr>
            <p:custDataLst>
              <p:tags r:id="rId13"/>
            </p:custDataLst>
          </p:nvPr>
        </p:nvSpPr>
        <p:spPr bwMode="auto">
          <a:xfrm>
            <a:off x="344493" y="2564905"/>
            <a:ext cx="1007188" cy="605650"/>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80" name="Freeform 49"/>
          <p:cNvSpPr>
            <a:spLocks noEditPoints="1"/>
          </p:cNvSpPr>
          <p:nvPr/>
        </p:nvSpPr>
        <p:spPr bwMode="auto">
          <a:xfrm>
            <a:off x="736058" y="2636912"/>
            <a:ext cx="252941" cy="239614"/>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6" name="Elbow Connector 5"/>
          <p:cNvCxnSpPr>
            <a:endCxn id="52"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53"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a:endCxn id="55"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2484" y="1124746"/>
            <a:ext cx="9283705" cy="430877"/>
          </a:xfrm>
          <a:prstGeom prst="rect">
            <a:avLst/>
          </a:prstGeom>
          <a:solidFill>
            <a:schemeClr val="accent2">
              <a:lumMod val="40000"/>
              <a:lumOff val="60000"/>
            </a:schemeClr>
          </a:solidFill>
        </p:spPr>
        <p:txBody>
          <a:bodyPr wrap="square" lIns="91428" tIns="45715" rIns="91428" bIns="45715" rtlCol="0">
            <a:spAutoFit/>
          </a:bodyPr>
          <a:lstStyle/>
          <a:p>
            <a:r>
              <a:rPr lang="es-ES" sz="1100" b="1" dirty="0">
                <a:solidFill>
                  <a:srgbClr val="002060"/>
                </a:solidFill>
                <a:cs typeface="Arial" charset="0"/>
              </a:rPr>
              <a:t>El Pilar de Marketing integra dentro de una estrategia general de coordinación de marketing, los programas relacionados a producto, desarrollo, inversiones, marketing online y promoción</a:t>
            </a:r>
            <a:endParaRPr lang="es-ES" sz="1100" dirty="0"/>
          </a:p>
        </p:txBody>
      </p:sp>
      <p:sp>
        <p:nvSpPr>
          <p:cNvPr id="11" name="TextBox 10"/>
          <p:cNvSpPr txBox="1"/>
          <p:nvPr/>
        </p:nvSpPr>
        <p:spPr>
          <a:xfrm>
            <a:off x="1617006" y="6157503"/>
            <a:ext cx="7681914" cy="338554"/>
          </a:xfrm>
          <a:prstGeom prst="rect">
            <a:avLst/>
          </a:prstGeom>
          <a:noFill/>
        </p:spPr>
        <p:txBody>
          <a:bodyPr wrap="square" lIns="91428" tIns="45715" rIns="91428" bIns="45715" rtlCol="0">
            <a:spAutoFit/>
          </a:bodyPr>
          <a:lstStyle/>
          <a:p>
            <a:r>
              <a:rPr lang="es-ES" sz="800" dirty="0"/>
              <a:t>* El marketing integrado incluirá la visión de promoción de inversiones y de RICE. No obstante, cada uno deberá contar con su propio plan de promoción, y su gestión se prevé especializada en tres áreas: marketing de RICE, marketing de inversiones; marketing vacacional</a:t>
            </a:r>
          </a:p>
        </p:txBody>
      </p:sp>
    </p:spTree>
    <p:extLst>
      <p:ext uri="{BB962C8B-B14F-4D97-AF65-F5344CB8AC3E}">
        <p14:creationId xmlns:p14="http://schemas.microsoft.com/office/powerpoint/2010/main" val="1055621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1541033"/>
            <a:ext cx="1116000" cy="1512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Objetivo 10: </a:t>
            </a:r>
          </a:p>
          <a:p>
            <a:pPr defTabSz="931658" fontAlgn="base">
              <a:spcBef>
                <a:spcPct val="0"/>
              </a:spcBef>
              <a:spcAft>
                <a:spcPts val="300"/>
              </a:spcAft>
            </a:pPr>
            <a:r>
              <a:rPr lang="es-ES" sz="800" dirty="0">
                <a:solidFill>
                  <a:srgbClr val="002060"/>
                </a:solidFill>
                <a:cs typeface="Arial" pitchFamily="34" charset="0"/>
              </a:rPr>
              <a:t>Optimizar la gestión de la comunicación y el marketing online diferenciando por públicos</a:t>
            </a:r>
          </a:p>
        </p:txBody>
      </p:sp>
      <p:sp>
        <p:nvSpPr>
          <p:cNvPr id="118" name="TextBox 117"/>
          <p:cNvSpPr txBox="1"/>
          <p:nvPr>
            <p:custDataLst>
              <p:tags r:id="rId2"/>
            </p:custDataLst>
          </p:nvPr>
        </p:nvSpPr>
        <p:spPr>
          <a:xfrm>
            <a:off x="4808984" y="1541033"/>
            <a:ext cx="2160000" cy="1512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Existencia de un ecosistema digital institucional de Quito Turismo para comunicación corporativa exclusivamente</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Existencia de un ecosistema digital de turismo del destino Quito para comunicación de marketing turístico exclusivamente (independiente del ecosistema institucional/corporativo)</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Duplicar los índices de desempeño de cada ecosistema digital en dos años y triplicar en cuatro años</a:t>
            </a:r>
          </a:p>
        </p:txBody>
      </p:sp>
      <p:sp>
        <p:nvSpPr>
          <p:cNvPr id="119" name="TextBox 118"/>
          <p:cNvSpPr txBox="1"/>
          <p:nvPr>
            <p:custDataLst>
              <p:tags r:id="rId3"/>
            </p:custDataLst>
          </p:nvPr>
        </p:nvSpPr>
        <p:spPr>
          <a:xfrm>
            <a:off x="3641670" y="3105096"/>
            <a:ext cx="1116000" cy="122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11: </a:t>
            </a:r>
          </a:p>
          <a:p>
            <a:pPr defTabSz="931658" fontAlgn="base">
              <a:spcBef>
                <a:spcPct val="0"/>
              </a:spcBef>
              <a:spcAft>
                <a:spcPts val="300"/>
              </a:spcAft>
            </a:pPr>
            <a:r>
              <a:rPr lang="es-ES" sz="800" dirty="0">
                <a:solidFill>
                  <a:srgbClr val="002060"/>
                </a:solidFill>
                <a:cs typeface="Arial" pitchFamily="34" charset="0"/>
              </a:rPr>
              <a:t>Atraer, convencer y fidelizar a los segmentos clave para el turismo de Quito</a:t>
            </a:r>
          </a:p>
        </p:txBody>
      </p:sp>
      <p:sp>
        <p:nvSpPr>
          <p:cNvPr id="121" name="TextBox 120"/>
          <p:cNvSpPr txBox="1"/>
          <p:nvPr>
            <p:custDataLst>
              <p:tags r:id="rId4"/>
            </p:custDataLst>
          </p:nvPr>
        </p:nvSpPr>
        <p:spPr>
          <a:xfrm>
            <a:off x="4808984" y="3105096"/>
            <a:ext cx="2160000" cy="122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 del posicionamiento SEO</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Aumento de visitas únicas de mercados prioritarios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Mayor % de visitantes recurrentes de los mercados target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Crecimiento en la interacción del público: páginas vistas, páginas por sesión, duración media visita, tasa de rebote</a:t>
            </a:r>
          </a:p>
          <a:p>
            <a:pPr marL="95238" indent="-95238" defTabSz="931658" fontAlgn="base">
              <a:spcBef>
                <a:spcPct val="0"/>
              </a:spcBef>
              <a:buFont typeface="Arial" panose="020B0604020202020204" pitchFamily="34" charset="0"/>
              <a:buChar char="−"/>
            </a:pPr>
            <a:endParaRPr lang="es-ES" sz="800" dirty="0">
              <a:solidFill>
                <a:srgbClr val="002060"/>
              </a:solidFill>
              <a:cs typeface="Arial" pitchFamily="34" charset="0"/>
            </a:endParaRPr>
          </a:p>
        </p:txBody>
      </p:sp>
      <p:sp>
        <p:nvSpPr>
          <p:cNvPr id="107" name="Rectangle 106"/>
          <p:cNvSpPr/>
          <p:nvPr>
            <p:custDataLst>
              <p:tags r:id="rId5"/>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marL="171427" indent="-171427" fontAlgn="base">
              <a:spcBef>
                <a:spcPct val="0"/>
              </a:spcBef>
              <a:spcAft>
                <a:spcPts val="1200"/>
              </a:spcAft>
              <a:buFont typeface="Arial" panose="020B0604020202020204" pitchFamily="34" charset="0"/>
              <a:buChar char="•"/>
            </a:pPr>
            <a:r>
              <a:rPr lang="es-ES" sz="1000" dirty="0">
                <a:solidFill>
                  <a:srgbClr val="FFFFFF"/>
                </a:solidFill>
                <a:cs typeface="Arial" charset="0"/>
              </a:rPr>
              <a:t>La estructura del ecosistema digital y la web de Quito Turismo están gestionadas por el departamento de Comunicación con una visión de carácter institucional. No se realiza medición de objetivos de conversión ni cuenta con presupuesto dedicado para campañas de promoción online.</a:t>
            </a:r>
          </a:p>
          <a:p>
            <a:pPr marL="171427" indent="-171427" fontAlgn="base">
              <a:spcBef>
                <a:spcPct val="0"/>
              </a:spcBef>
              <a:spcAft>
                <a:spcPts val="600"/>
              </a:spcAft>
              <a:buFont typeface="Arial" panose="020B0604020202020204" pitchFamily="34" charset="0"/>
              <a:buChar char="•"/>
            </a:pPr>
            <a:r>
              <a:rPr lang="es-ES" sz="1000" dirty="0">
                <a:solidFill>
                  <a:srgbClr val="FFFFFF"/>
                </a:solidFill>
                <a:cs typeface="Arial" charset="0"/>
              </a:rPr>
              <a:t>No existe una planificación de contenidos ni una orientación hacia resultados.</a:t>
            </a:r>
          </a:p>
          <a:p>
            <a:pPr marL="171427" indent="-171427" fontAlgn="base">
              <a:spcBef>
                <a:spcPct val="0"/>
              </a:spcBef>
              <a:spcAft>
                <a:spcPts val="600"/>
              </a:spcAft>
              <a:buFont typeface="Arial" panose="020B0604020202020204" pitchFamily="34" charset="0"/>
              <a:buChar char="•"/>
            </a:pPr>
            <a:r>
              <a:rPr lang="es-ES" sz="1000" dirty="0">
                <a:solidFill>
                  <a:srgbClr val="FFFFFF"/>
                </a:solidFill>
                <a:cs typeface="Arial" charset="0"/>
              </a:rPr>
              <a:t>La contribución de visitas a la web desde mercados prioritarios es menor al 14% del total. (Fuente: </a:t>
            </a:r>
            <a:r>
              <a:rPr lang="es-ES" sz="1000" dirty="0" err="1">
                <a:solidFill>
                  <a:srgbClr val="FFFFFF"/>
                </a:solidFill>
                <a:cs typeface="Arial" charset="0"/>
              </a:rPr>
              <a:t>Analytics</a:t>
            </a:r>
            <a:r>
              <a:rPr lang="es-ES" sz="1000" dirty="0">
                <a:solidFill>
                  <a:srgbClr val="FFFFFF"/>
                </a:solidFill>
                <a:cs typeface="Arial" charset="0"/>
              </a:rPr>
              <a:t> junio 2015 - junio 2016)</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online</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41</a:t>
            </a:fld>
            <a:endParaRPr lang="es-ES" dirty="0">
              <a:solidFill>
                <a:srgbClr val="002776"/>
              </a:solidFill>
            </a:endParaRPr>
          </a:p>
        </p:txBody>
      </p:sp>
      <p:cxnSp>
        <p:nvCxnSpPr>
          <p:cNvPr id="54" name="Straight Connector 53"/>
          <p:cNvCxnSpPr/>
          <p:nvPr>
            <p:custDataLst>
              <p:tags r:id="rId6"/>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7"/>
            </p:custDataLst>
          </p:nvPr>
        </p:nvSpPr>
        <p:spPr>
          <a:xfrm>
            <a:off x="7761312"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7"/>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8"/>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8"/>
            </p:custDataLst>
          </p:nvPr>
        </p:nvSpPr>
        <p:spPr>
          <a:xfrm>
            <a:off x="7007154"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9"/>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10"/>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11"/>
            </p:custDataLst>
          </p:nvPr>
        </p:nvSpPr>
        <p:spPr>
          <a:xfrm>
            <a:off x="1396797" y="429452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5"/>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6"/>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3"/>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4"/>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7038215" y="1541037"/>
            <a:ext cx="2523301" cy="1885459"/>
            <a:chOff x="6681512" y="1541033"/>
            <a:chExt cx="2880000" cy="1086728"/>
          </a:xfrm>
        </p:grpSpPr>
        <p:sp>
          <p:nvSpPr>
            <p:cNvPr id="64" name="Rectangle 63"/>
            <p:cNvSpPr/>
            <p:nvPr>
              <p:custDataLst>
                <p:tags r:id="rId31"/>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2" name="TextBox 71"/>
            <p:cNvSpPr txBox="1"/>
            <p:nvPr>
              <p:custDataLst>
                <p:tags r:id="rId32"/>
              </p:custDataLst>
            </p:nvPr>
          </p:nvSpPr>
          <p:spPr>
            <a:xfrm>
              <a:off x="7023155" y="1603731"/>
              <a:ext cx="2538357" cy="880954"/>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060"/>
                  </a:solidFill>
                  <a:cs typeface="Arial" pitchFamily="34" charset="0"/>
                </a:rPr>
                <a:t>Especialización de la gestión digital por públicos diferenciados	</a:t>
              </a:r>
            </a:p>
            <a:p>
              <a:pPr defTabSz="931658" fontAlgn="base">
                <a:spcBef>
                  <a:spcPct val="0"/>
                </a:spcBef>
              </a:pPr>
              <a:r>
                <a:rPr lang="es-ES" sz="900" dirty="0">
                  <a:solidFill>
                    <a:srgbClr val="002060"/>
                  </a:solidFill>
                  <a:cs typeface="Arial" pitchFamily="34" charset="0"/>
                </a:rPr>
                <a:t>Propone diferenciar 2 ecosistemas digitales según enfoque y gestión: </a:t>
              </a:r>
            </a:p>
            <a:p>
              <a:pPr marL="171427" indent="-171427" defTabSz="931658" fontAlgn="base">
                <a:spcBef>
                  <a:spcPct val="0"/>
                </a:spcBef>
                <a:buFont typeface="Arial" panose="020B0604020202020204" pitchFamily="34" charset="0"/>
                <a:buChar char="•"/>
              </a:pPr>
              <a:r>
                <a:rPr lang="es-ES" sz="900" u="sng" dirty="0">
                  <a:solidFill>
                    <a:srgbClr val="002060"/>
                  </a:solidFill>
                  <a:cs typeface="Arial" pitchFamily="34" charset="0"/>
                </a:rPr>
                <a:t>Quito Turismo</a:t>
              </a:r>
              <a:r>
                <a:rPr lang="es-ES" sz="900" dirty="0">
                  <a:solidFill>
                    <a:srgbClr val="002060"/>
                  </a:solidFill>
                  <a:cs typeface="Arial" pitchFamily="34" charset="0"/>
                </a:rPr>
                <a:t>: institucional / Comunicación </a:t>
              </a:r>
            </a:p>
            <a:p>
              <a:pPr marL="171427" indent="-171427" defTabSz="931658" fontAlgn="base">
                <a:spcBef>
                  <a:spcPct val="0"/>
                </a:spcBef>
                <a:buFont typeface="Arial" panose="020B0604020202020204" pitchFamily="34" charset="0"/>
                <a:buChar char="•"/>
              </a:pPr>
              <a:r>
                <a:rPr lang="es-ES" sz="900" u="sng" dirty="0" err="1">
                  <a:solidFill>
                    <a:srgbClr val="002060"/>
                  </a:solidFill>
                  <a:cs typeface="Arial" pitchFamily="34" charset="0"/>
                </a:rPr>
                <a:t>Visit</a:t>
              </a:r>
              <a:r>
                <a:rPr lang="es-ES" sz="900" u="sng" dirty="0">
                  <a:solidFill>
                    <a:srgbClr val="002060"/>
                  </a:solidFill>
                  <a:cs typeface="Arial" pitchFamily="34" charset="0"/>
                </a:rPr>
                <a:t> Quito</a:t>
              </a:r>
              <a:r>
                <a:rPr lang="es-ES" sz="900" dirty="0">
                  <a:solidFill>
                    <a:srgbClr val="002060"/>
                  </a:solidFill>
                  <a:cs typeface="Arial" pitchFamily="34" charset="0"/>
                </a:rPr>
                <a:t>: mercados turísticos  / reuniones e incentivos / inversiones / Marketing</a:t>
              </a:r>
            </a:p>
          </p:txBody>
        </p:sp>
      </p:grpSp>
      <p:grpSp>
        <p:nvGrpSpPr>
          <p:cNvPr id="6" name="Group 5"/>
          <p:cNvGrpSpPr/>
          <p:nvPr/>
        </p:nvGrpSpPr>
        <p:grpSpPr>
          <a:xfrm>
            <a:off x="7038215" y="3517801"/>
            <a:ext cx="2523301" cy="1463941"/>
            <a:chOff x="6681512" y="2793229"/>
            <a:chExt cx="2880000" cy="1203067"/>
          </a:xfrm>
        </p:grpSpPr>
        <p:sp>
          <p:nvSpPr>
            <p:cNvPr id="65" name="Rectangle 64"/>
            <p:cNvSpPr/>
            <p:nvPr>
              <p:custDataLst>
                <p:tags r:id="rId29"/>
              </p:custDataLst>
            </p:nvPr>
          </p:nvSpPr>
          <p:spPr>
            <a:xfrm>
              <a:off x="6681512" y="2793229"/>
              <a:ext cx="2880000" cy="1155483"/>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sp>
          <p:nvSpPr>
            <p:cNvPr id="123" name="TextBox 122"/>
            <p:cNvSpPr txBox="1"/>
            <p:nvPr>
              <p:custDataLst>
                <p:tags r:id="rId30"/>
              </p:custDataLst>
            </p:nvPr>
          </p:nvSpPr>
          <p:spPr>
            <a:xfrm>
              <a:off x="6974778" y="2847716"/>
              <a:ext cx="2538357" cy="1148580"/>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err="1">
                  <a:solidFill>
                    <a:srgbClr val="002060"/>
                  </a:solidFill>
                  <a:cs typeface="Arial" pitchFamily="34" charset="0"/>
                </a:rPr>
                <a:t>Inbound</a:t>
              </a:r>
              <a:r>
                <a:rPr lang="es-ES" sz="1000" b="1" dirty="0">
                  <a:solidFill>
                    <a:srgbClr val="002060"/>
                  </a:solidFill>
                  <a:cs typeface="Arial" pitchFamily="34" charset="0"/>
                </a:rPr>
                <a:t> marketing</a:t>
              </a:r>
            </a:p>
            <a:p>
              <a:pPr defTabSz="931658" fontAlgn="base">
                <a:spcBef>
                  <a:spcPct val="0"/>
                </a:spcBef>
                <a:spcAft>
                  <a:spcPts val="300"/>
                </a:spcAft>
              </a:pPr>
              <a:r>
                <a:rPr lang="es-ES" sz="900" dirty="0">
                  <a:solidFill>
                    <a:srgbClr val="002060"/>
                  </a:solidFill>
                  <a:cs typeface="Arial" pitchFamily="34" charset="0"/>
                </a:rPr>
                <a:t>Orientada a todos los mercados de interés de visita online (vacacional, RICE, inversiones), adaptada a los canales y particularidades de cada una. Persigue como filosofía, acciones y herramientas de marketing para atraer, convencer y fidelizar al publico objetivo</a:t>
              </a:r>
            </a:p>
            <a:p>
              <a:pPr defTabSz="931658" fontAlgn="base">
                <a:spcBef>
                  <a:spcPct val="0"/>
                </a:spcBef>
                <a:spcAft>
                  <a:spcPts val="300"/>
                </a:spcAft>
              </a:pPr>
              <a:endParaRPr lang="es-ES" sz="900" dirty="0">
                <a:solidFill>
                  <a:srgbClr val="002060"/>
                </a:solidFill>
                <a:cs typeface="Arial" pitchFamily="34" charset="0"/>
              </a:endParaRP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11" name="Group 10"/>
          <p:cNvGrpSpPr/>
          <p:nvPr/>
        </p:nvGrpSpPr>
        <p:grpSpPr>
          <a:xfrm>
            <a:off x="7038215" y="5051403"/>
            <a:ext cx="2523301" cy="1444653"/>
            <a:chOff x="6681512" y="5150584"/>
            <a:chExt cx="2880000" cy="1086728"/>
          </a:xfrm>
        </p:grpSpPr>
        <p:sp>
          <p:nvSpPr>
            <p:cNvPr id="67" name="Rectangle 66"/>
            <p:cNvSpPr/>
            <p:nvPr>
              <p:custDataLst>
                <p:tags r:id="rId27"/>
              </p:custDataLst>
            </p:nvPr>
          </p:nvSpPr>
          <p:spPr>
            <a:xfrm>
              <a:off x="6681512" y="5150584"/>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69" name="TextBox 68"/>
            <p:cNvSpPr txBox="1"/>
            <p:nvPr>
              <p:custDataLst>
                <p:tags r:id="rId28"/>
              </p:custDataLst>
            </p:nvPr>
          </p:nvSpPr>
          <p:spPr>
            <a:xfrm>
              <a:off x="7023155" y="5294362"/>
              <a:ext cx="2538357" cy="825628"/>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060"/>
                  </a:solidFill>
                  <a:cs typeface="Arial" pitchFamily="34" charset="0"/>
                </a:rPr>
                <a:t>Desarrollo de la web como herramienta de conversión</a:t>
              </a:r>
            </a:p>
            <a:p>
              <a:pPr marL="0" lvl="1" defTabSz="931658" fontAlgn="base">
                <a:spcBef>
                  <a:spcPct val="0"/>
                </a:spcBef>
                <a:spcAft>
                  <a:spcPts val="300"/>
                </a:spcAft>
              </a:pPr>
              <a:r>
                <a:rPr lang="es-ES" sz="900" dirty="0">
                  <a:solidFill>
                    <a:srgbClr val="002060"/>
                  </a:solidFill>
                  <a:cs typeface="Arial" pitchFamily="34" charset="0"/>
                </a:rPr>
                <a:t>Orientada a desarrollar el </a:t>
              </a:r>
              <a:r>
                <a:rPr lang="es-ES" sz="900" dirty="0" err="1">
                  <a:solidFill>
                    <a:srgbClr val="002060"/>
                  </a:solidFill>
                  <a:cs typeface="Arial" pitchFamily="34" charset="0"/>
                </a:rPr>
                <a:t>marketplace</a:t>
              </a:r>
              <a:r>
                <a:rPr lang="es-ES" sz="900" dirty="0">
                  <a:solidFill>
                    <a:srgbClr val="002060"/>
                  </a:solidFill>
                  <a:cs typeface="Arial" pitchFamily="34" charset="0"/>
                </a:rPr>
                <a:t> en web, enfocada a conversión, implicando operadores turísticos, con una selección de calidad y bases de datos calificadas, que permita medir resultados, etc.</a:t>
              </a:r>
            </a:p>
          </p:txBody>
        </p:sp>
      </p:grpSp>
      <p:sp>
        <p:nvSpPr>
          <p:cNvPr id="81" name="TextBox 80"/>
          <p:cNvSpPr txBox="1"/>
          <p:nvPr>
            <p:custDataLst>
              <p:tags r:id="rId12"/>
            </p:custDataLst>
          </p:nvPr>
        </p:nvSpPr>
        <p:spPr>
          <a:xfrm>
            <a:off x="3641670" y="4383831"/>
            <a:ext cx="1116000" cy="108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12: </a:t>
            </a:r>
          </a:p>
          <a:p>
            <a:pPr defTabSz="931658" fontAlgn="base">
              <a:spcBef>
                <a:spcPct val="0"/>
              </a:spcBef>
              <a:spcAft>
                <a:spcPts val="300"/>
              </a:spcAft>
            </a:pPr>
            <a:r>
              <a:rPr lang="es-ES" sz="800" dirty="0">
                <a:latin typeface="Arial  "/>
              </a:rPr>
              <a:t>Generar y difundir contenidos originales, que inspiren interés e interacción en el público objetivo para considerar a Quito como destino turístico</a:t>
            </a:r>
            <a:endParaRPr lang="es-ES" sz="800" dirty="0">
              <a:solidFill>
                <a:srgbClr val="002060"/>
              </a:solidFill>
              <a:cs typeface="Arial" pitchFamily="34" charset="0"/>
            </a:endParaRPr>
          </a:p>
        </p:txBody>
      </p:sp>
      <p:sp>
        <p:nvSpPr>
          <p:cNvPr id="82" name="TextBox 81"/>
          <p:cNvSpPr txBox="1"/>
          <p:nvPr>
            <p:custDataLst>
              <p:tags r:id="rId13"/>
            </p:custDataLst>
          </p:nvPr>
        </p:nvSpPr>
        <p:spPr>
          <a:xfrm>
            <a:off x="4808984" y="4383831"/>
            <a:ext cx="2160000" cy="108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Mayor duración media de la visita y páginas vistas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Crecimiento de enlaces externos y referentes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Aumento de seguidores en redes sociales, suscripción a </a:t>
            </a:r>
            <a:r>
              <a:rPr lang="es-ES" sz="800" dirty="0" err="1">
                <a:solidFill>
                  <a:srgbClr val="002060"/>
                </a:solidFill>
                <a:cs typeface="Arial" pitchFamily="34" charset="0"/>
              </a:rPr>
              <a:t>newsletter</a:t>
            </a:r>
            <a:r>
              <a:rPr lang="es-ES" sz="800" dirty="0">
                <a:solidFill>
                  <a:srgbClr val="002060"/>
                </a:solidFill>
                <a:cs typeface="Arial" pitchFamily="34" charset="0"/>
              </a:rPr>
              <a:t> y descargas</a:t>
            </a:r>
          </a:p>
        </p:txBody>
      </p:sp>
      <p:sp>
        <p:nvSpPr>
          <p:cNvPr id="93" name="Rectangle 57"/>
          <p:cNvSpPr>
            <a:spLocks noChangeArrowheads="1"/>
          </p:cNvSpPr>
          <p:nvPr>
            <p:custDataLst>
              <p:tags r:id="rId14"/>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94"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95" name="Rectangle 57"/>
          <p:cNvSpPr>
            <a:spLocks noChangeArrowheads="1"/>
          </p:cNvSpPr>
          <p:nvPr>
            <p:custDataLst>
              <p:tags r:id="rId15"/>
            </p:custDataLst>
          </p:nvPr>
        </p:nvSpPr>
        <p:spPr bwMode="auto">
          <a:xfrm>
            <a:off x="488504" y="406763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sz="900" b="1" dirty="0">
                <a:solidFill>
                  <a:schemeClr val="bg1"/>
                </a:solidFill>
                <a:cs typeface="Arial" pitchFamily="34" charset="0"/>
              </a:rPr>
              <a:t>Marketing online</a:t>
            </a:r>
          </a:p>
        </p:txBody>
      </p:sp>
      <p:sp>
        <p:nvSpPr>
          <p:cNvPr id="96"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7"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98" name="Group 282"/>
          <p:cNvGrpSpPr/>
          <p:nvPr/>
        </p:nvGrpSpPr>
        <p:grpSpPr>
          <a:xfrm>
            <a:off x="704533" y="5779428"/>
            <a:ext cx="360040" cy="337129"/>
            <a:chOff x="644491" y="4719572"/>
            <a:chExt cx="226243" cy="211846"/>
          </a:xfrm>
          <a:solidFill>
            <a:schemeClr val="bg1"/>
          </a:solidFill>
        </p:grpSpPr>
        <p:sp>
          <p:nvSpPr>
            <p:cNvPr id="99"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00"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03" name="Freeform 26"/>
          <p:cNvSpPr>
            <a:spLocks noEditPoints="1"/>
          </p:cNvSpPr>
          <p:nvPr/>
        </p:nvSpPr>
        <p:spPr bwMode="auto">
          <a:xfrm>
            <a:off x="830152"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04" name="Freeform 103"/>
          <p:cNvSpPr>
            <a:spLocks noEditPoints="1"/>
          </p:cNvSpPr>
          <p:nvPr/>
        </p:nvSpPr>
        <p:spPr bwMode="auto">
          <a:xfrm>
            <a:off x="762460"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05" name="Elbow Connector 104"/>
          <p:cNvCxnSpPr>
            <a:endCxn id="95"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endCxn id="96"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endCxn id="97"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custDataLst>
              <p:tags r:id="rId18"/>
            </p:custDataLst>
          </p:nvPr>
        </p:nvSpPr>
        <p:spPr>
          <a:xfrm>
            <a:off x="3641670" y="5517234"/>
            <a:ext cx="1116000" cy="978825"/>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13: </a:t>
            </a:r>
          </a:p>
          <a:p>
            <a:pPr defTabSz="931658" fontAlgn="base">
              <a:spcBef>
                <a:spcPct val="0"/>
              </a:spcBef>
              <a:spcAft>
                <a:spcPts val="300"/>
              </a:spcAft>
            </a:pPr>
            <a:r>
              <a:rPr lang="es-ES" sz="800" dirty="0">
                <a:solidFill>
                  <a:srgbClr val="002060"/>
                </a:solidFill>
                <a:cs typeface="Arial" pitchFamily="34" charset="0"/>
              </a:rPr>
              <a:t>Optimizar la comercialización de servicios turísticos de Quito a través del ecosistema digital turístico del destino</a:t>
            </a:r>
          </a:p>
        </p:txBody>
      </p:sp>
      <p:sp>
        <p:nvSpPr>
          <p:cNvPr id="75" name="TextBox 74"/>
          <p:cNvSpPr txBox="1"/>
          <p:nvPr>
            <p:custDataLst>
              <p:tags r:id="rId19"/>
            </p:custDataLst>
          </p:nvPr>
        </p:nvSpPr>
        <p:spPr>
          <a:xfrm>
            <a:off x="4808984" y="5517234"/>
            <a:ext cx="2160000" cy="978825"/>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Generar conversiones en reservas desde el </a:t>
            </a:r>
            <a:r>
              <a:rPr lang="es-ES" sz="800" dirty="0" err="1">
                <a:solidFill>
                  <a:srgbClr val="002060"/>
                </a:solidFill>
                <a:cs typeface="Arial" pitchFamily="34" charset="0"/>
              </a:rPr>
              <a:t>market</a:t>
            </a:r>
            <a:r>
              <a:rPr lang="es-ES" sz="800" dirty="0">
                <a:solidFill>
                  <a:srgbClr val="002060"/>
                </a:solidFill>
                <a:cs typeface="Arial" pitchFamily="34" charset="0"/>
              </a:rPr>
              <a:t> place hasta el 3% de sesiones de visitas a la web</a:t>
            </a:r>
          </a:p>
        </p:txBody>
      </p:sp>
      <p:sp>
        <p:nvSpPr>
          <p:cNvPr id="88" name="Rectangle 87"/>
          <p:cNvSpPr>
            <a:spLocks noChangeArrowheads="1"/>
          </p:cNvSpPr>
          <p:nvPr>
            <p:custDataLst>
              <p:tags r:id="rId20"/>
            </p:custDataLst>
          </p:nvPr>
        </p:nvSpPr>
        <p:spPr bwMode="auto">
          <a:xfrm>
            <a:off x="2974893"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9" name="Rectangle 57"/>
          <p:cNvSpPr>
            <a:spLocks noChangeArrowheads="1"/>
          </p:cNvSpPr>
          <p:nvPr>
            <p:custDataLst>
              <p:tags r:id="rId21"/>
            </p:custDataLst>
          </p:nvPr>
        </p:nvSpPr>
        <p:spPr bwMode="auto">
          <a:xfrm>
            <a:off x="4433591"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11" name="Rectangle 57"/>
          <p:cNvSpPr>
            <a:spLocks noChangeArrowheads="1"/>
          </p:cNvSpPr>
          <p:nvPr>
            <p:custDataLst>
              <p:tags r:id="rId22"/>
            </p:custDataLst>
          </p:nvPr>
        </p:nvSpPr>
        <p:spPr bwMode="auto">
          <a:xfrm>
            <a:off x="7417595"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12" name="TextBox 111"/>
          <p:cNvSpPr txBox="1"/>
          <p:nvPr>
            <p:custDataLst>
              <p:tags r:id="rId23"/>
            </p:custDataLst>
          </p:nvPr>
        </p:nvSpPr>
        <p:spPr>
          <a:xfrm>
            <a:off x="3124867"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13" name="TextBox 112"/>
          <p:cNvSpPr txBox="1"/>
          <p:nvPr>
            <p:custDataLst>
              <p:tags r:id="rId24"/>
            </p:custDataLst>
          </p:nvPr>
        </p:nvSpPr>
        <p:spPr>
          <a:xfrm>
            <a:off x="4624597"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14" name="TextBox 113"/>
          <p:cNvSpPr txBox="1"/>
          <p:nvPr>
            <p:custDataLst>
              <p:tags r:id="rId25"/>
            </p:custDataLst>
          </p:nvPr>
        </p:nvSpPr>
        <p:spPr>
          <a:xfrm>
            <a:off x="7617421"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115" name="TextBox 114"/>
          <p:cNvSpPr txBox="1"/>
          <p:nvPr>
            <p:custDataLst>
              <p:tags r:id="rId26"/>
            </p:custDataLst>
          </p:nvPr>
        </p:nvSpPr>
        <p:spPr>
          <a:xfrm>
            <a:off x="560512" y="6616089"/>
            <a:ext cx="2506314"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Metas detalladas en siguientes diapositivas</a:t>
            </a:r>
          </a:p>
        </p:txBody>
      </p:sp>
    </p:spTree>
    <p:extLst>
      <p:ext uri="{BB962C8B-B14F-4D97-AF65-F5344CB8AC3E}">
        <p14:creationId xmlns:p14="http://schemas.microsoft.com/office/powerpoint/2010/main" val="3952304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online: metas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42</a:t>
            </a:fld>
            <a:endParaRPr lang="es-ES" dirty="0">
              <a:solidFill>
                <a:srgbClr val="002776"/>
              </a:solidFill>
            </a:endParaRPr>
          </a:p>
        </p:txBody>
      </p:sp>
      <p:grpSp>
        <p:nvGrpSpPr>
          <p:cNvPr id="5" name="Group 4"/>
          <p:cNvGrpSpPr/>
          <p:nvPr/>
        </p:nvGrpSpPr>
        <p:grpSpPr>
          <a:xfrm>
            <a:off x="344492" y="1340770"/>
            <a:ext cx="4464051" cy="360000"/>
            <a:chOff x="1664226" y="1072957"/>
            <a:chExt cx="2904727" cy="360000"/>
          </a:xfrm>
        </p:grpSpPr>
        <p:cxnSp>
          <p:nvCxnSpPr>
            <p:cNvPr id="101" name="Straight Connector 100"/>
            <p:cNvCxnSpPr/>
            <p:nvPr>
              <p:custDataLst>
                <p:tags r:id="rId7"/>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8"/>
              </p:custDataLst>
            </p:nvPr>
          </p:nvSpPr>
          <p:spPr>
            <a:xfrm>
              <a:off x="2145919" y="1072957"/>
              <a:ext cx="194133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Aumento de visitas únicas de mercados prioritarios</a:t>
              </a:r>
            </a:p>
          </p:txBody>
        </p:sp>
      </p:grpSp>
      <p:graphicFrame>
        <p:nvGraphicFramePr>
          <p:cNvPr id="3" name="Table 2"/>
          <p:cNvGraphicFramePr>
            <a:graphicFrameLocks noGrp="1"/>
          </p:cNvGraphicFramePr>
          <p:nvPr>
            <p:extLst>
              <p:ext uri="{D42A27DB-BD31-4B8C-83A1-F6EECF244321}">
                <p14:modId xmlns:p14="http://schemas.microsoft.com/office/powerpoint/2010/main" val="3529362053"/>
              </p:ext>
            </p:extLst>
          </p:nvPr>
        </p:nvGraphicFramePr>
        <p:xfrm>
          <a:off x="335885" y="1737387"/>
          <a:ext cx="4490678" cy="3478395"/>
        </p:xfrm>
        <a:graphic>
          <a:graphicData uri="http://schemas.openxmlformats.org/drawingml/2006/table">
            <a:tbl>
              <a:tblPr firstRow="1" firstCol="1" bandRow="1"/>
              <a:tblGrid>
                <a:gridCol w="999995">
                  <a:extLst>
                    <a:ext uri="{9D8B030D-6E8A-4147-A177-3AD203B41FA5}">
                      <a16:colId xmlns:a16="http://schemas.microsoft.com/office/drawing/2014/main" xmlns="" val="20000"/>
                    </a:ext>
                  </a:extLst>
                </a:gridCol>
                <a:gridCol w="726803">
                  <a:extLst>
                    <a:ext uri="{9D8B030D-6E8A-4147-A177-3AD203B41FA5}">
                      <a16:colId xmlns:a16="http://schemas.microsoft.com/office/drawing/2014/main" xmlns="" val="20001"/>
                    </a:ext>
                  </a:extLst>
                </a:gridCol>
                <a:gridCol w="1089692">
                  <a:extLst>
                    <a:ext uri="{9D8B030D-6E8A-4147-A177-3AD203B41FA5}">
                      <a16:colId xmlns:a16="http://schemas.microsoft.com/office/drawing/2014/main" xmlns="" val="20002"/>
                    </a:ext>
                  </a:extLst>
                </a:gridCol>
                <a:gridCol w="726291">
                  <a:extLst>
                    <a:ext uri="{9D8B030D-6E8A-4147-A177-3AD203B41FA5}">
                      <a16:colId xmlns:a16="http://schemas.microsoft.com/office/drawing/2014/main" xmlns="" val="20003"/>
                    </a:ext>
                  </a:extLst>
                </a:gridCol>
                <a:gridCol w="93980">
                  <a:extLst>
                    <a:ext uri="{9D8B030D-6E8A-4147-A177-3AD203B41FA5}">
                      <a16:colId xmlns:a16="http://schemas.microsoft.com/office/drawing/2014/main" xmlns="" val="20004"/>
                    </a:ext>
                  </a:extLst>
                </a:gridCol>
                <a:gridCol w="853917">
                  <a:extLst>
                    <a:ext uri="{9D8B030D-6E8A-4147-A177-3AD203B41FA5}">
                      <a16:colId xmlns:a16="http://schemas.microsoft.com/office/drawing/2014/main" xmlns="" val="20005"/>
                    </a:ext>
                  </a:extLst>
                </a:gridCol>
              </a:tblGrid>
              <a:tr h="411480">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Mercado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 total visitas</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Actual </a:t>
                      </a:r>
                      <a:br>
                        <a:rPr lang="es-ES_tradnl" sz="900" b="1" dirty="0">
                          <a:solidFill>
                            <a:srgbClr val="002060"/>
                          </a:solidFill>
                          <a:effectLst/>
                          <a:latin typeface="Arial  "/>
                          <a:ea typeface="Calibri" panose="020F0502020204030204" pitchFamily="34" charset="0"/>
                          <a:cs typeface="Times New Roman" panose="02020603050405020304" pitchFamily="18" charset="0"/>
                        </a:rPr>
                      </a:br>
                      <a:r>
                        <a:rPr lang="es-ES_tradnl" sz="900" b="1" dirty="0">
                          <a:solidFill>
                            <a:srgbClr val="002060"/>
                          </a:solidFill>
                          <a:effectLst/>
                          <a:latin typeface="Arial  "/>
                          <a:ea typeface="Calibri" panose="020F0502020204030204" pitchFamily="34" charset="0"/>
                          <a:cs typeface="Times New Roman" panose="02020603050405020304" pitchFamily="18" charset="0"/>
                        </a:rPr>
                        <a:t>(jun2015-jun2016)</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S_tradnl"/>
                    </a:p>
                  </a:txBody>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Meta Plan 2021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268886">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Estados Unidos</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3,80%</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39.028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18.890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133.476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1"/>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Colombia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19.700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9.535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67.374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2"/>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Argentina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19.231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9.308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65.770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3"/>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España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1,81%</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18.593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8.999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63.588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4"/>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México</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0,88%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9.080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4.395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31.054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5"/>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Perú</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0,76%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7.802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3.776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26.683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6"/>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Chile</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0,67%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6.906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3.343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23.619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7"/>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Brasil</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0,57%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5.840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2.827</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19.973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8"/>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Canadá</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0,37%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3.756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1.818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12.846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9"/>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Alemania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0,34%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3.445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1.667</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11.782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0"/>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Francia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0,28%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2.878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1.393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9.843</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1"/>
                  </a:ext>
                </a:extLst>
              </a:tr>
              <a:tr h="148996">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Reino Unido</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0,27%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2.772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1.342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9.480</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2"/>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Italia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0,24%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2.444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1.183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8.358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3"/>
                  </a:ext>
                </a:extLst>
              </a:tr>
              <a:tr h="141255">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Benelux</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0,14%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1.492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722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5.103</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4"/>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Cuba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0,11%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1.172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567</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4.008</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5"/>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Australia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0,10%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1.031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499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3.526</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6"/>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China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0,06%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644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312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2.202</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7"/>
                  </a:ext>
                </a:extLst>
              </a:tr>
              <a:tr h="139321">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Japón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0,04%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388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1.327</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8"/>
                  </a:ext>
                </a:extLst>
              </a:tr>
              <a:tr h="27864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Subtotal mercados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14,24%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146.202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70.000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500.000</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9"/>
                  </a:ext>
                </a:extLst>
              </a:tr>
              <a:tr h="139321">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TOTAL web</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100%</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1.026k</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200k</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gridSpan="2">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2.000k</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xmlns="" val="10020"/>
                  </a:ext>
                </a:extLst>
              </a:tr>
            </a:tbl>
          </a:graphicData>
        </a:graphic>
      </p:graphicFrame>
      <p:grpSp>
        <p:nvGrpSpPr>
          <p:cNvPr id="77" name="Group 76"/>
          <p:cNvGrpSpPr/>
          <p:nvPr/>
        </p:nvGrpSpPr>
        <p:grpSpPr>
          <a:xfrm>
            <a:off x="5097461" y="1340770"/>
            <a:ext cx="4464051" cy="360000"/>
            <a:chOff x="1664226" y="1072957"/>
            <a:chExt cx="2904727" cy="360000"/>
          </a:xfrm>
        </p:grpSpPr>
        <p:cxnSp>
          <p:nvCxnSpPr>
            <p:cNvPr id="78" name="Straight Connector 77"/>
            <p:cNvCxnSpPr/>
            <p:nvPr>
              <p:custDataLst>
                <p:tags r:id="rId5"/>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custDataLst>
                <p:tags r:id="rId6"/>
              </p:custDataLst>
            </p:nvPr>
          </p:nvSpPr>
          <p:spPr>
            <a:xfrm>
              <a:off x="2033642" y="1072957"/>
              <a:ext cx="2165889"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Mayor % de visitantes recurrentes de los mercados target </a:t>
              </a:r>
            </a:p>
          </p:txBody>
        </p:sp>
      </p:grpSp>
      <p:graphicFrame>
        <p:nvGraphicFramePr>
          <p:cNvPr id="10" name="Table 9"/>
          <p:cNvGraphicFramePr>
            <a:graphicFrameLocks noGrp="1"/>
          </p:cNvGraphicFramePr>
          <p:nvPr>
            <p:extLst>
              <p:ext uri="{D42A27DB-BD31-4B8C-83A1-F6EECF244321}">
                <p14:modId xmlns:p14="http://schemas.microsoft.com/office/powerpoint/2010/main" val="3084937589"/>
              </p:ext>
            </p:extLst>
          </p:nvPr>
        </p:nvGraphicFramePr>
        <p:xfrm>
          <a:off x="5115476" y="1737389"/>
          <a:ext cx="4464514" cy="3370478"/>
        </p:xfrm>
        <a:graphic>
          <a:graphicData uri="http://schemas.openxmlformats.org/drawingml/2006/table">
            <a:tbl>
              <a:tblPr firstRow="1" firstCol="1" bandRow="1"/>
              <a:tblGrid>
                <a:gridCol w="1066394">
                  <a:extLst>
                    <a:ext uri="{9D8B030D-6E8A-4147-A177-3AD203B41FA5}">
                      <a16:colId xmlns:a16="http://schemas.microsoft.com/office/drawing/2014/main" xmlns="" val="20000"/>
                    </a:ext>
                  </a:extLst>
                </a:gridCol>
                <a:gridCol w="650129">
                  <a:extLst>
                    <a:ext uri="{9D8B030D-6E8A-4147-A177-3AD203B41FA5}">
                      <a16:colId xmlns:a16="http://schemas.microsoft.com/office/drawing/2014/main" xmlns="" val="20001"/>
                    </a:ext>
                  </a:extLst>
                </a:gridCol>
                <a:gridCol w="1083207">
                  <a:extLst>
                    <a:ext uri="{9D8B030D-6E8A-4147-A177-3AD203B41FA5}">
                      <a16:colId xmlns:a16="http://schemas.microsoft.com/office/drawing/2014/main" xmlns="" val="20002"/>
                    </a:ext>
                  </a:extLst>
                </a:gridCol>
                <a:gridCol w="721969">
                  <a:extLst>
                    <a:ext uri="{9D8B030D-6E8A-4147-A177-3AD203B41FA5}">
                      <a16:colId xmlns:a16="http://schemas.microsoft.com/office/drawing/2014/main" xmlns="" val="20003"/>
                    </a:ext>
                  </a:extLst>
                </a:gridCol>
                <a:gridCol w="93980">
                  <a:extLst>
                    <a:ext uri="{9D8B030D-6E8A-4147-A177-3AD203B41FA5}">
                      <a16:colId xmlns:a16="http://schemas.microsoft.com/office/drawing/2014/main" xmlns="" val="20004"/>
                    </a:ext>
                  </a:extLst>
                </a:gridCol>
                <a:gridCol w="848835">
                  <a:extLst>
                    <a:ext uri="{9D8B030D-6E8A-4147-A177-3AD203B41FA5}">
                      <a16:colId xmlns:a16="http://schemas.microsoft.com/office/drawing/2014/main" xmlns="" val="20005"/>
                    </a:ext>
                  </a:extLst>
                </a:gridCol>
              </a:tblGrid>
              <a:tr h="411480">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Mercado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r>
                        <a:rPr lang="es-ES_tradnl" sz="900" b="1">
                          <a:solidFill>
                            <a:srgbClr val="002060"/>
                          </a:solidFill>
                          <a:effectLst/>
                          <a:latin typeface="Arial  "/>
                          <a:ea typeface="Calibri" panose="020F0502020204030204" pitchFamily="34" charset="0"/>
                          <a:cs typeface="Times New Roman" panose="02020603050405020304" pitchFamily="18" charset="0"/>
                        </a:rPr>
                        <a:t>% nuevas visitas</a:t>
                      </a:r>
                      <a:endParaRPr lang="es-ES" sz="900" b="1">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 vistas recurrentes</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S_tradnl"/>
                    </a:p>
                  </a:txBody>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Meta Plan 2021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Estados Unidos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82,42%</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17,58%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26,37%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1"/>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Colombia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80,16%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19,84%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29,76%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2"/>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Argentina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82,77%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17,23%</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25,85%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3"/>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España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82,68%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17,32%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25,97%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4"/>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México</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83,72%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16,28%</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1,63%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24,43%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5"/>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Perú</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84,26%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15,74%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1,57%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23,61%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6"/>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Chile</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83,49%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16,51%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1,65%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24,77%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7"/>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Brasil</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80,75%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19,25%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28,87%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08"/>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Canadá</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84,29%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15,71%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1,57%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23,56%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09"/>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Alemania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80,75%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19,25%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1,92%</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28,87%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0"/>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Francia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75,09%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24,91%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2,49%</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37,36%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1"/>
                  </a:ext>
                </a:extLst>
              </a:tr>
              <a:tr h="15045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Reino Unido</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82,75%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17,25%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1,72%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25,87%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2"/>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Italia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86,36%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13,64%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1,36%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20,47%</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3"/>
                  </a:ext>
                </a:extLst>
              </a:tr>
              <a:tr h="14263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Benelux</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81,66%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18,34%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27,51%</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4"/>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Cuba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85,68%</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14,32%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1,43%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21,48%</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5"/>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Australia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81,79%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18,21%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1,82%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27,32%</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6"/>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China</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93,60%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6,40%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0,64%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9,60%</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7"/>
                  </a:ext>
                </a:extLst>
              </a:tr>
              <a:tr h="14068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Japón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88,51%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11,49%</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1,15%</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17,24%</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_tradnl"/>
                    </a:p>
                  </a:txBody>
                  <a:tcPr/>
                </a:tc>
                <a:extLst>
                  <a:ext uri="{0D108BD9-81ED-4DB2-BD59-A6C34878D82A}">
                    <a16:rowId xmlns:a16="http://schemas.microsoft.com/office/drawing/2014/main" xmlns="" val="10018"/>
                  </a:ext>
                </a:extLst>
              </a:tr>
              <a:tr h="27432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Promedio mercados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83,37%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16,63%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pPr algn="r"/>
                      <a:r>
                        <a:rPr lang="es-ES_tradnl" sz="900">
                          <a:solidFill>
                            <a:srgbClr val="002060"/>
                          </a:solidFill>
                          <a:effectLst/>
                          <a:latin typeface="Arial  "/>
                          <a:ea typeface="Calibri" panose="020F0502020204030204" pitchFamily="34" charset="0"/>
                          <a:cs typeface="Times New Roman" panose="02020603050405020304" pitchFamily="18" charset="0"/>
                        </a:rPr>
                        <a:t>1,66%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gridSpan="2">
                  <a:txBody>
                    <a:bodyPr/>
                    <a:lstStyle/>
                    <a:p>
                      <a:pPr algn="r"/>
                      <a:r>
                        <a:rPr lang="es-ES_tradnl" sz="900" dirty="0">
                          <a:solidFill>
                            <a:srgbClr val="002060"/>
                          </a:solidFill>
                          <a:effectLst/>
                          <a:latin typeface="Arial  "/>
                          <a:ea typeface="Calibri" panose="020F0502020204030204" pitchFamily="34" charset="0"/>
                          <a:cs typeface="Times New Roman" panose="02020603050405020304" pitchFamily="18" charset="0"/>
                        </a:rPr>
                        <a:t>24,94%</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hMerge="1">
                  <a:txBody>
                    <a:bodyPr/>
                    <a:lstStyle/>
                    <a:p>
                      <a:endParaRPr lang="es-ES_tradnl"/>
                    </a:p>
                  </a:txBody>
                  <a:tcPr/>
                </a:tc>
                <a:extLst>
                  <a:ext uri="{0D108BD9-81ED-4DB2-BD59-A6C34878D82A}">
                    <a16:rowId xmlns:a16="http://schemas.microsoft.com/office/drawing/2014/main" xmlns="" val="10019"/>
                  </a:ext>
                </a:extLst>
              </a:tr>
              <a:tr h="140682">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Promedio web</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73,57%</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26,43%</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1,11%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gridSpan="2">
                  <a:txBody>
                    <a:bodyPr/>
                    <a:lstStyle/>
                    <a:p>
                      <a:pPr algn="r"/>
                      <a:r>
                        <a:rPr lang="es-ES_tradnl" sz="900" b="1" dirty="0">
                          <a:solidFill>
                            <a:srgbClr val="002060"/>
                          </a:solidFill>
                          <a:effectLst/>
                          <a:latin typeface="Arial  "/>
                          <a:ea typeface="Calibri" panose="020F0502020204030204" pitchFamily="34" charset="0"/>
                          <a:cs typeface="Times New Roman" panose="02020603050405020304" pitchFamily="18" charset="0"/>
                        </a:rPr>
                        <a:t>32%</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hMerge="1">
                  <a:txBody>
                    <a:bodyPr/>
                    <a:lstStyle/>
                    <a:p>
                      <a:endParaRPr lang="es-ES_tradnl"/>
                    </a:p>
                  </a:txBody>
                  <a:tcPr/>
                </a:tc>
                <a:extLst>
                  <a:ext uri="{0D108BD9-81ED-4DB2-BD59-A6C34878D82A}">
                    <a16:rowId xmlns:a16="http://schemas.microsoft.com/office/drawing/2014/main" xmlns="" val="10020"/>
                  </a:ext>
                </a:extLst>
              </a:tr>
            </a:tbl>
          </a:graphicData>
        </a:graphic>
      </p:graphicFrame>
      <p:grpSp>
        <p:nvGrpSpPr>
          <p:cNvPr id="80" name="Group 79"/>
          <p:cNvGrpSpPr/>
          <p:nvPr/>
        </p:nvGrpSpPr>
        <p:grpSpPr>
          <a:xfrm>
            <a:off x="2511865" y="5344227"/>
            <a:ext cx="4882268" cy="360000"/>
            <a:chOff x="1664226" y="1072957"/>
            <a:chExt cx="2904727" cy="360000"/>
          </a:xfrm>
        </p:grpSpPr>
        <p:cxnSp>
          <p:nvCxnSpPr>
            <p:cNvPr id="83" name="Straight Connector 82"/>
            <p:cNvCxnSpPr/>
            <p:nvPr>
              <p:custDataLst>
                <p:tags r:id="rId3"/>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custDataLst>
                <p:tags r:id="rId4"/>
              </p:custDataLst>
            </p:nvPr>
          </p:nvSpPr>
          <p:spPr>
            <a:xfrm>
              <a:off x="2211228" y="1072957"/>
              <a:ext cx="1810722"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Aumento de visitas únicas de mercados prioritarios</a:t>
              </a:r>
            </a:p>
          </p:txBody>
        </p:sp>
      </p:grpSp>
      <p:graphicFrame>
        <p:nvGraphicFramePr>
          <p:cNvPr id="12" name="Table 11"/>
          <p:cNvGraphicFramePr>
            <a:graphicFrameLocks noGrp="1"/>
          </p:cNvGraphicFramePr>
          <p:nvPr>
            <p:extLst>
              <p:ext uri="{D42A27DB-BD31-4B8C-83A1-F6EECF244321}">
                <p14:modId xmlns:p14="http://schemas.microsoft.com/office/powerpoint/2010/main" val="94738896"/>
              </p:ext>
            </p:extLst>
          </p:nvPr>
        </p:nvGraphicFramePr>
        <p:xfrm>
          <a:off x="2504954" y="5704272"/>
          <a:ext cx="4968331" cy="1037101"/>
        </p:xfrm>
        <a:graphic>
          <a:graphicData uri="http://schemas.openxmlformats.org/drawingml/2006/table">
            <a:tbl>
              <a:tblPr firstRow="1" firstCol="1" bandRow="1"/>
              <a:tblGrid>
                <a:gridCol w="1678544">
                  <a:extLst>
                    <a:ext uri="{9D8B030D-6E8A-4147-A177-3AD203B41FA5}">
                      <a16:colId xmlns:a16="http://schemas.microsoft.com/office/drawing/2014/main" xmlns="" val="20000"/>
                    </a:ext>
                  </a:extLst>
                </a:gridCol>
                <a:gridCol w="1291846">
                  <a:extLst>
                    <a:ext uri="{9D8B030D-6E8A-4147-A177-3AD203B41FA5}">
                      <a16:colId xmlns:a16="http://schemas.microsoft.com/office/drawing/2014/main" xmlns="" val="20001"/>
                    </a:ext>
                  </a:extLst>
                </a:gridCol>
                <a:gridCol w="966746">
                  <a:extLst>
                    <a:ext uri="{9D8B030D-6E8A-4147-A177-3AD203B41FA5}">
                      <a16:colId xmlns:a16="http://schemas.microsoft.com/office/drawing/2014/main" xmlns="" val="20002"/>
                    </a:ext>
                  </a:extLst>
                </a:gridCol>
                <a:gridCol w="1031195">
                  <a:extLst>
                    <a:ext uri="{9D8B030D-6E8A-4147-A177-3AD203B41FA5}">
                      <a16:colId xmlns:a16="http://schemas.microsoft.com/office/drawing/2014/main" xmlns="" val="20003"/>
                    </a:ext>
                  </a:extLst>
                </a:gridCol>
              </a:tblGrid>
              <a:tr h="345701">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KPIs</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Actual </a:t>
                      </a:r>
                      <a:br>
                        <a:rPr lang="es-ES_tradnl" sz="900" b="1" dirty="0">
                          <a:solidFill>
                            <a:srgbClr val="002060"/>
                          </a:solidFill>
                          <a:effectLst/>
                          <a:latin typeface="Arial  "/>
                          <a:ea typeface="Calibri" panose="020F0502020204030204" pitchFamily="34" charset="0"/>
                          <a:cs typeface="Times New Roman" panose="02020603050405020304" pitchFamily="18" charset="0"/>
                        </a:rPr>
                      </a:br>
                      <a:r>
                        <a:rPr lang="es-ES_tradnl" sz="900" b="1" dirty="0">
                          <a:solidFill>
                            <a:srgbClr val="002060"/>
                          </a:solidFill>
                          <a:effectLst/>
                          <a:latin typeface="Arial  "/>
                          <a:ea typeface="Calibri" panose="020F0502020204030204" pitchFamily="34" charset="0"/>
                          <a:cs typeface="Times New Roman" panose="02020603050405020304" pitchFamily="18" charset="0"/>
                        </a:rPr>
                        <a:t>(jun2015-jun2016)</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Plan 2021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17285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Páginas vistas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4,22 millones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1,35 millones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 10 millones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17285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Páginas por sesión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4,12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0,17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5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17285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Duración media visita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2:17min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20 segs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 min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3"/>
                  </a:ext>
                </a:extLst>
              </a:tr>
              <a:tr h="17285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Tasa de rebote</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5,48%</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-0,50%</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4% </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3" name="TextBox 72"/>
          <p:cNvSpPr txBox="1"/>
          <p:nvPr>
            <p:custDataLst>
              <p:tags r:id="rId1"/>
            </p:custDataLst>
          </p:nvPr>
        </p:nvSpPr>
        <p:spPr>
          <a:xfrm>
            <a:off x="344492" y="1089433"/>
            <a:ext cx="9217025" cy="259829"/>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Objetivo 2: </a:t>
            </a:r>
            <a:r>
              <a:rPr lang="es-ES" sz="900" dirty="0">
                <a:solidFill>
                  <a:srgbClr val="002060"/>
                </a:solidFill>
                <a:cs typeface="Arial" pitchFamily="34" charset="0"/>
              </a:rPr>
              <a:t>Atraer, convencer y fidelizar a los segmentos clave para el turismo de Quito</a:t>
            </a:r>
          </a:p>
        </p:txBody>
      </p:sp>
      <p:sp>
        <p:nvSpPr>
          <p:cNvPr id="85" name="TextBox 84"/>
          <p:cNvSpPr txBox="1"/>
          <p:nvPr>
            <p:custDataLst>
              <p:tags r:id="rId2"/>
            </p:custDataLst>
          </p:nvPr>
        </p:nvSpPr>
        <p:spPr>
          <a:xfrm>
            <a:off x="335889" y="5263321"/>
            <a:ext cx="4185067" cy="181903"/>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800" i="1" dirty="0">
                <a:solidFill>
                  <a:srgbClr val="002060"/>
                </a:solidFill>
                <a:cs typeface="Arial" pitchFamily="34" charset="0"/>
              </a:rPr>
              <a:t>Nota: Para visitas se consideran las sesiones en </a:t>
            </a:r>
            <a:r>
              <a:rPr lang="es-ES" sz="800" i="1" dirty="0" err="1">
                <a:solidFill>
                  <a:srgbClr val="002060"/>
                </a:solidFill>
                <a:cs typeface="Arial" pitchFamily="34" charset="0"/>
              </a:rPr>
              <a:t>Analytics</a:t>
            </a:r>
            <a:endParaRPr lang="es-ES" sz="800" i="1" dirty="0">
              <a:solidFill>
                <a:srgbClr val="002060"/>
              </a:solidFill>
              <a:cs typeface="Arial" pitchFamily="34" charset="0"/>
            </a:endParaRPr>
          </a:p>
        </p:txBody>
      </p:sp>
    </p:spTree>
    <p:extLst>
      <p:ext uri="{BB962C8B-B14F-4D97-AF65-F5344CB8AC3E}">
        <p14:creationId xmlns:p14="http://schemas.microsoft.com/office/powerpoint/2010/main" val="1358359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online: metas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43</a:t>
            </a:fld>
            <a:endParaRPr lang="es-ES" dirty="0">
              <a:solidFill>
                <a:srgbClr val="002776"/>
              </a:solidFill>
            </a:endParaRPr>
          </a:p>
        </p:txBody>
      </p:sp>
      <p:grpSp>
        <p:nvGrpSpPr>
          <p:cNvPr id="5" name="Group 4"/>
          <p:cNvGrpSpPr/>
          <p:nvPr/>
        </p:nvGrpSpPr>
        <p:grpSpPr>
          <a:xfrm>
            <a:off x="344492" y="1520213"/>
            <a:ext cx="4464051" cy="360000"/>
            <a:chOff x="1664226" y="1072957"/>
            <a:chExt cx="2904727" cy="360000"/>
          </a:xfrm>
        </p:grpSpPr>
        <p:cxnSp>
          <p:nvCxnSpPr>
            <p:cNvPr id="101" name="Straight Connector 100"/>
            <p:cNvCxnSpPr/>
            <p:nvPr>
              <p:custDataLst>
                <p:tags r:id="rId7"/>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8"/>
              </p:custDataLst>
            </p:nvPr>
          </p:nvSpPr>
          <p:spPr>
            <a:xfrm>
              <a:off x="2255169" y="1072957"/>
              <a:ext cx="1722839"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Crecimiento de enlaces externos y referentes</a:t>
              </a:r>
            </a:p>
          </p:txBody>
        </p:sp>
      </p:grpSp>
      <p:sp>
        <p:nvSpPr>
          <p:cNvPr id="73" name="TextBox 72"/>
          <p:cNvSpPr txBox="1"/>
          <p:nvPr>
            <p:custDataLst>
              <p:tags r:id="rId1"/>
            </p:custDataLst>
          </p:nvPr>
        </p:nvSpPr>
        <p:spPr>
          <a:xfrm>
            <a:off x="344492" y="1089433"/>
            <a:ext cx="9217025" cy="259829"/>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Objetivo 3: </a:t>
            </a:r>
            <a:r>
              <a:rPr lang="es-ES" sz="900" dirty="0">
                <a:solidFill>
                  <a:srgbClr val="002060"/>
                </a:solidFill>
                <a:cs typeface="Arial" pitchFamily="34" charset="0"/>
              </a:rPr>
              <a:t>Generar y difundir contenidos originales, que inspiren interés e interacción en el público objetivo para considerar a Quito como destino turístico</a:t>
            </a:r>
          </a:p>
        </p:txBody>
      </p:sp>
      <p:grpSp>
        <p:nvGrpSpPr>
          <p:cNvPr id="77" name="Group 76"/>
          <p:cNvGrpSpPr/>
          <p:nvPr/>
        </p:nvGrpSpPr>
        <p:grpSpPr>
          <a:xfrm>
            <a:off x="5097461" y="1520213"/>
            <a:ext cx="4464051" cy="360000"/>
            <a:chOff x="1664226" y="1072957"/>
            <a:chExt cx="2904727" cy="360000"/>
          </a:xfrm>
        </p:grpSpPr>
        <p:cxnSp>
          <p:nvCxnSpPr>
            <p:cNvPr id="78" name="Straight Connector 77"/>
            <p:cNvCxnSpPr/>
            <p:nvPr>
              <p:custDataLst>
                <p:tags r:id="rId5"/>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custDataLst>
                <p:tags r:id="rId6"/>
              </p:custDataLst>
            </p:nvPr>
          </p:nvSpPr>
          <p:spPr>
            <a:xfrm>
              <a:off x="2165040" y="1072957"/>
              <a:ext cx="1903082"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Aumento de seguidores en redes sociales, suscripción a </a:t>
              </a:r>
              <a:r>
                <a:rPr lang="es-ES" sz="900" b="1" dirty="0" err="1">
                  <a:solidFill>
                    <a:srgbClr val="002060"/>
                  </a:solidFill>
                  <a:cs typeface="Arial" pitchFamily="34" charset="0"/>
                </a:rPr>
                <a:t>newsletter</a:t>
              </a:r>
              <a:r>
                <a:rPr lang="es-ES" sz="900" b="1" dirty="0">
                  <a:solidFill>
                    <a:srgbClr val="002060"/>
                  </a:solidFill>
                  <a:cs typeface="Arial" pitchFamily="34" charset="0"/>
                </a:rPr>
                <a:t> y descargas</a:t>
              </a:r>
            </a:p>
          </p:txBody>
        </p:sp>
      </p:grpSp>
      <p:graphicFrame>
        <p:nvGraphicFramePr>
          <p:cNvPr id="4" name="Table 3"/>
          <p:cNvGraphicFramePr>
            <a:graphicFrameLocks noGrp="1"/>
          </p:cNvGraphicFramePr>
          <p:nvPr>
            <p:extLst>
              <p:ext uri="{D42A27DB-BD31-4B8C-83A1-F6EECF244321}">
                <p14:modId xmlns:p14="http://schemas.microsoft.com/office/powerpoint/2010/main" val="2036800526"/>
              </p:ext>
            </p:extLst>
          </p:nvPr>
        </p:nvGraphicFramePr>
        <p:xfrm>
          <a:off x="351410" y="2055495"/>
          <a:ext cx="4457133" cy="1657950"/>
        </p:xfrm>
        <a:graphic>
          <a:graphicData uri="http://schemas.openxmlformats.org/drawingml/2006/table">
            <a:tbl>
              <a:tblPr firstRow="1" firstCol="1" bandRow="1"/>
              <a:tblGrid>
                <a:gridCol w="1505837">
                  <a:extLst>
                    <a:ext uri="{9D8B030D-6E8A-4147-A177-3AD203B41FA5}">
                      <a16:colId xmlns:a16="http://schemas.microsoft.com/office/drawing/2014/main" xmlns="" val="20000"/>
                    </a:ext>
                  </a:extLst>
                </a:gridCol>
                <a:gridCol w="1158926">
                  <a:extLst>
                    <a:ext uri="{9D8B030D-6E8A-4147-A177-3AD203B41FA5}">
                      <a16:colId xmlns:a16="http://schemas.microsoft.com/office/drawing/2014/main" xmlns="" val="20001"/>
                    </a:ext>
                  </a:extLst>
                </a:gridCol>
                <a:gridCol w="867276">
                  <a:extLst>
                    <a:ext uri="{9D8B030D-6E8A-4147-A177-3AD203B41FA5}">
                      <a16:colId xmlns:a16="http://schemas.microsoft.com/office/drawing/2014/main" xmlns="" val="20002"/>
                    </a:ext>
                  </a:extLst>
                </a:gridCol>
                <a:gridCol w="925094">
                  <a:extLst>
                    <a:ext uri="{9D8B030D-6E8A-4147-A177-3AD203B41FA5}">
                      <a16:colId xmlns:a16="http://schemas.microsoft.com/office/drawing/2014/main" xmlns="" val="20003"/>
                    </a:ext>
                  </a:extLst>
                </a:gridCol>
              </a:tblGrid>
              <a:tr h="552224">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KPIs</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Actual </a:t>
                      </a:r>
                      <a:br>
                        <a:rPr lang="es-ES_tradnl" sz="900" b="1" dirty="0">
                          <a:solidFill>
                            <a:srgbClr val="002060"/>
                          </a:solidFill>
                          <a:effectLst/>
                          <a:latin typeface="Arial  "/>
                          <a:ea typeface="Calibri" panose="020F0502020204030204" pitchFamily="34" charset="0"/>
                          <a:cs typeface="Times New Roman" panose="02020603050405020304" pitchFamily="18" charset="0"/>
                        </a:rPr>
                      </a:br>
                      <a:r>
                        <a:rPr lang="es-ES_tradnl" sz="900" b="1" dirty="0">
                          <a:solidFill>
                            <a:srgbClr val="002060"/>
                          </a:solidFill>
                          <a:effectLst/>
                          <a:latin typeface="Arial  "/>
                          <a:ea typeface="Calibri" panose="020F0502020204030204" pitchFamily="34" charset="0"/>
                          <a:cs typeface="Times New Roman" panose="02020603050405020304" pitchFamily="18" charset="0"/>
                        </a:rPr>
                        <a:t>(jun2016)</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Plan 2021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27611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Total backlinks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44,7k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7k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 80k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27611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Dominios únicos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1,3k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140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276112">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Citation Flow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33</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3"/>
                  </a:ext>
                </a:extLst>
              </a:tr>
              <a:tr h="277390">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Trust Flow</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43</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1,4</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50 </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06953"/>
              </p:ext>
            </p:extLst>
          </p:nvPr>
        </p:nvGraphicFramePr>
        <p:xfrm>
          <a:off x="5097460" y="2055497"/>
          <a:ext cx="4464051" cy="1657951"/>
        </p:xfrm>
        <a:graphic>
          <a:graphicData uri="http://schemas.openxmlformats.org/drawingml/2006/table">
            <a:tbl>
              <a:tblPr firstRow="1" firstCol="1" bandRow="1"/>
              <a:tblGrid>
                <a:gridCol w="1508174">
                  <a:extLst>
                    <a:ext uri="{9D8B030D-6E8A-4147-A177-3AD203B41FA5}">
                      <a16:colId xmlns:a16="http://schemas.microsoft.com/office/drawing/2014/main" xmlns="" val="20000"/>
                    </a:ext>
                  </a:extLst>
                </a:gridCol>
                <a:gridCol w="1160725">
                  <a:extLst>
                    <a:ext uri="{9D8B030D-6E8A-4147-A177-3AD203B41FA5}">
                      <a16:colId xmlns:a16="http://schemas.microsoft.com/office/drawing/2014/main" xmlns="" val="20001"/>
                    </a:ext>
                  </a:extLst>
                </a:gridCol>
                <a:gridCol w="868622">
                  <a:extLst>
                    <a:ext uri="{9D8B030D-6E8A-4147-A177-3AD203B41FA5}">
                      <a16:colId xmlns:a16="http://schemas.microsoft.com/office/drawing/2014/main" xmlns="" val="20002"/>
                    </a:ext>
                  </a:extLst>
                </a:gridCol>
                <a:gridCol w="926530">
                  <a:extLst>
                    <a:ext uri="{9D8B030D-6E8A-4147-A177-3AD203B41FA5}">
                      <a16:colId xmlns:a16="http://schemas.microsoft.com/office/drawing/2014/main" xmlns="" val="20003"/>
                    </a:ext>
                  </a:extLst>
                </a:gridCol>
              </a:tblGrid>
              <a:tr h="414487">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KPIs</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Actual </a:t>
                      </a:r>
                      <a:br>
                        <a:rPr lang="es-ES_tradnl" sz="900" b="1" dirty="0">
                          <a:solidFill>
                            <a:srgbClr val="002060"/>
                          </a:solidFill>
                          <a:effectLst/>
                          <a:latin typeface="Arial  "/>
                          <a:ea typeface="Calibri" panose="020F0502020204030204" pitchFamily="34" charset="0"/>
                          <a:cs typeface="Times New Roman" panose="02020603050405020304" pitchFamily="18" charset="0"/>
                        </a:rPr>
                      </a:br>
                      <a:r>
                        <a:rPr lang="es-ES_tradnl" sz="900" b="1" dirty="0">
                          <a:solidFill>
                            <a:srgbClr val="002060"/>
                          </a:solidFill>
                          <a:effectLst/>
                          <a:latin typeface="Arial  "/>
                          <a:ea typeface="Calibri" panose="020F0502020204030204" pitchFamily="34" charset="0"/>
                          <a:cs typeface="Times New Roman" panose="02020603050405020304" pitchFamily="18" charset="0"/>
                        </a:rPr>
                        <a:t>(jun2016)</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b="1" dirty="0">
                          <a:solidFill>
                            <a:srgbClr val="002060"/>
                          </a:solidFill>
                          <a:effectLst/>
                          <a:latin typeface="Arial  "/>
                          <a:ea typeface="Calibri" panose="020F0502020204030204" pitchFamily="34" charset="0"/>
                          <a:cs typeface="Times New Roman" panose="02020603050405020304" pitchFamily="18" charset="0"/>
                        </a:rPr>
                        <a:t>Meta Plan 2021</a:t>
                      </a:r>
                      <a:endParaRPr lang="es-ES" sz="900" b="1"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Facebook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104k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19,2k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 200k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Twitter</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92,8k</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9,5k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140k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Instagram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12,6k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13,5k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80k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3"/>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YouTube</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2.092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580</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5.000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04"/>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Descargas APP</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S/D</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5k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20k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5"/>
                  </a:ext>
                </a:extLst>
              </a:tr>
              <a:tr h="207244">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Suscripción newsletter</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S/D</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2,2k</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11k</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pSp>
        <p:nvGrpSpPr>
          <p:cNvPr id="18" name="Group 17"/>
          <p:cNvGrpSpPr/>
          <p:nvPr/>
        </p:nvGrpSpPr>
        <p:grpSpPr>
          <a:xfrm>
            <a:off x="2511865" y="4640897"/>
            <a:ext cx="4882268" cy="360000"/>
            <a:chOff x="1664226" y="1072957"/>
            <a:chExt cx="2904727" cy="360000"/>
          </a:xfrm>
        </p:grpSpPr>
        <p:cxnSp>
          <p:nvCxnSpPr>
            <p:cNvPr id="19" name="Straight Connector 18"/>
            <p:cNvCxnSpPr/>
            <p:nvPr>
              <p:custDataLst>
                <p:tags r:id="rId3"/>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custDataLst>
                <p:tags r:id="rId4"/>
              </p:custDataLst>
            </p:nvPr>
          </p:nvSpPr>
          <p:spPr>
            <a:xfrm>
              <a:off x="2237854" y="1072957"/>
              <a:ext cx="1757469"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i="1" dirty="0">
                  <a:solidFill>
                    <a:srgbClr val="002060"/>
                  </a:solidFill>
                  <a:cs typeface="Arial" pitchFamily="34" charset="0"/>
                </a:rPr>
                <a:t>Meta:</a:t>
              </a:r>
            </a:p>
            <a:p>
              <a:pPr algn="ctr" defTabSz="931658" fontAlgn="base">
                <a:lnSpc>
                  <a:spcPct val="106000"/>
                </a:lnSpc>
                <a:spcBef>
                  <a:spcPct val="0"/>
                </a:spcBef>
                <a:spcAft>
                  <a:spcPct val="0"/>
                </a:spcAft>
              </a:pPr>
              <a:r>
                <a:rPr lang="es-ES" sz="900" b="1" dirty="0">
                  <a:solidFill>
                    <a:srgbClr val="002060"/>
                  </a:solidFill>
                  <a:cs typeface="Arial" pitchFamily="34" charset="0"/>
                </a:rPr>
                <a:t>Mayor duración media de la visita y páginas vistas</a:t>
              </a:r>
            </a:p>
          </p:txBody>
        </p:sp>
      </p:grpSp>
      <p:graphicFrame>
        <p:nvGraphicFramePr>
          <p:cNvPr id="21" name="Table 20"/>
          <p:cNvGraphicFramePr>
            <a:graphicFrameLocks noGrp="1"/>
          </p:cNvGraphicFramePr>
          <p:nvPr>
            <p:extLst>
              <p:ext uri="{D42A27DB-BD31-4B8C-83A1-F6EECF244321}">
                <p14:modId xmlns:p14="http://schemas.microsoft.com/office/powerpoint/2010/main" val="1957411284"/>
              </p:ext>
            </p:extLst>
          </p:nvPr>
        </p:nvGraphicFramePr>
        <p:xfrm>
          <a:off x="2504954" y="5044707"/>
          <a:ext cx="4968331" cy="1048589"/>
        </p:xfrm>
        <a:graphic>
          <a:graphicData uri="http://schemas.openxmlformats.org/drawingml/2006/table">
            <a:tbl>
              <a:tblPr firstRow="1" firstCol="1" bandRow="1"/>
              <a:tblGrid>
                <a:gridCol w="1678544">
                  <a:extLst>
                    <a:ext uri="{9D8B030D-6E8A-4147-A177-3AD203B41FA5}">
                      <a16:colId xmlns:a16="http://schemas.microsoft.com/office/drawing/2014/main" xmlns="" val="20000"/>
                    </a:ext>
                  </a:extLst>
                </a:gridCol>
                <a:gridCol w="1291846">
                  <a:extLst>
                    <a:ext uri="{9D8B030D-6E8A-4147-A177-3AD203B41FA5}">
                      <a16:colId xmlns:a16="http://schemas.microsoft.com/office/drawing/2014/main" xmlns="" val="20001"/>
                    </a:ext>
                  </a:extLst>
                </a:gridCol>
                <a:gridCol w="966746">
                  <a:extLst>
                    <a:ext uri="{9D8B030D-6E8A-4147-A177-3AD203B41FA5}">
                      <a16:colId xmlns:a16="http://schemas.microsoft.com/office/drawing/2014/main" xmlns="" val="20002"/>
                    </a:ext>
                  </a:extLst>
                </a:gridCol>
                <a:gridCol w="1031195">
                  <a:extLst>
                    <a:ext uri="{9D8B030D-6E8A-4147-A177-3AD203B41FA5}">
                      <a16:colId xmlns:a16="http://schemas.microsoft.com/office/drawing/2014/main" xmlns="" val="20003"/>
                    </a:ext>
                  </a:extLst>
                </a:gridCol>
              </a:tblGrid>
              <a:tr h="419435">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KPIs</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Actual </a:t>
                      </a:r>
                      <a:br>
                        <a:rPr lang="es-ES_tradnl" sz="900">
                          <a:solidFill>
                            <a:srgbClr val="002060"/>
                          </a:solidFill>
                          <a:effectLst/>
                          <a:latin typeface="Arial  "/>
                          <a:ea typeface="Calibri" panose="020F0502020204030204" pitchFamily="34" charset="0"/>
                          <a:cs typeface="Times New Roman" panose="02020603050405020304" pitchFamily="18" charset="0"/>
                        </a:rPr>
                      </a:br>
                      <a:r>
                        <a:rPr lang="es-ES_tradnl" sz="900">
                          <a:solidFill>
                            <a:srgbClr val="002060"/>
                          </a:solidFill>
                          <a:effectLst/>
                          <a:latin typeface="Arial  "/>
                          <a:ea typeface="Calibri" panose="020F0502020204030204" pitchFamily="34" charset="0"/>
                          <a:cs typeface="Times New Roman" panose="02020603050405020304" pitchFamily="18" charset="0"/>
                        </a:rPr>
                        <a:t>(jun2015-jun2016)</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Meta anual incremento</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Meta Plan 2021</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209718">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Páginas vistas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4,22 millones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1,35 millones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 10 millones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extLst>
                  <a:ext uri="{0D108BD9-81ED-4DB2-BD59-A6C34878D82A}">
                    <a16:rowId xmlns:a16="http://schemas.microsoft.com/office/drawing/2014/main" xmlns="" val="10001"/>
                  </a:ext>
                </a:extLst>
              </a:tr>
              <a:tr h="209718">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Páginas por sesión</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4,12</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0,17</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5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209718">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Duración media visita </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2:17min</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a:solidFill>
                            <a:srgbClr val="002060"/>
                          </a:solidFill>
                          <a:effectLst/>
                          <a:latin typeface="Arial  "/>
                          <a:ea typeface="Calibri" panose="020F0502020204030204" pitchFamily="34" charset="0"/>
                          <a:cs typeface="Times New Roman" panose="02020603050405020304" pitchFamily="18" charset="0"/>
                        </a:rPr>
                        <a:t>20 segs</a:t>
                      </a:r>
                      <a:endParaRPr lang="es-ES" sz="90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tc>
                  <a:txBody>
                    <a:bodyPr/>
                    <a:lstStyle/>
                    <a:p>
                      <a:r>
                        <a:rPr lang="es-ES_tradnl" sz="900" dirty="0">
                          <a:solidFill>
                            <a:srgbClr val="002060"/>
                          </a:solidFill>
                          <a:effectLst/>
                          <a:latin typeface="Arial  "/>
                          <a:ea typeface="Calibri" panose="020F0502020204030204" pitchFamily="34" charset="0"/>
                          <a:cs typeface="Times New Roman" panose="02020603050405020304" pitchFamily="18" charset="0"/>
                        </a:rPr>
                        <a:t>4 min</a:t>
                      </a:r>
                      <a:endParaRPr lang="es-ES" sz="900" dirty="0">
                        <a:solidFill>
                          <a:srgbClr val="002060"/>
                        </a:solidFill>
                        <a:effectLst/>
                        <a:latin typeface="Arial  "/>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2EAF1"/>
                    </a:solidFill>
                  </a:tcPr>
                </a:tc>
                <a:extLst>
                  <a:ext uri="{0D108BD9-81ED-4DB2-BD59-A6C34878D82A}">
                    <a16:rowId xmlns:a16="http://schemas.microsoft.com/office/drawing/2014/main" xmlns="" val="10003"/>
                  </a:ext>
                </a:extLst>
              </a:tr>
            </a:tbl>
          </a:graphicData>
        </a:graphic>
      </p:graphicFrame>
      <p:sp>
        <p:nvSpPr>
          <p:cNvPr id="22" name="TextBox 21"/>
          <p:cNvSpPr txBox="1"/>
          <p:nvPr>
            <p:custDataLst>
              <p:tags r:id="rId2"/>
            </p:custDataLst>
          </p:nvPr>
        </p:nvSpPr>
        <p:spPr>
          <a:xfrm>
            <a:off x="344492" y="3824896"/>
            <a:ext cx="4608513" cy="474281"/>
          </a:xfrm>
          <a:prstGeom prst="rect">
            <a:avLst/>
          </a:prstGeom>
          <a:noFill/>
          <a:effectLst/>
        </p:spPr>
        <p:txBody>
          <a:bodyPr wrap="square" lIns="58215" tIns="29107" rIns="58215" bIns="29107" rtlCol="0">
            <a:spAutoFit/>
          </a:bodyPr>
          <a:lstStyle>
            <a:defPPr>
              <a:defRPr lang="es-ES"/>
            </a:defPPr>
            <a:lvl1pPr defTabSz="931789" fontAlgn="base">
              <a:spcBef>
                <a:spcPct val="0"/>
              </a:spcBef>
              <a:spcAft>
                <a:spcPct val="0"/>
              </a:spcAft>
              <a:defRPr sz="900" i="1">
                <a:solidFill>
                  <a:srgbClr val="002060"/>
                </a:solidFill>
                <a:cs typeface="Arial" pitchFamily="34" charset="0"/>
              </a:defRPr>
            </a:lvl1pPr>
          </a:lstStyle>
          <a:p>
            <a:r>
              <a:rPr lang="es-ES_tradnl" dirty="0"/>
              <a:t>Fuente </a:t>
            </a:r>
            <a:r>
              <a:rPr lang="es-ES_tradnl" dirty="0" err="1"/>
              <a:t>Majestic</a:t>
            </a:r>
            <a:r>
              <a:rPr lang="es-ES_tradnl" dirty="0"/>
              <a:t> SEO // Nota: índice </a:t>
            </a:r>
            <a:r>
              <a:rPr lang="es-ES_tradnl" dirty="0" err="1"/>
              <a:t>Citation</a:t>
            </a:r>
            <a:r>
              <a:rPr lang="es-ES_tradnl" dirty="0"/>
              <a:t> </a:t>
            </a:r>
            <a:r>
              <a:rPr lang="es-ES_tradnl" dirty="0" err="1"/>
              <a:t>Flow</a:t>
            </a:r>
            <a:r>
              <a:rPr lang="es-ES_tradnl" dirty="0"/>
              <a:t> media de menciones desde </a:t>
            </a:r>
            <a:r>
              <a:rPr lang="es-ES_tradnl" dirty="0" err="1"/>
              <a:t>URLs</a:t>
            </a:r>
            <a:r>
              <a:rPr lang="es-ES_tradnl" dirty="0"/>
              <a:t> determinadas.</a:t>
            </a:r>
            <a:endParaRPr lang="es-ES" dirty="0"/>
          </a:p>
          <a:p>
            <a:r>
              <a:rPr lang="es-ES_tradnl" dirty="0"/>
              <a:t>Índice Trust </a:t>
            </a:r>
            <a:r>
              <a:rPr lang="es-ES_tradnl" dirty="0" err="1"/>
              <a:t>Flow</a:t>
            </a:r>
            <a:r>
              <a:rPr lang="es-ES_tradnl" dirty="0"/>
              <a:t> indica el número de clics promedio desde sitios webs de confianza</a:t>
            </a:r>
            <a:endParaRPr lang="es-ES" dirty="0"/>
          </a:p>
        </p:txBody>
      </p:sp>
    </p:spTree>
    <p:extLst>
      <p:ext uri="{BB962C8B-B14F-4D97-AF65-F5344CB8AC3E}">
        <p14:creationId xmlns:p14="http://schemas.microsoft.com/office/powerpoint/2010/main" val="576982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1541035"/>
            <a:ext cx="1116000" cy="180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14: </a:t>
            </a:r>
          </a:p>
          <a:p>
            <a:pPr defTabSz="931658" fontAlgn="base">
              <a:spcBef>
                <a:spcPct val="0"/>
              </a:spcBef>
              <a:spcAft>
                <a:spcPts val="300"/>
              </a:spcAft>
            </a:pPr>
            <a:r>
              <a:rPr lang="es-ES" sz="900" dirty="0">
                <a:solidFill>
                  <a:srgbClr val="002060"/>
                </a:solidFill>
                <a:cs typeface="Arial" pitchFamily="34" charset="0"/>
              </a:rPr>
              <a:t>Incrementar el atractivo de proyectos y modelos de inversión turística de alto impacto y posicionar Quito como plaza de inversiones turísticas mundiales</a:t>
            </a:r>
          </a:p>
        </p:txBody>
      </p:sp>
      <p:sp>
        <p:nvSpPr>
          <p:cNvPr id="118" name="TextBox 117"/>
          <p:cNvSpPr txBox="1"/>
          <p:nvPr>
            <p:custDataLst>
              <p:tags r:id="rId2"/>
            </p:custDataLst>
          </p:nvPr>
        </p:nvSpPr>
        <p:spPr>
          <a:xfrm>
            <a:off x="4808984" y="1541035"/>
            <a:ext cx="1800200" cy="180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para Quito: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volumen de inversión privada en proyectos turísticos: </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2017: 25 millones USD</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Periodo 2018-2021: 120 millones</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2021:  40 millones USD anuales</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TACC 2015-2021: 12,2%</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Disponer de un paquete de incentivos de inversión especializado por tipologías de proyectos turísticos en el 2017</a:t>
            </a:r>
          </a:p>
        </p:txBody>
      </p:sp>
      <p:sp>
        <p:nvSpPr>
          <p:cNvPr id="119" name="TextBox 118"/>
          <p:cNvSpPr txBox="1"/>
          <p:nvPr>
            <p:custDataLst>
              <p:tags r:id="rId3"/>
            </p:custDataLst>
          </p:nvPr>
        </p:nvSpPr>
        <p:spPr>
          <a:xfrm>
            <a:off x="3641670" y="3417133"/>
            <a:ext cx="1116000" cy="1188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15: </a:t>
            </a:r>
          </a:p>
          <a:p>
            <a:pPr defTabSz="931658" fontAlgn="base">
              <a:spcBef>
                <a:spcPct val="0"/>
              </a:spcBef>
              <a:spcAft>
                <a:spcPts val="300"/>
              </a:spcAft>
            </a:pPr>
            <a:r>
              <a:rPr lang="es-ES" sz="900" dirty="0">
                <a:solidFill>
                  <a:srgbClr val="002060"/>
                </a:solidFill>
                <a:cs typeface="Arial" pitchFamily="34" charset="0"/>
              </a:rPr>
              <a:t>Desarrollar las oportunidades de desarrollo en barrios y centralidades urbanas o rurales con potencial turístico de Quito</a:t>
            </a:r>
          </a:p>
        </p:txBody>
      </p:sp>
      <p:sp>
        <p:nvSpPr>
          <p:cNvPr id="120" name="TextBox 119"/>
          <p:cNvSpPr txBox="1"/>
          <p:nvPr>
            <p:custDataLst>
              <p:tags r:id="rId4"/>
            </p:custDataLst>
          </p:nvPr>
        </p:nvSpPr>
        <p:spPr>
          <a:xfrm>
            <a:off x="3641670" y="4681235"/>
            <a:ext cx="1116000" cy="1814823"/>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16: </a:t>
            </a:r>
          </a:p>
          <a:p>
            <a:pPr defTabSz="931658" fontAlgn="base">
              <a:spcBef>
                <a:spcPct val="0"/>
              </a:spcBef>
              <a:spcAft>
                <a:spcPts val="300"/>
              </a:spcAft>
            </a:pPr>
            <a:r>
              <a:rPr lang="es-ES" sz="900" dirty="0">
                <a:solidFill>
                  <a:srgbClr val="002060"/>
                </a:solidFill>
                <a:cs typeface="Arial" pitchFamily="34" charset="0"/>
              </a:rPr>
              <a:t>Consolidar a Quito como una ciudad vibrante, dinámica, cultural y atractiva</a:t>
            </a:r>
          </a:p>
        </p:txBody>
      </p:sp>
      <p:sp>
        <p:nvSpPr>
          <p:cNvPr id="121" name="TextBox 120"/>
          <p:cNvSpPr txBox="1"/>
          <p:nvPr>
            <p:custDataLst>
              <p:tags r:id="rId5"/>
            </p:custDataLst>
          </p:nvPr>
        </p:nvSpPr>
        <p:spPr>
          <a:xfrm>
            <a:off x="4808984" y="3417133"/>
            <a:ext cx="1800200" cy="1188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Contar al menos con 4 productos turísticos activos por centralidad en el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Duplicar la afluencia de visitantes a cada centralidad respecto a 2015</a:t>
            </a:r>
            <a:endParaRPr lang="es-ES" sz="800" dirty="0">
              <a:solidFill>
                <a:srgbClr val="FF0000"/>
              </a:solidFill>
              <a:cs typeface="Arial" pitchFamily="34" charset="0"/>
            </a:endParaRPr>
          </a:p>
        </p:txBody>
      </p:sp>
      <p:sp>
        <p:nvSpPr>
          <p:cNvPr id="122" name="TextBox 121"/>
          <p:cNvSpPr txBox="1"/>
          <p:nvPr>
            <p:custDataLst>
              <p:tags r:id="rId6"/>
            </p:custDataLst>
          </p:nvPr>
        </p:nvSpPr>
        <p:spPr>
          <a:xfrm>
            <a:off x="4808984" y="4681235"/>
            <a:ext cx="1800200" cy="1814823"/>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Mantener el nivel de satisfacción de la experiencia turística en Quito sobre el 80%</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Duplicar el nº de alojamientos turísticos certificados Q</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Multiplicar por 10 el nº de establecimientos de alimentos y bebidas certificados Q</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Triplicar el nº de productos turísticos en Quito, no subvencionados con antigüedad &gt; 2 años</a:t>
            </a:r>
          </a:p>
        </p:txBody>
      </p:sp>
      <p:sp>
        <p:nvSpPr>
          <p:cNvPr id="107" name="Rectangle 106"/>
          <p:cNvSpPr/>
          <p:nvPr>
            <p:custDataLst>
              <p:tags r:id="rId7"/>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ts val="600"/>
              </a:spcBef>
            </a:pPr>
            <a:r>
              <a:rPr lang="es-ES" sz="800" b="1" u="sng" dirty="0">
                <a:solidFill>
                  <a:srgbClr val="FFFFFF"/>
                </a:solidFill>
                <a:cs typeface="Arial" charset="0"/>
              </a:rPr>
              <a:t>Atracción de inversiones</a:t>
            </a:r>
          </a:p>
          <a:p>
            <a:pPr marL="107935" indent="-107935" fontAlgn="base">
              <a:spcBef>
                <a:spcPct val="0"/>
              </a:spcBef>
              <a:buFont typeface="Arial" panose="020B0604020202020204" pitchFamily="34" charset="0"/>
              <a:buChar char="•"/>
            </a:pPr>
            <a:r>
              <a:rPr lang="es-ES" sz="800" dirty="0">
                <a:solidFill>
                  <a:srgbClr val="FFFFFF"/>
                </a:solidFill>
                <a:cs typeface="Arial" charset="0"/>
              </a:rPr>
              <a:t>Proyectos emblemáticos para el posicionamiento de la Ciudad, pero con modelos de inversión de poco atractivo en general para inversionistas (ej. algunos modelos de APP)</a:t>
            </a:r>
          </a:p>
          <a:p>
            <a:pPr marL="107935" indent="-107935" fontAlgn="base">
              <a:spcBef>
                <a:spcPct val="0"/>
              </a:spcBef>
              <a:buFont typeface="Arial" panose="020B0604020202020204" pitchFamily="34" charset="0"/>
              <a:buChar char="•"/>
            </a:pPr>
            <a:r>
              <a:rPr lang="es-ES" sz="800" dirty="0">
                <a:solidFill>
                  <a:srgbClr val="FFFFFF"/>
                </a:solidFill>
                <a:cs typeface="Arial" charset="0"/>
              </a:rPr>
              <a:t>En inversiones menores, se observa nuevos modelos de APP exitosos para activar iniciativas</a:t>
            </a:r>
          </a:p>
          <a:p>
            <a:pPr marL="107935" indent="-107935" fontAlgn="base">
              <a:spcBef>
                <a:spcPct val="0"/>
              </a:spcBef>
              <a:buFont typeface="Arial" panose="020B0604020202020204" pitchFamily="34" charset="0"/>
              <a:buChar char="•"/>
            </a:pPr>
            <a:r>
              <a:rPr lang="es-ES" sz="800" dirty="0">
                <a:solidFill>
                  <a:srgbClr val="FFFFFF"/>
                </a:solidFill>
                <a:cs typeface="Arial" charset="0"/>
              </a:rPr>
              <a:t>Mitad del Mundo como proyecto emblemático mundial desaprovechado y con obstáculos políticos</a:t>
            </a:r>
          </a:p>
          <a:p>
            <a:pPr fontAlgn="base">
              <a:spcBef>
                <a:spcPct val="0"/>
              </a:spcBef>
            </a:pPr>
            <a:endParaRPr lang="es-ES" sz="800" u="sng" dirty="0">
              <a:solidFill>
                <a:srgbClr val="FFFFFF"/>
              </a:solidFill>
              <a:cs typeface="Arial" charset="0"/>
            </a:endParaRPr>
          </a:p>
          <a:p>
            <a:pPr fontAlgn="base">
              <a:spcBef>
                <a:spcPct val="0"/>
              </a:spcBef>
            </a:pPr>
            <a:r>
              <a:rPr lang="es-ES" sz="800" b="1" u="sng" dirty="0">
                <a:solidFill>
                  <a:srgbClr val="FFFFFF"/>
                </a:solidFill>
                <a:cs typeface="Arial" charset="0"/>
              </a:rPr>
              <a:t>Producto y desarrollo</a:t>
            </a:r>
          </a:p>
          <a:p>
            <a:pPr marL="107935" indent="-107935" fontAlgn="base">
              <a:spcBef>
                <a:spcPct val="0"/>
              </a:spcBef>
              <a:buFont typeface="Arial" panose="020B0604020202020204" pitchFamily="34" charset="0"/>
              <a:buChar char="•"/>
            </a:pPr>
            <a:r>
              <a:rPr lang="es-ES" sz="800" dirty="0">
                <a:solidFill>
                  <a:srgbClr val="FFFFFF"/>
                </a:solidFill>
                <a:cs typeface="Arial" charset="0"/>
              </a:rPr>
              <a:t>Oportunidades para íconos mundiales (ej. Mitad del Mundo, </a:t>
            </a:r>
            <a:r>
              <a:rPr lang="es-ES" sz="800" dirty="0" err="1">
                <a:solidFill>
                  <a:srgbClr val="FFFFFF"/>
                </a:solidFill>
                <a:cs typeface="Arial" charset="0"/>
              </a:rPr>
              <a:t>Guayasamín</a:t>
            </a:r>
            <a:r>
              <a:rPr lang="es-ES" sz="800" dirty="0">
                <a:solidFill>
                  <a:srgbClr val="FFFFFF"/>
                </a:solidFill>
                <a:cs typeface="Arial" charset="0"/>
              </a:rPr>
              <a:t>, Centro Histórico)</a:t>
            </a:r>
          </a:p>
          <a:p>
            <a:pPr marL="107935" indent="-107935" fontAlgn="base">
              <a:spcBef>
                <a:spcPct val="0"/>
              </a:spcBef>
              <a:buFont typeface="Arial" panose="020B0604020202020204" pitchFamily="34" charset="0"/>
              <a:buChar char="•"/>
            </a:pPr>
            <a:r>
              <a:rPr lang="es-ES" sz="800" dirty="0">
                <a:solidFill>
                  <a:srgbClr val="FFFFFF"/>
                </a:solidFill>
                <a:cs typeface="Arial" charset="0"/>
              </a:rPr>
              <a:t>Centro Histórico con amplio margen de dinamización y aprovechamiento turístico; </a:t>
            </a:r>
            <a:r>
              <a:rPr lang="es-ES" sz="800" dirty="0" err="1">
                <a:solidFill>
                  <a:srgbClr val="FFFFFF"/>
                </a:solidFill>
                <a:cs typeface="Arial" charset="0"/>
              </a:rPr>
              <a:t>Guápulo</a:t>
            </a:r>
            <a:r>
              <a:rPr lang="es-ES" sz="800" dirty="0">
                <a:solidFill>
                  <a:srgbClr val="FFFFFF"/>
                </a:solidFill>
                <a:cs typeface="Arial" charset="0"/>
              </a:rPr>
              <a:t>, </a:t>
            </a:r>
            <a:r>
              <a:rPr lang="es-ES" sz="800" dirty="0" err="1">
                <a:solidFill>
                  <a:srgbClr val="FFFFFF"/>
                </a:solidFill>
                <a:cs typeface="Arial" charset="0"/>
              </a:rPr>
              <a:t>Cumbayá</a:t>
            </a:r>
            <a:r>
              <a:rPr lang="es-ES" sz="800" dirty="0">
                <a:solidFill>
                  <a:srgbClr val="FFFFFF"/>
                </a:solidFill>
                <a:cs typeface="Arial" charset="0"/>
              </a:rPr>
              <a:t> y Noroccidente con alto potencial de desarrollo, pero con obstáculos logísticos o de integración en el negocio operativo de turismo</a:t>
            </a:r>
          </a:p>
          <a:p>
            <a:pPr marL="107935" indent="-107935" fontAlgn="base">
              <a:spcBef>
                <a:spcPct val="0"/>
              </a:spcBef>
              <a:buFont typeface="Arial" panose="020B0604020202020204" pitchFamily="34" charset="0"/>
              <a:buChar char="•"/>
            </a:pPr>
            <a:r>
              <a:rPr lang="es-ES" sz="800" dirty="0">
                <a:solidFill>
                  <a:srgbClr val="FFFFFF"/>
                </a:solidFill>
                <a:cs typeface="Arial" charset="0"/>
              </a:rPr>
              <a:t>Oferta concentrada en restaurantes, hostales, transporte y discotecas</a:t>
            </a:r>
          </a:p>
          <a:p>
            <a:pPr marL="107935" indent="-107935" fontAlgn="base">
              <a:spcBef>
                <a:spcPct val="0"/>
              </a:spcBef>
              <a:buFont typeface="Arial" panose="020B0604020202020204" pitchFamily="34" charset="0"/>
              <a:buChar char="•"/>
            </a:pPr>
            <a:r>
              <a:rPr lang="es-ES" sz="800" dirty="0">
                <a:solidFill>
                  <a:srgbClr val="FFFFFF"/>
                </a:solidFill>
                <a:cs typeface="Arial" charset="0"/>
              </a:rPr>
              <a:t>Reducida diversidad de oferta, falta de productos y eventos culturales,  y problemas de demanda de actividades en Quito (ej. vida nocturna de calle, percepción de inseguridad, etc.)</a:t>
            </a:r>
          </a:p>
          <a:p>
            <a:pPr marL="107935" indent="-107935" fontAlgn="base">
              <a:spcBef>
                <a:spcPct val="0"/>
              </a:spcBef>
              <a:buFont typeface="Arial" panose="020B0604020202020204" pitchFamily="34" charset="0"/>
              <a:buChar char="•"/>
            </a:pPr>
            <a:r>
              <a:rPr lang="es-ES" sz="800" dirty="0">
                <a:solidFill>
                  <a:srgbClr val="FFFFFF"/>
                </a:solidFill>
                <a:cs typeface="Arial" charset="0"/>
              </a:rPr>
              <a:t>Riesgo de pérdida de identidad y degradación de barrios/sitios </a:t>
            </a:r>
          </a:p>
          <a:p>
            <a:pPr marL="107935" indent="-107935" fontAlgn="base">
              <a:spcBef>
                <a:spcPct val="0"/>
              </a:spcBef>
              <a:buFont typeface="Arial" panose="020B0604020202020204" pitchFamily="34" charset="0"/>
              <a:buChar char="•"/>
            </a:pPr>
            <a:r>
              <a:rPr lang="es-ES" sz="800" dirty="0">
                <a:solidFill>
                  <a:srgbClr val="FFFFFF"/>
                </a:solidFill>
                <a:cs typeface="Arial" charset="0"/>
              </a:rPr>
              <a:t>Parroquias con mayor potencial: en vías turísticas de conexión con destinos posicionados (Noroccidente y Nororiente)</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Producto, desarrollo e inversiones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44</a:t>
            </a:fld>
            <a:endParaRPr lang="es-ES" dirty="0">
              <a:solidFill>
                <a:srgbClr val="002776"/>
              </a:solidFill>
            </a:endParaRPr>
          </a:p>
        </p:txBody>
      </p:sp>
      <p:cxnSp>
        <p:nvCxnSpPr>
          <p:cNvPr id="54" name="Straight Connector 53"/>
          <p:cNvCxnSpPr/>
          <p:nvPr>
            <p:custDataLst>
              <p:tags r:id="rId8"/>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9"/>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8"/>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9"/>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10"/>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11"/>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12"/>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13"/>
            </p:custDataLst>
          </p:nvPr>
        </p:nvSpPr>
        <p:spPr>
          <a:xfrm>
            <a:off x="1396797" y="5082480"/>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6"/>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7"/>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4"/>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5"/>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6681517" y="1543578"/>
            <a:ext cx="3096024" cy="839689"/>
            <a:chOff x="6681512" y="1541033"/>
            <a:chExt cx="2880000" cy="1086728"/>
          </a:xfrm>
        </p:grpSpPr>
        <p:sp>
          <p:nvSpPr>
            <p:cNvPr id="64" name="Rectangle 63"/>
            <p:cNvSpPr/>
            <p:nvPr>
              <p:custDataLst>
                <p:tags r:id="rId32"/>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72" name="TextBox 71"/>
            <p:cNvSpPr txBox="1"/>
            <p:nvPr>
              <p:custDataLst>
                <p:tags r:id="rId33"/>
              </p:custDataLst>
            </p:nvPr>
          </p:nvSpPr>
          <p:spPr>
            <a:xfrm>
              <a:off x="7023155" y="1569957"/>
              <a:ext cx="2538357" cy="1008859"/>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1: </a:t>
              </a:r>
              <a:r>
                <a:rPr lang="es-ES" sz="1000" b="1" dirty="0">
                  <a:solidFill>
                    <a:srgbClr val="002776"/>
                  </a:solidFill>
                </a:rPr>
                <a:t>Desarrollo inorgánico del turismo a través de captación de inversiones de alto impacto </a:t>
              </a:r>
            </a:p>
            <a:p>
              <a:pPr defTabSz="931658" fontAlgn="base">
                <a:spcBef>
                  <a:spcPct val="0"/>
                </a:spcBef>
                <a:spcAft>
                  <a:spcPts val="100"/>
                </a:spcAft>
              </a:pPr>
              <a:r>
                <a:rPr lang="es-ES" sz="800" dirty="0">
                  <a:solidFill>
                    <a:srgbClr val="002060"/>
                  </a:solidFill>
                  <a:cs typeface="Arial" pitchFamily="34" charset="0"/>
                </a:rPr>
                <a:t>Orientada a proyectos bandera, proyectos de carácter/singulares y generadores de demanda</a:t>
              </a:r>
            </a:p>
          </p:txBody>
        </p:sp>
      </p:grpSp>
      <p:grpSp>
        <p:nvGrpSpPr>
          <p:cNvPr id="10" name="Group 9"/>
          <p:cNvGrpSpPr/>
          <p:nvPr/>
        </p:nvGrpSpPr>
        <p:grpSpPr>
          <a:xfrm>
            <a:off x="6681517" y="3426914"/>
            <a:ext cx="3096024" cy="900000"/>
            <a:chOff x="6681512" y="3998456"/>
            <a:chExt cx="2880000" cy="1086728"/>
          </a:xfrm>
        </p:grpSpPr>
        <p:sp>
          <p:nvSpPr>
            <p:cNvPr id="63" name="Rectangle 62"/>
            <p:cNvSpPr/>
            <p:nvPr>
              <p:custDataLst>
                <p:tags r:id="rId30"/>
              </p:custDataLst>
            </p:nvPr>
          </p:nvSpPr>
          <p:spPr>
            <a:xfrm>
              <a:off x="6681512" y="3998456"/>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73" name="TextBox 72"/>
            <p:cNvSpPr txBox="1"/>
            <p:nvPr>
              <p:custDataLst>
                <p:tags r:id="rId31"/>
              </p:custDataLst>
            </p:nvPr>
          </p:nvSpPr>
          <p:spPr>
            <a:xfrm>
              <a:off x="7023155" y="4153899"/>
              <a:ext cx="2538357" cy="792599"/>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3: </a:t>
              </a:r>
              <a:r>
                <a:rPr lang="es-ES" sz="1000" b="1" dirty="0">
                  <a:solidFill>
                    <a:srgbClr val="002776"/>
                  </a:solidFill>
                </a:rPr>
                <a:t>Aumentar y comunicar los beneficios integrales para la calidad</a:t>
              </a:r>
              <a:endParaRPr lang="es-ES" sz="1000" b="1" dirty="0">
                <a:solidFill>
                  <a:srgbClr val="002060"/>
                </a:solidFill>
                <a:cs typeface="Arial" pitchFamily="34" charset="0"/>
              </a:endParaRPr>
            </a:p>
            <a:p>
              <a:pPr defTabSz="931658" fontAlgn="base">
                <a:spcBef>
                  <a:spcPct val="0"/>
                </a:spcBef>
                <a:spcAft>
                  <a:spcPts val="100"/>
                </a:spcAft>
              </a:pPr>
              <a:r>
                <a:rPr lang="es-ES" sz="900" dirty="0">
                  <a:solidFill>
                    <a:srgbClr val="002060"/>
                  </a:solidFill>
                  <a:cs typeface="Arial" pitchFamily="34" charset="0"/>
                </a:rPr>
                <a:t>A través del uso de beneficios fiscales, comercialización y promoción </a:t>
              </a:r>
              <a:r>
                <a:rPr lang="es-ES" sz="900" dirty="0" err="1">
                  <a:solidFill>
                    <a:srgbClr val="002060"/>
                  </a:solidFill>
                  <a:cs typeface="Arial" pitchFamily="34" charset="0"/>
                </a:rPr>
                <a:t>marketplace</a:t>
              </a:r>
              <a:endParaRPr lang="es-ES" sz="900" dirty="0">
                <a:solidFill>
                  <a:srgbClr val="002060"/>
                </a:solidFill>
                <a:cs typeface="Arial" pitchFamily="34" charset="0"/>
              </a:endParaRPr>
            </a:p>
          </p:txBody>
        </p:sp>
      </p:grpSp>
      <p:grpSp>
        <p:nvGrpSpPr>
          <p:cNvPr id="6" name="Group 5"/>
          <p:cNvGrpSpPr/>
          <p:nvPr/>
        </p:nvGrpSpPr>
        <p:grpSpPr>
          <a:xfrm>
            <a:off x="6681517" y="2460607"/>
            <a:ext cx="3096024" cy="888967"/>
            <a:chOff x="6681512" y="2769745"/>
            <a:chExt cx="2880000" cy="888304"/>
          </a:xfrm>
        </p:grpSpPr>
        <p:sp>
          <p:nvSpPr>
            <p:cNvPr id="65" name="Rectangle 64"/>
            <p:cNvSpPr/>
            <p:nvPr>
              <p:custDataLst>
                <p:tags r:id="rId28"/>
              </p:custDataLst>
            </p:nvPr>
          </p:nvSpPr>
          <p:spPr>
            <a:xfrm>
              <a:off x="6681512" y="2769745"/>
              <a:ext cx="2880000" cy="888304"/>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3</a:t>
              </a:r>
            </a:p>
          </p:txBody>
        </p:sp>
        <p:sp>
          <p:nvSpPr>
            <p:cNvPr id="123" name="TextBox 122"/>
            <p:cNvSpPr txBox="1"/>
            <p:nvPr>
              <p:custDataLst>
                <p:tags r:id="rId29"/>
              </p:custDataLst>
            </p:nvPr>
          </p:nvSpPr>
          <p:spPr>
            <a:xfrm>
              <a:off x="7023155" y="2918526"/>
              <a:ext cx="2538357" cy="625166"/>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2: </a:t>
              </a:r>
              <a:r>
                <a:rPr lang="es-ES" sz="1000" b="1" dirty="0">
                  <a:solidFill>
                    <a:srgbClr val="002776"/>
                  </a:solidFill>
                </a:rPr>
                <a:t> Promoción de la inversión adecuada a cada tipología de proyecto</a:t>
              </a:r>
            </a:p>
            <a:p>
              <a:pPr defTabSz="931658" fontAlgn="base">
                <a:spcBef>
                  <a:spcPct val="0"/>
                </a:spcBef>
                <a:spcAft>
                  <a:spcPts val="100"/>
                </a:spcAft>
              </a:pPr>
              <a:r>
                <a:rPr lang="es-ES" sz="800" dirty="0">
                  <a:solidFill>
                    <a:srgbClr val="002060"/>
                  </a:solidFill>
                  <a:cs typeface="Arial" pitchFamily="34" charset="0"/>
                </a:rPr>
                <a:t>Busca la creación y promoción de incentivos y  acciones para la inversión específicos por tipología de proyectos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52" name="Rectangle 57"/>
          <p:cNvSpPr>
            <a:spLocks noChangeArrowheads="1"/>
          </p:cNvSpPr>
          <p:nvPr>
            <p:custDataLst>
              <p:tags r:id="rId14"/>
            </p:custDataLst>
          </p:nvPr>
        </p:nvSpPr>
        <p:spPr bwMode="auto">
          <a:xfrm>
            <a:off x="344493" y="4067633"/>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53" name="Rectangle 57"/>
          <p:cNvSpPr>
            <a:spLocks noChangeArrowheads="1"/>
          </p:cNvSpPr>
          <p:nvPr>
            <p:custDataLst>
              <p:tags r:id="rId15"/>
            </p:custDataLst>
          </p:nvPr>
        </p:nvSpPr>
        <p:spPr bwMode="auto">
          <a:xfrm>
            <a:off x="344493" y="4899009"/>
            <a:ext cx="1007188"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b="1" dirty="0">
                <a:solidFill>
                  <a:srgbClr val="FFFFFF"/>
                </a:solidFill>
                <a:cs typeface="Arial" pitchFamily="34" charset="0"/>
              </a:rPr>
              <a:t>Producto, desarrollo e inversiones</a:t>
            </a:r>
          </a:p>
        </p:txBody>
      </p:sp>
      <p:sp>
        <p:nvSpPr>
          <p:cNvPr id="55" name="Rectangle 57"/>
          <p:cNvSpPr>
            <a:spLocks noChangeArrowheads="1"/>
          </p:cNvSpPr>
          <p:nvPr>
            <p:custDataLst>
              <p:tags r:id="rId16"/>
            </p:custDataLst>
          </p:nvPr>
        </p:nvSpPr>
        <p:spPr bwMode="auto">
          <a:xfrm>
            <a:off x="344493" y="5730383"/>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56" name="Group 282"/>
          <p:cNvGrpSpPr/>
          <p:nvPr/>
        </p:nvGrpSpPr>
        <p:grpSpPr>
          <a:xfrm>
            <a:off x="670389" y="5779428"/>
            <a:ext cx="360040" cy="337129"/>
            <a:chOff x="644491" y="4719572"/>
            <a:chExt cx="226243" cy="211846"/>
          </a:xfrm>
          <a:solidFill>
            <a:schemeClr val="bg1"/>
          </a:solidFill>
        </p:grpSpPr>
        <p:sp>
          <p:nvSpPr>
            <p:cNvPr id="61"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62"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4" name="Freeform 26"/>
          <p:cNvSpPr>
            <a:spLocks noEditPoints="1"/>
          </p:cNvSpPr>
          <p:nvPr/>
        </p:nvSpPr>
        <p:spPr bwMode="auto">
          <a:xfrm>
            <a:off x="704528"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5" name="Freeform 74"/>
          <p:cNvSpPr>
            <a:spLocks noEditPoints="1"/>
          </p:cNvSpPr>
          <p:nvPr/>
        </p:nvSpPr>
        <p:spPr bwMode="auto">
          <a:xfrm>
            <a:off x="704528"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6" name="Rectangle 57"/>
          <p:cNvSpPr>
            <a:spLocks noChangeArrowheads="1"/>
          </p:cNvSpPr>
          <p:nvPr>
            <p:custDataLst>
              <p:tags r:id="rId17"/>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a:t>
            </a:r>
          </a:p>
          <a:p>
            <a:pPr indent="-58626" algn="ctr" defTabSz="931658" eaLnBrk="0" fontAlgn="b" hangingPunct="0">
              <a:spcBef>
                <a:spcPct val="0"/>
              </a:spcBef>
              <a:spcAft>
                <a:spcPct val="0"/>
              </a:spcAft>
            </a:pPr>
            <a:r>
              <a:rPr lang="es-ES" altLang="ja-JP" sz="900" dirty="0">
                <a:solidFill>
                  <a:srgbClr val="7F7F7F"/>
                </a:solidFill>
                <a:cs typeface="Arial" pitchFamily="34" charset="0"/>
              </a:rPr>
              <a:t>RICE</a:t>
            </a:r>
          </a:p>
        </p:txBody>
      </p:sp>
      <p:sp>
        <p:nvSpPr>
          <p:cNvPr id="77" name="Freeform 49"/>
          <p:cNvSpPr>
            <a:spLocks noEditPoints="1"/>
          </p:cNvSpPr>
          <p:nvPr/>
        </p:nvSpPr>
        <p:spPr bwMode="auto">
          <a:xfrm>
            <a:off x="736058" y="249237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11" name="Group 10"/>
          <p:cNvGrpSpPr/>
          <p:nvPr/>
        </p:nvGrpSpPr>
        <p:grpSpPr>
          <a:xfrm>
            <a:off x="6681517" y="4404256"/>
            <a:ext cx="3096024" cy="994964"/>
            <a:chOff x="6681512" y="5139899"/>
            <a:chExt cx="2880000" cy="1581146"/>
          </a:xfrm>
        </p:grpSpPr>
        <p:sp>
          <p:nvSpPr>
            <p:cNvPr id="67" name="Rectangle 66"/>
            <p:cNvSpPr/>
            <p:nvPr>
              <p:custDataLst>
                <p:tags r:id="rId26"/>
              </p:custDataLst>
            </p:nvPr>
          </p:nvSpPr>
          <p:spPr>
            <a:xfrm>
              <a:off x="6681512" y="5150584"/>
              <a:ext cx="2880000" cy="1570461"/>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69" name="TextBox 68"/>
            <p:cNvSpPr txBox="1"/>
            <p:nvPr>
              <p:custDataLst>
                <p:tags r:id="rId27"/>
              </p:custDataLst>
            </p:nvPr>
          </p:nvSpPr>
          <p:spPr>
            <a:xfrm>
              <a:off x="7023155" y="5139899"/>
              <a:ext cx="2538357" cy="1581146"/>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4: </a:t>
              </a:r>
              <a:r>
                <a:rPr lang="es-ES" sz="1000" b="1" dirty="0">
                  <a:solidFill>
                    <a:srgbClr val="002776"/>
                  </a:solidFill>
                </a:rPr>
                <a:t>Foco de desarrollo turístico en centralidades de alto atractivo y potencial</a:t>
              </a:r>
            </a:p>
            <a:p>
              <a:pPr defTabSz="931658" fontAlgn="base">
                <a:spcBef>
                  <a:spcPct val="0"/>
                </a:spcBef>
                <a:spcAft>
                  <a:spcPts val="100"/>
                </a:spcAft>
              </a:pPr>
              <a:r>
                <a:rPr lang="es-ES" sz="800" dirty="0">
                  <a:solidFill>
                    <a:srgbClr val="002060"/>
                  </a:solidFill>
                  <a:cs typeface="Arial" pitchFamily="34" charset="0"/>
                </a:rPr>
                <a:t>Impulso de Centro Histórico, La Mariscal, </a:t>
              </a:r>
              <a:r>
                <a:rPr lang="es-ES" sz="800" dirty="0" err="1">
                  <a:solidFill>
                    <a:srgbClr val="002060"/>
                  </a:solidFill>
                  <a:cs typeface="Arial" pitchFamily="34" charset="0"/>
                </a:rPr>
                <a:t>Guápulo</a:t>
              </a:r>
              <a:r>
                <a:rPr lang="es-ES" sz="800" dirty="0">
                  <a:solidFill>
                    <a:srgbClr val="002060"/>
                  </a:solidFill>
                  <a:cs typeface="Arial" pitchFamily="34" charset="0"/>
                </a:rPr>
                <a:t> y </a:t>
              </a:r>
              <a:r>
                <a:rPr lang="es-ES" sz="800" dirty="0" err="1">
                  <a:solidFill>
                    <a:srgbClr val="002060"/>
                  </a:solidFill>
                  <a:cs typeface="Arial" pitchFamily="34" charset="0"/>
                </a:rPr>
                <a:t>Cumbayá</a:t>
              </a:r>
              <a:r>
                <a:rPr lang="es-ES" sz="800" dirty="0">
                  <a:solidFill>
                    <a:srgbClr val="002060"/>
                  </a:solidFill>
                  <a:cs typeface="Arial" pitchFamily="34" charset="0"/>
                </a:rPr>
                <a:t>, oferta complementaria en noroccidente, peatonalización de barrios y calles, actividades de calle, intervenciones urbanas de dinamización, señalización, seguridad, etc.</a:t>
              </a:r>
            </a:p>
          </p:txBody>
        </p:sp>
      </p:grpSp>
      <p:grpSp>
        <p:nvGrpSpPr>
          <p:cNvPr id="70" name="Group 69"/>
          <p:cNvGrpSpPr/>
          <p:nvPr/>
        </p:nvGrpSpPr>
        <p:grpSpPr>
          <a:xfrm>
            <a:off x="6681517" y="5476557"/>
            <a:ext cx="3096024" cy="1019501"/>
            <a:chOff x="6681512" y="3998457"/>
            <a:chExt cx="2880000" cy="1682596"/>
          </a:xfrm>
        </p:grpSpPr>
        <p:sp>
          <p:nvSpPr>
            <p:cNvPr id="78" name="Rectangle 77"/>
            <p:cNvSpPr/>
            <p:nvPr>
              <p:custDataLst>
                <p:tags r:id="rId24"/>
              </p:custDataLst>
            </p:nvPr>
          </p:nvSpPr>
          <p:spPr>
            <a:xfrm>
              <a:off x="6681512" y="3998457"/>
              <a:ext cx="2880000" cy="1682596"/>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3</a:t>
              </a:r>
            </a:p>
          </p:txBody>
        </p:sp>
        <p:sp>
          <p:nvSpPr>
            <p:cNvPr id="79" name="TextBox 78"/>
            <p:cNvSpPr txBox="1"/>
            <p:nvPr>
              <p:custDataLst>
                <p:tags r:id="rId25"/>
              </p:custDataLst>
            </p:nvPr>
          </p:nvSpPr>
          <p:spPr>
            <a:xfrm>
              <a:off x="7023155" y="4042285"/>
              <a:ext cx="2538357" cy="1591305"/>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5: </a:t>
              </a:r>
              <a:r>
                <a:rPr lang="es-ES" sz="1000" b="1" dirty="0">
                  <a:solidFill>
                    <a:srgbClr val="002776"/>
                  </a:solidFill>
                </a:rPr>
                <a:t>Dinamización turística integral</a:t>
              </a:r>
            </a:p>
            <a:p>
              <a:pPr defTabSz="931658" fontAlgn="base">
                <a:spcBef>
                  <a:spcPct val="0"/>
                </a:spcBef>
                <a:spcAft>
                  <a:spcPts val="100"/>
                </a:spcAft>
              </a:pPr>
              <a:r>
                <a:rPr lang="es-ES" sz="800" dirty="0">
                  <a:solidFill>
                    <a:srgbClr val="002060"/>
                  </a:solidFill>
                  <a:cs typeface="Arial" pitchFamily="34" charset="0"/>
                </a:rPr>
                <a:t>Definición de conceptos de posicionamiento e identidad cultural de centralidades turísticas, a la creación de agenda cultural intensiva, actividades de calle nocturnas y diurnas, tematizaciones gastronómicas, culturales, de naturaleza en noroccidente, desarrollo de rutas e itinerarios urbanos (ej. peatonales, tematizados, etc.)</a:t>
              </a:r>
            </a:p>
          </p:txBody>
        </p:sp>
      </p:grpSp>
      <p:grpSp>
        <p:nvGrpSpPr>
          <p:cNvPr id="84" name="Group 83"/>
          <p:cNvGrpSpPr/>
          <p:nvPr/>
        </p:nvGrpSpPr>
        <p:grpSpPr>
          <a:xfrm>
            <a:off x="1568625" y="6616112"/>
            <a:ext cx="5045036" cy="197292"/>
            <a:chOff x="1186312" y="6342529"/>
            <a:chExt cx="5045036" cy="197293"/>
          </a:xfrm>
        </p:grpSpPr>
        <p:sp>
          <p:nvSpPr>
            <p:cNvPr id="85" name="Rectangle 84"/>
            <p:cNvSpPr>
              <a:spLocks noChangeArrowheads="1"/>
            </p:cNvSpPr>
            <p:nvPr>
              <p:custDataLst>
                <p:tags r:id="rId18"/>
              </p:custDataLst>
            </p:nvPr>
          </p:nvSpPr>
          <p:spPr bwMode="auto">
            <a:xfrm>
              <a:off x="1186312" y="6406763"/>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6" name="Rectangle 57"/>
            <p:cNvSpPr>
              <a:spLocks noChangeArrowheads="1"/>
            </p:cNvSpPr>
            <p:nvPr>
              <p:custDataLst>
                <p:tags r:id="rId19"/>
              </p:custDataLst>
            </p:nvPr>
          </p:nvSpPr>
          <p:spPr bwMode="auto">
            <a:xfrm>
              <a:off x="3249883" y="6406763"/>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7" name="Rectangle 57"/>
            <p:cNvSpPr>
              <a:spLocks noChangeArrowheads="1"/>
            </p:cNvSpPr>
            <p:nvPr>
              <p:custDataLst>
                <p:tags r:id="rId20"/>
              </p:custDataLst>
            </p:nvPr>
          </p:nvSpPr>
          <p:spPr bwMode="auto">
            <a:xfrm>
              <a:off x="4951527" y="6406763"/>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8" name="TextBox 87"/>
            <p:cNvSpPr txBox="1"/>
            <p:nvPr>
              <p:custDataLst>
                <p:tags r:id="rId21"/>
              </p:custDataLst>
            </p:nvPr>
          </p:nvSpPr>
          <p:spPr>
            <a:xfrm>
              <a:off x="1336281" y="6342529"/>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9" name="TextBox 88"/>
            <p:cNvSpPr txBox="1"/>
            <p:nvPr>
              <p:custDataLst>
                <p:tags r:id="rId22"/>
              </p:custDataLst>
            </p:nvPr>
          </p:nvSpPr>
          <p:spPr>
            <a:xfrm>
              <a:off x="3440890" y="6342529"/>
              <a:ext cx="1620056"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MICE</a:t>
              </a:r>
            </a:p>
          </p:txBody>
        </p:sp>
        <p:sp>
          <p:nvSpPr>
            <p:cNvPr id="90" name="TextBox 89"/>
            <p:cNvSpPr txBox="1"/>
            <p:nvPr>
              <p:custDataLst>
                <p:tags r:id="rId23"/>
              </p:custDataLst>
            </p:nvPr>
          </p:nvSpPr>
          <p:spPr>
            <a:xfrm>
              <a:off x="5151348" y="6342529"/>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Tree>
    <p:extLst>
      <p:ext uri="{BB962C8B-B14F-4D97-AF65-F5344CB8AC3E}">
        <p14:creationId xmlns:p14="http://schemas.microsoft.com/office/powerpoint/2010/main" val="199803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custDataLst>
              <p:tags r:id="rId1"/>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ct val="0"/>
              </a:spcBef>
            </a:pPr>
            <a:r>
              <a:rPr lang="es-ES" sz="900" b="1" u="sng" dirty="0">
                <a:solidFill>
                  <a:srgbClr val="FFFFFF"/>
                </a:solidFill>
                <a:cs typeface="Arial" charset="0"/>
              </a:rPr>
              <a:t>Situación demanda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Problemas de posicionamiento del destino Quito</a:t>
            </a:r>
          </a:p>
          <a:p>
            <a:pPr marL="107935" indent="-107935" fontAlgn="base">
              <a:spcBef>
                <a:spcPct val="0"/>
              </a:spcBef>
              <a:buFont typeface="Arial" panose="020B0604020202020204" pitchFamily="34" charset="0"/>
              <a:buChar char="•"/>
            </a:pPr>
            <a:r>
              <a:rPr lang="es-ES" sz="900" dirty="0">
                <a:solidFill>
                  <a:srgbClr val="FFFFFF"/>
                </a:solidFill>
                <a:cs typeface="Arial" charset="0"/>
              </a:rPr>
              <a:t>Baja estadía media en alojamientos de Quito, con mayores estadías en lujo y segunda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Gasto real por </a:t>
            </a:r>
            <a:r>
              <a:rPr lang="es-ES" sz="900" dirty="0" err="1">
                <a:solidFill>
                  <a:srgbClr val="FFFFFF"/>
                </a:solidFill>
                <a:cs typeface="Arial" charset="0"/>
              </a:rPr>
              <a:t>pax</a:t>
            </a:r>
            <a:r>
              <a:rPr lang="es-ES" sz="900" dirty="0">
                <a:solidFill>
                  <a:srgbClr val="FFFFFF"/>
                </a:solidFill>
                <a:cs typeface="Arial" charset="0"/>
              </a:rPr>
              <a:t> en decrecimiento (total y diario)</a:t>
            </a:r>
          </a:p>
          <a:p>
            <a:pPr marL="107935" indent="-107935" fontAlgn="base">
              <a:spcBef>
                <a:spcPct val="0"/>
              </a:spcBef>
              <a:buFont typeface="Arial" panose="020B0604020202020204" pitchFamily="34" charset="0"/>
              <a:buChar char="•"/>
            </a:pPr>
            <a:r>
              <a:rPr lang="es-ES" sz="900" dirty="0">
                <a:solidFill>
                  <a:srgbClr val="FFFFFF"/>
                </a:solidFill>
                <a:cs typeface="Arial" charset="0"/>
              </a:rPr>
              <a:t>Importante caída coyuntural de la demanda</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Situación de mercados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Mercados priorizados convenientemente, aunque falta incluir otras variables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nueva clasificación de mercados por objetivos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considerar más mercados en los análisis de selección</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Acciones de promoción </a:t>
            </a:r>
          </a:p>
          <a:p>
            <a:pPr marL="107935" indent="-107935" fontAlgn="base">
              <a:spcBef>
                <a:spcPct val="0"/>
              </a:spcBef>
              <a:buFont typeface="Arial" panose="020B0604020202020204" pitchFamily="34" charset="0"/>
              <a:buChar char="•"/>
            </a:pPr>
            <a:r>
              <a:rPr lang="es-ES" sz="900" dirty="0">
                <a:solidFill>
                  <a:srgbClr val="FFFFFF"/>
                </a:solidFill>
                <a:cs typeface="Arial" charset="0"/>
              </a:rPr>
              <a:t>Escasa acción de marketing online asociada a las tendencias</a:t>
            </a:r>
          </a:p>
          <a:p>
            <a:pPr marL="107935" indent="-107935" fontAlgn="base">
              <a:spcBef>
                <a:spcPct val="0"/>
              </a:spcBef>
              <a:buFont typeface="Arial" panose="020B0604020202020204" pitchFamily="34" charset="0"/>
              <a:buChar char="•"/>
            </a:pPr>
            <a:r>
              <a:rPr lang="es-ES" sz="900" dirty="0">
                <a:solidFill>
                  <a:srgbClr val="FFFFFF"/>
                </a:solidFill>
                <a:cs typeface="Arial" charset="0"/>
              </a:rPr>
              <a:t>Intermitencia en las inversiones de promoción y problemas de promoción a nivel país</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acción promocional específica para RICE</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campañas </a:t>
            </a:r>
            <a:r>
              <a:rPr lang="es-ES" sz="900" dirty="0" err="1">
                <a:solidFill>
                  <a:srgbClr val="FFFFFF"/>
                </a:solidFill>
                <a:cs typeface="Arial" charset="0"/>
              </a:rPr>
              <a:t>push</a:t>
            </a:r>
            <a:r>
              <a:rPr lang="es-ES" sz="900" dirty="0">
                <a:solidFill>
                  <a:srgbClr val="FFFFFF"/>
                </a:solidFill>
                <a:cs typeface="Arial" charset="0"/>
              </a:rPr>
              <a:t> en coordinación con sector privado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Mercadeo y promoción (internacional)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45</a:t>
            </a:fld>
            <a:endParaRPr lang="es-ES" dirty="0">
              <a:solidFill>
                <a:srgbClr val="002776"/>
              </a:solidFill>
            </a:endParaRPr>
          </a:p>
        </p:txBody>
      </p:sp>
      <p:cxnSp>
        <p:nvCxnSpPr>
          <p:cNvPr id="54" name="Straight Connector 53"/>
          <p:cNvCxnSpPr/>
          <p:nvPr>
            <p:custDataLst>
              <p:tags r:id="rId2"/>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3"/>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9"/>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40"/>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4"/>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5"/>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6"/>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7"/>
            </p:custDataLst>
          </p:nvPr>
        </p:nvSpPr>
        <p:spPr>
          <a:xfrm>
            <a:off x="1396797" y="587368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7"/>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8"/>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5"/>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6"/>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6681517" y="1542683"/>
            <a:ext cx="2880000" cy="1152000"/>
            <a:chOff x="6681512" y="1541033"/>
            <a:chExt cx="2880000" cy="1086728"/>
          </a:xfrm>
        </p:grpSpPr>
        <p:sp>
          <p:nvSpPr>
            <p:cNvPr id="64" name="Rectangle 63"/>
            <p:cNvSpPr/>
            <p:nvPr>
              <p:custDataLst>
                <p:tags r:id="rId33"/>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2" name="TextBox 71"/>
            <p:cNvSpPr txBox="1"/>
            <p:nvPr>
              <p:custDataLst>
                <p:tags r:id="rId34"/>
              </p:custDataLst>
            </p:nvPr>
          </p:nvSpPr>
          <p:spPr>
            <a:xfrm>
              <a:off x="7023155" y="1704771"/>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1: </a:t>
              </a:r>
              <a:r>
                <a:rPr lang="es-ES" sz="1000" b="1" dirty="0">
                  <a:solidFill>
                    <a:srgbClr val="002776"/>
                  </a:solidFill>
                </a:rPr>
                <a:t>Especialización de marketing por grandes públicos</a:t>
              </a:r>
              <a:endParaRPr lang="es-ES" sz="1000" b="1" dirty="0">
                <a:solidFill>
                  <a:srgbClr val="002060"/>
                </a:solidFill>
                <a:cs typeface="Arial" pitchFamily="34" charset="0"/>
              </a:endParaRPr>
            </a:p>
            <a:p>
              <a:pPr defTabSz="931658" fontAlgn="base">
                <a:spcBef>
                  <a:spcPct val="0"/>
                </a:spcBef>
              </a:pPr>
              <a:r>
                <a:rPr lang="es-ES" sz="900" dirty="0">
                  <a:solidFill>
                    <a:srgbClr val="002060"/>
                  </a:solidFill>
                  <a:cs typeface="Arial" pitchFamily="34" charset="0"/>
                </a:rPr>
                <a:t>Persigue maximizar el aprovechamiento de los recursos: </a:t>
              </a:r>
              <a:r>
                <a:rPr lang="es-ES" sz="900" dirty="0" err="1">
                  <a:solidFill>
                    <a:srgbClr val="002060"/>
                  </a:solidFill>
                  <a:cs typeface="Arial" pitchFamily="34" charset="0"/>
                </a:rPr>
                <a:t>mktg</a:t>
              </a:r>
              <a:r>
                <a:rPr lang="es-ES" sz="900" dirty="0">
                  <a:solidFill>
                    <a:srgbClr val="002060"/>
                  </a:solidFill>
                  <a:cs typeface="Arial" pitchFamily="34" charset="0"/>
                </a:rPr>
                <a:t>. online orientado al B2C / </a:t>
              </a:r>
              <a:r>
                <a:rPr lang="es-ES" sz="900" dirty="0" err="1">
                  <a:solidFill>
                    <a:srgbClr val="002060"/>
                  </a:solidFill>
                  <a:cs typeface="Arial" pitchFamily="34" charset="0"/>
                </a:rPr>
                <a:t>mktg</a:t>
              </a:r>
              <a:r>
                <a:rPr lang="es-ES" sz="900" dirty="0">
                  <a:solidFill>
                    <a:srgbClr val="002060"/>
                  </a:solidFill>
                  <a:cs typeface="Arial" pitchFamily="34" charset="0"/>
                </a:rPr>
                <a:t>. offline al </a:t>
              </a:r>
              <a:r>
                <a:rPr lang="es-ES" sz="900" dirty="0" err="1">
                  <a:solidFill>
                    <a:srgbClr val="002060"/>
                  </a:solidFill>
                  <a:cs typeface="Arial" pitchFamily="34" charset="0"/>
                </a:rPr>
                <a:t>trade</a:t>
              </a:r>
              <a:r>
                <a:rPr lang="es-ES" sz="900" dirty="0">
                  <a:solidFill>
                    <a:srgbClr val="002060"/>
                  </a:solidFill>
                  <a:cs typeface="Arial" pitchFamily="34" charset="0"/>
                </a:rPr>
                <a:t> B2B</a:t>
              </a:r>
            </a:p>
          </p:txBody>
        </p:sp>
      </p:grpSp>
      <p:grpSp>
        <p:nvGrpSpPr>
          <p:cNvPr id="6" name="Group 5"/>
          <p:cNvGrpSpPr/>
          <p:nvPr/>
        </p:nvGrpSpPr>
        <p:grpSpPr>
          <a:xfrm>
            <a:off x="6681517" y="2809811"/>
            <a:ext cx="2880000" cy="1152000"/>
            <a:chOff x="6681512" y="2769745"/>
            <a:chExt cx="2880000" cy="1086728"/>
          </a:xfrm>
        </p:grpSpPr>
        <p:sp>
          <p:nvSpPr>
            <p:cNvPr id="65" name="Rectangle 64"/>
            <p:cNvSpPr/>
            <p:nvPr>
              <p:custDataLst>
                <p:tags r:id="rId31"/>
              </p:custDataLst>
            </p:nvPr>
          </p:nvSpPr>
          <p:spPr>
            <a:xfrm>
              <a:off x="6681512" y="2769745"/>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123" name="TextBox 122"/>
            <p:cNvSpPr txBox="1"/>
            <p:nvPr>
              <p:custDataLst>
                <p:tags r:id="rId32"/>
              </p:custDataLst>
            </p:nvPr>
          </p:nvSpPr>
          <p:spPr>
            <a:xfrm>
              <a:off x="7023155" y="2936105"/>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2: </a:t>
              </a:r>
              <a:r>
                <a:rPr lang="es-ES" sz="1000" b="1" dirty="0">
                  <a:solidFill>
                    <a:srgbClr val="002776"/>
                  </a:solidFill>
                </a:rPr>
                <a:t>Reclasificación de mercados internacionales target</a:t>
              </a:r>
              <a:endParaRPr lang="es-ES" sz="1000" b="1" dirty="0">
                <a:solidFill>
                  <a:srgbClr val="002060"/>
                </a:solidFill>
                <a:cs typeface="Arial" pitchFamily="34" charset="0"/>
              </a:endParaRPr>
            </a:p>
            <a:p>
              <a:pPr defTabSz="931658" fontAlgn="base">
                <a:spcBef>
                  <a:spcPct val="0"/>
                </a:spcBef>
              </a:pPr>
              <a:r>
                <a:rPr lang="es-ES" sz="900" dirty="0">
                  <a:solidFill>
                    <a:srgbClr val="002060"/>
                  </a:solidFill>
                  <a:cs typeface="Arial" pitchFamily="34" charset="0"/>
                </a:rPr>
                <a:t>Una nueva clasificación de mercados en base a los objetivos de acción: desarrollo, posicionamiento, mantenimiento, oportunidad</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11" name="Group 10"/>
          <p:cNvGrpSpPr/>
          <p:nvPr/>
        </p:nvGrpSpPr>
        <p:grpSpPr>
          <a:xfrm>
            <a:off x="6681517" y="5344073"/>
            <a:ext cx="2880000" cy="1152004"/>
            <a:chOff x="6681512" y="5150584"/>
            <a:chExt cx="2880000" cy="1086728"/>
          </a:xfrm>
        </p:grpSpPr>
        <p:sp>
          <p:nvSpPr>
            <p:cNvPr id="67" name="Rectangle 66"/>
            <p:cNvSpPr/>
            <p:nvPr>
              <p:custDataLst>
                <p:tags r:id="rId29"/>
              </p:custDataLst>
            </p:nvPr>
          </p:nvSpPr>
          <p:spPr>
            <a:xfrm>
              <a:off x="6681512" y="5150584"/>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69" name="TextBox 68"/>
            <p:cNvSpPr txBox="1"/>
            <p:nvPr>
              <p:custDataLst>
                <p:tags r:id="rId30"/>
              </p:custDataLst>
            </p:nvPr>
          </p:nvSpPr>
          <p:spPr>
            <a:xfrm>
              <a:off x="7023155" y="5295749"/>
              <a:ext cx="2538357" cy="737771"/>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4: </a:t>
              </a:r>
              <a:r>
                <a:rPr lang="es-ES" sz="1000" b="1" dirty="0">
                  <a:solidFill>
                    <a:srgbClr val="002776"/>
                  </a:solidFill>
                </a:rPr>
                <a:t>Inteligencia de mercados en tiempo real para toma de decisiones</a:t>
              </a:r>
            </a:p>
            <a:p>
              <a:pPr defTabSz="931658" fontAlgn="base">
                <a:spcBef>
                  <a:spcPct val="0"/>
                </a:spcBef>
              </a:pPr>
              <a:r>
                <a:rPr lang="es-ES" sz="900" dirty="0">
                  <a:solidFill>
                    <a:srgbClr val="002060"/>
                  </a:solidFill>
                  <a:cs typeface="Arial" pitchFamily="34" charset="0"/>
                </a:rPr>
                <a:t>Pretende sacar partido de las herramientas tecnológicas y fuentes de información en tiempo real para la toma de decisiones proyectadas </a:t>
              </a:r>
            </a:p>
          </p:txBody>
        </p:sp>
      </p:grpSp>
      <p:grpSp>
        <p:nvGrpSpPr>
          <p:cNvPr id="70" name="Group 69"/>
          <p:cNvGrpSpPr/>
          <p:nvPr/>
        </p:nvGrpSpPr>
        <p:grpSpPr>
          <a:xfrm>
            <a:off x="6681517" y="4076933"/>
            <a:ext cx="2880000" cy="1152000"/>
            <a:chOff x="6681512" y="3998456"/>
            <a:chExt cx="2880000" cy="1086728"/>
          </a:xfrm>
        </p:grpSpPr>
        <p:sp>
          <p:nvSpPr>
            <p:cNvPr id="78" name="Rectangle 77"/>
            <p:cNvSpPr/>
            <p:nvPr>
              <p:custDataLst>
                <p:tags r:id="rId27"/>
              </p:custDataLst>
            </p:nvPr>
          </p:nvSpPr>
          <p:spPr>
            <a:xfrm>
              <a:off x="6681512" y="3998456"/>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9" name="TextBox 78"/>
            <p:cNvSpPr txBox="1"/>
            <p:nvPr>
              <p:custDataLst>
                <p:tags r:id="rId28"/>
              </p:custDataLst>
            </p:nvPr>
          </p:nvSpPr>
          <p:spPr>
            <a:xfrm>
              <a:off x="7023155" y="4131785"/>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3: </a:t>
              </a:r>
              <a:r>
                <a:rPr lang="es-ES" sz="1000" b="1" dirty="0">
                  <a:solidFill>
                    <a:srgbClr val="002776"/>
                  </a:solidFill>
                </a:rPr>
                <a:t>Promociones conjuntas con actores clave</a:t>
              </a:r>
            </a:p>
            <a:p>
              <a:pPr defTabSz="931658" fontAlgn="base">
                <a:spcBef>
                  <a:spcPct val="0"/>
                </a:spcBef>
              </a:pPr>
              <a:r>
                <a:rPr lang="es-ES" sz="900" dirty="0">
                  <a:solidFill>
                    <a:srgbClr val="002060"/>
                  </a:solidFill>
                  <a:cs typeface="Arial" pitchFamily="34" charset="0"/>
                </a:rPr>
                <a:t>Orientada a la realización de promociones conjuntas con espacios libres en aerolíneas, hoteles, transportes</a:t>
              </a:r>
            </a:p>
          </p:txBody>
        </p:sp>
      </p:grpSp>
      <p:sp>
        <p:nvSpPr>
          <p:cNvPr id="93" name="TextBox 92"/>
          <p:cNvSpPr txBox="1"/>
          <p:nvPr>
            <p:custDataLst>
              <p:tags r:id="rId8"/>
            </p:custDataLst>
          </p:nvPr>
        </p:nvSpPr>
        <p:spPr>
          <a:xfrm>
            <a:off x="3641670" y="154103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17a: </a:t>
            </a:r>
          </a:p>
          <a:p>
            <a:pPr defTabSz="931658" fontAlgn="base">
              <a:spcBef>
                <a:spcPct val="0"/>
              </a:spcBef>
              <a:spcAft>
                <a:spcPts val="300"/>
              </a:spcAft>
            </a:pPr>
            <a:r>
              <a:rPr lang="es-ES" sz="800" dirty="0">
                <a:solidFill>
                  <a:srgbClr val="002060"/>
                </a:solidFill>
                <a:cs typeface="Arial" pitchFamily="34" charset="0"/>
              </a:rPr>
              <a:t>Consolidar el posicionamiento de Quito en los mercados internacionales </a:t>
            </a:r>
          </a:p>
          <a:p>
            <a:pPr defTabSz="931658" fontAlgn="base">
              <a:spcBef>
                <a:spcPct val="0"/>
              </a:spcBef>
              <a:spcAft>
                <a:spcPts val="300"/>
              </a:spcAft>
            </a:pPr>
            <a:endParaRPr lang="es-ES" sz="900" dirty="0">
              <a:solidFill>
                <a:srgbClr val="002060"/>
              </a:solidFill>
              <a:cs typeface="Arial" pitchFamily="34" charset="0"/>
            </a:endParaRPr>
          </a:p>
        </p:txBody>
      </p:sp>
      <p:sp>
        <p:nvSpPr>
          <p:cNvPr id="94" name="TextBox 93"/>
          <p:cNvSpPr txBox="1"/>
          <p:nvPr>
            <p:custDataLst>
              <p:tags r:id="rId9"/>
            </p:custDataLst>
          </p:nvPr>
        </p:nvSpPr>
        <p:spPr>
          <a:xfrm>
            <a:off x="4974238" y="154103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95" name="TextBox 94"/>
          <p:cNvSpPr txBox="1"/>
          <p:nvPr>
            <p:custDataLst>
              <p:tags r:id="rId10"/>
            </p:custDataLst>
          </p:nvPr>
        </p:nvSpPr>
        <p:spPr>
          <a:xfrm>
            <a:off x="3641670" y="5700069"/>
            <a:ext cx="1224000"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20: </a:t>
            </a:r>
          </a:p>
          <a:p>
            <a:pPr defTabSz="931658" fontAlgn="base">
              <a:spcBef>
                <a:spcPct val="0"/>
              </a:spcBef>
              <a:spcAft>
                <a:spcPts val="300"/>
              </a:spcAft>
            </a:pPr>
            <a:r>
              <a:rPr lang="es-ES" sz="800" dirty="0">
                <a:solidFill>
                  <a:srgbClr val="002060"/>
                </a:solidFill>
                <a:cs typeface="Arial" pitchFamily="34" charset="0"/>
              </a:rPr>
              <a:t>Maximizar la eficiencia y el grado de aprovechamiento de los recursos de promoción</a:t>
            </a:r>
          </a:p>
        </p:txBody>
      </p:sp>
      <p:sp>
        <p:nvSpPr>
          <p:cNvPr id="96" name="TextBox 95"/>
          <p:cNvSpPr txBox="1"/>
          <p:nvPr>
            <p:custDataLst>
              <p:tags r:id="rId11"/>
            </p:custDataLst>
          </p:nvPr>
        </p:nvSpPr>
        <p:spPr>
          <a:xfrm>
            <a:off x="3641670" y="3107378"/>
            <a:ext cx="1224000"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18: </a:t>
            </a:r>
          </a:p>
          <a:p>
            <a:pPr defTabSz="931658" fontAlgn="base">
              <a:spcBef>
                <a:spcPct val="0"/>
              </a:spcBef>
              <a:spcAft>
                <a:spcPts val="300"/>
              </a:spcAft>
            </a:pPr>
            <a:r>
              <a:rPr lang="es-ES" sz="800" dirty="0">
                <a:solidFill>
                  <a:srgbClr val="002060"/>
                </a:solidFill>
                <a:cs typeface="Arial" pitchFamily="34" charset="0"/>
              </a:rPr>
              <a:t>Disponer de información ajustada y a tiempo real para la toma de decisiones en relación a los mercados</a:t>
            </a:r>
          </a:p>
          <a:p>
            <a:pPr defTabSz="931658" fontAlgn="base">
              <a:spcBef>
                <a:spcPct val="0"/>
              </a:spcBef>
              <a:spcAft>
                <a:spcPts val="300"/>
              </a:spcAft>
            </a:pPr>
            <a:endParaRPr lang="es-ES" sz="900" dirty="0">
              <a:solidFill>
                <a:srgbClr val="002060"/>
              </a:solidFill>
              <a:cs typeface="Arial" pitchFamily="34" charset="0"/>
            </a:endParaRPr>
          </a:p>
        </p:txBody>
      </p:sp>
      <p:sp>
        <p:nvSpPr>
          <p:cNvPr id="97" name="TextBox 96"/>
          <p:cNvSpPr txBox="1"/>
          <p:nvPr>
            <p:custDataLst>
              <p:tags r:id="rId12"/>
            </p:custDataLst>
          </p:nvPr>
        </p:nvSpPr>
        <p:spPr>
          <a:xfrm>
            <a:off x="4974238" y="5700069"/>
            <a:ext cx="1634946"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Mejorar el ROI de las actividades de marketing en un 10% interanual, desde la base 2016 hasta 2021</a:t>
            </a:r>
            <a:endParaRPr lang="es-ES" sz="800" dirty="0">
              <a:solidFill>
                <a:srgbClr val="002776"/>
              </a:solidFill>
              <a:latin typeface="Arial  "/>
            </a:endParaRPr>
          </a:p>
          <a:p>
            <a:pPr marL="95238" indent="-95238" defTabSz="931658" fontAlgn="base">
              <a:spcBef>
                <a:spcPct val="0"/>
              </a:spcBef>
              <a:spcAft>
                <a:spcPts val="300"/>
              </a:spcAft>
              <a:buFont typeface="Arial" panose="020B0604020202020204" pitchFamily="34" charset="0"/>
              <a:buChar char="−"/>
            </a:pPr>
            <a:endParaRPr lang="es-ES" sz="800" dirty="0">
              <a:solidFill>
                <a:srgbClr val="FF0000"/>
              </a:solidFill>
              <a:cs typeface="Arial" pitchFamily="34" charset="0"/>
            </a:endParaRPr>
          </a:p>
        </p:txBody>
      </p:sp>
      <p:sp>
        <p:nvSpPr>
          <p:cNvPr id="98" name="TextBox 97"/>
          <p:cNvSpPr txBox="1"/>
          <p:nvPr>
            <p:custDataLst>
              <p:tags r:id="rId13"/>
            </p:custDataLst>
          </p:nvPr>
        </p:nvSpPr>
        <p:spPr>
          <a:xfrm>
            <a:off x="4974238" y="3107378"/>
            <a:ext cx="1634946"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Sistema de inteligencia de mercados implementado en 2017</a:t>
            </a:r>
          </a:p>
        </p:txBody>
      </p:sp>
      <p:sp>
        <p:nvSpPr>
          <p:cNvPr id="99" name="TextBox 98"/>
          <p:cNvSpPr txBox="1"/>
          <p:nvPr>
            <p:custDataLst>
              <p:tags r:id="rId14"/>
            </p:custDataLst>
          </p:nvPr>
        </p:nvSpPr>
        <p:spPr>
          <a:xfrm>
            <a:off x="3641670" y="413372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19: </a:t>
            </a:r>
          </a:p>
          <a:p>
            <a:pPr defTabSz="931658" fontAlgn="base">
              <a:spcBef>
                <a:spcPct val="0"/>
              </a:spcBef>
              <a:spcAft>
                <a:spcPts val="300"/>
              </a:spcAft>
            </a:pPr>
            <a:r>
              <a:rPr lang="es-ES" sz="800" dirty="0">
                <a:solidFill>
                  <a:srgbClr val="002060"/>
                </a:solidFill>
                <a:cs typeface="Arial" pitchFamily="34" charset="0"/>
              </a:rPr>
              <a:t>Focalizar esfuerzos a través de acciones de marketing/promoción dirigidas a los mercados y segmentos prioritarios</a:t>
            </a:r>
          </a:p>
        </p:txBody>
      </p:sp>
      <p:sp>
        <p:nvSpPr>
          <p:cNvPr id="100" name="TextBox 99"/>
          <p:cNvSpPr txBox="1"/>
          <p:nvPr>
            <p:custDataLst>
              <p:tags r:id="rId15"/>
            </p:custDataLst>
          </p:nvPr>
        </p:nvSpPr>
        <p:spPr>
          <a:xfrm>
            <a:off x="4974238" y="413372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84" name="Rectangle 83"/>
          <p:cNvSpPr>
            <a:spLocks noChangeArrowheads="1"/>
          </p:cNvSpPr>
          <p:nvPr>
            <p:custDataLst>
              <p:tags r:id="rId16"/>
            </p:custDataLst>
          </p:nvPr>
        </p:nvSpPr>
        <p:spPr bwMode="auto">
          <a:xfrm>
            <a:off x="3080792"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3" name="Rectangle 57"/>
          <p:cNvSpPr>
            <a:spLocks noChangeArrowheads="1"/>
          </p:cNvSpPr>
          <p:nvPr>
            <p:custDataLst>
              <p:tags r:id="rId17"/>
            </p:custDataLst>
          </p:nvPr>
        </p:nvSpPr>
        <p:spPr bwMode="auto">
          <a:xfrm>
            <a:off x="4539490"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4" name="Rectangle 57"/>
          <p:cNvSpPr>
            <a:spLocks noChangeArrowheads="1"/>
          </p:cNvSpPr>
          <p:nvPr>
            <p:custDataLst>
              <p:tags r:id="rId18"/>
            </p:custDataLst>
          </p:nvPr>
        </p:nvSpPr>
        <p:spPr bwMode="auto">
          <a:xfrm>
            <a:off x="7523494"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5" name="TextBox 104"/>
          <p:cNvSpPr txBox="1"/>
          <p:nvPr>
            <p:custDataLst>
              <p:tags r:id="rId19"/>
            </p:custDataLst>
          </p:nvPr>
        </p:nvSpPr>
        <p:spPr>
          <a:xfrm>
            <a:off x="3230764"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06" name="TextBox 105"/>
          <p:cNvSpPr txBox="1"/>
          <p:nvPr>
            <p:custDataLst>
              <p:tags r:id="rId20"/>
            </p:custDataLst>
          </p:nvPr>
        </p:nvSpPr>
        <p:spPr>
          <a:xfrm>
            <a:off x="4730501"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08" name="TextBox 107"/>
          <p:cNvSpPr txBox="1"/>
          <p:nvPr>
            <p:custDataLst>
              <p:tags r:id="rId21"/>
            </p:custDataLst>
          </p:nvPr>
        </p:nvSpPr>
        <p:spPr>
          <a:xfrm>
            <a:off x="7723315"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73" name="TextBox 72"/>
          <p:cNvSpPr txBox="1"/>
          <p:nvPr>
            <p:custDataLst>
              <p:tags r:id="rId22"/>
            </p:custDataLst>
          </p:nvPr>
        </p:nvSpPr>
        <p:spPr>
          <a:xfrm>
            <a:off x="658484" y="6525347"/>
            <a:ext cx="2304625" cy="335781"/>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Proyecto compartido entre E1, E2 y E3</a:t>
            </a:r>
          </a:p>
          <a:p>
            <a:pPr defTabSz="931658" fontAlgn="base">
              <a:spcBef>
                <a:spcPct val="0"/>
              </a:spcBef>
              <a:spcAft>
                <a:spcPct val="0"/>
              </a:spcAft>
            </a:pPr>
            <a:r>
              <a:rPr lang="es-ES" sz="900" i="1" dirty="0">
                <a:solidFill>
                  <a:srgbClr val="002060"/>
                </a:solidFill>
                <a:cs typeface="Arial" pitchFamily="34" charset="0"/>
              </a:rPr>
              <a:t>** Sólo orientado a marketing vacacional</a:t>
            </a:r>
          </a:p>
        </p:txBody>
      </p:sp>
      <p:sp>
        <p:nvSpPr>
          <p:cNvPr id="111" name="Rectangle 57"/>
          <p:cNvSpPr>
            <a:spLocks noChangeArrowheads="1"/>
          </p:cNvSpPr>
          <p:nvPr>
            <p:custDataLst>
              <p:tags r:id="rId23"/>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112"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13" name="Rectangle 57"/>
          <p:cNvSpPr>
            <a:spLocks noChangeArrowheads="1"/>
          </p:cNvSpPr>
          <p:nvPr>
            <p:custDataLst>
              <p:tags r:id="rId24"/>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114" name="Rectangle 57"/>
          <p:cNvSpPr>
            <a:spLocks noChangeArrowheads="1"/>
          </p:cNvSpPr>
          <p:nvPr>
            <p:custDataLst>
              <p:tags r:id="rId25"/>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115" name="Rectangle 57"/>
          <p:cNvSpPr>
            <a:spLocks noChangeArrowheads="1"/>
          </p:cNvSpPr>
          <p:nvPr>
            <p:custDataLst>
              <p:tags r:id="rId26"/>
            </p:custDataLst>
          </p:nvPr>
        </p:nvSpPr>
        <p:spPr bwMode="auto">
          <a:xfrm>
            <a:off x="488504" y="573038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altLang="ja-JP" sz="900" b="1" dirty="0">
                <a:solidFill>
                  <a:schemeClr val="bg1"/>
                </a:solidFill>
                <a:cs typeface="Arial" pitchFamily="34" charset="0"/>
              </a:rPr>
              <a:t>Mercadeo y promoción**</a:t>
            </a:r>
          </a:p>
        </p:txBody>
      </p:sp>
      <p:grpSp>
        <p:nvGrpSpPr>
          <p:cNvPr id="116" name="Group 282"/>
          <p:cNvGrpSpPr/>
          <p:nvPr/>
        </p:nvGrpSpPr>
        <p:grpSpPr>
          <a:xfrm>
            <a:off x="704533" y="5779428"/>
            <a:ext cx="360040" cy="337129"/>
            <a:chOff x="644491" y="4719572"/>
            <a:chExt cx="226243" cy="211846"/>
          </a:xfrm>
          <a:solidFill>
            <a:schemeClr val="bg1"/>
          </a:solidFill>
        </p:grpSpPr>
        <p:sp>
          <p:nvSpPr>
            <p:cNvPr id="117"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8"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20" name="Freeform 119"/>
          <p:cNvSpPr>
            <a:spLocks noEditPoints="1"/>
          </p:cNvSpPr>
          <p:nvPr/>
        </p:nvSpPr>
        <p:spPr bwMode="auto">
          <a:xfrm>
            <a:off x="780075"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21" name="Elbow Connector 120"/>
          <p:cNvCxnSpPr>
            <a:endCxn id="113"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14"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endCxn id="115"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5" name="Freeform 26"/>
          <p:cNvSpPr>
            <a:spLocks noEditPoints="1"/>
          </p:cNvSpPr>
          <p:nvPr/>
        </p:nvSpPr>
        <p:spPr bwMode="auto">
          <a:xfrm>
            <a:off x="799454"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Tree>
    <p:extLst>
      <p:ext uri="{BB962C8B-B14F-4D97-AF65-F5344CB8AC3E}">
        <p14:creationId xmlns:p14="http://schemas.microsoft.com/office/powerpoint/2010/main" val="1484721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custDataLst>
              <p:tags r:id="rId1"/>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ct val="0"/>
              </a:spcBef>
            </a:pPr>
            <a:r>
              <a:rPr lang="es-ES" sz="900" b="1" u="sng" dirty="0">
                <a:solidFill>
                  <a:srgbClr val="FFFFFF"/>
                </a:solidFill>
                <a:cs typeface="Arial" charset="0"/>
              </a:rPr>
              <a:t>Situación demanda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Problemas de posicionamiento del destino Quito</a:t>
            </a:r>
          </a:p>
          <a:p>
            <a:pPr marL="107935" indent="-107935" fontAlgn="base">
              <a:spcBef>
                <a:spcPct val="0"/>
              </a:spcBef>
              <a:buFont typeface="Arial" panose="020B0604020202020204" pitchFamily="34" charset="0"/>
              <a:buChar char="•"/>
            </a:pPr>
            <a:r>
              <a:rPr lang="es-ES" sz="900" dirty="0">
                <a:solidFill>
                  <a:srgbClr val="FFFFFF"/>
                </a:solidFill>
                <a:cs typeface="Arial" charset="0"/>
              </a:rPr>
              <a:t>Baja estadía media en alojamientos de Quito, con mayores estadías en lujo y segunda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Gasto real por </a:t>
            </a:r>
            <a:r>
              <a:rPr lang="es-ES" sz="900" dirty="0" err="1">
                <a:solidFill>
                  <a:srgbClr val="FFFFFF"/>
                </a:solidFill>
                <a:cs typeface="Arial" charset="0"/>
              </a:rPr>
              <a:t>pax</a:t>
            </a:r>
            <a:r>
              <a:rPr lang="es-ES" sz="900" dirty="0">
                <a:solidFill>
                  <a:srgbClr val="FFFFFF"/>
                </a:solidFill>
                <a:cs typeface="Arial" charset="0"/>
              </a:rPr>
              <a:t> en decrecimiento (total y diario)</a:t>
            </a:r>
          </a:p>
          <a:p>
            <a:pPr marL="107935" indent="-107935" fontAlgn="base">
              <a:spcBef>
                <a:spcPct val="0"/>
              </a:spcBef>
              <a:buFont typeface="Arial" panose="020B0604020202020204" pitchFamily="34" charset="0"/>
              <a:buChar char="•"/>
            </a:pPr>
            <a:r>
              <a:rPr lang="es-ES" sz="900" dirty="0">
                <a:solidFill>
                  <a:srgbClr val="FFFFFF"/>
                </a:solidFill>
                <a:cs typeface="Arial" charset="0"/>
              </a:rPr>
              <a:t>Importante caída coyuntural de la demanda</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Situación de mercados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Mercados priorizados convenientemente, aunque falta incluir otras variables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nueva clasificación de mercados por objetivos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considerar más mercados en los análisis de selección</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Acciones de promoción </a:t>
            </a:r>
          </a:p>
          <a:p>
            <a:pPr marL="107935" indent="-107935" fontAlgn="base">
              <a:spcBef>
                <a:spcPct val="0"/>
              </a:spcBef>
              <a:buFont typeface="Arial" panose="020B0604020202020204" pitchFamily="34" charset="0"/>
              <a:buChar char="•"/>
            </a:pPr>
            <a:r>
              <a:rPr lang="es-ES" sz="900" dirty="0">
                <a:solidFill>
                  <a:srgbClr val="FFFFFF"/>
                </a:solidFill>
                <a:cs typeface="Arial" charset="0"/>
              </a:rPr>
              <a:t>Escasa acción de marketing online asociada a las tendencias</a:t>
            </a:r>
          </a:p>
          <a:p>
            <a:pPr marL="107935" indent="-107935" fontAlgn="base">
              <a:spcBef>
                <a:spcPct val="0"/>
              </a:spcBef>
              <a:buFont typeface="Arial" panose="020B0604020202020204" pitchFamily="34" charset="0"/>
              <a:buChar char="•"/>
            </a:pPr>
            <a:r>
              <a:rPr lang="es-ES" sz="900" dirty="0">
                <a:solidFill>
                  <a:srgbClr val="FFFFFF"/>
                </a:solidFill>
                <a:cs typeface="Arial" charset="0"/>
              </a:rPr>
              <a:t>Intermitencia en las inversiones de promoción y problemas de promoción a nivel país</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acción promocional específica para RICE</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campañas </a:t>
            </a:r>
            <a:r>
              <a:rPr lang="es-ES" sz="900" dirty="0" err="1">
                <a:solidFill>
                  <a:srgbClr val="FFFFFF"/>
                </a:solidFill>
                <a:cs typeface="Arial" charset="0"/>
              </a:rPr>
              <a:t>push</a:t>
            </a:r>
            <a:r>
              <a:rPr lang="es-ES" sz="900" dirty="0">
                <a:solidFill>
                  <a:srgbClr val="FFFFFF"/>
                </a:solidFill>
                <a:cs typeface="Arial" charset="0"/>
              </a:rPr>
              <a:t> en coordinación con sector privado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Mercadeo y promoción (nacional)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46</a:t>
            </a:fld>
            <a:endParaRPr lang="es-ES" dirty="0">
              <a:solidFill>
                <a:srgbClr val="002776"/>
              </a:solidFill>
            </a:endParaRPr>
          </a:p>
        </p:txBody>
      </p:sp>
      <p:cxnSp>
        <p:nvCxnSpPr>
          <p:cNvPr id="54" name="Straight Connector 53"/>
          <p:cNvCxnSpPr/>
          <p:nvPr>
            <p:custDataLst>
              <p:tags r:id="rId2"/>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3"/>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5"/>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6"/>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4"/>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5"/>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6"/>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7"/>
            </p:custDataLst>
          </p:nvPr>
        </p:nvSpPr>
        <p:spPr>
          <a:xfrm>
            <a:off x="1396797" y="587368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3"/>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4"/>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1"/>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2"/>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83" name="Group 82"/>
          <p:cNvGrpSpPr/>
          <p:nvPr/>
        </p:nvGrpSpPr>
        <p:grpSpPr>
          <a:xfrm>
            <a:off x="6681517" y="1541036"/>
            <a:ext cx="2880000" cy="2412000"/>
            <a:chOff x="6681512" y="1541033"/>
            <a:chExt cx="2880000" cy="1086728"/>
          </a:xfrm>
        </p:grpSpPr>
        <p:sp>
          <p:nvSpPr>
            <p:cNvPr id="84" name="Rectangle 83"/>
            <p:cNvSpPr/>
            <p:nvPr>
              <p:custDataLst>
                <p:tags r:id="rId29"/>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85" name="TextBox 84"/>
            <p:cNvSpPr txBox="1"/>
            <p:nvPr>
              <p:custDataLst>
                <p:tags r:id="rId30"/>
              </p:custDataLst>
            </p:nvPr>
          </p:nvSpPr>
          <p:spPr>
            <a:xfrm>
              <a:off x="7023155" y="1906963"/>
              <a:ext cx="2538357" cy="376636"/>
            </a:xfrm>
            <a:prstGeom prst="rect">
              <a:avLst/>
            </a:prstGeom>
            <a:noFill/>
          </p:spPr>
          <p:txBody>
            <a:bodyPr wrap="square" lIns="58242" tIns="29121" rIns="0" bIns="29121" rtlCol="0" anchor="ctr">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060"/>
                  </a:solidFill>
                  <a:cs typeface="Arial" pitchFamily="34" charset="0"/>
                </a:rPr>
                <a:t>Reclasificación de mercados por objetivos de acción al mercado</a:t>
              </a:r>
            </a:p>
            <a:p>
              <a:pPr defTabSz="931658" fontAlgn="base">
                <a:spcBef>
                  <a:spcPct val="0"/>
                </a:spcBef>
                <a:spcAft>
                  <a:spcPts val="300"/>
                </a:spcAft>
              </a:pPr>
              <a:r>
                <a:rPr lang="es-ES" sz="900" dirty="0">
                  <a:solidFill>
                    <a:srgbClr val="002060"/>
                  </a:solidFill>
                  <a:cs typeface="Arial" pitchFamily="34" charset="0"/>
                </a:rPr>
                <a:t>Una nueva clasificación de mercados (nacionales) en base a los objetivos de acción</a:t>
              </a:r>
            </a:p>
          </p:txBody>
        </p:sp>
      </p:grpSp>
      <p:grpSp>
        <p:nvGrpSpPr>
          <p:cNvPr id="89" name="Group 88"/>
          <p:cNvGrpSpPr/>
          <p:nvPr/>
        </p:nvGrpSpPr>
        <p:grpSpPr>
          <a:xfrm>
            <a:off x="6681517" y="4078559"/>
            <a:ext cx="2880000" cy="2412000"/>
            <a:chOff x="6681512" y="2769745"/>
            <a:chExt cx="2880000" cy="1086728"/>
          </a:xfrm>
        </p:grpSpPr>
        <p:sp>
          <p:nvSpPr>
            <p:cNvPr id="90" name="Rectangle 89"/>
            <p:cNvSpPr/>
            <p:nvPr>
              <p:custDataLst>
                <p:tags r:id="rId27"/>
              </p:custDataLst>
            </p:nvPr>
          </p:nvSpPr>
          <p:spPr>
            <a:xfrm>
              <a:off x="6681512" y="2769745"/>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91" name="TextBox 90"/>
            <p:cNvSpPr txBox="1"/>
            <p:nvPr>
              <p:custDataLst>
                <p:tags r:id="rId28"/>
              </p:custDataLst>
            </p:nvPr>
          </p:nvSpPr>
          <p:spPr>
            <a:xfrm>
              <a:off x="7023155" y="3103124"/>
              <a:ext cx="2538357" cy="439037"/>
            </a:xfrm>
            <a:prstGeom prst="rect">
              <a:avLst/>
            </a:prstGeom>
            <a:noFill/>
          </p:spPr>
          <p:txBody>
            <a:bodyPr wrap="square" lIns="58242" tIns="29121" rIns="0" bIns="29121" rtlCol="0" anchor="ctr">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Distribución del presupuesto por objetivos para cada mercado</a:t>
              </a:r>
            </a:p>
            <a:p>
              <a:pPr defTabSz="931658" fontAlgn="base">
                <a:spcBef>
                  <a:spcPct val="0"/>
                </a:spcBef>
                <a:spcAft>
                  <a:spcPts val="300"/>
                </a:spcAft>
              </a:pPr>
              <a:r>
                <a:rPr lang="es-ES" sz="900" dirty="0">
                  <a:solidFill>
                    <a:srgbClr val="002060"/>
                  </a:solidFill>
                  <a:cs typeface="Arial" pitchFamily="34" charset="0"/>
                </a:rPr>
                <a:t>Plantea una distribución estructurada del presupuesto de marketing </a:t>
              </a:r>
              <a:r>
                <a:rPr lang="es-ES" sz="900" dirty="0" err="1" smtClean="0">
                  <a:solidFill>
                    <a:srgbClr val="002060"/>
                  </a:solidFill>
                  <a:cs typeface="Arial" pitchFamily="34" charset="0"/>
                </a:rPr>
                <a:t>on</a:t>
              </a:r>
              <a:r>
                <a:rPr lang="es-ES" sz="900" dirty="0" smtClean="0">
                  <a:solidFill>
                    <a:srgbClr val="002060"/>
                  </a:solidFill>
                  <a:cs typeface="Arial" pitchFamily="34" charset="0"/>
                </a:rPr>
                <a:t> &amp; offline </a:t>
              </a:r>
              <a:r>
                <a:rPr lang="es-ES" sz="900" dirty="0">
                  <a:solidFill>
                    <a:srgbClr val="002060"/>
                  </a:solidFill>
                  <a:cs typeface="Arial" pitchFamily="34" charset="0"/>
                </a:rPr>
                <a:t>por objetivo de acción en cada mercado (nacional)</a:t>
              </a:r>
            </a:p>
          </p:txBody>
        </p:sp>
      </p:grpSp>
      <p:sp>
        <p:nvSpPr>
          <p:cNvPr id="80" name="Rectangle 57"/>
          <p:cNvSpPr>
            <a:spLocks noChangeArrowheads="1"/>
          </p:cNvSpPr>
          <p:nvPr>
            <p:custDataLst>
              <p:tags r:id="rId8"/>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81"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08" name="Rectangle 57"/>
          <p:cNvSpPr>
            <a:spLocks noChangeArrowheads="1"/>
          </p:cNvSpPr>
          <p:nvPr>
            <p:custDataLst>
              <p:tags r:id="rId9"/>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111" name="Rectangle 57"/>
          <p:cNvSpPr>
            <a:spLocks noChangeArrowheads="1"/>
          </p:cNvSpPr>
          <p:nvPr>
            <p:custDataLst>
              <p:tags r:id="rId10"/>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112" name="Rectangle 57"/>
          <p:cNvSpPr>
            <a:spLocks noChangeArrowheads="1"/>
          </p:cNvSpPr>
          <p:nvPr>
            <p:custDataLst>
              <p:tags r:id="rId11"/>
            </p:custDataLst>
          </p:nvPr>
        </p:nvSpPr>
        <p:spPr bwMode="auto">
          <a:xfrm>
            <a:off x="488504" y="573038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altLang="ja-JP" sz="900" b="1" dirty="0">
                <a:solidFill>
                  <a:schemeClr val="bg1"/>
                </a:solidFill>
                <a:cs typeface="Arial" pitchFamily="34" charset="0"/>
              </a:rPr>
              <a:t>Mercadeo y promoción</a:t>
            </a:r>
          </a:p>
        </p:txBody>
      </p:sp>
      <p:grpSp>
        <p:nvGrpSpPr>
          <p:cNvPr id="113" name="Group 282"/>
          <p:cNvGrpSpPr/>
          <p:nvPr/>
        </p:nvGrpSpPr>
        <p:grpSpPr>
          <a:xfrm>
            <a:off x="704533" y="5779428"/>
            <a:ext cx="360040" cy="337129"/>
            <a:chOff x="644491" y="4719572"/>
            <a:chExt cx="226243" cy="211846"/>
          </a:xfrm>
          <a:solidFill>
            <a:schemeClr val="bg1"/>
          </a:solidFill>
        </p:grpSpPr>
        <p:sp>
          <p:nvSpPr>
            <p:cNvPr id="114"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5"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17" name="Freeform 116"/>
          <p:cNvSpPr>
            <a:spLocks noEditPoints="1"/>
          </p:cNvSpPr>
          <p:nvPr/>
        </p:nvSpPr>
        <p:spPr bwMode="auto">
          <a:xfrm>
            <a:off x="780075"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23" name="Elbow Connector 122"/>
          <p:cNvCxnSpPr>
            <a:endCxn id="108"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endCxn id="111"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endCxn id="112"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Freeform 26"/>
          <p:cNvSpPr>
            <a:spLocks noEditPoints="1"/>
          </p:cNvSpPr>
          <p:nvPr/>
        </p:nvSpPr>
        <p:spPr bwMode="auto">
          <a:xfrm>
            <a:off x="799454"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4" name="Rectangle 73"/>
          <p:cNvSpPr>
            <a:spLocks noChangeArrowheads="1"/>
          </p:cNvSpPr>
          <p:nvPr>
            <p:custDataLst>
              <p:tags r:id="rId12"/>
            </p:custDataLst>
          </p:nvPr>
        </p:nvSpPr>
        <p:spPr bwMode="auto">
          <a:xfrm>
            <a:off x="2974893"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5" name="Rectangle 57"/>
          <p:cNvSpPr>
            <a:spLocks noChangeArrowheads="1"/>
          </p:cNvSpPr>
          <p:nvPr>
            <p:custDataLst>
              <p:tags r:id="rId13"/>
            </p:custDataLst>
          </p:nvPr>
        </p:nvSpPr>
        <p:spPr bwMode="auto">
          <a:xfrm>
            <a:off x="4433591"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6" name="Rectangle 57"/>
          <p:cNvSpPr>
            <a:spLocks noChangeArrowheads="1"/>
          </p:cNvSpPr>
          <p:nvPr>
            <p:custDataLst>
              <p:tags r:id="rId14"/>
            </p:custDataLst>
          </p:nvPr>
        </p:nvSpPr>
        <p:spPr bwMode="auto">
          <a:xfrm>
            <a:off x="7417595"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7" name="TextBox 76"/>
          <p:cNvSpPr txBox="1"/>
          <p:nvPr>
            <p:custDataLst>
              <p:tags r:id="rId15"/>
            </p:custDataLst>
          </p:nvPr>
        </p:nvSpPr>
        <p:spPr>
          <a:xfrm>
            <a:off x="3124867"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2" name="TextBox 81"/>
          <p:cNvSpPr txBox="1"/>
          <p:nvPr>
            <p:custDataLst>
              <p:tags r:id="rId16"/>
            </p:custDataLst>
          </p:nvPr>
        </p:nvSpPr>
        <p:spPr>
          <a:xfrm>
            <a:off x="4624597"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95" name="TextBox 94"/>
          <p:cNvSpPr txBox="1"/>
          <p:nvPr>
            <p:custDataLst>
              <p:tags r:id="rId17"/>
            </p:custDataLst>
          </p:nvPr>
        </p:nvSpPr>
        <p:spPr>
          <a:xfrm>
            <a:off x="7617421"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96" name="TextBox 95"/>
          <p:cNvSpPr txBox="1"/>
          <p:nvPr>
            <p:custDataLst>
              <p:tags r:id="rId18"/>
            </p:custDataLst>
          </p:nvPr>
        </p:nvSpPr>
        <p:spPr>
          <a:xfrm>
            <a:off x="658484" y="6616087"/>
            <a:ext cx="2304625"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Proyecto compartido entre E1 y E2 </a:t>
            </a:r>
          </a:p>
        </p:txBody>
      </p:sp>
      <p:sp>
        <p:nvSpPr>
          <p:cNvPr id="97" name="TextBox 96"/>
          <p:cNvSpPr txBox="1"/>
          <p:nvPr>
            <p:custDataLst>
              <p:tags r:id="rId19"/>
            </p:custDataLst>
          </p:nvPr>
        </p:nvSpPr>
        <p:spPr>
          <a:xfrm>
            <a:off x="3641670" y="154103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17b: </a:t>
            </a:r>
          </a:p>
          <a:p>
            <a:pPr defTabSz="931658" fontAlgn="base">
              <a:spcBef>
                <a:spcPct val="0"/>
              </a:spcBef>
              <a:spcAft>
                <a:spcPts val="300"/>
              </a:spcAft>
            </a:pPr>
            <a:r>
              <a:rPr lang="es-ES" sz="800" dirty="0">
                <a:solidFill>
                  <a:srgbClr val="002060"/>
                </a:solidFill>
                <a:cs typeface="Arial" pitchFamily="34" charset="0"/>
              </a:rPr>
              <a:t>Consolidar el posicionamiento de Quito en el mercado nacional</a:t>
            </a:r>
          </a:p>
          <a:p>
            <a:pPr defTabSz="931658" fontAlgn="base">
              <a:spcBef>
                <a:spcPct val="0"/>
              </a:spcBef>
              <a:spcAft>
                <a:spcPts val="300"/>
              </a:spcAft>
            </a:pPr>
            <a:endParaRPr lang="es-ES" sz="900" dirty="0">
              <a:solidFill>
                <a:srgbClr val="002060"/>
              </a:solidFill>
              <a:cs typeface="Arial" pitchFamily="34" charset="0"/>
            </a:endParaRPr>
          </a:p>
        </p:txBody>
      </p:sp>
      <p:sp>
        <p:nvSpPr>
          <p:cNvPr id="98" name="TextBox 97"/>
          <p:cNvSpPr txBox="1"/>
          <p:nvPr>
            <p:custDataLst>
              <p:tags r:id="rId20"/>
            </p:custDataLst>
          </p:nvPr>
        </p:nvSpPr>
        <p:spPr>
          <a:xfrm>
            <a:off x="4974238" y="154103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99" name="TextBox 98"/>
          <p:cNvSpPr txBox="1"/>
          <p:nvPr>
            <p:custDataLst>
              <p:tags r:id="rId21"/>
            </p:custDataLst>
          </p:nvPr>
        </p:nvSpPr>
        <p:spPr>
          <a:xfrm>
            <a:off x="3641670" y="5700069"/>
            <a:ext cx="1224000"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20: </a:t>
            </a:r>
          </a:p>
          <a:p>
            <a:pPr defTabSz="931658" fontAlgn="base">
              <a:spcBef>
                <a:spcPct val="0"/>
              </a:spcBef>
              <a:spcAft>
                <a:spcPts val="300"/>
              </a:spcAft>
            </a:pPr>
            <a:r>
              <a:rPr lang="es-ES" sz="800" dirty="0">
                <a:solidFill>
                  <a:srgbClr val="002060"/>
                </a:solidFill>
                <a:cs typeface="Arial" pitchFamily="34" charset="0"/>
              </a:rPr>
              <a:t>Maximizar la eficiencia y el grado de aprovechamiento de los recursos de promoción</a:t>
            </a:r>
          </a:p>
        </p:txBody>
      </p:sp>
      <p:sp>
        <p:nvSpPr>
          <p:cNvPr id="100" name="TextBox 99"/>
          <p:cNvSpPr txBox="1"/>
          <p:nvPr>
            <p:custDataLst>
              <p:tags r:id="rId22"/>
            </p:custDataLst>
          </p:nvPr>
        </p:nvSpPr>
        <p:spPr>
          <a:xfrm>
            <a:off x="3641670" y="3107378"/>
            <a:ext cx="1224000"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18:</a:t>
            </a:r>
          </a:p>
          <a:p>
            <a:pPr defTabSz="931658" fontAlgn="base">
              <a:spcBef>
                <a:spcPct val="0"/>
              </a:spcBef>
              <a:spcAft>
                <a:spcPts val="300"/>
              </a:spcAft>
            </a:pPr>
            <a:r>
              <a:rPr lang="es-ES" sz="800" dirty="0">
                <a:solidFill>
                  <a:srgbClr val="002060"/>
                </a:solidFill>
                <a:cs typeface="Arial" pitchFamily="34" charset="0"/>
              </a:rPr>
              <a:t>Disponer de información ajustada y a tiempo real para la toma de decisiones en relación a los mercados</a:t>
            </a:r>
          </a:p>
          <a:p>
            <a:pPr defTabSz="931658" fontAlgn="base">
              <a:spcBef>
                <a:spcPct val="0"/>
              </a:spcBef>
              <a:spcAft>
                <a:spcPts val="300"/>
              </a:spcAft>
            </a:pPr>
            <a:endParaRPr lang="es-ES" sz="900" dirty="0">
              <a:solidFill>
                <a:srgbClr val="002060"/>
              </a:solidFill>
              <a:cs typeface="Arial" pitchFamily="34" charset="0"/>
            </a:endParaRPr>
          </a:p>
        </p:txBody>
      </p:sp>
      <p:sp>
        <p:nvSpPr>
          <p:cNvPr id="103" name="TextBox 102"/>
          <p:cNvSpPr txBox="1"/>
          <p:nvPr>
            <p:custDataLst>
              <p:tags r:id="rId23"/>
            </p:custDataLst>
          </p:nvPr>
        </p:nvSpPr>
        <p:spPr>
          <a:xfrm>
            <a:off x="4974238" y="5700069"/>
            <a:ext cx="1634946"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Mejorar el ROI de las actividades de marketing en un 10% interanual, desde la base 2016 hasta 2021</a:t>
            </a:r>
            <a:endParaRPr lang="es-ES" sz="800" dirty="0">
              <a:solidFill>
                <a:srgbClr val="002776"/>
              </a:solidFill>
              <a:latin typeface="Arial  "/>
            </a:endParaRPr>
          </a:p>
        </p:txBody>
      </p:sp>
      <p:sp>
        <p:nvSpPr>
          <p:cNvPr id="104" name="TextBox 103"/>
          <p:cNvSpPr txBox="1"/>
          <p:nvPr>
            <p:custDataLst>
              <p:tags r:id="rId24"/>
            </p:custDataLst>
          </p:nvPr>
        </p:nvSpPr>
        <p:spPr>
          <a:xfrm>
            <a:off x="4974238" y="3107378"/>
            <a:ext cx="1634946"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Sistema de inteligencia de mercados implementado en 2017</a:t>
            </a:r>
          </a:p>
        </p:txBody>
      </p:sp>
      <p:sp>
        <p:nvSpPr>
          <p:cNvPr id="127" name="TextBox 126"/>
          <p:cNvSpPr txBox="1"/>
          <p:nvPr>
            <p:custDataLst>
              <p:tags r:id="rId25"/>
            </p:custDataLst>
          </p:nvPr>
        </p:nvSpPr>
        <p:spPr>
          <a:xfrm>
            <a:off x="3641670" y="413372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19: </a:t>
            </a:r>
          </a:p>
          <a:p>
            <a:pPr defTabSz="931658" fontAlgn="base">
              <a:spcBef>
                <a:spcPct val="0"/>
              </a:spcBef>
              <a:spcAft>
                <a:spcPts val="300"/>
              </a:spcAft>
            </a:pPr>
            <a:r>
              <a:rPr lang="es-ES" sz="800" dirty="0">
                <a:solidFill>
                  <a:srgbClr val="002060"/>
                </a:solidFill>
                <a:cs typeface="Arial" pitchFamily="34" charset="0"/>
              </a:rPr>
              <a:t>Focalizar esfuerzos a través de acciones de marketing/promoción dirigidas a los mercados y segmentos prioritarios</a:t>
            </a:r>
          </a:p>
        </p:txBody>
      </p:sp>
      <p:sp>
        <p:nvSpPr>
          <p:cNvPr id="128" name="TextBox 127"/>
          <p:cNvSpPr txBox="1"/>
          <p:nvPr>
            <p:custDataLst>
              <p:tags r:id="rId26"/>
            </p:custDataLst>
          </p:nvPr>
        </p:nvSpPr>
        <p:spPr>
          <a:xfrm>
            <a:off x="4974238" y="413372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Tree>
    <p:extLst>
      <p:ext uri="{BB962C8B-B14F-4D97-AF65-F5344CB8AC3E}">
        <p14:creationId xmlns:p14="http://schemas.microsoft.com/office/powerpoint/2010/main" val="2588065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smtClean="0">
                <a:solidFill>
                  <a:schemeClr val="bg1"/>
                </a:solidFill>
              </a:rPr>
              <a:t>5.2. </a:t>
            </a:r>
            <a:r>
              <a:rPr lang="es-ES_tradnl" sz="2800" dirty="0">
                <a:solidFill>
                  <a:schemeClr val="bg1"/>
                </a:solidFill>
              </a:rPr>
              <a:t>Plan Estratégico</a:t>
            </a:r>
            <a:r>
              <a:rPr lang="es-ES" sz="2800" dirty="0" smtClean="0">
                <a:solidFill>
                  <a:schemeClr val="bg1"/>
                </a:solidFill>
              </a:rPr>
              <a:t> </a:t>
            </a:r>
            <a:r>
              <a:rPr lang="es-ES" sz="2800" dirty="0">
                <a:solidFill>
                  <a:schemeClr val="bg1"/>
                </a:solidFill>
              </a:rPr>
              <a:t>de Desarrollo de Turismo Sostenible de Quito al 2021 a nivel internacional y </a:t>
            </a:r>
            <a:r>
              <a:rPr lang="es-ES_tradnl" sz="2800" dirty="0">
                <a:solidFill>
                  <a:schemeClr val="bg1"/>
                </a:solidFill>
              </a:rPr>
              <a:t>Base Programática del </a:t>
            </a:r>
            <a:r>
              <a:rPr lang="es-EC" sz="2800" dirty="0">
                <a:solidFill>
                  <a:schemeClr val="bg2"/>
                </a:solidFill>
              </a:rPr>
              <a:t>Plan </a:t>
            </a:r>
            <a:r>
              <a:rPr lang="es-ES_tradnl" sz="2800" dirty="0">
                <a:solidFill>
                  <a:schemeClr val="bg2"/>
                </a:solidFill>
              </a:rPr>
              <a:t>Estratégico</a:t>
            </a:r>
            <a:r>
              <a:rPr lang="es-ES" sz="2800" dirty="0" smtClean="0">
                <a:solidFill>
                  <a:schemeClr val="bg2"/>
                </a:solidFill>
              </a:rPr>
              <a:t> </a:t>
            </a:r>
            <a:r>
              <a:rPr lang="es-ES" sz="2800" dirty="0">
                <a:solidFill>
                  <a:schemeClr val="bg2"/>
                </a:solidFill>
              </a:rPr>
              <a:t>de Desarrollo de Turismo Sostenible de Quito al 2021 a nivel internacional</a:t>
            </a:r>
            <a:endParaRPr lang="es-CL" sz="2800" dirty="0">
              <a:solidFill>
                <a:schemeClr val="bg2"/>
              </a:solidFill>
            </a:endParaRPr>
          </a:p>
        </p:txBody>
      </p:sp>
    </p:spTree>
    <p:extLst>
      <p:ext uri="{BB962C8B-B14F-4D97-AF65-F5344CB8AC3E}">
        <p14:creationId xmlns:p14="http://schemas.microsoft.com/office/powerpoint/2010/main" val="632879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 Placeholder 1"/>
          <p:cNvSpPr txBox="1">
            <a:spLocks/>
          </p:cNvSpPr>
          <p:nvPr/>
        </p:nvSpPr>
        <p:spPr bwMode="invGray">
          <a:xfrm>
            <a:off x="488504" y="3068960"/>
            <a:ext cx="9057456" cy="134416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ts val="200"/>
              </a:spcBef>
              <a:spcAft>
                <a:spcPct val="0"/>
              </a:spcAft>
              <a:buClr>
                <a:schemeClr val="tx1"/>
              </a:buClr>
              <a:buSzPct val="80000"/>
              <a:buFont typeface="Wingdings" pitchFamily="2" charset="2"/>
              <a:defRPr sz="24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pitchFamily="34" charset="0"/>
              <a:buChar char="–"/>
              <a:defRPr sz="1600">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1035050" indent="-1035050" defTabSz="913965">
              <a:buClr>
                <a:srgbClr val="000000"/>
              </a:buClr>
            </a:pPr>
            <a:r>
              <a:rPr lang="es-ES" sz="2800" kern="0" dirty="0" smtClean="0">
                <a:solidFill>
                  <a:srgbClr val="FFFFFF"/>
                </a:solidFill>
              </a:rPr>
              <a:t>5.2.1.  Estrategias y Programas</a:t>
            </a:r>
            <a:endParaRPr lang="es-ES" sz="2800" i="1" dirty="0">
              <a:solidFill>
                <a:srgbClr val="FFFFFF"/>
              </a:solidFill>
            </a:endParaRPr>
          </a:p>
        </p:txBody>
      </p:sp>
    </p:spTree>
    <p:extLst>
      <p:ext uri="{BB962C8B-B14F-4D97-AF65-F5344CB8AC3E}">
        <p14:creationId xmlns:p14="http://schemas.microsoft.com/office/powerpoint/2010/main" val="1374025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87387" y="396985"/>
            <a:ext cx="8257403" cy="5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150" b="1" dirty="0">
                <a:solidFill>
                  <a:srgbClr val="002060"/>
                </a:solidFill>
              </a:rPr>
              <a:t>Plan Estratégico y Base Programática</a:t>
            </a:r>
          </a:p>
          <a:p>
            <a:pPr fontAlgn="base">
              <a:spcBef>
                <a:spcPct val="0"/>
              </a:spcBef>
              <a:spcAft>
                <a:spcPct val="0"/>
              </a:spcAft>
            </a:pPr>
            <a:r>
              <a:rPr lang="es-ES" sz="1792" b="1" dirty="0">
                <a:solidFill>
                  <a:srgbClr val="00B0F0"/>
                </a:solidFill>
              </a:rPr>
              <a:t>Estrategias y programas (i/ii)</a:t>
            </a:r>
            <a:endParaRPr lang="es-ES" sz="1254"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49</a:t>
            </a:fld>
            <a:endParaRPr lang="es-ES" dirty="0">
              <a:solidFill>
                <a:srgbClr val="002776"/>
              </a:solidFill>
            </a:endParaRPr>
          </a:p>
        </p:txBody>
      </p:sp>
      <p:sp>
        <p:nvSpPr>
          <p:cNvPr id="56" name="Rectangle 10"/>
          <p:cNvSpPr>
            <a:spLocks noChangeArrowheads="1"/>
          </p:cNvSpPr>
          <p:nvPr>
            <p:custDataLst>
              <p:tags r:id="rId1"/>
            </p:custDataLst>
          </p:nvPr>
        </p:nvSpPr>
        <p:spPr bwMode="auto">
          <a:xfrm>
            <a:off x="643676" y="1329554"/>
            <a:ext cx="8559728" cy="594897"/>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806" kern="0" dirty="0">
              <a:solidFill>
                <a:srgbClr val="000000"/>
              </a:solidFill>
              <a:ea typeface="ＭＳ Ｐゴシック" charset="0"/>
              <a:cs typeface="Arial" pitchFamily="34" charset="0"/>
            </a:endParaRPr>
          </a:p>
        </p:txBody>
      </p:sp>
      <p:sp>
        <p:nvSpPr>
          <p:cNvPr id="13" name="Rectangle 10"/>
          <p:cNvSpPr>
            <a:spLocks noChangeArrowheads="1"/>
          </p:cNvSpPr>
          <p:nvPr>
            <p:custDataLst>
              <p:tags r:id="rId2"/>
            </p:custDataLst>
          </p:nvPr>
        </p:nvSpPr>
        <p:spPr bwMode="auto">
          <a:xfrm>
            <a:off x="643676" y="2081378"/>
            <a:ext cx="8559728" cy="4353826"/>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716" kern="0" dirty="0">
              <a:solidFill>
                <a:srgbClr val="002060"/>
              </a:solidFill>
              <a:ea typeface="ＭＳ Ｐゴシック" charset="0"/>
              <a:cs typeface="Arial" pitchFamily="34" charset="0"/>
            </a:endParaRPr>
          </a:p>
        </p:txBody>
      </p:sp>
      <p:sp>
        <p:nvSpPr>
          <p:cNvPr id="14" name="TextBox 13"/>
          <p:cNvSpPr txBox="1"/>
          <p:nvPr>
            <p:custDataLst>
              <p:tags r:id="rId3"/>
            </p:custDataLst>
          </p:nvPr>
        </p:nvSpPr>
        <p:spPr>
          <a:xfrm rot="16200000">
            <a:off x="131467" y="2681172"/>
            <a:ext cx="1262019" cy="176696"/>
          </a:xfrm>
          <a:prstGeom prst="rect">
            <a:avLst/>
          </a:prstGeom>
          <a:noFill/>
        </p:spPr>
        <p:txBody>
          <a:bodyPr wrap="square" lIns="52178" tIns="26089" rIns="52178" bIns="26089" rtlCol="0">
            <a:spAutoFit/>
          </a:bodyPr>
          <a:lstStyle/>
          <a:p>
            <a:pPr algn="ctr" defTabSz="834766"/>
            <a:r>
              <a:rPr lang="es-ES" sz="806" b="1" dirty="0">
                <a:solidFill>
                  <a:srgbClr val="92D400"/>
                </a:solidFill>
                <a:cs typeface="Arial" pitchFamily="34" charset="0"/>
              </a:rPr>
              <a:t>CONECTIVIDAD</a:t>
            </a:r>
          </a:p>
        </p:txBody>
      </p:sp>
      <p:sp>
        <p:nvSpPr>
          <p:cNvPr id="20" name="TextBox 19"/>
          <p:cNvSpPr txBox="1"/>
          <p:nvPr>
            <p:custDataLst>
              <p:tags r:id="rId4"/>
            </p:custDataLst>
          </p:nvPr>
        </p:nvSpPr>
        <p:spPr>
          <a:xfrm>
            <a:off x="3796419" y="1989012"/>
            <a:ext cx="2254243"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Estrategias y proyectos por pilares clave</a:t>
            </a:r>
          </a:p>
        </p:txBody>
      </p:sp>
      <p:sp>
        <p:nvSpPr>
          <p:cNvPr id="18" name="Rectangle 17"/>
          <p:cNvSpPr/>
          <p:nvPr>
            <p:custDataLst>
              <p:tags r:id="rId5"/>
            </p:custDataLst>
          </p:nvPr>
        </p:nvSpPr>
        <p:spPr>
          <a:xfrm>
            <a:off x="984896" y="2193663"/>
            <a:ext cx="2805915" cy="258015"/>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Expansión del mercado actual de aerolíneas </a:t>
            </a:r>
          </a:p>
        </p:txBody>
      </p:sp>
      <p:sp>
        <p:nvSpPr>
          <p:cNvPr id="31" name="Text Box 4"/>
          <p:cNvSpPr txBox="1">
            <a:spLocks noChangeArrowheads="1"/>
          </p:cNvSpPr>
          <p:nvPr/>
        </p:nvSpPr>
        <p:spPr bwMode="auto">
          <a:xfrm>
            <a:off x="984895" y="2508904"/>
            <a:ext cx="1405395"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1.1: Programa para la promoción y atracción de nuevas aerolíneas</a:t>
            </a:r>
          </a:p>
        </p:txBody>
      </p:sp>
      <p:sp>
        <p:nvSpPr>
          <p:cNvPr id="32" name="Text Box 4"/>
          <p:cNvSpPr txBox="1">
            <a:spLocks noChangeArrowheads="1"/>
          </p:cNvSpPr>
          <p:nvPr/>
        </p:nvSpPr>
        <p:spPr bwMode="auto">
          <a:xfrm>
            <a:off x="2465331" y="2504172"/>
            <a:ext cx="1308549"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1.2: Acuerdo de colaboración con Avianca</a:t>
            </a:r>
          </a:p>
        </p:txBody>
      </p:sp>
      <p:sp>
        <p:nvSpPr>
          <p:cNvPr id="19" name="Rectangle 18"/>
          <p:cNvSpPr/>
          <p:nvPr>
            <p:custDataLst>
              <p:tags r:id="rId6"/>
            </p:custDataLst>
          </p:nvPr>
        </p:nvSpPr>
        <p:spPr>
          <a:xfrm>
            <a:off x="3865852" y="2193663"/>
            <a:ext cx="2651215" cy="258015"/>
          </a:xfrm>
          <a:prstGeom prst="rect">
            <a:avLst/>
          </a:prstGeom>
          <a:solidFill>
            <a:schemeClr val="accent2"/>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Expansión del mercado actual de destinos</a:t>
            </a:r>
          </a:p>
        </p:txBody>
      </p:sp>
      <p:sp>
        <p:nvSpPr>
          <p:cNvPr id="34" name="Text Box 4"/>
          <p:cNvSpPr txBox="1">
            <a:spLocks noChangeArrowheads="1"/>
          </p:cNvSpPr>
          <p:nvPr/>
        </p:nvSpPr>
        <p:spPr bwMode="auto">
          <a:xfrm>
            <a:off x="3865852" y="2512692"/>
            <a:ext cx="1357788"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2.1: Estudio de mercados/destinos</a:t>
            </a:r>
          </a:p>
        </p:txBody>
      </p:sp>
      <p:sp>
        <p:nvSpPr>
          <p:cNvPr id="35" name="Text Box 4"/>
          <p:cNvSpPr txBox="1">
            <a:spLocks noChangeArrowheads="1"/>
          </p:cNvSpPr>
          <p:nvPr/>
        </p:nvSpPr>
        <p:spPr bwMode="auto">
          <a:xfrm>
            <a:off x="5271248" y="2512692"/>
            <a:ext cx="1245818"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2.2: Programa de identificación de operadores y promoción de rutas/frecuencias</a:t>
            </a:r>
          </a:p>
        </p:txBody>
      </p:sp>
      <p:sp>
        <p:nvSpPr>
          <p:cNvPr id="21" name="Rectangle 20"/>
          <p:cNvSpPr/>
          <p:nvPr>
            <p:custDataLst>
              <p:tags r:id="rId7"/>
            </p:custDataLst>
          </p:nvPr>
        </p:nvSpPr>
        <p:spPr>
          <a:xfrm>
            <a:off x="6592107" y="2193663"/>
            <a:ext cx="2532455" cy="258015"/>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E3: Mejora de costes operativos en UIO</a:t>
            </a:r>
          </a:p>
        </p:txBody>
      </p:sp>
      <p:sp>
        <p:nvSpPr>
          <p:cNvPr id="36" name="Text Box 4"/>
          <p:cNvSpPr txBox="1">
            <a:spLocks noChangeArrowheads="1"/>
          </p:cNvSpPr>
          <p:nvPr/>
        </p:nvSpPr>
        <p:spPr bwMode="auto">
          <a:xfrm>
            <a:off x="6592107" y="2512692"/>
            <a:ext cx="1315635"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3.1: Estudio e identificación de mecanismos para la reducción de costos operativos </a:t>
            </a:r>
          </a:p>
        </p:txBody>
      </p:sp>
      <p:sp>
        <p:nvSpPr>
          <p:cNvPr id="37" name="Text Box 4"/>
          <p:cNvSpPr txBox="1">
            <a:spLocks noChangeArrowheads="1"/>
          </p:cNvSpPr>
          <p:nvPr/>
        </p:nvSpPr>
        <p:spPr bwMode="auto">
          <a:xfrm>
            <a:off x="7955352" y="2512692"/>
            <a:ext cx="1169209"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3.2: Programa de colaboración con UIO para la reducción de costos operativos del aeropuerto</a:t>
            </a:r>
          </a:p>
        </p:txBody>
      </p:sp>
      <p:sp>
        <p:nvSpPr>
          <p:cNvPr id="38" name="TextBox 37"/>
          <p:cNvSpPr txBox="1"/>
          <p:nvPr>
            <p:custDataLst>
              <p:tags r:id="rId8"/>
            </p:custDataLst>
          </p:nvPr>
        </p:nvSpPr>
        <p:spPr>
          <a:xfrm rot="16200000">
            <a:off x="138075" y="4006289"/>
            <a:ext cx="1383201" cy="300704"/>
          </a:xfrm>
          <a:prstGeom prst="rect">
            <a:avLst/>
          </a:prstGeom>
          <a:noFill/>
        </p:spPr>
        <p:txBody>
          <a:bodyPr wrap="square" lIns="52178" tIns="26089" rIns="52178" bIns="26089" rtlCol="0">
            <a:spAutoFit/>
          </a:bodyPr>
          <a:lstStyle/>
          <a:p>
            <a:pPr algn="ctr" defTabSz="834766"/>
            <a:r>
              <a:rPr lang="es-ES" sz="806" b="1" dirty="0">
                <a:solidFill>
                  <a:srgbClr val="FFFFFF">
                    <a:lumMod val="50000"/>
                  </a:srgbClr>
                </a:solidFill>
                <a:cs typeface="Arial" pitchFamily="34" charset="0"/>
              </a:rPr>
              <a:t>DESARROLLO PDCTO. ALTO IMAPCTO (MICE)</a:t>
            </a:r>
          </a:p>
        </p:txBody>
      </p:sp>
      <p:sp>
        <p:nvSpPr>
          <p:cNvPr id="40" name="Text Box 29"/>
          <p:cNvSpPr txBox="1">
            <a:spLocks noChangeArrowheads="1"/>
          </p:cNvSpPr>
          <p:nvPr>
            <p:custDataLst>
              <p:tags r:id="rId9"/>
            </p:custDataLst>
          </p:nvPr>
        </p:nvSpPr>
        <p:spPr bwMode="auto">
          <a:xfrm>
            <a:off x="7955353" y="3603251"/>
            <a:ext cx="1166448" cy="367795"/>
          </a:xfrm>
          <a:prstGeom prst="rect">
            <a:avLst/>
          </a:prstGeom>
          <a:solidFill>
            <a:srgbClr val="7F7F7F"/>
          </a:solidFill>
          <a:ln w="2857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90000"/>
              </a:lnSpc>
              <a:defRPr/>
            </a:pPr>
            <a:r>
              <a:rPr lang="es-ES" sz="882" kern="0" dirty="0">
                <a:solidFill>
                  <a:srgbClr val="FFFFFF"/>
                </a:solidFill>
                <a:cs typeface="Arial" charset="0"/>
              </a:rPr>
              <a:t>E4. Involucramiento comunitario</a:t>
            </a:r>
          </a:p>
        </p:txBody>
      </p:sp>
      <p:sp>
        <p:nvSpPr>
          <p:cNvPr id="41" name="Text Box 32"/>
          <p:cNvSpPr txBox="1">
            <a:spLocks noChangeArrowheads="1"/>
          </p:cNvSpPr>
          <p:nvPr>
            <p:custDataLst>
              <p:tags r:id="rId10"/>
            </p:custDataLst>
          </p:nvPr>
        </p:nvSpPr>
        <p:spPr bwMode="auto">
          <a:xfrm>
            <a:off x="984896" y="3603251"/>
            <a:ext cx="2805915" cy="367795"/>
          </a:xfrm>
          <a:prstGeom prst="rect">
            <a:avLst/>
          </a:prstGeom>
          <a:solidFill>
            <a:srgbClr val="7F7F7F"/>
          </a:solidFill>
          <a:ln w="952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521811">
              <a:lnSpc>
                <a:spcPct val="90000"/>
              </a:lnSpc>
              <a:defRPr/>
            </a:pPr>
            <a:r>
              <a:rPr lang="es-ES" sz="806" kern="0" dirty="0">
                <a:solidFill>
                  <a:srgbClr val="FFFFFF"/>
                </a:solidFill>
                <a:cs typeface="Arial" charset="0"/>
              </a:rPr>
              <a:t>E1. Liderazgo (organización efectiva y respetada)</a:t>
            </a:r>
          </a:p>
        </p:txBody>
      </p:sp>
      <p:sp>
        <p:nvSpPr>
          <p:cNvPr id="45" name="Text Box 37"/>
          <p:cNvSpPr txBox="1">
            <a:spLocks noChangeArrowheads="1"/>
          </p:cNvSpPr>
          <p:nvPr>
            <p:custDataLst>
              <p:tags r:id="rId11"/>
            </p:custDataLst>
          </p:nvPr>
        </p:nvSpPr>
        <p:spPr bwMode="auto">
          <a:xfrm>
            <a:off x="3874406" y="3603251"/>
            <a:ext cx="2642661" cy="367795"/>
          </a:xfrm>
          <a:prstGeom prst="rect">
            <a:avLst/>
          </a:prstGeom>
          <a:solidFill>
            <a:srgbClr val="7F7F7F"/>
          </a:solidFill>
          <a:ln w="9525">
            <a:noFill/>
            <a:miter lim="800000"/>
            <a:headEnd/>
            <a:tailEnd/>
          </a:ln>
          <a:extLst/>
        </p:spPr>
        <p:txBody>
          <a:bodyPr lIns="20553" tIns="20553" rIns="20553" bIns="20553" anchor="ctr"/>
          <a:lstStyle>
            <a:defPPr>
              <a:defRPr lang="es-CL"/>
            </a:defPPr>
            <a:lvl1pPr marR="0" lvl="0" indent="0" algn="ctr" eaLnBrk="0" fontAlgn="auto" hangingPunct="0">
              <a:lnSpc>
                <a:spcPct val="90000"/>
              </a:lnSpc>
              <a:spcBef>
                <a:spcPts val="0"/>
              </a:spcBef>
              <a:spcAft>
                <a:spcPts val="0"/>
              </a:spcAft>
              <a:buClrTx/>
              <a:buSzTx/>
              <a:buFontTx/>
              <a:buNone/>
              <a:tabLst/>
              <a:defRPr sz="900" kern="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dirty="0">
                <a:solidFill>
                  <a:srgbClr val="FFFFFF"/>
                </a:solidFill>
              </a:rPr>
              <a:t>E2. Generación de capacidades del Sistema de RICE Quito</a:t>
            </a:r>
          </a:p>
        </p:txBody>
      </p:sp>
      <p:sp>
        <p:nvSpPr>
          <p:cNvPr id="46" name="Text Box 37"/>
          <p:cNvSpPr txBox="1">
            <a:spLocks noChangeArrowheads="1"/>
          </p:cNvSpPr>
          <p:nvPr>
            <p:custDataLst>
              <p:tags r:id="rId12"/>
            </p:custDataLst>
          </p:nvPr>
        </p:nvSpPr>
        <p:spPr bwMode="auto">
          <a:xfrm>
            <a:off x="6592108" y="3603251"/>
            <a:ext cx="1315635" cy="367795"/>
          </a:xfrm>
          <a:prstGeom prst="rect">
            <a:avLst/>
          </a:prstGeom>
          <a:solidFill>
            <a:srgbClr val="7F7F7F"/>
          </a:solidFill>
          <a:ln w="952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90000"/>
              </a:lnSpc>
              <a:defRPr/>
            </a:pPr>
            <a:r>
              <a:rPr lang="es-ES" sz="806" kern="0" dirty="0">
                <a:solidFill>
                  <a:srgbClr val="FFFFFF"/>
                </a:solidFill>
                <a:cs typeface="Arial" charset="0"/>
              </a:rPr>
              <a:t>E3. Marketing especializado RICE</a:t>
            </a:r>
          </a:p>
        </p:txBody>
      </p:sp>
      <p:sp>
        <p:nvSpPr>
          <p:cNvPr id="52" name="Text Box 4"/>
          <p:cNvSpPr txBox="1">
            <a:spLocks noChangeArrowheads="1"/>
          </p:cNvSpPr>
          <p:nvPr/>
        </p:nvSpPr>
        <p:spPr bwMode="auto">
          <a:xfrm>
            <a:off x="984895" y="4035558"/>
            <a:ext cx="1405395"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1.1: </a:t>
            </a:r>
            <a:r>
              <a:rPr lang="es-ES" sz="794" dirty="0"/>
              <a:t>Creación de la UEN (Unidad Estratégica de Negocios) para la Industria de Reuniones de Quito</a:t>
            </a:r>
          </a:p>
        </p:txBody>
      </p:sp>
      <p:sp>
        <p:nvSpPr>
          <p:cNvPr id="55" name="TextBox 54"/>
          <p:cNvSpPr txBox="1"/>
          <p:nvPr>
            <p:custDataLst>
              <p:tags r:id="rId13"/>
            </p:custDataLst>
          </p:nvPr>
        </p:nvSpPr>
        <p:spPr>
          <a:xfrm>
            <a:off x="4151288" y="1267622"/>
            <a:ext cx="1544505"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Objetivos estratégicos</a:t>
            </a:r>
          </a:p>
        </p:txBody>
      </p:sp>
      <p:sp>
        <p:nvSpPr>
          <p:cNvPr id="57" name="Text Box 4"/>
          <p:cNvSpPr txBox="1">
            <a:spLocks noChangeArrowheads="1"/>
          </p:cNvSpPr>
          <p:nvPr/>
        </p:nvSpPr>
        <p:spPr bwMode="auto">
          <a:xfrm>
            <a:off x="2483178" y="4035279"/>
            <a:ext cx="1286950"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1.2: C</a:t>
            </a:r>
            <a:r>
              <a:rPr lang="es-ES" sz="794" dirty="0"/>
              <a:t>onformación de equipo de inducción de los nuevos ejecutivos</a:t>
            </a:r>
          </a:p>
        </p:txBody>
      </p:sp>
      <p:sp>
        <p:nvSpPr>
          <p:cNvPr id="73" name="Text Box 4"/>
          <p:cNvSpPr txBox="1">
            <a:spLocks noChangeArrowheads="1"/>
          </p:cNvSpPr>
          <p:nvPr/>
        </p:nvSpPr>
        <p:spPr bwMode="auto">
          <a:xfrm>
            <a:off x="4795520" y="4047296"/>
            <a:ext cx="825763"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2.2: Certificación internacional de profesionales del sector</a:t>
            </a:r>
            <a:endParaRPr lang="es-ES" sz="794" strike="sngStrike" dirty="0"/>
          </a:p>
        </p:txBody>
      </p:sp>
      <p:sp>
        <p:nvSpPr>
          <p:cNvPr id="74" name="Text Box 4"/>
          <p:cNvSpPr txBox="1">
            <a:spLocks noChangeArrowheads="1"/>
          </p:cNvSpPr>
          <p:nvPr/>
        </p:nvSpPr>
        <p:spPr bwMode="auto">
          <a:xfrm>
            <a:off x="3890315" y="4051861"/>
            <a:ext cx="778304"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2.1: Fomento de creación de OPC y DMC</a:t>
            </a:r>
            <a:endParaRPr lang="es-ES" sz="794" strike="sngStrike" dirty="0"/>
          </a:p>
        </p:txBody>
      </p:sp>
      <p:sp>
        <p:nvSpPr>
          <p:cNvPr id="75" name="Text Box 4"/>
          <p:cNvSpPr txBox="1">
            <a:spLocks noChangeArrowheads="1"/>
          </p:cNvSpPr>
          <p:nvPr/>
        </p:nvSpPr>
        <p:spPr bwMode="auto">
          <a:xfrm>
            <a:off x="5694011" y="4036904"/>
            <a:ext cx="824570"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2.3: </a:t>
            </a:r>
            <a:r>
              <a:rPr lang="es-ES" sz="794" dirty="0"/>
              <a:t>Acompañar el proceso de licitación de la operación del CC para establecer relación comercial</a:t>
            </a:r>
          </a:p>
        </p:txBody>
      </p:sp>
      <p:sp>
        <p:nvSpPr>
          <p:cNvPr id="79" name="Text Box 4"/>
          <p:cNvSpPr txBox="1">
            <a:spLocks noChangeArrowheads="1"/>
          </p:cNvSpPr>
          <p:nvPr/>
        </p:nvSpPr>
        <p:spPr bwMode="auto">
          <a:xfrm>
            <a:off x="6591310" y="4035558"/>
            <a:ext cx="2530491"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3.1: Plan de Marketing Quito RICE de Quito</a:t>
            </a:r>
            <a:endParaRPr lang="es-ES" sz="794" dirty="0"/>
          </a:p>
        </p:txBody>
      </p:sp>
      <p:sp>
        <p:nvSpPr>
          <p:cNvPr id="77" name="TextBox 76"/>
          <p:cNvSpPr txBox="1"/>
          <p:nvPr>
            <p:custDataLst>
              <p:tags r:id="rId14"/>
            </p:custDataLst>
          </p:nvPr>
        </p:nvSpPr>
        <p:spPr>
          <a:xfrm rot="16200000">
            <a:off x="382214" y="5318612"/>
            <a:ext cx="802895" cy="176696"/>
          </a:xfrm>
          <a:prstGeom prst="rect">
            <a:avLst/>
          </a:prstGeom>
          <a:noFill/>
        </p:spPr>
        <p:txBody>
          <a:bodyPr wrap="square" lIns="52178" tIns="26089" rIns="52178" bIns="26089" rtlCol="0" anchor="ctr">
            <a:spAutoFit/>
          </a:bodyPr>
          <a:lstStyle/>
          <a:p>
            <a:pPr algn="ctr" defTabSz="834766"/>
            <a:r>
              <a:rPr lang="es-ES" sz="806" b="1" dirty="0">
                <a:solidFill>
                  <a:srgbClr val="00A1DE"/>
                </a:solidFill>
                <a:cs typeface="Arial" pitchFamily="34" charset="0"/>
              </a:rPr>
              <a:t>MARKETING</a:t>
            </a:r>
          </a:p>
        </p:txBody>
      </p:sp>
      <p:sp>
        <p:nvSpPr>
          <p:cNvPr id="85" name="Text Box 35"/>
          <p:cNvSpPr txBox="1">
            <a:spLocks noChangeArrowheads="1"/>
          </p:cNvSpPr>
          <p:nvPr>
            <p:custDataLst>
              <p:tags r:id="rId15"/>
            </p:custDataLst>
          </p:nvPr>
        </p:nvSpPr>
        <p:spPr bwMode="auto">
          <a:xfrm>
            <a:off x="984896" y="5066302"/>
            <a:ext cx="8139664" cy="258015"/>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Marketing como un proceso integrado, continuo y focalizado desde el producto hasta la venta y fidelización del cliente </a:t>
            </a:r>
          </a:p>
        </p:txBody>
      </p:sp>
      <p:grpSp>
        <p:nvGrpSpPr>
          <p:cNvPr id="84" name="Group 83"/>
          <p:cNvGrpSpPr/>
          <p:nvPr/>
        </p:nvGrpSpPr>
        <p:grpSpPr>
          <a:xfrm>
            <a:off x="2114518" y="6492680"/>
            <a:ext cx="5674169" cy="176680"/>
            <a:chOff x="2219817" y="6544076"/>
            <a:chExt cx="6333583" cy="197213"/>
          </a:xfrm>
        </p:grpSpPr>
        <p:sp>
          <p:nvSpPr>
            <p:cNvPr id="87" name="Rectangle 86"/>
            <p:cNvSpPr>
              <a:spLocks noChangeArrowheads="1"/>
            </p:cNvSpPr>
            <p:nvPr>
              <p:custDataLst>
                <p:tags r:id="rId22"/>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88" name="Rectangle 57"/>
            <p:cNvSpPr>
              <a:spLocks noChangeArrowheads="1"/>
            </p:cNvSpPr>
            <p:nvPr>
              <p:custDataLst>
                <p:tags r:id="rId23"/>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89" name="Rectangle 57"/>
            <p:cNvSpPr>
              <a:spLocks noChangeArrowheads="1"/>
            </p:cNvSpPr>
            <p:nvPr>
              <p:custDataLst>
                <p:tags r:id="rId24"/>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90" name="TextBox 89"/>
            <p:cNvSpPr txBox="1"/>
            <p:nvPr>
              <p:custDataLst>
                <p:tags r:id="rId25"/>
              </p:custDataLst>
            </p:nvPr>
          </p:nvSpPr>
          <p:spPr>
            <a:xfrm>
              <a:off x="2369786" y="6544076"/>
              <a:ext cx="1702232"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CONECTIVIDAD</a:t>
              </a:r>
            </a:p>
          </p:txBody>
        </p:sp>
        <p:sp>
          <p:nvSpPr>
            <p:cNvPr id="91" name="TextBox 90"/>
            <p:cNvSpPr txBox="1"/>
            <p:nvPr>
              <p:custDataLst>
                <p:tags r:id="rId26"/>
              </p:custDataLst>
            </p:nvPr>
          </p:nvSpPr>
          <p:spPr>
            <a:xfrm>
              <a:off x="4213919" y="6544076"/>
              <a:ext cx="2789263"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DESARROLLO PRODUCTO ALTO IMPACTO</a:t>
              </a:r>
            </a:p>
          </p:txBody>
        </p:sp>
        <p:sp>
          <p:nvSpPr>
            <p:cNvPr id="92" name="TextBox 91"/>
            <p:cNvSpPr txBox="1"/>
            <p:nvPr>
              <p:custDataLst>
                <p:tags r:id="rId27"/>
              </p:custDataLst>
            </p:nvPr>
          </p:nvSpPr>
          <p:spPr>
            <a:xfrm>
              <a:off x="7473400" y="6544076"/>
              <a:ext cx="1080000"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MARKETING</a:t>
              </a:r>
            </a:p>
          </p:txBody>
        </p:sp>
      </p:grpSp>
      <p:sp>
        <p:nvSpPr>
          <p:cNvPr id="78" name="Text Box 4"/>
          <p:cNvSpPr txBox="1">
            <a:spLocks noChangeArrowheads="1"/>
          </p:cNvSpPr>
          <p:nvPr>
            <p:custDataLst>
              <p:tags r:id="rId16"/>
            </p:custDataLst>
          </p:nvPr>
        </p:nvSpPr>
        <p:spPr bwMode="auto">
          <a:xfrm>
            <a:off x="5016088" y="1460399"/>
            <a:ext cx="4108473"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806" dirty="0"/>
              <a:t>Posicionar a Quito como destino turístico único mundial</a:t>
            </a:r>
          </a:p>
        </p:txBody>
      </p:sp>
      <p:sp>
        <p:nvSpPr>
          <p:cNvPr id="93" name="Text Box 17"/>
          <p:cNvSpPr txBox="1">
            <a:spLocks noChangeArrowheads="1"/>
          </p:cNvSpPr>
          <p:nvPr>
            <p:custDataLst>
              <p:tags r:id="rId17"/>
            </p:custDataLst>
          </p:nvPr>
        </p:nvSpPr>
        <p:spPr bwMode="auto">
          <a:xfrm>
            <a:off x="730368" y="1460399"/>
            <a:ext cx="4093610"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834766"/>
            <a:r>
              <a:rPr lang="es-ES" altLang="es-CL" sz="806" dirty="0"/>
              <a:t>Aumentar el aporte del turismo al PIB de la Ciudad hasta el 8% en 5 años</a:t>
            </a:r>
          </a:p>
        </p:txBody>
      </p:sp>
      <p:sp>
        <p:nvSpPr>
          <p:cNvPr id="63" name="Text Box 4"/>
          <p:cNvSpPr txBox="1">
            <a:spLocks noChangeArrowheads="1"/>
          </p:cNvSpPr>
          <p:nvPr/>
        </p:nvSpPr>
        <p:spPr bwMode="auto">
          <a:xfrm>
            <a:off x="998199" y="5364933"/>
            <a:ext cx="2676907"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solidFill>
                  <a:srgbClr val="002060"/>
                </a:solidFill>
              </a:rPr>
              <a:t>1.1: Reorganización de organigrama de QT para el marketing turístico integral</a:t>
            </a:r>
          </a:p>
        </p:txBody>
      </p:sp>
      <p:sp>
        <p:nvSpPr>
          <p:cNvPr id="64" name="Text Box 4"/>
          <p:cNvSpPr txBox="1">
            <a:spLocks noChangeArrowheads="1"/>
          </p:cNvSpPr>
          <p:nvPr/>
        </p:nvSpPr>
        <p:spPr bwMode="auto">
          <a:xfrm>
            <a:off x="6421861" y="5364933"/>
            <a:ext cx="2676907"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solidFill>
                  <a:srgbClr val="002060"/>
                </a:solidFill>
              </a:rPr>
              <a:t>1.3: Plan Integral de Marketing Turístico de Quito</a:t>
            </a:r>
          </a:p>
        </p:txBody>
      </p:sp>
      <p:sp>
        <p:nvSpPr>
          <p:cNvPr id="68" name="Text Box 4"/>
          <p:cNvSpPr txBox="1">
            <a:spLocks noChangeArrowheads="1"/>
          </p:cNvSpPr>
          <p:nvPr/>
        </p:nvSpPr>
        <p:spPr bwMode="auto">
          <a:xfrm>
            <a:off x="3807997" y="5364933"/>
            <a:ext cx="2482445"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1.2: Definición marcas turísticas para la Quito</a:t>
            </a:r>
          </a:p>
        </p:txBody>
      </p:sp>
      <p:sp>
        <p:nvSpPr>
          <p:cNvPr id="43" name="TextBox 42"/>
          <p:cNvSpPr txBox="1"/>
          <p:nvPr>
            <p:custDataLst>
              <p:tags r:id="rId18"/>
            </p:custDataLst>
          </p:nvPr>
        </p:nvSpPr>
        <p:spPr>
          <a:xfrm>
            <a:off x="2360707" y="6045518"/>
            <a:ext cx="816478" cy="3358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Marketing online</a:t>
            </a:r>
          </a:p>
        </p:txBody>
      </p:sp>
      <p:sp>
        <p:nvSpPr>
          <p:cNvPr id="44" name="TextBox 43"/>
          <p:cNvSpPr txBox="1"/>
          <p:nvPr>
            <p:custDataLst>
              <p:tags r:id="rId19"/>
            </p:custDataLst>
          </p:nvPr>
        </p:nvSpPr>
        <p:spPr>
          <a:xfrm>
            <a:off x="3502712" y="6045518"/>
            <a:ext cx="1314906" cy="335802"/>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Producto, desarrollo e inversiones</a:t>
            </a:r>
          </a:p>
        </p:txBody>
      </p:sp>
      <p:sp>
        <p:nvSpPr>
          <p:cNvPr id="47" name="TextBox 46"/>
          <p:cNvSpPr txBox="1"/>
          <p:nvPr>
            <p:custDataLst>
              <p:tags r:id="rId20"/>
            </p:custDataLst>
          </p:nvPr>
        </p:nvSpPr>
        <p:spPr>
          <a:xfrm>
            <a:off x="5143145" y="6045518"/>
            <a:ext cx="1427450" cy="335802"/>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(internacional)</a:t>
            </a:r>
          </a:p>
        </p:txBody>
      </p:sp>
      <p:sp>
        <p:nvSpPr>
          <p:cNvPr id="48" name="TextBox 47"/>
          <p:cNvSpPr txBox="1"/>
          <p:nvPr>
            <p:custDataLst>
              <p:tags r:id="rId21"/>
            </p:custDataLst>
          </p:nvPr>
        </p:nvSpPr>
        <p:spPr>
          <a:xfrm>
            <a:off x="6896127" y="6045518"/>
            <a:ext cx="1369241" cy="335802"/>
          </a:xfrm>
          <a:prstGeom prst="rect">
            <a:avLst/>
          </a:prstGeom>
          <a:noFill/>
        </p:spPr>
        <p:txBody>
          <a:bodyPr wrap="square" lIns="58237" tIns="29117" rIns="58237" bIns="29117" rtlCol="0">
            <a:spAutoFit/>
          </a:bodyPr>
          <a:lstStyle>
            <a:defPPr>
              <a:defRPr lang="es-ES"/>
            </a:defPPr>
            <a:lvl1pPr algn="ctr" defTabSz="931789" fontAlgn="base">
              <a:spcBef>
                <a:spcPct val="0"/>
              </a:spcBef>
              <a:spcAft>
                <a:spcPct val="0"/>
              </a:spcAft>
              <a:defRPr sz="900" b="1">
                <a:solidFill>
                  <a:srgbClr val="00A1DE"/>
                </a:solidFill>
                <a:cs typeface="Arial" pitchFamily="34" charset="0"/>
              </a:defRPr>
            </a:lvl1pPr>
          </a:lstStyle>
          <a:p>
            <a:r>
              <a:rPr lang="es-ES" dirty="0"/>
              <a:t>Mercadeo y promoción (</a:t>
            </a:r>
            <a:r>
              <a:rPr lang="es-ES" b="0" dirty="0"/>
              <a:t>nacional</a:t>
            </a:r>
            <a:r>
              <a:rPr lang="es-ES" dirty="0"/>
              <a:t>)</a:t>
            </a:r>
          </a:p>
        </p:txBody>
      </p:sp>
      <p:cxnSp>
        <p:nvCxnSpPr>
          <p:cNvPr id="49" name="Elbow Connector 48"/>
          <p:cNvCxnSpPr>
            <a:endCxn id="43" idx="0"/>
          </p:cNvCxnSpPr>
          <p:nvPr/>
        </p:nvCxnSpPr>
        <p:spPr>
          <a:xfrm rot="16200000" flipH="1">
            <a:off x="1645988" y="4922560"/>
            <a:ext cx="280154" cy="1965761"/>
          </a:xfrm>
          <a:prstGeom prst="bentConnector3">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4" idx="0"/>
          </p:cNvCxnSpPr>
          <p:nvPr/>
        </p:nvCxnSpPr>
        <p:spPr>
          <a:xfrm rot="16200000" flipH="1">
            <a:off x="2341598" y="4226951"/>
            <a:ext cx="280154" cy="3356980"/>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47" idx="0"/>
          </p:cNvCxnSpPr>
          <p:nvPr/>
        </p:nvCxnSpPr>
        <p:spPr>
          <a:xfrm rot="16200000" flipH="1">
            <a:off x="3189950" y="3378598"/>
            <a:ext cx="280154" cy="5053685"/>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48" idx="0"/>
          </p:cNvCxnSpPr>
          <p:nvPr/>
        </p:nvCxnSpPr>
        <p:spPr>
          <a:xfrm rot="16200000" flipH="1">
            <a:off x="4051889" y="2516659"/>
            <a:ext cx="280154" cy="6777563"/>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0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72456" y="116632"/>
            <a:ext cx="840715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000" b="1" dirty="0">
                <a:solidFill>
                  <a:srgbClr val="002060"/>
                </a:solidFill>
                <a:cs typeface="Arial" charset="0"/>
              </a:rPr>
              <a:t>Metodología de trabajo basada en el modelo de Deloitte </a:t>
            </a:r>
            <a:r>
              <a:rPr lang="es-ES" sz="2000" b="1" i="1" dirty="0">
                <a:solidFill>
                  <a:srgbClr val="002060"/>
                </a:solidFill>
                <a:cs typeface="Arial" charset="0"/>
              </a:rPr>
              <a:t>Play to </a:t>
            </a:r>
            <a:r>
              <a:rPr lang="es-ES" sz="2000" b="1" i="1" dirty="0" err="1">
                <a:solidFill>
                  <a:srgbClr val="002060"/>
                </a:solidFill>
                <a:cs typeface="Arial" charset="0"/>
              </a:rPr>
              <a:t>win</a:t>
            </a:r>
            <a:endParaRPr lang="es-ES" sz="2000" i="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5</a:t>
            </a:fld>
            <a:endParaRPr lang="es-ES" dirty="0">
              <a:solidFill>
                <a:srgbClr val="002776"/>
              </a:solidFill>
            </a:endParaRPr>
          </a:p>
        </p:txBody>
      </p:sp>
      <p:sp>
        <p:nvSpPr>
          <p:cNvPr id="12" name="Rectangle 4"/>
          <p:cNvSpPr>
            <a:spLocks noChangeArrowheads="1"/>
          </p:cNvSpPr>
          <p:nvPr/>
        </p:nvSpPr>
        <p:spPr bwMode="auto">
          <a:xfrm rot="16200000">
            <a:off x="495144" y="3404401"/>
            <a:ext cx="562655" cy="143886"/>
          </a:xfrm>
          <a:prstGeom prst="rect">
            <a:avLst/>
          </a:prstGeom>
          <a:noFill/>
          <a:ln w="12700">
            <a:noFill/>
            <a:miter lim="800000"/>
            <a:headEnd/>
            <a:tailEnd/>
          </a:ln>
        </p:spPr>
        <p:txBody>
          <a:bodyPr wrap="none" lIns="0" tIns="0" rIns="0" bIns="0">
            <a:spAutoFit/>
          </a:bodyPr>
          <a:lstStyle/>
          <a:p>
            <a:pPr algn="ctr" defTabSz="903162" fontAlgn="base">
              <a:lnSpc>
                <a:spcPct val="85000"/>
              </a:lnSpc>
              <a:spcBef>
                <a:spcPct val="0"/>
              </a:spcBef>
              <a:spcAft>
                <a:spcPct val="0"/>
              </a:spcAft>
            </a:pPr>
            <a:r>
              <a:rPr lang="es-ES" altLang="ja-JP" sz="1100" b="1" dirty="0">
                <a:solidFill>
                  <a:srgbClr val="002776"/>
                </a:solidFill>
                <a:ea typeface="ＭＳ Ｐゴシック" charset="-128"/>
                <a:cs typeface="Arial" charset="0"/>
              </a:rPr>
              <a:t>Objetivo</a:t>
            </a:r>
          </a:p>
        </p:txBody>
      </p:sp>
      <p:sp>
        <p:nvSpPr>
          <p:cNvPr id="13" name="Rectangle 5"/>
          <p:cNvSpPr>
            <a:spLocks noChangeArrowheads="1"/>
          </p:cNvSpPr>
          <p:nvPr/>
        </p:nvSpPr>
        <p:spPr bwMode="auto">
          <a:xfrm>
            <a:off x="3579117" y="6249866"/>
            <a:ext cx="3140498" cy="143886"/>
          </a:xfrm>
          <a:prstGeom prst="rect">
            <a:avLst/>
          </a:prstGeom>
          <a:noFill/>
          <a:ln w="12700">
            <a:noFill/>
            <a:miter lim="800000"/>
            <a:headEnd/>
            <a:tailEnd/>
          </a:ln>
        </p:spPr>
        <p:txBody>
          <a:bodyPr wrap="square" lIns="0" tIns="0" rIns="0" bIns="0">
            <a:spAutoFit/>
          </a:bodyPr>
          <a:lstStyle/>
          <a:p>
            <a:pPr algn="ctr" defTabSz="903162" fontAlgn="base">
              <a:lnSpc>
                <a:spcPct val="85000"/>
              </a:lnSpc>
              <a:spcBef>
                <a:spcPct val="0"/>
              </a:spcBef>
              <a:spcAft>
                <a:spcPct val="0"/>
              </a:spcAft>
            </a:pPr>
            <a:r>
              <a:rPr lang="es-ES" altLang="ja-JP" sz="1100" b="1" dirty="0">
                <a:solidFill>
                  <a:srgbClr val="002776"/>
                </a:solidFill>
                <a:ea typeface="ＭＳ Ｐゴシック" charset="-128"/>
                <a:cs typeface="Arial" charset="0"/>
              </a:rPr>
              <a:t>Acciones derivadas de la estrategia</a:t>
            </a:r>
          </a:p>
        </p:txBody>
      </p:sp>
      <p:sp>
        <p:nvSpPr>
          <p:cNvPr id="14" name="Rectangle 6"/>
          <p:cNvSpPr>
            <a:spLocks noChangeArrowheads="1"/>
          </p:cNvSpPr>
          <p:nvPr/>
        </p:nvSpPr>
        <p:spPr bwMode="auto">
          <a:xfrm>
            <a:off x="934181" y="5367960"/>
            <a:ext cx="2217528" cy="654025"/>
          </a:xfrm>
          <a:prstGeom prst="rect">
            <a:avLst/>
          </a:prstGeom>
          <a:noFill/>
          <a:ln w="12700">
            <a:noFill/>
            <a:miter lim="800000"/>
            <a:headEnd/>
            <a:tailEnd/>
          </a:ln>
        </p:spPr>
        <p:txBody>
          <a:bodyPr wrap="square" lIns="0" tIns="0" rIns="0" bIns="0">
            <a:spAutoFit/>
          </a:bodyPr>
          <a:lstStyle/>
          <a:p>
            <a:pPr algn="ctr" defTabSz="903162" fontAlgn="base">
              <a:lnSpc>
                <a:spcPct val="85000"/>
              </a:lnSpc>
              <a:spcBef>
                <a:spcPct val="0"/>
              </a:spcBef>
              <a:spcAft>
                <a:spcPct val="0"/>
              </a:spcAft>
            </a:pPr>
            <a:r>
              <a:rPr lang="es-ES" altLang="ja-JP" sz="1400" b="1" dirty="0">
                <a:solidFill>
                  <a:srgbClr val="002776"/>
                </a:solidFill>
                <a:ea typeface="ＭＳ Ｐゴシック" charset="-128"/>
                <a:cs typeface="Arial" charset="0"/>
              </a:rPr>
              <a:t>¿Dónde estamos ahora?</a:t>
            </a:r>
          </a:p>
          <a:p>
            <a:pPr algn="ctr" defTabSz="903162" fontAlgn="base">
              <a:lnSpc>
                <a:spcPct val="85000"/>
              </a:lnSpc>
              <a:spcBef>
                <a:spcPct val="0"/>
              </a:spcBef>
              <a:spcAft>
                <a:spcPct val="0"/>
              </a:spcAft>
            </a:pPr>
            <a:r>
              <a:rPr lang="es-ES" altLang="ja-JP" sz="1200" i="1" dirty="0">
                <a:solidFill>
                  <a:srgbClr val="002776"/>
                </a:solidFill>
                <a:ea typeface="ＭＳ Ｐゴシック" charset="-128"/>
                <a:cs typeface="Arial" charset="0"/>
              </a:rPr>
              <a:t>Diagnóstico y análisis de la situación actual de la industria del turismo en Quito</a:t>
            </a:r>
          </a:p>
        </p:txBody>
      </p:sp>
      <p:sp>
        <p:nvSpPr>
          <p:cNvPr id="15" name="Line 7"/>
          <p:cNvSpPr>
            <a:spLocks noChangeShapeType="1"/>
          </p:cNvSpPr>
          <p:nvPr/>
        </p:nvSpPr>
        <p:spPr bwMode="auto">
          <a:xfrm flipH="1">
            <a:off x="910255" y="6177728"/>
            <a:ext cx="8028000" cy="0"/>
          </a:xfrm>
          <a:prstGeom prst="line">
            <a:avLst/>
          </a:prstGeom>
          <a:noFill/>
          <a:ln w="12700">
            <a:solidFill>
              <a:srgbClr val="002776"/>
            </a:solidFill>
            <a:round/>
            <a:headEnd/>
            <a:tailEnd/>
          </a:ln>
        </p:spPr>
        <p:txBody>
          <a:bodyPr wrap="square" lIns="35995" tIns="35995" rIns="35995" bIns="35995" anchor="ctr"/>
          <a:lstStyle/>
          <a:p>
            <a:pPr defTabSz="914272" fontAlgn="base">
              <a:spcBef>
                <a:spcPct val="0"/>
              </a:spcBef>
              <a:spcAft>
                <a:spcPct val="0"/>
              </a:spcAft>
              <a:defRPr/>
            </a:pPr>
            <a:endParaRPr lang="es-ES" sz="2000" kern="0" dirty="0">
              <a:solidFill>
                <a:srgbClr val="313131"/>
              </a:solidFill>
              <a:cs typeface="Arial" charset="0"/>
            </a:endParaRPr>
          </a:p>
        </p:txBody>
      </p:sp>
      <p:sp>
        <p:nvSpPr>
          <p:cNvPr id="16" name="Line 8"/>
          <p:cNvSpPr>
            <a:spLocks noChangeShapeType="1"/>
          </p:cNvSpPr>
          <p:nvPr/>
        </p:nvSpPr>
        <p:spPr bwMode="auto">
          <a:xfrm>
            <a:off x="900917" y="1026533"/>
            <a:ext cx="0" cy="5148000"/>
          </a:xfrm>
          <a:prstGeom prst="line">
            <a:avLst/>
          </a:prstGeom>
          <a:noFill/>
          <a:ln w="12700">
            <a:solidFill>
              <a:srgbClr val="002776"/>
            </a:solidFill>
            <a:round/>
            <a:headEnd/>
            <a:tailEnd/>
          </a:ln>
        </p:spPr>
        <p:txBody>
          <a:bodyPr wrap="square" lIns="35995" tIns="35995" rIns="35995" bIns="35995" anchor="ctr"/>
          <a:lstStyle/>
          <a:p>
            <a:pPr defTabSz="914272" fontAlgn="base">
              <a:spcBef>
                <a:spcPct val="0"/>
              </a:spcBef>
              <a:spcAft>
                <a:spcPct val="0"/>
              </a:spcAft>
              <a:defRPr/>
            </a:pPr>
            <a:endParaRPr lang="es-ES" sz="2000" kern="0" dirty="0">
              <a:solidFill>
                <a:srgbClr val="313131"/>
              </a:solidFill>
              <a:cs typeface="Arial" charset="0"/>
            </a:endParaRPr>
          </a:p>
        </p:txBody>
      </p:sp>
      <p:sp>
        <p:nvSpPr>
          <p:cNvPr id="17" name="Oval 22"/>
          <p:cNvSpPr>
            <a:spLocks noChangeArrowheads="1"/>
          </p:cNvSpPr>
          <p:nvPr/>
        </p:nvSpPr>
        <p:spPr bwMode="auto">
          <a:xfrm>
            <a:off x="1679031" y="4772642"/>
            <a:ext cx="468001" cy="467999"/>
          </a:xfrm>
          <a:prstGeom prst="ellipse">
            <a:avLst/>
          </a:prstGeom>
          <a:solidFill>
            <a:srgbClr val="B4B4B4"/>
          </a:solidFill>
          <a:ln w="12700" algn="ctr">
            <a:solidFill>
              <a:srgbClr val="B4B4B4"/>
            </a:solidFill>
            <a:round/>
            <a:headEnd/>
            <a:tailEnd/>
          </a:ln>
        </p:spPr>
        <p:txBody>
          <a:bodyPr wrap="square" lIns="35995" tIns="35995" rIns="35995" bIns="35995" anchor="ctr"/>
          <a:lstStyle/>
          <a:p>
            <a:pPr algn="ctr" defTabSz="914272" fontAlgn="base">
              <a:spcBef>
                <a:spcPct val="0"/>
              </a:spcBef>
              <a:spcAft>
                <a:spcPct val="0"/>
              </a:spcAft>
            </a:pPr>
            <a:endParaRPr lang="es-ES" sz="1400" dirty="0">
              <a:solidFill>
                <a:srgbClr val="313131"/>
              </a:solidFill>
              <a:cs typeface="Arial" charset="0"/>
            </a:endParaRPr>
          </a:p>
        </p:txBody>
      </p:sp>
      <p:sp>
        <p:nvSpPr>
          <p:cNvPr id="18" name="Arc 25"/>
          <p:cNvSpPr>
            <a:spLocks/>
          </p:cNvSpPr>
          <p:nvPr/>
        </p:nvSpPr>
        <p:spPr bwMode="auto">
          <a:xfrm rot="18155166" flipH="1">
            <a:off x="1962506" y="4035618"/>
            <a:ext cx="1692000" cy="395654"/>
          </a:xfrm>
          <a:custGeom>
            <a:avLst/>
            <a:gdLst>
              <a:gd name="T0" fmla="*/ 2147483647 w 29767"/>
              <a:gd name="T1" fmla="*/ 0 h 26228"/>
              <a:gd name="T2" fmla="*/ 0 w 29767"/>
              <a:gd name="T3" fmla="*/ 2147483647 h 26228"/>
              <a:gd name="T4" fmla="*/ 2147483647 w 29767"/>
              <a:gd name="T5" fmla="*/ 2147483647 h 26228"/>
              <a:gd name="T6" fmla="*/ 0 60000 65536"/>
              <a:gd name="T7" fmla="*/ 0 60000 65536"/>
              <a:gd name="T8" fmla="*/ 0 60000 65536"/>
              <a:gd name="T9" fmla="*/ 0 w 29767"/>
              <a:gd name="T10" fmla="*/ 0 h 26228"/>
              <a:gd name="T11" fmla="*/ 29767 w 29767"/>
              <a:gd name="T12" fmla="*/ 26228 h 26228"/>
            </a:gdLst>
            <a:ahLst/>
            <a:cxnLst>
              <a:cxn ang="T6">
                <a:pos x="T0" y="T1"/>
              </a:cxn>
              <a:cxn ang="T7">
                <a:pos x="T2" y="T3"/>
              </a:cxn>
              <a:cxn ang="T8">
                <a:pos x="T4" y="T5"/>
              </a:cxn>
            </a:cxnLst>
            <a:rect l="T9" t="T10" r="T11" b="T12"/>
            <a:pathLst>
              <a:path w="29767" h="26228" fill="none" extrusionOk="0">
                <a:moveTo>
                  <a:pt x="29265" y="-1"/>
                </a:moveTo>
                <a:cubicBezTo>
                  <a:pt x="29598" y="1520"/>
                  <a:pt x="29767" y="3071"/>
                  <a:pt x="29767" y="4628"/>
                </a:cubicBezTo>
                <a:cubicBezTo>
                  <a:pt x="29767" y="16557"/>
                  <a:pt x="20096" y="26228"/>
                  <a:pt x="8167" y="26228"/>
                </a:cubicBezTo>
                <a:cubicBezTo>
                  <a:pt x="5366" y="26228"/>
                  <a:pt x="2592" y="25683"/>
                  <a:pt x="-1" y="24624"/>
                </a:cubicBezTo>
              </a:path>
              <a:path w="29767" h="26228" stroke="0" extrusionOk="0">
                <a:moveTo>
                  <a:pt x="29265" y="-1"/>
                </a:moveTo>
                <a:cubicBezTo>
                  <a:pt x="29598" y="1520"/>
                  <a:pt x="29767" y="3071"/>
                  <a:pt x="29767" y="4628"/>
                </a:cubicBezTo>
                <a:cubicBezTo>
                  <a:pt x="29767" y="16557"/>
                  <a:pt x="20096" y="26228"/>
                  <a:pt x="8167" y="26228"/>
                </a:cubicBezTo>
                <a:cubicBezTo>
                  <a:pt x="5366" y="26228"/>
                  <a:pt x="2592" y="25683"/>
                  <a:pt x="-1" y="24624"/>
                </a:cubicBezTo>
                <a:lnTo>
                  <a:pt x="8167" y="4628"/>
                </a:lnTo>
                <a:close/>
              </a:path>
            </a:pathLst>
          </a:custGeom>
          <a:noFill/>
          <a:ln w="19050" cap="rnd">
            <a:solidFill>
              <a:srgbClr val="002776"/>
            </a:solidFill>
            <a:round/>
            <a:headEnd type="none" w="sm" len="sm"/>
            <a:tailEnd type="triangle" w="lg" len="lg"/>
          </a:ln>
        </p:spPr>
        <p:txBody>
          <a:bodyPr wrap="square" lIns="35995" tIns="35995" rIns="35995" bIns="35995" anchor="ctr"/>
          <a:lstStyle/>
          <a:p>
            <a:pPr algn="ctr" defTabSz="914272" fontAlgn="base">
              <a:spcBef>
                <a:spcPct val="0"/>
              </a:spcBef>
              <a:spcAft>
                <a:spcPct val="0"/>
              </a:spcAft>
              <a:defRPr/>
            </a:pPr>
            <a:endParaRPr lang="es-ES" sz="1400" kern="0" dirty="0">
              <a:solidFill>
                <a:srgbClr val="313131"/>
              </a:solidFill>
              <a:cs typeface="Arial" charset="0"/>
            </a:endParaRPr>
          </a:p>
        </p:txBody>
      </p:sp>
      <p:sp>
        <p:nvSpPr>
          <p:cNvPr id="19" name="Rectangle 6"/>
          <p:cNvSpPr>
            <a:spLocks noChangeArrowheads="1"/>
          </p:cNvSpPr>
          <p:nvPr/>
        </p:nvSpPr>
        <p:spPr bwMode="auto">
          <a:xfrm>
            <a:off x="5884300" y="980730"/>
            <a:ext cx="3192039" cy="497059"/>
          </a:xfrm>
          <a:prstGeom prst="rect">
            <a:avLst/>
          </a:prstGeom>
          <a:noFill/>
          <a:ln w="12700">
            <a:noFill/>
            <a:miter lim="800000"/>
            <a:headEnd/>
            <a:tailEnd/>
          </a:ln>
        </p:spPr>
        <p:txBody>
          <a:bodyPr wrap="square" lIns="0" tIns="0" rIns="0" bIns="0">
            <a:spAutoFit/>
          </a:bodyPr>
          <a:lstStyle/>
          <a:p>
            <a:pPr algn="ctr" defTabSz="903162" fontAlgn="base">
              <a:lnSpc>
                <a:spcPct val="85000"/>
              </a:lnSpc>
              <a:spcBef>
                <a:spcPct val="0"/>
              </a:spcBef>
              <a:spcAft>
                <a:spcPct val="0"/>
              </a:spcAft>
            </a:pPr>
            <a:r>
              <a:rPr lang="es-ES" altLang="ja-JP" sz="1400" b="1" dirty="0">
                <a:solidFill>
                  <a:srgbClr val="92D400"/>
                </a:solidFill>
                <a:ea typeface="ＭＳ Ｐゴシック" charset="-128"/>
                <a:cs typeface="Arial" charset="0"/>
              </a:rPr>
              <a:t>¿A dónde queremos llegar?</a:t>
            </a:r>
          </a:p>
          <a:p>
            <a:pPr algn="ctr" defTabSz="903162" fontAlgn="base">
              <a:lnSpc>
                <a:spcPct val="85000"/>
              </a:lnSpc>
              <a:spcBef>
                <a:spcPct val="0"/>
              </a:spcBef>
              <a:spcAft>
                <a:spcPct val="0"/>
              </a:spcAft>
            </a:pPr>
            <a:r>
              <a:rPr lang="es-ES" altLang="ja-JP" sz="1200" i="1" dirty="0">
                <a:solidFill>
                  <a:srgbClr val="92D400"/>
                </a:solidFill>
                <a:ea typeface="ＭＳ Ｐゴシック" charset="-128"/>
                <a:cs typeface="Arial" charset="0"/>
              </a:rPr>
              <a:t>Plan Estratégico de Desarrollo de Turismo Sostenible de Quito al 2021</a:t>
            </a:r>
            <a:endParaRPr lang="es-ES" altLang="ja-JP" sz="1400" dirty="0">
              <a:solidFill>
                <a:srgbClr val="92D400"/>
              </a:solidFill>
              <a:ea typeface="ＭＳ Ｐゴシック" charset="-128"/>
              <a:cs typeface="Arial" charset="0"/>
            </a:endParaRPr>
          </a:p>
        </p:txBody>
      </p:sp>
      <p:sp>
        <p:nvSpPr>
          <p:cNvPr id="20" name="Oval 22"/>
          <p:cNvSpPr>
            <a:spLocks noChangeArrowheads="1"/>
          </p:cNvSpPr>
          <p:nvPr/>
        </p:nvSpPr>
        <p:spPr bwMode="auto">
          <a:xfrm>
            <a:off x="5236226" y="983655"/>
            <a:ext cx="468000" cy="468000"/>
          </a:xfrm>
          <a:prstGeom prst="ellipse">
            <a:avLst/>
          </a:prstGeom>
          <a:solidFill>
            <a:srgbClr val="92D400"/>
          </a:solidFill>
          <a:ln w="12700" algn="ctr">
            <a:solidFill>
              <a:srgbClr val="92D050"/>
            </a:solidFill>
            <a:round/>
            <a:headEnd/>
            <a:tailEnd/>
          </a:ln>
        </p:spPr>
        <p:txBody>
          <a:bodyPr wrap="square" lIns="35995" tIns="35995" rIns="35995" bIns="35995" anchor="ctr"/>
          <a:lstStyle/>
          <a:p>
            <a:pPr algn="ctr" defTabSz="914272" fontAlgn="base">
              <a:spcBef>
                <a:spcPct val="0"/>
              </a:spcBef>
              <a:spcAft>
                <a:spcPct val="0"/>
              </a:spcAft>
              <a:defRPr/>
            </a:pPr>
            <a:endParaRPr lang="es-ES" sz="1400" kern="0" dirty="0">
              <a:solidFill>
                <a:srgbClr val="313131"/>
              </a:solidFill>
              <a:cs typeface="Arial" charset="0"/>
            </a:endParaRPr>
          </a:p>
        </p:txBody>
      </p:sp>
      <p:sp>
        <p:nvSpPr>
          <p:cNvPr id="21" name="Rectangle 20"/>
          <p:cNvSpPr/>
          <p:nvPr/>
        </p:nvSpPr>
        <p:spPr>
          <a:xfrm>
            <a:off x="3688485" y="4632432"/>
            <a:ext cx="3009436" cy="223128"/>
          </a:xfrm>
          <a:prstGeom prst="rect">
            <a:avLst/>
          </a:prstGeom>
        </p:spPr>
        <p:txBody>
          <a:bodyPr wrap="square" lIns="91428" tIns="45715" rIns="91428" bIns="45715">
            <a:spAutoFit/>
          </a:bodyPr>
          <a:lstStyle/>
          <a:p>
            <a:pPr algn="ctr" defTabSz="903162" fontAlgn="base">
              <a:lnSpc>
                <a:spcPct val="85000"/>
              </a:lnSpc>
              <a:spcBef>
                <a:spcPct val="0"/>
              </a:spcBef>
              <a:spcAft>
                <a:spcPct val="0"/>
              </a:spcAft>
            </a:pPr>
            <a:r>
              <a:rPr lang="es-ES" altLang="ja-JP" sz="1000" b="1" dirty="0">
                <a:solidFill>
                  <a:srgbClr val="002776"/>
                </a:solidFill>
                <a:ea typeface="ＭＳ Ｐゴシック" charset="-128"/>
                <a:cs typeface="Arial" charset="0"/>
              </a:rPr>
              <a:t>¿Cuál es nuestra estrategia actual?</a:t>
            </a:r>
          </a:p>
        </p:txBody>
      </p:sp>
      <p:sp>
        <p:nvSpPr>
          <p:cNvPr id="22" name="Rectangle 21"/>
          <p:cNvSpPr/>
          <p:nvPr/>
        </p:nvSpPr>
        <p:spPr>
          <a:xfrm>
            <a:off x="4745455" y="3192488"/>
            <a:ext cx="3050000" cy="223128"/>
          </a:xfrm>
          <a:prstGeom prst="rect">
            <a:avLst/>
          </a:prstGeom>
        </p:spPr>
        <p:txBody>
          <a:bodyPr wrap="square" lIns="91428" tIns="45715" rIns="91428" bIns="45715">
            <a:spAutoFit/>
          </a:bodyPr>
          <a:lstStyle/>
          <a:p>
            <a:pPr algn="ctr" defTabSz="903162" fontAlgn="base">
              <a:lnSpc>
                <a:spcPct val="85000"/>
              </a:lnSpc>
              <a:spcBef>
                <a:spcPct val="0"/>
              </a:spcBef>
              <a:spcAft>
                <a:spcPct val="0"/>
              </a:spcAft>
            </a:pPr>
            <a:r>
              <a:rPr lang="es-ES" altLang="ja-JP" sz="1000" b="1" dirty="0">
                <a:solidFill>
                  <a:srgbClr val="002776"/>
                </a:solidFill>
                <a:ea typeface="ＭＳ Ｐゴシック" charset="-128"/>
                <a:cs typeface="Arial" charset="0"/>
              </a:rPr>
              <a:t>¿Cómo llegamos a nuestros objetivos?</a:t>
            </a:r>
          </a:p>
        </p:txBody>
      </p:sp>
      <p:sp>
        <p:nvSpPr>
          <p:cNvPr id="23" name="Rectangle 22"/>
          <p:cNvSpPr/>
          <p:nvPr/>
        </p:nvSpPr>
        <p:spPr>
          <a:xfrm>
            <a:off x="5644749" y="1734326"/>
            <a:ext cx="3106895" cy="223128"/>
          </a:xfrm>
          <a:prstGeom prst="rect">
            <a:avLst/>
          </a:prstGeom>
        </p:spPr>
        <p:txBody>
          <a:bodyPr wrap="square" lIns="91428" tIns="45715" rIns="91428" bIns="45715">
            <a:spAutoFit/>
          </a:bodyPr>
          <a:lstStyle/>
          <a:p>
            <a:pPr algn="ctr" defTabSz="903162" fontAlgn="base">
              <a:lnSpc>
                <a:spcPct val="85000"/>
              </a:lnSpc>
              <a:spcBef>
                <a:spcPct val="0"/>
              </a:spcBef>
              <a:spcAft>
                <a:spcPct val="0"/>
              </a:spcAft>
            </a:pPr>
            <a:r>
              <a:rPr lang="es-ES" altLang="ja-JP" sz="1000" b="1" dirty="0">
                <a:solidFill>
                  <a:srgbClr val="002776"/>
                </a:solidFill>
                <a:ea typeface="ＭＳ Ｐゴシック" charset="-128"/>
                <a:cs typeface="Arial" charset="0"/>
              </a:rPr>
              <a:t>¿Qué hacemos para llegar a nuestros objetivos?</a:t>
            </a:r>
          </a:p>
        </p:txBody>
      </p:sp>
      <p:sp>
        <p:nvSpPr>
          <p:cNvPr id="24" name="Arc 25"/>
          <p:cNvSpPr>
            <a:spLocks/>
          </p:cNvSpPr>
          <p:nvPr/>
        </p:nvSpPr>
        <p:spPr bwMode="auto">
          <a:xfrm rot="17807287" flipH="1">
            <a:off x="2881565" y="3326116"/>
            <a:ext cx="1872000" cy="396881"/>
          </a:xfrm>
          <a:custGeom>
            <a:avLst/>
            <a:gdLst>
              <a:gd name="T0" fmla="*/ 2147483647 w 29767"/>
              <a:gd name="T1" fmla="*/ 0 h 26228"/>
              <a:gd name="T2" fmla="*/ 0 w 29767"/>
              <a:gd name="T3" fmla="*/ 2147483647 h 26228"/>
              <a:gd name="T4" fmla="*/ 2147483647 w 29767"/>
              <a:gd name="T5" fmla="*/ 2147483647 h 26228"/>
              <a:gd name="T6" fmla="*/ 0 60000 65536"/>
              <a:gd name="T7" fmla="*/ 0 60000 65536"/>
              <a:gd name="T8" fmla="*/ 0 60000 65536"/>
              <a:gd name="T9" fmla="*/ 0 w 29767"/>
              <a:gd name="T10" fmla="*/ 0 h 26228"/>
              <a:gd name="T11" fmla="*/ 29767 w 29767"/>
              <a:gd name="T12" fmla="*/ 26228 h 26228"/>
            </a:gdLst>
            <a:ahLst/>
            <a:cxnLst>
              <a:cxn ang="T6">
                <a:pos x="T0" y="T1"/>
              </a:cxn>
              <a:cxn ang="T7">
                <a:pos x="T2" y="T3"/>
              </a:cxn>
              <a:cxn ang="T8">
                <a:pos x="T4" y="T5"/>
              </a:cxn>
            </a:cxnLst>
            <a:rect l="T9" t="T10" r="T11" b="T12"/>
            <a:pathLst>
              <a:path w="29767" h="26228" fill="none" extrusionOk="0">
                <a:moveTo>
                  <a:pt x="29265" y="-1"/>
                </a:moveTo>
                <a:cubicBezTo>
                  <a:pt x="29598" y="1520"/>
                  <a:pt x="29767" y="3071"/>
                  <a:pt x="29767" y="4628"/>
                </a:cubicBezTo>
                <a:cubicBezTo>
                  <a:pt x="29767" y="16557"/>
                  <a:pt x="20096" y="26228"/>
                  <a:pt x="8167" y="26228"/>
                </a:cubicBezTo>
                <a:cubicBezTo>
                  <a:pt x="5366" y="26228"/>
                  <a:pt x="2592" y="25683"/>
                  <a:pt x="-1" y="24624"/>
                </a:cubicBezTo>
              </a:path>
              <a:path w="29767" h="26228" stroke="0" extrusionOk="0">
                <a:moveTo>
                  <a:pt x="29265" y="-1"/>
                </a:moveTo>
                <a:cubicBezTo>
                  <a:pt x="29598" y="1520"/>
                  <a:pt x="29767" y="3071"/>
                  <a:pt x="29767" y="4628"/>
                </a:cubicBezTo>
                <a:cubicBezTo>
                  <a:pt x="29767" y="16557"/>
                  <a:pt x="20096" y="26228"/>
                  <a:pt x="8167" y="26228"/>
                </a:cubicBezTo>
                <a:cubicBezTo>
                  <a:pt x="5366" y="26228"/>
                  <a:pt x="2592" y="25683"/>
                  <a:pt x="-1" y="24624"/>
                </a:cubicBezTo>
                <a:lnTo>
                  <a:pt x="8167" y="4628"/>
                </a:lnTo>
                <a:close/>
              </a:path>
            </a:pathLst>
          </a:custGeom>
          <a:noFill/>
          <a:ln w="19050" cap="rnd">
            <a:solidFill>
              <a:srgbClr val="00B0F0"/>
            </a:solidFill>
            <a:round/>
            <a:headEnd type="none" w="sm" len="sm"/>
            <a:tailEnd type="triangle" w="lg" len="lg"/>
          </a:ln>
        </p:spPr>
        <p:txBody>
          <a:bodyPr wrap="square" lIns="35995" tIns="35995" rIns="35995" bIns="35995" anchor="ctr"/>
          <a:lstStyle/>
          <a:p>
            <a:pPr algn="ctr" defTabSz="914272" fontAlgn="base">
              <a:spcBef>
                <a:spcPct val="0"/>
              </a:spcBef>
              <a:spcAft>
                <a:spcPct val="0"/>
              </a:spcAft>
              <a:defRPr/>
            </a:pPr>
            <a:endParaRPr lang="es-ES" sz="1400" dirty="0">
              <a:solidFill>
                <a:srgbClr val="313131"/>
              </a:solidFill>
              <a:cs typeface="Arial" charset="0"/>
            </a:endParaRPr>
          </a:p>
        </p:txBody>
      </p:sp>
      <p:sp>
        <p:nvSpPr>
          <p:cNvPr id="25" name="Arc 25"/>
          <p:cNvSpPr>
            <a:spLocks/>
          </p:cNvSpPr>
          <p:nvPr/>
        </p:nvSpPr>
        <p:spPr bwMode="auto">
          <a:xfrm rot="17714473" flipH="1">
            <a:off x="3908303" y="2371664"/>
            <a:ext cx="1904972" cy="457150"/>
          </a:xfrm>
          <a:custGeom>
            <a:avLst/>
            <a:gdLst>
              <a:gd name="T0" fmla="*/ 2147483647 w 29767"/>
              <a:gd name="T1" fmla="*/ 0 h 26228"/>
              <a:gd name="T2" fmla="*/ 0 w 29767"/>
              <a:gd name="T3" fmla="*/ 2147483647 h 26228"/>
              <a:gd name="T4" fmla="*/ 2147483647 w 29767"/>
              <a:gd name="T5" fmla="*/ 2147483647 h 26228"/>
              <a:gd name="T6" fmla="*/ 0 60000 65536"/>
              <a:gd name="T7" fmla="*/ 0 60000 65536"/>
              <a:gd name="T8" fmla="*/ 0 60000 65536"/>
              <a:gd name="T9" fmla="*/ 0 w 29767"/>
              <a:gd name="T10" fmla="*/ 0 h 26228"/>
              <a:gd name="T11" fmla="*/ 29767 w 29767"/>
              <a:gd name="T12" fmla="*/ 26228 h 26228"/>
            </a:gdLst>
            <a:ahLst/>
            <a:cxnLst>
              <a:cxn ang="T6">
                <a:pos x="T0" y="T1"/>
              </a:cxn>
              <a:cxn ang="T7">
                <a:pos x="T2" y="T3"/>
              </a:cxn>
              <a:cxn ang="T8">
                <a:pos x="T4" y="T5"/>
              </a:cxn>
            </a:cxnLst>
            <a:rect l="T9" t="T10" r="T11" b="T12"/>
            <a:pathLst>
              <a:path w="29767" h="26228" fill="none" extrusionOk="0">
                <a:moveTo>
                  <a:pt x="29265" y="-1"/>
                </a:moveTo>
                <a:cubicBezTo>
                  <a:pt x="29598" y="1520"/>
                  <a:pt x="29767" y="3071"/>
                  <a:pt x="29767" y="4628"/>
                </a:cubicBezTo>
                <a:cubicBezTo>
                  <a:pt x="29767" y="16557"/>
                  <a:pt x="20096" y="26228"/>
                  <a:pt x="8167" y="26228"/>
                </a:cubicBezTo>
                <a:cubicBezTo>
                  <a:pt x="5366" y="26228"/>
                  <a:pt x="2592" y="25683"/>
                  <a:pt x="-1" y="24624"/>
                </a:cubicBezTo>
              </a:path>
              <a:path w="29767" h="26228" stroke="0" extrusionOk="0">
                <a:moveTo>
                  <a:pt x="29265" y="-1"/>
                </a:moveTo>
                <a:cubicBezTo>
                  <a:pt x="29598" y="1520"/>
                  <a:pt x="29767" y="3071"/>
                  <a:pt x="29767" y="4628"/>
                </a:cubicBezTo>
                <a:cubicBezTo>
                  <a:pt x="29767" y="16557"/>
                  <a:pt x="20096" y="26228"/>
                  <a:pt x="8167" y="26228"/>
                </a:cubicBezTo>
                <a:cubicBezTo>
                  <a:pt x="5366" y="26228"/>
                  <a:pt x="2592" y="25683"/>
                  <a:pt x="-1" y="24624"/>
                </a:cubicBezTo>
                <a:lnTo>
                  <a:pt x="8167" y="4628"/>
                </a:lnTo>
                <a:close/>
              </a:path>
            </a:pathLst>
          </a:custGeom>
          <a:noFill/>
          <a:ln w="19050" cap="rnd">
            <a:solidFill>
              <a:srgbClr val="92D400"/>
            </a:solidFill>
            <a:round/>
            <a:headEnd type="none" w="sm" len="sm"/>
            <a:tailEnd type="triangle" w="lg" len="lg"/>
          </a:ln>
        </p:spPr>
        <p:txBody>
          <a:bodyPr wrap="square" lIns="35995" tIns="35995" rIns="35995" bIns="35995" anchor="ctr"/>
          <a:lstStyle/>
          <a:p>
            <a:pPr algn="ctr" defTabSz="914272" fontAlgn="base">
              <a:spcBef>
                <a:spcPct val="0"/>
              </a:spcBef>
              <a:spcAft>
                <a:spcPct val="0"/>
              </a:spcAft>
              <a:defRPr/>
            </a:pPr>
            <a:endParaRPr lang="es-ES" sz="1400" kern="0" dirty="0">
              <a:solidFill>
                <a:srgbClr val="313131"/>
              </a:solidFill>
              <a:cs typeface="Arial" charset="0"/>
            </a:endParaRPr>
          </a:p>
        </p:txBody>
      </p:sp>
      <p:pic>
        <p:nvPicPr>
          <p:cNvPr id="26" name="Picture 32" descr="C:\Users\jsauvageau\Desktop\1.png"/>
          <p:cNvPicPr>
            <a:picLocks noChangeAspect="1" noChangeArrowheads="1"/>
          </p:cNvPicPr>
          <p:nvPr/>
        </p:nvPicPr>
        <p:blipFill>
          <a:blip r:embed="rId6" cstate="email">
            <a:biLevel thresh="25000"/>
            <a:extLst>
              <a:ext uri="{28A0092B-C50C-407E-A947-70E740481C1C}">
                <a14:useLocalDpi xmlns:a14="http://schemas.microsoft.com/office/drawing/2010/main" val="0"/>
              </a:ext>
            </a:extLst>
          </a:blip>
          <a:srcRect/>
          <a:stretch>
            <a:fillRect/>
          </a:stretch>
        </p:blipFill>
        <p:spPr bwMode="auto">
          <a:xfrm>
            <a:off x="5346859" y="1091655"/>
            <a:ext cx="246739" cy="25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jsauvageau\Desktop\1.png"/>
          <p:cNvPicPr>
            <a:picLocks noChangeAspect="1" noChangeArrowheads="1"/>
          </p:cNvPicPr>
          <p:nvPr/>
        </p:nvPicPr>
        <p:blipFill>
          <a:blip r:embed="rId7" cstate="email">
            <a:biLevel thresh="25000"/>
            <a:extLst>
              <a:ext uri="{28A0092B-C50C-407E-A947-70E740481C1C}">
                <a14:useLocalDpi xmlns:a14="http://schemas.microsoft.com/office/drawing/2010/main" val="0"/>
              </a:ext>
            </a:extLst>
          </a:blip>
          <a:srcRect/>
          <a:stretch>
            <a:fillRect/>
          </a:stretch>
        </p:blipFill>
        <p:spPr bwMode="auto">
          <a:xfrm>
            <a:off x="1759089" y="4880621"/>
            <a:ext cx="329652" cy="288000"/>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p:cNvSpPr>
            <a:spLocks noChangeArrowheads="1"/>
          </p:cNvSpPr>
          <p:nvPr>
            <p:custDataLst>
              <p:tags r:id="rId1"/>
            </p:custDataLst>
          </p:nvPr>
        </p:nvSpPr>
        <p:spPr bwMode="gray">
          <a:xfrm>
            <a:off x="3693187" y="4860410"/>
            <a:ext cx="3398400" cy="468000"/>
          </a:xfrm>
          <a:prstGeom prst="roundRect">
            <a:avLst/>
          </a:prstGeom>
          <a:solidFill>
            <a:srgbClr val="002776"/>
          </a:solidFill>
          <a:ln w="12700" cap="rnd" algn="ctr">
            <a:noFill/>
            <a:miter lim="800000"/>
            <a:headEnd/>
            <a:tailEnd/>
          </a:ln>
        </p:spPr>
        <p:txBody>
          <a:bodyPr lIns="0" tIns="35995" rIns="35995" bIns="35995" anchor="ctr" anchorCtr="1"/>
          <a:lstStyle/>
          <a:p>
            <a:pPr defTabSz="1014522" eaLnBrk="0" fontAlgn="base" hangingPunct="0">
              <a:lnSpc>
                <a:spcPct val="106000"/>
              </a:lnSpc>
              <a:spcBef>
                <a:spcPct val="0"/>
              </a:spcBef>
              <a:spcAft>
                <a:spcPct val="0"/>
              </a:spcAft>
              <a:defRPr/>
            </a:pPr>
            <a:r>
              <a:rPr lang="es-ES" sz="1200" b="1" kern="0" dirty="0">
                <a:solidFill>
                  <a:srgbClr val="FFFFFF"/>
                </a:solidFill>
                <a:cs typeface="Arial" charset="0"/>
              </a:rPr>
              <a:t>Estrategia actual</a:t>
            </a:r>
          </a:p>
        </p:txBody>
      </p:sp>
      <p:sp>
        <p:nvSpPr>
          <p:cNvPr id="31" name="AutoShape 11"/>
          <p:cNvSpPr>
            <a:spLocks noChangeArrowheads="1"/>
          </p:cNvSpPr>
          <p:nvPr>
            <p:custDataLst>
              <p:tags r:id="rId2"/>
            </p:custDataLst>
          </p:nvPr>
        </p:nvSpPr>
        <p:spPr bwMode="gray">
          <a:xfrm>
            <a:off x="4707601" y="3415358"/>
            <a:ext cx="3398400" cy="468000"/>
          </a:xfrm>
          <a:prstGeom prst="roundRect">
            <a:avLst/>
          </a:prstGeom>
          <a:solidFill>
            <a:srgbClr val="00A1DE"/>
          </a:solidFill>
          <a:ln w="12700" cap="rnd" algn="ctr">
            <a:noFill/>
            <a:miter lim="800000"/>
            <a:headEnd/>
            <a:tailEnd/>
          </a:ln>
        </p:spPr>
        <p:txBody>
          <a:bodyPr lIns="0" tIns="35995" rIns="35995" bIns="35995" anchor="ctr" anchorCtr="1"/>
          <a:lstStyle/>
          <a:p>
            <a:pPr defTabSz="1014522" eaLnBrk="0" fontAlgn="base" hangingPunct="0">
              <a:lnSpc>
                <a:spcPct val="106000"/>
              </a:lnSpc>
              <a:spcBef>
                <a:spcPct val="0"/>
              </a:spcBef>
              <a:spcAft>
                <a:spcPct val="0"/>
              </a:spcAft>
            </a:pPr>
            <a:r>
              <a:rPr lang="es-ES" sz="1200" b="1" kern="0" dirty="0">
                <a:solidFill>
                  <a:srgbClr val="FFFFFF"/>
                </a:solidFill>
                <a:cs typeface="Arial" charset="0"/>
              </a:rPr>
              <a:t>Alternativas </a:t>
            </a:r>
            <a:r>
              <a:rPr lang="es-ES" sz="1200" b="1" dirty="0">
                <a:solidFill>
                  <a:srgbClr val="FFFFFF"/>
                </a:solidFill>
                <a:cs typeface="Arial" charset="0"/>
              </a:rPr>
              <a:t>estratégicas</a:t>
            </a:r>
          </a:p>
        </p:txBody>
      </p:sp>
      <p:sp>
        <p:nvSpPr>
          <p:cNvPr id="34" name="AutoShape 11"/>
          <p:cNvSpPr>
            <a:spLocks noChangeArrowheads="1"/>
          </p:cNvSpPr>
          <p:nvPr>
            <p:custDataLst>
              <p:tags r:id="rId3"/>
            </p:custDataLst>
          </p:nvPr>
        </p:nvSpPr>
        <p:spPr bwMode="gray">
          <a:xfrm>
            <a:off x="5657486" y="1943811"/>
            <a:ext cx="3397700" cy="468000"/>
          </a:xfrm>
          <a:prstGeom prst="roundRect">
            <a:avLst/>
          </a:prstGeom>
          <a:solidFill>
            <a:srgbClr val="92D400"/>
          </a:solidFill>
          <a:ln w="12700" cap="rnd" algn="ctr">
            <a:noFill/>
            <a:miter lim="800000"/>
            <a:headEnd/>
            <a:tailEnd/>
          </a:ln>
        </p:spPr>
        <p:txBody>
          <a:bodyPr lIns="575920" tIns="35995" rIns="35995" bIns="35995" anchor="ctr" anchorCtr="1"/>
          <a:lstStyle/>
          <a:p>
            <a:pPr defTabSz="1014522" eaLnBrk="0" fontAlgn="base" hangingPunct="0">
              <a:lnSpc>
                <a:spcPct val="106000"/>
              </a:lnSpc>
              <a:spcBef>
                <a:spcPct val="0"/>
              </a:spcBef>
              <a:spcAft>
                <a:spcPct val="0"/>
              </a:spcAft>
              <a:defRPr/>
            </a:pPr>
            <a:r>
              <a:rPr lang="es-ES" sz="1200" b="1" kern="0" dirty="0">
                <a:solidFill>
                  <a:srgbClr val="FFFFFF"/>
                </a:solidFill>
                <a:cs typeface="Arial" charset="0"/>
              </a:rPr>
              <a:t>Plan estratégico</a:t>
            </a:r>
          </a:p>
        </p:txBody>
      </p:sp>
      <p:grpSp>
        <p:nvGrpSpPr>
          <p:cNvPr id="35" name="Group 34"/>
          <p:cNvGrpSpPr/>
          <p:nvPr/>
        </p:nvGrpSpPr>
        <p:grpSpPr>
          <a:xfrm>
            <a:off x="5846483" y="2029508"/>
            <a:ext cx="360000" cy="324000"/>
            <a:chOff x="7650163" y="5060950"/>
            <a:chExt cx="565150" cy="541338"/>
          </a:xfrm>
          <a:solidFill>
            <a:srgbClr val="FFFFFF"/>
          </a:solidFill>
        </p:grpSpPr>
        <p:sp>
          <p:nvSpPr>
            <p:cNvPr id="38" name="Freeform 460"/>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39" name="Freeform 461"/>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0" name="Freeform 462"/>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1" name="Freeform 463"/>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grpSp>
      <p:grpSp>
        <p:nvGrpSpPr>
          <p:cNvPr id="42" name="Group 41"/>
          <p:cNvGrpSpPr/>
          <p:nvPr/>
        </p:nvGrpSpPr>
        <p:grpSpPr>
          <a:xfrm>
            <a:off x="3832501" y="4956505"/>
            <a:ext cx="360000" cy="324000"/>
            <a:chOff x="3148013" y="2008188"/>
            <a:chExt cx="754063" cy="825500"/>
          </a:xfrm>
          <a:solidFill>
            <a:srgbClr val="FFFFFF"/>
          </a:solidFill>
        </p:grpSpPr>
        <p:sp>
          <p:nvSpPr>
            <p:cNvPr id="43" name="Freeform 35"/>
            <p:cNvSpPr>
              <a:spLocks noEditPoints="1"/>
            </p:cNvSpPr>
            <p:nvPr/>
          </p:nvSpPr>
          <p:spPr bwMode="auto">
            <a:xfrm>
              <a:off x="3148013" y="2008188"/>
              <a:ext cx="754063" cy="825500"/>
            </a:xfrm>
            <a:custGeom>
              <a:avLst/>
              <a:gdLst>
                <a:gd name="T0" fmla="*/ 100 w 107"/>
                <a:gd name="T1" fmla="*/ 48 h 117"/>
                <a:gd name="T2" fmla="*/ 59 w 107"/>
                <a:gd name="T3" fmla="*/ 111 h 117"/>
                <a:gd name="T4" fmla="*/ 0 w 107"/>
                <a:gd name="T5" fmla="*/ 87 h 117"/>
                <a:gd name="T6" fmla="*/ 16 w 107"/>
                <a:gd name="T7" fmla="*/ 64 h 117"/>
                <a:gd name="T8" fmla="*/ 48 w 107"/>
                <a:gd name="T9" fmla="*/ 6 h 117"/>
                <a:gd name="T10" fmla="*/ 80 w 107"/>
                <a:gd name="T11" fmla="*/ 9 h 117"/>
                <a:gd name="T12" fmla="*/ 52 w 107"/>
                <a:gd name="T13" fmla="*/ 7 h 117"/>
                <a:gd name="T14" fmla="*/ 91 w 107"/>
                <a:gd name="T15" fmla="*/ 31 h 117"/>
                <a:gd name="T16" fmla="*/ 93 w 107"/>
                <a:gd name="T17" fmla="*/ 41 h 117"/>
                <a:gd name="T18" fmla="*/ 93 w 107"/>
                <a:gd name="T19" fmla="*/ 45 h 117"/>
                <a:gd name="T20" fmla="*/ 91 w 107"/>
                <a:gd name="T21" fmla="*/ 51 h 117"/>
                <a:gd name="T22" fmla="*/ 89 w 107"/>
                <a:gd name="T23" fmla="*/ 56 h 117"/>
                <a:gd name="T24" fmla="*/ 88 w 107"/>
                <a:gd name="T25" fmla="*/ 62 h 117"/>
                <a:gd name="T26" fmla="*/ 86 w 107"/>
                <a:gd name="T27" fmla="*/ 68 h 117"/>
                <a:gd name="T28" fmla="*/ 84 w 107"/>
                <a:gd name="T29" fmla="*/ 72 h 117"/>
                <a:gd name="T30" fmla="*/ 82 w 107"/>
                <a:gd name="T31" fmla="*/ 75 h 117"/>
                <a:gd name="T32" fmla="*/ 81 w 107"/>
                <a:gd name="T33" fmla="*/ 80 h 117"/>
                <a:gd name="T34" fmla="*/ 80 w 107"/>
                <a:gd name="T35" fmla="*/ 84 h 117"/>
                <a:gd name="T36" fmla="*/ 52 w 107"/>
                <a:gd name="T37" fmla="*/ 4 h 117"/>
                <a:gd name="T38" fmla="*/ 6 w 107"/>
                <a:gd name="T39" fmla="*/ 87 h 117"/>
                <a:gd name="T40" fmla="*/ 81 w 107"/>
                <a:gd name="T41" fmla="*/ 55 h 117"/>
                <a:gd name="T42" fmla="*/ 68 w 107"/>
                <a:gd name="T43" fmla="*/ 34 h 117"/>
                <a:gd name="T44" fmla="*/ 39 w 107"/>
                <a:gd name="T45" fmla="*/ 8 h 117"/>
                <a:gd name="T46" fmla="*/ 74 w 107"/>
                <a:gd name="T47" fmla="*/ 28 h 117"/>
                <a:gd name="T48" fmla="*/ 75 w 107"/>
                <a:gd name="T49" fmla="*/ 19 h 117"/>
                <a:gd name="T50" fmla="*/ 77 w 107"/>
                <a:gd name="T51" fmla="*/ 88 h 117"/>
                <a:gd name="T52" fmla="*/ 75 w 107"/>
                <a:gd name="T53" fmla="*/ 82 h 117"/>
                <a:gd name="T54" fmla="*/ 75 w 107"/>
                <a:gd name="T55" fmla="*/ 92 h 117"/>
                <a:gd name="T56" fmla="*/ 72 w 107"/>
                <a:gd name="T57" fmla="*/ 88 h 117"/>
                <a:gd name="T58" fmla="*/ 73 w 107"/>
                <a:gd name="T59" fmla="*/ 95 h 117"/>
                <a:gd name="T60" fmla="*/ 74 w 107"/>
                <a:gd name="T61" fmla="*/ 93 h 117"/>
                <a:gd name="T62" fmla="*/ 73 w 107"/>
                <a:gd name="T63" fmla="*/ 95 h 117"/>
                <a:gd name="T64" fmla="*/ 73 w 107"/>
                <a:gd name="T65" fmla="*/ 96 h 117"/>
                <a:gd name="T66" fmla="*/ 70 w 107"/>
                <a:gd name="T67" fmla="*/ 100 h 117"/>
                <a:gd name="T68" fmla="*/ 68 w 107"/>
                <a:gd name="T69" fmla="*/ 102 h 117"/>
                <a:gd name="T70" fmla="*/ 66 w 107"/>
                <a:gd name="T71" fmla="*/ 99 h 117"/>
                <a:gd name="T72" fmla="*/ 65 w 107"/>
                <a:gd name="T73" fmla="*/ 107 h 117"/>
                <a:gd name="T74" fmla="*/ 65 w 107"/>
                <a:gd name="T75" fmla="*/ 107 h 117"/>
                <a:gd name="T76" fmla="*/ 64 w 107"/>
                <a:gd name="T7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117">
                  <a:moveTo>
                    <a:pt x="106" y="20"/>
                  </a:moveTo>
                  <a:cubicBezTo>
                    <a:pt x="107" y="31"/>
                    <a:pt x="103" y="40"/>
                    <a:pt x="100" y="48"/>
                  </a:cubicBezTo>
                  <a:cubicBezTo>
                    <a:pt x="91" y="73"/>
                    <a:pt x="80" y="94"/>
                    <a:pt x="64" y="113"/>
                  </a:cubicBezTo>
                  <a:cubicBezTo>
                    <a:pt x="62" y="113"/>
                    <a:pt x="61" y="111"/>
                    <a:pt x="59" y="111"/>
                  </a:cubicBezTo>
                  <a:cubicBezTo>
                    <a:pt x="55" y="112"/>
                    <a:pt x="55" y="116"/>
                    <a:pt x="51" y="117"/>
                  </a:cubicBezTo>
                  <a:cubicBezTo>
                    <a:pt x="33" y="108"/>
                    <a:pt x="17" y="97"/>
                    <a:pt x="0" y="87"/>
                  </a:cubicBezTo>
                  <a:cubicBezTo>
                    <a:pt x="0" y="83"/>
                    <a:pt x="4" y="83"/>
                    <a:pt x="6" y="81"/>
                  </a:cubicBezTo>
                  <a:cubicBezTo>
                    <a:pt x="9" y="77"/>
                    <a:pt x="13" y="70"/>
                    <a:pt x="16" y="64"/>
                  </a:cubicBezTo>
                  <a:cubicBezTo>
                    <a:pt x="24" y="47"/>
                    <a:pt x="32" y="25"/>
                    <a:pt x="37" y="4"/>
                  </a:cubicBezTo>
                  <a:cubicBezTo>
                    <a:pt x="40" y="3"/>
                    <a:pt x="44" y="5"/>
                    <a:pt x="48" y="6"/>
                  </a:cubicBezTo>
                  <a:cubicBezTo>
                    <a:pt x="49" y="4"/>
                    <a:pt x="49" y="1"/>
                    <a:pt x="50" y="0"/>
                  </a:cubicBezTo>
                  <a:cubicBezTo>
                    <a:pt x="59" y="2"/>
                    <a:pt x="70" y="6"/>
                    <a:pt x="80" y="9"/>
                  </a:cubicBezTo>
                  <a:cubicBezTo>
                    <a:pt x="89" y="13"/>
                    <a:pt x="100" y="14"/>
                    <a:pt x="106" y="20"/>
                  </a:cubicBezTo>
                  <a:close/>
                  <a:moveTo>
                    <a:pt x="52" y="7"/>
                  </a:moveTo>
                  <a:cubicBezTo>
                    <a:pt x="60" y="9"/>
                    <a:pt x="69" y="11"/>
                    <a:pt x="77" y="14"/>
                  </a:cubicBezTo>
                  <a:cubicBezTo>
                    <a:pt x="81" y="20"/>
                    <a:pt x="86" y="25"/>
                    <a:pt x="91" y="31"/>
                  </a:cubicBezTo>
                  <a:cubicBezTo>
                    <a:pt x="91" y="33"/>
                    <a:pt x="90" y="34"/>
                    <a:pt x="90" y="36"/>
                  </a:cubicBezTo>
                  <a:cubicBezTo>
                    <a:pt x="91" y="37"/>
                    <a:pt x="93" y="38"/>
                    <a:pt x="93" y="41"/>
                  </a:cubicBezTo>
                  <a:cubicBezTo>
                    <a:pt x="91" y="41"/>
                    <a:pt x="91" y="39"/>
                    <a:pt x="89" y="38"/>
                  </a:cubicBezTo>
                  <a:cubicBezTo>
                    <a:pt x="89" y="41"/>
                    <a:pt x="93" y="41"/>
                    <a:pt x="93" y="45"/>
                  </a:cubicBezTo>
                  <a:cubicBezTo>
                    <a:pt x="90" y="45"/>
                    <a:pt x="91" y="42"/>
                    <a:pt x="88" y="43"/>
                  </a:cubicBezTo>
                  <a:cubicBezTo>
                    <a:pt x="87" y="48"/>
                    <a:pt x="91" y="47"/>
                    <a:pt x="91" y="51"/>
                  </a:cubicBezTo>
                  <a:cubicBezTo>
                    <a:pt x="89" y="52"/>
                    <a:pt x="89" y="49"/>
                    <a:pt x="87" y="49"/>
                  </a:cubicBezTo>
                  <a:cubicBezTo>
                    <a:pt x="86" y="53"/>
                    <a:pt x="90" y="52"/>
                    <a:pt x="89" y="56"/>
                  </a:cubicBezTo>
                  <a:cubicBezTo>
                    <a:pt x="87" y="56"/>
                    <a:pt x="86" y="53"/>
                    <a:pt x="85" y="55"/>
                  </a:cubicBezTo>
                  <a:cubicBezTo>
                    <a:pt x="84" y="59"/>
                    <a:pt x="88" y="58"/>
                    <a:pt x="88" y="62"/>
                  </a:cubicBezTo>
                  <a:cubicBezTo>
                    <a:pt x="85" y="62"/>
                    <a:pt x="85" y="59"/>
                    <a:pt x="83" y="61"/>
                  </a:cubicBezTo>
                  <a:cubicBezTo>
                    <a:pt x="81" y="65"/>
                    <a:pt x="86" y="64"/>
                    <a:pt x="86" y="68"/>
                  </a:cubicBezTo>
                  <a:cubicBezTo>
                    <a:pt x="83" y="68"/>
                    <a:pt x="83" y="66"/>
                    <a:pt x="81" y="66"/>
                  </a:cubicBezTo>
                  <a:cubicBezTo>
                    <a:pt x="81" y="70"/>
                    <a:pt x="84" y="69"/>
                    <a:pt x="84" y="72"/>
                  </a:cubicBezTo>
                  <a:cubicBezTo>
                    <a:pt x="83" y="74"/>
                    <a:pt x="81" y="70"/>
                    <a:pt x="80" y="72"/>
                  </a:cubicBezTo>
                  <a:cubicBezTo>
                    <a:pt x="81" y="72"/>
                    <a:pt x="83" y="73"/>
                    <a:pt x="82" y="75"/>
                  </a:cubicBezTo>
                  <a:cubicBezTo>
                    <a:pt x="80" y="76"/>
                    <a:pt x="79" y="72"/>
                    <a:pt x="78" y="75"/>
                  </a:cubicBezTo>
                  <a:cubicBezTo>
                    <a:pt x="76" y="78"/>
                    <a:pt x="82" y="77"/>
                    <a:pt x="81" y="80"/>
                  </a:cubicBezTo>
                  <a:cubicBezTo>
                    <a:pt x="78" y="81"/>
                    <a:pt x="79" y="79"/>
                    <a:pt x="77" y="79"/>
                  </a:cubicBezTo>
                  <a:cubicBezTo>
                    <a:pt x="76" y="82"/>
                    <a:pt x="79" y="82"/>
                    <a:pt x="80" y="84"/>
                  </a:cubicBezTo>
                  <a:cubicBezTo>
                    <a:pt x="89" y="64"/>
                    <a:pt x="101" y="48"/>
                    <a:pt x="102" y="20"/>
                  </a:cubicBezTo>
                  <a:cubicBezTo>
                    <a:pt x="85" y="15"/>
                    <a:pt x="68" y="10"/>
                    <a:pt x="52" y="4"/>
                  </a:cubicBezTo>
                  <a:cubicBezTo>
                    <a:pt x="52" y="4"/>
                    <a:pt x="51" y="5"/>
                    <a:pt x="52" y="7"/>
                  </a:cubicBezTo>
                  <a:close/>
                  <a:moveTo>
                    <a:pt x="6" y="87"/>
                  </a:moveTo>
                  <a:cubicBezTo>
                    <a:pt x="22" y="94"/>
                    <a:pt x="35" y="104"/>
                    <a:pt x="51" y="112"/>
                  </a:cubicBezTo>
                  <a:cubicBezTo>
                    <a:pt x="64" y="97"/>
                    <a:pt x="74" y="77"/>
                    <a:pt x="81" y="55"/>
                  </a:cubicBezTo>
                  <a:cubicBezTo>
                    <a:pt x="83" y="47"/>
                    <a:pt x="86" y="39"/>
                    <a:pt x="86" y="31"/>
                  </a:cubicBezTo>
                  <a:cubicBezTo>
                    <a:pt x="78" y="28"/>
                    <a:pt x="74" y="36"/>
                    <a:pt x="68" y="34"/>
                  </a:cubicBezTo>
                  <a:cubicBezTo>
                    <a:pt x="69" y="28"/>
                    <a:pt x="72" y="24"/>
                    <a:pt x="71" y="17"/>
                  </a:cubicBezTo>
                  <a:cubicBezTo>
                    <a:pt x="61" y="13"/>
                    <a:pt x="50" y="11"/>
                    <a:pt x="39" y="8"/>
                  </a:cubicBezTo>
                  <a:cubicBezTo>
                    <a:pt x="33" y="39"/>
                    <a:pt x="22" y="66"/>
                    <a:pt x="6" y="87"/>
                  </a:cubicBezTo>
                  <a:close/>
                  <a:moveTo>
                    <a:pt x="74" y="28"/>
                  </a:moveTo>
                  <a:cubicBezTo>
                    <a:pt x="76" y="27"/>
                    <a:pt x="79" y="27"/>
                    <a:pt x="80" y="25"/>
                  </a:cubicBezTo>
                  <a:cubicBezTo>
                    <a:pt x="78" y="23"/>
                    <a:pt x="77" y="20"/>
                    <a:pt x="75" y="19"/>
                  </a:cubicBezTo>
                  <a:cubicBezTo>
                    <a:pt x="75" y="22"/>
                    <a:pt x="75" y="26"/>
                    <a:pt x="74" y="28"/>
                  </a:cubicBezTo>
                  <a:close/>
                  <a:moveTo>
                    <a:pt x="77" y="88"/>
                  </a:moveTo>
                  <a:cubicBezTo>
                    <a:pt x="77" y="86"/>
                    <a:pt x="79" y="86"/>
                    <a:pt x="79" y="84"/>
                  </a:cubicBezTo>
                  <a:cubicBezTo>
                    <a:pt x="77" y="85"/>
                    <a:pt x="76" y="83"/>
                    <a:pt x="75" y="82"/>
                  </a:cubicBezTo>
                  <a:cubicBezTo>
                    <a:pt x="73" y="85"/>
                    <a:pt x="75" y="87"/>
                    <a:pt x="77" y="88"/>
                  </a:cubicBezTo>
                  <a:close/>
                  <a:moveTo>
                    <a:pt x="75" y="92"/>
                  </a:moveTo>
                  <a:cubicBezTo>
                    <a:pt x="75" y="91"/>
                    <a:pt x="75" y="91"/>
                    <a:pt x="76" y="91"/>
                  </a:cubicBezTo>
                  <a:cubicBezTo>
                    <a:pt x="75" y="89"/>
                    <a:pt x="74" y="88"/>
                    <a:pt x="72" y="88"/>
                  </a:cubicBezTo>
                  <a:cubicBezTo>
                    <a:pt x="71" y="89"/>
                    <a:pt x="73" y="91"/>
                    <a:pt x="75" y="92"/>
                  </a:cubicBezTo>
                  <a:close/>
                  <a:moveTo>
                    <a:pt x="73" y="95"/>
                  </a:moveTo>
                  <a:cubicBezTo>
                    <a:pt x="73" y="95"/>
                    <a:pt x="73" y="94"/>
                    <a:pt x="73" y="94"/>
                  </a:cubicBezTo>
                  <a:cubicBezTo>
                    <a:pt x="74" y="94"/>
                    <a:pt x="74" y="94"/>
                    <a:pt x="74" y="93"/>
                  </a:cubicBezTo>
                  <a:cubicBezTo>
                    <a:pt x="72" y="94"/>
                    <a:pt x="72" y="92"/>
                    <a:pt x="70" y="91"/>
                  </a:cubicBezTo>
                  <a:cubicBezTo>
                    <a:pt x="70" y="93"/>
                    <a:pt x="72" y="94"/>
                    <a:pt x="73" y="95"/>
                  </a:cubicBezTo>
                  <a:close/>
                  <a:moveTo>
                    <a:pt x="70" y="100"/>
                  </a:moveTo>
                  <a:cubicBezTo>
                    <a:pt x="71" y="98"/>
                    <a:pt x="72" y="97"/>
                    <a:pt x="73" y="96"/>
                  </a:cubicBezTo>
                  <a:cubicBezTo>
                    <a:pt x="70" y="96"/>
                    <a:pt x="71" y="94"/>
                    <a:pt x="68" y="94"/>
                  </a:cubicBezTo>
                  <a:cubicBezTo>
                    <a:pt x="66" y="96"/>
                    <a:pt x="69" y="98"/>
                    <a:pt x="70" y="100"/>
                  </a:cubicBezTo>
                  <a:close/>
                  <a:moveTo>
                    <a:pt x="68" y="103"/>
                  </a:moveTo>
                  <a:cubicBezTo>
                    <a:pt x="68" y="102"/>
                    <a:pt x="68" y="102"/>
                    <a:pt x="68" y="102"/>
                  </a:cubicBezTo>
                  <a:cubicBezTo>
                    <a:pt x="69" y="102"/>
                    <a:pt x="69" y="101"/>
                    <a:pt x="69" y="101"/>
                  </a:cubicBezTo>
                  <a:cubicBezTo>
                    <a:pt x="66" y="102"/>
                    <a:pt x="68" y="99"/>
                    <a:pt x="66" y="99"/>
                  </a:cubicBezTo>
                  <a:cubicBezTo>
                    <a:pt x="66" y="101"/>
                    <a:pt x="67" y="102"/>
                    <a:pt x="68" y="103"/>
                  </a:cubicBezTo>
                  <a:close/>
                  <a:moveTo>
                    <a:pt x="65" y="107"/>
                  </a:moveTo>
                  <a:cubicBezTo>
                    <a:pt x="66" y="105"/>
                    <a:pt x="65" y="103"/>
                    <a:pt x="63" y="104"/>
                  </a:cubicBezTo>
                  <a:cubicBezTo>
                    <a:pt x="63" y="105"/>
                    <a:pt x="64" y="106"/>
                    <a:pt x="65" y="107"/>
                  </a:cubicBezTo>
                  <a:close/>
                  <a:moveTo>
                    <a:pt x="61" y="107"/>
                  </a:moveTo>
                  <a:cubicBezTo>
                    <a:pt x="60" y="110"/>
                    <a:pt x="64" y="110"/>
                    <a:pt x="64" y="107"/>
                  </a:cubicBezTo>
                  <a:cubicBezTo>
                    <a:pt x="62" y="108"/>
                    <a:pt x="62" y="106"/>
                    <a:pt x="61"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4" name="Freeform 42"/>
            <p:cNvSpPr>
              <a:spLocks/>
            </p:cNvSpPr>
            <p:nvPr/>
          </p:nvSpPr>
          <p:spPr bwMode="auto">
            <a:xfrm>
              <a:off x="3443288" y="2114550"/>
              <a:ext cx="155575" cy="84138"/>
            </a:xfrm>
            <a:custGeom>
              <a:avLst/>
              <a:gdLst>
                <a:gd name="T0" fmla="*/ 22 w 22"/>
                <a:gd name="T1" fmla="*/ 8 h 12"/>
                <a:gd name="T2" fmla="*/ 12 w 22"/>
                <a:gd name="T3" fmla="*/ 7 h 12"/>
                <a:gd name="T4" fmla="*/ 0 w 22"/>
                <a:gd name="T5" fmla="*/ 2 h 12"/>
                <a:gd name="T6" fmla="*/ 0 w 22"/>
                <a:gd name="T7" fmla="*/ 0 h 12"/>
                <a:gd name="T8" fmla="*/ 2 w 22"/>
                <a:gd name="T9" fmla="*/ 0 h 12"/>
                <a:gd name="T10" fmla="*/ 22 w 22"/>
                <a:gd name="T11" fmla="*/ 8 h 12"/>
              </a:gdLst>
              <a:ahLst/>
              <a:cxnLst>
                <a:cxn ang="0">
                  <a:pos x="T0" y="T1"/>
                </a:cxn>
                <a:cxn ang="0">
                  <a:pos x="T2" y="T3"/>
                </a:cxn>
                <a:cxn ang="0">
                  <a:pos x="T4" y="T5"/>
                </a:cxn>
                <a:cxn ang="0">
                  <a:pos x="T6" y="T7"/>
                </a:cxn>
                <a:cxn ang="0">
                  <a:pos x="T8" y="T9"/>
                </a:cxn>
                <a:cxn ang="0">
                  <a:pos x="T10" y="T11"/>
                </a:cxn>
              </a:cxnLst>
              <a:rect l="0" t="0" r="r" b="b"/>
              <a:pathLst>
                <a:path w="22" h="12">
                  <a:moveTo>
                    <a:pt x="22" y="8"/>
                  </a:moveTo>
                  <a:cubicBezTo>
                    <a:pt x="20" y="12"/>
                    <a:pt x="15" y="8"/>
                    <a:pt x="12" y="7"/>
                  </a:cubicBezTo>
                  <a:cubicBezTo>
                    <a:pt x="7" y="5"/>
                    <a:pt x="3" y="4"/>
                    <a:pt x="0" y="2"/>
                  </a:cubicBezTo>
                  <a:cubicBezTo>
                    <a:pt x="0" y="1"/>
                    <a:pt x="0" y="1"/>
                    <a:pt x="0" y="0"/>
                  </a:cubicBezTo>
                  <a:cubicBezTo>
                    <a:pt x="0" y="0"/>
                    <a:pt x="1" y="0"/>
                    <a:pt x="2" y="0"/>
                  </a:cubicBezTo>
                  <a:cubicBezTo>
                    <a:pt x="9" y="2"/>
                    <a:pt x="17" y="3"/>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5" name="Freeform 50"/>
            <p:cNvSpPr>
              <a:spLocks/>
            </p:cNvSpPr>
            <p:nvPr/>
          </p:nvSpPr>
          <p:spPr bwMode="auto">
            <a:xfrm>
              <a:off x="3430588" y="2170113"/>
              <a:ext cx="147638" cy="71438"/>
            </a:xfrm>
            <a:custGeom>
              <a:avLst/>
              <a:gdLst>
                <a:gd name="T0" fmla="*/ 21 w 21"/>
                <a:gd name="T1" fmla="*/ 10 h 10"/>
                <a:gd name="T2" fmla="*/ 1 w 21"/>
                <a:gd name="T3" fmla="*/ 2 h 10"/>
                <a:gd name="T4" fmla="*/ 0 w 21"/>
                <a:gd name="T5" fmla="*/ 1 h 10"/>
                <a:gd name="T6" fmla="*/ 2 w 21"/>
                <a:gd name="T7" fmla="*/ 0 h 10"/>
                <a:gd name="T8" fmla="*/ 13 w 21"/>
                <a:gd name="T9" fmla="*/ 4 h 10"/>
                <a:gd name="T10" fmla="*/ 21 w 21"/>
                <a:gd name="T11" fmla="*/ 10 h 10"/>
              </a:gdLst>
              <a:ahLst/>
              <a:cxnLst>
                <a:cxn ang="0">
                  <a:pos x="T0" y="T1"/>
                </a:cxn>
                <a:cxn ang="0">
                  <a:pos x="T2" y="T3"/>
                </a:cxn>
                <a:cxn ang="0">
                  <a:pos x="T4" y="T5"/>
                </a:cxn>
                <a:cxn ang="0">
                  <a:pos x="T6" y="T7"/>
                </a:cxn>
                <a:cxn ang="0">
                  <a:pos x="T8" y="T9"/>
                </a:cxn>
                <a:cxn ang="0">
                  <a:pos x="T10" y="T11"/>
                </a:cxn>
              </a:cxnLst>
              <a:rect l="0" t="0" r="r" b="b"/>
              <a:pathLst>
                <a:path w="21" h="10">
                  <a:moveTo>
                    <a:pt x="21" y="10"/>
                  </a:moveTo>
                  <a:cubicBezTo>
                    <a:pt x="12" y="9"/>
                    <a:pt x="8" y="5"/>
                    <a:pt x="1" y="2"/>
                  </a:cubicBezTo>
                  <a:cubicBezTo>
                    <a:pt x="0" y="2"/>
                    <a:pt x="0" y="1"/>
                    <a:pt x="0" y="1"/>
                  </a:cubicBezTo>
                  <a:cubicBezTo>
                    <a:pt x="1" y="0"/>
                    <a:pt x="1" y="0"/>
                    <a:pt x="2" y="0"/>
                  </a:cubicBezTo>
                  <a:cubicBezTo>
                    <a:pt x="6" y="0"/>
                    <a:pt x="9" y="2"/>
                    <a:pt x="13" y="4"/>
                  </a:cubicBezTo>
                  <a:cubicBezTo>
                    <a:pt x="16" y="5"/>
                    <a:pt x="21" y="5"/>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6" name="Freeform 52"/>
            <p:cNvSpPr>
              <a:spLocks/>
            </p:cNvSpPr>
            <p:nvPr/>
          </p:nvSpPr>
          <p:spPr bwMode="auto">
            <a:xfrm>
              <a:off x="3408363" y="2219325"/>
              <a:ext cx="274638" cy="134938"/>
            </a:xfrm>
            <a:custGeom>
              <a:avLst/>
              <a:gdLst>
                <a:gd name="T0" fmla="*/ 39 w 39"/>
                <a:gd name="T1" fmla="*/ 19 h 19"/>
                <a:gd name="T2" fmla="*/ 18 w 39"/>
                <a:gd name="T3" fmla="*/ 12 h 19"/>
                <a:gd name="T4" fmla="*/ 0 w 39"/>
                <a:gd name="T5" fmla="*/ 2 h 19"/>
                <a:gd name="T6" fmla="*/ 1 w 39"/>
                <a:gd name="T7" fmla="*/ 1 h 19"/>
                <a:gd name="T8" fmla="*/ 2 w 39"/>
                <a:gd name="T9" fmla="*/ 1 h 19"/>
                <a:gd name="T10" fmla="*/ 31 w 39"/>
                <a:gd name="T11" fmla="*/ 13 h 19"/>
                <a:gd name="T12" fmla="*/ 39 w 3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39" y="19"/>
                  </a:moveTo>
                  <a:cubicBezTo>
                    <a:pt x="32" y="19"/>
                    <a:pt x="25" y="15"/>
                    <a:pt x="18" y="12"/>
                  </a:cubicBezTo>
                  <a:cubicBezTo>
                    <a:pt x="12" y="9"/>
                    <a:pt x="6" y="6"/>
                    <a:pt x="0" y="2"/>
                  </a:cubicBezTo>
                  <a:cubicBezTo>
                    <a:pt x="0" y="2"/>
                    <a:pt x="0" y="1"/>
                    <a:pt x="1" y="1"/>
                  </a:cubicBezTo>
                  <a:cubicBezTo>
                    <a:pt x="1" y="1"/>
                    <a:pt x="2" y="0"/>
                    <a:pt x="2" y="1"/>
                  </a:cubicBezTo>
                  <a:cubicBezTo>
                    <a:pt x="12" y="4"/>
                    <a:pt x="21" y="9"/>
                    <a:pt x="31" y="13"/>
                  </a:cubicBezTo>
                  <a:cubicBezTo>
                    <a:pt x="34" y="14"/>
                    <a:pt x="39" y="15"/>
                    <a:pt x="3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7" name="Freeform 62"/>
            <p:cNvSpPr>
              <a:spLocks/>
            </p:cNvSpPr>
            <p:nvPr/>
          </p:nvSpPr>
          <p:spPr bwMode="auto">
            <a:xfrm>
              <a:off x="3387725" y="2290763"/>
              <a:ext cx="288925" cy="139700"/>
            </a:xfrm>
            <a:custGeom>
              <a:avLst/>
              <a:gdLst>
                <a:gd name="T0" fmla="*/ 41 w 41"/>
                <a:gd name="T1" fmla="*/ 20 h 20"/>
                <a:gd name="T2" fmla="*/ 21 w 41"/>
                <a:gd name="T3" fmla="*/ 11 h 20"/>
                <a:gd name="T4" fmla="*/ 0 w 41"/>
                <a:gd name="T5" fmla="*/ 1 h 20"/>
                <a:gd name="T6" fmla="*/ 1 w 41"/>
                <a:gd name="T7" fmla="*/ 0 h 20"/>
                <a:gd name="T8" fmla="*/ 2 w 41"/>
                <a:gd name="T9" fmla="*/ 0 h 20"/>
                <a:gd name="T10" fmla="*/ 34 w 41"/>
                <a:gd name="T11" fmla="*/ 14 h 20"/>
                <a:gd name="T12" fmla="*/ 41 w 4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41" y="20"/>
                  </a:moveTo>
                  <a:cubicBezTo>
                    <a:pt x="34" y="20"/>
                    <a:pt x="28" y="14"/>
                    <a:pt x="21" y="11"/>
                  </a:cubicBezTo>
                  <a:cubicBezTo>
                    <a:pt x="14" y="8"/>
                    <a:pt x="7" y="5"/>
                    <a:pt x="0" y="1"/>
                  </a:cubicBezTo>
                  <a:cubicBezTo>
                    <a:pt x="0" y="1"/>
                    <a:pt x="0" y="0"/>
                    <a:pt x="1" y="0"/>
                  </a:cubicBezTo>
                  <a:cubicBezTo>
                    <a:pt x="1" y="0"/>
                    <a:pt x="2" y="0"/>
                    <a:pt x="2" y="0"/>
                  </a:cubicBezTo>
                  <a:cubicBezTo>
                    <a:pt x="13" y="3"/>
                    <a:pt x="24" y="8"/>
                    <a:pt x="34" y="14"/>
                  </a:cubicBezTo>
                  <a:cubicBezTo>
                    <a:pt x="37" y="15"/>
                    <a:pt x="41" y="16"/>
                    <a:pt x="4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8" name="Freeform 64"/>
            <p:cNvSpPr>
              <a:spLocks/>
            </p:cNvSpPr>
            <p:nvPr/>
          </p:nvSpPr>
          <p:spPr bwMode="auto">
            <a:xfrm>
              <a:off x="3379788" y="2339975"/>
              <a:ext cx="92075" cy="49213"/>
            </a:xfrm>
            <a:custGeom>
              <a:avLst/>
              <a:gdLst>
                <a:gd name="T0" fmla="*/ 13 w 13"/>
                <a:gd name="T1" fmla="*/ 7 h 7"/>
                <a:gd name="T2" fmla="*/ 0 w 13"/>
                <a:gd name="T3" fmla="*/ 0 h 7"/>
                <a:gd name="T4" fmla="*/ 13 w 13"/>
                <a:gd name="T5" fmla="*/ 7 h 7"/>
              </a:gdLst>
              <a:ahLst/>
              <a:cxnLst>
                <a:cxn ang="0">
                  <a:pos x="T0" y="T1"/>
                </a:cxn>
                <a:cxn ang="0">
                  <a:pos x="T2" y="T3"/>
                </a:cxn>
                <a:cxn ang="0">
                  <a:pos x="T4" y="T5"/>
                </a:cxn>
              </a:cxnLst>
              <a:rect l="0" t="0" r="r" b="b"/>
              <a:pathLst>
                <a:path w="13" h="7">
                  <a:moveTo>
                    <a:pt x="13" y="7"/>
                  </a:moveTo>
                  <a:cubicBezTo>
                    <a:pt x="9" y="7"/>
                    <a:pt x="3" y="4"/>
                    <a:pt x="0" y="0"/>
                  </a:cubicBezTo>
                  <a:cubicBezTo>
                    <a:pt x="4" y="0"/>
                    <a:pt x="12" y="3"/>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49" name="Freeform 73"/>
            <p:cNvSpPr>
              <a:spLocks noEditPoints="1"/>
            </p:cNvSpPr>
            <p:nvPr/>
          </p:nvSpPr>
          <p:spPr bwMode="auto">
            <a:xfrm>
              <a:off x="3275013" y="2430463"/>
              <a:ext cx="381000" cy="282575"/>
            </a:xfrm>
            <a:custGeom>
              <a:avLst/>
              <a:gdLst>
                <a:gd name="T0" fmla="*/ 31 w 54"/>
                <a:gd name="T1" fmla="*/ 4 h 40"/>
                <a:gd name="T2" fmla="*/ 29 w 54"/>
                <a:gd name="T3" fmla="*/ 10 h 40"/>
                <a:gd name="T4" fmla="*/ 33 w 54"/>
                <a:gd name="T5" fmla="*/ 12 h 40"/>
                <a:gd name="T6" fmla="*/ 40 w 54"/>
                <a:gd name="T7" fmla="*/ 1 h 40"/>
                <a:gd name="T8" fmla="*/ 46 w 54"/>
                <a:gd name="T9" fmla="*/ 5 h 40"/>
                <a:gd name="T10" fmla="*/ 44 w 54"/>
                <a:gd name="T11" fmla="*/ 10 h 40"/>
                <a:gd name="T12" fmla="*/ 54 w 54"/>
                <a:gd name="T13" fmla="*/ 6 h 40"/>
                <a:gd name="T14" fmla="*/ 43 w 54"/>
                <a:gd name="T15" fmla="*/ 13 h 40"/>
                <a:gd name="T16" fmla="*/ 31 w 54"/>
                <a:gd name="T17" fmla="*/ 40 h 40"/>
                <a:gd name="T18" fmla="*/ 14 w 54"/>
                <a:gd name="T19" fmla="*/ 31 h 40"/>
                <a:gd name="T20" fmla="*/ 0 w 54"/>
                <a:gd name="T21" fmla="*/ 20 h 40"/>
                <a:gd name="T22" fmla="*/ 7 w 54"/>
                <a:gd name="T23" fmla="*/ 7 h 40"/>
                <a:gd name="T24" fmla="*/ 18 w 54"/>
                <a:gd name="T25" fmla="*/ 10 h 40"/>
                <a:gd name="T26" fmla="*/ 25 w 54"/>
                <a:gd name="T27" fmla="*/ 0 h 40"/>
                <a:gd name="T28" fmla="*/ 31 w 54"/>
                <a:gd name="T29" fmla="*/ 4 h 40"/>
                <a:gd name="T30" fmla="*/ 10 w 54"/>
                <a:gd name="T31" fmla="*/ 24 h 40"/>
                <a:gd name="T32" fmla="*/ 11 w 54"/>
                <a:gd name="T33" fmla="*/ 24 h 40"/>
                <a:gd name="T34" fmla="*/ 18 w 54"/>
                <a:gd name="T35" fmla="*/ 12 h 40"/>
                <a:gd name="T36" fmla="*/ 10 w 54"/>
                <a:gd name="T37" fmla="*/ 24 h 40"/>
                <a:gd name="T38" fmla="*/ 23 w 54"/>
                <a:gd name="T39" fmla="*/ 32 h 40"/>
                <a:gd name="T40" fmla="*/ 32 w 54"/>
                <a:gd name="T41" fmla="*/ 13 h 40"/>
                <a:gd name="T42" fmla="*/ 27 w 54"/>
                <a:gd name="T43" fmla="*/ 13 h 40"/>
                <a:gd name="T44" fmla="*/ 23 w 54"/>
                <a:gd name="T4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0">
                  <a:moveTo>
                    <a:pt x="31" y="4"/>
                  </a:moveTo>
                  <a:cubicBezTo>
                    <a:pt x="31" y="7"/>
                    <a:pt x="30" y="8"/>
                    <a:pt x="29" y="10"/>
                  </a:cubicBezTo>
                  <a:cubicBezTo>
                    <a:pt x="30" y="11"/>
                    <a:pt x="32" y="11"/>
                    <a:pt x="33" y="12"/>
                  </a:cubicBezTo>
                  <a:cubicBezTo>
                    <a:pt x="36" y="8"/>
                    <a:pt x="37" y="5"/>
                    <a:pt x="40" y="1"/>
                  </a:cubicBezTo>
                  <a:cubicBezTo>
                    <a:pt x="43" y="2"/>
                    <a:pt x="44" y="3"/>
                    <a:pt x="46" y="5"/>
                  </a:cubicBezTo>
                  <a:cubicBezTo>
                    <a:pt x="45" y="7"/>
                    <a:pt x="44" y="8"/>
                    <a:pt x="44" y="10"/>
                  </a:cubicBezTo>
                  <a:cubicBezTo>
                    <a:pt x="48" y="10"/>
                    <a:pt x="50" y="5"/>
                    <a:pt x="54" y="6"/>
                  </a:cubicBezTo>
                  <a:cubicBezTo>
                    <a:pt x="52" y="10"/>
                    <a:pt x="48" y="12"/>
                    <a:pt x="43" y="13"/>
                  </a:cubicBezTo>
                  <a:cubicBezTo>
                    <a:pt x="39" y="22"/>
                    <a:pt x="35" y="31"/>
                    <a:pt x="31" y="40"/>
                  </a:cubicBezTo>
                  <a:cubicBezTo>
                    <a:pt x="25" y="38"/>
                    <a:pt x="19" y="34"/>
                    <a:pt x="14" y="31"/>
                  </a:cubicBezTo>
                  <a:cubicBezTo>
                    <a:pt x="9" y="27"/>
                    <a:pt x="4" y="24"/>
                    <a:pt x="0" y="20"/>
                  </a:cubicBezTo>
                  <a:cubicBezTo>
                    <a:pt x="3" y="17"/>
                    <a:pt x="6" y="12"/>
                    <a:pt x="7" y="7"/>
                  </a:cubicBezTo>
                  <a:cubicBezTo>
                    <a:pt x="11" y="5"/>
                    <a:pt x="15" y="8"/>
                    <a:pt x="18" y="10"/>
                  </a:cubicBezTo>
                  <a:cubicBezTo>
                    <a:pt x="21" y="8"/>
                    <a:pt x="22" y="3"/>
                    <a:pt x="25" y="0"/>
                  </a:cubicBezTo>
                  <a:cubicBezTo>
                    <a:pt x="28" y="0"/>
                    <a:pt x="30" y="2"/>
                    <a:pt x="31" y="4"/>
                  </a:cubicBezTo>
                  <a:close/>
                  <a:moveTo>
                    <a:pt x="10" y="24"/>
                  </a:moveTo>
                  <a:cubicBezTo>
                    <a:pt x="10" y="24"/>
                    <a:pt x="11" y="24"/>
                    <a:pt x="11" y="24"/>
                  </a:cubicBezTo>
                  <a:cubicBezTo>
                    <a:pt x="15" y="22"/>
                    <a:pt x="15" y="16"/>
                    <a:pt x="18" y="12"/>
                  </a:cubicBezTo>
                  <a:cubicBezTo>
                    <a:pt x="12" y="12"/>
                    <a:pt x="12" y="20"/>
                    <a:pt x="10" y="24"/>
                  </a:cubicBezTo>
                  <a:close/>
                  <a:moveTo>
                    <a:pt x="23" y="32"/>
                  </a:moveTo>
                  <a:cubicBezTo>
                    <a:pt x="26" y="25"/>
                    <a:pt x="30" y="21"/>
                    <a:pt x="32" y="13"/>
                  </a:cubicBezTo>
                  <a:cubicBezTo>
                    <a:pt x="30" y="13"/>
                    <a:pt x="29" y="13"/>
                    <a:pt x="27" y="13"/>
                  </a:cubicBezTo>
                  <a:cubicBezTo>
                    <a:pt x="27" y="19"/>
                    <a:pt x="16" y="29"/>
                    <a:pt x="2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grpSp>
      <p:grpSp>
        <p:nvGrpSpPr>
          <p:cNvPr id="50" name="Group 49"/>
          <p:cNvGrpSpPr>
            <a:grpSpLocks noChangeAspect="1"/>
          </p:cNvGrpSpPr>
          <p:nvPr/>
        </p:nvGrpSpPr>
        <p:grpSpPr>
          <a:xfrm>
            <a:off x="4817463" y="3505098"/>
            <a:ext cx="315720" cy="324000"/>
            <a:chOff x="4259263" y="555625"/>
            <a:chExt cx="1876425" cy="1925638"/>
          </a:xfrm>
          <a:solidFill>
            <a:srgbClr val="FFFFFF"/>
          </a:solidFill>
        </p:grpSpPr>
        <p:sp>
          <p:nvSpPr>
            <p:cNvPr id="51" name="Freeform 31"/>
            <p:cNvSpPr>
              <a:spLocks noEditPoints="1"/>
            </p:cNvSpPr>
            <p:nvPr/>
          </p:nvSpPr>
          <p:spPr bwMode="auto">
            <a:xfrm>
              <a:off x="4259263" y="555625"/>
              <a:ext cx="1876425" cy="1925638"/>
            </a:xfrm>
            <a:custGeom>
              <a:avLst/>
              <a:gdLst>
                <a:gd name="T0" fmla="*/ 188 w 192"/>
                <a:gd name="T1" fmla="*/ 42 h 197"/>
                <a:gd name="T2" fmla="*/ 170 w 192"/>
                <a:gd name="T3" fmla="*/ 19 h 197"/>
                <a:gd name="T4" fmla="*/ 150 w 192"/>
                <a:gd name="T5" fmla="*/ 7 h 197"/>
                <a:gd name="T6" fmla="*/ 116 w 192"/>
                <a:gd name="T7" fmla="*/ 1 h 197"/>
                <a:gd name="T8" fmla="*/ 89 w 192"/>
                <a:gd name="T9" fmla="*/ 6 h 197"/>
                <a:gd name="T10" fmla="*/ 68 w 192"/>
                <a:gd name="T11" fmla="*/ 16 h 197"/>
                <a:gd name="T12" fmla="*/ 57 w 192"/>
                <a:gd name="T13" fmla="*/ 29 h 197"/>
                <a:gd name="T14" fmla="*/ 50 w 192"/>
                <a:gd name="T15" fmla="*/ 49 h 197"/>
                <a:gd name="T16" fmla="*/ 18 w 192"/>
                <a:gd name="T17" fmla="*/ 53 h 197"/>
                <a:gd name="T18" fmla="*/ 5 w 192"/>
                <a:gd name="T19" fmla="*/ 65 h 197"/>
                <a:gd name="T20" fmla="*/ 1 w 192"/>
                <a:gd name="T21" fmla="*/ 91 h 197"/>
                <a:gd name="T22" fmla="*/ 3 w 192"/>
                <a:gd name="T23" fmla="*/ 138 h 197"/>
                <a:gd name="T24" fmla="*/ 12 w 192"/>
                <a:gd name="T25" fmla="*/ 153 h 197"/>
                <a:gd name="T26" fmla="*/ 36 w 192"/>
                <a:gd name="T27" fmla="*/ 161 h 197"/>
                <a:gd name="T28" fmla="*/ 42 w 192"/>
                <a:gd name="T29" fmla="*/ 182 h 197"/>
                <a:gd name="T30" fmla="*/ 54 w 192"/>
                <a:gd name="T31" fmla="*/ 188 h 197"/>
                <a:gd name="T32" fmla="*/ 65 w 192"/>
                <a:gd name="T33" fmla="*/ 168 h 197"/>
                <a:gd name="T34" fmla="*/ 77 w 192"/>
                <a:gd name="T35" fmla="*/ 158 h 197"/>
                <a:gd name="T36" fmla="*/ 95 w 192"/>
                <a:gd name="T37" fmla="*/ 149 h 197"/>
                <a:gd name="T38" fmla="*/ 105 w 192"/>
                <a:gd name="T39" fmla="*/ 126 h 197"/>
                <a:gd name="T40" fmla="*/ 123 w 192"/>
                <a:gd name="T41" fmla="*/ 127 h 197"/>
                <a:gd name="T42" fmla="*/ 147 w 192"/>
                <a:gd name="T43" fmla="*/ 139 h 197"/>
                <a:gd name="T44" fmla="*/ 164 w 192"/>
                <a:gd name="T45" fmla="*/ 144 h 197"/>
                <a:gd name="T46" fmla="*/ 171 w 192"/>
                <a:gd name="T47" fmla="*/ 113 h 197"/>
                <a:gd name="T48" fmla="*/ 187 w 192"/>
                <a:gd name="T49" fmla="*/ 98 h 197"/>
                <a:gd name="T50" fmla="*/ 191 w 192"/>
                <a:gd name="T51" fmla="*/ 73 h 197"/>
                <a:gd name="T52" fmla="*/ 50 w 192"/>
                <a:gd name="T53" fmla="*/ 190 h 197"/>
                <a:gd name="T54" fmla="*/ 95 w 192"/>
                <a:gd name="T55" fmla="*/ 142 h 197"/>
                <a:gd name="T56" fmla="*/ 69 w 192"/>
                <a:gd name="T57" fmla="*/ 157 h 197"/>
                <a:gd name="T58" fmla="*/ 56 w 192"/>
                <a:gd name="T59" fmla="*/ 173 h 197"/>
                <a:gd name="T60" fmla="*/ 47 w 192"/>
                <a:gd name="T61" fmla="*/ 184 h 197"/>
                <a:gd name="T62" fmla="*/ 46 w 192"/>
                <a:gd name="T63" fmla="*/ 158 h 197"/>
                <a:gd name="T64" fmla="*/ 40 w 192"/>
                <a:gd name="T65" fmla="*/ 150 h 197"/>
                <a:gd name="T66" fmla="*/ 47 w 192"/>
                <a:gd name="T67" fmla="*/ 129 h 197"/>
                <a:gd name="T68" fmla="*/ 54 w 192"/>
                <a:gd name="T69" fmla="*/ 108 h 197"/>
                <a:gd name="T70" fmla="*/ 47 w 192"/>
                <a:gd name="T71" fmla="*/ 86 h 197"/>
                <a:gd name="T72" fmla="*/ 43 w 192"/>
                <a:gd name="T73" fmla="*/ 59 h 197"/>
                <a:gd name="T74" fmla="*/ 54 w 192"/>
                <a:gd name="T75" fmla="*/ 78 h 197"/>
                <a:gd name="T76" fmla="*/ 61 w 192"/>
                <a:gd name="T77" fmla="*/ 100 h 197"/>
                <a:gd name="T78" fmla="*/ 75 w 192"/>
                <a:gd name="T79" fmla="*/ 115 h 197"/>
                <a:gd name="T80" fmla="*/ 91 w 192"/>
                <a:gd name="T81" fmla="*/ 122 h 197"/>
                <a:gd name="T82" fmla="*/ 140 w 192"/>
                <a:gd name="T83" fmla="*/ 11 h 197"/>
                <a:gd name="T84" fmla="*/ 125 w 192"/>
                <a:gd name="T85" fmla="*/ 20 h 197"/>
                <a:gd name="T86" fmla="*/ 120 w 192"/>
                <a:gd name="T87" fmla="*/ 43 h 197"/>
                <a:gd name="T88" fmla="*/ 116 w 192"/>
                <a:gd name="T89" fmla="*/ 63 h 197"/>
                <a:gd name="T90" fmla="*/ 112 w 192"/>
                <a:gd name="T91" fmla="*/ 80 h 197"/>
                <a:gd name="T92" fmla="*/ 117 w 192"/>
                <a:gd name="T93" fmla="*/ 94 h 197"/>
                <a:gd name="T94" fmla="*/ 119 w 192"/>
                <a:gd name="T95" fmla="*/ 112 h 197"/>
                <a:gd name="T96" fmla="*/ 127 w 192"/>
                <a:gd name="T97" fmla="*/ 122 h 197"/>
                <a:gd name="T98" fmla="*/ 105 w 192"/>
                <a:gd name="T99" fmla="*/ 106 h 197"/>
                <a:gd name="T100" fmla="*/ 104 w 192"/>
                <a:gd name="T101" fmla="*/ 80 h 197"/>
                <a:gd name="T102" fmla="*/ 98 w 192"/>
                <a:gd name="T103" fmla="*/ 64 h 197"/>
                <a:gd name="T104" fmla="*/ 79 w 192"/>
                <a:gd name="T105" fmla="*/ 54 h 197"/>
                <a:gd name="T106" fmla="*/ 57 w 192"/>
                <a:gd name="T107" fmla="*/ 43 h 197"/>
                <a:gd name="T108" fmla="*/ 69 w 192"/>
                <a:gd name="T109" fmla="*/ 24 h 197"/>
                <a:gd name="T110" fmla="*/ 91 w 192"/>
                <a:gd name="T111" fmla="*/ 11 h 197"/>
                <a:gd name="T112" fmla="*/ 110 w 192"/>
                <a:gd name="T113" fmla="*/ 7 h 197"/>
                <a:gd name="T114" fmla="*/ 135 w 192"/>
                <a:gd name="T115" fmla="*/ 8 h 197"/>
                <a:gd name="T116" fmla="*/ 150 w 192"/>
                <a:gd name="T117" fmla="*/ 140 h 197"/>
                <a:gd name="T118" fmla="*/ 155 w 192"/>
                <a:gd name="T119" fmla="*/ 144 h 197"/>
                <a:gd name="T120" fmla="*/ 160 w 192"/>
                <a:gd name="T121" fmla="*/ 133 h 197"/>
                <a:gd name="T122" fmla="*/ 184 w 192"/>
                <a:gd name="T123"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7">
                  <a:moveTo>
                    <a:pt x="191" y="70"/>
                  </a:moveTo>
                  <a:cubicBezTo>
                    <a:pt x="192" y="69"/>
                    <a:pt x="191" y="68"/>
                    <a:pt x="191" y="68"/>
                  </a:cubicBezTo>
                  <a:cubicBezTo>
                    <a:pt x="191" y="67"/>
                    <a:pt x="191" y="67"/>
                    <a:pt x="191" y="66"/>
                  </a:cubicBezTo>
                  <a:cubicBezTo>
                    <a:pt x="191" y="66"/>
                    <a:pt x="191" y="65"/>
                    <a:pt x="191" y="64"/>
                  </a:cubicBezTo>
                  <a:cubicBezTo>
                    <a:pt x="191" y="63"/>
                    <a:pt x="191" y="63"/>
                    <a:pt x="191" y="62"/>
                  </a:cubicBezTo>
                  <a:cubicBezTo>
                    <a:pt x="191" y="62"/>
                    <a:pt x="191" y="61"/>
                    <a:pt x="191" y="61"/>
                  </a:cubicBezTo>
                  <a:cubicBezTo>
                    <a:pt x="191" y="61"/>
                    <a:pt x="191" y="61"/>
                    <a:pt x="191" y="60"/>
                  </a:cubicBezTo>
                  <a:cubicBezTo>
                    <a:pt x="191" y="60"/>
                    <a:pt x="191" y="58"/>
                    <a:pt x="191" y="58"/>
                  </a:cubicBezTo>
                  <a:cubicBezTo>
                    <a:pt x="191" y="58"/>
                    <a:pt x="191" y="58"/>
                    <a:pt x="191" y="57"/>
                  </a:cubicBezTo>
                  <a:cubicBezTo>
                    <a:pt x="191" y="57"/>
                    <a:pt x="191" y="57"/>
                    <a:pt x="190" y="56"/>
                  </a:cubicBezTo>
                  <a:cubicBezTo>
                    <a:pt x="190" y="56"/>
                    <a:pt x="190" y="55"/>
                    <a:pt x="190" y="55"/>
                  </a:cubicBezTo>
                  <a:cubicBezTo>
                    <a:pt x="190" y="54"/>
                    <a:pt x="189" y="53"/>
                    <a:pt x="189" y="52"/>
                  </a:cubicBezTo>
                  <a:cubicBezTo>
                    <a:pt x="189" y="51"/>
                    <a:pt x="189" y="51"/>
                    <a:pt x="189" y="51"/>
                  </a:cubicBezTo>
                  <a:cubicBezTo>
                    <a:pt x="189" y="50"/>
                    <a:pt x="189" y="50"/>
                    <a:pt x="189" y="49"/>
                  </a:cubicBezTo>
                  <a:cubicBezTo>
                    <a:pt x="190" y="48"/>
                    <a:pt x="189" y="47"/>
                    <a:pt x="189" y="46"/>
                  </a:cubicBezTo>
                  <a:cubicBezTo>
                    <a:pt x="189" y="46"/>
                    <a:pt x="189" y="45"/>
                    <a:pt x="189" y="45"/>
                  </a:cubicBezTo>
                  <a:cubicBezTo>
                    <a:pt x="189" y="44"/>
                    <a:pt x="188" y="43"/>
                    <a:pt x="188" y="42"/>
                  </a:cubicBezTo>
                  <a:cubicBezTo>
                    <a:pt x="188" y="41"/>
                    <a:pt x="188" y="41"/>
                    <a:pt x="188" y="41"/>
                  </a:cubicBezTo>
                  <a:cubicBezTo>
                    <a:pt x="188" y="40"/>
                    <a:pt x="188" y="40"/>
                    <a:pt x="188" y="39"/>
                  </a:cubicBezTo>
                  <a:cubicBezTo>
                    <a:pt x="187" y="39"/>
                    <a:pt x="187" y="38"/>
                    <a:pt x="187" y="38"/>
                  </a:cubicBezTo>
                  <a:cubicBezTo>
                    <a:pt x="187" y="37"/>
                    <a:pt x="187" y="37"/>
                    <a:pt x="187" y="36"/>
                  </a:cubicBezTo>
                  <a:cubicBezTo>
                    <a:pt x="186" y="36"/>
                    <a:pt x="186" y="35"/>
                    <a:pt x="186" y="35"/>
                  </a:cubicBezTo>
                  <a:cubicBezTo>
                    <a:pt x="186" y="35"/>
                    <a:pt x="186" y="34"/>
                    <a:pt x="186" y="34"/>
                  </a:cubicBezTo>
                  <a:cubicBezTo>
                    <a:pt x="185" y="33"/>
                    <a:pt x="184" y="31"/>
                    <a:pt x="183" y="30"/>
                  </a:cubicBezTo>
                  <a:cubicBezTo>
                    <a:pt x="182" y="29"/>
                    <a:pt x="182" y="28"/>
                    <a:pt x="181" y="27"/>
                  </a:cubicBezTo>
                  <a:cubicBezTo>
                    <a:pt x="181" y="26"/>
                    <a:pt x="180" y="26"/>
                    <a:pt x="180" y="26"/>
                  </a:cubicBezTo>
                  <a:cubicBezTo>
                    <a:pt x="179" y="26"/>
                    <a:pt x="179" y="25"/>
                    <a:pt x="179" y="25"/>
                  </a:cubicBezTo>
                  <a:cubicBezTo>
                    <a:pt x="179" y="25"/>
                    <a:pt x="178" y="25"/>
                    <a:pt x="178" y="24"/>
                  </a:cubicBezTo>
                  <a:cubicBezTo>
                    <a:pt x="177" y="24"/>
                    <a:pt x="177" y="23"/>
                    <a:pt x="176" y="23"/>
                  </a:cubicBezTo>
                  <a:cubicBezTo>
                    <a:pt x="176" y="23"/>
                    <a:pt x="176" y="23"/>
                    <a:pt x="176" y="23"/>
                  </a:cubicBezTo>
                  <a:cubicBezTo>
                    <a:pt x="176" y="23"/>
                    <a:pt x="175" y="22"/>
                    <a:pt x="175" y="22"/>
                  </a:cubicBezTo>
                  <a:cubicBezTo>
                    <a:pt x="175" y="22"/>
                    <a:pt x="174" y="22"/>
                    <a:pt x="174" y="21"/>
                  </a:cubicBezTo>
                  <a:cubicBezTo>
                    <a:pt x="173" y="21"/>
                    <a:pt x="173" y="20"/>
                    <a:pt x="172" y="20"/>
                  </a:cubicBezTo>
                  <a:cubicBezTo>
                    <a:pt x="171" y="19"/>
                    <a:pt x="171" y="19"/>
                    <a:pt x="170" y="19"/>
                  </a:cubicBezTo>
                  <a:cubicBezTo>
                    <a:pt x="170" y="18"/>
                    <a:pt x="169" y="18"/>
                    <a:pt x="169" y="18"/>
                  </a:cubicBezTo>
                  <a:cubicBezTo>
                    <a:pt x="169" y="18"/>
                    <a:pt x="168" y="18"/>
                    <a:pt x="167" y="17"/>
                  </a:cubicBezTo>
                  <a:cubicBezTo>
                    <a:pt x="167" y="17"/>
                    <a:pt x="167" y="17"/>
                    <a:pt x="167" y="17"/>
                  </a:cubicBezTo>
                  <a:cubicBezTo>
                    <a:pt x="166" y="16"/>
                    <a:pt x="165" y="16"/>
                    <a:pt x="165" y="15"/>
                  </a:cubicBezTo>
                  <a:cubicBezTo>
                    <a:pt x="164" y="15"/>
                    <a:pt x="164" y="15"/>
                    <a:pt x="164" y="15"/>
                  </a:cubicBezTo>
                  <a:cubicBezTo>
                    <a:pt x="164" y="14"/>
                    <a:pt x="163" y="15"/>
                    <a:pt x="163" y="14"/>
                  </a:cubicBezTo>
                  <a:cubicBezTo>
                    <a:pt x="162" y="14"/>
                    <a:pt x="162" y="13"/>
                    <a:pt x="161" y="13"/>
                  </a:cubicBezTo>
                  <a:cubicBezTo>
                    <a:pt x="161" y="13"/>
                    <a:pt x="160" y="13"/>
                    <a:pt x="159" y="12"/>
                  </a:cubicBezTo>
                  <a:cubicBezTo>
                    <a:pt x="159" y="12"/>
                    <a:pt x="159" y="12"/>
                    <a:pt x="158" y="11"/>
                  </a:cubicBezTo>
                  <a:cubicBezTo>
                    <a:pt x="158" y="11"/>
                    <a:pt x="157" y="11"/>
                    <a:pt x="157" y="11"/>
                  </a:cubicBezTo>
                  <a:cubicBezTo>
                    <a:pt x="156" y="11"/>
                    <a:pt x="156" y="10"/>
                    <a:pt x="156" y="10"/>
                  </a:cubicBezTo>
                  <a:cubicBezTo>
                    <a:pt x="155" y="10"/>
                    <a:pt x="155" y="10"/>
                    <a:pt x="155" y="10"/>
                  </a:cubicBezTo>
                  <a:cubicBezTo>
                    <a:pt x="154" y="9"/>
                    <a:pt x="154" y="9"/>
                    <a:pt x="153" y="9"/>
                  </a:cubicBezTo>
                  <a:cubicBezTo>
                    <a:pt x="153" y="8"/>
                    <a:pt x="153" y="8"/>
                    <a:pt x="152" y="8"/>
                  </a:cubicBezTo>
                  <a:cubicBezTo>
                    <a:pt x="152" y="8"/>
                    <a:pt x="152" y="8"/>
                    <a:pt x="152" y="8"/>
                  </a:cubicBezTo>
                  <a:cubicBezTo>
                    <a:pt x="151" y="8"/>
                    <a:pt x="151" y="8"/>
                    <a:pt x="151" y="8"/>
                  </a:cubicBezTo>
                  <a:cubicBezTo>
                    <a:pt x="151" y="7"/>
                    <a:pt x="150" y="7"/>
                    <a:pt x="150" y="7"/>
                  </a:cubicBezTo>
                  <a:cubicBezTo>
                    <a:pt x="150" y="7"/>
                    <a:pt x="149" y="7"/>
                    <a:pt x="149" y="7"/>
                  </a:cubicBezTo>
                  <a:cubicBezTo>
                    <a:pt x="149" y="6"/>
                    <a:pt x="149" y="6"/>
                    <a:pt x="148" y="6"/>
                  </a:cubicBezTo>
                  <a:cubicBezTo>
                    <a:pt x="148" y="6"/>
                    <a:pt x="147" y="6"/>
                    <a:pt x="147" y="6"/>
                  </a:cubicBezTo>
                  <a:cubicBezTo>
                    <a:pt x="146" y="5"/>
                    <a:pt x="146" y="5"/>
                    <a:pt x="146" y="5"/>
                  </a:cubicBezTo>
                  <a:cubicBezTo>
                    <a:pt x="145" y="5"/>
                    <a:pt x="145" y="5"/>
                    <a:pt x="144" y="5"/>
                  </a:cubicBezTo>
                  <a:cubicBezTo>
                    <a:pt x="144" y="5"/>
                    <a:pt x="143" y="4"/>
                    <a:pt x="143" y="4"/>
                  </a:cubicBezTo>
                  <a:cubicBezTo>
                    <a:pt x="143" y="4"/>
                    <a:pt x="143" y="4"/>
                    <a:pt x="142" y="4"/>
                  </a:cubicBezTo>
                  <a:cubicBezTo>
                    <a:pt x="142" y="4"/>
                    <a:pt x="141" y="4"/>
                    <a:pt x="140" y="3"/>
                  </a:cubicBezTo>
                  <a:cubicBezTo>
                    <a:pt x="140" y="3"/>
                    <a:pt x="139" y="3"/>
                    <a:pt x="139" y="3"/>
                  </a:cubicBezTo>
                  <a:cubicBezTo>
                    <a:pt x="139" y="3"/>
                    <a:pt x="139" y="3"/>
                    <a:pt x="138" y="3"/>
                  </a:cubicBezTo>
                  <a:cubicBezTo>
                    <a:pt x="138" y="3"/>
                    <a:pt x="137" y="2"/>
                    <a:pt x="136" y="2"/>
                  </a:cubicBezTo>
                  <a:cubicBezTo>
                    <a:pt x="134" y="2"/>
                    <a:pt x="132" y="2"/>
                    <a:pt x="130" y="1"/>
                  </a:cubicBezTo>
                  <a:cubicBezTo>
                    <a:pt x="129" y="1"/>
                    <a:pt x="129" y="1"/>
                    <a:pt x="128" y="1"/>
                  </a:cubicBezTo>
                  <a:cubicBezTo>
                    <a:pt x="126" y="1"/>
                    <a:pt x="123" y="0"/>
                    <a:pt x="120" y="0"/>
                  </a:cubicBezTo>
                  <a:cubicBezTo>
                    <a:pt x="119" y="1"/>
                    <a:pt x="119" y="1"/>
                    <a:pt x="118" y="1"/>
                  </a:cubicBezTo>
                  <a:cubicBezTo>
                    <a:pt x="117" y="1"/>
                    <a:pt x="117" y="1"/>
                    <a:pt x="117" y="1"/>
                  </a:cubicBezTo>
                  <a:cubicBezTo>
                    <a:pt x="116" y="1"/>
                    <a:pt x="116" y="1"/>
                    <a:pt x="116" y="1"/>
                  </a:cubicBezTo>
                  <a:cubicBezTo>
                    <a:pt x="115" y="1"/>
                    <a:pt x="115" y="1"/>
                    <a:pt x="114" y="1"/>
                  </a:cubicBezTo>
                  <a:cubicBezTo>
                    <a:pt x="112" y="1"/>
                    <a:pt x="111" y="1"/>
                    <a:pt x="109" y="1"/>
                  </a:cubicBezTo>
                  <a:cubicBezTo>
                    <a:pt x="109" y="1"/>
                    <a:pt x="108" y="1"/>
                    <a:pt x="107" y="1"/>
                  </a:cubicBezTo>
                  <a:cubicBezTo>
                    <a:pt x="107" y="1"/>
                    <a:pt x="106" y="1"/>
                    <a:pt x="106" y="1"/>
                  </a:cubicBezTo>
                  <a:cubicBezTo>
                    <a:pt x="106" y="2"/>
                    <a:pt x="105" y="2"/>
                    <a:pt x="105" y="2"/>
                  </a:cubicBezTo>
                  <a:cubicBezTo>
                    <a:pt x="105" y="2"/>
                    <a:pt x="104" y="2"/>
                    <a:pt x="104" y="2"/>
                  </a:cubicBezTo>
                  <a:cubicBezTo>
                    <a:pt x="104" y="2"/>
                    <a:pt x="103" y="2"/>
                    <a:pt x="103" y="2"/>
                  </a:cubicBezTo>
                  <a:cubicBezTo>
                    <a:pt x="103" y="2"/>
                    <a:pt x="103" y="2"/>
                    <a:pt x="102" y="2"/>
                  </a:cubicBezTo>
                  <a:cubicBezTo>
                    <a:pt x="102" y="2"/>
                    <a:pt x="102" y="2"/>
                    <a:pt x="101" y="3"/>
                  </a:cubicBezTo>
                  <a:cubicBezTo>
                    <a:pt x="101" y="3"/>
                    <a:pt x="100" y="3"/>
                    <a:pt x="99" y="3"/>
                  </a:cubicBezTo>
                  <a:cubicBezTo>
                    <a:pt x="98" y="3"/>
                    <a:pt x="98" y="3"/>
                    <a:pt x="97" y="3"/>
                  </a:cubicBezTo>
                  <a:cubicBezTo>
                    <a:pt x="97" y="3"/>
                    <a:pt x="96" y="4"/>
                    <a:pt x="96" y="4"/>
                  </a:cubicBezTo>
                  <a:cubicBezTo>
                    <a:pt x="96" y="4"/>
                    <a:pt x="95" y="3"/>
                    <a:pt x="95" y="4"/>
                  </a:cubicBezTo>
                  <a:cubicBezTo>
                    <a:pt x="95" y="4"/>
                    <a:pt x="94" y="4"/>
                    <a:pt x="94" y="4"/>
                  </a:cubicBezTo>
                  <a:cubicBezTo>
                    <a:pt x="94" y="4"/>
                    <a:pt x="93" y="4"/>
                    <a:pt x="93" y="4"/>
                  </a:cubicBezTo>
                  <a:cubicBezTo>
                    <a:pt x="92" y="5"/>
                    <a:pt x="91" y="5"/>
                    <a:pt x="90" y="5"/>
                  </a:cubicBezTo>
                  <a:cubicBezTo>
                    <a:pt x="89" y="6"/>
                    <a:pt x="89" y="6"/>
                    <a:pt x="89" y="6"/>
                  </a:cubicBezTo>
                  <a:cubicBezTo>
                    <a:pt x="88" y="6"/>
                    <a:pt x="88" y="6"/>
                    <a:pt x="88" y="6"/>
                  </a:cubicBezTo>
                  <a:cubicBezTo>
                    <a:pt x="87" y="6"/>
                    <a:pt x="87" y="6"/>
                    <a:pt x="87" y="6"/>
                  </a:cubicBezTo>
                  <a:cubicBezTo>
                    <a:pt x="86" y="6"/>
                    <a:pt x="86" y="6"/>
                    <a:pt x="86" y="6"/>
                  </a:cubicBezTo>
                  <a:cubicBezTo>
                    <a:pt x="85" y="7"/>
                    <a:pt x="85" y="7"/>
                    <a:pt x="85" y="7"/>
                  </a:cubicBezTo>
                  <a:cubicBezTo>
                    <a:pt x="85" y="7"/>
                    <a:pt x="84" y="7"/>
                    <a:pt x="84" y="7"/>
                  </a:cubicBezTo>
                  <a:cubicBezTo>
                    <a:pt x="84" y="7"/>
                    <a:pt x="83" y="7"/>
                    <a:pt x="83" y="7"/>
                  </a:cubicBezTo>
                  <a:cubicBezTo>
                    <a:pt x="82" y="8"/>
                    <a:pt x="81" y="8"/>
                    <a:pt x="81" y="8"/>
                  </a:cubicBezTo>
                  <a:cubicBezTo>
                    <a:pt x="80" y="8"/>
                    <a:pt x="80" y="8"/>
                    <a:pt x="80" y="8"/>
                  </a:cubicBezTo>
                  <a:cubicBezTo>
                    <a:pt x="80" y="8"/>
                    <a:pt x="79" y="9"/>
                    <a:pt x="79" y="9"/>
                  </a:cubicBezTo>
                  <a:cubicBezTo>
                    <a:pt x="79" y="9"/>
                    <a:pt x="79" y="9"/>
                    <a:pt x="78" y="9"/>
                  </a:cubicBezTo>
                  <a:cubicBezTo>
                    <a:pt x="78" y="9"/>
                    <a:pt x="78" y="9"/>
                    <a:pt x="78" y="9"/>
                  </a:cubicBezTo>
                  <a:cubicBezTo>
                    <a:pt x="78" y="10"/>
                    <a:pt x="78" y="10"/>
                    <a:pt x="77" y="10"/>
                  </a:cubicBezTo>
                  <a:cubicBezTo>
                    <a:pt x="76" y="10"/>
                    <a:pt x="75" y="11"/>
                    <a:pt x="75" y="11"/>
                  </a:cubicBezTo>
                  <a:cubicBezTo>
                    <a:pt x="74" y="11"/>
                    <a:pt x="74" y="12"/>
                    <a:pt x="74" y="12"/>
                  </a:cubicBezTo>
                  <a:cubicBezTo>
                    <a:pt x="73" y="12"/>
                    <a:pt x="72" y="13"/>
                    <a:pt x="72" y="13"/>
                  </a:cubicBezTo>
                  <a:cubicBezTo>
                    <a:pt x="71" y="13"/>
                    <a:pt x="71" y="14"/>
                    <a:pt x="71" y="14"/>
                  </a:cubicBezTo>
                  <a:cubicBezTo>
                    <a:pt x="70" y="15"/>
                    <a:pt x="69" y="15"/>
                    <a:pt x="68" y="16"/>
                  </a:cubicBezTo>
                  <a:cubicBezTo>
                    <a:pt x="68" y="16"/>
                    <a:pt x="68" y="16"/>
                    <a:pt x="68" y="16"/>
                  </a:cubicBezTo>
                  <a:cubicBezTo>
                    <a:pt x="68" y="16"/>
                    <a:pt x="68" y="16"/>
                    <a:pt x="68" y="16"/>
                  </a:cubicBezTo>
                  <a:cubicBezTo>
                    <a:pt x="68" y="17"/>
                    <a:pt x="67" y="17"/>
                    <a:pt x="67" y="17"/>
                  </a:cubicBezTo>
                  <a:cubicBezTo>
                    <a:pt x="67" y="17"/>
                    <a:pt x="67" y="17"/>
                    <a:pt x="66" y="18"/>
                  </a:cubicBezTo>
                  <a:cubicBezTo>
                    <a:pt x="66" y="18"/>
                    <a:pt x="66" y="18"/>
                    <a:pt x="65" y="19"/>
                  </a:cubicBezTo>
                  <a:cubicBezTo>
                    <a:pt x="65" y="19"/>
                    <a:pt x="65" y="19"/>
                    <a:pt x="65" y="19"/>
                  </a:cubicBezTo>
                  <a:cubicBezTo>
                    <a:pt x="65" y="19"/>
                    <a:pt x="64" y="19"/>
                    <a:pt x="64" y="20"/>
                  </a:cubicBezTo>
                  <a:cubicBezTo>
                    <a:pt x="64" y="20"/>
                    <a:pt x="64" y="20"/>
                    <a:pt x="64" y="20"/>
                  </a:cubicBezTo>
                  <a:cubicBezTo>
                    <a:pt x="63" y="21"/>
                    <a:pt x="63" y="22"/>
                    <a:pt x="63" y="22"/>
                  </a:cubicBezTo>
                  <a:cubicBezTo>
                    <a:pt x="62" y="22"/>
                    <a:pt x="62" y="22"/>
                    <a:pt x="62" y="22"/>
                  </a:cubicBezTo>
                  <a:cubicBezTo>
                    <a:pt x="62" y="23"/>
                    <a:pt x="62" y="23"/>
                    <a:pt x="61" y="24"/>
                  </a:cubicBezTo>
                  <a:cubicBezTo>
                    <a:pt x="61" y="24"/>
                    <a:pt x="61" y="24"/>
                    <a:pt x="61" y="24"/>
                  </a:cubicBezTo>
                  <a:cubicBezTo>
                    <a:pt x="60" y="24"/>
                    <a:pt x="60" y="25"/>
                    <a:pt x="60" y="25"/>
                  </a:cubicBezTo>
                  <a:cubicBezTo>
                    <a:pt x="60" y="25"/>
                    <a:pt x="59" y="26"/>
                    <a:pt x="59" y="26"/>
                  </a:cubicBezTo>
                  <a:cubicBezTo>
                    <a:pt x="59" y="26"/>
                    <a:pt x="58" y="27"/>
                    <a:pt x="58" y="28"/>
                  </a:cubicBezTo>
                  <a:cubicBezTo>
                    <a:pt x="58" y="28"/>
                    <a:pt x="58" y="28"/>
                    <a:pt x="58" y="28"/>
                  </a:cubicBezTo>
                  <a:cubicBezTo>
                    <a:pt x="57" y="28"/>
                    <a:pt x="57" y="29"/>
                    <a:pt x="57" y="29"/>
                  </a:cubicBezTo>
                  <a:cubicBezTo>
                    <a:pt x="57" y="29"/>
                    <a:pt x="57" y="30"/>
                    <a:pt x="56" y="30"/>
                  </a:cubicBezTo>
                  <a:cubicBezTo>
                    <a:pt x="56" y="30"/>
                    <a:pt x="56" y="31"/>
                    <a:pt x="56" y="31"/>
                  </a:cubicBezTo>
                  <a:cubicBezTo>
                    <a:pt x="56" y="31"/>
                    <a:pt x="56" y="31"/>
                    <a:pt x="56" y="32"/>
                  </a:cubicBezTo>
                  <a:cubicBezTo>
                    <a:pt x="55" y="32"/>
                    <a:pt x="55" y="33"/>
                    <a:pt x="55" y="33"/>
                  </a:cubicBezTo>
                  <a:cubicBezTo>
                    <a:pt x="55" y="34"/>
                    <a:pt x="54" y="34"/>
                    <a:pt x="54" y="34"/>
                  </a:cubicBezTo>
                  <a:cubicBezTo>
                    <a:pt x="54" y="34"/>
                    <a:pt x="54" y="35"/>
                    <a:pt x="54" y="35"/>
                  </a:cubicBezTo>
                  <a:cubicBezTo>
                    <a:pt x="54" y="35"/>
                    <a:pt x="53" y="36"/>
                    <a:pt x="53" y="36"/>
                  </a:cubicBezTo>
                  <a:cubicBezTo>
                    <a:pt x="53" y="36"/>
                    <a:pt x="53" y="36"/>
                    <a:pt x="53" y="37"/>
                  </a:cubicBezTo>
                  <a:cubicBezTo>
                    <a:pt x="53" y="37"/>
                    <a:pt x="53" y="37"/>
                    <a:pt x="53" y="37"/>
                  </a:cubicBezTo>
                  <a:cubicBezTo>
                    <a:pt x="52" y="38"/>
                    <a:pt x="52" y="39"/>
                    <a:pt x="52" y="40"/>
                  </a:cubicBezTo>
                  <a:cubicBezTo>
                    <a:pt x="52" y="40"/>
                    <a:pt x="52" y="40"/>
                    <a:pt x="51" y="41"/>
                  </a:cubicBezTo>
                  <a:cubicBezTo>
                    <a:pt x="51" y="41"/>
                    <a:pt x="51" y="42"/>
                    <a:pt x="51" y="42"/>
                  </a:cubicBezTo>
                  <a:cubicBezTo>
                    <a:pt x="51" y="42"/>
                    <a:pt x="51" y="43"/>
                    <a:pt x="51" y="43"/>
                  </a:cubicBezTo>
                  <a:cubicBezTo>
                    <a:pt x="51" y="44"/>
                    <a:pt x="51" y="44"/>
                    <a:pt x="51" y="44"/>
                  </a:cubicBezTo>
                  <a:cubicBezTo>
                    <a:pt x="51" y="45"/>
                    <a:pt x="51" y="45"/>
                    <a:pt x="51" y="45"/>
                  </a:cubicBezTo>
                  <a:cubicBezTo>
                    <a:pt x="51" y="46"/>
                    <a:pt x="51" y="46"/>
                    <a:pt x="51" y="47"/>
                  </a:cubicBezTo>
                  <a:cubicBezTo>
                    <a:pt x="51" y="47"/>
                    <a:pt x="50" y="48"/>
                    <a:pt x="50" y="49"/>
                  </a:cubicBezTo>
                  <a:cubicBezTo>
                    <a:pt x="50" y="49"/>
                    <a:pt x="50" y="49"/>
                    <a:pt x="50" y="50"/>
                  </a:cubicBezTo>
                  <a:cubicBezTo>
                    <a:pt x="50" y="50"/>
                    <a:pt x="50" y="50"/>
                    <a:pt x="50" y="51"/>
                  </a:cubicBezTo>
                  <a:cubicBezTo>
                    <a:pt x="49" y="51"/>
                    <a:pt x="48" y="51"/>
                    <a:pt x="47" y="50"/>
                  </a:cubicBezTo>
                  <a:cubicBezTo>
                    <a:pt x="46" y="50"/>
                    <a:pt x="46" y="51"/>
                    <a:pt x="45" y="50"/>
                  </a:cubicBezTo>
                  <a:cubicBezTo>
                    <a:pt x="44" y="50"/>
                    <a:pt x="44" y="50"/>
                    <a:pt x="43" y="50"/>
                  </a:cubicBezTo>
                  <a:cubicBezTo>
                    <a:pt x="43" y="50"/>
                    <a:pt x="43" y="51"/>
                    <a:pt x="42" y="50"/>
                  </a:cubicBezTo>
                  <a:cubicBezTo>
                    <a:pt x="42" y="50"/>
                    <a:pt x="41" y="50"/>
                    <a:pt x="41" y="50"/>
                  </a:cubicBezTo>
                  <a:cubicBezTo>
                    <a:pt x="39" y="50"/>
                    <a:pt x="38" y="50"/>
                    <a:pt x="37" y="50"/>
                  </a:cubicBezTo>
                  <a:cubicBezTo>
                    <a:pt x="36" y="50"/>
                    <a:pt x="35" y="51"/>
                    <a:pt x="34" y="51"/>
                  </a:cubicBezTo>
                  <a:cubicBezTo>
                    <a:pt x="33" y="51"/>
                    <a:pt x="33" y="51"/>
                    <a:pt x="32" y="51"/>
                  </a:cubicBezTo>
                  <a:cubicBezTo>
                    <a:pt x="30" y="51"/>
                    <a:pt x="27" y="51"/>
                    <a:pt x="24" y="52"/>
                  </a:cubicBezTo>
                  <a:cubicBezTo>
                    <a:pt x="24" y="52"/>
                    <a:pt x="24" y="52"/>
                    <a:pt x="23" y="52"/>
                  </a:cubicBezTo>
                  <a:cubicBezTo>
                    <a:pt x="23" y="52"/>
                    <a:pt x="23" y="52"/>
                    <a:pt x="23" y="52"/>
                  </a:cubicBezTo>
                  <a:cubicBezTo>
                    <a:pt x="22" y="52"/>
                    <a:pt x="22" y="52"/>
                    <a:pt x="21" y="52"/>
                  </a:cubicBezTo>
                  <a:cubicBezTo>
                    <a:pt x="21" y="52"/>
                    <a:pt x="21" y="53"/>
                    <a:pt x="20" y="53"/>
                  </a:cubicBezTo>
                  <a:cubicBezTo>
                    <a:pt x="20" y="53"/>
                    <a:pt x="20" y="53"/>
                    <a:pt x="19" y="53"/>
                  </a:cubicBezTo>
                  <a:cubicBezTo>
                    <a:pt x="19" y="53"/>
                    <a:pt x="19" y="53"/>
                    <a:pt x="18" y="53"/>
                  </a:cubicBezTo>
                  <a:cubicBezTo>
                    <a:pt x="18" y="53"/>
                    <a:pt x="18" y="53"/>
                    <a:pt x="18" y="53"/>
                  </a:cubicBezTo>
                  <a:cubicBezTo>
                    <a:pt x="17" y="54"/>
                    <a:pt x="16" y="54"/>
                    <a:pt x="16" y="54"/>
                  </a:cubicBezTo>
                  <a:cubicBezTo>
                    <a:pt x="15" y="55"/>
                    <a:pt x="15" y="55"/>
                    <a:pt x="15" y="55"/>
                  </a:cubicBezTo>
                  <a:cubicBezTo>
                    <a:pt x="15" y="55"/>
                    <a:pt x="14" y="55"/>
                    <a:pt x="14" y="55"/>
                  </a:cubicBezTo>
                  <a:cubicBezTo>
                    <a:pt x="14" y="55"/>
                    <a:pt x="14" y="56"/>
                    <a:pt x="13" y="56"/>
                  </a:cubicBezTo>
                  <a:cubicBezTo>
                    <a:pt x="13" y="56"/>
                    <a:pt x="13" y="56"/>
                    <a:pt x="12" y="56"/>
                  </a:cubicBezTo>
                  <a:cubicBezTo>
                    <a:pt x="12" y="57"/>
                    <a:pt x="12" y="57"/>
                    <a:pt x="11" y="58"/>
                  </a:cubicBezTo>
                  <a:cubicBezTo>
                    <a:pt x="11" y="58"/>
                    <a:pt x="10" y="59"/>
                    <a:pt x="9" y="59"/>
                  </a:cubicBezTo>
                  <a:cubicBezTo>
                    <a:pt x="9" y="59"/>
                    <a:pt x="9" y="59"/>
                    <a:pt x="9" y="60"/>
                  </a:cubicBezTo>
                  <a:cubicBezTo>
                    <a:pt x="9" y="60"/>
                    <a:pt x="8" y="60"/>
                    <a:pt x="8" y="61"/>
                  </a:cubicBezTo>
                  <a:cubicBezTo>
                    <a:pt x="8" y="61"/>
                    <a:pt x="8" y="61"/>
                    <a:pt x="8" y="61"/>
                  </a:cubicBezTo>
                  <a:cubicBezTo>
                    <a:pt x="7" y="62"/>
                    <a:pt x="7" y="62"/>
                    <a:pt x="7" y="62"/>
                  </a:cubicBezTo>
                  <a:cubicBezTo>
                    <a:pt x="7" y="62"/>
                    <a:pt x="7" y="62"/>
                    <a:pt x="7" y="62"/>
                  </a:cubicBezTo>
                  <a:cubicBezTo>
                    <a:pt x="7" y="62"/>
                    <a:pt x="6" y="62"/>
                    <a:pt x="6" y="62"/>
                  </a:cubicBezTo>
                  <a:cubicBezTo>
                    <a:pt x="6" y="63"/>
                    <a:pt x="6" y="63"/>
                    <a:pt x="6" y="63"/>
                  </a:cubicBezTo>
                  <a:cubicBezTo>
                    <a:pt x="6" y="63"/>
                    <a:pt x="5" y="63"/>
                    <a:pt x="5" y="64"/>
                  </a:cubicBezTo>
                  <a:cubicBezTo>
                    <a:pt x="5" y="64"/>
                    <a:pt x="5" y="65"/>
                    <a:pt x="5" y="65"/>
                  </a:cubicBezTo>
                  <a:cubicBezTo>
                    <a:pt x="5" y="66"/>
                    <a:pt x="4" y="66"/>
                    <a:pt x="4" y="67"/>
                  </a:cubicBezTo>
                  <a:cubicBezTo>
                    <a:pt x="4" y="67"/>
                    <a:pt x="4" y="68"/>
                    <a:pt x="4" y="68"/>
                  </a:cubicBezTo>
                  <a:cubicBezTo>
                    <a:pt x="4" y="68"/>
                    <a:pt x="4" y="69"/>
                    <a:pt x="4" y="69"/>
                  </a:cubicBezTo>
                  <a:cubicBezTo>
                    <a:pt x="3" y="70"/>
                    <a:pt x="4" y="70"/>
                    <a:pt x="4" y="70"/>
                  </a:cubicBezTo>
                  <a:cubicBezTo>
                    <a:pt x="4" y="71"/>
                    <a:pt x="4" y="71"/>
                    <a:pt x="4" y="72"/>
                  </a:cubicBezTo>
                  <a:cubicBezTo>
                    <a:pt x="4" y="72"/>
                    <a:pt x="4" y="73"/>
                    <a:pt x="4" y="73"/>
                  </a:cubicBezTo>
                  <a:cubicBezTo>
                    <a:pt x="3" y="74"/>
                    <a:pt x="3" y="74"/>
                    <a:pt x="3" y="75"/>
                  </a:cubicBezTo>
                  <a:cubicBezTo>
                    <a:pt x="3" y="75"/>
                    <a:pt x="3" y="75"/>
                    <a:pt x="3" y="76"/>
                  </a:cubicBezTo>
                  <a:cubicBezTo>
                    <a:pt x="3" y="76"/>
                    <a:pt x="3" y="77"/>
                    <a:pt x="3" y="77"/>
                  </a:cubicBezTo>
                  <a:cubicBezTo>
                    <a:pt x="3" y="78"/>
                    <a:pt x="2" y="78"/>
                    <a:pt x="2" y="79"/>
                  </a:cubicBezTo>
                  <a:cubicBezTo>
                    <a:pt x="2" y="80"/>
                    <a:pt x="2" y="80"/>
                    <a:pt x="2" y="81"/>
                  </a:cubicBezTo>
                  <a:cubicBezTo>
                    <a:pt x="2" y="81"/>
                    <a:pt x="2" y="81"/>
                    <a:pt x="2" y="81"/>
                  </a:cubicBezTo>
                  <a:cubicBezTo>
                    <a:pt x="2" y="82"/>
                    <a:pt x="2" y="82"/>
                    <a:pt x="2" y="82"/>
                  </a:cubicBezTo>
                  <a:cubicBezTo>
                    <a:pt x="2" y="84"/>
                    <a:pt x="2" y="85"/>
                    <a:pt x="1" y="87"/>
                  </a:cubicBezTo>
                  <a:cubicBezTo>
                    <a:pt x="1" y="87"/>
                    <a:pt x="1" y="88"/>
                    <a:pt x="1" y="88"/>
                  </a:cubicBezTo>
                  <a:cubicBezTo>
                    <a:pt x="1" y="89"/>
                    <a:pt x="1" y="89"/>
                    <a:pt x="1" y="89"/>
                  </a:cubicBezTo>
                  <a:cubicBezTo>
                    <a:pt x="1" y="90"/>
                    <a:pt x="1" y="91"/>
                    <a:pt x="1" y="91"/>
                  </a:cubicBezTo>
                  <a:cubicBezTo>
                    <a:pt x="1" y="92"/>
                    <a:pt x="1" y="93"/>
                    <a:pt x="1" y="94"/>
                  </a:cubicBezTo>
                  <a:cubicBezTo>
                    <a:pt x="1" y="95"/>
                    <a:pt x="1" y="96"/>
                    <a:pt x="1" y="97"/>
                  </a:cubicBezTo>
                  <a:cubicBezTo>
                    <a:pt x="1" y="97"/>
                    <a:pt x="1" y="98"/>
                    <a:pt x="1" y="98"/>
                  </a:cubicBezTo>
                  <a:cubicBezTo>
                    <a:pt x="1" y="98"/>
                    <a:pt x="1" y="99"/>
                    <a:pt x="1" y="99"/>
                  </a:cubicBezTo>
                  <a:cubicBezTo>
                    <a:pt x="0" y="101"/>
                    <a:pt x="1" y="103"/>
                    <a:pt x="1" y="106"/>
                  </a:cubicBezTo>
                  <a:cubicBezTo>
                    <a:pt x="0" y="107"/>
                    <a:pt x="0" y="110"/>
                    <a:pt x="0" y="111"/>
                  </a:cubicBezTo>
                  <a:cubicBezTo>
                    <a:pt x="0" y="112"/>
                    <a:pt x="0" y="112"/>
                    <a:pt x="0" y="113"/>
                  </a:cubicBezTo>
                  <a:cubicBezTo>
                    <a:pt x="0" y="113"/>
                    <a:pt x="1" y="114"/>
                    <a:pt x="1" y="114"/>
                  </a:cubicBezTo>
                  <a:cubicBezTo>
                    <a:pt x="1" y="115"/>
                    <a:pt x="1" y="116"/>
                    <a:pt x="0" y="117"/>
                  </a:cubicBezTo>
                  <a:cubicBezTo>
                    <a:pt x="0" y="118"/>
                    <a:pt x="0" y="118"/>
                    <a:pt x="0" y="119"/>
                  </a:cubicBezTo>
                  <a:cubicBezTo>
                    <a:pt x="0" y="120"/>
                    <a:pt x="0" y="120"/>
                    <a:pt x="1" y="121"/>
                  </a:cubicBezTo>
                  <a:cubicBezTo>
                    <a:pt x="1" y="122"/>
                    <a:pt x="1" y="123"/>
                    <a:pt x="0" y="123"/>
                  </a:cubicBezTo>
                  <a:cubicBezTo>
                    <a:pt x="0" y="124"/>
                    <a:pt x="0" y="124"/>
                    <a:pt x="1" y="125"/>
                  </a:cubicBezTo>
                  <a:cubicBezTo>
                    <a:pt x="1" y="126"/>
                    <a:pt x="1" y="127"/>
                    <a:pt x="1" y="128"/>
                  </a:cubicBezTo>
                  <a:cubicBezTo>
                    <a:pt x="1" y="129"/>
                    <a:pt x="1" y="130"/>
                    <a:pt x="1" y="131"/>
                  </a:cubicBezTo>
                  <a:cubicBezTo>
                    <a:pt x="1" y="131"/>
                    <a:pt x="1" y="131"/>
                    <a:pt x="1" y="131"/>
                  </a:cubicBezTo>
                  <a:cubicBezTo>
                    <a:pt x="2" y="133"/>
                    <a:pt x="2" y="136"/>
                    <a:pt x="3" y="138"/>
                  </a:cubicBezTo>
                  <a:cubicBezTo>
                    <a:pt x="3" y="139"/>
                    <a:pt x="3" y="139"/>
                    <a:pt x="3" y="139"/>
                  </a:cubicBezTo>
                  <a:cubicBezTo>
                    <a:pt x="3" y="141"/>
                    <a:pt x="3" y="142"/>
                    <a:pt x="4" y="143"/>
                  </a:cubicBezTo>
                  <a:cubicBezTo>
                    <a:pt x="4" y="143"/>
                    <a:pt x="4" y="143"/>
                    <a:pt x="4" y="144"/>
                  </a:cubicBezTo>
                  <a:cubicBezTo>
                    <a:pt x="4" y="144"/>
                    <a:pt x="4" y="144"/>
                    <a:pt x="4" y="145"/>
                  </a:cubicBezTo>
                  <a:cubicBezTo>
                    <a:pt x="5" y="145"/>
                    <a:pt x="5" y="145"/>
                    <a:pt x="5" y="145"/>
                  </a:cubicBezTo>
                  <a:cubicBezTo>
                    <a:pt x="5" y="145"/>
                    <a:pt x="5" y="146"/>
                    <a:pt x="5" y="146"/>
                  </a:cubicBezTo>
                  <a:cubicBezTo>
                    <a:pt x="6" y="146"/>
                    <a:pt x="6" y="146"/>
                    <a:pt x="6" y="146"/>
                  </a:cubicBezTo>
                  <a:cubicBezTo>
                    <a:pt x="6" y="147"/>
                    <a:pt x="6" y="147"/>
                    <a:pt x="6" y="147"/>
                  </a:cubicBezTo>
                  <a:cubicBezTo>
                    <a:pt x="6" y="148"/>
                    <a:pt x="6" y="148"/>
                    <a:pt x="6" y="148"/>
                  </a:cubicBezTo>
                  <a:cubicBezTo>
                    <a:pt x="6" y="148"/>
                    <a:pt x="7" y="148"/>
                    <a:pt x="7" y="148"/>
                  </a:cubicBezTo>
                  <a:cubicBezTo>
                    <a:pt x="7" y="149"/>
                    <a:pt x="7" y="149"/>
                    <a:pt x="7" y="149"/>
                  </a:cubicBezTo>
                  <a:cubicBezTo>
                    <a:pt x="8" y="149"/>
                    <a:pt x="8" y="150"/>
                    <a:pt x="8" y="150"/>
                  </a:cubicBezTo>
                  <a:cubicBezTo>
                    <a:pt x="8" y="150"/>
                    <a:pt x="9" y="150"/>
                    <a:pt x="9" y="150"/>
                  </a:cubicBezTo>
                  <a:cubicBezTo>
                    <a:pt x="9" y="151"/>
                    <a:pt x="9" y="151"/>
                    <a:pt x="10" y="151"/>
                  </a:cubicBezTo>
                  <a:cubicBezTo>
                    <a:pt x="10" y="151"/>
                    <a:pt x="10" y="151"/>
                    <a:pt x="10" y="152"/>
                  </a:cubicBezTo>
                  <a:cubicBezTo>
                    <a:pt x="11" y="152"/>
                    <a:pt x="11" y="152"/>
                    <a:pt x="11" y="152"/>
                  </a:cubicBezTo>
                  <a:cubicBezTo>
                    <a:pt x="11" y="153"/>
                    <a:pt x="12" y="153"/>
                    <a:pt x="12" y="153"/>
                  </a:cubicBezTo>
                  <a:cubicBezTo>
                    <a:pt x="12" y="153"/>
                    <a:pt x="13" y="154"/>
                    <a:pt x="13" y="154"/>
                  </a:cubicBezTo>
                  <a:cubicBezTo>
                    <a:pt x="13" y="154"/>
                    <a:pt x="13" y="154"/>
                    <a:pt x="14" y="154"/>
                  </a:cubicBezTo>
                  <a:cubicBezTo>
                    <a:pt x="14" y="154"/>
                    <a:pt x="15" y="154"/>
                    <a:pt x="15" y="155"/>
                  </a:cubicBezTo>
                  <a:cubicBezTo>
                    <a:pt x="15" y="155"/>
                    <a:pt x="15" y="155"/>
                    <a:pt x="16" y="155"/>
                  </a:cubicBezTo>
                  <a:cubicBezTo>
                    <a:pt x="16" y="155"/>
                    <a:pt x="16" y="155"/>
                    <a:pt x="16" y="155"/>
                  </a:cubicBezTo>
                  <a:cubicBezTo>
                    <a:pt x="16" y="155"/>
                    <a:pt x="16" y="156"/>
                    <a:pt x="17" y="156"/>
                  </a:cubicBezTo>
                  <a:cubicBezTo>
                    <a:pt x="18" y="156"/>
                    <a:pt x="19" y="156"/>
                    <a:pt x="19" y="156"/>
                  </a:cubicBezTo>
                  <a:cubicBezTo>
                    <a:pt x="20" y="157"/>
                    <a:pt x="21" y="157"/>
                    <a:pt x="22" y="157"/>
                  </a:cubicBezTo>
                  <a:cubicBezTo>
                    <a:pt x="22" y="158"/>
                    <a:pt x="23" y="157"/>
                    <a:pt x="23" y="158"/>
                  </a:cubicBezTo>
                  <a:cubicBezTo>
                    <a:pt x="24" y="158"/>
                    <a:pt x="24" y="158"/>
                    <a:pt x="25" y="158"/>
                  </a:cubicBezTo>
                  <a:cubicBezTo>
                    <a:pt x="25" y="158"/>
                    <a:pt x="25" y="158"/>
                    <a:pt x="26" y="158"/>
                  </a:cubicBezTo>
                  <a:cubicBezTo>
                    <a:pt x="26" y="158"/>
                    <a:pt x="27" y="159"/>
                    <a:pt x="27" y="159"/>
                  </a:cubicBezTo>
                  <a:cubicBezTo>
                    <a:pt x="28" y="159"/>
                    <a:pt x="28" y="159"/>
                    <a:pt x="28" y="159"/>
                  </a:cubicBezTo>
                  <a:cubicBezTo>
                    <a:pt x="29" y="159"/>
                    <a:pt x="30" y="159"/>
                    <a:pt x="31" y="160"/>
                  </a:cubicBezTo>
                  <a:cubicBezTo>
                    <a:pt x="31" y="160"/>
                    <a:pt x="31" y="159"/>
                    <a:pt x="31" y="159"/>
                  </a:cubicBezTo>
                  <a:cubicBezTo>
                    <a:pt x="32" y="160"/>
                    <a:pt x="33" y="160"/>
                    <a:pt x="34" y="160"/>
                  </a:cubicBezTo>
                  <a:cubicBezTo>
                    <a:pt x="34" y="160"/>
                    <a:pt x="35" y="160"/>
                    <a:pt x="36" y="161"/>
                  </a:cubicBezTo>
                  <a:cubicBezTo>
                    <a:pt x="36" y="161"/>
                    <a:pt x="37" y="161"/>
                    <a:pt x="37" y="161"/>
                  </a:cubicBezTo>
                  <a:cubicBezTo>
                    <a:pt x="37" y="161"/>
                    <a:pt x="38" y="161"/>
                    <a:pt x="38" y="161"/>
                  </a:cubicBezTo>
                  <a:cubicBezTo>
                    <a:pt x="38" y="161"/>
                    <a:pt x="39" y="161"/>
                    <a:pt x="39" y="162"/>
                  </a:cubicBezTo>
                  <a:cubicBezTo>
                    <a:pt x="39" y="162"/>
                    <a:pt x="40" y="162"/>
                    <a:pt x="40" y="162"/>
                  </a:cubicBezTo>
                  <a:cubicBezTo>
                    <a:pt x="40" y="162"/>
                    <a:pt x="40" y="162"/>
                    <a:pt x="41" y="163"/>
                  </a:cubicBezTo>
                  <a:cubicBezTo>
                    <a:pt x="41" y="163"/>
                    <a:pt x="41" y="163"/>
                    <a:pt x="41" y="163"/>
                  </a:cubicBezTo>
                  <a:cubicBezTo>
                    <a:pt x="41" y="164"/>
                    <a:pt x="41" y="164"/>
                    <a:pt x="41" y="164"/>
                  </a:cubicBezTo>
                  <a:cubicBezTo>
                    <a:pt x="42" y="165"/>
                    <a:pt x="42" y="165"/>
                    <a:pt x="42" y="165"/>
                  </a:cubicBezTo>
                  <a:cubicBezTo>
                    <a:pt x="42" y="166"/>
                    <a:pt x="42" y="166"/>
                    <a:pt x="42" y="167"/>
                  </a:cubicBezTo>
                  <a:cubicBezTo>
                    <a:pt x="42" y="167"/>
                    <a:pt x="42" y="168"/>
                    <a:pt x="43" y="169"/>
                  </a:cubicBezTo>
                  <a:cubicBezTo>
                    <a:pt x="43" y="170"/>
                    <a:pt x="43" y="172"/>
                    <a:pt x="43" y="173"/>
                  </a:cubicBezTo>
                  <a:cubicBezTo>
                    <a:pt x="43" y="173"/>
                    <a:pt x="43" y="174"/>
                    <a:pt x="43" y="175"/>
                  </a:cubicBezTo>
                  <a:cubicBezTo>
                    <a:pt x="43" y="175"/>
                    <a:pt x="43" y="176"/>
                    <a:pt x="42" y="176"/>
                  </a:cubicBezTo>
                  <a:cubicBezTo>
                    <a:pt x="42" y="177"/>
                    <a:pt x="42" y="177"/>
                    <a:pt x="42" y="177"/>
                  </a:cubicBezTo>
                  <a:cubicBezTo>
                    <a:pt x="42" y="178"/>
                    <a:pt x="42" y="179"/>
                    <a:pt x="42" y="179"/>
                  </a:cubicBezTo>
                  <a:cubicBezTo>
                    <a:pt x="42" y="179"/>
                    <a:pt x="42" y="180"/>
                    <a:pt x="42" y="180"/>
                  </a:cubicBezTo>
                  <a:cubicBezTo>
                    <a:pt x="42" y="181"/>
                    <a:pt x="43" y="182"/>
                    <a:pt x="42" y="182"/>
                  </a:cubicBezTo>
                  <a:cubicBezTo>
                    <a:pt x="42" y="184"/>
                    <a:pt x="42" y="185"/>
                    <a:pt x="42" y="187"/>
                  </a:cubicBezTo>
                  <a:cubicBezTo>
                    <a:pt x="42" y="187"/>
                    <a:pt x="42" y="188"/>
                    <a:pt x="42" y="189"/>
                  </a:cubicBezTo>
                  <a:cubicBezTo>
                    <a:pt x="42" y="189"/>
                    <a:pt x="41" y="190"/>
                    <a:pt x="41" y="190"/>
                  </a:cubicBezTo>
                  <a:cubicBezTo>
                    <a:pt x="41" y="190"/>
                    <a:pt x="41" y="191"/>
                    <a:pt x="41" y="191"/>
                  </a:cubicBezTo>
                  <a:cubicBezTo>
                    <a:pt x="41" y="192"/>
                    <a:pt x="41" y="192"/>
                    <a:pt x="40" y="193"/>
                  </a:cubicBezTo>
                  <a:cubicBezTo>
                    <a:pt x="40" y="193"/>
                    <a:pt x="40" y="193"/>
                    <a:pt x="40" y="193"/>
                  </a:cubicBezTo>
                  <a:cubicBezTo>
                    <a:pt x="40" y="194"/>
                    <a:pt x="40" y="194"/>
                    <a:pt x="40" y="195"/>
                  </a:cubicBezTo>
                  <a:cubicBezTo>
                    <a:pt x="40" y="195"/>
                    <a:pt x="42" y="196"/>
                    <a:pt x="42" y="196"/>
                  </a:cubicBezTo>
                  <a:cubicBezTo>
                    <a:pt x="43" y="196"/>
                    <a:pt x="43" y="196"/>
                    <a:pt x="43" y="196"/>
                  </a:cubicBezTo>
                  <a:cubicBezTo>
                    <a:pt x="44" y="196"/>
                    <a:pt x="44" y="197"/>
                    <a:pt x="44" y="197"/>
                  </a:cubicBezTo>
                  <a:cubicBezTo>
                    <a:pt x="45" y="197"/>
                    <a:pt x="46" y="196"/>
                    <a:pt x="47" y="196"/>
                  </a:cubicBezTo>
                  <a:cubicBezTo>
                    <a:pt x="47" y="196"/>
                    <a:pt x="47" y="196"/>
                    <a:pt x="48" y="195"/>
                  </a:cubicBezTo>
                  <a:cubicBezTo>
                    <a:pt x="49" y="194"/>
                    <a:pt x="51" y="193"/>
                    <a:pt x="52" y="192"/>
                  </a:cubicBezTo>
                  <a:cubicBezTo>
                    <a:pt x="52" y="191"/>
                    <a:pt x="52" y="191"/>
                    <a:pt x="53" y="191"/>
                  </a:cubicBezTo>
                  <a:cubicBezTo>
                    <a:pt x="53" y="190"/>
                    <a:pt x="53" y="190"/>
                    <a:pt x="53" y="190"/>
                  </a:cubicBezTo>
                  <a:cubicBezTo>
                    <a:pt x="53" y="190"/>
                    <a:pt x="53" y="189"/>
                    <a:pt x="53" y="189"/>
                  </a:cubicBezTo>
                  <a:cubicBezTo>
                    <a:pt x="54" y="189"/>
                    <a:pt x="54" y="189"/>
                    <a:pt x="54" y="188"/>
                  </a:cubicBezTo>
                  <a:cubicBezTo>
                    <a:pt x="54" y="188"/>
                    <a:pt x="55" y="187"/>
                    <a:pt x="55" y="187"/>
                  </a:cubicBezTo>
                  <a:cubicBezTo>
                    <a:pt x="55" y="186"/>
                    <a:pt x="55" y="186"/>
                    <a:pt x="56" y="185"/>
                  </a:cubicBezTo>
                  <a:cubicBezTo>
                    <a:pt x="56" y="185"/>
                    <a:pt x="56" y="185"/>
                    <a:pt x="56" y="185"/>
                  </a:cubicBezTo>
                  <a:cubicBezTo>
                    <a:pt x="57" y="184"/>
                    <a:pt x="57" y="184"/>
                    <a:pt x="57" y="183"/>
                  </a:cubicBezTo>
                  <a:cubicBezTo>
                    <a:pt x="57" y="183"/>
                    <a:pt x="57" y="183"/>
                    <a:pt x="57" y="182"/>
                  </a:cubicBezTo>
                  <a:cubicBezTo>
                    <a:pt x="57" y="182"/>
                    <a:pt x="57" y="182"/>
                    <a:pt x="58" y="181"/>
                  </a:cubicBezTo>
                  <a:cubicBezTo>
                    <a:pt x="58" y="181"/>
                    <a:pt x="58" y="180"/>
                    <a:pt x="58" y="180"/>
                  </a:cubicBezTo>
                  <a:cubicBezTo>
                    <a:pt x="59" y="179"/>
                    <a:pt x="59" y="179"/>
                    <a:pt x="59" y="178"/>
                  </a:cubicBezTo>
                  <a:cubicBezTo>
                    <a:pt x="59" y="178"/>
                    <a:pt x="60" y="178"/>
                    <a:pt x="60" y="177"/>
                  </a:cubicBezTo>
                  <a:cubicBezTo>
                    <a:pt x="60" y="177"/>
                    <a:pt x="60" y="177"/>
                    <a:pt x="60" y="176"/>
                  </a:cubicBezTo>
                  <a:cubicBezTo>
                    <a:pt x="60" y="176"/>
                    <a:pt x="61" y="175"/>
                    <a:pt x="61" y="175"/>
                  </a:cubicBezTo>
                  <a:cubicBezTo>
                    <a:pt x="61" y="175"/>
                    <a:pt x="61" y="174"/>
                    <a:pt x="61" y="173"/>
                  </a:cubicBezTo>
                  <a:cubicBezTo>
                    <a:pt x="62" y="173"/>
                    <a:pt x="62" y="173"/>
                    <a:pt x="62" y="173"/>
                  </a:cubicBezTo>
                  <a:cubicBezTo>
                    <a:pt x="62" y="172"/>
                    <a:pt x="62" y="172"/>
                    <a:pt x="63" y="172"/>
                  </a:cubicBezTo>
                  <a:cubicBezTo>
                    <a:pt x="63" y="171"/>
                    <a:pt x="63" y="171"/>
                    <a:pt x="63" y="171"/>
                  </a:cubicBezTo>
                  <a:cubicBezTo>
                    <a:pt x="63" y="170"/>
                    <a:pt x="64" y="170"/>
                    <a:pt x="64" y="170"/>
                  </a:cubicBezTo>
                  <a:cubicBezTo>
                    <a:pt x="64" y="169"/>
                    <a:pt x="64" y="169"/>
                    <a:pt x="65" y="168"/>
                  </a:cubicBezTo>
                  <a:cubicBezTo>
                    <a:pt x="65" y="168"/>
                    <a:pt x="65" y="168"/>
                    <a:pt x="65" y="168"/>
                  </a:cubicBezTo>
                  <a:cubicBezTo>
                    <a:pt x="65" y="168"/>
                    <a:pt x="65" y="167"/>
                    <a:pt x="65" y="167"/>
                  </a:cubicBezTo>
                  <a:cubicBezTo>
                    <a:pt x="65" y="167"/>
                    <a:pt x="65" y="167"/>
                    <a:pt x="65" y="166"/>
                  </a:cubicBezTo>
                  <a:cubicBezTo>
                    <a:pt x="65" y="166"/>
                    <a:pt x="66" y="165"/>
                    <a:pt x="66" y="165"/>
                  </a:cubicBezTo>
                  <a:cubicBezTo>
                    <a:pt x="66" y="165"/>
                    <a:pt x="66" y="164"/>
                    <a:pt x="66" y="164"/>
                  </a:cubicBezTo>
                  <a:cubicBezTo>
                    <a:pt x="66" y="164"/>
                    <a:pt x="66" y="163"/>
                    <a:pt x="66" y="163"/>
                  </a:cubicBezTo>
                  <a:cubicBezTo>
                    <a:pt x="67" y="163"/>
                    <a:pt x="67" y="162"/>
                    <a:pt x="67" y="162"/>
                  </a:cubicBezTo>
                  <a:cubicBezTo>
                    <a:pt x="67" y="162"/>
                    <a:pt x="68" y="162"/>
                    <a:pt x="68" y="162"/>
                  </a:cubicBezTo>
                  <a:cubicBezTo>
                    <a:pt x="68" y="161"/>
                    <a:pt x="69" y="161"/>
                    <a:pt x="69" y="161"/>
                  </a:cubicBezTo>
                  <a:cubicBezTo>
                    <a:pt x="70" y="161"/>
                    <a:pt x="70" y="161"/>
                    <a:pt x="71" y="161"/>
                  </a:cubicBezTo>
                  <a:cubicBezTo>
                    <a:pt x="71" y="161"/>
                    <a:pt x="72" y="160"/>
                    <a:pt x="72" y="160"/>
                  </a:cubicBezTo>
                  <a:cubicBezTo>
                    <a:pt x="73" y="160"/>
                    <a:pt x="73" y="160"/>
                    <a:pt x="73" y="160"/>
                  </a:cubicBezTo>
                  <a:cubicBezTo>
                    <a:pt x="73" y="160"/>
                    <a:pt x="74" y="160"/>
                    <a:pt x="74" y="160"/>
                  </a:cubicBezTo>
                  <a:cubicBezTo>
                    <a:pt x="74" y="160"/>
                    <a:pt x="75" y="160"/>
                    <a:pt x="75" y="160"/>
                  </a:cubicBezTo>
                  <a:cubicBezTo>
                    <a:pt x="75" y="160"/>
                    <a:pt x="75" y="159"/>
                    <a:pt x="76" y="159"/>
                  </a:cubicBezTo>
                  <a:cubicBezTo>
                    <a:pt x="76" y="159"/>
                    <a:pt x="76" y="159"/>
                    <a:pt x="76" y="159"/>
                  </a:cubicBezTo>
                  <a:cubicBezTo>
                    <a:pt x="77" y="159"/>
                    <a:pt x="77" y="159"/>
                    <a:pt x="77" y="158"/>
                  </a:cubicBezTo>
                  <a:cubicBezTo>
                    <a:pt x="77" y="158"/>
                    <a:pt x="78" y="158"/>
                    <a:pt x="78" y="158"/>
                  </a:cubicBezTo>
                  <a:cubicBezTo>
                    <a:pt x="78" y="158"/>
                    <a:pt x="79" y="158"/>
                    <a:pt x="79" y="158"/>
                  </a:cubicBezTo>
                  <a:cubicBezTo>
                    <a:pt x="79" y="158"/>
                    <a:pt x="80" y="158"/>
                    <a:pt x="80" y="158"/>
                  </a:cubicBezTo>
                  <a:cubicBezTo>
                    <a:pt x="80" y="158"/>
                    <a:pt x="81" y="157"/>
                    <a:pt x="81" y="157"/>
                  </a:cubicBezTo>
                  <a:cubicBezTo>
                    <a:pt x="81" y="157"/>
                    <a:pt x="82" y="157"/>
                    <a:pt x="82" y="157"/>
                  </a:cubicBezTo>
                  <a:cubicBezTo>
                    <a:pt x="83" y="157"/>
                    <a:pt x="83" y="156"/>
                    <a:pt x="84" y="156"/>
                  </a:cubicBezTo>
                  <a:cubicBezTo>
                    <a:pt x="84" y="156"/>
                    <a:pt x="85" y="156"/>
                    <a:pt x="85" y="156"/>
                  </a:cubicBezTo>
                  <a:cubicBezTo>
                    <a:pt x="85" y="156"/>
                    <a:pt x="85" y="155"/>
                    <a:pt x="85" y="155"/>
                  </a:cubicBezTo>
                  <a:cubicBezTo>
                    <a:pt x="86" y="155"/>
                    <a:pt x="86" y="155"/>
                    <a:pt x="87" y="155"/>
                  </a:cubicBezTo>
                  <a:cubicBezTo>
                    <a:pt x="87" y="154"/>
                    <a:pt x="88" y="154"/>
                    <a:pt x="88" y="154"/>
                  </a:cubicBezTo>
                  <a:cubicBezTo>
                    <a:pt x="89" y="153"/>
                    <a:pt x="89" y="153"/>
                    <a:pt x="89" y="153"/>
                  </a:cubicBezTo>
                  <a:cubicBezTo>
                    <a:pt x="90" y="152"/>
                    <a:pt x="90" y="152"/>
                    <a:pt x="91" y="152"/>
                  </a:cubicBezTo>
                  <a:cubicBezTo>
                    <a:pt x="91" y="151"/>
                    <a:pt x="92" y="151"/>
                    <a:pt x="92" y="151"/>
                  </a:cubicBezTo>
                  <a:cubicBezTo>
                    <a:pt x="92" y="151"/>
                    <a:pt x="93" y="150"/>
                    <a:pt x="93" y="150"/>
                  </a:cubicBezTo>
                  <a:cubicBezTo>
                    <a:pt x="93" y="150"/>
                    <a:pt x="93" y="150"/>
                    <a:pt x="94" y="150"/>
                  </a:cubicBezTo>
                  <a:cubicBezTo>
                    <a:pt x="94" y="150"/>
                    <a:pt x="94" y="149"/>
                    <a:pt x="94" y="149"/>
                  </a:cubicBezTo>
                  <a:cubicBezTo>
                    <a:pt x="94" y="149"/>
                    <a:pt x="95" y="149"/>
                    <a:pt x="95" y="149"/>
                  </a:cubicBezTo>
                  <a:cubicBezTo>
                    <a:pt x="95" y="149"/>
                    <a:pt x="95" y="148"/>
                    <a:pt x="95" y="148"/>
                  </a:cubicBezTo>
                  <a:cubicBezTo>
                    <a:pt x="96" y="148"/>
                    <a:pt x="96" y="148"/>
                    <a:pt x="96" y="148"/>
                  </a:cubicBezTo>
                  <a:cubicBezTo>
                    <a:pt x="97" y="147"/>
                    <a:pt x="97" y="147"/>
                    <a:pt x="98" y="146"/>
                  </a:cubicBezTo>
                  <a:cubicBezTo>
                    <a:pt x="98" y="146"/>
                    <a:pt x="99" y="146"/>
                    <a:pt x="99" y="146"/>
                  </a:cubicBezTo>
                  <a:cubicBezTo>
                    <a:pt x="99" y="145"/>
                    <a:pt x="99" y="145"/>
                    <a:pt x="99" y="145"/>
                  </a:cubicBezTo>
                  <a:cubicBezTo>
                    <a:pt x="99" y="145"/>
                    <a:pt x="99" y="145"/>
                    <a:pt x="100" y="144"/>
                  </a:cubicBezTo>
                  <a:cubicBezTo>
                    <a:pt x="100" y="144"/>
                    <a:pt x="100" y="144"/>
                    <a:pt x="100" y="144"/>
                  </a:cubicBezTo>
                  <a:cubicBezTo>
                    <a:pt x="100" y="144"/>
                    <a:pt x="100" y="144"/>
                    <a:pt x="101" y="143"/>
                  </a:cubicBezTo>
                  <a:cubicBezTo>
                    <a:pt x="101" y="143"/>
                    <a:pt x="101" y="142"/>
                    <a:pt x="101" y="141"/>
                  </a:cubicBezTo>
                  <a:cubicBezTo>
                    <a:pt x="102" y="141"/>
                    <a:pt x="102" y="140"/>
                    <a:pt x="102" y="140"/>
                  </a:cubicBezTo>
                  <a:cubicBezTo>
                    <a:pt x="102" y="140"/>
                    <a:pt x="102" y="139"/>
                    <a:pt x="102" y="139"/>
                  </a:cubicBezTo>
                  <a:cubicBezTo>
                    <a:pt x="102" y="139"/>
                    <a:pt x="103" y="138"/>
                    <a:pt x="103" y="138"/>
                  </a:cubicBezTo>
                  <a:cubicBezTo>
                    <a:pt x="103" y="137"/>
                    <a:pt x="103" y="137"/>
                    <a:pt x="103" y="137"/>
                  </a:cubicBezTo>
                  <a:cubicBezTo>
                    <a:pt x="103" y="136"/>
                    <a:pt x="104" y="135"/>
                    <a:pt x="104" y="134"/>
                  </a:cubicBezTo>
                  <a:cubicBezTo>
                    <a:pt x="104" y="134"/>
                    <a:pt x="104" y="132"/>
                    <a:pt x="104" y="131"/>
                  </a:cubicBezTo>
                  <a:cubicBezTo>
                    <a:pt x="104" y="131"/>
                    <a:pt x="104" y="129"/>
                    <a:pt x="105" y="128"/>
                  </a:cubicBezTo>
                  <a:cubicBezTo>
                    <a:pt x="105" y="128"/>
                    <a:pt x="105" y="127"/>
                    <a:pt x="105" y="126"/>
                  </a:cubicBezTo>
                  <a:cubicBezTo>
                    <a:pt x="105" y="126"/>
                    <a:pt x="105" y="126"/>
                    <a:pt x="105" y="126"/>
                  </a:cubicBezTo>
                  <a:cubicBezTo>
                    <a:pt x="106" y="126"/>
                    <a:pt x="106" y="126"/>
                    <a:pt x="107" y="126"/>
                  </a:cubicBezTo>
                  <a:cubicBezTo>
                    <a:pt x="107" y="126"/>
                    <a:pt x="108" y="126"/>
                    <a:pt x="108" y="126"/>
                  </a:cubicBezTo>
                  <a:cubicBezTo>
                    <a:pt x="108" y="126"/>
                    <a:pt x="108" y="126"/>
                    <a:pt x="108" y="126"/>
                  </a:cubicBezTo>
                  <a:cubicBezTo>
                    <a:pt x="109" y="126"/>
                    <a:pt x="110" y="126"/>
                    <a:pt x="110" y="126"/>
                  </a:cubicBezTo>
                  <a:cubicBezTo>
                    <a:pt x="110" y="126"/>
                    <a:pt x="111" y="127"/>
                    <a:pt x="111" y="127"/>
                  </a:cubicBezTo>
                  <a:cubicBezTo>
                    <a:pt x="111" y="127"/>
                    <a:pt x="112" y="127"/>
                    <a:pt x="112" y="127"/>
                  </a:cubicBezTo>
                  <a:cubicBezTo>
                    <a:pt x="113" y="127"/>
                    <a:pt x="113" y="127"/>
                    <a:pt x="113" y="127"/>
                  </a:cubicBezTo>
                  <a:cubicBezTo>
                    <a:pt x="113" y="127"/>
                    <a:pt x="114" y="127"/>
                    <a:pt x="114" y="127"/>
                  </a:cubicBezTo>
                  <a:cubicBezTo>
                    <a:pt x="115" y="127"/>
                    <a:pt x="115" y="127"/>
                    <a:pt x="115" y="127"/>
                  </a:cubicBezTo>
                  <a:cubicBezTo>
                    <a:pt x="115" y="127"/>
                    <a:pt x="116" y="127"/>
                    <a:pt x="116" y="127"/>
                  </a:cubicBezTo>
                  <a:cubicBezTo>
                    <a:pt x="116" y="128"/>
                    <a:pt x="117" y="127"/>
                    <a:pt x="117" y="127"/>
                  </a:cubicBezTo>
                  <a:cubicBezTo>
                    <a:pt x="117" y="127"/>
                    <a:pt x="118" y="127"/>
                    <a:pt x="118" y="128"/>
                  </a:cubicBezTo>
                  <a:cubicBezTo>
                    <a:pt x="118" y="127"/>
                    <a:pt x="119" y="127"/>
                    <a:pt x="119" y="127"/>
                  </a:cubicBezTo>
                  <a:cubicBezTo>
                    <a:pt x="120" y="128"/>
                    <a:pt x="121" y="127"/>
                    <a:pt x="122" y="127"/>
                  </a:cubicBezTo>
                  <a:cubicBezTo>
                    <a:pt x="122" y="127"/>
                    <a:pt x="122" y="127"/>
                    <a:pt x="123" y="127"/>
                  </a:cubicBezTo>
                  <a:cubicBezTo>
                    <a:pt x="123" y="127"/>
                    <a:pt x="123" y="127"/>
                    <a:pt x="123" y="127"/>
                  </a:cubicBezTo>
                  <a:cubicBezTo>
                    <a:pt x="124" y="127"/>
                    <a:pt x="124" y="127"/>
                    <a:pt x="125" y="127"/>
                  </a:cubicBezTo>
                  <a:cubicBezTo>
                    <a:pt x="126" y="127"/>
                    <a:pt x="127" y="127"/>
                    <a:pt x="128" y="126"/>
                  </a:cubicBezTo>
                  <a:cubicBezTo>
                    <a:pt x="129" y="126"/>
                    <a:pt x="129" y="126"/>
                    <a:pt x="130" y="126"/>
                  </a:cubicBezTo>
                  <a:cubicBezTo>
                    <a:pt x="130" y="126"/>
                    <a:pt x="130" y="126"/>
                    <a:pt x="131" y="126"/>
                  </a:cubicBezTo>
                  <a:cubicBezTo>
                    <a:pt x="131" y="126"/>
                    <a:pt x="131" y="126"/>
                    <a:pt x="132" y="126"/>
                  </a:cubicBezTo>
                  <a:cubicBezTo>
                    <a:pt x="132" y="126"/>
                    <a:pt x="132" y="126"/>
                    <a:pt x="132" y="126"/>
                  </a:cubicBezTo>
                  <a:cubicBezTo>
                    <a:pt x="133" y="126"/>
                    <a:pt x="134" y="126"/>
                    <a:pt x="134" y="125"/>
                  </a:cubicBezTo>
                  <a:cubicBezTo>
                    <a:pt x="134" y="125"/>
                    <a:pt x="135" y="125"/>
                    <a:pt x="135" y="125"/>
                  </a:cubicBezTo>
                  <a:cubicBezTo>
                    <a:pt x="136" y="125"/>
                    <a:pt x="136" y="126"/>
                    <a:pt x="136" y="127"/>
                  </a:cubicBezTo>
                  <a:cubicBezTo>
                    <a:pt x="138" y="128"/>
                    <a:pt x="139" y="130"/>
                    <a:pt x="140" y="131"/>
                  </a:cubicBezTo>
                  <a:cubicBezTo>
                    <a:pt x="140" y="131"/>
                    <a:pt x="141" y="132"/>
                    <a:pt x="141" y="132"/>
                  </a:cubicBezTo>
                  <a:cubicBezTo>
                    <a:pt x="141" y="133"/>
                    <a:pt x="142" y="133"/>
                    <a:pt x="142" y="134"/>
                  </a:cubicBezTo>
                  <a:cubicBezTo>
                    <a:pt x="143" y="134"/>
                    <a:pt x="143" y="134"/>
                    <a:pt x="143" y="134"/>
                  </a:cubicBezTo>
                  <a:cubicBezTo>
                    <a:pt x="144" y="135"/>
                    <a:pt x="144" y="135"/>
                    <a:pt x="144" y="136"/>
                  </a:cubicBezTo>
                  <a:cubicBezTo>
                    <a:pt x="144" y="136"/>
                    <a:pt x="144" y="136"/>
                    <a:pt x="144" y="136"/>
                  </a:cubicBezTo>
                  <a:cubicBezTo>
                    <a:pt x="145" y="137"/>
                    <a:pt x="145" y="137"/>
                    <a:pt x="146" y="138"/>
                  </a:cubicBezTo>
                  <a:cubicBezTo>
                    <a:pt x="146" y="138"/>
                    <a:pt x="147" y="139"/>
                    <a:pt x="147" y="139"/>
                  </a:cubicBezTo>
                  <a:cubicBezTo>
                    <a:pt x="147" y="139"/>
                    <a:pt x="147" y="140"/>
                    <a:pt x="148" y="140"/>
                  </a:cubicBezTo>
                  <a:cubicBezTo>
                    <a:pt x="148" y="140"/>
                    <a:pt x="148" y="140"/>
                    <a:pt x="148" y="140"/>
                  </a:cubicBezTo>
                  <a:cubicBezTo>
                    <a:pt x="148" y="140"/>
                    <a:pt x="148" y="140"/>
                    <a:pt x="148" y="140"/>
                  </a:cubicBezTo>
                  <a:cubicBezTo>
                    <a:pt x="149" y="141"/>
                    <a:pt x="149" y="141"/>
                    <a:pt x="150" y="142"/>
                  </a:cubicBezTo>
                  <a:cubicBezTo>
                    <a:pt x="151" y="144"/>
                    <a:pt x="153" y="145"/>
                    <a:pt x="155" y="147"/>
                  </a:cubicBezTo>
                  <a:cubicBezTo>
                    <a:pt x="155" y="147"/>
                    <a:pt x="156" y="148"/>
                    <a:pt x="156" y="148"/>
                  </a:cubicBezTo>
                  <a:cubicBezTo>
                    <a:pt x="157" y="148"/>
                    <a:pt x="157" y="149"/>
                    <a:pt x="158" y="149"/>
                  </a:cubicBezTo>
                  <a:cubicBezTo>
                    <a:pt x="158" y="149"/>
                    <a:pt x="159" y="150"/>
                    <a:pt x="159" y="150"/>
                  </a:cubicBezTo>
                  <a:cubicBezTo>
                    <a:pt x="159" y="150"/>
                    <a:pt x="159" y="150"/>
                    <a:pt x="159" y="150"/>
                  </a:cubicBezTo>
                  <a:cubicBezTo>
                    <a:pt x="160" y="150"/>
                    <a:pt x="160" y="150"/>
                    <a:pt x="160" y="150"/>
                  </a:cubicBezTo>
                  <a:cubicBezTo>
                    <a:pt x="161" y="150"/>
                    <a:pt x="161" y="150"/>
                    <a:pt x="161" y="150"/>
                  </a:cubicBezTo>
                  <a:cubicBezTo>
                    <a:pt x="161" y="151"/>
                    <a:pt x="162" y="151"/>
                    <a:pt x="162" y="151"/>
                  </a:cubicBezTo>
                  <a:cubicBezTo>
                    <a:pt x="162" y="151"/>
                    <a:pt x="163" y="151"/>
                    <a:pt x="163" y="151"/>
                  </a:cubicBezTo>
                  <a:cubicBezTo>
                    <a:pt x="163" y="151"/>
                    <a:pt x="165" y="149"/>
                    <a:pt x="165" y="149"/>
                  </a:cubicBezTo>
                  <a:cubicBezTo>
                    <a:pt x="165" y="149"/>
                    <a:pt x="166" y="148"/>
                    <a:pt x="166" y="148"/>
                  </a:cubicBezTo>
                  <a:cubicBezTo>
                    <a:pt x="166" y="147"/>
                    <a:pt x="164" y="146"/>
                    <a:pt x="164" y="145"/>
                  </a:cubicBezTo>
                  <a:cubicBezTo>
                    <a:pt x="164" y="145"/>
                    <a:pt x="164" y="144"/>
                    <a:pt x="164" y="144"/>
                  </a:cubicBezTo>
                  <a:cubicBezTo>
                    <a:pt x="163" y="143"/>
                    <a:pt x="163" y="143"/>
                    <a:pt x="163" y="143"/>
                  </a:cubicBezTo>
                  <a:cubicBezTo>
                    <a:pt x="162" y="142"/>
                    <a:pt x="162" y="141"/>
                    <a:pt x="162" y="140"/>
                  </a:cubicBezTo>
                  <a:cubicBezTo>
                    <a:pt x="162" y="139"/>
                    <a:pt x="162" y="138"/>
                    <a:pt x="162" y="138"/>
                  </a:cubicBezTo>
                  <a:cubicBezTo>
                    <a:pt x="161" y="136"/>
                    <a:pt x="161" y="132"/>
                    <a:pt x="162" y="130"/>
                  </a:cubicBezTo>
                  <a:cubicBezTo>
                    <a:pt x="162" y="130"/>
                    <a:pt x="162" y="129"/>
                    <a:pt x="162" y="129"/>
                  </a:cubicBezTo>
                  <a:cubicBezTo>
                    <a:pt x="162" y="129"/>
                    <a:pt x="162" y="128"/>
                    <a:pt x="162" y="128"/>
                  </a:cubicBezTo>
                  <a:cubicBezTo>
                    <a:pt x="162" y="128"/>
                    <a:pt x="162" y="127"/>
                    <a:pt x="162" y="127"/>
                  </a:cubicBezTo>
                  <a:cubicBezTo>
                    <a:pt x="163" y="125"/>
                    <a:pt x="163" y="124"/>
                    <a:pt x="164" y="122"/>
                  </a:cubicBezTo>
                  <a:cubicBezTo>
                    <a:pt x="164" y="122"/>
                    <a:pt x="164" y="121"/>
                    <a:pt x="164" y="121"/>
                  </a:cubicBezTo>
                  <a:cubicBezTo>
                    <a:pt x="164" y="120"/>
                    <a:pt x="164" y="119"/>
                    <a:pt x="164" y="118"/>
                  </a:cubicBezTo>
                  <a:cubicBezTo>
                    <a:pt x="164" y="118"/>
                    <a:pt x="165" y="118"/>
                    <a:pt x="165" y="118"/>
                  </a:cubicBezTo>
                  <a:cubicBezTo>
                    <a:pt x="165" y="117"/>
                    <a:pt x="165" y="117"/>
                    <a:pt x="165" y="116"/>
                  </a:cubicBezTo>
                  <a:cubicBezTo>
                    <a:pt x="166" y="116"/>
                    <a:pt x="166" y="116"/>
                    <a:pt x="166" y="115"/>
                  </a:cubicBezTo>
                  <a:cubicBezTo>
                    <a:pt x="167" y="115"/>
                    <a:pt x="168" y="115"/>
                    <a:pt x="168" y="115"/>
                  </a:cubicBezTo>
                  <a:cubicBezTo>
                    <a:pt x="168" y="115"/>
                    <a:pt x="169" y="114"/>
                    <a:pt x="169" y="114"/>
                  </a:cubicBezTo>
                  <a:cubicBezTo>
                    <a:pt x="169" y="114"/>
                    <a:pt x="170" y="114"/>
                    <a:pt x="170" y="114"/>
                  </a:cubicBezTo>
                  <a:cubicBezTo>
                    <a:pt x="170" y="114"/>
                    <a:pt x="171" y="113"/>
                    <a:pt x="171" y="113"/>
                  </a:cubicBezTo>
                  <a:cubicBezTo>
                    <a:pt x="172" y="113"/>
                    <a:pt x="172" y="113"/>
                    <a:pt x="172" y="113"/>
                  </a:cubicBezTo>
                  <a:cubicBezTo>
                    <a:pt x="173" y="113"/>
                    <a:pt x="173" y="112"/>
                    <a:pt x="173" y="112"/>
                  </a:cubicBezTo>
                  <a:cubicBezTo>
                    <a:pt x="174" y="112"/>
                    <a:pt x="174" y="112"/>
                    <a:pt x="175" y="112"/>
                  </a:cubicBezTo>
                  <a:cubicBezTo>
                    <a:pt x="175" y="111"/>
                    <a:pt x="175" y="111"/>
                    <a:pt x="176" y="111"/>
                  </a:cubicBezTo>
                  <a:cubicBezTo>
                    <a:pt x="176" y="111"/>
                    <a:pt x="176" y="111"/>
                    <a:pt x="176" y="111"/>
                  </a:cubicBezTo>
                  <a:cubicBezTo>
                    <a:pt x="176" y="110"/>
                    <a:pt x="177" y="110"/>
                    <a:pt x="177" y="110"/>
                  </a:cubicBezTo>
                  <a:cubicBezTo>
                    <a:pt x="177" y="110"/>
                    <a:pt x="177" y="110"/>
                    <a:pt x="177" y="110"/>
                  </a:cubicBezTo>
                  <a:cubicBezTo>
                    <a:pt x="178" y="110"/>
                    <a:pt x="178" y="109"/>
                    <a:pt x="178" y="109"/>
                  </a:cubicBezTo>
                  <a:cubicBezTo>
                    <a:pt x="179" y="109"/>
                    <a:pt x="179" y="109"/>
                    <a:pt x="179" y="108"/>
                  </a:cubicBezTo>
                  <a:cubicBezTo>
                    <a:pt x="179" y="108"/>
                    <a:pt x="180" y="107"/>
                    <a:pt x="180" y="107"/>
                  </a:cubicBezTo>
                  <a:cubicBezTo>
                    <a:pt x="180" y="107"/>
                    <a:pt x="181" y="106"/>
                    <a:pt x="182" y="106"/>
                  </a:cubicBezTo>
                  <a:cubicBezTo>
                    <a:pt x="182" y="106"/>
                    <a:pt x="182" y="105"/>
                    <a:pt x="182" y="105"/>
                  </a:cubicBezTo>
                  <a:cubicBezTo>
                    <a:pt x="182" y="105"/>
                    <a:pt x="183" y="104"/>
                    <a:pt x="183" y="104"/>
                  </a:cubicBezTo>
                  <a:cubicBezTo>
                    <a:pt x="184" y="103"/>
                    <a:pt x="184" y="103"/>
                    <a:pt x="184" y="102"/>
                  </a:cubicBezTo>
                  <a:cubicBezTo>
                    <a:pt x="184" y="102"/>
                    <a:pt x="185" y="101"/>
                    <a:pt x="185" y="101"/>
                  </a:cubicBezTo>
                  <a:cubicBezTo>
                    <a:pt x="185" y="101"/>
                    <a:pt x="185" y="101"/>
                    <a:pt x="185" y="101"/>
                  </a:cubicBezTo>
                  <a:cubicBezTo>
                    <a:pt x="185" y="100"/>
                    <a:pt x="186" y="99"/>
                    <a:pt x="187" y="98"/>
                  </a:cubicBezTo>
                  <a:cubicBezTo>
                    <a:pt x="187" y="97"/>
                    <a:pt x="187" y="95"/>
                    <a:pt x="188" y="94"/>
                  </a:cubicBezTo>
                  <a:cubicBezTo>
                    <a:pt x="188" y="94"/>
                    <a:pt x="188" y="93"/>
                    <a:pt x="188" y="93"/>
                  </a:cubicBezTo>
                  <a:cubicBezTo>
                    <a:pt x="188" y="92"/>
                    <a:pt x="188" y="92"/>
                    <a:pt x="188" y="92"/>
                  </a:cubicBezTo>
                  <a:cubicBezTo>
                    <a:pt x="188" y="92"/>
                    <a:pt x="189" y="91"/>
                    <a:pt x="189" y="91"/>
                  </a:cubicBezTo>
                  <a:cubicBezTo>
                    <a:pt x="189" y="90"/>
                    <a:pt x="189" y="90"/>
                    <a:pt x="189" y="90"/>
                  </a:cubicBezTo>
                  <a:cubicBezTo>
                    <a:pt x="189" y="89"/>
                    <a:pt x="189" y="89"/>
                    <a:pt x="189" y="89"/>
                  </a:cubicBezTo>
                  <a:cubicBezTo>
                    <a:pt x="189" y="88"/>
                    <a:pt x="189" y="88"/>
                    <a:pt x="189" y="88"/>
                  </a:cubicBezTo>
                  <a:cubicBezTo>
                    <a:pt x="190" y="87"/>
                    <a:pt x="190" y="87"/>
                    <a:pt x="190" y="86"/>
                  </a:cubicBezTo>
                  <a:cubicBezTo>
                    <a:pt x="190" y="86"/>
                    <a:pt x="190" y="85"/>
                    <a:pt x="190" y="85"/>
                  </a:cubicBezTo>
                  <a:cubicBezTo>
                    <a:pt x="190" y="84"/>
                    <a:pt x="191" y="83"/>
                    <a:pt x="191" y="82"/>
                  </a:cubicBezTo>
                  <a:cubicBezTo>
                    <a:pt x="191" y="82"/>
                    <a:pt x="191" y="82"/>
                    <a:pt x="191" y="82"/>
                  </a:cubicBezTo>
                  <a:cubicBezTo>
                    <a:pt x="191" y="82"/>
                    <a:pt x="191" y="81"/>
                    <a:pt x="191" y="81"/>
                  </a:cubicBezTo>
                  <a:cubicBezTo>
                    <a:pt x="191" y="81"/>
                    <a:pt x="191" y="80"/>
                    <a:pt x="191" y="80"/>
                  </a:cubicBezTo>
                  <a:cubicBezTo>
                    <a:pt x="191" y="79"/>
                    <a:pt x="191" y="79"/>
                    <a:pt x="191" y="78"/>
                  </a:cubicBezTo>
                  <a:cubicBezTo>
                    <a:pt x="191" y="77"/>
                    <a:pt x="191" y="76"/>
                    <a:pt x="191" y="75"/>
                  </a:cubicBezTo>
                  <a:cubicBezTo>
                    <a:pt x="191" y="75"/>
                    <a:pt x="191" y="74"/>
                    <a:pt x="191" y="74"/>
                  </a:cubicBezTo>
                  <a:cubicBezTo>
                    <a:pt x="191" y="74"/>
                    <a:pt x="191" y="73"/>
                    <a:pt x="191" y="73"/>
                  </a:cubicBezTo>
                  <a:cubicBezTo>
                    <a:pt x="191" y="73"/>
                    <a:pt x="191" y="72"/>
                    <a:pt x="191" y="72"/>
                  </a:cubicBezTo>
                  <a:cubicBezTo>
                    <a:pt x="191" y="71"/>
                    <a:pt x="191" y="70"/>
                    <a:pt x="191" y="70"/>
                  </a:cubicBezTo>
                  <a:close/>
                  <a:moveTo>
                    <a:pt x="2" y="114"/>
                  </a:moveTo>
                  <a:cubicBezTo>
                    <a:pt x="2" y="114"/>
                    <a:pt x="2" y="114"/>
                    <a:pt x="2" y="114"/>
                  </a:cubicBezTo>
                  <a:cubicBezTo>
                    <a:pt x="1" y="114"/>
                    <a:pt x="1" y="114"/>
                    <a:pt x="1" y="114"/>
                  </a:cubicBezTo>
                  <a:cubicBezTo>
                    <a:pt x="1" y="114"/>
                    <a:pt x="1" y="114"/>
                    <a:pt x="1" y="114"/>
                  </a:cubicBezTo>
                  <a:cubicBezTo>
                    <a:pt x="2" y="113"/>
                    <a:pt x="2" y="113"/>
                    <a:pt x="2" y="113"/>
                  </a:cubicBezTo>
                  <a:cubicBezTo>
                    <a:pt x="2" y="113"/>
                    <a:pt x="2" y="113"/>
                    <a:pt x="2" y="113"/>
                  </a:cubicBezTo>
                  <a:lnTo>
                    <a:pt x="2" y="114"/>
                  </a:lnTo>
                  <a:close/>
                  <a:moveTo>
                    <a:pt x="4" y="109"/>
                  </a:moveTo>
                  <a:cubicBezTo>
                    <a:pt x="4" y="109"/>
                    <a:pt x="4" y="109"/>
                    <a:pt x="4" y="109"/>
                  </a:cubicBezTo>
                  <a:cubicBezTo>
                    <a:pt x="4" y="109"/>
                    <a:pt x="4" y="109"/>
                    <a:pt x="4" y="109"/>
                  </a:cubicBezTo>
                  <a:close/>
                  <a:moveTo>
                    <a:pt x="45" y="185"/>
                  </a:moveTo>
                  <a:cubicBezTo>
                    <a:pt x="46" y="185"/>
                    <a:pt x="45" y="185"/>
                    <a:pt x="46" y="185"/>
                  </a:cubicBezTo>
                  <a:cubicBezTo>
                    <a:pt x="45" y="185"/>
                    <a:pt x="46" y="185"/>
                    <a:pt x="45" y="185"/>
                  </a:cubicBezTo>
                  <a:close/>
                  <a:moveTo>
                    <a:pt x="50" y="190"/>
                  </a:moveTo>
                  <a:cubicBezTo>
                    <a:pt x="50" y="190"/>
                    <a:pt x="50" y="190"/>
                    <a:pt x="50" y="190"/>
                  </a:cubicBezTo>
                  <a:cubicBezTo>
                    <a:pt x="49" y="190"/>
                    <a:pt x="49" y="190"/>
                    <a:pt x="49" y="190"/>
                  </a:cubicBezTo>
                  <a:cubicBezTo>
                    <a:pt x="49" y="190"/>
                    <a:pt x="49" y="190"/>
                    <a:pt x="49" y="189"/>
                  </a:cubicBezTo>
                  <a:cubicBezTo>
                    <a:pt x="49" y="189"/>
                    <a:pt x="50" y="189"/>
                    <a:pt x="50" y="189"/>
                  </a:cubicBezTo>
                  <a:cubicBezTo>
                    <a:pt x="50" y="189"/>
                    <a:pt x="50" y="189"/>
                    <a:pt x="50" y="189"/>
                  </a:cubicBezTo>
                  <a:cubicBezTo>
                    <a:pt x="50" y="189"/>
                    <a:pt x="50" y="189"/>
                    <a:pt x="50" y="189"/>
                  </a:cubicBezTo>
                  <a:cubicBezTo>
                    <a:pt x="50" y="190"/>
                    <a:pt x="50" y="190"/>
                    <a:pt x="50" y="190"/>
                  </a:cubicBezTo>
                  <a:close/>
                  <a:moveTo>
                    <a:pt x="75" y="156"/>
                  </a:moveTo>
                  <a:cubicBezTo>
                    <a:pt x="75" y="156"/>
                    <a:pt x="75" y="156"/>
                    <a:pt x="75" y="156"/>
                  </a:cubicBezTo>
                  <a:cubicBezTo>
                    <a:pt x="75" y="156"/>
                    <a:pt x="75" y="156"/>
                    <a:pt x="75" y="156"/>
                  </a:cubicBezTo>
                  <a:close/>
                  <a:moveTo>
                    <a:pt x="99" y="129"/>
                  </a:moveTo>
                  <a:cubicBezTo>
                    <a:pt x="99" y="130"/>
                    <a:pt x="99" y="130"/>
                    <a:pt x="99" y="131"/>
                  </a:cubicBezTo>
                  <a:cubicBezTo>
                    <a:pt x="99" y="132"/>
                    <a:pt x="99" y="132"/>
                    <a:pt x="99" y="133"/>
                  </a:cubicBezTo>
                  <a:cubicBezTo>
                    <a:pt x="99" y="135"/>
                    <a:pt x="98" y="136"/>
                    <a:pt x="97" y="138"/>
                  </a:cubicBezTo>
                  <a:cubicBezTo>
                    <a:pt x="97" y="138"/>
                    <a:pt x="97" y="139"/>
                    <a:pt x="96" y="139"/>
                  </a:cubicBezTo>
                  <a:cubicBezTo>
                    <a:pt x="96" y="139"/>
                    <a:pt x="96" y="140"/>
                    <a:pt x="96" y="140"/>
                  </a:cubicBezTo>
                  <a:cubicBezTo>
                    <a:pt x="96" y="140"/>
                    <a:pt x="96" y="141"/>
                    <a:pt x="96" y="141"/>
                  </a:cubicBezTo>
                  <a:cubicBezTo>
                    <a:pt x="95" y="141"/>
                    <a:pt x="95" y="141"/>
                    <a:pt x="95" y="142"/>
                  </a:cubicBezTo>
                  <a:cubicBezTo>
                    <a:pt x="95" y="142"/>
                    <a:pt x="94" y="143"/>
                    <a:pt x="94" y="143"/>
                  </a:cubicBezTo>
                  <a:cubicBezTo>
                    <a:pt x="93" y="143"/>
                    <a:pt x="93" y="144"/>
                    <a:pt x="93" y="144"/>
                  </a:cubicBezTo>
                  <a:cubicBezTo>
                    <a:pt x="93" y="144"/>
                    <a:pt x="92" y="144"/>
                    <a:pt x="92" y="144"/>
                  </a:cubicBezTo>
                  <a:cubicBezTo>
                    <a:pt x="92" y="144"/>
                    <a:pt x="92" y="145"/>
                    <a:pt x="91" y="145"/>
                  </a:cubicBezTo>
                  <a:cubicBezTo>
                    <a:pt x="91" y="145"/>
                    <a:pt x="90" y="146"/>
                    <a:pt x="90" y="146"/>
                  </a:cubicBezTo>
                  <a:cubicBezTo>
                    <a:pt x="89" y="146"/>
                    <a:pt x="89" y="147"/>
                    <a:pt x="89" y="147"/>
                  </a:cubicBezTo>
                  <a:cubicBezTo>
                    <a:pt x="88" y="148"/>
                    <a:pt x="87" y="148"/>
                    <a:pt x="87" y="149"/>
                  </a:cubicBezTo>
                  <a:cubicBezTo>
                    <a:pt x="87" y="149"/>
                    <a:pt x="86" y="149"/>
                    <a:pt x="86" y="149"/>
                  </a:cubicBezTo>
                  <a:cubicBezTo>
                    <a:pt x="86" y="149"/>
                    <a:pt x="86" y="149"/>
                    <a:pt x="85" y="150"/>
                  </a:cubicBezTo>
                  <a:cubicBezTo>
                    <a:pt x="85" y="150"/>
                    <a:pt x="84" y="150"/>
                    <a:pt x="84" y="151"/>
                  </a:cubicBezTo>
                  <a:cubicBezTo>
                    <a:pt x="81" y="152"/>
                    <a:pt x="79" y="153"/>
                    <a:pt x="76" y="154"/>
                  </a:cubicBezTo>
                  <a:cubicBezTo>
                    <a:pt x="76" y="154"/>
                    <a:pt x="75" y="155"/>
                    <a:pt x="75" y="155"/>
                  </a:cubicBezTo>
                  <a:cubicBezTo>
                    <a:pt x="74" y="155"/>
                    <a:pt x="73" y="155"/>
                    <a:pt x="73" y="156"/>
                  </a:cubicBezTo>
                  <a:cubicBezTo>
                    <a:pt x="72" y="156"/>
                    <a:pt x="72" y="156"/>
                    <a:pt x="72" y="156"/>
                  </a:cubicBezTo>
                  <a:cubicBezTo>
                    <a:pt x="71" y="156"/>
                    <a:pt x="71" y="156"/>
                    <a:pt x="71" y="156"/>
                  </a:cubicBezTo>
                  <a:cubicBezTo>
                    <a:pt x="70" y="156"/>
                    <a:pt x="70" y="156"/>
                    <a:pt x="70" y="156"/>
                  </a:cubicBezTo>
                  <a:cubicBezTo>
                    <a:pt x="70" y="156"/>
                    <a:pt x="69" y="157"/>
                    <a:pt x="69" y="157"/>
                  </a:cubicBezTo>
                  <a:cubicBezTo>
                    <a:pt x="69" y="157"/>
                    <a:pt x="69" y="157"/>
                    <a:pt x="69" y="157"/>
                  </a:cubicBezTo>
                  <a:cubicBezTo>
                    <a:pt x="68" y="157"/>
                    <a:pt x="67" y="157"/>
                    <a:pt x="66" y="157"/>
                  </a:cubicBezTo>
                  <a:cubicBezTo>
                    <a:pt x="66" y="157"/>
                    <a:pt x="65" y="157"/>
                    <a:pt x="65" y="157"/>
                  </a:cubicBezTo>
                  <a:cubicBezTo>
                    <a:pt x="64" y="157"/>
                    <a:pt x="64" y="157"/>
                    <a:pt x="64" y="157"/>
                  </a:cubicBezTo>
                  <a:cubicBezTo>
                    <a:pt x="63" y="157"/>
                    <a:pt x="63" y="157"/>
                    <a:pt x="63" y="157"/>
                  </a:cubicBezTo>
                  <a:cubicBezTo>
                    <a:pt x="62" y="157"/>
                    <a:pt x="62" y="157"/>
                    <a:pt x="61" y="158"/>
                  </a:cubicBezTo>
                  <a:cubicBezTo>
                    <a:pt x="61" y="158"/>
                    <a:pt x="61" y="159"/>
                    <a:pt x="61" y="159"/>
                  </a:cubicBezTo>
                  <a:cubicBezTo>
                    <a:pt x="61" y="160"/>
                    <a:pt x="61" y="160"/>
                    <a:pt x="61" y="160"/>
                  </a:cubicBezTo>
                  <a:cubicBezTo>
                    <a:pt x="61" y="160"/>
                    <a:pt x="61" y="161"/>
                    <a:pt x="61" y="161"/>
                  </a:cubicBezTo>
                  <a:cubicBezTo>
                    <a:pt x="61" y="161"/>
                    <a:pt x="61" y="162"/>
                    <a:pt x="61" y="162"/>
                  </a:cubicBezTo>
                  <a:cubicBezTo>
                    <a:pt x="61" y="162"/>
                    <a:pt x="61" y="163"/>
                    <a:pt x="61" y="163"/>
                  </a:cubicBezTo>
                  <a:cubicBezTo>
                    <a:pt x="61" y="163"/>
                    <a:pt x="61" y="163"/>
                    <a:pt x="61" y="164"/>
                  </a:cubicBezTo>
                  <a:cubicBezTo>
                    <a:pt x="61" y="164"/>
                    <a:pt x="60" y="164"/>
                    <a:pt x="60" y="165"/>
                  </a:cubicBezTo>
                  <a:cubicBezTo>
                    <a:pt x="60" y="165"/>
                    <a:pt x="60" y="166"/>
                    <a:pt x="60" y="166"/>
                  </a:cubicBezTo>
                  <a:cubicBezTo>
                    <a:pt x="60" y="166"/>
                    <a:pt x="60" y="167"/>
                    <a:pt x="60" y="167"/>
                  </a:cubicBezTo>
                  <a:cubicBezTo>
                    <a:pt x="59" y="167"/>
                    <a:pt x="59" y="168"/>
                    <a:pt x="59" y="168"/>
                  </a:cubicBezTo>
                  <a:cubicBezTo>
                    <a:pt x="58" y="170"/>
                    <a:pt x="57" y="171"/>
                    <a:pt x="56" y="173"/>
                  </a:cubicBezTo>
                  <a:cubicBezTo>
                    <a:pt x="56" y="173"/>
                    <a:pt x="56" y="174"/>
                    <a:pt x="56" y="174"/>
                  </a:cubicBezTo>
                  <a:cubicBezTo>
                    <a:pt x="56" y="175"/>
                    <a:pt x="55" y="175"/>
                    <a:pt x="55" y="176"/>
                  </a:cubicBezTo>
                  <a:cubicBezTo>
                    <a:pt x="55" y="176"/>
                    <a:pt x="55" y="176"/>
                    <a:pt x="55" y="177"/>
                  </a:cubicBezTo>
                  <a:cubicBezTo>
                    <a:pt x="54" y="177"/>
                    <a:pt x="54" y="177"/>
                    <a:pt x="54" y="178"/>
                  </a:cubicBezTo>
                  <a:cubicBezTo>
                    <a:pt x="54" y="178"/>
                    <a:pt x="54" y="178"/>
                    <a:pt x="54" y="179"/>
                  </a:cubicBezTo>
                  <a:cubicBezTo>
                    <a:pt x="53" y="180"/>
                    <a:pt x="53" y="181"/>
                    <a:pt x="52" y="182"/>
                  </a:cubicBezTo>
                  <a:cubicBezTo>
                    <a:pt x="52" y="183"/>
                    <a:pt x="51" y="184"/>
                    <a:pt x="50" y="185"/>
                  </a:cubicBezTo>
                  <a:cubicBezTo>
                    <a:pt x="50" y="186"/>
                    <a:pt x="50" y="186"/>
                    <a:pt x="50" y="186"/>
                  </a:cubicBezTo>
                  <a:cubicBezTo>
                    <a:pt x="50" y="186"/>
                    <a:pt x="50" y="187"/>
                    <a:pt x="49" y="187"/>
                  </a:cubicBezTo>
                  <a:cubicBezTo>
                    <a:pt x="49" y="187"/>
                    <a:pt x="49" y="188"/>
                    <a:pt x="49" y="188"/>
                  </a:cubicBezTo>
                  <a:cubicBezTo>
                    <a:pt x="48" y="188"/>
                    <a:pt x="48" y="189"/>
                    <a:pt x="48" y="189"/>
                  </a:cubicBezTo>
                  <a:cubicBezTo>
                    <a:pt x="48" y="189"/>
                    <a:pt x="47" y="190"/>
                    <a:pt x="47" y="190"/>
                  </a:cubicBezTo>
                  <a:cubicBezTo>
                    <a:pt x="47" y="190"/>
                    <a:pt x="46" y="190"/>
                    <a:pt x="46" y="190"/>
                  </a:cubicBezTo>
                  <a:cubicBezTo>
                    <a:pt x="46" y="190"/>
                    <a:pt x="46" y="189"/>
                    <a:pt x="46" y="189"/>
                  </a:cubicBezTo>
                  <a:cubicBezTo>
                    <a:pt x="46" y="188"/>
                    <a:pt x="46" y="188"/>
                    <a:pt x="46" y="188"/>
                  </a:cubicBezTo>
                  <a:cubicBezTo>
                    <a:pt x="47" y="187"/>
                    <a:pt x="47" y="186"/>
                    <a:pt x="47" y="185"/>
                  </a:cubicBezTo>
                  <a:cubicBezTo>
                    <a:pt x="47" y="185"/>
                    <a:pt x="47" y="185"/>
                    <a:pt x="47" y="184"/>
                  </a:cubicBezTo>
                  <a:cubicBezTo>
                    <a:pt x="47" y="183"/>
                    <a:pt x="47" y="182"/>
                    <a:pt x="47" y="181"/>
                  </a:cubicBezTo>
                  <a:cubicBezTo>
                    <a:pt x="47" y="180"/>
                    <a:pt x="48" y="179"/>
                    <a:pt x="48" y="178"/>
                  </a:cubicBezTo>
                  <a:cubicBezTo>
                    <a:pt x="48" y="177"/>
                    <a:pt x="48" y="177"/>
                    <a:pt x="48" y="177"/>
                  </a:cubicBezTo>
                  <a:cubicBezTo>
                    <a:pt x="48" y="176"/>
                    <a:pt x="48" y="176"/>
                    <a:pt x="48" y="176"/>
                  </a:cubicBezTo>
                  <a:cubicBezTo>
                    <a:pt x="48" y="175"/>
                    <a:pt x="48" y="175"/>
                    <a:pt x="48" y="175"/>
                  </a:cubicBezTo>
                  <a:cubicBezTo>
                    <a:pt x="48" y="175"/>
                    <a:pt x="48" y="174"/>
                    <a:pt x="48" y="174"/>
                  </a:cubicBezTo>
                  <a:cubicBezTo>
                    <a:pt x="48" y="174"/>
                    <a:pt x="48" y="172"/>
                    <a:pt x="48" y="172"/>
                  </a:cubicBezTo>
                  <a:cubicBezTo>
                    <a:pt x="48" y="172"/>
                    <a:pt x="48" y="171"/>
                    <a:pt x="48" y="171"/>
                  </a:cubicBezTo>
                  <a:cubicBezTo>
                    <a:pt x="48" y="171"/>
                    <a:pt x="48" y="171"/>
                    <a:pt x="48" y="170"/>
                  </a:cubicBezTo>
                  <a:cubicBezTo>
                    <a:pt x="48" y="170"/>
                    <a:pt x="48" y="170"/>
                    <a:pt x="48" y="169"/>
                  </a:cubicBezTo>
                  <a:cubicBezTo>
                    <a:pt x="48" y="169"/>
                    <a:pt x="48" y="169"/>
                    <a:pt x="48" y="168"/>
                  </a:cubicBezTo>
                  <a:cubicBezTo>
                    <a:pt x="47" y="167"/>
                    <a:pt x="47" y="166"/>
                    <a:pt x="47" y="165"/>
                  </a:cubicBezTo>
                  <a:cubicBezTo>
                    <a:pt x="47" y="165"/>
                    <a:pt x="47" y="164"/>
                    <a:pt x="47" y="163"/>
                  </a:cubicBezTo>
                  <a:cubicBezTo>
                    <a:pt x="47" y="163"/>
                    <a:pt x="46" y="163"/>
                    <a:pt x="46" y="162"/>
                  </a:cubicBezTo>
                  <a:cubicBezTo>
                    <a:pt x="46" y="162"/>
                    <a:pt x="46" y="161"/>
                    <a:pt x="46" y="161"/>
                  </a:cubicBezTo>
                  <a:cubicBezTo>
                    <a:pt x="46" y="161"/>
                    <a:pt x="46" y="160"/>
                    <a:pt x="46" y="160"/>
                  </a:cubicBezTo>
                  <a:cubicBezTo>
                    <a:pt x="46" y="159"/>
                    <a:pt x="46" y="159"/>
                    <a:pt x="46" y="158"/>
                  </a:cubicBezTo>
                  <a:cubicBezTo>
                    <a:pt x="45" y="158"/>
                    <a:pt x="45" y="158"/>
                    <a:pt x="45" y="158"/>
                  </a:cubicBezTo>
                  <a:cubicBezTo>
                    <a:pt x="45" y="157"/>
                    <a:pt x="45" y="157"/>
                    <a:pt x="44" y="157"/>
                  </a:cubicBezTo>
                  <a:cubicBezTo>
                    <a:pt x="44" y="157"/>
                    <a:pt x="44" y="157"/>
                    <a:pt x="43" y="156"/>
                  </a:cubicBezTo>
                  <a:cubicBezTo>
                    <a:pt x="43" y="156"/>
                    <a:pt x="42" y="156"/>
                    <a:pt x="42" y="155"/>
                  </a:cubicBezTo>
                  <a:cubicBezTo>
                    <a:pt x="41" y="155"/>
                    <a:pt x="41" y="155"/>
                    <a:pt x="40" y="155"/>
                  </a:cubicBezTo>
                  <a:cubicBezTo>
                    <a:pt x="40" y="155"/>
                    <a:pt x="40" y="154"/>
                    <a:pt x="39" y="154"/>
                  </a:cubicBezTo>
                  <a:cubicBezTo>
                    <a:pt x="39" y="154"/>
                    <a:pt x="39" y="154"/>
                    <a:pt x="38" y="154"/>
                  </a:cubicBezTo>
                  <a:cubicBezTo>
                    <a:pt x="38" y="154"/>
                    <a:pt x="38" y="154"/>
                    <a:pt x="38" y="154"/>
                  </a:cubicBezTo>
                  <a:cubicBezTo>
                    <a:pt x="37" y="154"/>
                    <a:pt x="36" y="154"/>
                    <a:pt x="36" y="154"/>
                  </a:cubicBezTo>
                  <a:cubicBezTo>
                    <a:pt x="36" y="154"/>
                    <a:pt x="36" y="154"/>
                    <a:pt x="36" y="154"/>
                  </a:cubicBezTo>
                  <a:cubicBezTo>
                    <a:pt x="36" y="153"/>
                    <a:pt x="36" y="153"/>
                    <a:pt x="37" y="153"/>
                  </a:cubicBezTo>
                  <a:cubicBezTo>
                    <a:pt x="37" y="153"/>
                    <a:pt x="38" y="153"/>
                    <a:pt x="38" y="153"/>
                  </a:cubicBezTo>
                  <a:cubicBezTo>
                    <a:pt x="38" y="152"/>
                    <a:pt x="38" y="152"/>
                    <a:pt x="38" y="152"/>
                  </a:cubicBezTo>
                  <a:cubicBezTo>
                    <a:pt x="38" y="152"/>
                    <a:pt x="39" y="152"/>
                    <a:pt x="39" y="152"/>
                  </a:cubicBezTo>
                  <a:cubicBezTo>
                    <a:pt x="39" y="152"/>
                    <a:pt x="39" y="151"/>
                    <a:pt x="39" y="151"/>
                  </a:cubicBezTo>
                  <a:cubicBezTo>
                    <a:pt x="39" y="151"/>
                    <a:pt x="40" y="151"/>
                    <a:pt x="40" y="150"/>
                  </a:cubicBezTo>
                  <a:cubicBezTo>
                    <a:pt x="40" y="150"/>
                    <a:pt x="40" y="150"/>
                    <a:pt x="40" y="150"/>
                  </a:cubicBezTo>
                  <a:cubicBezTo>
                    <a:pt x="41" y="149"/>
                    <a:pt x="41" y="149"/>
                    <a:pt x="41" y="149"/>
                  </a:cubicBezTo>
                  <a:cubicBezTo>
                    <a:pt x="41" y="149"/>
                    <a:pt x="41" y="148"/>
                    <a:pt x="42" y="148"/>
                  </a:cubicBezTo>
                  <a:cubicBezTo>
                    <a:pt x="42" y="148"/>
                    <a:pt x="42" y="147"/>
                    <a:pt x="42" y="147"/>
                  </a:cubicBezTo>
                  <a:cubicBezTo>
                    <a:pt x="42" y="147"/>
                    <a:pt x="42" y="147"/>
                    <a:pt x="42" y="147"/>
                  </a:cubicBezTo>
                  <a:cubicBezTo>
                    <a:pt x="42" y="146"/>
                    <a:pt x="43" y="146"/>
                    <a:pt x="42" y="145"/>
                  </a:cubicBezTo>
                  <a:cubicBezTo>
                    <a:pt x="42" y="144"/>
                    <a:pt x="42" y="142"/>
                    <a:pt x="42" y="141"/>
                  </a:cubicBezTo>
                  <a:cubicBezTo>
                    <a:pt x="42" y="141"/>
                    <a:pt x="43" y="140"/>
                    <a:pt x="43" y="140"/>
                  </a:cubicBezTo>
                  <a:cubicBezTo>
                    <a:pt x="43" y="140"/>
                    <a:pt x="44" y="140"/>
                    <a:pt x="44" y="140"/>
                  </a:cubicBezTo>
                  <a:cubicBezTo>
                    <a:pt x="44" y="140"/>
                    <a:pt x="44" y="140"/>
                    <a:pt x="44" y="139"/>
                  </a:cubicBezTo>
                  <a:cubicBezTo>
                    <a:pt x="44" y="139"/>
                    <a:pt x="45" y="139"/>
                    <a:pt x="45" y="139"/>
                  </a:cubicBezTo>
                  <a:cubicBezTo>
                    <a:pt x="45" y="138"/>
                    <a:pt x="46" y="138"/>
                    <a:pt x="46" y="138"/>
                  </a:cubicBezTo>
                  <a:cubicBezTo>
                    <a:pt x="46" y="137"/>
                    <a:pt x="46" y="137"/>
                    <a:pt x="46" y="137"/>
                  </a:cubicBezTo>
                  <a:cubicBezTo>
                    <a:pt x="47" y="136"/>
                    <a:pt x="47" y="136"/>
                    <a:pt x="47" y="136"/>
                  </a:cubicBezTo>
                  <a:cubicBezTo>
                    <a:pt x="47" y="136"/>
                    <a:pt x="47" y="135"/>
                    <a:pt x="47" y="135"/>
                  </a:cubicBezTo>
                  <a:cubicBezTo>
                    <a:pt x="47" y="134"/>
                    <a:pt x="47" y="133"/>
                    <a:pt x="47" y="132"/>
                  </a:cubicBezTo>
                  <a:cubicBezTo>
                    <a:pt x="46" y="132"/>
                    <a:pt x="46" y="131"/>
                    <a:pt x="46" y="130"/>
                  </a:cubicBezTo>
                  <a:cubicBezTo>
                    <a:pt x="47" y="130"/>
                    <a:pt x="47" y="129"/>
                    <a:pt x="47" y="129"/>
                  </a:cubicBezTo>
                  <a:cubicBezTo>
                    <a:pt x="48" y="128"/>
                    <a:pt x="48" y="128"/>
                    <a:pt x="48" y="127"/>
                  </a:cubicBezTo>
                  <a:cubicBezTo>
                    <a:pt x="48" y="126"/>
                    <a:pt x="49" y="125"/>
                    <a:pt x="49" y="123"/>
                  </a:cubicBezTo>
                  <a:cubicBezTo>
                    <a:pt x="48" y="122"/>
                    <a:pt x="49" y="121"/>
                    <a:pt x="48" y="120"/>
                  </a:cubicBezTo>
                  <a:cubicBezTo>
                    <a:pt x="48" y="119"/>
                    <a:pt x="50" y="118"/>
                    <a:pt x="51" y="117"/>
                  </a:cubicBezTo>
                  <a:cubicBezTo>
                    <a:pt x="52" y="117"/>
                    <a:pt x="53" y="117"/>
                    <a:pt x="53" y="117"/>
                  </a:cubicBezTo>
                  <a:cubicBezTo>
                    <a:pt x="53" y="117"/>
                    <a:pt x="54" y="117"/>
                    <a:pt x="54" y="116"/>
                  </a:cubicBezTo>
                  <a:cubicBezTo>
                    <a:pt x="54" y="116"/>
                    <a:pt x="54" y="116"/>
                    <a:pt x="55" y="116"/>
                  </a:cubicBezTo>
                  <a:cubicBezTo>
                    <a:pt x="55" y="116"/>
                    <a:pt x="55" y="116"/>
                    <a:pt x="55" y="115"/>
                  </a:cubicBezTo>
                  <a:cubicBezTo>
                    <a:pt x="55" y="115"/>
                    <a:pt x="55" y="115"/>
                    <a:pt x="55" y="114"/>
                  </a:cubicBezTo>
                  <a:cubicBezTo>
                    <a:pt x="55" y="114"/>
                    <a:pt x="55" y="114"/>
                    <a:pt x="55" y="114"/>
                  </a:cubicBezTo>
                  <a:cubicBezTo>
                    <a:pt x="55" y="113"/>
                    <a:pt x="56" y="112"/>
                    <a:pt x="56" y="112"/>
                  </a:cubicBezTo>
                  <a:cubicBezTo>
                    <a:pt x="56" y="112"/>
                    <a:pt x="55" y="112"/>
                    <a:pt x="55" y="112"/>
                  </a:cubicBezTo>
                  <a:cubicBezTo>
                    <a:pt x="55" y="111"/>
                    <a:pt x="55" y="111"/>
                    <a:pt x="55" y="111"/>
                  </a:cubicBezTo>
                  <a:cubicBezTo>
                    <a:pt x="55" y="111"/>
                    <a:pt x="55" y="111"/>
                    <a:pt x="55" y="111"/>
                  </a:cubicBezTo>
                  <a:cubicBezTo>
                    <a:pt x="55" y="110"/>
                    <a:pt x="55" y="110"/>
                    <a:pt x="55" y="109"/>
                  </a:cubicBezTo>
                  <a:cubicBezTo>
                    <a:pt x="54" y="109"/>
                    <a:pt x="54" y="108"/>
                    <a:pt x="54" y="108"/>
                  </a:cubicBezTo>
                  <a:cubicBezTo>
                    <a:pt x="54" y="108"/>
                    <a:pt x="54" y="108"/>
                    <a:pt x="54" y="108"/>
                  </a:cubicBezTo>
                  <a:cubicBezTo>
                    <a:pt x="53" y="107"/>
                    <a:pt x="53" y="107"/>
                    <a:pt x="52" y="107"/>
                  </a:cubicBezTo>
                  <a:cubicBezTo>
                    <a:pt x="52" y="107"/>
                    <a:pt x="52" y="106"/>
                    <a:pt x="52" y="106"/>
                  </a:cubicBezTo>
                  <a:cubicBezTo>
                    <a:pt x="52" y="106"/>
                    <a:pt x="51" y="106"/>
                    <a:pt x="51" y="106"/>
                  </a:cubicBezTo>
                  <a:cubicBezTo>
                    <a:pt x="51" y="106"/>
                    <a:pt x="51" y="105"/>
                    <a:pt x="51" y="105"/>
                  </a:cubicBezTo>
                  <a:cubicBezTo>
                    <a:pt x="51" y="105"/>
                    <a:pt x="50" y="104"/>
                    <a:pt x="50" y="104"/>
                  </a:cubicBezTo>
                  <a:cubicBezTo>
                    <a:pt x="49" y="104"/>
                    <a:pt x="49" y="104"/>
                    <a:pt x="49" y="104"/>
                  </a:cubicBezTo>
                  <a:cubicBezTo>
                    <a:pt x="49" y="103"/>
                    <a:pt x="48" y="103"/>
                    <a:pt x="48" y="103"/>
                  </a:cubicBezTo>
                  <a:cubicBezTo>
                    <a:pt x="48" y="103"/>
                    <a:pt x="48" y="102"/>
                    <a:pt x="48" y="102"/>
                  </a:cubicBezTo>
                  <a:cubicBezTo>
                    <a:pt x="48" y="102"/>
                    <a:pt x="48" y="101"/>
                    <a:pt x="47" y="101"/>
                  </a:cubicBezTo>
                  <a:cubicBezTo>
                    <a:pt x="47" y="101"/>
                    <a:pt x="47" y="101"/>
                    <a:pt x="47" y="100"/>
                  </a:cubicBezTo>
                  <a:cubicBezTo>
                    <a:pt x="47" y="100"/>
                    <a:pt x="47" y="100"/>
                    <a:pt x="47" y="100"/>
                  </a:cubicBezTo>
                  <a:cubicBezTo>
                    <a:pt x="47" y="99"/>
                    <a:pt x="47" y="98"/>
                    <a:pt x="47" y="98"/>
                  </a:cubicBezTo>
                  <a:cubicBezTo>
                    <a:pt x="47" y="97"/>
                    <a:pt x="46" y="97"/>
                    <a:pt x="46" y="96"/>
                  </a:cubicBezTo>
                  <a:cubicBezTo>
                    <a:pt x="47" y="94"/>
                    <a:pt x="48" y="92"/>
                    <a:pt x="48" y="90"/>
                  </a:cubicBezTo>
                  <a:cubicBezTo>
                    <a:pt x="48" y="90"/>
                    <a:pt x="48" y="89"/>
                    <a:pt x="48" y="89"/>
                  </a:cubicBezTo>
                  <a:cubicBezTo>
                    <a:pt x="48" y="88"/>
                    <a:pt x="48" y="88"/>
                    <a:pt x="47" y="87"/>
                  </a:cubicBezTo>
                  <a:cubicBezTo>
                    <a:pt x="47" y="87"/>
                    <a:pt x="47" y="86"/>
                    <a:pt x="47" y="86"/>
                  </a:cubicBezTo>
                  <a:cubicBezTo>
                    <a:pt x="47" y="85"/>
                    <a:pt x="47" y="85"/>
                    <a:pt x="47" y="84"/>
                  </a:cubicBezTo>
                  <a:cubicBezTo>
                    <a:pt x="47" y="84"/>
                    <a:pt x="47" y="84"/>
                    <a:pt x="47" y="84"/>
                  </a:cubicBezTo>
                  <a:cubicBezTo>
                    <a:pt x="46" y="83"/>
                    <a:pt x="46" y="83"/>
                    <a:pt x="46" y="83"/>
                  </a:cubicBezTo>
                  <a:cubicBezTo>
                    <a:pt x="46" y="82"/>
                    <a:pt x="45" y="81"/>
                    <a:pt x="45" y="80"/>
                  </a:cubicBezTo>
                  <a:cubicBezTo>
                    <a:pt x="45" y="80"/>
                    <a:pt x="45" y="80"/>
                    <a:pt x="45" y="80"/>
                  </a:cubicBezTo>
                  <a:cubicBezTo>
                    <a:pt x="45" y="79"/>
                    <a:pt x="45" y="79"/>
                    <a:pt x="45" y="78"/>
                  </a:cubicBezTo>
                  <a:cubicBezTo>
                    <a:pt x="45" y="78"/>
                    <a:pt x="45" y="78"/>
                    <a:pt x="45" y="78"/>
                  </a:cubicBezTo>
                  <a:cubicBezTo>
                    <a:pt x="45" y="77"/>
                    <a:pt x="45" y="76"/>
                    <a:pt x="45" y="76"/>
                  </a:cubicBezTo>
                  <a:cubicBezTo>
                    <a:pt x="45" y="75"/>
                    <a:pt x="44" y="75"/>
                    <a:pt x="44" y="75"/>
                  </a:cubicBezTo>
                  <a:cubicBezTo>
                    <a:pt x="44" y="73"/>
                    <a:pt x="43" y="71"/>
                    <a:pt x="43" y="69"/>
                  </a:cubicBezTo>
                  <a:cubicBezTo>
                    <a:pt x="42" y="69"/>
                    <a:pt x="43" y="68"/>
                    <a:pt x="43" y="68"/>
                  </a:cubicBezTo>
                  <a:cubicBezTo>
                    <a:pt x="43" y="67"/>
                    <a:pt x="43" y="67"/>
                    <a:pt x="44" y="66"/>
                  </a:cubicBezTo>
                  <a:cubicBezTo>
                    <a:pt x="44" y="66"/>
                    <a:pt x="44" y="66"/>
                    <a:pt x="44" y="66"/>
                  </a:cubicBezTo>
                  <a:cubicBezTo>
                    <a:pt x="44" y="65"/>
                    <a:pt x="44" y="65"/>
                    <a:pt x="44" y="65"/>
                  </a:cubicBezTo>
                  <a:cubicBezTo>
                    <a:pt x="44" y="64"/>
                    <a:pt x="44" y="63"/>
                    <a:pt x="44" y="63"/>
                  </a:cubicBezTo>
                  <a:cubicBezTo>
                    <a:pt x="44" y="62"/>
                    <a:pt x="44" y="61"/>
                    <a:pt x="43" y="61"/>
                  </a:cubicBezTo>
                  <a:cubicBezTo>
                    <a:pt x="43" y="60"/>
                    <a:pt x="43" y="60"/>
                    <a:pt x="43" y="59"/>
                  </a:cubicBezTo>
                  <a:cubicBezTo>
                    <a:pt x="43" y="58"/>
                    <a:pt x="42" y="57"/>
                    <a:pt x="42" y="56"/>
                  </a:cubicBezTo>
                  <a:cubicBezTo>
                    <a:pt x="42" y="56"/>
                    <a:pt x="42" y="56"/>
                    <a:pt x="42" y="56"/>
                  </a:cubicBezTo>
                  <a:cubicBezTo>
                    <a:pt x="42" y="56"/>
                    <a:pt x="43" y="56"/>
                    <a:pt x="43" y="56"/>
                  </a:cubicBezTo>
                  <a:cubicBezTo>
                    <a:pt x="44" y="56"/>
                    <a:pt x="44" y="56"/>
                    <a:pt x="45" y="56"/>
                  </a:cubicBezTo>
                  <a:cubicBezTo>
                    <a:pt x="46" y="56"/>
                    <a:pt x="46" y="56"/>
                    <a:pt x="47" y="56"/>
                  </a:cubicBezTo>
                  <a:cubicBezTo>
                    <a:pt x="48" y="56"/>
                    <a:pt x="49" y="56"/>
                    <a:pt x="49" y="56"/>
                  </a:cubicBezTo>
                  <a:cubicBezTo>
                    <a:pt x="49" y="57"/>
                    <a:pt x="50" y="57"/>
                    <a:pt x="50" y="58"/>
                  </a:cubicBezTo>
                  <a:cubicBezTo>
                    <a:pt x="50" y="58"/>
                    <a:pt x="50" y="58"/>
                    <a:pt x="50" y="59"/>
                  </a:cubicBezTo>
                  <a:cubicBezTo>
                    <a:pt x="51" y="60"/>
                    <a:pt x="51" y="60"/>
                    <a:pt x="52" y="61"/>
                  </a:cubicBezTo>
                  <a:cubicBezTo>
                    <a:pt x="52" y="61"/>
                    <a:pt x="52" y="62"/>
                    <a:pt x="52" y="63"/>
                  </a:cubicBezTo>
                  <a:cubicBezTo>
                    <a:pt x="52" y="63"/>
                    <a:pt x="53" y="64"/>
                    <a:pt x="53" y="64"/>
                  </a:cubicBezTo>
                  <a:cubicBezTo>
                    <a:pt x="53" y="65"/>
                    <a:pt x="52" y="65"/>
                    <a:pt x="53" y="66"/>
                  </a:cubicBezTo>
                  <a:cubicBezTo>
                    <a:pt x="53" y="66"/>
                    <a:pt x="54" y="68"/>
                    <a:pt x="53" y="69"/>
                  </a:cubicBezTo>
                  <a:cubicBezTo>
                    <a:pt x="53" y="70"/>
                    <a:pt x="54" y="71"/>
                    <a:pt x="54" y="72"/>
                  </a:cubicBezTo>
                  <a:cubicBezTo>
                    <a:pt x="53" y="73"/>
                    <a:pt x="54" y="75"/>
                    <a:pt x="54" y="76"/>
                  </a:cubicBezTo>
                  <a:cubicBezTo>
                    <a:pt x="54" y="76"/>
                    <a:pt x="54" y="77"/>
                    <a:pt x="54" y="77"/>
                  </a:cubicBezTo>
                  <a:cubicBezTo>
                    <a:pt x="54" y="77"/>
                    <a:pt x="54" y="77"/>
                    <a:pt x="54" y="78"/>
                  </a:cubicBezTo>
                  <a:cubicBezTo>
                    <a:pt x="54" y="78"/>
                    <a:pt x="54" y="79"/>
                    <a:pt x="54" y="80"/>
                  </a:cubicBezTo>
                  <a:cubicBezTo>
                    <a:pt x="54" y="80"/>
                    <a:pt x="54" y="80"/>
                    <a:pt x="54" y="80"/>
                  </a:cubicBezTo>
                  <a:cubicBezTo>
                    <a:pt x="54" y="81"/>
                    <a:pt x="54" y="81"/>
                    <a:pt x="54" y="82"/>
                  </a:cubicBezTo>
                  <a:cubicBezTo>
                    <a:pt x="54" y="82"/>
                    <a:pt x="55" y="83"/>
                    <a:pt x="55" y="83"/>
                  </a:cubicBezTo>
                  <a:cubicBezTo>
                    <a:pt x="54" y="83"/>
                    <a:pt x="54" y="84"/>
                    <a:pt x="54" y="84"/>
                  </a:cubicBezTo>
                  <a:cubicBezTo>
                    <a:pt x="55" y="85"/>
                    <a:pt x="55" y="87"/>
                    <a:pt x="55" y="88"/>
                  </a:cubicBezTo>
                  <a:cubicBezTo>
                    <a:pt x="55" y="88"/>
                    <a:pt x="56" y="89"/>
                    <a:pt x="56" y="89"/>
                  </a:cubicBezTo>
                  <a:cubicBezTo>
                    <a:pt x="56" y="90"/>
                    <a:pt x="56" y="90"/>
                    <a:pt x="56" y="91"/>
                  </a:cubicBezTo>
                  <a:cubicBezTo>
                    <a:pt x="56" y="91"/>
                    <a:pt x="57" y="92"/>
                    <a:pt x="57" y="92"/>
                  </a:cubicBezTo>
                  <a:cubicBezTo>
                    <a:pt x="57" y="93"/>
                    <a:pt x="57" y="93"/>
                    <a:pt x="58" y="94"/>
                  </a:cubicBezTo>
                  <a:cubicBezTo>
                    <a:pt x="58" y="94"/>
                    <a:pt x="58" y="95"/>
                    <a:pt x="58" y="95"/>
                  </a:cubicBezTo>
                  <a:cubicBezTo>
                    <a:pt x="59" y="95"/>
                    <a:pt x="59" y="96"/>
                    <a:pt x="59" y="97"/>
                  </a:cubicBezTo>
                  <a:cubicBezTo>
                    <a:pt x="59" y="97"/>
                    <a:pt x="59" y="97"/>
                    <a:pt x="59" y="97"/>
                  </a:cubicBezTo>
                  <a:cubicBezTo>
                    <a:pt x="60" y="98"/>
                    <a:pt x="60" y="98"/>
                    <a:pt x="60" y="99"/>
                  </a:cubicBezTo>
                  <a:cubicBezTo>
                    <a:pt x="60" y="99"/>
                    <a:pt x="60" y="99"/>
                    <a:pt x="60" y="99"/>
                  </a:cubicBezTo>
                  <a:cubicBezTo>
                    <a:pt x="60" y="99"/>
                    <a:pt x="61" y="100"/>
                    <a:pt x="61" y="100"/>
                  </a:cubicBezTo>
                  <a:cubicBezTo>
                    <a:pt x="61" y="100"/>
                    <a:pt x="61" y="100"/>
                    <a:pt x="61" y="100"/>
                  </a:cubicBezTo>
                  <a:cubicBezTo>
                    <a:pt x="62" y="101"/>
                    <a:pt x="62" y="101"/>
                    <a:pt x="62" y="102"/>
                  </a:cubicBezTo>
                  <a:cubicBezTo>
                    <a:pt x="63" y="102"/>
                    <a:pt x="63" y="103"/>
                    <a:pt x="63" y="103"/>
                  </a:cubicBezTo>
                  <a:cubicBezTo>
                    <a:pt x="64" y="104"/>
                    <a:pt x="64" y="104"/>
                    <a:pt x="64" y="105"/>
                  </a:cubicBezTo>
                  <a:cubicBezTo>
                    <a:pt x="64" y="105"/>
                    <a:pt x="65" y="105"/>
                    <a:pt x="65" y="105"/>
                  </a:cubicBezTo>
                  <a:cubicBezTo>
                    <a:pt x="65" y="106"/>
                    <a:pt x="65" y="106"/>
                    <a:pt x="65" y="106"/>
                  </a:cubicBezTo>
                  <a:cubicBezTo>
                    <a:pt x="65" y="106"/>
                    <a:pt x="65" y="106"/>
                    <a:pt x="65" y="106"/>
                  </a:cubicBezTo>
                  <a:cubicBezTo>
                    <a:pt x="66" y="106"/>
                    <a:pt x="66" y="106"/>
                    <a:pt x="66" y="107"/>
                  </a:cubicBezTo>
                  <a:cubicBezTo>
                    <a:pt x="66" y="107"/>
                    <a:pt x="66" y="107"/>
                    <a:pt x="66" y="107"/>
                  </a:cubicBezTo>
                  <a:cubicBezTo>
                    <a:pt x="67" y="108"/>
                    <a:pt x="67" y="108"/>
                    <a:pt x="67" y="108"/>
                  </a:cubicBezTo>
                  <a:cubicBezTo>
                    <a:pt x="67" y="108"/>
                    <a:pt x="67" y="109"/>
                    <a:pt x="68" y="109"/>
                  </a:cubicBezTo>
                  <a:cubicBezTo>
                    <a:pt x="68" y="109"/>
                    <a:pt x="69" y="110"/>
                    <a:pt x="69" y="110"/>
                  </a:cubicBezTo>
                  <a:cubicBezTo>
                    <a:pt x="70" y="110"/>
                    <a:pt x="70" y="111"/>
                    <a:pt x="70" y="111"/>
                  </a:cubicBezTo>
                  <a:cubicBezTo>
                    <a:pt x="70" y="111"/>
                    <a:pt x="70" y="111"/>
                    <a:pt x="71" y="111"/>
                  </a:cubicBezTo>
                  <a:cubicBezTo>
                    <a:pt x="71" y="111"/>
                    <a:pt x="71" y="112"/>
                    <a:pt x="72" y="112"/>
                  </a:cubicBezTo>
                  <a:cubicBezTo>
                    <a:pt x="72" y="113"/>
                    <a:pt x="73" y="113"/>
                    <a:pt x="73" y="113"/>
                  </a:cubicBezTo>
                  <a:cubicBezTo>
                    <a:pt x="73" y="113"/>
                    <a:pt x="74" y="114"/>
                    <a:pt x="74" y="114"/>
                  </a:cubicBezTo>
                  <a:cubicBezTo>
                    <a:pt x="74" y="114"/>
                    <a:pt x="75" y="114"/>
                    <a:pt x="75" y="115"/>
                  </a:cubicBezTo>
                  <a:cubicBezTo>
                    <a:pt x="75" y="115"/>
                    <a:pt x="75" y="115"/>
                    <a:pt x="75" y="115"/>
                  </a:cubicBezTo>
                  <a:cubicBezTo>
                    <a:pt x="76" y="115"/>
                    <a:pt x="76" y="115"/>
                    <a:pt x="76" y="115"/>
                  </a:cubicBezTo>
                  <a:cubicBezTo>
                    <a:pt x="76" y="116"/>
                    <a:pt x="76" y="116"/>
                    <a:pt x="76" y="116"/>
                  </a:cubicBezTo>
                  <a:cubicBezTo>
                    <a:pt x="77" y="116"/>
                    <a:pt x="77" y="116"/>
                    <a:pt x="78" y="116"/>
                  </a:cubicBezTo>
                  <a:cubicBezTo>
                    <a:pt x="78" y="117"/>
                    <a:pt x="78" y="117"/>
                    <a:pt x="78" y="117"/>
                  </a:cubicBezTo>
                  <a:cubicBezTo>
                    <a:pt x="78" y="117"/>
                    <a:pt x="79" y="117"/>
                    <a:pt x="79" y="117"/>
                  </a:cubicBezTo>
                  <a:cubicBezTo>
                    <a:pt x="79" y="118"/>
                    <a:pt x="79" y="118"/>
                    <a:pt x="79" y="118"/>
                  </a:cubicBezTo>
                  <a:cubicBezTo>
                    <a:pt x="80" y="118"/>
                    <a:pt x="80" y="118"/>
                    <a:pt x="81" y="118"/>
                  </a:cubicBezTo>
                  <a:cubicBezTo>
                    <a:pt x="81" y="118"/>
                    <a:pt x="81" y="119"/>
                    <a:pt x="81" y="119"/>
                  </a:cubicBezTo>
                  <a:cubicBezTo>
                    <a:pt x="82" y="119"/>
                    <a:pt x="82" y="119"/>
                    <a:pt x="82" y="119"/>
                  </a:cubicBezTo>
                  <a:cubicBezTo>
                    <a:pt x="83" y="120"/>
                    <a:pt x="83" y="120"/>
                    <a:pt x="84" y="120"/>
                  </a:cubicBezTo>
                  <a:cubicBezTo>
                    <a:pt x="84" y="120"/>
                    <a:pt x="85" y="120"/>
                    <a:pt x="85" y="120"/>
                  </a:cubicBezTo>
                  <a:cubicBezTo>
                    <a:pt x="86" y="121"/>
                    <a:pt x="86" y="121"/>
                    <a:pt x="86" y="121"/>
                  </a:cubicBezTo>
                  <a:cubicBezTo>
                    <a:pt x="86" y="121"/>
                    <a:pt x="87" y="121"/>
                    <a:pt x="87" y="121"/>
                  </a:cubicBezTo>
                  <a:cubicBezTo>
                    <a:pt x="88" y="121"/>
                    <a:pt x="88" y="122"/>
                    <a:pt x="89" y="122"/>
                  </a:cubicBezTo>
                  <a:cubicBezTo>
                    <a:pt x="89" y="122"/>
                    <a:pt x="89" y="122"/>
                    <a:pt x="89" y="122"/>
                  </a:cubicBezTo>
                  <a:cubicBezTo>
                    <a:pt x="90" y="122"/>
                    <a:pt x="91" y="122"/>
                    <a:pt x="91" y="122"/>
                  </a:cubicBezTo>
                  <a:cubicBezTo>
                    <a:pt x="92" y="123"/>
                    <a:pt x="93" y="123"/>
                    <a:pt x="94" y="124"/>
                  </a:cubicBezTo>
                  <a:cubicBezTo>
                    <a:pt x="95" y="124"/>
                    <a:pt x="96" y="124"/>
                    <a:pt x="96" y="124"/>
                  </a:cubicBezTo>
                  <a:cubicBezTo>
                    <a:pt x="97" y="124"/>
                    <a:pt x="97" y="124"/>
                    <a:pt x="98" y="124"/>
                  </a:cubicBezTo>
                  <a:cubicBezTo>
                    <a:pt x="98" y="125"/>
                    <a:pt x="99" y="125"/>
                    <a:pt x="99" y="125"/>
                  </a:cubicBezTo>
                  <a:cubicBezTo>
                    <a:pt x="100" y="125"/>
                    <a:pt x="99" y="128"/>
                    <a:pt x="99" y="129"/>
                  </a:cubicBezTo>
                  <a:close/>
                  <a:moveTo>
                    <a:pt x="103" y="128"/>
                  </a:moveTo>
                  <a:cubicBezTo>
                    <a:pt x="103" y="128"/>
                    <a:pt x="103" y="128"/>
                    <a:pt x="103" y="128"/>
                  </a:cubicBezTo>
                  <a:cubicBezTo>
                    <a:pt x="103" y="128"/>
                    <a:pt x="103" y="127"/>
                    <a:pt x="103" y="127"/>
                  </a:cubicBezTo>
                  <a:cubicBezTo>
                    <a:pt x="103" y="127"/>
                    <a:pt x="103" y="127"/>
                    <a:pt x="103" y="127"/>
                  </a:cubicBezTo>
                  <a:cubicBezTo>
                    <a:pt x="103" y="127"/>
                    <a:pt x="103" y="127"/>
                    <a:pt x="103" y="127"/>
                  </a:cubicBezTo>
                  <a:cubicBezTo>
                    <a:pt x="103" y="128"/>
                    <a:pt x="103" y="128"/>
                    <a:pt x="103" y="128"/>
                  </a:cubicBezTo>
                  <a:close/>
                  <a:moveTo>
                    <a:pt x="104" y="115"/>
                  </a:moveTo>
                  <a:cubicBezTo>
                    <a:pt x="104" y="115"/>
                    <a:pt x="104" y="115"/>
                    <a:pt x="104" y="115"/>
                  </a:cubicBezTo>
                  <a:cubicBezTo>
                    <a:pt x="104" y="115"/>
                    <a:pt x="104" y="115"/>
                    <a:pt x="104" y="115"/>
                  </a:cubicBezTo>
                  <a:cubicBezTo>
                    <a:pt x="104" y="115"/>
                    <a:pt x="104" y="115"/>
                    <a:pt x="104" y="115"/>
                  </a:cubicBezTo>
                  <a:cubicBezTo>
                    <a:pt x="104" y="115"/>
                    <a:pt x="104" y="115"/>
                    <a:pt x="104" y="115"/>
                  </a:cubicBezTo>
                  <a:close/>
                  <a:moveTo>
                    <a:pt x="140" y="11"/>
                  </a:moveTo>
                  <a:cubicBezTo>
                    <a:pt x="140" y="11"/>
                    <a:pt x="139" y="11"/>
                    <a:pt x="139" y="11"/>
                  </a:cubicBezTo>
                  <a:cubicBezTo>
                    <a:pt x="139" y="11"/>
                    <a:pt x="138" y="11"/>
                    <a:pt x="138" y="11"/>
                  </a:cubicBezTo>
                  <a:cubicBezTo>
                    <a:pt x="138" y="11"/>
                    <a:pt x="138" y="12"/>
                    <a:pt x="138" y="12"/>
                  </a:cubicBezTo>
                  <a:cubicBezTo>
                    <a:pt x="137" y="12"/>
                    <a:pt x="137" y="12"/>
                    <a:pt x="137" y="12"/>
                  </a:cubicBezTo>
                  <a:cubicBezTo>
                    <a:pt x="136" y="12"/>
                    <a:pt x="136" y="13"/>
                    <a:pt x="136" y="13"/>
                  </a:cubicBezTo>
                  <a:cubicBezTo>
                    <a:pt x="135" y="13"/>
                    <a:pt x="135" y="13"/>
                    <a:pt x="134" y="13"/>
                  </a:cubicBezTo>
                  <a:cubicBezTo>
                    <a:pt x="134" y="13"/>
                    <a:pt x="134" y="14"/>
                    <a:pt x="133" y="14"/>
                  </a:cubicBezTo>
                  <a:cubicBezTo>
                    <a:pt x="133" y="14"/>
                    <a:pt x="133" y="14"/>
                    <a:pt x="132" y="14"/>
                  </a:cubicBezTo>
                  <a:cubicBezTo>
                    <a:pt x="132" y="14"/>
                    <a:pt x="131" y="15"/>
                    <a:pt x="131" y="15"/>
                  </a:cubicBezTo>
                  <a:cubicBezTo>
                    <a:pt x="130" y="15"/>
                    <a:pt x="130" y="15"/>
                    <a:pt x="130" y="15"/>
                  </a:cubicBezTo>
                  <a:cubicBezTo>
                    <a:pt x="130" y="16"/>
                    <a:pt x="130" y="16"/>
                    <a:pt x="129" y="16"/>
                  </a:cubicBezTo>
                  <a:cubicBezTo>
                    <a:pt x="129" y="16"/>
                    <a:pt x="129" y="16"/>
                    <a:pt x="128" y="17"/>
                  </a:cubicBezTo>
                  <a:cubicBezTo>
                    <a:pt x="128" y="17"/>
                    <a:pt x="128" y="17"/>
                    <a:pt x="128" y="17"/>
                  </a:cubicBezTo>
                  <a:cubicBezTo>
                    <a:pt x="128" y="18"/>
                    <a:pt x="128" y="18"/>
                    <a:pt x="128" y="18"/>
                  </a:cubicBezTo>
                  <a:cubicBezTo>
                    <a:pt x="127" y="19"/>
                    <a:pt x="126" y="19"/>
                    <a:pt x="126" y="19"/>
                  </a:cubicBezTo>
                  <a:cubicBezTo>
                    <a:pt x="126" y="20"/>
                    <a:pt x="126" y="20"/>
                    <a:pt x="126" y="20"/>
                  </a:cubicBezTo>
                  <a:cubicBezTo>
                    <a:pt x="126" y="20"/>
                    <a:pt x="126" y="20"/>
                    <a:pt x="125" y="20"/>
                  </a:cubicBezTo>
                  <a:cubicBezTo>
                    <a:pt x="125" y="21"/>
                    <a:pt x="125" y="22"/>
                    <a:pt x="124" y="23"/>
                  </a:cubicBezTo>
                  <a:cubicBezTo>
                    <a:pt x="124" y="23"/>
                    <a:pt x="124" y="23"/>
                    <a:pt x="124" y="23"/>
                  </a:cubicBezTo>
                  <a:cubicBezTo>
                    <a:pt x="124" y="24"/>
                    <a:pt x="123" y="25"/>
                    <a:pt x="123" y="26"/>
                  </a:cubicBezTo>
                  <a:cubicBezTo>
                    <a:pt x="123" y="27"/>
                    <a:pt x="123" y="28"/>
                    <a:pt x="123" y="29"/>
                  </a:cubicBezTo>
                  <a:cubicBezTo>
                    <a:pt x="123" y="29"/>
                    <a:pt x="123" y="29"/>
                    <a:pt x="123" y="29"/>
                  </a:cubicBezTo>
                  <a:cubicBezTo>
                    <a:pt x="123" y="29"/>
                    <a:pt x="123" y="31"/>
                    <a:pt x="123" y="31"/>
                  </a:cubicBezTo>
                  <a:cubicBezTo>
                    <a:pt x="123" y="31"/>
                    <a:pt x="123" y="32"/>
                    <a:pt x="123" y="32"/>
                  </a:cubicBezTo>
                  <a:cubicBezTo>
                    <a:pt x="123" y="32"/>
                    <a:pt x="123" y="33"/>
                    <a:pt x="123" y="33"/>
                  </a:cubicBezTo>
                  <a:cubicBezTo>
                    <a:pt x="123" y="33"/>
                    <a:pt x="123" y="34"/>
                    <a:pt x="123" y="34"/>
                  </a:cubicBezTo>
                  <a:cubicBezTo>
                    <a:pt x="123" y="35"/>
                    <a:pt x="123" y="35"/>
                    <a:pt x="122" y="36"/>
                  </a:cubicBezTo>
                  <a:cubicBezTo>
                    <a:pt x="122" y="36"/>
                    <a:pt x="122" y="36"/>
                    <a:pt x="122" y="36"/>
                  </a:cubicBezTo>
                  <a:cubicBezTo>
                    <a:pt x="122" y="37"/>
                    <a:pt x="122" y="37"/>
                    <a:pt x="121" y="37"/>
                  </a:cubicBezTo>
                  <a:cubicBezTo>
                    <a:pt x="121" y="38"/>
                    <a:pt x="121" y="38"/>
                    <a:pt x="121" y="38"/>
                  </a:cubicBezTo>
                  <a:cubicBezTo>
                    <a:pt x="121" y="38"/>
                    <a:pt x="121" y="39"/>
                    <a:pt x="121" y="39"/>
                  </a:cubicBezTo>
                  <a:cubicBezTo>
                    <a:pt x="121" y="39"/>
                    <a:pt x="121" y="40"/>
                    <a:pt x="121" y="40"/>
                  </a:cubicBezTo>
                  <a:cubicBezTo>
                    <a:pt x="121" y="41"/>
                    <a:pt x="121" y="41"/>
                    <a:pt x="121" y="42"/>
                  </a:cubicBezTo>
                  <a:cubicBezTo>
                    <a:pt x="120" y="42"/>
                    <a:pt x="120" y="42"/>
                    <a:pt x="120" y="43"/>
                  </a:cubicBezTo>
                  <a:cubicBezTo>
                    <a:pt x="120" y="43"/>
                    <a:pt x="120" y="44"/>
                    <a:pt x="120" y="45"/>
                  </a:cubicBezTo>
                  <a:cubicBezTo>
                    <a:pt x="120" y="45"/>
                    <a:pt x="120" y="45"/>
                    <a:pt x="120" y="45"/>
                  </a:cubicBezTo>
                  <a:cubicBezTo>
                    <a:pt x="119" y="46"/>
                    <a:pt x="119" y="47"/>
                    <a:pt x="119" y="48"/>
                  </a:cubicBezTo>
                  <a:cubicBezTo>
                    <a:pt x="119" y="49"/>
                    <a:pt x="119" y="50"/>
                    <a:pt x="119" y="51"/>
                  </a:cubicBezTo>
                  <a:cubicBezTo>
                    <a:pt x="119" y="51"/>
                    <a:pt x="119" y="52"/>
                    <a:pt x="119" y="52"/>
                  </a:cubicBezTo>
                  <a:cubicBezTo>
                    <a:pt x="119" y="52"/>
                    <a:pt x="119" y="53"/>
                    <a:pt x="119" y="53"/>
                  </a:cubicBezTo>
                  <a:cubicBezTo>
                    <a:pt x="119" y="53"/>
                    <a:pt x="119" y="54"/>
                    <a:pt x="119" y="54"/>
                  </a:cubicBezTo>
                  <a:cubicBezTo>
                    <a:pt x="119" y="54"/>
                    <a:pt x="119" y="55"/>
                    <a:pt x="119" y="55"/>
                  </a:cubicBezTo>
                  <a:cubicBezTo>
                    <a:pt x="119" y="55"/>
                    <a:pt x="119" y="56"/>
                    <a:pt x="119" y="56"/>
                  </a:cubicBezTo>
                  <a:cubicBezTo>
                    <a:pt x="119" y="56"/>
                    <a:pt x="119" y="57"/>
                    <a:pt x="119" y="57"/>
                  </a:cubicBezTo>
                  <a:cubicBezTo>
                    <a:pt x="119" y="58"/>
                    <a:pt x="119" y="58"/>
                    <a:pt x="119" y="58"/>
                  </a:cubicBezTo>
                  <a:cubicBezTo>
                    <a:pt x="119" y="58"/>
                    <a:pt x="119" y="59"/>
                    <a:pt x="119" y="59"/>
                  </a:cubicBezTo>
                  <a:cubicBezTo>
                    <a:pt x="119" y="60"/>
                    <a:pt x="119" y="60"/>
                    <a:pt x="119" y="60"/>
                  </a:cubicBezTo>
                  <a:cubicBezTo>
                    <a:pt x="119" y="60"/>
                    <a:pt x="118" y="61"/>
                    <a:pt x="118" y="61"/>
                  </a:cubicBezTo>
                  <a:cubicBezTo>
                    <a:pt x="118" y="61"/>
                    <a:pt x="118" y="61"/>
                    <a:pt x="118" y="61"/>
                  </a:cubicBezTo>
                  <a:cubicBezTo>
                    <a:pt x="117" y="62"/>
                    <a:pt x="117" y="62"/>
                    <a:pt x="117" y="62"/>
                  </a:cubicBezTo>
                  <a:cubicBezTo>
                    <a:pt x="117" y="62"/>
                    <a:pt x="116" y="62"/>
                    <a:pt x="116" y="63"/>
                  </a:cubicBezTo>
                  <a:cubicBezTo>
                    <a:pt x="116" y="63"/>
                    <a:pt x="116" y="63"/>
                    <a:pt x="116" y="63"/>
                  </a:cubicBezTo>
                  <a:cubicBezTo>
                    <a:pt x="116" y="64"/>
                    <a:pt x="115" y="64"/>
                    <a:pt x="115" y="65"/>
                  </a:cubicBezTo>
                  <a:cubicBezTo>
                    <a:pt x="114" y="65"/>
                    <a:pt x="114" y="66"/>
                    <a:pt x="113" y="67"/>
                  </a:cubicBezTo>
                  <a:cubicBezTo>
                    <a:pt x="113" y="67"/>
                    <a:pt x="113" y="67"/>
                    <a:pt x="113" y="67"/>
                  </a:cubicBezTo>
                  <a:cubicBezTo>
                    <a:pt x="113" y="67"/>
                    <a:pt x="113" y="68"/>
                    <a:pt x="113" y="68"/>
                  </a:cubicBezTo>
                  <a:cubicBezTo>
                    <a:pt x="113" y="68"/>
                    <a:pt x="112" y="69"/>
                    <a:pt x="112" y="69"/>
                  </a:cubicBezTo>
                  <a:cubicBezTo>
                    <a:pt x="112" y="69"/>
                    <a:pt x="112" y="70"/>
                    <a:pt x="112" y="70"/>
                  </a:cubicBezTo>
                  <a:cubicBezTo>
                    <a:pt x="112" y="70"/>
                    <a:pt x="112" y="70"/>
                    <a:pt x="112" y="71"/>
                  </a:cubicBezTo>
                  <a:cubicBezTo>
                    <a:pt x="111" y="71"/>
                    <a:pt x="112" y="71"/>
                    <a:pt x="111" y="71"/>
                  </a:cubicBezTo>
                  <a:cubicBezTo>
                    <a:pt x="111" y="71"/>
                    <a:pt x="111" y="72"/>
                    <a:pt x="111" y="72"/>
                  </a:cubicBezTo>
                  <a:cubicBezTo>
                    <a:pt x="111" y="72"/>
                    <a:pt x="111" y="72"/>
                    <a:pt x="111" y="73"/>
                  </a:cubicBezTo>
                  <a:cubicBezTo>
                    <a:pt x="111" y="73"/>
                    <a:pt x="110" y="73"/>
                    <a:pt x="110" y="74"/>
                  </a:cubicBezTo>
                  <a:cubicBezTo>
                    <a:pt x="110" y="74"/>
                    <a:pt x="110" y="74"/>
                    <a:pt x="110" y="74"/>
                  </a:cubicBezTo>
                  <a:cubicBezTo>
                    <a:pt x="110" y="74"/>
                    <a:pt x="110" y="75"/>
                    <a:pt x="110" y="75"/>
                  </a:cubicBezTo>
                  <a:cubicBezTo>
                    <a:pt x="110" y="75"/>
                    <a:pt x="110" y="76"/>
                    <a:pt x="110" y="76"/>
                  </a:cubicBezTo>
                  <a:cubicBezTo>
                    <a:pt x="110" y="76"/>
                    <a:pt x="110" y="77"/>
                    <a:pt x="110" y="77"/>
                  </a:cubicBezTo>
                  <a:cubicBezTo>
                    <a:pt x="110" y="78"/>
                    <a:pt x="111" y="79"/>
                    <a:pt x="112" y="80"/>
                  </a:cubicBezTo>
                  <a:cubicBezTo>
                    <a:pt x="112" y="80"/>
                    <a:pt x="113" y="80"/>
                    <a:pt x="113" y="81"/>
                  </a:cubicBezTo>
                  <a:cubicBezTo>
                    <a:pt x="113" y="81"/>
                    <a:pt x="114" y="81"/>
                    <a:pt x="115" y="81"/>
                  </a:cubicBezTo>
                  <a:cubicBezTo>
                    <a:pt x="115" y="82"/>
                    <a:pt x="116" y="82"/>
                    <a:pt x="116" y="82"/>
                  </a:cubicBezTo>
                  <a:cubicBezTo>
                    <a:pt x="116" y="82"/>
                    <a:pt x="116" y="82"/>
                    <a:pt x="116" y="82"/>
                  </a:cubicBezTo>
                  <a:cubicBezTo>
                    <a:pt x="117" y="82"/>
                    <a:pt x="117" y="82"/>
                    <a:pt x="117" y="82"/>
                  </a:cubicBezTo>
                  <a:cubicBezTo>
                    <a:pt x="117" y="83"/>
                    <a:pt x="118" y="83"/>
                    <a:pt x="118" y="83"/>
                  </a:cubicBezTo>
                  <a:cubicBezTo>
                    <a:pt x="118" y="84"/>
                    <a:pt x="117" y="85"/>
                    <a:pt x="117" y="85"/>
                  </a:cubicBezTo>
                  <a:cubicBezTo>
                    <a:pt x="117" y="85"/>
                    <a:pt x="117" y="86"/>
                    <a:pt x="117" y="86"/>
                  </a:cubicBezTo>
                  <a:cubicBezTo>
                    <a:pt x="116" y="86"/>
                    <a:pt x="116" y="86"/>
                    <a:pt x="116" y="86"/>
                  </a:cubicBezTo>
                  <a:cubicBezTo>
                    <a:pt x="116" y="86"/>
                    <a:pt x="116" y="87"/>
                    <a:pt x="116" y="87"/>
                  </a:cubicBezTo>
                  <a:cubicBezTo>
                    <a:pt x="116" y="87"/>
                    <a:pt x="116" y="88"/>
                    <a:pt x="116" y="88"/>
                  </a:cubicBezTo>
                  <a:cubicBezTo>
                    <a:pt x="116" y="88"/>
                    <a:pt x="116" y="88"/>
                    <a:pt x="116" y="88"/>
                  </a:cubicBezTo>
                  <a:cubicBezTo>
                    <a:pt x="116" y="89"/>
                    <a:pt x="116" y="89"/>
                    <a:pt x="116" y="89"/>
                  </a:cubicBezTo>
                  <a:cubicBezTo>
                    <a:pt x="116" y="90"/>
                    <a:pt x="116" y="90"/>
                    <a:pt x="116" y="90"/>
                  </a:cubicBezTo>
                  <a:cubicBezTo>
                    <a:pt x="116" y="91"/>
                    <a:pt x="116" y="91"/>
                    <a:pt x="116" y="92"/>
                  </a:cubicBezTo>
                  <a:cubicBezTo>
                    <a:pt x="116" y="92"/>
                    <a:pt x="117" y="93"/>
                    <a:pt x="117" y="93"/>
                  </a:cubicBezTo>
                  <a:cubicBezTo>
                    <a:pt x="117" y="94"/>
                    <a:pt x="117" y="94"/>
                    <a:pt x="117" y="94"/>
                  </a:cubicBezTo>
                  <a:cubicBezTo>
                    <a:pt x="116" y="95"/>
                    <a:pt x="117" y="95"/>
                    <a:pt x="117" y="95"/>
                  </a:cubicBezTo>
                  <a:cubicBezTo>
                    <a:pt x="116" y="96"/>
                    <a:pt x="116" y="97"/>
                    <a:pt x="116" y="97"/>
                  </a:cubicBezTo>
                  <a:cubicBezTo>
                    <a:pt x="116" y="97"/>
                    <a:pt x="116" y="97"/>
                    <a:pt x="116" y="97"/>
                  </a:cubicBezTo>
                  <a:cubicBezTo>
                    <a:pt x="116" y="98"/>
                    <a:pt x="116" y="98"/>
                    <a:pt x="116" y="98"/>
                  </a:cubicBezTo>
                  <a:cubicBezTo>
                    <a:pt x="116" y="98"/>
                    <a:pt x="117" y="99"/>
                    <a:pt x="117" y="99"/>
                  </a:cubicBezTo>
                  <a:cubicBezTo>
                    <a:pt x="117" y="100"/>
                    <a:pt x="117" y="100"/>
                    <a:pt x="118" y="100"/>
                  </a:cubicBezTo>
                  <a:cubicBezTo>
                    <a:pt x="118" y="100"/>
                    <a:pt x="118" y="101"/>
                    <a:pt x="118" y="101"/>
                  </a:cubicBezTo>
                  <a:cubicBezTo>
                    <a:pt x="118" y="102"/>
                    <a:pt x="118" y="102"/>
                    <a:pt x="118" y="103"/>
                  </a:cubicBezTo>
                  <a:cubicBezTo>
                    <a:pt x="118" y="103"/>
                    <a:pt x="118" y="103"/>
                    <a:pt x="118" y="104"/>
                  </a:cubicBezTo>
                  <a:cubicBezTo>
                    <a:pt x="118" y="104"/>
                    <a:pt x="117" y="105"/>
                    <a:pt x="117" y="105"/>
                  </a:cubicBezTo>
                  <a:cubicBezTo>
                    <a:pt x="117" y="105"/>
                    <a:pt x="117" y="106"/>
                    <a:pt x="117" y="106"/>
                  </a:cubicBezTo>
                  <a:cubicBezTo>
                    <a:pt x="117" y="106"/>
                    <a:pt x="117" y="107"/>
                    <a:pt x="117" y="107"/>
                  </a:cubicBezTo>
                  <a:cubicBezTo>
                    <a:pt x="117" y="107"/>
                    <a:pt x="117" y="108"/>
                    <a:pt x="117" y="108"/>
                  </a:cubicBezTo>
                  <a:cubicBezTo>
                    <a:pt x="117" y="108"/>
                    <a:pt x="117" y="109"/>
                    <a:pt x="118" y="109"/>
                  </a:cubicBezTo>
                  <a:cubicBezTo>
                    <a:pt x="118" y="110"/>
                    <a:pt x="118" y="110"/>
                    <a:pt x="118" y="110"/>
                  </a:cubicBezTo>
                  <a:cubicBezTo>
                    <a:pt x="118" y="110"/>
                    <a:pt x="118" y="111"/>
                    <a:pt x="118" y="111"/>
                  </a:cubicBezTo>
                  <a:cubicBezTo>
                    <a:pt x="118" y="111"/>
                    <a:pt x="118" y="112"/>
                    <a:pt x="119" y="112"/>
                  </a:cubicBezTo>
                  <a:cubicBezTo>
                    <a:pt x="119" y="112"/>
                    <a:pt x="119" y="113"/>
                    <a:pt x="119" y="113"/>
                  </a:cubicBezTo>
                  <a:cubicBezTo>
                    <a:pt x="119" y="113"/>
                    <a:pt x="119" y="113"/>
                    <a:pt x="120" y="114"/>
                  </a:cubicBezTo>
                  <a:cubicBezTo>
                    <a:pt x="120" y="114"/>
                    <a:pt x="120" y="114"/>
                    <a:pt x="121" y="115"/>
                  </a:cubicBezTo>
                  <a:cubicBezTo>
                    <a:pt x="121" y="115"/>
                    <a:pt x="121" y="115"/>
                    <a:pt x="121" y="115"/>
                  </a:cubicBezTo>
                  <a:cubicBezTo>
                    <a:pt x="122" y="115"/>
                    <a:pt x="122" y="115"/>
                    <a:pt x="123" y="116"/>
                  </a:cubicBezTo>
                  <a:cubicBezTo>
                    <a:pt x="123" y="116"/>
                    <a:pt x="124" y="116"/>
                    <a:pt x="124" y="116"/>
                  </a:cubicBezTo>
                  <a:cubicBezTo>
                    <a:pt x="125" y="116"/>
                    <a:pt x="125" y="116"/>
                    <a:pt x="125" y="116"/>
                  </a:cubicBezTo>
                  <a:cubicBezTo>
                    <a:pt x="126" y="116"/>
                    <a:pt x="126" y="116"/>
                    <a:pt x="126" y="116"/>
                  </a:cubicBezTo>
                  <a:cubicBezTo>
                    <a:pt x="127" y="116"/>
                    <a:pt x="127" y="116"/>
                    <a:pt x="128" y="116"/>
                  </a:cubicBezTo>
                  <a:cubicBezTo>
                    <a:pt x="128" y="116"/>
                    <a:pt x="128" y="117"/>
                    <a:pt x="129" y="117"/>
                  </a:cubicBezTo>
                  <a:cubicBezTo>
                    <a:pt x="129" y="117"/>
                    <a:pt x="129" y="117"/>
                    <a:pt x="130" y="117"/>
                  </a:cubicBezTo>
                  <a:cubicBezTo>
                    <a:pt x="130" y="118"/>
                    <a:pt x="131" y="119"/>
                    <a:pt x="132" y="120"/>
                  </a:cubicBezTo>
                  <a:cubicBezTo>
                    <a:pt x="132" y="120"/>
                    <a:pt x="132" y="120"/>
                    <a:pt x="132" y="121"/>
                  </a:cubicBezTo>
                  <a:cubicBezTo>
                    <a:pt x="132" y="121"/>
                    <a:pt x="131" y="121"/>
                    <a:pt x="131" y="121"/>
                  </a:cubicBezTo>
                  <a:cubicBezTo>
                    <a:pt x="130" y="121"/>
                    <a:pt x="130" y="121"/>
                    <a:pt x="130" y="121"/>
                  </a:cubicBezTo>
                  <a:cubicBezTo>
                    <a:pt x="129" y="122"/>
                    <a:pt x="129" y="122"/>
                    <a:pt x="128" y="122"/>
                  </a:cubicBezTo>
                  <a:cubicBezTo>
                    <a:pt x="128" y="122"/>
                    <a:pt x="128" y="122"/>
                    <a:pt x="127" y="122"/>
                  </a:cubicBezTo>
                  <a:cubicBezTo>
                    <a:pt x="127" y="122"/>
                    <a:pt x="126" y="122"/>
                    <a:pt x="125" y="122"/>
                  </a:cubicBezTo>
                  <a:cubicBezTo>
                    <a:pt x="125" y="122"/>
                    <a:pt x="123" y="122"/>
                    <a:pt x="123" y="122"/>
                  </a:cubicBezTo>
                  <a:cubicBezTo>
                    <a:pt x="122" y="123"/>
                    <a:pt x="122" y="122"/>
                    <a:pt x="122" y="122"/>
                  </a:cubicBezTo>
                  <a:cubicBezTo>
                    <a:pt x="121" y="122"/>
                    <a:pt x="121" y="122"/>
                    <a:pt x="120" y="123"/>
                  </a:cubicBezTo>
                  <a:cubicBezTo>
                    <a:pt x="120" y="123"/>
                    <a:pt x="119" y="122"/>
                    <a:pt x="119" y="122"/>
                  </a:cubicBezTo>
                  <a:cubicBezTo>
                    <a:pt x="117" y="122"/>
                    <a:pt x="116" y="122"/>
                    <a:pt x="114" y="122"/>
                  </a:cubicBezTo>
                  <a:cubicBezTo>
                    <a:pt x="114" y="122"/>
                    <a:pt x="113" y="122"/>
                    <a:pt x="113" y="122"/>
                  </a:cubicBezTo>
                  <a:cubicBezTo>
                    <a:pt x="111" y="122"/>
                    <a:pt x="109" y="122"/>
                    <a:pt x="108" y="121"/>
                  </a:cubicBezTo>
                  <a:cubicBezTo>
                    <a:pt x="108" y="121"/>
                    <a:pt x="108" y="121"/>
                    <a:pt x="108" y="121"/>
                  </a:cubicBezTo>
                  <a:cubicBezTo>
                    <a:pt x="107" y="121"/>
                    <a:pt x="106" y="121"/>
                    <a:pt x="105" y="121"/>
                  </a:cubicBezTo>
                  <a:cubicBezTo>
                    <a:pt x="105" y="120"/>
                    <a:pt x="105" y="119"/>
                    <a:pt x="105" y="118"/>
                  </a:cubicBezTo>
                  <a:cubicBezTo>
                    <a:pt x="105" y="116"/>
                    <a:pt x="105" y="113"/>
                    <a:pt x="105" y="111"/>
                  </a:cubicBezTo>
                  <a:cubicBezTo>
                    <a:pt x="105" y="111"/>
                    <a:pt x="105" y="111"/>
                    <a:pt x="105" y="110"/>
                  </a:cubicBezTo>
                  <a:cubicBezTo>
                    <a:pt x="105" y="110"/>
                    <a:pt x="105" y="109"/>
                    <a:pt x="105" y="109"/>
                  </a:cubicBezTo>
                  <a:cubicBezTo>
                    <a:pt x="106" y="108"/>
                    <a:pt x="105" y="108"/>
                    <a:pt x="105" y="108"/>
                  </a:cubicBezTo>
                  <a:cubicBezTo>
                    <a:pt x="105" y="107"/>
                    <a:pt x="105" y="107"/>
                    <a:pt x="105" y="106"/>
                  </a:cubicBezTo>
                  <a:cubicBezTo>
                    <a:pt x="105" y="106"/>
                    <a:pt x="105" y="106"/>
                    <a:pt x="105" y="106"/>
                  </a:cubicBezTo>
                  <a:cubicBezTo>
                    <a:pt x="105" y="105"/>
                    <a:pt x="106" y="104"/>
                    <a:pt x="105" y="103"/>
                  </a:cubicBezTo>
                  <a:cubicBezTo>
                    <a:pt x="105" y="103"/>
                    <a:pt x="105" y="102"/>
                    <a:pt x="105" y="102"/>
                  </a:cubicBezTo>
                  <a:cubicBezTo>
                    <a:pt x="105" y="102"/>
                    <a:pt x="105" y="101"/>
                    <a:pt x="105" y="100"/>
                  </a:cubicBezTo>
                  <a:cubicBezTo>
                    <a:pt x="106" y="99"/>
                    <a:pt x="105" y="98"/>
                    <a:pt x="105" y="98"/>
                  </a:cubicBezTo>
                  <a:cubicBezTo>
                    <a:pt x="105" y="97"/>
                    <a:pt x="105" y="97"/>
                    <a:pt x="105" y="96"/>
                  </a:cubicBezTo>
                  <a:cubicBezTo>
                    <a:pt x="105" y="96"/>
                    <a:pt x="105" y="96"/>
                    <a:pt x="105" y="96"/>
                  </a:cubicBezTo>
                  <a:cubicBezTo>
                    <a:pt x="105" y="95"/>
                    <a:pt x="105" y="95"/>
                    <a:pt x="105" y="94"/>
                  </a:cubicBezTo>
                  <a:cubicBezTo>
                    <a:pt x="105" y="94"/>
                    <a:pt x="105" y="92"/>
                    <a:pt x="105" y="92"/>
                  </a:cubicBezTo>
                  <a:cubicBezTo>
                    <a:pt x="105" y="91"/>
                    <a:pt x="105" y="91"/>
                    <a:pt x="105" y="90"/>
                  </a:cubicBezTo>
                  <a:cubicBezTo>
                    <a:pt x="105" y="90"/>
                    <a:pt x="105" y="89"/>
                    <a:pt x="105" y="89"/>
                  </a:cubicBezTo>
                  <a:cubicBezTo>
                    <a:pt x="105" y="89"/>
                    <a:pt x="105" y="89"/>
                    <a:pt x="105" y="88"/>
                  </a:cubicBezTo>
                  <a:cubicBezTo>
                    <a:pt x="105" y="88"/>
                    <a:pt x="105" y="88"/>
                    <a:pt x="105" y="87"/>
                  </a:cubicBezTo>
                  <a:cubicBezTo>
                    <a:pt x="105" y="87"/>
                    <a:pt x="105" y="87"/>
                    <a:pt x="105" y="86"/>
                  </a:cubicBezTo>
                  <a:cubicBezTo>
                    <a:pt x="105" y="86"/>
                    <a:pt x="105" y="85"/>
                    <a:pt x="105" y="85"/>
                  </a:cubicBezTo>
                  <a:cubicBezTo>
                    <a:pt x="104" y="84"/>
                    <a:pt x="104" y="83"/>
                    <a:pt x="104" y="83"/>
                  </a:cubicBezTo>
                  <a:cubicBezTo>
                    <a:pt x="104" y="82"/>
                    <a:pt x="104" y="82"/>
                    <a:pt x="104" y="81"/>
                  </a:cubicBezTo>
                  <a:cubicBezTo>
                    <a:pt x="104" y="81"/>
                    <a:pt x="104" y="81"/>
                    <a:pt x="104" y="80"/>
                  </a:cubicBezTo>
                  <a:cubicBezTo>
                    <a:pt x="104" y="80"/>
                    <a:pt x="104" y="80"/>
                    <a:pt x="104" y="79"/>
                  </a:cubicBezTo>
                  <a:cubicBezTo>
                    <a:pt x="104" y="79"/>
                    <a:pt x="103" y="78"/>
                    <a:pt x="103" y="78"/>
                  </a:cubicBezTo>
                  <a:cubicBezTo>
                    <a:pt x="103" y="77"/>
                    <a:pt x="103" y="77"/>
                    <a:pt x="103" y="76"/>
                  </a:cubicBezTo>
                  <a:cubicBezTo>
                    <a:pt x="103" y="76"/>
                    <a:pt x="103" y="75"/>
                    <a:pt x="103" y="75"/>
                  </a:cubicBezTo>
                  <a:cubicBezTo>
                    <a:pt x="103" y="75"/>
                    <a:pt x="103" y="75"/>
                    <a:pt x="103" y="74"/>
                  </a:cubicBezTo>
                  <a:cubicBezTo>
                    <a:pt x="103" y="74"/>
                    <a:pt x="103" y="74"/>
                    <a:pt x="103" y="73"/>
                  </a:cubicBezTo>
                  <a:cubicBezTo>
                    <a:pt x="103" y="73"/>
                    <a:pt x="102" y="73"/>
                    <a:pt x="102" y="72"/>
                  </a:cubicBezTo>
                  <a:cubicBezTo>
                    <a:pt x="102" y="72"/>
                    <a:pt x="102" y="72"/>
                    <a:pt x="102" y="72"/>
                  </a:cubicBezTo>
                  <a:cubicBezTo>
                    <a:pt x="102" y="71"/>
                    <a:pt x="102" y="71"/>
                    <a:pt x="102" y="71"/>
                  </a:cubicBezTo>
                  <a:cubicBezTo>
                    <a:pt x="102" y="70"/>
                    <a:pt x="101" y="69"/>
                    <a:pt x="101" y="68"/>
                  </a:cubicBezTo>
                  <a:cubicBezTo>
                    <a:pt x="101" y="68"/>
                    <a:pt x="101" y="68"/>
                    <a:pt x="101" y="68"/>
                  </a:cubicBezTo>
                  <a:cubicBezTo>
                    <a:pt x="101" y="67"/>
                    <a:pt x="100" y="67"/>
                    <a:pt x="100" y="67"/>
                  </a:cubicBezTo>
                  <a:cubicBezTo>
                    <a:pt x="100" y="67"/>
                    <a:pt x="100" y="66"/>
                    <a:pt x="100" y="66"/>
                  </a:cubicBezTo>
                  <a:cubicBezTo>
                    <a:pt x="100" y="66"/>
                    <a:pt x="100" y="66"/>
                    <a:pt x="100" y="66"/>
                  </a:cubicBezTo>
                  <a:cubicBezTo>
                    <a:pt x="99" y="65"/>
                    <a:pt x="99" y="65"/>
                    <a:pt x="99" y="65"/>
                  </a:cubicBezTo>
                  <a:cubicBezTo>
                    <a:pt x="99" y="65"/>
                    <a:pt x="99" y="65"/>
                    <a:pt x="99" y="64"/>
                  </a:cubicBezTo>
                  <a:cubicBezTo>
                    <a:pt x="98" y="64"/>
                    <a:pt x="98" y="64"/>
                    <a:pt x="98" y="64"/>
                  </a:cubicBezTo>
                  <a:cubicBezTo>
                    <a:pt x="98" y="63"/>
                    <a:pt x="98" y="63"/>
                    <a:pt x="98" y="63"/>
                  </a:cubicBezTo>
                  <a:cubicBezTo>
                    <a:pt x="97" y="62"/>
                    <a:pt x="97" y="62"/>
                    <a:pt x="96" y="61"/>
                  </a:cubicBezTo>
                  <a:cubicBezTo>
                    <a:pt x="96" y="61"/>
                    <a:pt x="95" y="61"/>
                    <a:pt x="95" y="60"/>
                  </a:cubicBezTo>
                  <a:cubicBezTo>
                    <a:pt x="95" y="60"/>
                    <a:pt x="94" y="60"/>
                    <a:pt x="93" y="59"/>
                  </a:cubicBezTo>
                  <a:cubicBezTo>
                    <a:pt x="93" y="59"/>
                    <a:pt x="93" y="59"/>
                    <a:pt x="93" y="59"/>
                  </a:cubicBezTo>
                  <a:cubicBezTo>
                    <a:pt x="92" y="58"/>
                    <a:pt x="92" y="58"/>
                    <a:pt x="92" y="58"/>
                  </a:cubicBezTo>
                  <a:cubicBezTo>
                    <a:pt x="92" y="58"/>
                    <a:pt x="91" y="58"/>
                    <a:pt x="91" y="58"/>
                  </a:cubicBezTo>
                  <a:cubicBezTo>
                    <a:pt x="91" y="58"/>
                    <a:pt x="91" y="58"/>
                    <a:pt x="90" y="57"/>
                  </a:cubicBezTo>
                  <a:cubicBezTo>
                    <a:pt x="90" y="57"/>
                    <a:pt x="90" y="57"/>
                    <a:pt x="90" y="57"/>
                  </a:cubicBezTo>
                  <a:cubicBezTo>
                    <a:pt x="89" y="57"/>
                    <a:pt x="89" y="57"/>
                    <a:pt x="88" y="57"/>
                  </a:cubicBezTo>
                  <a:cubicBezTo>
                    <a:pt x="87" y="56"/>
                    <a:pt x="86" y="56"/>
                    <a:pt x="85" y="55"/>
                  </a:cubicBezTo>
                  <a:cubicBezTo>
                    <a:pt x="85" y="55"/>
                    <a:pt x="84" y="55"/>
                    <a:pt x="83" y="55"/>
                  </a:cubicBezTo>
                  <a:cubicBezTo>
                    <a:pt x="83" y="55"/>
                    <a:pt x="83" y="56"/>
                    <a:pt x="82" y="55"/>
                  </a:cubicBezTo>
                  <a:cubicBezTo>
                    <a:pt x="82" y="55"/>
                    <a:pt x="82" y="55"/>
                    <a:pt x="81" y="55"/>
                  </a:cubicBezTo>
                  <a:cubicBezTo>
                    <a:pt x="81" y="55"/>
                    <a:pt x="81" y="55"/>
                    <a:pt x="81" y="55"/>
                  </a:cubicBezTo>
                  <a:cubicBezTo>
                    <a:pt x="80" y="55"/>
                    <a:pt x="80" y="55"/>
                    <a:pt x="80" y="54"/>
                  </a:cubicBezTo>
                  <a:cubicBezTo>
                    <a:pt x="79" y="54"/>
                    <a:pt x="79" y="54"/>
                    <a:pt x="79" y="54"/>
                  </a:cubicBezTo>
                  <a:cubicBezTo>
                    <a:pt x="78" y="54"/>
                    <a:pt x="78" y="54"/>
                    <a:pt x="78" y="54"/>
                  </a:cubicBezTo>
                  <a:cubicBezTo>
                    <a:pt x="77" y="53"/>
                    <a:pt x="76" y="54"/>
                    <a:pt x="76" y="54"/>
                  </a:cubicBezTo>
                  <a:cubicBezTo>
                    <a:pt x="75" y="54"/>
                    <a:pt x="75" y="54"/>
                    <a:pt x="75" y="53"/>
                  </a:cubicBezTo>
                  <a:cubicBezTo>
                    <a:pt x="74" y="53"/>
                    <a:pt x="74" y="54"/>
                    <a:pt x="73" y="53"/>
                  </a:cubicBezTo>
                  <a:cubicBezTo>
                    <a:pt x="73" y="53"/>
                    <a:pt x="73" y="53"/>
                    <a:pt x="73" y="53"/>
                  </a:cubicBezTo>
                  <a:cubicBezTo>
                    <a:pt x="72" y="53"/>
                    <a:pt x="72" y="53"/>
                    <a:pt x="72" y="53"/>
                  </a:cubicBezTo>
                  <a:cubicBezTo>
                    <a:pt x="71" y="53"/>
                    <a:pt x="71" y="53"/>
                    <a:pt x="70" y="53"/>
                  </a:cubicBezTo>
                  <a:cubicBezTo>
                    <a:pt x="69" y="53"/>
                    <a:pt x="67" y="53"/>
                    <a:pt x="66" y="53"/>
                  </a:cubicBezTo>
                  <a:cubicBezTo>
                    <a:pt x="66" y="52"/>
                    <a:pt x="65" y="53"/>
                    <a:pt x="64" y="52"/>
                  </a:cubicBezTo>
                  <a:cubicBezTo>
                    <a:pt x="63" y="52"/>
                    <a:pt x="61" y="52"/>
                    <a:pt x="59" y="52"/>
                  </a:cubicBezTo>
                  <a:cubicBezTo>
                    <a:pt x="59" y="52"/>
                    <a:pt x="58" y="52"/>
                    <a:pt x="58" y="52"/>
                  </a:cubicBezTo>
                  <a:cubicBezTo>
                    <a:pt x="57" y="51"/>
                    <a:pt x="56" y="51"/>
                    <a:pt x="56" y="50"/>
                  </a:cubicBezTo>
                  <a:cubicBezTo>
                    <a:pt x="56" y="49"/>
                    <a:pt x="56" y="48"/>
                    <a:pt x="56" y="47"/>
                  </a:cubicBezTo>
                  <a:cubicBezTo>
                    <a:pt x="56" y="47"/>
                    <a:pt x="56" y="47"/>
                    <a:pt x="56" y="46"/>
                  </a:cubicBezTo>
                  <a:cubicBezTo>
                    <a:pt x="56" y="46"/>
                    <a:pt x="57" y="46"/>
                    <a:pt x="57" y="45"/>
                  </a:cubicBezTo>
                  <a:cubicBezTo>
                    <a:pt x="57" y="45"/>
                    <a:pt x="57" y="44"/>
                    <a:pt x="57" y="43"/>
                  </a:cubicBezTo>
                  <a:cubicBezTo>
                    <a:pt x="57" y="43"/>
                    <a:pt x="57" y="43"/>
                    <a:pt x="57" y="43"/>
                  </a:cubicBezTo>
                  <a:cubicBezTo>
                    <a:pt x="57" y="42"/>
                    <a:pt x="57" y="42"/>
                    <a:pt x="57" y="42"/>
                  </a:cubicBezTo>
                  <a:cubicBezTo>
                    <a:pt x="57" y="42"/>
                    <a:pt x="58" y="41"/>
                    <a:pt x="58" y="41"/>
                  </a:cubicBezTo>
                  <a:cubicBezTo>
                    <a:pt x="58" y="40"/>
                    <a:pt x="58" y="40"/>
                    <a:pt x="59" y="39"/>
                  </a:cubicBezTo>
                  <a:cubicBezTo>
                    <a:pt x="59" y="39"/>
                    <a:pt x="59" y="38"/>
                    <a:pt x="59" y="38"/>
                  </a:cubicBezTo>
                  <a:cubicBezTo>
                    <a:pt x="59" y="38"/>
                    <a:pt x="59" y="38"/>
                    <a:pt x="59" y="37"/>
                  </a:cubicBezTo>
                  <a:cubicBezTo>
                    <a:pt x="59" y="37"/>
                    <a:pt x="59" y="37"/>
                    <a:pt x="60" y="37"/>
                  </a:cubicBezTo>
                  <a:cubicBezTo>
                    <a:pt x="60" y="37"/>
                    <a:pt x="60" y="36"/>
                    <a:pt x="60" y="36"/>
                  </a:cubicBezTo>
                  <a:cubicBezTo>
                    <a:pt x="60" y="36"/>
                    <a:pt x="60" y="36"/>
                    <a:pt x="60" y="36"/>
                  </a:cubicBezTo>
                  <a:cubicBezTo>
                    <a:pt x="60" y="36"/>
                    <a:pt x="60" y="35"/>
                    <a:pt x="61" y="35"/>
                  </a:cubicBezTo>
                  <a:cubicBezTo>
                    <a:pt x="61" y="34"/>
                    <a:pt x="61" y="34"/>
                    <a:pt x="61" y="34"/>
                  </a:cubicBezTo>
                  <a:cubicBezTo>
                    <a:pt x="62" y="33"/>
                    <a:pt x="62" y="33"/>
                    <a:pt x="62" y="32"/>
                  </a:cubicBezTo>
                  <a:cubicBezTo>
                    <a:pt x="63" y="31"/>
                    <a:pt x="63" y="31"/>
                    <a:pt x="64" y="30"/>
                  </a:cubicBezTo>
                  <a:cubicBezTo>
                    <a:pt x="64" y="29"/>
                    <a:pt x="65" y="29"/>
                    <a:pt x="65" y="28"/>
                  </a:cubicBezTo>
                  <a:cubicBezTo>
                    <a:pt x="65" y="28"/>
                    <a:pt x="65" y="28"/>
                    <a:pt x="65" y="27"/>
                  </a:cubicBezTo>
                  <a:cubicBezTo>
                    <a:pt x="66" y="27"/>
                    <a:pt x="66" y="27"/>
                    <a:pt x="66" y="27"/>
                  </a:cubicBezTo>
                  <a:cubicBezTo>
                    <a:pt x="67" y="27"/>
                    <a:pt x="67" y="26"/>
                    <a:pt x="67" y="26"/>
                  </a:cubicBezTo>
                  <a:cubicBezTo>
                    <a:pt x="68" y="25"/>
                    <a:pt x="68" y="25"/>
                    <a:pt x="69" y="24"/>
                  </a:cubicBezTo>
                  <a:cubicBezTo>
                    <a:pt x="69" y="24"/>
                    <a:pt x="69" y="24"/>
                    <a:pt x="69" y="24"/>
                  </a:cubicBezTo>
                  <a:cubicBezTo>
                    <a:pt x="69" y="24"/>
                    <a:pt x="69" y="23"/>
                    <a:pt x="69" y="23"/>
                  </a:cubicBezTo>
                  <a:cubicBezTo>
                    <a:pt x="70" y="23"/>
                    <a:pt x="70" y="23"/>
                    <a:pt x="70" y="22"/>
                  </a:cubicBezTo>
                  <a:cubicBezTo>
                    <a:pt x="71" y="22"/>
                    <a:pt x="71" y="22"/>
                    <a:pt x="72" y="21"/>
                  </a:cubicBezTo>
                  <a:cubicBezTo>
                    <a:pt x="72" y="21"/>
                    <a:pt x="72" y="21"/>
                    <a:pt x="72" y="20"/>
                  </a:cubicBezTo>
                  <a:cubicBezTo>
                    <a:pt x="72" y="20"/>
                    <a:pt x="73" y="20"/>
                    <a:pt x="73" y="20"/>
                  </a:cubicBezTo>
                  <a:cubicBezTo>
                    <a:pt x="73" y="20"/>
                    <a:pt x="74" y="19"/>
                    <a:pt x="74" y="19"/>
                  </a:cubicBezTo>
                  <a:cubicBezTo>
                    <a:pt x="75" y="18"/>
                    <a:pt x="76" y="17"/>
                    <a:pt x="78" y="17"/>
                  </a:cubicBezTo>
                  <a:cubicBezTo>
                    <a:pt x="78" y="16"/>
                    <a:pt x="79" y="16"/>
                    <a:pt x="79" y="15"/>
                  </a:cubicBezTo>
                  <a:cubicBezTo>
                    <a:pt x="79" y="15"/>
                    <a:pt x="80" y="15"/>
                    <a:pt x="80" y="15"/>
                  </a:cubicBezTo>
                  <a:cubicBezTo>
                    <a:pt x="81" y="14"/>
                    <a:pt x="82" y="14"/>
                    <a:pt x="83" y="14"/>
                  </a:cubicBezTo>
                  <a:cubicBezTo>
                    <a:pt x="84" y="13"/>
                    <a:pt x="85" y="13"/>
                    <a:pt x="85" y="13"/>
                  </a:cubicBezTo>
                  <a:cubicBezTo>
                    <a:pt x="86" y="13"/>
                    <a:pt x="86" y="13"/>
                    <a:pt x="86" y="13"/>
                  </a:cubicBezTo>
                  <a:cubicBezTo>
                    <a:pt x="86" y="12"/>
                    <a:pt x="87" y="12"/>
                    <a:pt x="87" y="12"/>
                  </a:cubicBezTo>
                  <a:cubicBezTo>
                    <a:pt x="87" y="12"/>
                    <a:pt x="88" y="12"/>
                    <a:pt x="88" y="12"/>
                  </a:cubicBezTo>
                  <a:cubicBezTo>
                    <a:pt x="88" y="12"/>
                    <a:pt x="89" y="12"/>
                    <a:pt x="90" y="12"/>
                  </a:cubicBezTo>
                  <a:cubicBezTo>
                    <a:pt x="90" y="12"/>
                    <a:pt x="91" y="11"/>
                    <a:pt x="91" y="11"/>
                  </a:cubicBezTo>
                  <a:cubicBezTo>
                    <a:pt x="92" y="11"/>
                    <a:pt x="92" y="11"/>
                    <a:pt x="92" y="11"/>
                  </a:cubicBezTo>
                  <a:cubicBezTo>
                    <a:pt x="93" y="11"/>
                    <a:pt x="94" y="10"/>
                    <a:pt x="94" y="10"/>
                  </a:cubicBezTo>
                  <a:cubicBezTo>
                    <a:pt x="95" y="10"/>
                    <a:pt x="96" y="10"/>
                    <a:pt x="96" y="10"/>
                  </a:cubicBezTo>
                  <a:cubicBezTo>
                    <a:pt x="96" y="10"/>
                    <a:pt x="97" y="10"/>
                    <a:pt x="97" y="10"/>
                  </a:cubicBezTo>
                  <a:cubicBezTo>
                    <a:pt x="97" y="9"/>
                    <a:pt x="98" y="9"/>
                    <a:pt x="98" y="9"/>
                  </a:cubicBezTo>
                  <a:cubicBezTo>
                    <a:pt x="99" y="9"/>
                    <a:pt x="99" y="9"/>
                    <a:pt x="99" y="9"/>
                  </a:cubicBezTo>
                  <a:cubicBezTo>
                    <a:pt x="100" y="9"/>
                    <a:pt x="100" y="9"/>
                    <a:pt x="100" y="9"/>
                  </a:cubicBezTo>
                  <a:cubicBezTo>
                    <a:pt x="101" y="9"/>
                    <a:pt x="101" y="9"/>
                    <a:pt x="101" y="8"/>
                  </a:cubicBezTo>
                  <a:cubicBezTo>
                    <a:pt x="101" y="8"/>
                    <a:pt x="102" y="8"/>
                    <a:pt x="102" y="8"/>
                  </a:cubicBezTo>
                  <a:cubicBezTo>
                    <a:pt x="102" y="8"/>
                    <a:pt x="103" y="8"/>
                    <a:pt x="103" y="8"/>
                  </a:cubicBezTo>
                  <a:cubicBezTo>
                    <a:pt x="104" y="8"/>
                    <a:pt x="104" y="8"/>
                    <a:pt x="104" y="8"/>
                  </a:cubicBezTo>
                  <a:cubicBezTo>
                    <a:pt x="104" y="8"/>
                    <a:pt x="105" y="8"/>
                    <a:pt x="105" y="8"/>
                  </a:cubicBezTo>
                  <a:cubicBezTo>
                    <a:pt x="105" y="7"/>
                    <a:pt x="106" y="7"/>
                    <a:pt x="106" y="7"/>
                  </a:cubicBezTo>
                  <a:cubicBezTo>
                    <a:pt x="106" y="7"/>
                    <a:pt x="106" y="7"/>
                    <a:pt x="107" y="7"/>
                  </a:cubicBezTo>
                  <a:cubicBezTo>
                    <a:pt x="107" y="7"/>
                    <a:pt x="107" y="7"/>
                    <a:pt x="107" y="7"/>
                  </a:cubicBezTo>
                  <a:cubicBezTo>
                    <a:pt x="108" y="7"/>
                    <a:pt x="108" y="7"/>
                    <a:pt x="109" y="7"/>
                  </a:cubicBezTo>
                  <a:cubicBezTo>
                    <a:pt x="109" y="7"/>
                    <a:pt x="109" y="7"/>
                    <a:pt x="110" y="7"/>
                  </a:cubicBezTo>
                  <a:cubicBezTo>
                    <a:pt x="110" y="7"/>
                    <a:pt x="111" y="7"/>
                    <a:pt x="111" y="7"/>
                  </a:cubicBezTo>
                  <a:cubicBezTo>
                    <a:pt x="111" y="7"/>
                    <a:pt x="112" y="6"/>
                    <a:pt x="112" y="6"/>
                  </a:cubicBezTo>
                  <a:cubicBezTo>
                    <a:pt x="112" y="6"/>
                    <a:pt x="112" y="6"/>
                    <a:pt x="113" y="6"/>
                  </a:cubicBezTo>
                  <a:cubicBezTo>
                    <a:pt x="114" y="6"/>
                    <a:pt x="115" y="6"/>
                    <a:pt x="115" y="6"/>
                  </a:cubicBezTo>
                  <a:cubicBezTo>
                    <a:pt x="116" y="6"/>
                    <a:pt x="117" y="6"/>
                    <a:pt x="117" y="6"/>
                  </a:cubicBezTo>
                  <a:cubicBezTo>
                    <a:pt x="119" y="6"/>
                    <a:pt x="120" y="6"/>
                    <a:pt x="121" y="7"/>
                  </a:cubicBezTo>
                  <a:cubicBezTo>
                    <a:pt x="121" y="7"/>
                    <a:pt x="122" y="7"/>
                    <a:pt x="122" y="7"/>
                  </a:cubicBezTo>
                  <a:cubicBezTo>
                    <a:pt x="123" y="7"/>
                    <a:pt x="123" y="7"/>
                    <a:pt x="124" y="7"/>
                  </a:cubicBezTo>
                  <a:cubicBezTo>
                    <a:pt x="124" y="7"/>
                    <a:pt x="124" y="7"/>
                    <a:pt x="124" y="7"/>
                  </a:cubicBezTo>
                  <a:cubicBezTo>
                    <a:pt x="124" y="7"/>
                    <a:pt x="125" y="7"/>
                    <a:pt x="125" y="7"/>
                  </a:cubicBezTo>
                  <a:cubicBezTo>
                    <a:pt x="125" y="7"/>
                    <a:pt x="126" y="7"/>
                    <a:pt x="126" y="7"/>
                  </a:cubicBezTo>
                  <a:cubicBezTo>
                    <a:pt x="127" y="7"/>
                    <a:pt x="128" y="7"/>
                    <a:pt x="128" y="7"/>
                  </a:cubicBezTo>
                  <a:cubicBezTo>
                    <a:pt x="129" y="7"/>
                    <a:pt x="129" y="7"/>
                    <a:pt x="129" y="7"/>
                  </a:cubicBezTo>
                  <a:cubicBezTo>
                    <a:pt x="130" y="7"/>
                    <a:pt x="130" y="7"/>
                    <a:pt x="130" y="7"/>
                  </a:cubicBezTo>
                  <a:cubicBezTo>
                    <a:pt x="131" y="7"/>
                    <a:pt x="131" y="7"/>
                    <a:pt x="132" y="7"/>
                  </a:cubicBezTo>
                  <a:cubicBezTo>
                    <a:pt x="132" y="7"/>
                    <a:pt x="133" y="7"/>
                    <a:pt x="134" y="7"/>
                  </a:cubicBezTo>
                  <a:cubicBezTo>
                    <a:pt x="134" y="7"/>
                    <a:pt x="135" y="8"/>
                    <a:pt x="135" y="8"/>
                  </a:cubicBezTo>
                  <a:cubicBezTo>
                    <a:pt x="136" y="8"/>
                    <a:pt x="136" y="8"/>
                    <a:pt x="137" y="8"/>
                  </a:cubicBezTo>
                  <a:cubicBezTo>
                    <a:pt x="137" y="8"/>
                    <a:pt x="138" y="8"/>
                    <a:pt x="138" y="9"/>
                  </a:cubicBezTo>
                  <a:cubicBezTo>
                    <a:pt x="138" y="9"/>
                    <a:pt x="139" y="9"/>
                    <a:pt x="139" y="9"/>
                  </a:cubicBezTo>
                  <a:cubicBezTo>
                    <a:pt x="139" y="9"/>
                    <a:pt x="139" y="9"/>
                    <a:pt x="139" y="9"/>
                  </a:cubicBezTo>
                  <a:cubicBezTo>
                    <a:pt x="139" y="9"/>
                    <a:pt x="140" y="9"/>
                    <a:pt x="140" y="9"/>
                  </a:cubicBezTo>
                  <a:cubicBezTo>
                    <a:pt x="140" y="9"/>
                    <a:pt x="141" y="10"/>
                    <a:pt x="141" y="10"/>
                  </a:cubicBezTo>
                  <a:cubicBezTo>
                    <a:pt x="141" y="11"/>
                    <a:pt x="140" y="11"/>
                    <a:pt x="140" y="11"/>
                  </a:cubicBezTo>
                  <a:close/>
                  <a:moveTo>
                    <a:pt x="124" y="31"/>
                  </a:moveTo>
                  <a:cubicBezTo>
                    <a:pt x="124" y="31"/>
                    <a:pt x="124" y="31"/>
                    <a:pt x="124" y="31"/>
                  </a:cubicBezTo>
                  <a:cubicBezTo>
                    <a:pt x="124" y="31"/>
                    <a:pt x="124" y="31"/>
                    <a:pt x="124" y="31"/>
                  </a:cubicBezTo>
                  <a:cubicBezTo>
                    <a:pt x="124" y="31"/>
                    <a:pt x="124" y="31"/>
                    <a:pt x="124" y="31"/>
                  </a:cubicBezTo>
                  <a:cubicBezTo>
                    <a:pt x="124" y="31"/>
                    <a:pt x="124" y="31"/>
                    <a:pt x="124" y="31"/>
                  </a:cubicBezTo>
                  <a:cubicBezTo>
                    <a:pt x="124" y="31"/>
                    <a:pt x="124" y="31"/>
                    <a:pt x="124" y="31"/>
                  </a:cubicBezTo>
                  <a:close/>
                  <a:moveTo>
                    <a:pt x="150" y="140"/>
                  </a:moveTo>
                  <a:cubicBezTo>
                    <a:pt x="150" y="140"/>
                    <a:pt x="150" y="140"/>
                    <a:pt x="150" y="140"/>
                  </a:cubicBezTo>
                  <a:cubicBezTo>
                    <a:pt x="150" y="140"/>
                    <a:pt x="150" y="140"/>
                    <a:pt x="150" y="140"/>
                  </a:cubicBezTo>
                  <a:cubicBezTo>
                    <a:pt x="150" y="140"/>
                    <a:pt x="150" y="140"/>
                    <a:pt x="150" y="140"/>
                  </a:cubicBezTo>
                  <a:cubicBezTo>
                    <a:pt x="150" y="140"/>
                    <a:pt x="150" y="140"/>
                    <a:pt x="150" y="140"/>
                  </a:cubicBezTo>
                  <a:close/>
                  <a:moveTo>
                    <a:pt x="151" y="142"/>
                  </a:moveTo>
                  <a:cubicBezTo>
                    <a:pt x="151" y="142"/>
                    <a:pt x="151" y="142"/>
                    <a:pt x="151" y="142"/>
                  </a:cubicBezTo>
                  <a:cubicBezTo>
                    <a:pt x="151" y="142"/>
                    <a:pt x="151" y="142"/>
                    <a:pt x="151" y="142"/>
                  </a:cubicBezTo>
                  <a:cubicBezTo>
                    <a:pt x="151" y="142"/>
                    <a:pt x="151" y="142"/>
                    <a:pt x="151" y="142"/>
                  </a:cubicBezTo>
                  <a:cubicBezTo>
                    <a:pt x="150" y="142"/>
                    <a:pt x="150" y="142"/>
                    <a:pt x="150" y="142"/>
                  </a:cubicBezTo>
                  <a:cubicBezTo>
                    <a:pt x="150" y="141"/>
                    <a:pt x="150" y="141"/>
                    <a:pt x="150" y="141"/>
                  </a:cubicBezTo>
                  <a:cubicBezTo>
                    <a:pt x="151" y="141"/>
                    <a:pt x="151" y="141"/>
                    <a:pt x="151" y="141"/>
                  </a:cubicBezTo>
                  <a:cubicBezTo>
                    <a:pt x="151" y="141"/>
                    <a:pt x="151" y="141"/>
                    <a:pt x="151" y="141"/>
                  </a:cubicBezTo>
                  <a:cubicBezTo>
                    <a:pt x="151" y="141"/>
                    <a:pt x="151" y="141"/>
                    <a:pt x="151" y="141"/>
                  </a:cubicBezTo>
                  <a:cubicBezTo>
                    <a:pt x="151" y="141"/>
                    <a:pt x="151" y="142"/>
                    <a:pt x="151" y="142"/>
                  </a:cubicBezTo>
                  <a:close/>
                  <a:moveTo>
                    <a:pt x="152" y="143"/>
                  </a:moveTo>
                  <a:cubicBezTo>
                    <a:pt x="152" y="143"/>
                    <a:pt x="152" y="143"/>
                    <a:pt x="152" y="143"/>
                  </a:cubicBezTo>
                  <a:cubicBezTo>
                    <a:pt x="152" y="142"/>
                    <a:pt x="152" y="142"/>
                    <a:pt x="152" y="142"/>
                  </a:cubicBezTo>
                  <a:cubicBezTo>
                    <a:pt x="152" y="142"/>
                    <a:pt x="152" y="142"/>
                    <a:pt x="152" y="142"/>
                  </a:cubicBezTo>
                  <a:lnTo>
                    <a:pt x="152" y="143"/>
                  </a:lnTo>
                  <a:close/>
                  <a:moveTo>
                    <a:pt x="155" y="144"/>
                  </a:moveTo>
                  <a:cubicBezTo>
                    <a:pt x="155" y="144"/>
                    <a:pt x="155" y="144"/>
                    <a:pt x="155" y="144"/>
                  </a:cubicBezTo>
                  <a:cubicBezTo>
                    <a:pt x="155" y="144"/>
                    <a:pt x="155" y="144"/>
                    <a:pt x="155" y="144"/>
                  </a:cubicBezTo>
                  <a:cubicBezTo>
                    <a:pt x="155" y="144"/>
                    <a:pt x="155" y="144"/>
                    <a:pt x="155" y="144"/>
                  </a:cubicBezTo>
                  <a:close/>
                  <a:moveTo>
                    <a:pt x="158" y="144"/>
                  </a:moveTo>
                  <a:cubicBezTo>
                    <a:pt x="158" y="144"/>
                    <a:pt x="158" y="144"/>
                    <a:pt x="158" y="144"/>
                  </a:cubicBezTo>
                  <a:cubicBezTo>
                    <a:pt x="158" y="144"/>
                    <a:pt x="158" y="144"/>
                    <a:pt x="158" y="144"/>
                  </a:cubicBezTo>
                  <a:cubicBezTo>
                    <a:pt x="158" y="144"/>
                    <a:pt x="158" y="144"/>
                    <a:pt x="158" y="144"/>
                  </a:cubicBezTo>
                  <a:cubicBezTo>
                    <a:pt x="158" y="143"/>
                    <a:pt x="158" y="144"/>
                    <a:pt x="158" y="143"/>
                  </a:cubicBezTo>
                  <a:cubicBezTo>
                    <a:pt x="158" y="143"/>
                    <a:pt x="158" y="143"/>
                    <a:pt x="158" y="143"/>
                  </a:cubicBezTo>
                  <a:cubicBezTo>
                    <a:pt x="158" y="144"/>
                    <a:pt x="158" y="144"/>
                    <a:pt x="158" y="144"/>
                  </a:cubicBezTo>
                  <a:cubicBezTo>
                    <a:pt x="159" y="144"/>
                    <a:pt x="159" y="144"/>
                    <a:pt x="159" y="144"/>
                  </a:cubicBezTo>
                  <a:lnTo>
                    <a:pt x="158" y="144"/>
                  </a:lnTo>
                  <a:close/>
                  <a:moveTo>
                    <a:pt x="159" y="133"/>
                  </a:moveTo>
                  <a:cubicBezTo>
                    <a:pt x="159" y="133"/>
                    <a:pt x="159" y="133"/>
                    <a:pt x="159" y="133"/>
                  </a:cubicBezTo>
                  <a:cubicBezTo>
                    <a:pt x="159" y="133"/>
                    <a:pt x="159" y="133"/>
                    <a:pt x="159" y="133"/>
                  </a:cubicBezTo>
                  <a:cubicBezTo>
                    <a:pt x="159" y="133"/>
                    <a:pt x="159" y="133"/>
                    <a:pt x="159" y="133"/>
                  </a:cubicBezTo>
                  <a:cubicBezTo>
                    <a:pt x="160" y="133"/>
                    <a:pt x="160" y="133"/>
                    <a:pt x="160" y="133"/>
                  </a:cubicBezTo>
                  <a:cubicBezTo>
                    <a:pt x="160" y="133"/>
                    <a:pt x="160" y="133"/>
                    <a:pt x="160" y="133"/>
                  </a:cubicBezTo>
                  <a:cubicBezTo>
                    <a:pt x="160" y="133"/>
                    <a:pt x="160" y="133"/>
                    <a:pt x="160" y="133"/>
                  </a:cubicBezTo>
                  <a:cubicBezTo>
                    <a:pt x="160" y="133"/>
                    <a:pt x="160" y="133"/>
                    <a:pt x="160" y="133"/>
                  </a:cubicBezTo>
                  <a:lnTo>
                    <a:pt x="159" y="133"/>
                  </a:lnTo>
                  <a:close/>
                  <a:moveTo>
                    <a:pt x="160" y="140"/>
                  </a:moveTo>
                  <a:cubicBezTo>
                    <a:pt x="160" y="140"/>
                    <a:pt x="160" y="140"/>
                    <a:pt x="160" y="140"/>
                  </a:cubicBezTo>
                  <a:cubicBezTo>
                    <a:pt x="160" y="140"/>
                    <a:pt x="160" y="140"/>
                    <a:pt x="160" y="140"/>
                  </a:cubicBezTo>
                  <a:cubicBezTo>
                    <a:pt x="160" y="140"/>
                    <a:pt x="160" y="140"/>
                    <a:pt x="160" y="140"/>
                  </a:cubicBezTo>
                  <a:cubicBezTo>
                    <a:pt x="160" y="140"/>
                    <a:pt x="160" y="140"/>
                    <a:pt x="160" y="140"/>
                  </a:cubicBezTo>
                  <a:close/>
                  <a:moveTo>
                    <a:pt x="160" y="119"/>
                  </a:moveTo>
                  <a:cubicBezTo>
                    <a:pt x="160" y="119"/>
                    <a:pt x="160" y="119"/>
                    <a:pt x="160" y="119"/>
                  </a:cubicBezTo>
                  <a:cubicBezTo>
                    <a:pt x="160" y="119"/>
                    <a:pt x="160" y="119"/>
                    <a:pt x="160" y="119"/>
                  </a:cubicBezTo>
                  <a:cubicBezTo>
                    <a:pt x="160" y="119"/>
                    <a:pt x="160" y="119"/>
                    <a:pt x="160" y="119"/>
                  </a:cubicBezTo>
                  <a:cubicBezTo>
                    <a:pt x="160" y="119"/>
                    <a:pt x="160" y="119"/>
                    <a:pt x="160" y="119"/>
                  </a:cubicBezTo>
                  <a:close/>
                  <a:moveTo>
                    <a:pt x="183" y="95"/>
                  </a:moveTo>
                  <a:cubicBezTo>
                    <a:pt x="183" y="95"/>
                    <a:pt x="183" y="95"/>
                    <a:pt x="183" y="95"/>
                  </a:cubicBezTo>
                  <a:cubicBezTo>
                    <a:pt x="184" y="95"/>
                    <a:pt x="184" y="95"/>
                    <a:pt x="184" y="95"/>
                  </a:cubicBezTo>
                  <a:cubicBezTo>
                    <a:pt x="184" y="95"/>
                    <a:pt x="184" y="95"/>
                    <a:pt x="184" y="95"/>
                  </a:cubicBezTo>
                  <a:lnTo>
                    <a:pt x="183" y="95"/>
                  </a:lnTo>
                  <a:close/>
                  <a:moveTo>
                    <a:pt x="185" y="93"/>
                  </a:moveTo>
                  <a:cubicBezTo>
                    <a:pt x="185" y="93"/>
                    <a:pt x="185" y="93"/>
                    <a:pt x="185" y="93"/>
                  </a:cubicBezTo>
                  <a:cubicBezTo>
                    <a:pt x="185" y="93"/>
                    <a:pt x="185" y="93"/>
                    <a:pt x="185" y="93"/>
                  </a:cubicBezTo>
                  <a:cubicBezTo>
                    <a:pt x="185" y="93"/>
                    <a:pt x="185" y="92"/>
                    <a:pt x="185" y="92"/>
                  </a:cubicBezTo>
                  <a:cubicBezTo>
                    <a:pt x="185" y="92"/>
                    <a:pt x="185" y="92"/>
                    <a:pt x="185"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52" name="Freeform 32"/>
            <p:cNvSpPr>
              <a:spLocks/>
            </p:cNvSpPr>
            <p:nvPr/>
          </p:nvSpPr>
          <p:spPr bwMode="auto">
            <a:xfrm>
              <a:off x="4806950" y="1112838"/>
              <a:ext cx="439738" cy="606425"/>
            </a:xfrm>
            <a:custGeom>
              <a:avLst/>
              <a:gdLst>
                <a:gd name="T0" fmla="*/ 1 w 45"/>
                <a:gd name="T1" fmla="*/ 1 h 62"/>
                <a:gd name="T2" fmla="*/ 2 w 45"/>
                <a:gd name="T3" fmla="*/ 6 h 62"/>
                <a:gd name="T4" fmla="*/ 2 w 45"/>
                <a:gd name="T5" fmla="*/ 8 h 62"/>
                <a:gd name="T6" fmla="*/ 2 w 45"/>
                <a:gd name="T7" fmla="*/ 11 h 62"/>
                <a:gd name="T8" fmla="*/ 3 w 45"/>
                <a:gd name="T9" fmla="*/ 16 h 62"/>
                <a:gd name="T10" fmla="*/ 3 w 45"/>
                <a:gd name="T11" fmla="*/ 18 h 62"/>
                <a:gd name="T12" fmla="*/ 3 w 45"/>
                <a:gd name="T13" fmla="*/ 20 h 62"/>
                <a:gd name="T14" fmla="*/ 3 w 45"/>
                <a:gd name="T15" fmla="*/ 25 h 62"/>
                <a:gd name="T16" fmla="*/ 4 w 45"/>
                <a:gd name="T17" fmla="*/ 29 h 62"/>
                <a:gd name="T18" fmla="*/ 5 w 45"/>
                <a:gd name="T19" fmla="*/ 30 h 62"/>
                <a:gd name="T20" fmla="*/ 5 w 45"/>
                <a:gd name="T21" fmla="*/ 32 h 62"/>
                <a:gd name="T22" fmla="*/ 6 w 45"/>
                <a:gd name="T23" fmla="*/ 34 h 62"/>
                <a:gd name="T24" fmla="*/ 11 w 45"/>
                <a:gd name="T25" fmla="*/ 42 h 62"/>
                <a:gd name="T26" fmla="*/ 13 w 45"/>
                <a:gd name="T27" fmla="*/ 45 h 62"/>
                <a:gd name="T28" fmla="*/ 14 w 45"/>
                <a:gd name="T29" fmla="*/ 46 h 62"/>
                <a:gd name="T30" fmla="*/ 17 w 45"/>
                <a:gd name="T31" fmla="*/ 50 h 62"/>
                <a:gd name="T32" fmla="*/ 19 w 45"/>
                <a:gd name="T33" fmla="*/ 51 h 62"/>
                <a:gd name="T34" fmla="*/ 21 w 45"/>
                <a:gd name="T35" fmla="*/ 53 h 62"/>
                <a:gd name="T36" fmla="*/ 22 w 45"/>
                <a:gd name="T37" fmla="*/ 53 h 62"/>
                <a:gd name="T38" fmla="*/ 23 w 45"/>
                <a:gd name="T39" fmla="*/ 54 h 62"/>
                <a:gd name="T40" fmla="*/ 24 w 45"/>
                <a:gd name="T41" fmla="*/ 55 h 62"/>
                <a:gd name="T42" fmla="*/ 26 w 45"/>
                <a:gd name="T43" fmla="*/ 56 h 62"/>
                <a:gd name="T44" fmla="*/ 29 w 45"/>
                <a:gd name="T45" fmla="*/ 58 h 62"/>
                <a:gd name="T46" fmla="*/ 31 w 45"/>
                <a:gd name="T47" fmla="*/ 58 h 62"/>
                <a:gd name="T48" fmla="*/ 35 w 45"/>
                <a:gd name="T49" fmla="*/ 60 h 62"/>
                <a:gd name="T50" fmla="*/ 40 w 45"/>
                <a:gd name="T51" fmla="*/ 62 h 62"/>
                <a:gd name="T52" fmla="*/ 44 w 45"/>
                <a:gd name="T53" fmla="*/ 62 h 62"/>
                <a:gd name="T54" fmla="*/ 44 w 45"/>
                <a:gd name="T55" fmla="*/ 57 h 62"/>
                <a:gd name="T56" fmla="*/ 44 w 45"/>
                <a:gd name="T57" fmla="*/ 52 h 62"/>
                <a:gd name="T58" fmla="*/ 44 w 45"/>
                <a:gd name="T59" fmla="*/ 48 h 62"/>
                <a:gd name="T60" fmla="*/ 45 w 45"/>
                <a:gd name="T61" fmla="*/ 45 h 62"/>
                <a:gd name="T62" fmla="*/ 44 w 45"/>
                <a:gd name="T63" fmla="*/ 42 h 62"/>
                <a:gd name="T64" fmla="*/ 44 w 45"/>
                <a:gd name="T65" fmla="*/ 35 h 62"/>
                <a:gd name="T66" fmla="*/ 44 w 45"/>
                <a:gd name="T67" fmla="*/ 32 h 62"/>
                <a:gd name="T68" fmla="*/ 44 w 45"/>
                <a:gd name="T69" fmla="*/ 27 h 62"/>
                <a:gd name="T70" fmla="*/ 43 w 45"/>
                <a:gd name="T71" fmla="*/ 25 h 62"/>
                <a:gd name="T72" fmla="*/ 43 w 45"/>
                <a:gd name="T73" fmla="*/ 23 h 62"/>
                <a:gd name="T74" fmla="*/ 42 w 45"/>
                <a:gd name="T75" fmla="*/ 17 h 62"/>
                <a:gd name="T76" fmla="*/ 41 w 45"/>
                <a:gd name="T77" fmla="*/ 13 h 62"/>
                <a:gd name="T78" fmla="*/ 40 w 45"/>
                <a:gd name="T79" fmla="*/ 12 h 62"/>
                <a:gd name="T80" fmla="*/ 39 w 45"/>
                <a:gd name="T81" fmla="*/ 9 h 62"/>
                <a:gd name="T82" fmla="*/ 37 w 45"/>
                <a:gd name="T83" fmla="*/ 7 h 62"/>
                <a:gd name="T84" fmla="*/ 34 w 45"/>
                <a:gd name="T85" fmla="*/ 5 h 62"/>
                <a:gd name="T86" fmla="*/ 32 w 45"/>
                <a:gd name="T87" fmla="*/ 4 h 62"/>
                <a:gd name="T88" fmla="*/ 31 w 45"/>
                <a:gd name="T89" fmla="*/ 4 h 62"/>
                <a:gd name="T90" fmla="*/ 27 w 45"/>
                <a:gd name="T91" fmla="*/ 3 h 62"/>
                <a:gd name="T92" fmla="*/ 23 w 45"/>
                <a:gd name="T93" fmla="*/ 3 h 62"/>
                <a:gd name="T94" fmla="*/ 20 w 45"/>
                <a:gd name="T95" fmla="*/ 2 h 62"/>
                <a:gd name="T96" fmla="*/ 15 w 45"/>
                <a:gd name="T97" fmla="*/ 2 h 62"/>
                <a:gd name="T98" fmla="*/ 10 w 45"/>
                <a:gd name="T99" fmla="*/ 1 h 62"/>
                <a:gd name="T100" fmla="*/ 1 w 45"/>
                <a:gd name="T10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62">
                  <a:moveTo>
                    <a:pt x="1" y="0"/>
                  </a:moveTo>
                  <a:cubicBezTo>
                    <a:pt x="1" y="0"/>
                    <a:pt x="1" y="1"/>
                    <a:pt x="1" y="1"/>
                  </a:cubicBezTo>
                  <a:cubicBezTo>
                    <a:pt x="0" y="1"/>
                    <a:pt x="1" y="4"/>
                    <a:pt x="2" y="5"/>
                  </a:cubicBezTo>
                  <a:cubicBezTo>
                    <a:pt x="2" y="5"/>
                    <a:pt x="2" y="5"/>
                    <a:pt x="2" y="6"/>
                  </a:cubicBezTo>
                  <a:cubicBezTo>
                    <a:pt x="2" y="6"/>
                    <a:pt x="2" y="6"/>
                    <a:pt x="2" y="7"/>
                  </a:cubicBezTo>
                  <a:cubicBezTo>
                    <a:pt x="2" y="7"/>
                    <a:pt x="2" y="7"/>
                    <a:pt x="2" y="8"/>
                  </a:cubicBezTo>
                  <a:cubicBezTo>
                    <a:pt x="2" y="8"/>
                    <a:pt x="2" y="9"/>
                    <a:pt x="2" y="9"/>
                  </a:cubicBezTo>
                  <a:cubicBezTo>
                    <a:pt x="2" y="10"/>
                    <a:pt x="2" y="11"/>
                    <a:pt x="2" y="11"/>
                  </a:cubicBezTo>
                  <a:cubicBezTo>
                    <a:pt x="2" y="13"/>
                    <a:pt x="3" y="14"/>
                    <a:pt x="3" y="15"/>
                  </a:cubicBezTo>
                  <a:cubicBezTo>
                    <a:pt x="3" y="16"/>
                    <a:pt x="3" y="16"/>
                    <a:pt x="3" y="16"/>
                  </a:cubicBezTo>
                  <a:cubicBezTo>
                    <a:pt x="3" y="17"/>
                    <a:pt x="3" y="17"/>
                    <a:pt x="3" y="17"/>
                  </a:cubicBezTo>
                  <a:cubicBezTo>
                    <a:pt x="3" y="17"/>
                    <a:pt x="3" y="18"/>
                    <a:pt x="3" y="18"/>
                  </a:cubicBezTo>
                  <a:cubicBezTo>
                    <a:pt x="3" y="18"/>
                    <a:pt x="3" y="19"/>
                    <a:pt x="3" y="20"/>
                  </a:cubicBezTo>
                  <a:cubicBezTo>
                    <a:pt x="3" y="20"/>
                    <a:pt x="3" y="20"/>
                    <a:pt x="3" y="20"/>
                  </a:cubicBezTo>
                  <a:cubicBezTo>
                    <a:pt x="3" y="21"/>
                    <a:pt x="3" y="22"/>
                    <a:pt x="3" y="23"/>
                  </a:cubicBezTo>
                  <a:cubicBezTo>
                    <a:pt x="4" y="24"/>
                    <a:pt x="3" y="24"/>
                    <a:pt x="3" y="25"/>
                  </a:cubicBezTo>
                  <a:cubicBezTo>
                    <a:pt x="3" y="25"/>
                    <a:pt x="4" y="26"/>
                    <a:pt x="4" y="26"/>
                  </a:cubicBezTo>
                  <a:cubicBezTo>
                    <a:pt x="4" y="27"/>
                    <a:pt x="4" y="28"/>
                    <a:pt x="4" y="29"/>
                  </a:cubicBezTo>
                  <a:cubicBezTo>
                    <a:pt x="4" y="29"/>
                    <a:pt x="4" y="29"/>
                    <a:pt x="4" y="29"/>
                  </a:cubicBezTo>
                  <a:cubicBezTo>
                    <a:pt x="5" y="30"/>
                    <a:pt x="5" y="30"/>
                    <a:pt x="5" y="30"/>
                  </a:cubicBezTo>
                  <a:cubicBezTo>
                    <a:pt x="5" y="31"/>
                    <a:pt x="5" y="31"/>
                    <a:pt x="5" y="31"/>
                  </a:cubicBezTo>
                  <a:cubicBezTo>
                    <a:pt x="5" y="31"/>
                    <a:pt x="5" y="32"/>
                    <a:pt x="5" y="32"/>
                  </a:cubicBezTo>
                  <a:cubicBezTo>
                    <a:pt x="5" y="32"/>
                    <a:pt x="6" y="32"/>
                    <a:pt x="6" y="33"/>
                  </a:cubicBezTo>
                  <a:cubicBezTo>
                    <a:pt x="6" y="33"/>
                    <a:pt x="6" y="33"/>
                    <a:pt x="6" y="34"/>
                  </a:cubicBezTo>
                  <a:cubicBezTo>
                    <a:pt x="7" y="36"/>
                    <a:pt x="8" y="38"/>
                    <a:pt x="9" y="40"/>
                  </a:cubicBezTo>
                  <a:cubicBezTo>
                    <a:pt x="10" y="41"/>
                    <a:pt x="11" y="41"/>
                    <a:pt x="11" y="42"/>
                  </a:cubicBezTo>
                  <a:cubicBezTo>
                    <a:pt x="12" y="43"/>
                    <a:pt x="12" y="44"/>
                    <a:pt x="12" y="44"/>
                  </a:cubicBezTo>
                  <a:cubicBezTo>
                    <a:pt x="13" y="45"/>
                    <a:pt x="13" y="45"/>
                    <a:pt x="13" y="45"/>
                  </a:cubicBezTo>
                  <a:cubicBezTo>
                    <a:pt x="13" y="45"/>
                    <a:pt x="13" y="45"/>
                    <a:pt x="13" y="45"/>
                  </a:cubicBezTo>
                  <a:cubicBezTo>
                    <a:pt x="13" y="46"/>
                    <a:pt x="14" y="46"/>
                    <a:pt x="14" y="46"/>
                  </a:cubicBezTo>
                  <a:cubicBezTo>
                    <a:pt x="15" y="47"/>
                    <a:pt x="16" y="48"/>
                    <a:pt x="17" y="49"/>
                  </a:cubicBezTo>
                  <a:cubicBezTo>
                    <a:pt x="17" y="49"/>
                    <a:pt x="17" y="50"/>
                    <a:pt x="17" y="50"/>
                  </a:cubicBezTo>
                  <a:cubicBezTo>
                    <a:pt x="18" y="50"/>
                    <a:pt x="18" y="50"/>
                    <a:pt x="18" y="50"/>
                  </a:cubicBezTo>
                  <a:cubicBezTo>
                    <a:pt x="19" y="51"/>
                    <a:pt x="19" y="51"/>
                    <a:pt x="19" y="51"/>
                  </a:cubicBezTo>
                  <a:cubicBezTo>
                    <a:pt x="20" y="52"/>
                    <a:pt x="20" y="52"/>
                    <a:pt x="21" y="52"/>
                  </a:cubicBezTo>
                  <a:cubicBezTo>
                    <a:pt x="21" y="52"/>
                    <a:pt x="21" y="53"/>
                    <a:pt x="21" y="53"/>
                  </a:cubicBezTo>
                  <a:cubicBezTo>
                    <a:pt x="21" y="53"/>
                    <a:pt x="21" y="53"/>
                    <a:pt x="21" y="53"/>
                  </a:cubicBezTo>
                  <a:cubicBezTo>
                    <a:pt x="21" y="53"/>
                    <a:pt x="22" y="53"/>
                    <a:pt x="22" y="53"/>
                  </a:cubicBezTo>
                  <a:cubicBezTo>
                    <a:pt x="22" y="54"/>
                    <a:pt x="22" y="54"/>
                    <a:pt x="23" y="54"/>
                  </a:cubicBezTo>
                  <a:cubicBezTo>
                    <a:pt x="23" y="54"/>
                    <a:pt x="23" y="54"/>
                    <a:pt x="23" y="54"/>
                  </a:cubicBezTo>
                  <a:cubicBezTo>
                    <a:pt x="23" y="54"/>
                    <a:pt x="23" y="54"/>
                    <a:pt x="24" y="55"/>
                  </a:cubicBezTo>
                  <a:cubicBezTo>
                    <a:pt x="24" y="55"/>
                    <a:pt x="24" y="55"/>
                    <a:pt x="24" y="55"/>
                  </a:cubicBezTo>
                  <a:cubicBezTo>
                    <a:pt x="24" y="55"/>
                    <a:pt x="25" y="55"/>
                    <a:pt x="25" y="55"/>
                  </a:cubicBezTo>
                  <a:cubicBezTo>
                    <a:pt x="25" y="55"/>
                    <a:pt x="26" y="56"/>
                    <a:pt x="26" y="56"/>
                  </a:cubicBezTo>
                  <a:cubicBezTo>
                    <a:pt x="26" y="56"/>
                    <a:pt x="26" y="56"/>
                    <a:pt x="26" y="56"/>
                  </a:cubicBezTo>
                  <a:cubicBezTo>
                    <a:pt x="27" y="57"/>
                    <a:pt x="28" y="57"/>
                    <a:pt x="29" y="58"/>
                  </a:cubicBezTo>
                  <a:cubicBezTo>
                    <a:pt x="29" y="58"/>
                    <a:pt x="30" y="58"/>
                    <a:pt x="30" y="58"/>
                  </a:cubicBezTo>
                  <a:cubicBezTo>
                    <a:pt x="30" y="58"/>
                    <a:pt x="30" y="58"/>
                    <a:pt x="31" y="58"/>
                  </a:cubicBezTo>
                  <a:cubicBezTo>
                    <a:pt x="31" y="59"/>
                    <a:pt x="32" y="59"/>
                    <a:pt x="33" y="59"/>
                  </a:cubicBezTo>
                  <a:cubicBezTo>
                    <a:pt x="33" y="59"/>
                    <a:pt x="34" y="60"/>
                    <a:pt x="35" y="60"/>
                  </a:cubicBezTo>
                  <a:cubicBezTo>
                    <a:pt x="36" y="61"/>
                    <a:pt x="37" y="61"/>
                    <a:pt x="38" y="61"/>
                  </a:cubicBezTo>
                  <a:cubicBezTo>
                    <a:pt x="39" y="61"/>
                    <a:pt x="39" y="62"/>
                    <a:pt x="40" y="62"/>
                  </a:cubicBezTo>
                  <a:cubicBezTo>
                    <a:pt x="40" y="62"/>
                    <a:pt x="40" y="62"/>
                    <a:pt x="41" y="62"/>
                  </a:cubicBezTo>
                  <a:cubicBezTo>
                    <a:pt x="42" y="62"/>
                    <a:pt x="43" y="62"/>
                    <a:pt x="44" y="62"/>
                  </a:cubicBezTo>
                  <a:cubicBezTo>
                    <a:pt x="44" y="61"/>
                    <a:pt x="44" y="61"/>
                    <a:pt x="44" y="60"/>
                  </a:cubicBezTo>
                  <a:cubicBezTo>
                    <a:pt x="44" y="59"/>
                    <a:pt x="44" y="58"/>
                    <a:pt x="44" y="57"/>
                  </a:cubicBezTo>
                  <a:cubicBezTo>
                    <a:pt x="44" y="56"/>
                    <a:pt x="44" y="56"/>
                    <a:pt x="44" y="55"/>
                  </a:cubicBezTo>
                  <a:cubicBezTo>
                    <a:pt x="44" y="54"/>
                    <a:pt x="44" y="53"/>
                    <a:pt x="44" y="52"/>
                  </a:cubicBezTo>
                  <a:cubicBezTo>
                    <a:pt x="44" y="52"/>
                    <a:pt x="44" y="51"/>
                    <a:pt x="44" y="51"/>
                  </a:cubicBezTo>
                  <a:cubicBezTo>
                    <a:pt x="45" y="50"/>
                    <a:pt x="45" y="49"/>
                    <a:pt x="44" y="48"/>
                  </a:cubicBezTo>
                  <a:cubicBezTo>
                    <a:pt x="44" y="48"/>
                    <a:pt x="45" y="47"/>
                    <a:pt x="44" y="47"/>
                  </a:cubicBezTo>
                  <a:cubicBezTo>
                    <a:pt x="44" y="46"/>
                    <a:pt x="45" y="46"/>
                    <a:pt x="45" y="45"/>
                  </a:cubicBezTo>
                  <a:cubicBezTo>
                    <a:pt x="45" y="44"/>
                    <a:pt x="45" y="44"/>
                    <a:pt x="44" y="43"/>
                  </a:cubicBezTo>
                  <a:cubicBezTo>
                    <a:pt x="44" y="43"/>
                    <a:pt x="44" y="43"/>
                    <a:pt x="44" y="42"/>
                  </a:cubicBezTo>
                  <a:cubicBezTo>
                    <a:pt x="45" y="42"/>
                    <a:pt x="44" y="41"/>
                    <a:pt x="44" y="41"/>
                  </a:cubicBezTo>
                  <a:cubicBezTo>
                    <a:pt x="44" y="39"/>
                    <a:pt x="44" y="37"/>
                    <a:pt x="44" y="35"/>
                  </a:cubicBezTo>
                  <a:cubicBezTo>
                    <a:pt x="44" y="34"/>
                    <a:pt x="44" y="34"/>
                    <a:pt x="44" y="34"/>
                  </a:cubicBezTo>
                  <a:cubicBezTo>
                    <a:pt x="44" y="33"/>
                    <a:pt x="44" y="33"/>
                    <a:pt x="44" y="32"/>
                  </a:cubicBezTo>
                  <a:cubicBezTo>
                    <a:pt x="44" y="31"/>
                    <a:pt x="44" y="29"/>
                    <a:pt x="44" y="28"/>
                  </a:cubicBezTo>
                  <a:cubicBezTo>
                    <a:pt x="44" y="28"/>
                    <a:pt x="44" y="27"/>
                    <a:pt x="44" y="27"/>
                  </a:cubicBezTo>
                  <a:cubicBezTo>
                    <a:pt x="44" y="26"/>
                    <a:pt x="44" y="26"/>
                    <a:pt x="43" y="26"/>
                  </a:cubicBezTo>
                  <a:cubicBezTo>
                    <a:pt x="43" y="25"/>
                    <a:pt x="43" y="25"/>
                    <a:pt x="43" y="25"/>
                  </a:cubicBezTo>
                  <a:cubicBezTo>
                    <a:pt x="43" y="25"/>
                    <a:pt x="43" y="25"/>
                    <a:pt x="43" y="24"/>
                  </a:cubicBezTo>
                  <a:cubicBezTo>
                    <a:pt x="43" y="24"/>
                    <a:pt x="43" y="23"/>
                    <a:pt x="43" y="23"/>
                  </a:cubicBezTo>
                  <a:cubicBezTo>
                    <a:pt x="43" y="22"/>
                    <a:pt x="43" y="20"/>
                    <a:pt x="42" y="19"/>
                  </a:cubicBezTo>
                  <a:cubicBezTo>
                    <a:pt x="42" y="19"/>
                    <a:pt x="42" y="18"/>
                    <a:pt x="42" y="17"/>
                  </a:cubicBezTo>
                  <a:cubicBezTo>
                    <a:pt x="42" y="16"/>
                    <a:pt x="41" y="15"/>
                    <a:pt x="41" y="14"/>
                  </a:cubicBezTo>
                  <a:cubicBezTo>
                    <a:pt x="41" y="14"/>
                    <a:pt x="41" y="14"/>
                    <a:pt x="41" y="13"/>
                  </a:cubicBezTo>
                  <a:cubicBezTo>
                    <a:pt x="41" y="13"/>
                    <a:pt x="40" y="13"/>
                    <a:pt x="40" y="13"/>
                  </a:cubicBezTo>
                  <a:cubicBezTo>
                    <a:pt x="40" y="13"/>
                    <a:pt x="40" y="12"/>
                    <a:pt x="40" y="12"/>
                  </a:cubicBezTo>
                  <a:cubicBezTo>
                    <a:pt x="40" y="11"/>
                    <a:pt x="40" y="11"/>
                    <a:pt x="39" y="11"/>
                  </a:cubicBezTo>
                  <a:cubicBezTo>
                    <a:pt x="39" y="10"/>
                    <a:pt x="39" y="10"/>
                    <a:pt x="39" y="9"/>
                  </a:cubicBezTo>
                  <a:cubicBezTo>
                    <a:pt x="38" y="9"/>
                    <a:pt x="38" y="8"/>
                    <a:pt x="37" y="8"/>
                  </a:cubicBezTo>
                  <a:cubicBezTo>
                    <a:pt x="37" y="8"/>
                    <a:pt x="37" y="7"/>
                    <a:pt x="37" y="7"/>
                  </a:cubicBezTo>
                  <a:cubicBezTo>
                    <a:pt x="36" y="7"/>
                    <a:pt x="36" y="7"/>
                    <a:pt x="36" y="7"/>
                  </a:cubicBezTo>
                  <a:cubicBezTo>
                    <a:pt x="35" y="6"/>
                    <a:pt x="35" y="6"/>
                    <a:pt x="34" y="5"/>
                  </a:cubicBezTo>
                  <a:cubicBezTo>
                    <a:pt x="34" y="5"/>
                    <a:pt x="33" y="5"/>
                    <a:pt x="33" y="5"/>
                  </a:cubicBezTo>
                  <a:cubicBezTo>
                    <a:pt x="33" y="4"/>
                    <a:pt x="32" y="4"/>
                    <a:pt x="32" y="4"/>
                  </a:cubicBezTo>
                  <a:cubicBezTo>
                    <a:pt x="32" y="4"/>
                    <a:pt x="31" y="4"/>
                    <a:pt x="31" y="4"/>
                  </a:cubicBezTo>
                  <a:cubicBezTo>
                    <a:pt x="31" y="4"/>
                    <a:pt x="31" y="4"/>
                    <a:pt x="31" y="4"/>
                  </a:cubicBezTo>
                  <a:cubicBezTo>
                    <a:pt x="30" y="4"/>
                    <a:pt x="29" y="3"/>
                    <a:pt x="29" y="3"/>
                  </a:cubicBezTo>
                  <a:cubicBezTo>
                    <a:pt x="28" y="3"/>
                    <a:pt x="28" y="3"/>
                    <a:pt x="27" y="3"/>
                  </a:cubicBezTo>
                  <a:cubicBezTo>
                    <a:pt x="26" y="3"/>
                    <a:pt x="26" y="3"/>
                    <a:pt x="25" y="3"/>
                  </a:cubicBezTo>
                  <a:cubicBezTo>
                    <a:pt x="24" y="3"/>
                    <a:pt x="24" y="3"/>
                    <a:pt x="23" y="3"/>
                  </a:cubicBezTo>
                  <a:cubicBezTo>
                    <a:pt x="23" y="3"/>
                    <a:pt x="22" y="2"/>
                    <a:pt x="22" y="2"/>
                  </a:cubicBezTo>
                  <a:cubicBezTo>
                    <a:pt x="21" y="2"/>
                    <a:pt x="21" y="2"/>
                    <a:pt x="20" y="2"/>
                  </a:cubicBezTo>
                  <a:cubicBezTo>
                    <a:pt x="19" y="2"/>
                    <a:pt x="19" y="2"/>
                    <a:pt x="18" y="2"/>
                  </a:cubicBezTo>
                  <a:cubicBezTo>
                    <a:pt x="17" y="2"/>
                    <a:pt x="16" y="2"/>
                    <a:pt x="15" y="2"/>
                  </a:cubicBezTo>
                  <a:cubicBezTo>
                    <a:pt x="15" y="2"/>
                    <a:pt x="14" y="1"/>
                    <a:pt x="13" y="1"/>
                  </a:cubicBezTo>
                  <a:cubicBezTo>
                    <a:pt x="12" y="1"/>
                    <a:pt x="11" y="1"/>
                    <a:pt x="10" y="1"/>
                  </a:cubicBezTo>
                  <a:cubicBezTo>
                    <a:pt x="10" y="1"/>
                    <a:pt x="9" y="1"/>
                    <a:pt x="9" y="1"/>
                  </a:cubicBezTo>
                  <a:cubicBezTo>
                    <a:pt x="6" y="1"/>
                    <a:pt x="4"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53" name="Freeform 33"/>
            <p:cNvSpPr>
              <a:spLocks/>
            </p:cNvSpPr>
            <p:nvPr/>
          </p:nvSpPr>
          <p:spPr bwMode="auto">
            <a:xfrm>
              <a:off x="5392738" y="701675"/>
              <a:ext cx="693738" cy="1241425"/>
            </a:xfrm>
            <a:custGeom>
              <a:avLst/>
              <a:gdLst>
                <a:gd name="T0" fmla="*/ 27 w 71"/>
                <a:gd name="T1" fmla="*/ 1 h 127"/>
                <a:gd name="T2" fmla="*/ 22 w 71"/>
                <a:gd name="T3" fmla="*/ 3 h 127"/>
                <a:gd name="T4" fmla="*/ 18 w 71"/>
                <a:gd name="T5" fmla="*/ 5 h 127"/>
                <a:gd name="T6" fmla="*/ 14 w 71"/>
                <a:gd name="T7" fmla="*/ 7 h 127"/>
                <a:gd name="T8" fmla="*/ 12 w 71"/>
                <a:gd name="T9" fmla="*/ 13 h 127"/>
                <a:gd name="T10" fmla="*/ 12 w 71"/>
                <a:gd name="T11" fmla="*/ 21 h 127"/>
                <a:gd name="T12" fmla="*/ 11 w 71"/>
                <a:gd name="T13" fmla="*/ 25 h 127"/>
                <a:gd name="T14" fmla="*/ 9 w 71"/>
                <a:gd name="T15" fmla="*/ 30 h 127"/>
                <a:gd name="T16" fmla="*/ 8 w 71"/>
                <a:gd name="T17" fmla="*/ 34 h 127"/>
                <a:gd name="T18" fmla="*/ 9 w 71"/>
                <a:gd name="T19" fmla="*/ 38 h 127"/>
                <a:gd name="T20" fmla="*/ 10 w 71"/>
                <a:gd name="T21" fmla="*/ 42 h 127"/>
                <a:gd name="T22" fmla="*/ 8 w 71"/>
                <a:gd name="T23" fmla="*/ 47 h 127"/>
                <a:gd name="T24" fmla="*/ 6 w 71"/>
                <a:gd name="T25" fmla="*/ 50 h 127"/>
                <a:gd name="T26" fmla="*/ 3 w 71"/>
                <a:gd name="T27" fmla="*/ 53 h 127"/>
                <a:gd name="T28" fmla="*/ 0 w 71"/>
                <a:gd name="T29" fmla="*/ 60 h 127"/>
                <a:gd name="T30" fmla="*/ 5 w 71"/>
                <a:gd name="T31" fmla="*/ 63 h 127"/>
                <a:gd name="T32" fmla="*/ 7 w 71"/>
                <a:gd name="T33" fmla="*/ 66 h 127"/>
                <a:gd name="T34" fmla="*/ 7 w 71"/>
                <a:gd name="T35" fmla="*/ 70 h 127"/>
                <a:gd name="T36" fmla="*/ 7 w 71"/>
                <a:gd name="T37" fmla="*/ 77 h 127"/>
                <a:gd name="T38" fmla="*/ 8 w 71"/>
                <a:gd name="T39" fmla="*/ 79 h 127"/>
                <a:gd name="T40" fmla="*/ 9 w 71"/>
                <a:gd name="T41" fmla="*/ 86 h 127"/>
                <a:gd name="T42" fmla="*/ 7 w 71"/>
                <a:gd name="T43" fmla="*/ 89 h 127"/>
                <a:gd name="T44" fmla="*/ 7 w 71"/>
                <a:gd name="T45" fmla="*/ 94 h 127"/>
                <a:gd name="T46" fmla="*/ 11 w 71"/>
                <a:gd name="T47" fmla="*/ 96 h 127"/>
                <a:gd name="T48" fmla="*/ 15 w 71"/>
                <a:gd name="T49" fmla="*/ 97 h 127"/>
                <a:gd name="T50" fmla="*/ 18 w 71"/>
                <a:gd name="T51" fmla="*/ 99 h 127"/>
                <a:gd name="T52" fmla="*/ 20 w 71"/>
                <a:gd name="T53" fmla="*/ 102 h 127"/>
                <a:gd name="T54" fmla="*/ 23 w 71"/>
                <a:gd name="T55" fmla="*/ 107 h 127"/>
                <a:gd name="T56" fmla="*/ 30 w 71"/>
                <a:gd name="T57" fmla="*/ 116 h 127"/>
                <a:gd name="T58" fmla="*/ 41 w 71"/>
                <a:gd name="T59" fmla="*/ 127 h 127"/>
                <a:gd name="T60" fmla="*/ 41 w 71"/>
                <a:gd name="T61" fmla="*/ 119 h 127"/>
                <a:gd name="T62" fmla="*/ 43 w 71"/>
                <a:gd name="T63" fmla="*/ 104 h 127"/>
                <a:gd name="T64" fmla="*/ 45 w 71"/>
                <a:gd name="T65" fmla="*/ 98 h 127"/>
                <a:gd name="T66" fmla="*/ 47 w 71"/>
                <a:gd name="T67" fmla="*/ 96 h 127"/>
                <a:gd name="T68" fmla="*/ 54 w 71"/>
                <a:gd name="T69" fmla="*/ 93 h 127"/>
                <a:gd name="T70" fmla="*/ 58 w 71"/>
                <a:gd name="T71" fmla="*/ 91 h 127"/>
                <a:gd name="T72" fmla="*/ 63 w 71"/>
                <a:gd name="T73" fmla="*/ 86 h 127"/>
                <a:gd name="T74" fmla="*/ 66 w 71"/>
                <a:gd name="T75" fmla="*/ 81 h 127"/>
                <a:gd name="T76" fmla="*/ 68 w 71"/>
                <a:gd name="T77" fmla="*/ 73 h 127"/>
                <a:gd name="T78" fmla="*/ 70 w 71"/>
                <a:gd name="T79" fmla="*/ 58 h 127"/>
                <a:gd name="T80" fmla="*/ 70 w 71"/>
                <a:gd name="T81" fmla="*/ 48 h 127"/>
                <a:gd name="T82" fmla="*/ 70 w 71"/>
                <a:gd name="T83" fmla="*/ 42 h 127"/>
                <a:gd name="T84" fmla="*/ 68 w 71"/>
                <a:gd name="T85" fmla="*/ 34 h 127"/>
                <a:gd name="T86" fmla="*/ 67 w 71"/>
                <a:gd name="T87" fmla="*/ 28 h 127"/>
                <a:gd name="T88" fmla="*/ 66 w 71"/>
                <a:gd name="T89" fmla="*/ 24 h 127"/>
                <a:gd name="T90" fmla="*/ 64 w 71"/>
                <a:gd name="T91" fmla="*/ 21 h 127"/>
                <a:gd name="T92" fmla="*/ 62 w 71"/>
                <a:gd name="T93" fmla="*/ 19 h 127"/>
                <a:gd name="T94" fmla="*/ 61 w 71"/>
                <a:gd name="T95" fmla="*/ 16 h 127"/>
                <a:gd name="T96" fmla="*/ 57 w 71"/>
                <a:gd name="T97" fmla="*/ 13 h 127"/>
                <a:gd name="T98" fmla="*/ 54 w 71"/>
                <a:gd name="T99" fmla="*/ 10 h 127"/>
                <a:gd name="T100" fmla="*/ 50 w 71"/>
                <a:gd name="T101" fmla="*/ 8 h 127"/>
                <a:gd name="T102" fmla="*/ 47 w 71"/>
                <a:gd name="T103" fmla="*/ 6 h 127"/>
                <a:gd name="T104" fmla="*/ 43 w 71"/>
                <a:gd name="T105" fmla="*/ 4 h 127"/>
                <a:gd name="T106" fmla="*/ 39 w 71"/>
                <a:gd name="T107"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127">
                  <a:moveTo>
                    <a:pt x="35" y="0"/>
                  </a:moveTo>
                  <a:cubicBezTo>
                    <a:pt x="34" y="0"/>
                    <a:pt x="32" y="0"/>
                    <a:pt x="32" y="0"/>
                  </a:cubicBezTo>
                  <a:cubicBezTo>
                    <a:pt x="30" y="0"/>
                    <a:pt x="29" y="0"/>
                    <a:pt x="28" y="1"/>
                  </a:cubicBezTo>
                  <a:cubicBezTo>
                    <a:pt x="28" y="1"/>
                    <a:pt x="27" y="1"/>
                    <a:pt x="27" y="1"/>
                  </a:cubicBezTo>
                  <a:cubicBezTo>
                    <a:pt x="26" y="1"/>
                    <a:pt x="25" y="1"/>
                    <a:pt x="25" y="1"/>
                  </a:cubicBezTo>
                  <a:cubicBezTo>
                    <a:pt x="24" y="2"/>
                    <a:pt x="24" y="2"/>
                    <a:pt x="24" y="2"/>
                  </a:cubicBezTo>
                  <a:cubicBezTo>
                    <a:pt x="24" y="2"/>
                    <a:pt x="24" y="2"/>
                    <a:pt x="23" y="2"/>
                  </a:cubicBezTo>
                  <a:cubicBezTo>
                    <a:pt x="23" y="2"/>
                    <a:pt x="23" y="3"/>
                    <a:pt x="22" y="3"/>
                  </a:cubicBezTo>
                  <a:cubicBezTo>
                    <a:pt x="22" y="3"/>
                    <a:pt x="22" y="3"/>
                    <a:pt x="21" y="4"/>
                  </a:cubicBezTo>
                  <a:cubicBezTo>
                    <a:pt x="21" y="4"/>
                    <a:pt x="20" y="4"/>
                    <a:pt x="20" y="4"/>
                  </a:cubicBezTo>
                  <a:cubicBezTo>
                    <a:pt x="19" y="4"/>
                    <a:pt x="19" y="4"/>
                    <a:pt x="19" y="5"/>
                  </a:cubicBezTo>
                  <a:cubicBezTo>
                    <a:pt x="19" y="5"/>
                    <a:pt x="18" y="5"/>
                    <a:pt x="18" y="5"/>
                  </a:cubicBezTo>
                  <a:cubicBezTo>
                    <a:pt x="18" y="5"/>
                    <a:pt x="18" y="5"/>
                    <a:pt x="18" y="5"/>
                  </a:cubicBezTo>
                  <a:cubicBezTo>
                    <a:pt x="17" y="5"/>
                    <a:pt x="17" y="5"/>
                    <a:pt x="17" y="6"/>
                  </a:cubicBezTo>
                  <a:cubicBezTo>
                    <a:pt x="16" y="6"/>
                    <a:pt x="16" y="6"/>
                    <a:pt x="16" y="6"/>
                  </a:cubicBezTo>
                  <a:cubicBezTo>
                    <a:pt x="15" y="7"/>
                    <a:pt x="15" y="7"/>
                    <a:pt x="14" y="7"/>
                  </a:cubicBezTo>
                  <a:cubicBezTo>
                    <a:pt x="13" y="8"/>
                    <a:pt x="13" y="9"/>
                    <a:pt x="13" y="11"/>
                  </a:cubicBezTo>
                  <a:cubicBezTo>
                    <a:pt x="13" y="11"/>
                    <a:pt x="13" y="11"/>
                    <a:pt x="13" y="12"/>
                  </a:cubicBezTo>
                  <a:cubicBezTo>
                    <a:pt x="12" y="12"/>
                    <a:pt x="12" y="12"/>
                    <a:pt x="12" y="13"/>
                  </a:cubicBezTo>
                  <a:cubicBezTo>
                    <a:pt x="12" y="13"/>
                    <a:pt x="12" y="13"/>
                    <a:pt x="12" y="13"/>
                  </a:cubicBezTo>
                  <a:cubicBezTo>
                    <a:pt x="12" y="14"/>
                    <a:pt x="12" y="14"/>
                    <a:pt x="12" y="15"/>
                  </a:cubicBezTo>
                  <a:cubicBezTo>
                    <a:pt x="12" y="16"/>
                    <a:pt x="12" y="16"/>
                    <a:pt x="12" y="17"/>
                  </a:cubicBezTo>
                  <a:cubicBezTo>
                    <a:pt x="12" y="17"/>
                    <a:pt x="12" y="18"/>
                    <a:pt x="12" y="19"/>
                  </a:cubicBezTo>
                  <a:cubicBezTo>
                    <a:pt x="12" y="19"/>
                    <a:pt x="12" y="20"/>
                    <a:pt x="12" y="21"/>
                  </a:cubicBezTo>
                  <a:cubicBezTo>
                    <a:pt x="12" y="21"/>
                    <a:pt x="12" y="22"/>
                    <a:pt x="12" y="22"/>
                  </a:cubicBezTo>
                  <a:cubicBezTo>
                    <a:pt x="11" y="23"/>
                    <a:pt x="11" y="23"/>
                    <a:pt x="11" y="24"/>
                  </a:cubicBezTo>
                  <a:cubicBezTo>
                    <a:pt x="11" y="24"/>
                    <a:pt x="11" y="24"/>
                    <a:pt x="11" y="25"/>
                  </a:cubicBezTo>
                  <a:cubicBezTo>
                    <a:pt x="11" y="25"/>
                    <a:pt x="11" y="25"/>
                    <a:pt x="11" y="25"/>
                  </a:cubicBezTo>
                  <a:cubicBezTo>
                    <a:pt x="10" y="26"/>
                    <a:pt x="10" y="26"/>
                    <a:pt x="10" y="27"/>
                  </a:cubicBezTo>
                  <a:cubicBezTo>
                    <a:pt x="10" y="27"/>
                    <a:pt x="10" y="28"/>
                    <a:pt x="10" y="28"/>
                  </a:cubicBezTo>
                  <a:cubicBezTo>
                    <a:pt x="10" y="28"/>
                    <a:pt x="10" y="29"/>
                    <a:pt x="10" y="29"/>
                  </a:cubicBezTo>
                  <a:cubicBezTo>
                    <a:pt x="10" y="29"/>
                    <a:pt x="9" y="29"/>
                    <a:pt x="9" y="30"/>
                  </a:cubicBezTo>
                  <a:cubicBezTo>
                    <a:pt x="9" y="30"/>
                    <a:pt x="9" y="31"/>
                    <a:pt x="9" y="31"/>
                  </a:cubicBezTo>
                  <a:cubicBezTo>
                    <a:pt x="9" y="31"/>
                    <a:pt x="9" y="32"/>
                    <a:pt x="8" y="32"/>
                  </a:cubicBezTo>
                  <a:cubicBezTo>
                    <a:pt x="8" y="32"/>
                    <a:pt x="8" y="33"/>
                    <a:pt x="8" y="33"/>
                  </a:cubicBezTo>
                  <a:cubicBezTo>
                    <a:pt x="8" y="33"/>
                    <a:pt x="8" y="34"/>
                    <a:pt x="8" y="34"/>
                  </a:cubicBezTo>
                  <a:cubicBezTo>
                    <a:pt x="8" y="35"/>
                    <a:pt x="8" y="35"/>
                    <a:pt x="8" y="35"/>
                  </a:cubicBezTo>
                  <a:cubicBezTo>
                    <a:pt x="8" y="36"/>
                    <a:pt x="8" y="36"/>
                    <a:pt x="9" y="36"/>
                  </a:cubicBezTo>
                  <a:cubicBezTo>
                    <a:pt x="9" y="37"/>
                    <a:pt x="9" y="37"/>
                    <a:pt x="9" y="37"/>
                  </a:cubicBezTo>
                  <a:cubicBezTo>
                    <a:pt x="9" y="37"/>
                    <a:pt x="9" y="38"/>
                    <a:pt x="9" y="38"/>
                  </a:cubicBezTo>
                  <a:cubicBezTo>
                    <a:pt x="9" y="38"/>
                    <a:pt x="9" y="39"/>
                    <a:pt x="9" y="39"/>
                  </a:cubicBezTo>
                  <a:cubicBezTo>
                    <a:pt x="9" y="40"/>
                    <a:pt x="10" y="40"/>
                    <a:pt x="10" y="41"/>
                  </a:cubicBezTo>
                  <a:cubicBezTo>
                    <a:pt x="10" y="41"/>
                    <a:pt x="10" y="41"/>
                    <a:pt x="10" y="42"/>
                  </a:cubicBezTo>
                  <a:cubicBezTo>
                    <a:pt x="10" y="42"/>
                    <a:pt x="10" y="42"/>
                    <a:pt x="10" y="42"/>
                  </a:cubicBezTo>
                  <a:cubicBezTo>
                    <a:pt x="10" y="43"/>
                    <a:pt x="10" y="43"/>
                    <a:pt x="10" y="43"/>
                  </a:cubicBezTo>
                  <a:cubicBezTo>
                    <a:pt x="9" y="44"/>
                    <a:pt x="9" y="44"/>
                    <a:pt x="9" y="45"/>
                  </a:cubicBezTo>
                  <a:cubicBezTo>
                    <a:pt x="9" y="45"/>
                    <a:pt x="9" y="46"/>
                    <a:pt x="9" y="46"/>
                  </a:cubicBezTo>
                  <a:cubicBezTo>
                    <a:pt x="8" y="46"/>
                    <a:pt x="8" y="46"/>
                    <a:pt x="8" y="47"/>
                  </a:cubicBezTo>
                  <a:cubicBezTo>
                    <a:pt x="8" y="47"/>
                    <a:pt x="8" y="48"/>
                    <a:pt x="8" y="48"/>
                  </a:cubicBezTo>
                  <a:cubicBezTo>
                    <a:pt x="7" y="48"/>
                    <a:pt x="7" y="48"/>
                    <a:pt x="7" y="48"/>
                  </a:cubicBezTo>
                  <a:cubicBezTo>
                    <a:pt x="7" y="49"/>
                    <a:pt x="7" y="49"/>
                    <a:pt x="6" y="49"/>
                  </a:cubicBezTo>
                  <a:cubicBezTo>
                    <a:pt x="6" y="50"/>
                    <a:pt x="6" y="50"/>
                    <a:pt x="6" y="50"/>
                  </a:cubicBezTo>
                  <a:cubicBezTo>
                    <a:pt x="5" y="51"/>
                    <a:pt x="5" y="51"/>
                    <a:pt x="5" y="51"/>
                  </a:cubicBezTo>
                  <a:cubicBezTo>
                    <a:pt x="4" y="51"/>
                    <a:pt x="4" y="51"/>
                    <a:pt x="4" y="52"/>
                  </a:cubicBezTo>
                  <a:cubicBezTo>
                    <a:pt x="4" y="52"/>
                    <a:pt x="4" y="52"/>
                    <a:pt x="3" y="52"/>
                  </a:cubicBezTo>
                  <a:cubicBezTo>
                    <a:pt x="3" y="52"/>
                    <a:pt x="3" y="53"/>
                    <a:pt x="3" y="53"/>
                  </a:cubicBezTo>
                  <a:cubicBezTo>
                    <a:pt x="3" y="53"/>
                    <a:pt x="3" y="54"/>
                    <a:pt x="3" y="54"/>
                  </a:cubicBezTo>
                  <a:cubicBezTo>
                    <a:pt x="2" y="54"/>
                    <a:pt x="2" y="54"/>
                    <a:pt x="2" y="54"/>
                  </a:cubicBezTo>
                  <a:cubicBezTo>
                    <a:pt x="2" y="55"/>
                    <a:pt x="2" y="55"/>
                    <a:pt x="2" y="55"/>
                  </a:cubicBezTo>
                  <a:cubicBezTo>
                    <a:pt x="1" y="56"/>
                    <a:pt x="0" y="58"/>
                    <a:pt x="0" y="60"/>
                  </a:cubicBezTo>
                  <a:cubicBezTo>
                    <a:pt x="1" y="60"/>
                    <a:pt x="1" y="61"/>
                    <a:pt x="1" y="62"/>
                  </a:cubicBezTo>
                  <a:cubicBezTo>
                    <a:pt x="2" y="62"/>
                    <a:pt x="2" y="62"/>
                    <a:pt x="2" y="62"/>
                  </a:cubicBezTo>
                  <a:cubicBezTo>
                    <a:pt x="2" y="62"/>
                    <a:pt x="3" y="62"/>
                    <a:pt x="3" y="62"/>
                  </a:cubicBezTo>
                  <a:cubicBezTo>
                    <a:pt x="3" y="62"/>
                    <a:pt x="4" y="63"/>
                    <a:pt x="5" y="63"/>
                  </a:cubicBezTo>
                  <a:cubicBezTo>
                    <a:pt x="5" y="63"/>
                    <a:pt x="5" y="63"/>
                    <a:pt x="5" y="63"/>
                  </a:cubicBezTo>
                  <a:cubicBezTo>
                    <a:pt x="5" y="63"/>
                    <a:pt x="5" y="64"/>
                    <a:pt x="6" y="64"/>
                  </a:cubicBezTo>
                  <a:cubicBezTo>
                    <a:pt x="6" y="64"/>
                    <a:pt x="6" y="64"/>
                    <a:pt x="7" y="64"/>
                  </a:cubicBezTo>
                  <a:cubicBezTo>
                    <a:pt x="7" y="65"/>
                    <a:pt x="7" y="65"/>
                    <a:pt x="7" y="66"/>
                  </a:cubicBezTo>
                  <a:cubicBezTo>
                    <a:pt x="7" y="66"/>
                    <a:pt x="7" y="66"/>
                    <a:pt x="7" y="66"/>
                  </a:cubicBezTo>
                  <a:cubicBezTo>
                    <a:pt x="8" y="67"/>
                    <a:pt x="7" y="68"/>
                    <a:pt x="7" y="68"/>
                  </a:cubicBezTo>
                  <a:cubicBezTo>
                    <a:pt x="7" y="68"/>
                    <a:pt x="7" y="69"/>
                    <a:pt x="7" y="69"/>
                  </a:cubicBezTo>
                  <a:cubicBezTo>
                    <a:pt x="7" y="69"/>
                    <a:pt x="7" y="70"/>
                    <a:pt x="7" y="70"/>
                  </a:cubicBezTo>
                  <a:cubicBezTo>
                    <a:pt x="7" y="70"/>
                    <a:pt x="7" y="70"/>
                    <a:pt x="7" y="71"/>
                  </a:cubicBezTo>
                  <a:cubicBezTo>
                    <a:pt x="6" y="72"/>
                    <a:pt x="5" y="74"/>
                    <a:pt x="6" y="75"/>
                  </a:cubicBezTo>
                  <a:cubicBezTo>
                    <a:pt x="6" y="76"/>
                    <a:pt x="6" y="76"/>
                    <a:pt x="6" y="76"/>
                  </a:cubicBezTo>
                  <a:cubicBezTo>
                    <a:pt x="6" y="76"/>
                    <a:pt x="7" y="76"/>
                    <a:pt x="7" y="77"/>
                  </a:cubicBezTo>
                  <a:cubicBezTo>
                    <a:pt x="7" y="77"/>
                    <a:pt x="7" y="77"/>
                    <a:pt x="7" y="77"/>
                  </a:cubicBezTo>
                  <a:cubicBezTo>
                    <a:pt x="7" y="78"/>
                    <a:pt x="7" y="78"/>
                    <a:pt x="7" y="78"/>
                  </a:cubicBezTo>
                  <a:cubicBezTo>
                    <a:pt x="7" y="78"/>
                    <a:pt x="7" y="78"/>
                    <a:pt x="7" y="79"/>
                  </a:cubicBezTo>
                  <a:cubicBezTo>
                    <a:pt x="7" y="79"/>
                    <a:pt x="8" y="79"/>
                    <a:pt x="8" y="79"/>
                  </a:cubicBezTo>
                  <a:cubicBezTo>
                    <a:pt x="8" y="80"/>
                    <a:pt x="7" y="82"/>
                    <a:pt x="7" y="83"/>
                  </a:cubicBezTo>
                  <a:cubicBezTo>
                    <a:pt x="8" y="83"/>
                    <a:pt x="8" y="83"/>
                    <a:pt x="8" y="84"/>
                  </a:cubicBezTo>
                  <a:cubicBezTo>
                    <a:pt x="9" y="84"/>
                    <a:pt x="9" y="84"/>
                    <a:pt x="9" y="84"/>
                  </a:cubicBezTo>
                  <a:cubicBezTo>
                    <a:pt x="9" y="84"/>
                    <a:pt x="9" y="85"/>
                    <a:pt x="9" y="86"/>
                  </a:cubicBezTo>
                  <a:cubicBezTo>
                    <a:pt x="9" y="86"/>
                    <a:pt x="9" y="86"/>
                    <a:pt x="9" y="86"/>
                  </a:cubicBezTo>
                  <a:cubicBezTo>
                    <a:pt x="9" y="87"/>
                    <a:pt x="8" y="88"/>
                    <a:pt x="8" y="88"/>
                  </a:cubicBezTo>
                  <a:cubicBezTo>
                    <a:pt x="8" y="88"/>
                    <a:pt x="8" y="88"/>
                    <a:pt x="8" y="89"/>
                  </a:cubicBezTo>
                  <a:cubicBezTo>
                    <a:pt x="7" y="89"/>
                    <a:pt x="8" y="89"/>
                    <a:pt x="7" y="89"/>
                  </a:cubicBezTo>
                  <a:cubicBezTo>
                    <a:pt x="7" y="90"/>
                    <a:pt x="7" y="90"/>
                    <a:pt x="7" y="90"/>
                  </a:cubicBezTo>
                  <a:cubicBezTo>
                    <a:pt x="7" y="90"/>
                    <a:pt x="7" y="91"/>
                    <a:pt x="7" y="91"/>
                  </a:cubicBezTo>
                  <a:cubicBezTo>
                    <a:pt x="7" y="91"/>
                    <a:pt x="7" y="91"/>
                    <a:pt x="7" y="92"/>
                  </a:cubicBezTo>
                  <a:cubicBezTo>
                    <a:pt x="6" y="92"/>
                    <a:pt x="7" y="93"/>
                    <a:pt x="7" y="94"/>
                  </a:cubicBezTo>
                  <a:cubicBezTo>
                    <a:pt x="7" y="94"/>
                    <a:pt x="7" y="94"/>
                    <a:pt x="7" y="94"/>
                  </a:cubicBezTo>
                  <a:cubicBezTo>
                    <a:pt x="8" y="94"/>
                    <a:pt x="8" y="95"/>
                    <a:pt x="8" y="95"/>
                  </a:cubicBezTo>
                  <a:cubicBezTo>
                    <a:pt x="8" y="95"/>
                    <a:pt x="9" y="96"/>
                    <a:pt x="10" y="96"/>
                  </a:cubicBezTo>
                  <a:cubicBezTo>
                    <a:pt x="10" y="96"/>
                    <a:pt x="11" y="96"/>
                    <a:pt x="11" y="96"/>
                  </a:cubicBezTo>
                  <a:cubicBezTo>
                    <a:pt x="11" y="96"/>
                    <a:pt x="11" y="96"/>
                    <a:pt x="12" y="96"/>
                  </a:cubicBezTo>
                  <a:cubicBezTo>
                    <a:pt x="12" y="96"/>
                    <a:pt x="13" y="96"/>
                    <a:pt x="13" y="97"/>
                  </a:cubicBezTo>
                  <a:cubicBezTo>
                    <a:pt x="13" y="97"/>
                    <a:pt x="14" y="97"/>
                    <a:pt x="14" y="97"/>
                  </a:cubicBezTo>
                  <a:cubicBezTo>
                    <a:pt x="14" y="97"/>
                    <a:pt x="14" y="97"/>
                    <a:pt x="15" y="97"/>
                  </a:cubicBezTo>
                  <a:cubicBezTo>
                    <a:pt x="15" y="97"/>
                    <a:pt x="15" y="98"/>
                    <a:pt x="15" y="98"/>
                  </a:cubicBezTo>
                  <a:cubicBezTo>
                    <a:pt x="16" y="98"/>
                    <a:pt x="16" y="98"/>
                    <a:pt x="16" y="98"/>
                  </a:cubicBezTo>
                  <a:cubicBezTo>
                    <a:pt x="16" y="98"/>
                    <a:pt x="17" y="98"/>
                    <a:pt x="17" y="99"/>
                  </a:cubicBezTo>
                  <a:cubicBezTo>
                    <a:pt x="17" y="99"/>
                    <a:pt x="18" y="99"/>
                    <a:pt x="18" y="99"/>
                  </a:cubicBezTo>
                  <a:cubicBezTo>
                    <a:pt x="18" y="100"/>
                    <a:pt x="18" y="100"/>
                    <a:pt x="19" y="100"/>
                  </a:cubicBezTo>
                  <a:cubicBezTo>
                    <a:pt x="19" y="101"/>
                    <a:pt x="19" y="101"/>
                    <a:pt x="19" y="101"/>
                  </a:cubicBezTo>
                  <a:cubicBezTo>
                    <a:pt x="19" y="101"/>
                    <a:pt x="19" y="101"/>
                    <a:pt x="20" y="102"/>
                  </a:cubicBezTo>
                  <a:cubicBezTo>
                    <a:pt x="20" y="102"/>
                    <a:pt x="20" y="102"/>
                    <a:pt x="20" y="102"/>
                  </a:cubicBezTo>
                  <a:cubicBezTo>
                    <a:pt x="21" y="103"/>
                    <a:pt x="21" y="103"/>
                    <a:pt x="21" y="104"/>
                  </a:cubicBezTo>
                  <a:cubicBezTo>
                    <a:pt x="21" y="104"/>
                    <a:pt x="22" y="104"/>
                    <a:pt x="22" y="104"/>
                  </a:cubicBezTo>
                  <a:cubicBezTo>
                    <a:pt x="22" y="105"/>
                    <a:pt x="23" y="106"/>
                    <a:pt x="23" y="106"/>
                  </a:cubicBezTo>
                  <a:cubicBezTo>
                    <a:pt x="23" y="106"/>
                    <a:pt x="23" y="107"/>
                    <a:pt x="23" y="107"/>
                  </a:cubicBezTo>
                  <a:cubicBezTo>
                    <a:pt x="24" y="108"/>
                    <a:pt x="24" y="108"/>
                    <a:pt x="25" y="109"/>
                  </a:cubicBezTo>
                  <a:cubicBezTo>
                    <a:pt x="25" y="110"/>
                    <a:pt x="25" y="110"/>
                    <a:pt x="26" y="111"/>
                  </a:cubicBezTo>
                  <a:cubicBezTo>
                    <a:pt x="26" y="111"/>
                    <a:pt x="27" y="112"/>
                    <a:pt x="27" y="112"/>
                  </a:cubicBezTo>
                  <a:cubicBezTo>
                    <a:pt x="28" y="113"/>
                    <a:pt x="29" y="115"/>
                    <a:pt x="30" y="116"/>
                  </a:cubicBezTo>
                  <a:cubicBezTo>
                    <a:pt x="31" y="116"/>
                    <a:pt x="31" y="117"/>
                    <a:pt x="31" y="117"/>
                  </a:cubicBezTo>
                  <a:cubicBezTo>
                    <a:pt x="34" y="120"/>
                    <a:pt x="36" y="122"/>
                    <a:pt x="39" y="125"/>
                  </a:cubicBezTo>
                  <a:cubicBezTo>
                    <a:pt x="39" y="125"/>
                    <a:pt x="40" y="126"/>
                    <a:pt x="40" y="127"/>
                  </a:cubicBezTo>
                  <a:cubicBezTo>
                    <a:pt x="41" y="127"/>
                    <a:pt x="41" y="127"/>
                    <a:pt x="41" y="127"/>
                  </a:cubicBezTo>
                  <a:cubicBezTo>
                    <a:pt x="41" y="127"/>
                    <a:pt x="41" y="127"/>
                    <a:pt x="41" y="127"/>
                  </a:cubicBezTo>
                  <a:cubicBezTo>
                    <a:pt x="42" y="127"/>
                    <a:pt x="41" y="125"/>
                    <a:pt x="41" y="125"/>
                  </a:cubicBezTo>
                  <a:cubicBezTo>
                    <a:pt x="41" y="124"/>
                    <a:pt x="40" y="121"/>
                    <a:pt x="41" y="120"/>
                  </a:cubicBezTo>
                  <a:cubicBezTo>
                    <a:pt x="41" y="120"/>
                    <a:pt x="41" y="119"/>
                    <a:pt x="41" y="119"/>
                  </a:cubicBezTo>
                  <a:cubicBezTo>
                    <a:pt x="41" y="118"/>
                    <a:pt x="41" y="116"/>
                    <a:pt x="41" y="116"/>
                  </a:cubicBezTo>
                  <a:cubicBezTo>
                    <a:pt x="41" y="115"/>
                    <a:pt x="41" y="115"/>
                    <a:pt x="41" y="115"/>
                  </a:cubicBezTo>
                  <a:cubicBezTo>
                    <a:pt x="42" y="111"/>
                    <a:pt x="42" y="108"/>
                    <a:pt x="43" y="105"/>
                  </a:cubicBezTo>
                  <a:cubicBezTo>
                    <a:pt x="43" y="104"/>
                    <a:pt x="43" y="104"/>
                    <a:pt x="43" y="104"/>
                  </a:cubicBezTo>
                  <a:cubicBezTo>
                    <a:pt x="43" y="103"/>
                    <a:pt x="43" y="102"/>
                    <a:pt x="43" y="102"/>
                  </a:cubicBezTo>
                  <a:cubicBezTo>
                    <a:pt x="44" y="101"/>
                    <a:pt x="43" y="101"/>
                    <a:pt x="44" y="100"/>
                  </a:cubicBezTo>
                  <a:cubicBezTo>
                    <a:pt x="44" y="100"/>
                    <a:pt x="44" y="100"/>
                    <a:pt x="44" y="99"/>
                  </a:cubicBezTo>
                  <a:cubicBezTo>
                    <a:pt x="44" y="99"/>
                    <a:pt x="44" y="99"/>
                    <a:pt x="45" y="98"/>
                  </a:cubicBezTo>
                  <a:cubicBezTo>
                    <a:pt x="45" y="98"/>
                    <a:pt x="45" y="98"/>
                    <a:pt x="45" y="98"/>
                  </a:cubicBezTo>
                  <a:cubicBezTo>
                    <a:pt x="46" y="97"/>
                    <a:pt x="45" y="97"/>
                    <a:pt x="46" y="97"/>
                  </a:cubicBezTo>
                  <a:cubicBezTo>
                    <a:pt x="46" y="97"/>
                    <a:pt x="46" y="97"/>
                    <a:pt x="46" y="97"/>
                  </a:cubicBezTo>
                  <a:cubicBezTo>
                    <a:pt x="46" y="97"/>
                    <a:pt x="47" y="96"/>
                    <a:pt x="47" y="96"/>
                  </a:cubicBezTo>
                  <a:cubicBezTo>
                    <a:pt x="48" y="96"/>
                    <a:pt x="49" y="96"/>
                    <a:pt x="50" y="96"/>
                  </a:cubicBezTo>
                  <a:cubicBezTo>
                    <a:pt x="51" y="95"/>
                    <a:pt x="52" y="95"/>
                    <a:pt x="53" y="94"/>
                  </a:cubicBezTo>
                  <a:cubicBezTo>
                    <a:pt x="53" y="94"/>
                    <a:pt x="53" y="94"/>
                    <a:pt x="54" y="94"/>
                  </a:cubicBezTo>
                  <a:cubicBezTo>
                    <a:pt x="54" y="94"/>
                    <a:pt x="54" y="93"/>
                    <a:pt x="54" y="93"/>
                  </a:cubicBezTo>
                  <a:cubicBezTo>
                    <a:pt x="55" y="93"/>
                    <a:pt x="55" y="93"/>
                    <a:pt x="55" y="93"/>
                  </a:cubicBezTo>
                  <a:cubicBezTo>
                    <a:pt x="55" y="93"/>
                    <a:pt x="56" y="93"/>
                    <a:pt x="56" y="92"/>
                  </a:cubicBezTo>
                  <a:cubicBezTo>
                    <a:pt x="56" y="92"/>
                    <a:pt x="56" y="92"/>
                    <a:pt x="56" y="92"/>
                  </a:cubicBezTo>
                  <a:cubicBezTo>
                    <a:pt x="57" y="92"/>
                    <a:pt x="57" y="91"/>
                    <a:pt x="58" y="91"/>
                  </a:cubicBezTo>
                  <a:cubicBezTo>
                    <a:pt x="58" y="91"/>
                    <a:pt x="59" y="90"/>
                    <a:pt x="59" y="90"/>
                  </a:cubicBezTo>
                  <a:cubicBezTo>
                    <a:pt x="60" y="89"/>
                    <a:pt x="61" y="89"/>
                    <a:pt x="61" y="88"/>
                  </a:cubicBezTo>
                  <a:cubicBezTo>
                    <a:pt x="62" y="88"/>
                    <a:pt x="62" y="87"/>
                    <a:pt x="62" y="87"/>
                  </a:cubicBezTo>
                  <a:cubicBezTo>
                    <a:pt x="63" y="87"/>
                    <a:pt x="63" y="86"/>
                    <a:pt x="63" y="86"/>
                  </a:cubicBezTo>
                  <a:cubicBezTo>
                    <a:pt x="63" y="86"/>
                    <a:pt x="63" y="85"/>
                    <a:pt x="64" y="85"/>
                  </a:cubicBezTo>
                  <a:cubicBezTo>
                    <a:pt x="64" y="84"/>
                    <a:pt x="64" y="84"/>
                    <a:pt x="64" y="84"/>
                  </a:cubicBezTo>
                  <a:cubicBezTo>
                    <a:pt x="64" y="83"/>
                    <a:pt x="65" y="82"/>
                    <a:pt x="65" y="82"/>
                  </a:cubicBezTo>
                  <a:cubicBezTo>
                    <a:pt x="66" y="81"/>
                    <a:pt x="66" y="81"/>
                    <a:pt x="66" y="81"/>
                  </a:cubicBezTo>
                  <a:cubicBezTo>
                    <a:pt x="66" y="80"/>
                    <a:pt x="66" y="80"/>
                    <a:pt x="67" y="80"/>
                  </a:cubicBezTo>
                  <a:cubicBezTo>
                    <a:pt x="67" y="79"/>
                    <a:pt x="67" y="79"/>
                    <a:pt x="67" y="78"/>
                  </a:cubicBezTo>
                  <a:cubicBezTo>
                    <a:pt x="67" y="77"/>
                    <a:pt x="68" y="76"/>
                    <a:pt x="68" y="75"/>
                  </a:cubicBezTo>
                  <a:cubicBezTo>
                    <a:pt x="68" y="74"/>
                    <a:pt x="68" y="74"/>
                    <a:pt x="68" y="73"/>
                  </a:cubicBezTo>
                  <a:cubicBezTo>
                    <a:pt x="69" y="71"/>
                    <a:pt x="70" y="69"/>
                    <a:pt x="70" y="66"/>
                  </a:cubicBezTo>
                  <a:cubicBezTo>
                    <a:pt x="70" y="66"/>
                    <a:pt x="70" y="65"/>
                    <a:pt x="70" y="64"/>
                  </a:cubicBezTo>
                  <a:cubicBezTo>
                    <a:pt x="70" y="64"/>
                    <a:pt x="70" y="63"/>
                    <a:pt x="70" y="63"/>
                  </a:cubicBezTo>
                  <a:cubicBezTo>
                    <a:pt x="71" y="61"/>
                    <a:pt x="71" y="59"/>
                    <a:pt x="70" y="58"/>
                  </a:cubicBezTo>
                  <a:cubicBezTo>
                    <a:pt x="70" y="57"/>
                    <a:pt x="70" y="57"/>
                    <a:pt x="70" y="56"/>
                  </a:cubicBezTo>
                  <a:cubicBezTo>
                    <a:pt x="70" y="55"/>
                    <a:pt x="70" y="54"/>
                    <a:pt x="70" y="53"/>
                  </a:cubicBezTo>
                  <a:cubicBezTo>
                    <a:pt x="70" y="52"/>
                    <a:pt x="70" y="51"/>
                    <a:pt x="70" y="51"/>
                  </a:cubicBezTo>
                  <a:cubicBezTo>
                    <a:pt x="70" y="50"/>
                    <a:pt x="70" y="49"/>
                    <a:pt x="70" y="48"/>
                  </a:cubicBezTo>
                  <a:cubicBezTo>
                    <a:pt x="70" y="48"/>
                    <a:pt x="70" y="48"/>
                    <a:pt x="70" y="47"/>
                  </a:cubicBezTo>
                  <a:cubicBezTo>
                    <a:pt x="70" y="47"/>
                    <a:pt x="70" y="45"/>
                    <a:pt x="70" y="45"/>
                  </a:cubicBezTo>
                  <a:cubicBezTo>
                    <a:pt x="70" y="45"/>
                    <a:pt x="70" y="44"/>
                    <a:pt x="70" y="44"/>
                  </a:cubicBezTo>
                  <a:cubicBezTo>
                    <a:pt x="70" y="44"/>
                    <a:pt x="70" y="43"/>
                    <a:pt x="70" y="42"/>
                  </a:cubicBezTo>
                  <a:cubicBezTo>
                    <a:pt x="70" y="42"/>
                    <a:pt x="69" y="41"/>
                    <a:pt x="69" y="41"/>
                  </a:cubicBezTo>
                  <a:cubicBezTo>
                    <a:pt x="69" y="40"/>
                    <a:pt x="69" y="40"/>
                    <a:pt x="68" y="39"/>
                  </a:cubicBezTo>
                  <a:cubicBezTo>
                    <a:pt x="68" y="38"/>
                    <a:pt x="68" y="38"/>
                    <a:pt x="68" y="37"/>
                  </a:cubicBezTo>
                  <a:cubicBezTo>
                    <a:pt x="68" y="36"/>
                    <a:pt x="68" y="35"/>
                    <a:pt x="68" y="34"/>
                  </a:cubicBezTo>
                  <a:cubicBezTo>
                    <a:pt x="68" y="34"/>
                    <a:pt x="68" y="34"/>
                    <a:pt x="68" y="33"/>
                  </a:cubicBezTo>
                  <a:cubicBezTo>
                    <a:pt x="68" y="32"/>
                    <a:pt x="68" y="32"/>
                    <a:pt x="68" y="31"/>
                  </a:cubicBezTo>
                  <a:cubicBezTo>
                    <a:pt x="68" y="31"/>
                    <a:pt x="68" y="30"/>
                    <a:pt x="68" y="30"/>
                  </a:cubicBezTo>
                  <a:cubicBezTo>
                    <a:pt x="67" y="29"/>
                    <a:pt x="67" y="29"/>
                    <a:pt x="67" y="28"/>
                  </a:cubicBezTo>
                  <a:cubicBezTo>
                    <a:pt x="67" y="28"/>
                    <a:pt x="67" y="27"/>
                    <a:pt x="67" y="27"/>
                  </a:cubicBezTo>
                  <a:cubicBezTo>
                    <a:pt x="67" y="27"/>
                    <a:pt x="67" y="26"/>
                    <a:pt x="67" y="26"/>
                  </a:cubicBezTo>
                  <a:cubicBezTo>
                    <a:pt x="66" y="26"/>
                    <a:pt x="66" y="25"/>
                    <a:pt x="66" y="25"/>
                  </a:cubicBezTo>
                  <a:cubicBezTo>
                    <a:pt x="66" y="25"/>
                    <a:pt x="66" y="24"/>
                    <a:pt x="66" y="24"/>
                  </a:cubicBezTo>
                  <a:cubicBezTo>
                    <a:pt x="66" y="24"/>
                    <a:pt x="66" y="24"/>
                    <a:pt x="66" y="23"/>
                  </a:cubicBezTo>
                  <a:cubicBezTo>
                    <a:pt x="65" y="23"/>
                    <a:pt x="65" y="22"/>
                    <a:pt x="65" y="22"/>
                  </a:cubicBezTo>
                  <a:cubicBezTo>
                    <a:pt x="65" y="22"/>
                    <a:pt x="64" y="21"/>
                    <a:pt x="64" y="21"/>
                  </a:cubicBezTo>
                  <a:cubicBezTo>
                    <a:pt x="64" y="21"/>
                    <a:pt x="64" y="21"/>
                    <a:pt x="64" y="21"/>
                  </a:cubicBezTo>
                  <a:cubicBezTo>
                    <a:pt x="64" y="20"/>
                    <a:pt x="64" y="20"/>
                    <a:pt x="64" y="20"/>
                  </a:cubicBezTo>
                  <a:cubicBezTo>
                    <a:pt x="63" y="20"/>
                    <a:pt x="63" y="20"/>
                    <a:pt x="63" y="20"/>
                  </a:cubicBezTo>
                  <a:cubicBezTo>
                    <a:pt x="63" y="19"/>
                    <a:pt x="63" y="19"/>
                    <a:pt x="63" y="19"/>
                  </a:cubicBezTo>
                  <a:cubicBezTo>
                    <a:pt x="63" y="19"/>
                    <a:pt x="62" y="19"/>
                    <a:pt x="62" y="19"/>
                  </a:cubicBezTo>
                  <a:cubicBezTo>
                    <a:pt x="62" y="18"/>
                    <a:pt x="62" y="18"/>
                    <a:pt x="62" y="18"/>
                  </a:cubicBezTo>
                  <a:cubicBezTo>
                    <a:pt x="62" y="18"/>
                    <a:pt x="62" y="17"/>
                    <a:pt x="61" y="17"/>
                  </a:cubicBezTo>
                  <a:cubicBezTo>
                    <a:pt x="61" y="17"/>
                    <a:pt x="61" y="16"/>
                    <a:pt x="61" y="16"/>
                  </a:cubicBezTo>
                  <a:cubicBezTo>
                    <a:pt x="61" y="16"/>
                    <a:pt x="61" y="16"/>
                    <a:pt x="61" y="16"/>
                  </a:cubicBezTo>
                  <a:cubicBezTo>
                    <a:pt x="60" y="16"/>
                    <a:pt x="60" y="16"/>
                    <a:pt x="60" y="15"/>
                  </a:cubicBezTo>
                  <a:cubicBezTo>
                    <a:pt x="60" y="15"/>
                    <a:pt x="60" y="15"/>
                    <a:pt x="59" y="15"/>
                  </a:cubicBezTo>
                  <a:cubicBezTo>
                    <a:pt x="59" y="14"/>
                    <a:pt x="58" y="14"/>
                    <a:pt x="58" y="13"/>
                  </a:cubicBezTo>
                  <a:cubicBezTo>
                    <a:pt x="57" y="13"/>
                    <a:pt x="57" y="13"/>
                    <a:pt x="57" y="13"/>
                  </a:cubicBezTo>
                  <a:cubicBezTo>
                    <a:pt x="56" y="13"/>
                    <a:pt x="56" y="12"/>
                    <a:pt x="56" y="12"/>
                  </a:cubicBezTo>
                  <a:cubicBezTo>
                    <a:pt x="56" y="12"/>
                    <a:pt x="56" y="12"/>
                    <a:pt x="56" y="12"/>
                  </a:cubicBezTo>
                  <a:cubicBezTo>
                    <a:pt x="55" y="12"/>
                    <a:pt x="55" y="11"/>
                    <a:pt x="55" y="11"/>
                  </a:cubicBezTo>
                  <a:cubicBezTo>
                    <a:pt x="55" y="11"/>
                    <a:pt x="54" y="11"/>
                    <a:pt x="54" y="10"/>
                  </a:cubicBezTo>
                  <a:cubicBezTo>
                    <a:pt x="53" y="10"/>
                    <a:pt x="53" y="10"/>
                    <a:pt x="53" y="10"/>
                  </a:cubicBezTo>
                  <a:cubicBezTo>
                    <a:pt x="53" y="9"/>
                    <a:pt x="52" y="9"/>
                    <a:pt x="51" y="9"/>
                  </a:cubicBezTo>
                  <a:cubicBezTo>
                    <a:pt x="51" y="9"/>
                    <a:pt x="51" y="9"/>
                    <a:pt x="50" y="8"/>
                  </a:cubicBezTo>
                  <a:cubicBezTo>
                    <a:pt x="50" y="8"/>
                    <a:pt x="50" y="8"/>
                    <a:pt x="50" y="8"/>
                  </a:cubicBezTo>
                  <a:cubicBezTo>
                    <a:pt x="49" y="8"/>
                    <a:pt x="49" y="8"/>
                    <a:pt x="49" y="8"/>
                  </a:cubicBezTo>
                  <a:cubicBezTo>
                    <a:pt x="49" y="7"/>
                    <a:pt x="49" y="7"/>
                    <a:pt x="48" y="7"/>
                  </a:cubicBezTo>
                  <a:cubicBezTo>
                    <a:pt x="48" y="7"/>
                    <a:pt x="48" y="7"/>
                    <a:pt x="48" y="7"/>
                  </a:cubicBezTo>
                  <a:cubicBezTo>
                    <a:pt x="48" y="7"/>
                    <a:pt x="47" y="6"/>
                    <a:pt x="47" y="6"/>
                  </a:cubicBezTo>
                  <a:cubicBezTo>
                    <a:pt x="46" y="6"/>
                    <a:pt x="46" y="6"/>
                    <a:pt x="45" y="5"/>
                  </a:cubicBezTo>
                  <a:cubicBezTo>
                    <a:pt x="45" y="5"/>
                    <a:pt x="45" y="5"/>
                    <a:pt x="45" y="5"/>
                  </a:cubicBezTo>
                  <a:cubicBezTo>
                    <a:pt x="45" y="5"/>
                    <a:pt x="44" y="5"/>
                    <a:pt x="44" y="5"/>
                  </a:cubicBezTo>
                  <a:cubicBezTo>
                    <a:pt x="44" y="4"/>
                    <a:pt x="44" y="4"/>
                    <a:pt x="43" y="4"/>
                  </a:cubicBezTo>
                  <a:cubicBezTo>
                    <a:pt x="43" y="4"/>
                    <a:pt x="43" y="4"/>
                    <a:pt x="43" y="4"/>
                  </a:cubicBezTo>
                  <a:cubicBezTo>
                    <a:pt x="42" y="4"/>
                    <a:pt x="42" y="3"/>
                    <a:pt x="42" y="3"/>
                  </a:cubicBezTo>
                  <a:cubicBezTo>
                    <a:pt x="41" y="3"/>
                    <a:pt x="41" y="3"/>
                    <a:pt x="40" y="2"/>
                  </a:cubicBezTo>
                  <a:cubicBezTo>
                    <a:pt x="40" y="2"/>
                    <a:pt x="40" y="2"/>
                    <a:pt x="39" y="1"/>
                  </a:cubicBezTo>
                  <a:cubicBezTo>
                    <a:pt x="38" y="1"/>
                    <a:pt x="38" y="1"/>
                    <a:pt x="37" y="1"/>
                  </a:cubicBezTo>
                  <a:cubicBezTo>
                    <a:pt x="36" y="0"/>
                    <a:pt x="3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sp>
          <p:nvSpPr>
            <p:cNvPr id="54" name="Freeform 34"/>
            <p:cNvSpPr>
              <a:spLocks/>
            </p:cNvSpPr>
            <p:nvPr/>
          </p:nvSpPr>
          <p:spPr bwMode="auto">
            <a:xfrm>
              <a:off x="4308475" y="1103313"/>
              <a:ext cx="420688" cy="928688"/>
            </a:xfrm>
            <a:custGeom>
              <a:avLst/>
              <a:gdLst>
                <a:gd name="T0" fmla="*/ 24 w 43"/>
                <a:gd name="T1" fmla="*/ 1 h 95"/>
                <a:gd name="T2" fmla="*/ 20 w 43"/>
                <a:gd name="T3" fmla="*/ 1 h 95"/>
                <a:gd name="T4" fmla="*/ 18 w 43"/>
                <a:gd name="T5" fmla="*/ 2 h 95"/>
                <a:gd name="T6" fmla="*/ 11 w 43"/>
                <a:gd name="T7" fmla="*/ 5 h 95"/>
                <a:gd name="T8" fmla="*/ 7 w 43"/>
                <a:gd name="T9" fmla="*/ 9 h 95"/>
                <a:gd name="T10" fmla="*/ 4 w 43"/>
                <a:gd name="T11" fmla="*/ 15 h 95"/>
                <a:gd name="T12" fmla="*/ 3 w 43"/>
                <a:gd name="T13" fmla="*/ 21 h 95"/>
                <a:gd name="T14" fmla="*/ 2 w 43"/>
                <a:gd name="T15" fmla="*/ 27 h 95"/>
                <a:gd name="T16" fmla="*/ 1 w 43"/>
                <a:gd name="T17" fmla="*/ 31 h 95"/>
                <a:gd name="T18" fmla="*/ 1 w 43"/>
                <a:gd name="T19" fmla="*/ 35 h 95"/>
                <a:gd name="T20" fmla="*/ 1 w 43"/>
                <a:gd name="T21" fmla="*/ 40 h 95"/>
                <a:gd name="T22" fmla="*/ 0 w 43"/>
                <a:gd name="T23" fmla="*/ 46 h 95"/>
                <a:gd name="T24" fmla="*/ 0 w 43"/>
                <a:gd name="T25" fmla="*/ 50 h 95"/>
                <a:gd name="T26" fmla="*/ 0 w 43"/>
                <a:gd name="T27" fmla="*/ 53 h 95"/>
                <a:gd name="T28" fmla="*/ 0 w 43"/>
                <a:gd name="T29" fmla="*/ 59 h 95"/>
                <a:gd name="T30" fmla="*/ 0 w 43"/>
                <a:gd name="T31" fmla="*/ 67 h 95"/>
                <a:gd name="T32" fmla="*/ 0 w 43"/>
                <a:gd name="T33" fmla="*/ 73 h 95"/>
                <a:gd name="T34" fmla="*/ 2 w 43"/>
                <a:gd name="T35" fmla="*/ 81 h 95"/>
                <a:gd name="T36" fmla="*/ 3 w 43"/>
                <a:gd name="T37" fmla="*/ 84 h 95"/>
                <a:gd name="T38" fmla="*/ 4 w 43"/>
                <a:gd name="T39" fmla="*/ 87 h 95"/>
                <a:gd name="T40" fmla="*/ 9 w 43"/>
                <a:gd name="T41" fmla="*/ 91 h 95"/>
                <a:gd name="T42" fmla="*/ 12 w 43"/>
                <a:gd name="T43" fmla="*/ 94 h 95"/>
                <a:gd name="T44" fmla="*/ 16 w 43"/>
                <a:gd name="T45" fmla="*/ 94 h 95"/>
                <a:gd name="T46" fmla="*/ 25 w 43"/>
                <a:gd name="T47" fmla="*/ 94 h 95"/>
                <a:gd name="T48" fmla="*/ 29 w 43"/>
                <a:gd name="T49" fmla="*/ 92 h 95"/>
                <a:gd name="T50" fmla="*/ 31 w 43"/>
                <a:gd name="T51" fmla="*/ 89 h 95"/>
                <a:gd name="T52" fmla="*/ 31 w 43"/>
                <a:gd name="T53" fmla="*/ 85 h 95"/>
                <a:gd name="T54" fmla="*/ 32 w 43"/>
                <a:gd name="T55" fmla="*/ 80 h 95"/>
                <a:gd name="T56" fmla="*/ 35 w 43"/>
                <a:gd name="T57" fmla="*/ 78 h 95"/>
                <a:gd name="T58" fmla="*/ 35 w 43"/>
                <a:gd name="T59" fmla="*/ 75 h 95"/>
                <a:gd name="T60" fmla="*/ 35 w 43"/>
                <a:gd name="T61" fmla="*/ 71 h 95"/>
                <a:gd name="T62" fmla="*/ 37 w 43"/>
                <a:gd name="T63" fmla="*/ 69 h 95"/>
                <a:gd name="T64" fmla="*/ 37 w 43"/>
                <a:gd name="T65" fmla="*/ 63 h 95"/>
                <a:gd name="T66" fmla="*/ 37 w 43"/>
                <a:gd name="T67" fmla="*/ 60 h 95"/>
                <a:gd name="T68" fmla="*/ 38 w 43"/>
                <a:gd name="T69" fmla="*/ 58 h 95"/>
                <a:gd name="T70" fmla="*/ 41 w 43"/>
                <a:gd name="T71" fmla="*/ 56 h 95"/>
                <a:gd name="T72" fmla="*/ 43 w 43"/>
                <a:gd name="T73" fmla="*/ 54 h 95"/>
                <a:gd name="T74" fmla="*/ 41 w 43"/>
                <a:gd name="T75" fmla="*/ 52 h 95"/>
                <a:gd name="T76" fmla="*/ 40 w 43"/>
                <a:gd name="T77" fmla="*/ 49 h 95"/>
                <a:gd name="T78" fmla="*/ 38 w 43"/>
                <a:gd name="T79" fmla="*/ 47 h 95"/>
                <a:gd name="T80" fmla="*/ 36 w 43"/>
                <a:gd name="T81" fmla="*/ 44 h 95"/>
                <a:gd name="T82" fmla="*/ 36 w 43"/>
                <a:gd name="T83" fmla="*/ 39 h 95"/>
                <a:gd name="T84" fmla="*/ 37 w 43"/>
                <a:gd name="T85" fmla="*/ 34 h 95"/>
                <a:gd name="T86" fmla="*/ 36 w 43"/>
                <a:gd name="T87" fmla="*/ 29 h 95"/>
                <a:gd name="T88" fmla="*/ 36 w 43"/>
                <a:gd name="T89" fmla="*/ 27 h 95"/>
                <a:gd name="T90" fmla="*/ 35 w 43"/>
                <a:gd name="T91" fmla="*/ 24 h 95"/>
                <a:gd name="T92" fmla="*/ 34 w 43"/>
                <a:gd name="T93" fmla="*/ 19 h 95"/>
                <a:gd name="T94" fmla="*/ 32 w 43"/>
                <a:gd name="T95" fmla="*/ 15 h 95"/>
                <a:gd name="T96" fmla="*/ 33 w 43"/>
                <a:gd name="T97" fmla="*/ 9 h 95"/>
                <a:gd name="T98" fmla="*/ 33 w 43"/>
                <a:gd name="T99" fmla="*/ 4 h 95"/>
                <a:gd name="T100" fmla="*/ 32 w 43"/>
                <a:gd name="T10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 h="95">
                  <a:moveTo>
                    <a:pt x="28" y="0"/>
                  </a:moveTo>
                  <a:cubicBezTo>
                    <a:pt x="27" y="1"/>
                    <a:pt x="26" y="1"/>
                    <a:pt x="25" y="1"/>
                  </a:cubicBezTo>
                  <a:cubicBezTo>
                    <a:pt x="24" y="1"/>
                    <a:pt x="24" y="1"/>
                    <a:pt x="24" y="1"/>
                  </a:cubicBezTo>
                  <a:cubicBezTo>
                    <a:pt x="23" y="1"/>
                    <a:pt x="23" y="1"/>
                    <a:pt x="23" y="1"/>
                  </a:cubicBezTo>
                  <a:cubicBezTo>
                    <a:pt x="23" y="1"/>
                    <a:pt x="22" y="1"/>
                    <a:pt x="22" y="1"/>
                  </a:cubicBezTo>
                  <a:cubicBezTo>
                    <a:pt x="21" y="1"/>
                    <a:pt x="21" y="1"/>
                    <a:pt x="20" y="1"/>
                  </a:cubicBezTo>
                  <a:cubicBezTo>
                    <a:pt x="20" y="1"/>
                    <a:pt x="20" y="2"/>
                    <a:pt x="19" y="2"/>
                  </a:cubicBezTo>
                  <a:cubicBezTo>
                    <a:pt x="19" y="2"/>
                    <a:pt x="19" y="2"/>
                    <a:pt x="18" y="2"/>
                  </a:cubicBezTo>
                  <a:cubicBezTo>
                    <a:pt x="18" y="2"/>
                    <a:pt x="18" y="2"/>
                    <a:pt x="18" y="2"/>
                  </a:cubicBezTo>
                  <a:cubicBezTo>
                    <a:pt x="17" y="2"/>
                    <a:pt x="17" y="2"/>
                    <a:pt x="16" y="2"/>
                  </a:cubicBezTo>
                  <a:cubicBezTo>
                    <a:pt x="15" y="3"/>
                    <a:pt x="13" y="3"/>
                    <a:pt x="12" y="4"/>
                  </a:cubicBezTo>
                  <a:cubicBezTo>
                    <a:pt x="12" y="4"/>
                    <a:pt x="11" y="5"/>
                    <a:pt x="11" y="5"/>
                  </a:cubicBezTo>
                  <a:cubicBezTo>
                    <a:pt x="11" y="5"/>
                    <a:pt x="10" y="6"/>
                    <a:pt x="9" y="6"/>
                  </a:cubicBezTo>
                  <a:cubicBezTo>
                    <a:pt x="9" y="7"/>
                    <a:pt x="8" y="7"/>
                    <a:pt x="8" y="8"/>
                  </a:cubicBezTo>
                  <a:cubicBezTo>
                    <a:pt x="7" y="9"/>
                    <a:pt x="7" y="9"/>
                    <a:pt x="7" y="9"/>
                  </a:cubicBezTo>
                  <a:cubicBezTo>
                    <a:pt x="6" y="10"/>
                    <a:pt x="6" y="11"/>
                    <a:pt x="6" y="12"/>
                  </a:cubicBezTo>
                  <a:cubicBezTo>
                    <a:pt x="5" y="12"/>
                    <a:pt x="5" y="13"/>
                    <a:pt x="5" y="13"/>
                  </a:cubicBezTo>
                  <a:cubicBezTo>
                    <a:pt x="4" y="14"/>
                    <a:pt x="4" y="15"/>
                    <a:pt x="4" y="15"/>
                  </a:cubicBezTo>
                  <a:cubicBezTo>
                    <a:pt x="4" y="16"/>
                    <a:pt x="4" y="16"/>
                    <a:pt x="4" y="16"/>
                  </a:cubicBezTo>
                  <a:cubicBezTo>
                    <a:pt x="4" y="17"/>
                    <a:pt x="3" y="19"/>
                    <a:pt x="3" y="20"/>
                  </a:cubicBezTo>
                  <a:cubicBezTo>
                    <a:pt x="3" y="20"/>
                    <a:pt x="3" y="21"/>
                    <a:pt x="3" y="21"/>
                  </a:cubicBezTo>
                  <a:cubicBezTo>
                    <a:pt x="3" y="22"/>
                    <a:pt x="3" y="23"/>
                    <a:pt x="2" y="24"/>
                  </a:cubicBezTo>
                  <a:cubicBezTo>
                    <a:pt x="2" y="25"/>
                    <a:pt x="2" y="25"/>
                    <a:pt x="2" y="26"/>
                  </a:cubicBezTo>
                  <a:cubicBezTo>
                    <a:pt x="2" y="26"/>
                    <a:pt x="2" y="26"/>
                    <a:pt x="2" y="27"/>
                  </a:cubicBezTo>
                  <a:cubicBezTo>
                    <a:pt x="2" y="27"/>
                    <a:pt x="2" y="28"/>
                    <a:pt x="2" y="28"/>
                  </a:cubicBezTo>
                  <a:cubicBezTo>
                    <a:pt x="2" y="29"/>
                    <a:pt x="2" y="29"/>
                    <a:pt x="2" y="29"/>
                  </a:cubicBezTo>
                  <a:cubicBezTo>
                    <a:pt x="2" y="30"/>
                    <a:pt x="1" y="31"/>
                    <a:pt x="1" y="31"/>
                  </a:cubicBezTo>
                  <a:cubicBezTo>
                    <a:pt x="1" y="32"/>
                    <a:pt x="1" y="32"/>
                    <a:pt x="1" y="33"/>
                  </a:cubicBezTo>
                  <a:cubicBezTo>
                    <a:pt x="1" y="33"/>
                    <a:pt x="1" y="33"/>
                    <a:pt x="1" y="33"/>
                  </a:cubicBezTo>
                  <a:cubicBezTo>
                    <a:pt x="1" y="34"/>
                    <a:pt x="1" y="35"/>
                    <a:pt x="1" y="35"/>
                  </a:cubicBezTo>
                  <a:cubicBezTo>
                    <a:pt x="1" y="36"/>
                    <a:pt x="1" y="36"/>
                    <a:pt x="1" y="37"/>
                  </a:cubicBezTo>
                  <a:cubicBezTo>
                    <a:pt x="1" y="37"/>
                    <a:pt x="1" y="37"/>
                    <a:pt x="1" y="38"/>
                  </a:cubicBezTo>
                  <a:cubicBezTo>
                    <a:pt x="1" y="39"/>
                    <a:pt x="1" y="39"/>
                    <a:pt x="1" y="40"/>
                  </a:cubicBezTo>
                  <a:cubicBezTo>
                    <a:pt x="1" y="40"/>
                    <a:pt x="0" y="41"/>
                    <a:pt x="1" y="42"/>
                  </a:cubicBezTo>
                  <a:cubicBezTo>
                    <a:pt x="1" y="42"/>
                    <a:pt x="1" y="43"/>
                    <a:pt x="1" y="43"/>
                  </a:cubicBezTo>
                  <a:cubicBezTo>
                    <a:pt x="1" y="44"/>
                    <a:pt x="0" y="45"/>
                    <a:pt x="0" y="46"/>
                  </a:cubicBezTo>
                  <a:cubicBezTo>
                    <a:pt x="0" y="46"/>
                    <a:pt x="1" y="47"/>
                    <a:pt x="1" y="47"/>
                  </a:cubicBezTo>
                  <a:cubicBezTo>
                    <a:pt x="0" y="48"/>
                    <a:pt x="0" y="48"/>
                    <a:pt x="0" y="49"/>
                  </a:cubicBezTo>
                  <a:cubicBezTo>
                    <a:pt x="0" y="49"/>
                    <a:pt x="0" y="50"/>
                    <a:pt x="0" y="50"/>
                  </a:cubicBezTo>
                  <a:cubicBezTo>
                    <a:pt x="0" y="50"/>
                    <a:pt x="0" y="50"/>
                    <a:pt x="0" y="51"/>
                  </a:cubicBezTo>
                  <a:cubicBezTo>
                    <a:pt x="0" y="51"/>
                    <a:pt x="0" y="52"/>
                    <a:pt x="0" y="53"/>
                  </a:cubicBezTo>
                  <a:cubicBezTo>
                    <a:pt x="0" y="53"/>
                    <a:pt x="0" y="53"/>
                    <a:pt x="0" y="53"/>
                  </a:cubicBezTo>
                  <a:cubicBezTo>
                    <a:pt x="0" y="54"/>
                    <a:pt x="0" y="54"/>
                    <a:pt x="0" y="55"/>
                  </a:cubicBezTo>
                  <a:cubicBezTo>
                    <a:pt x="0" y="55"/>
                    <a:pt x="0" y="56"/>
                    <a:pt x="0" y="57"/>
                  </a:cubicBezTo>
                  <a:cubicBezTo>
                    <a:pt x="0" y="57"/>
                    <a:pt x="0" y="58"/>
                    <a:pt x="0" y="59"/>
                  </a:cubicBezTo>
                  <a:cubicBezTo>
                    <a:pt x="0" y="59"/>
                    <a:pt x="0" y="59"/>
                    <a:pt x="0" y="60"/>
                  </a:cubicBezTo>
                  <a:cubicBezTo>
                    <a:pt x="0" y="60"/>
                    <a:pt x="0" y="63"/>
                    <a:pt x="0" y="64"/>
                  </a:cubicBezTo>
                  <a:cubicBezTo>
                    <a:pt x="0" y="65"/>
                    <a:pt x="0" y="66"/>
                    <a:pt x="0" y="67"/>
                  </a:cubicBezTo>
                  <a:cubicBezTo>
                    <a:pt x="0" y="67"/>
                    <a:pt x="0" y="68"/>
                    <a:pt x="0" y="68"/>
                  </a:cubicBezTo>
                  <a:cubicBezTo>
                    <a:pt x="0" y="69"/>
                    <a:pt x="1" y="70"/>
                    <a:pt x="0" y="71"/>
                  </a:cubicBezTo>
                  <a:cubicBezTo>
                    <a:pt x="0" y="71"/>
                    <a:pt x="0" y="72"/>
                    <a:pt x="0" y="73"/>
                  </a:cubicBezTo>
                  <a:cubicBezTo>
                    <a:pt x="1" y="74"/>
                    <a:pt x="1" y="76"/>
                    <a:pt x="2" y="78"/>
                  </a:cubicBezTo>
                  <a:cubicBezTo>
                    <a:pt x="2" y="79"/>
                    <a:pt x="2" y="79"/>
                    <a:pt x="2" y="79"/>
                  </a:cubicBezTo>
                  <a:cubicBezTo>
                    <a:pt x="2" y="80"/>
                    <a:pt x="2" y="81"/>
                    <a:pt x="2" y="81"/>
                  </a:cubicBezTo>
                  <a:cubicBezTo>
                    <a:pt x="2" y="82"/>
                    <a:pt x="3" y="82"/>
                    <a:pt x="3" y="82"/>
                  </a:cubicBezTo>
                  <a:cubicBezTo>
                    <a:pt x="3" y="83"/>
                    <a:pt x="3" y="83"/>
                    <a:pt x="3" y="83"/>
                  </a:cubicBezTo>
                  <a:cubicBezTo>
                    <a:pt x="3" y="84"/>
                    <a:pt x="3" y="84"/>
                    <a:pt x="3" y="84"/>
                  </a:cubicBezTo>
                  <a:cubicBezTo>
                    <a:pt x="3" y="85"/>
                    <a:pt x="3" y="85"/>
                    <a:pt x="3" y="85"/>
                  </a:cubicBezTo>
                  <a:cubicBezTo>
                    <a:pt x="3" y="86"/>
                    <a:pt x="4" y="86"/>
                    <a:pt x="4" y="87"/>
                  </a:cubicBezTo>
                  <a:cubicBezTo>
                    <a:pt x="4" y="87"/>
                    <a:pt x="4" y="87"/>
                    <a:pt x="4" y="87"/>
                  </a:cubicBezTo>
                  <a:cubicBezTo>
                    <a:pt x="5" y="88"/>
                    <a:pt x="6" y="89"/>
                    <a:pt x="7" y="90"/>
                  </a:cubicBezTo>
                  <a:cubicBezTo>
                    <a:pt x="7" y="90"/>
                    <a:pt x="7" y="90"/>
                    <a:pt x="8" y="91"/>
                  </a:cubicBezTo>
                  <a:cubicBezTo>
                    <a:pt x="8" y="91"/>
                    <a:pt x="8" y="91"/>
                    <a:pt x="9" y="91"/>
                  </a:cubicBezTo>
                  <a:cubicBezTo>
                    <a:pt x="9" y="91"/>
                    <a:pt x="9" y="92"/>
                    <a:pt x="9" y="92"/>
                  </a:cubicBezTo>
                  <a:cubicBezTo>
                    <a:pt x="10" y="92"/>
                    <a:pt x="11" y="92"/>
                    <a:pt x="11" y="93"/>
                  </a:cubicBezTo>
                  <a:cubicBezTo>
                    <a:pt x="11" y="93"/>
                    <a:pt x="12" y="93"/>
                    <a:pt x="12" y="94"/>
                  </a:cubicBezTo>
                  <a:cubicBezTo>
                    <a:pt x="13" y="94"/>
                    <a:pt x="13" y="94"/>
                    <a:pt x="14" y="94"/>
                  </a:cubicBezTo>
                  <a:cubicBezTo>
                    <a:pt x="14" y="94"/>
                    <a:pt x="15" y="94"/>
                    <a:pt x="15" y="95"/>
                  </a:cubicBezTo>
                  <a:cubicBezTo>
                    <a:pt x="15" y="95"/>
                    <a:pt x="16" y="95"/>
                    <a:pt x="16" y="94"/>
                  </a:cubicBezTo>
                  <a:cubicBezTo>
                    <a:pt x="17" y="94"/>
                    <a:pt x="18" y="95"/>
                    <a:pt x="19" y="94"/>
                  </a:cubicBezTo>
                  <a:cubicBezTo>
                    <a:pt x="20" y="94"/>
                    <a:pt x="21" y="94"/>
                    <a:pt x="23" y="94"/>
                  </a:cubicBezTo>
                  <a:cubicBezTo>
                    <a:pt x="23" y="94"/>
                    <a:pt x="24" y="94"/>
                    <a:pt x="25" y="94"/>
                  </a:cubicBezTo>
                  <a:cubicBezTo>
                    <a:pt x="26" y="94"/>
                    <a:pt x="26" y="93"/>
                    <a:pt x="27" y="93"/>
                  </a:cubicBezTo>
                  <a:cubicBezTo>
                    <a:pt x="27" y="93"/>
                    <a:pt x="28" y="93"/>
                    <a:pt x="28" y="93"/>
                  </a:cubicBezTo>
                  <a:cubicBezTo>
                    <a:pt x="29" y="93"/>
                    <a:pt x="29" y="92"/>
                    <a:pt x="29" y="92"/>
                  </a:cubicBezTo>
                  <a:cubicBezTo>
                    <a:pt x="29" y="92"/>
                    <a:pt x="30" y="92"/>
                    <a:pt x="30" y="92"/>
                  </a:cubicBezTo>
                  <a:cubicBezTo>
                    <a:pt x="30" y="92"/>
                    <a:pt x="31" y="90"/>
                    <a:pt x="31" y="90"/>
                  </a:cubicBezTo>
                  <a:cubicBezTo>
                    <a:pt x="31" y="89"/>
                    <a:pt x="31" y="89"/>
                    <a:pt x="31" y="89"/>
                  </a:cubicBezTo>
                  <a:cubicBezTo>
                    <a:pt x="31" y="88"/>
                    <a:pt x="32" y="88"/>
                    <a:pt x="31" y="88"/>
                  </a:cubicBezTo>
                  <a:cubicBezTo>
                    <a:pt x="31" y="87"/>
                    <a:pt x="31" y="87"/>
                    <a:pt x="31" y="87"/>
                  </a:cubicBezTo>
                  <a:cubicBezTo>
                    <a:pt x="31" y="86"/>
                    <a:pt x="31" y="85"/>
                    <a:pt x="31" y="85"/>
                  </a:cubicBezTo>
                  <a:cubicBezTo>
                    <a:pt x="31" y="85"/>
                    <a:pt x="31" y="84"/>
                    <a:pt x="31" y="84"/>
                  </a:cubicBezTo>
                  <a:cubicBezTo>
                    <a:pt x="31" y="83"/>
                    <a:pt x="31" y="82"/>
                    <a:pt x="31" y="81"/>
                  </a:cubicBezTo>
                  <a:cubicBezTo>
                    <a:pt x="31" y="81"/>
                    <a:pt x="32" y="80"/>
                    <a:pt x="32" y="80"/>
                  </a:cubicBezTo>
                  <a:cubicBezTo>
                    <a:pt x="32" y="80"/>
                    <a:pt x="32" y="80"/>
                    <a:pt x="33" y="80"/>
                  </a:cubicBezTo>
                  <a:cubicBezTo>
                    <a:pt x="33" y="80"/>
                    <a:pt x="33" y="79"/>
                    <a:pt x="34" y="79"/>
                  </a:cubicBezTo>
                  <a:cubicBezTo>
                    <a:pt x="34" y="78"/>
                    <a:pt x="35" y="79"/>
                    <a:pt x="35" y="78"/>
                  </a:cubicBezTo>
                  <a:cubicBezTo>
                    <a:pt x="35" y="78"/>
                    <a:pt x="35" y="77"/>
                    <a:pt x="35" y="77"/>
                  </a:cubicBezTo>
                  <a:cubicBezTo>
                    <a:pt x="35" y="77"/>
                    <a:pt x="35" y="77"/>
                    <a:pt x="35" y="77"/>
                  </a:cubicBezTo>
                  <a:cubicBezTo>
                    <a:pt x="35" y="76"/>
                    <a:pt x="35" y="76"/>
                    <a:pt x="35" y="75"/>
                  </a:cubicBezTo>
                  <a:cubicBezTo>
                    <a:pt x="34" y="75"/>
                    <a:pt x="34" y="74"/>
                    <a:pt x="34" y="73"/>
                  </a:cubicBezTo>
                  <a:cubicBezTo>
                    <a:pt x="34" y="73"/>
                    <a:pt x="34" y="72"/>
                    <a:pt x="35" y="72"/>
                  </a:cubicBezTo>
                  <a:cubicBezTo>
                    <a:pt x="35" y="72"/>
                    <a:pt x="35" y="72"/>
                    <a:pt x="35" y="71"/>
                  </a:cubicBezTo>
                  <a:cubicBezTo>
                    <a:pt x="35" y="71"/>
                    <a:pt x="35" y="71"/>
                    <a:pt x="35" y="71"/>
                  </a:cubicBezTo>
                  <a:cubicBezTo>
                    <a:pt x="36" y="70"/>
                    <a:pt x="36" y="70"/>
                    <a:pt x="36" y="70"/>
                  </a:cubicBezTo>
                  <a:cubicBezTo>
                    <a:pt x="36" y="70"/>
                    <a:pt x="37" y="70"/>
                    <a:pt x="37" y="69"/>
                  </a:cubicBezTo>
                  <a:cubicBezTo>
                    <a:pt x="37" y="69"/>
                    <a:pt x="37" y="69"/>
                    <a:pt x="37" y="69"/>
                  </a:cubicBezTo>
                  <a:cubicBezTo>
                    <a:pt x="37" y="67"/>
                    <a:pt x="37" y="66"/>
                    <a:pt x="37" y="64"/>
                  </a:cubicBezTo>
                  <a:cubicBezTo>
                    <a:pt x="37" y="64"/>
                    <a:pt x="37" y="63"/>
                    <a:pt x="37" y="63"/>
                  </a:cubicBezTo>
                  <a:cubicBezTo>
                    <a:pt x="37" y="63"/>
                    <a:pt x="37" y="63"/>
                    <a:pt x="37" y="62"/>
                  </a:cubicBezTo>
                  <a:cubicBezTo>
                    <a:pt x="37" y="62"/>
                    <a:pt x="37" y="61"/>
                    <a:pt x="37" y="61"/>
                  </a:cubicBezTo>
                  <a:cubicBezTo>
                    <a:pt x="37" y="61"/>
                    <a:pt x="37" y="61"/>
                    <a:pt x="37" y="60"/>
                  </a:cubicBezTo>
                  <a:cubicBezTo>
                    <a:pt x="37" y="60"/>
                    <a:pt x="37" y="60"/>
                    <a:pt x="37" y="60"/>
                  </a:cubicBezTo>
                  <a:cubicBezTo>
                    <a:pt x="37" y="59"/>
                    <a:pt x="38" y="59"/>
                    <a:pt x="38" y="59"/>
                  </a:cubicBezTo>
                  <a:cubicBezTo>
                    <a:pt x="38" y="58"/>
                    <a:pt x="38" y="58"/>
                    <a:pt x="38" y="58"/>
                  </a:cubicBezTo>
                  <a:cubicBezTo>
                    <a:pt x="39" y="57"/>
                    <a:pt x="39" y="57"/>
                    <a:pt x="40" y="57"/>
                  </a:cubicBezTo>
                  <a:cubicBezTo>
                    <a:pt x="40" y="57"/>
                    <a:pt x="40" y="56"/>
                    <a:pt x="40" y="56"/>
                  </a:cubicBezTo>
                  <a:cubicBezTo>
                    <a:pt x="40" y="56"/>
                    <a:pt x="41" y="56"/>
                    <a:pt x="41" y="56"/>
                  </a:cubicBezTo>
                  <a:cubicBezTo>
                    <a:pt x="41" y="56"/>
                    <a:pt x="41" y="56"/>
                    <a:pt x="42" y="56"/>
                  </a:cubicBezTo>
                  <a:cubicBezTo>
                    <a:pt x="42" y="55"/>
                    <a:pt x="42" y="56"/>
                    <a:pt x="43" y="55"/>
                  </a:cubicBezTo>
                  <a:cubicBezTo>
                    <a:pt x="43" y="55"/>
                    <a:pt x="43" y="54"/>
                    <a:pt x="43" y="54"/>
                  </a:cubicBezTo>
                  <a:cubicBezTo>
                    <a:pt x="43" y="54"/>
                    <a:pt x="43" y="53"/>
                    <a:pt x="43" y="53"/>
                  </a:cubicBezTo>
                  <a:cubicBezTo>
                    <a:pt x="42" y="53"/>
                    <a:pt x="42" y="53"/>
                    <a:pt x="42" y="52"/>
                  </a:cubicBezTo>
                  <a:cubicBezTo>
                    <a:pt x="42" y="52"/>
                    <a:pt x="42" y="52"/>
                    <a:pt x="41" y="52"/>
                  </a:cubicBezTo>
                  <a:cubicBezTo>
                    <a:pt x="41" y="51"/>
                    <a:pt x="41" y="51"/>
                    <a:pt x="41" y="51"/>
                  </a:cubicBezTo>
                  <a:cubicBezTo>
                    <a:pt x="41" y="50"/>
                    <a:pt x="40" y="50"/>
                    <a:pt x="40" y="50"/>
                  </a:cubicBezTo>
                  <a:cubicBezTo>
                    <a:pt x="40" y="50"/>
                    <a:pt x="40" y="49"/>
                    <a:pt x="40" y="49"/>
                  </a:cubicBezTo>
                  <a:cubicBezTo>
                    <a:pt x="40" y="49"/>
                    <a:pt x="39" y="49"/>
                    <a:pt x="39" y="48"/>
                  </a:cubicBezTo>
                  <a:cubicBezTo>
                    <a:pt x="39" y="48"/>
                    <a:pt x="38" y="48"/>
                    <a:pt x="38" y="48"/>
                  </a:cubicBezTo>
                  <a:cubicBezTo>
                    <a:pt x="38" y="47"/>
                    <a:pt x="38" y="47"/>
                    <a:pt x="38" y="47"/>
                  </a:cubicBezTo>
                  <a:cubicBezTo>
                    <a:pt x="38" y="46"/>
                    <a:pt x="37" y="46"/>
                    <a:pt x="37" y="45"/>
                  </a:cubicBezTo>
                  <a:cubicBezTo>
                    <a:pt x="37" y="45"/>
                    <a:pt x="37" y="45"/>
                    <a:pt x="37" y="44"/>
                  </a:cubicBezTo>
                  <a:cubicBezTo>
                    <a:pt x="37" y="44"/>
                    <a:pt x="37" y="44"/>
                    <a:pt x="36" y="44"/>
                  </a:cubicBezTo>
                  <a:cubicBezTo>
                    <a:pt x="36" y="43"/>
                    <a:pt x="36" y="43"/>
                    <a:pt x="36" y="42"/>
                  </a:cubicBezTo>
                  <a:cubicBezTo>
                    <a:pt x="36" y="41"/>
                    <a:pt x="36" y="41"/>
                    <a:pt x="36" y="40"/>
                  </a:cubicBezTo>
                  <a:cubicBezTo>
                    <a:pt x="36" y="39"/>
                    <a:pt x="36" y="39"/>
                    <a:pt x="36" y="39"/>
                  </a:cubicBezTo>
                  <a:cubicBezTo>
                    <a:pt x="36" y="38"/>
                    <a:pt x="36" y="37"/>
                    <a:pt x="36" y="37"/>
                  </a:cubicBezTo>
                  <a:cubicBezTo>
                    <a:pt x="36" y="36"/>
                    <a:pt x="36" y="36"/>
                    <a:pt x="36" y="35"/>
                  </a:cubicBezTo>
                  <a:cubicBezTo>
                    <a:pt x="37" y="35"/>
                    <a:pt x="37" y="35"/>
                    <a:pt x="37" y="34"/>
                  </a:cubicBezTo>
                  <a:cubicBezTo>
                    <a:pt x="37" y="33"/>
                    <a:pt x="37" y="32"/>
                    <a:pt x="37" y="31"/>
                  </a:cubicBezTo>
                  <a:cubicBezTo>
                    <a:pt x="37" y="31"/>
                    <a:pt x="37" y="30"/>
                    <a:pt x="37" y="30"/>
                  </a:cubicBezTo>
                  <a:cubicBezTo>
                    <a:pt x="37" y="30"/>
                    <a:pt x="36" y="29"/>
                    <a:pt x="36" y="29"/>
                  </a:cubicBezTo>
                  <a:cubicBezTo>
                    <a:pt x="36" y="29"/>
                    <a:pt x="36" y="28"/>
                    <a:pt x="36" y="28"/>
                  </a:cubicBezTo>
                  <a:cubicBezTo>
                    <a:pt x="36" y="28"/>
                    <a:pt x="36" y="28"/>
                    <a:pt x="36" y="28"/>
                  </a:cubicBezTo>
                  <a:cubicBezTo>
                    <a:pt x="36" y="27"/>
                    <a:pt x="36" y="27"/>
                    <a:pt x="36" y="27"/>
                  </a:cubicBezTo>
                  <a:cubicBezTo>
                    <a:pt x="36" y="26"/>
                    <a:pt x="35" y="26"/>
                    <a:pt x="35" y="26"/>
                  </a:cubicBezTo>
                  <a:cubicBezTo>
                    <a:pt x="35" y="26"/>
                    <a:pt x="35" y="25"/>
                    <a:pt x="35" y="25"/>
                  </a:cubicBezTo>
                  <a:cubicBezTo>
                    <a:pt x="35" y="24"/>
                    <a:pt x="35" y="24"/>
                    <a:pt x="35" y="24"/>
                  </a:cubicBezTo>
                  <a:cubicBezTo>
                    <a:pt x="35" y="23"/>
                    <a:pt x="35" y="23"/>
                    <a:pt x="35" y="22"/>
                  </a:cubicBezTo>
                  <a:cubicBezTo>
                    <a:pt x="35" y="22"/>
                    <a:pt x="35" y="21"/>
                    <a:pt x="34" y="20"/>
                  </a:cubicBezTo>
                  <a:cubicBezTo>
                    <a:pt x="34" y="20"/>
                    <a:pt x="34" y="19"/>
                    <a:pt x="34" y="19"/>
                  </a:cubicBezTo>
                  <a:cubicBezTo>
                    <a:pt x="34" y="19"/>
                    <a:pt x="34" y="18"/>
                    <a:pt x="34" y="18"/>
                  </a:cubicBezTo>
                  <a:cubicBezTo>
                    <a:pt x="33" y="17"/>
                    <a:pt x="33" y="16"/>
                    <a:pt x="33" y="16"/>
                  </a:cubicBezTo>
                  <a:cubicBezTo>
                    <a:pt x="33" y="15"/>
                    <a:pt x="32" y="15"/>
                    <a:pt x="32" y="15"/>
                  </a:cubicBezTo>
                  <a:cubicBezTo>
                    <a:pt x="32" y="15"/>
                    <a:pt x="31" y="14"/>
                    <a:pt x="31" y="13"/>
                  </a:cubicBezTo>
                  <a:cubicBezTo>
                    <a:pt x="31" y="12"/>
                    <a:pt x="33" y="11"/>
                    <a:pt x="33" y="10"/>
                  </a:cubicBezTo>
                  <a:cubicBezTo>
                    <a:pt x="33" y="10"/>
                    <a:pt x="33" y="10"/>
                    <a:pt x="33" y="9"/>
                  </a:cubicBezTo>
                  <a:cubicBezTo>
                    <a:pt x="34" y="8"/>
                    <a:pt x="34" y="7"/>
                    <a:pt x="34" y="6"/>
                  </a:cubicBezTo>
                  <a:cubicBezTo>
                    <a:pt x="34" y="6"/>
                    <a:pt x="34" y="5"/>
                    <a:pt x="34" y="5"/>
                  </a:cubicBezTo>
                  <a:cubicBezTo>
                    <a:pt x="33" y="5"/>
                    <a:pt x="33" y="4"/>
                    <a:pt x="33" y="4"/>
                  </a:cubicBezTo>
                  <a:cubicBezTo>
                    <a:pt x="33" y="4"/>
                    <a:pt x="33" y="3"/>
                    <a:pt x="33" y="3"/>
                  </a:cubicBezTo>
                  <a:cubicBezTo>
                    <a:pt x="33" y="3"/>
                    <a:pt x="32" y="3"/>
                    <a:pt x="32" y="2"/>
                  </a:cubicBezTo>
                  <a:cubicBezTo>
                    <a:pt x="32" y="2"/>
                    <a:pt x="32" y="2"/>
                    <a:pt x="32" y="2"/>
                  </a:cubicBezTo>
                  <a:cubicBezTo>
                    <a:pt x="31" y="1"/>
                    <a:pt x="30" y="1"/>
                    <a:pt x="30" y="1"/>
                  </a:cubicBezTo>
                  <a:cubicBezTo>
                    <a:pt x="29" y="0"/>
                    <a:pt x="2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defRPr/>
              </a:pPr>
              <a:endParaRPr lang="en-US" sz="2400" kern="0">
                <a:solidFill>
                  <a:srgbClr val="000000"/>
                </a:solidFill>
                <a:cs typeface="Arial" charset="0"/>
              </a:endParaRPr>
            </a:p>
          </p:txBody>
        </p:sp>
      </p:grpSp>
      <p:sp>
        <p:nvSpPr>
          <p:cNvPr id="55" name="Rectangle 54"/>
          <p:cNvSpPr/>
          <p:nvPr/>
        </p:nvSpPr>
        <p:spPr>
          <a:xfrm>
            <a:off x="5657486" y="2389508"/>
            <a:ext cx="3397700" cy="670665"/>
          </a:xfrm>
          <a:prstGeom prst="rect">
            <a:avLst/>
          </a:prstGeom>
          <a:noFill/>
          <a:ln w="6350" cap="flat" cmpd="sng" algn="ctr">
            <a:solidFill>
              <a:srgbClr val="A4D400"/>
            </a:solidFill>
            <a:prstDash val="dash"/>
          </a:ln>
          <a:effectLst/>
        </p:spPr>
        <p:txBody>
          <a:bodyPr lIns="35995" tIns="35995" rIns="35995" bIns="35995" rtlCol="0" anchor="ctr"/>
          <a:lstStyle/>
          <a:p>
            <a:pPr defTabSz="914272" fontAlgn="base">
              <a:spcBef>
                <a:spcPct val="0"/>
              </a:spcBef>
              <a:spcAft>
                <a:spcPct val="0"/>
              </a:spcAft>
            </a:pPr>
            <a:r>
              <a:rPr lang="es-ES" sz="1000" i="1" dirty="0">
                <a:solidFill>
                  <a:srgbClr val="002776"/>
                </a:solidFill>
                <a:cs typeface="Arial" charset="0"/>
              </a:rPr>
              <a:t>Detallar mediante el plan estratégico las iniciativas claves que permitirán el logro de la nueva estrategia </a:t>
            </a:r>
          </a:p>
        </p:txBody>
      </p:sp>
      <p:sp>
        <p:nvSpPr>
          <p:cNvPr id="56" name="Rectangle 55"/>
          <p:cNvSpPr/>
          <p:nvPr/>
        </p:nvSpPr>
        <p:spPr>
          <a:xfrm>
            <a:off x="4707601" y="3851184"/>
            <a:ext cx="3398400" cy="668692"/>
          </a:xfrm>
          <a:prstGeom prst="rect">
            <a:avLst/>
          </a:prstGeom>
          <a:noFill/>
          <a:ln w="6350" cap="flat" cmpd="sng" algn="ctr">
            <a:solidFill>
              <a:srgbClr val="00A1DE"/>
            </a:solidFill>
            <a:prstDash val="dash"/>
          </a:ln>
          <a:effectLst/>
        </p:spPr>
        <p:txBody>
          <a:bodyPr lIns="35995" tIns="35995" rIns="35995" bIns="35995" rtlCol="0" anchor="ctr"/>
          <a:lstStyle/>
          <a:p>
            <a:pPr defTabSz="914272" fontAlgn="base">
              <a:spcBef>
                <a:spcPct val="0"/>
              </a:spcBef>
              <a:spcAft>
                <a:spcPct val="0"/>
              </a:spcAft>
            </a:pPr>
            <a:r>
              <a:rPr lang="es-ES" sz="1000" i="1" dirty="0">
                <a:solidFill>
                  <a:srgbClr val="002776"/>
                </a:solidFill>
                <a:cs typeface="Arial" charset="0"/>
              </a:rPr>
              <a:t>Evaluar alternativas estratégicas que permitan alcanzar el objetivo de posicionar a Quito en los distintos mercados y perfiles de turistas</a:t>
            </a:r>
          </a:p>
        </p:txBody>
      </p:sp>
      <p:sp>
        <p:nvSpPr>
          <p:cNvPr id="57" name="Rectangle 56"/>
          <p:cNvSpPr/>
          <p:nvPr/>
        </p:nvSpPr>
        <p:spPr>
          <a:xfrm>
            <a:off x="3693187" y="5310888"/>
            <a:ext cx="3398400" cy="812580"/>
          </a:xfrm>
          <a:prstGeom prst="rect">
            <a:avLst/>
          </a:prstGeom>
          <a:noFill/>
          <a:ln w="6350" cap="flat" cmpd="sng" algn="ctr">
            <a:solidFill>
              <a:srgbClr val="002776"/>
            </a:solidFill>
            <a:prstDash val="dash"/>
          </a:ln>
          <a:effectLst/>
        </p:spPr>
        <p:txBody>
          <a:bodyPr lIns="35995" tIns="35995" rIns="35995" bIns="35995" rtlCol="0" anchor="ctr"/>
          <a:lstStyle/>
          <a:p>
            <a:pPr defTabSz="914272" fontAlgn="base">
              <a:spcBef>
                <a:spcPct val="0"/>
              </a:spcBef>
              <a:spcAft>
                <a:spcPct val="0"/>
              </a:spcAft>
            </a:pPr>
            <a:r>
              <a:rPr lang="es-ES" sz="1000" i="1" dirty="0">
                <a:solidFill>
                  <a:srgbClr val="002776"/>
                </a:solidFill>
                <a:cs typeface="Arial" charset="0"/>
              </a:rPr>
              <a:t>Levantar información relevante sobre la actual estrategia o planes vigentes relacionados a la estrategia turística de Quito Turismo que nos permitan detectar oportunidades de mejora y nuevas posibilidades a futuro en términos de productos, mercados, socios estratégicos y acciones</a:t>
            </a:r>
          </a:p>
        </p:txBody>
      </p:sp>
    </p:spTree>
    <p:extLst>
      <p:ext uri="{BB962C8B-B14F-4D97-AF65-F5344CB8AC3E}">
        <p14:creationId xmlns:p14="http://schemas.microsoft.com/office/powerpoint/2010/main" val="1282041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87387" y="396985"/>
            <a:ext cx="8257403" cy="5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150" b="1" dirty="0">
                <a:solidFill>
                  <a:srgbClr val="002060"/>
                </a:solidFill>
              </a:rPr>
              <a:t>Plan Estratégico y Base Programática</a:t>
            </a:r>
          </a:p>
          <a:p>
            <a:pPr fontAlgn="base">
              <a:spcBef>
                <a:spcPct val="0"/>
              </a:spcBef>
              <a:spcAft>
                <a:spcPct val="0"/>
              </a:spcAft>
            </a:pPr>
            <a:r>
              <a:rPr lang="es-ES" sz="1792" b="1" dirty="0">
                <a:solidFill>
                  <a:srgbClr val="00B0F0"/>
                </a:solidFill>
              </a:rPr>
              <a:t>Estrategias y programas (ii/ii)</a:t>
            </a:r>
            <a:endParaRPr lang="es-ES" sz="1254"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50</a:t>
            </a:fld>
            <a:endParaRPr lang="es-ES" dirty="0">
              <a:solidFill>
                <a:srgbClr val="002776"/>
              </a:solidFill>
            </a:endParaRPr>
          </a:p>
        </p:txBody>
      </p:sp>
      <p:sp>
        <p:nvSpPr>
          <p:cNvPr id="56" name="Rectangle 10"/>
          <p:cNvSpPr>
            <a:spLocks noChangeArrowheads="1"/>
          </p:cNvSpPr>
          <p:nvPr>
            <p:custDataLst>
              <p:tags r:id="rId1"/>
            </p:custDataLst>
          </p:nvPr>
        </p:nvSpPr>
        <p:spPr bwMode="auto">
          <a:xfrm>
            <a:off x="643676" y="1329554"/>
            <a:ext cx="8559728" cy="594897"/>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806" kern="0" dirty="0">
              <a:solidFill>
                <a:srgbClr val="000000"/>
              </a:solidFill>
              <a:ea typeface="ＭＳ Ｐゴシック" charset="0"/>
              <a:cs typeface="Arial" pitchFamily="34" charset="0"/>
            </a:endParaRPr>
          </a:p>
        </p:txBody>
      </p:sp>
      <p:sp>
        <p:nvSpPr>
          <p:cNvPr id="13" name="Rectangle 10"/>
          <p:cNvSpPr>
            <a:spLocks noChangeArrowheads="1"/>
          </p:cNvSpPr>
          <p:nvPr>
            <p:custDataLst>
              <p:tags r:id="rId2"/>
            </p:custDataLst>
          </p:nvPr>
        </p:nvSpPr>
        <p:spPr bwMode="auto">
          <a:xfrm>
            <a:off x="643676" y="2077132"/>
            <a:ext cx="8559728" cy="4095991"/>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716" kern="0" dirty="0">
              <a:solidFill>
                <a:srgbClr val="002060"/>
              </a:solidFill>
              <a:ea typeface="ＭＳ Ｐゴシック" charset="0"/>
              <a:cs typeface="Arial" pitchFamily="34" charset="0"/>
            </a:endParaRPr>
          </a:p>
        </p:txBody>
      </p:sp>
      <p:sp>
        <p:nvSpPr>
          <p:cNvPr id="14" name="TextBox 13"/>
          <p:cNvSpPr txBox="1"/>
          <p:nvPr>
            <p:custDataLst>
              <p:tags r:id="rId3"/>
            </p:custDataLst>
          </p:nvPr>
        </p:nvSpPr>
        <p:spPr>
          <a:xfrm rot="16200000">
            <a:off x="233426" y="3493762"/>
            <a:ext cx="1178006" cy="300704"/>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Producto, desarrollo e inversiones</a:t>
            </a:r>
          </a:p>
        </p:txBody>
      </p:sp>
      <p:sp>
        <p:nvSpPr>
          <p:cNvPr id="20" name="TextBox 19"/>
          <p:cNvSpPr txBox="1"/>
          <p:nvPr>
            <p:custDataLst>
              <p:tags r:id="rId4"/>
            </p:custDataLst>
          </p:nvPr>
        </p:nvSpPr>
        <p:spPr>
          <a:xfrm>
            <a:off x="3796419" y="1989012"/>
            <a:ext cx="2254243"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Estrategias y proyectos por pilares clave</a:t>
            </a:r>
          </a:p>
        </p:txBody>
      </p:sp>
      <p:sp>
        <p:nvSpPr>
          <p:cNvPr id="31" name="Text Box 4"/>
          <p:cNvSpPr txBox="1">
            <a:spLocks noChangeArrowheads="1"/>
          </p:cNvSpPr>
          <p:nvPr/>
        </p:nvSpPr>
        <p:spPr bwMode="auto">
          <a:xfrm>
            <a:off x="984896" y="3707274"/>
            <a:ext cx="927004"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Estructuración de portafolio de proyectos de inversión turística de nivel internacional</a:t>
            </a:r>
          </a:p>
        </p:txBody>
      </p:sp>
      <p:sp>
        <p:nvSpPr>
          <p:cNvPr id="55" name="TextBox 54"/>
          <p:cNvSpPr txBox="1"/>
          <p:nvPr>
            <p:custDataLst>
              <p:tags r:id="rId5"/>
            </p:custDataLst>
          </p:nvPr>
        </p:nvSpPr>
        <p:spPr>
          <a:xfrm>
            <a:off x="4151288" y="1267622"/>
            <a:ext cx="1544505"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Objetivos estratégicos</a:t>
            </a:r>
          </a:p>
        </p:txBody>
      </p:sp>
      <p:sp>
        <p:nvSpPr>
          <p:cNvPr id="88" name="Rectangle 87"/>
          <p:cNvSpPr/>
          <p:nvPr>
            <p:custDataLst>
              <p:tags r:id="rId6"/>
            </p:custDataLst>
          </p:nvPr>
        </p:nvSpPr>
        <p:spPr>
          <a:xfrm>
            <a:off x="1047161" y="4393362"/>
            <a:ext cx="1562380" cy="375442"/>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Especialización de marketing por grandes públicos</a:t>
            </a:r>
          </a:p>
        </p:txBody>
      </p:sp>
      <p:sp>
        <p:nvSpPr>
          <p:cNvPr id="89" name="Text Box 4"/>
          <p:cNvSpPr txBox="1">
            <a:spLocks noChangeArrowheads="1"/>
          </p:cNvSpPr>
          <p:nvPr/>
        </p:nvSpPr>
        <p:spPr bwMode="auto">
          <a:xfrm>
            <a:off x="1047161" y="4848242"/>
            <a:ext cx="4399471" cy="264219"/>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Campaña y plan operativo de marketing turístico internacional offline (B2B)</a:t>
            </a:r>
          </a:p>
        </p:txBody>
      </p:sp>
      <p:sp>
        <p:nvSpPr>
          <p:cNvPr id="92" name="Rectangle 91"/>
          <p:cNvSpPr/>
          <p:nvPr>
            <p:custDataLst>
              <p:tags r:id="rId7"/>
            </p:custDataLst>
          </p:nvPr>
        </p:nvSpPr>
        <p:spPr>
          <a:xfrm>
            <a:off x="2652450" y="4393362"/>
            <a:ext cx="1456171" cy="375442"/>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Reclasificación de mercados internacionales target</a:t>
            </a:r>
          </a:p>
        </p:txBody>
      </p:sp>
      <p:sp>
        <p:nvSpPr>
          <p:cNvPr id="102" name="Rectangle 101"/>
          <p:cNvSpPr/>
          <p:nvPr>
            <p:custDataLst>
              <p:tags r:id="rId8"/>
            </p:custDataLst>
          </p:nvPr>
        </p:nvSpPr>
        <p:spPr>
          <a:xfrm>
            <a:off x="1047161" y="5358958"/>
            <a:ext cx="4219804" cy="185449"/>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Reclasificación de mercados por objetivos de acción al mercado</a:t>
            </a:r>
          </a:p>
        </p:txBody>
      </p:sp>
      <p:sp>
        <p:nvSpPr>
          <p:cNvPr id="103" name="Text Box 4"/>
          <p:cNvSpPr txBox="1">
            <a:spLocks noChangeArrowheads="1"/>
          </p:cNvSpPr>
          <p:nvPr/>
        </p:nvSpPr>
        <p:spPr bwMode="auto">
          <a:xfrm>
            <a:off x="1047162" y="5582382"/>
            <a:ext cx="8099051" cy="152967"/>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Plan de Marketing de Turismo Interno para Quito (B2C)</a:t>
            </a:r>
          </a:p>
        </p:txBody>
      </p:sp>
      <p:sp>
        <p:nvSpPr>
          <p:cNvPr id="106" name="Rectangle 105"/>
          <p:cNvSpPr/>
          <p:nvPr>
            <p:custDataLst>
              <p:tags r:id="rId9"/>
            </p:custDataLst>
          </p:nvPr>
        </p:nvSpPr>
        <p:spPr>
          <a:xfrm>
            <a:off x="5353485" y="5358958"/>
            <a:ext cx="3792728" cy="185449"/>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Distribución del presupuesto por objetivos para cada mercado</a:t>
            </a:r>
          </a:p>
        </p:txBody>
      </p:sp>
      <p:sp>
        <p:nvSpPr>
          <p:cNvPr id="112" name="Rectangle 111"/>
          <p:cNvSpPr/>
          <p:nvPr>
            <p:custDataLst>
              <p:tags r:id="rId10"/>
            </p:custDataLst>
          </p:nvPr>
        </p:nvSpPr>
        <p:spPr>
          <a:xfrm>
            <a:off x="4151289" y="4393362"/>
            <a:ext cx="1307384" cy="375442"/>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E4: Promociones conjuntas con actores clave</a:t>
            </a:r>
          </a:p>
        </p:txBody>
      </p:sp>
      <p:grpSp>
        <p:nvGrpSpPr>
          <p:cNvPr id="3" name="Group 2"/>
          <p:cNvGrpSpPr/>
          <p:nvPr/>
        </p:nvGrpSpPr>
        <p:grpSpPr>
          <a:xfrm>
            <a:off x="5492272" y="4390273"/>
            <a:ext cx="3589430" cy="723982"/>
            <a:chOff x="4177794" y="3604905"/>
            <a:chExt cx="2691026" cy="808119"/>
          </a:xfrm>
        </p:grpSpPr>
        <p:sp>
          <p:nvSpPr>
            <p:cNvPr id="95" name="Rectangle 94"/>
            <p:cNvSpPr/>
            <p:nvPr>
              <p:custDataLst>
                <p:tags r:id="rId30"/>
              </p:custDataLst>
            </p:nvPr>
          </p:nvSpPr>
          <p:spPr>
            <a:xfrm>
              <a:off x="4177794" y="3604905"/>
              <a:ext cx="2691026" cy="41907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E3: Inteligencia de mercados en tiempo real para toma de decisiones</a:t>
              </a:r>
            </a:p>
          </p:txBody>
        </p:sp>
        <p:sp>
          <p:nvSpPr>
            <p:cNvPr id="116" name="Text Box 4"/>
            <p:cNvSpPr txBox="1">
              <a:spLocks noChangeArrowheads="1"/>
            </p:cNvSpPr>
            <p:nvPr/>
          </p:nvSpPr>
          <p:spPr bwMode="auto">
            <a:xfrm>
              <a:off x="4177796" y="4116096"/>
              <a:ext cx="2691024" cy="2969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3.1: </a:t>
              </a:r>
              <a:r>
                <a:rPr lang="es-ES" altLang="es-CL" sz="672" b="1" i="1" dirty="0">
                  <a:solidFill>
                    <a:srgbClr val="002060"/>
                  </a:solidFill>
                </a:rPr>
                <a:t>Creación de una Plataforma de Inteligencia Operativa de Mercado</a:t>
              </a:r>
            </a:p>
            <a:p>
              <a:pPr algn="l"/>
              <a:endParaRPr lang="es-ES" altLang="es-CL" sz="672" b="1" i="1" dirty="0">
                <a:solidFill>
                  <a:srgbClr val="002060"/>
                </a:solidFill>
              </a:endParaRPr>
            </a:p>
          </p:txBody>
        </p:sp>
      </p:grpSp>
      <p:grpSp>
        <p:nvGrpSpPr>
          <p:cNvPr id="57" name="Group 56"/>
          <p:cNvGrpSpPr/>
          <p:nvPr/>
        </p:nvGrpSpPr>
        <p:grpSpPr>
          <a:xfrm>
            <a:off x="2114518" y="6284255"/>
            <a:ext cx="5674169" cy="176680"/>
            <a:chOff x="2219817" y="6544076"/>
            <a:chExt cx="6333583" cy="197213"/>
          </a:xfrm>
        </p:grpSpPr>
        <p:sp>
          <p:nvSpPr>
            <p:cNvPr id="58" name="Rectangle 57"/>
            <p:cNvSpPr>
              <a:spLocks noChangeArrowheads="1"/>
            </p:cNvSpPr>
            <p:nvPr>
              <p:custDataLst>
                <p:tags r:id="rId24"/>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59" name="Rectangle 57"/>
            <p:cNvSpPr>
              <a:spLocks noChangeArrowheads="1"/>
            </p:cNvSpPr>
            <p:nvPr>
              <p:custDataLst>
                <p:tags r:id="rId25"/>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60" name="Rectangle 57"/>
            <p:cNvSpPr>
              <a:spLocks noChangeArrowheads="1"/>
            </p:cNvSpPr>
            <p:nvPr>
              <p:custDataLst>
                <p:tags r:id="rId26"/>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61" name="TextBox 60"/>
            <p:cNvSpPr txBox="1"/>
            <p:nvPr>
              <p:custDataLst>
                <p:tags r:id="rId27"/>
              </p:custDataLst>
            </p:nvPr>
          </p:nvSpPr>
          <p:spPr>
            <a:xfrm>
              <a:off x="2369786" y="6544076"/>
              <a:ext cx="1702232"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CONECTIVIDAD</a:t>
              </a:r>
            </a:p>
          </p:txBody>
        </p:sp>
        <p:sp>
          <p:nvSpPr>
            <p:cNvPr id="62" name="TextBox 61"/>
            <p:cNvSpPr txBox="1"/>
            <p:nvPr>
              <p:custDataLst>
                <p:tags r:id="rId28"/>
              </p:custDataLst>
            </p:nvPr>
          </p:nvSpPr>
          <p:spPr>
            <a:xfrm>
              <a:off x="4213919" y="6544076"/>
              <a:ext cx="2789263"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DESARROLLO PRODUCTO ALTO IMPACTO</a:t>
              </a:r>
            </a:p>
          </p:txBody>
        </p:sp>
        <p:sp>
          <p:nvSpPr>
            <p:cNvPr id="63" name="TextBox 62"/>
            <p:cNvSpPr txBox="1"/>
            <p:nvPr>
              <p:custDataLst>
                <p:tags r:id="rId29"/>
              </p:custDataLst>
            </p:nvPr>
          </p:nvSpPr>
          <p:spPr>
            <a:xfrm>
              <a:off x="7473400" y="6544076"/>
              <a:ext cx="1080000"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MARKETING</a:t>
              </a:r>
            </a:p>
          </p:txBody>
        </p:sp>
      </p:grpSp>
      <p:sp>
        <p:nvSpPr>
          <p:cNvPr id="69" name="TextBox 68"/>
          <p:cNvSpPr txBox="1"/>
          <p:nvPr>
            <p:custDataLst>
              <p:tags r:id="rId11"/>
            </p:custDataLst>
          </p:nvPr>
        </p:nvSpPr>
        <p:spPr>
          <a:xfrm rot="16200000">
            <a:off x="423340" y="4568473"/>
            <a:ext cx="798177" cy="424712"/>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Mercadeo y promoción </a:t>
            </a:r>
            <a:r>
              <a:rPr lang="es-ES" sz="806" dirty="0">
                <a:solidFill>
                  <a:srgbClr val="00A1DE"/>
                </a:solidFill>
                <a:cs typeface="Arial" pitchFamily="34" charset="0"/>
              </a:rPr>
              <a:t>(internacional)</a:t>
            </a:r>
          </a:p>
        </p:txBody>
      </p:sp>
      <p:sp>
        <p:nvSpPr>
          <p:cNvPr id="70" name="TextBox 69"/>
          <p:cNvSpPr txBox="1"/>
          <p:nvPr>
            <p:custDataLst>
              <p:tags r:id="rId12"/>
            </p:custDataLst>
          </p:nvPr>
        </p:nvSpPr>
        <p:spPr>
          <a:xfrm rot="16200000">
            <a:off x="479886" y="5387317"/>
            <a:ext cx="709621" cy="424712"/>
          </a:xfrm>
          <a:prstGeom prst="rect">
            <a:avLst/>
          </a:prstGeom>
          <a:noFill/>
        </p:spPr>
        <p:txBody>
          <a:bodyPr wrap="square" lIns="52178" tIns="26089" rIns="52178" bIns="26089" rtlCol="0">
            <a:spAutoFit/>
          </a:bodyPr>
          <a:lstStyle>
            <a:defPPr>
              <a:defRPr lang="es-ES"/>
            </a:defPPr>
            <a:lvl1pPr algn="ctr" defTabSz="931789" fontAlgn="base">
              <a:spcBef>
                <a:spcPct val="0"/>
              </a:spcBef>
              <a:spcAft>
                <a:spcPct val="0"/>
              </a:spcAft>
              <a:defRPr sz="900" b="1">
                <a:solidFill>
                  <a:srgbClr val="00A1DE"/>
                </a:solidFill>
                <a:cs typeface="Arial" pitchFamily="34" charset="0"/>
              </a:defRPr>
            </a:lvl1pPr>
          </a:lstStyle>
          <a:p>
            <a:r>
              <a:rPr lang="es-ES" sz="806" dirty="0"/>
              <a:t>Mercadeo y promoción (</a:t>
            </a:r>
            <a:r>
              <a:rPr lang="es-ES" sz="806" b="0" dirty="0"/>
              <a:t>nacional</a:t>
            </a:r>
            <a:r>
              <a:rPr lang="es-ES" sz="806" dirty="0"/>
              <a:t>)</a:t>
            </a:r>
          </a:p>
        </p:txBody>
      </p:sp>
      <p:sp>
        <p:nvSpPr>
          <p:cNvPr id="73" name="Text Box 23"/>
          <p:cNvSpPr txBox="1">
            <a:spLocks noChangeArrowheads="1"/>
          </p:cNvSpPr>
          <p:nvPr>
            <p:custDataLst>
              <p:tags r:id="rId13"/>
            </p:custDataLst>
          </p:nvPr>
        </p:nvSpPr>
        <p:spPr bwMode="auto">
          <a:xfrm>
            <a:off x="4609179" y="2965135"/>
            <a:ext cx="935003" cy="678979"/>
          </a:xfrm>
          <a:prstGeom prst="rect">
            <a:avLst/>
          </a:prstGeom>
          <a:solidFill>
            <a:schemeClr val="accent3"/>
          </a:solidFill>
          <a:ln w="952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E3. Aumentar y comunicar los beneficios integrales para la calidad</a:t>
            </a:r>
          </a:p>
        </p:txBody>
      </p:sp>
      <p:sp>
        <p:nvSpPr>
          <p:cNvPr id="74" name="Text Box 35"/>
          <p:cNvSpPr txBox="1">
            <a:spLocks noChangeArrowheads="1"/>
          </p:cNvSpPr>
          <p:nvPr>
            <p:custDataLst>
              <p:tags r:id="rId14"/>
            </p:custDataLst>
          </p:nvPr>
        </p:nvSpPr>
        <p:spPr bwMode="auto">
          <a:xfrm>
            <a:off x="972853" y="2965135"/>
            <a:ext cx="2010689" cy="678979"/>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Desarrollo inorgánico del turismo a través de captación de inversiones de alto impacto </a:t>
            </a:r>
          </a:p>
        </p:txBody>
      </p:sp>
      <p:sp>
        <p:nvSpPr>
          <p:cNvPr id="75" name="Text Box 31"/>
          <p:cNvSpPr txBox="1">
            <a:spLocks noChangeArrowheads="1"/>
          </p:cNvSpPr>
          <p:nvPr>
            <p:custDataLst>
              <p:tags r:id="rId15"/>
            </p:custDataLst>
          </p:nvPr>
        </p:nvSpPr>
        <p:spPr bwMode="auto">
          <a:xfrm>
            <a:off x="5584885" y="2965135"/>
            <a:ext cx="935003" cy="678979"/>
          </a:xfrm>
          <a:prstGeom prst="rect">
            <a:avLst/>
          </a:prstGeom>
          <a:solidFill>
            <a:schemeClr val="accent3"/>
          </a:solidFill>
          <a:ln w="9525">
            <a:noFill/>
            <a:miter lim="800000"/>
            <a:headEnd/>
            <a:tailEnd/>
          </a:ln>
          <a:extLst/>
        </p:spPr>
        <p:txBody>
          <a:bodyPr lIns="20553" tIns="20553" rIns="20553" bIns="20553"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b="1" dirty="0"/>
              <a:t>E4. Foco de desarrollo turístico en centralidades de alto atractivo y potencial</a:t>
            </a:r>
          </a:p>
        </p:txBody>
      </p:sp>
      <p:sp>
        <p:nvSpPr>
          <p:cNvPr id="76" name="Text Box 37"/>
          <p:cNvSpPr txBox="1">
            <a:spLocks noChangeArrowheads="1"/>
          </p:cNvSpPr>
          <p:nvPr>
            <p:custDataLst>
              <p:tags r:id="rId16"/>
            </p:custDataLst>
          </p:nvPr>
        </p:nvSpPr>
        <p:spPr bwMode="auto">
          <a:xfrm>
            <a:off x="6560594" y="2965135"/>
            <a:ext cx="2563967" cy="678979"/>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rPr>
              <a:t>E5. </a:t>
            </a:r>
            <a:r>
              <a:rPr lang="es-ES" sz="806" b="1" dirty="0"/>
              <a:t>Dinamización turística integral</a:t>
            </a:r>
            <a:endParaRPr lang="es-ES" sz="806" b="1" dirty="0">
              <a:solidFill>
                <a:srgbClr val="FFFFFF"/>
              </a:solidFill>
            </a:endParaRPr>
          </a:p>
        </p:txBody>
      </p:sp>
      <p:sp>
        <p:nvSpPr>
          <p:cNvPr id="72" name="Text Box 37"/>
          <p:cNvSpPr txBox="1">
            <a:spLocks noChangeArrowheads="1"/>
          </p:cNvSpPr>
          <p:nvPr>
            <p:custDataLst>
              <p:tags r:id="rId17"/>
            </p:custDataLst>
          </p:nvPr>
        </p:nvSpPr>
        <p:spPr bwMode="auto">
          <a:xfrm>
            <a:off x="3052784" y="2965135"/>
            <a:ext cx="1515689" cy="678979"/>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latin typeface="Arial" pitchFamily="34" charset="0"/>
                <a:ea typeface="ＭＳ Ｐゴシック" charset="0"/>
                <a:cs typeface="Arial" pitchFamily="34" charset="0"/>
              </a:rPr>
              <a:t>E2. </a:t>
            </a:r>
            <a:r>
              <a:rPr lang="es-ES" sz="806" b="1" dirty="0"/>
              <a:t>Promoción de la inversión adecuada a cada tipología de proyecto</a:t>
            </a:r>
            <a:endParaRPr lang="es-ES" sz="806" b="1" dirty="0">
              <a:solidFill>
                <a:srgbClr val="FFFFFF"/>
              </a:solidFill>
              <a:latin typeface="Arial" pitchFamily="34" charset="0"/>
              <a:ea typeface="ＭＳ Ｐゴシック" charset="0"/>
              <a:cs typeface="Arial" pitchFamily="34" charset="0"/>
            </a:endParaRPr>
          </a:p>
        </p:txBody>
      </p:sp>
      <p:sp>
        <p:nvSpPr>
          <p:cNvPr id="32" name="Text Box 4"/>
          <p:cNvSpPr txBox="1">
            <a:spLocks noChangeArrowheads="1"/>
          </p:cNvSpPr>
          <p:nvPr/>
        </p:nvSpPr>
        <p:spPr bwMode="auto">
          <a:xfrm>
            <a:off x="1973001" y="3695122"/>
            <a:ext cx="1010541"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1.2: Estructuración de paquetes de incentivos de atracción a la inversión turística de nivel internacional</a:t>
            </a:r>
          </a:p>
        </p:txBody>
      </p:sp>
      <p:sp>
        <p:nvSpPr>
          <p:cNvPr id="33" name="Text Box 4"/>
          <p:cNvSpPr txBox="1">
            <a:spLocks noChangeArrowheads="1"/>
          </p:cNvSpPr>
          <p:nvPr/>
        </p:nvSpPr>
        <p:spPr bwMode="auto">
          <a:xfrm>
            <a:off x="3060535" y="3721766"/>
            <a:ext cx="640001"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2.1: Marketing de atracción de inversiones</a:t>
            </a:r>
          </a:p>
        </p:txBody>
      </p:sp>
      <p:sp>
        <p:nvSpPr>
          <p:cNvPr id="34" name="Text Box 4"/>
          <p:cNvSpPr txBox="1">
            <a:spLocks noChangeArrowheads="1"/>
          </p:cNvSpPr>
          <p:nvPr/>
        </p:nvSpPr>
        <p:spPr bwMode="auto">
          <a:xfrm>
            <a:off x="3767896" y="3721766"/>
            <a:ext cx="766785"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2.2: Fortalecimiento de la Dirección de Inversiones de Quito Turismo</a:t>
            </a:r>
          </a:p>
        </p:txBody>
      </p:sp>
      <p:sp>
        <p:nvSpPr>
          <p:cNvPr id="35" name="Text Box 4"/>
          <p:cNvSpPr txBox="1">
            <a:spLocks noChangeArrowheads="1"/>
          </p:cNvSpPr>
          <p:nvPr/>
        </p:nvSpPr>
        <p:spPr bwMode="auto">
          <a:xfrm>
            <a:off x="4599089" y="3707274"/>
            <a:ext cx="935003"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3.1: Plan Intensivo  para la Calidad Turística de Quito</a:t>
            </a:r>
          </a:p>
        </p:txBody>
      </p:sp>
      <p:sp>
        <p:nvSpPr>
          <p:cNvPr id="36" name="Text Box 4"/>
          <p:cNvSpPr txBox="1">
            <a:spLocks noChangeArrowheads="1"/>
          </p:cNvSpPr>
          <p:nvPr/>
        </p:nvSpPr>
        <p:spPr bwMode="auto">
          <a:xfrm>
            <a:off x="5581212" y="3711061"/>
            <a:ext cx="935003"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4.1: Dinamización urbana y rural de barrios y áreas turísticas de Quito</a:t>
            </a:r>
          </a:p>
          <a:p>
            <a:pPr algn="l"/>
            <a:endParaRPr lang="es-ES" altLang="es-CL" sz="672" i="1" dirty="0">
              <a:solidFill>
                <a:srgbClr val="002060"/>
              </a:solidFill>
            </a:endParaRPr>
          </a:p>
        </p:txBody>
      </p:sp>
      <p:sp>
        <p:nvSpPr>
          <p:cNvPr id="37" name="Text Box 4"/>
          <p:cNvSpPr txBox="1">
            <a:spLocks noChangeArrowheads="1"/>
          </p:cNvSpPr>
          <p:nvPr/>
        </p:nvSpPr>
        <p:spPr bwMode="auto">
          <a:xfrm>
            <a:off x="8372082" y="3695949"/>
            <a:ext cx="709621"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5.3:  Fomento de Encadenamientos Productivos en el destino</a:t>
            </a:r>
          </a:p>
        </p:txBody>
      </p:sp>
      <p:sp>
        <p:nvSpPr>
          <p:cNvPr id="79" name="Text Box 4"/>
          <p:cNvSpPr txBox="1">
            <a:spLocks noChangeArrowheads="1"/>
          </p:cNvSpPr>
          <p:nvPr/>
        </p:nvSpPr>
        <p:spPr bwMode="auto">
          <a:xfrm>
            <a:off x="6563332" y="3695949"/>
            <a:ext cx="843825"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5.1: Desarrollo de productos turísticos sustentables</a:t>
            </a:r>
          </a:p>
        </p:txBody>
      </p:sp>
      <p:sp>
        <p:nvSpPr>
          <p:cNvPr id="82" name="Text Box 4"/>
          <p:cNvSpPr txBox="1">
            <a:spLocks noChangeArrowheads="1"/>
          </p:cNvSpPr>
          <p:nvPr/>
        </p:nvSpPr>
        <p:spPr bwMode="auto">
          <a:xfrm>
            <a:off x="7454277" y="3695949"/>
            <a:ext cx="870688"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5.2: Incubadora y Aceleradora de Productos Turísticos Sustentable</a:t>
            </a:r>
          </a:p>
        </p:txBody>
      </p:sp>
      <p:sp>
        <p:nvSpPr>
          <p:cNvPr id="68" name="Text Box 4"/>
          <p:cNvSpPr txBox="1">
            <a:spLocks noChangeArrowheads="1"/>
          </p:cNvSpPr>
          <p:nvPr>
            <p:custDataLst>
              <p:tags r:id="rId18"/>
            </p:custDataLst>
          </p:nvPr>
        </p:nvSpPr>
        <p:spPr bwMode="auto">
          <a:xfrm>
            <a:off x="5016088" y="1469925"/>
            <a:ext cx="4108473"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806" dirty="0"/>
              <a:t>Posicionar a Quito como destino turístico único mundial</a:t>
            </a:r>
          </a:p>
        </p:txBody>
      </p:sp>
      <p:sp>
        <p:nvSpPr>
          <p:cNvPr id="71" name="Text Box 17"/>
          <p:cNvSpPr txBox="1">
            <a:spLocks noChangeArrowheads="1"/>
          </p:cNvSpPr>
          <p:nvPr>
            <p:custDataLst>
              <p:tags r:id="rId19"/>
            </p:custDataLst>
          </p:nvPr>
        </p:nvSpPr>
        <p:spPr bwMode="auto">
          <a:xfrm>
            <a:off x="730368" y="1469925"/>
            <a:ext cx="4093610"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834766"/>
            <a:r>
              <a:rPr lang="es-ES" altLang="es-CL" sz="806" dirty="0"/>
              <a:t>Aumentar el aporte del turismo al PIB de la Ciudad hasta el 8% en 5 años</a:t>
            </a:r>
          </a:p>
        </p:txBody>
      </p:sp>
      <p:sp>
        <p:nvSpPr>
          <p:cNvPr id="44" name="TextBox 43"/>
          <p:cNvSpPr txBox="1"/>
          <p:nvPr>
            <p:custDataLst>
              <p:tags r:id="rId20"/>
            </p:custDataLst>
          </p:nvPr>
        </p:nvSpPr>
        <p:spPr>
          <a:xfrm rot="16200000">
            <a:off x="479966" y="2289654"/>
            <a:ext cx="731471" cy="300704"/>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Marketing online</a:t>
            </a:r>
          </a:p>
        </p:txBody>
      </p:sp>
      <p:sp>
        <p:nvSpPr>
          <p:cNvPr id="45" name="Text Box 37"/>
          <p:cNvSpPr txBox="1">
            <a:spLocks noChangeArrowheads="1"/>
          </p:cNvSpPr>
          <p:nvPr>
            <p:custDataLst>
              <p:tags r:id="rId21"/>
            </p:custDataLst>
          </p:nvPr>
        </p:nvSpPr>
        <p:spPr bwMode="auto">
          <a:xfrm>
            <a:off x="3052784" y="2227038"/>
            <a:ext cx="1797745" cy="258015"/>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ea typeface="ＭＳ Ｐゴシック" charset="0"/>
                <a:cs typeface="Arial" pitchFamily="34" charset="0"/>
              </a:rPr>
              <a:t>E2. </a:t>
            </a:r>
            <a:r>
              <a:rPr lang="es-ES" sz="806" b="1" dirty="0" err="1">
                <a:solidFill>
                  <a:srgbClr val="FFFFFF"/>
                </a:solidFill>
                <a:ea typeface="ＭＳ Ｐゴシック" charset="0"/>
                <a:cs typeface="Arial" pitchFamily="34" charset="0"/>
              </a:rPr>
              <a:t>Inbound</a:t>
            </a:r>
            <a:r>
              <a:rPr lang="es-ES" sz="806" b="1" dirty="0">
                <a:solidFill>
                  <a:srgbClr val="FFFFFF"/>
                </a:solidFill>
                <a:ea typeface="ＭＳ Ｐゴシック" charset="0"/>
                <a:cs typeface="Arial" pitchFamily="34" charset="0"/>
              </a:rPr>
              <a:t> marketing</a:t>
            </a:r>
          </a:p>
        </p:txBody>
      </p:sp>
      <p:sp>
        <p:nvSpPr>
          <p:cNvPr id="46" name="Text Box 35"/>
          <p:cNvSpPr txBox="1">
            <a:spLocks noChangeArrowheads="1"/>
          </p:cNvSpPr>
          <p:nvPr>
            <p:custDataLst>
              <p:tags r:id="rId22"/>
            </p:custDataLst>
          </p:nvPr>
        </p:nvSpPr>
        <p:spPr bwMode="auto">
          <a:xfrm>
            <a:off x="1027563" y="2227038"/>
            <a:ext cx="1955981" cy="258015"/>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Especialización de la gestión digital por públicos diferenciados</a:t>
            </a:r>
          </a:p>
        </p:txBody>
      </p:sp>
      <p:sp>
        <p:nvSpPr>
          <p:cNvPr id="47" name="Text Box 4"/>
          <p:cNvSpPr txBox="1">
            <a:spLocks noChangeArrowheads="1"/>
          </p:cNvSpPr>
          <p:nvPr/>
        </p:nvSpPr>
        <p:spPr bwMode="auto">
          <a:xfrm>
            <a:off x="1001969" y="2527330"/>
            <a:ext cx="1981574" cy="265624"/>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1.1: </a:t>
            </a:r>
            <a:r>
              <a:rPr lang="es-ES" altLang="es-CL" sz="672" dirty="0">
                <a:solidFill>
                  <a:schemeClr val="tx1"/>
                </a:solidFill>
              </a:rPr>
              <a:t>Desarrollo de ecosistema digital de marketing turístico</a:t>
            </a:r>
          </a:p>
        </p:txBody>
      </p:sp>
      <p:sp>
        <p:nvSpPr>
          <p:cNvPr id="48" name="Text Box 4"/>
          <p:cNvSpPr txBox="1">
            <a:spLocks noChangeArrowheads="1"/>
          </p:cNvSpPr>
          <p:nvPr/>
        </p:nvSpPr>
        <p:spPr bwMode="auto">
          <a:xfrm>
            <a:off x="3031082" y="2541060"/>
            <a:ext cx="873782" cy="263133"/>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2.1: Creación Unidad de Marketing online </a:t>
            </a:r>
          </a:p>
        </p:txBody>
      </p:sp>
      <p:sp>
        <p:nvSpPr>
          <p:cNvPr id="49" name="Text Box 4"/>
          <p:cNvSpPr txBox="1">
            <a:spLocks noChangeArrowheads="1"/>
          </p:cNvSpPr>
          <p:nvPr/>
        </p:nvSpPr>
        <p:spPr bwMode="auto">
          <a:xfrm>
            <a:off x="3995070" y="2541060"/>
            <a:ext cx="869020" cy="263133"/>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2.2: Campañas de marketing online</a:t>
            </a:r>
          </a:p>
        </p:txBody>
      </p:sp>
      <p:sp>
        <p:nvSpPr>
          <p:cNvPr id="50" name="Text Box 31"/>
          <p:cNvSpPr txBox="1">
            <a:spLocks noChangeArrowheads="1"/>
          </p:cNvSpPr>
          <p:nvPr>
            <p:custDataLst>
              <p:tags r:id="rId23"/>
            </p:custDataLst>
          </p:nvPr>
        </p:nvSpPr>
        <p:spPr bwMode="auto">
          <a:xfrm>
            <a:off x="4923540" y="2227068"/>
            <a:ext cx="4201020" cy="258015"/>
          </a:xfrm>
          <a:prstGeom prst="rect">
            <a:avLst/>
          </a:prstGeom>
          <a:solidFill>
            <a:schemeClr val="accent3"/>
          </a:solidFill>
          <a:ln w="9525">
            <a:noFill/>
            <a:miter lim="800000"/>
            <a:headEnd/>
            <a:tailEnd/>
          </a:ln>
          <a:extLst/>
        </p:spPr>
        <p:txBody>
          <a:bodyPr lIns="20553" tIns="20553" rIns="20553" bIns="20553"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b="1" dirty="0">
                <a:solidFill>
                  <a:srgbClr val="FFFFFF"/>
                </a:solidFill>
              </a:rPr>
              <a:t>E3. Desarrollo de la web como herramienta de conversión</a:t>
            </a:r>
          </a:p>
        </p:txBody>
      </p:sp>
      <p:sp>
        <p:nvSpPr>
          <p:cNvPr id="51" name="Text Box 4"/>
          <p:cNvSpPr txBox="1">
            <a:spLocks noChangeArrowheads="1"/>
          </p:cNvSpPr>
          <p:nvPr/>
        </p:nvSpPr>
        <p:spPr bwMode="auto">
          <a:xfrm>
            <a:off x="4954295" y="2541060"/>
            <a:ext cx="1431069"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3.1: Dossier funcional Web Turismo de Quito para sector privado</a:t>
            </a:r>
          </a:p>
        </p:txBody>
      </p:sp>
      <p:sp>
        <p:nvSpPr>
          <p:cNvPr id="52" name="Text Box 4"/>
          <p:cNvSpPr txBox="1">
            <a:spLocks noChangeArrowheads="1"/>
          </p:cNvSpPr>
          <p:nvPr/>
        </p:nvSpPr>
        <p:spPr bwMode="auto">
          <a:xfrm>
            <a:off x="6475571" y="2528867"/>
            <a:ext cx="1483752"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3.2: Captación de operadores turísticos y proveedores en la web</a:t>
            </a:r>
          </a:p>
          <a:p>
            <a:endParaRPr lang="es-ES" altLang="es-CL" sz="672" dirty="0">
              <a:solidFill>
                <a:srgbClr val="002060"/>
              </a:solidFill>
            </a:endParaRPr>
          </a:p>
          <a:p>
            <a:r>
              <a:rPr lang="es-ES" altLang="es-CL" sz="672" dirty="0">
                <a:solidFill>
                  <a:srgbClr val="002060"/>
                </a:solidFill>
              </a:rPr>
              <a:t> </a:t>
            </a:r>
          </a:p>
          <a:p>
            <a:endParaRPr lang="es-ES" altLang="es-CL" sz="672" dirty="0">
              <a:solidFill>
                <a:srgbClr val="002060"/>
              </a:solidFill>
            </a:endParaRPr>
          </a:p>
        </p:txBody>
      </p:sp>
      <p:sp>
        <p:nvSpPr>
          <p:cNvPr id="53" name="Text Box 4"/>
          <p:cNvSpPr txBox="1">
            <a:spLocks noChangeArrowheads="1"/>
          </p:cNvSpPr>
          <p:nvPr/>
        </p:nvSpPr>
        <p:spPr bwMode="auto">
          <a:xfrm>
            <a:off x="8049527" y="2532526"/>
            <a:ext cx="1073803"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3.3: Monitoreo e informes  de </a:t>
            </a:r>
            <a:r>
              <a:rPr lang="es-ES" altLang="es-CL" sz="672" dirty="0" err="1">
                <a:solidFill>
                  <a:srgbClr val="002060"/>
                </a:solidFill>
              </a:rPr>
              <a:t>Inbound</a:t>
            </a:r>
            <a:r>
              <a:rPr lang="es-ES" altLang="es-CL" sz="672" dirty="0">
                <a:solidFill>
                  <a:srgbClr val="002060"/>
                </a:solidFill>
              </a:rPr>
              <a:t> marketing</a:t>
            </a:r>
          </a:p>
        </p:txBody>
      </p:sp>
    </p:spTree>
    <p:extLst>
      <p:ext uri="{BB962C8B-B14F-4D97-AF65-F5344CB8AC3E}">
        <p14:creationId xmlns:p14="http://schemas.microsoft.com/office/powerpoint/2010/main" val="37541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 Placeholder 1"/>
          <p:cNvSpPr txBox="1">
            <a:spLocks/>
          </p:cNvSpPr>
          <p:nvPr/>
        </p:nvSpPr>
        <p:spPr bwMode="invGray">
          <a:xfrm>
            <a:off x="488504" y="3068960"/>
            <a:ext cx="9057456" cy="134416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ts val="200"/>
              </a:spcBef>
              <a:spcAft>
                <a:spcPct val="0"/>
              </a:spcAft>
              <a:buClr>
                <a:schemeClr val="tx1"/>
              </a:buClr>
              <a:buSzPct val="80000"/>
              <a:buFont typeface="Wingdings" pitchFamily="2" charset="2"/>
              <a:defRPr sz="24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pitchFamily="34" charset="0"/>
              <a:buChar char="–"/>
              <a:defRPr sz="1600">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1035050" indent="-1035050" defTabSz="913965">
              <a:buClr>
                <a:srgbClr val="000000"/>
              </a:buClr>
            </a:pPr>
            <a:r>
              <a:rPr lang="es-ES" sz="2800" kern="0" dirty="0" smtClean="0">
                <a:solidFill>
                  <a:srgbClr val="FFFFFF"/>
                </a:solidFill>
              </a:rPr>
              <a:t>5.2.2.  Foco: Estrategia de marketing internacional y nacional – clasificación de mercados y distribución de presupuesto de marketing</a:t>
            </a:r>
            <a:endParaRPr lang="es-ES" sz="2800" i="1" dirty="0">
              <a:solidFill>
                <a:srgbClr val="FFFFFF"/>
              </a:solidFill>
            </a:endParaRPr>
          </a:p>
        </p:txBody>
      </p:sp>
    </p:spTree>
    <p:extLst>
      <p:ext uri="{BB962C8B-B14F-4D97-AF65-F5344CB8AC3E}">
        <p14:creationId xmlns:p14="http://schemas.microsoft.com/office/powerpoint/2010/main" val="665864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sz="2300" dirty="0" smtClean="0">
                <a:solidFill>
                  <a:srgbClr val="002776"/>
                </a:solidFill>
              </a:rPr>
              <a:t>Foco: Estrategia </a:t>
            </a:r>
            <a:r>
              <a:rPr lang="es-ES_tradnl" sz="2300" dirty="0">
                <a:solidFill>
                  <a:srgbClr val="002776"/>
                </a:solidFill>
              </a:rPr>
              <a:t>de marketing internacional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internacionales</a:t>
            </a:r>
            <a:endParaRPr lang="es-ES" sz="1900" dirty="0">
              <a:solidFill>
                <a:srgbClr val="00A1DE"/>
              </a:solidFill>
            </a:endParaRPr>
          </a:p>
        </p:txBody>
      </p:sp>
      <p:sp>
        <p:nvSpPr>
          <p:cNvPr id="13" name="Freeform 25"/>
          <p:cNvSpPr>
            <a:spLocks/>
          </p:cNvSpPr>
          <p:nvPr/>
        </p:nvSpPr>
        <p:spPr bwMode="auto">
          <a:xfrm>
            <a:off x="327013" y="3827156"/>
            <a:ext cx="51815" cy="317582"/>
          </a:xfrm>
          <a:custGeom>
            <a:avLst/>
            <a:gdLst>
              <a:gd name="T0" fmla="*/ 10 w 10"/>
              <a:gd name="T1" fmla="*/ 7 h 70"/>
              <a:gd name="T2" fmla="*/ 8 w 10"/>
              <a:gd name="T3" fmla="*/ 14 h 70"/>
              <a:gd name="T4" fmla="*/ 6 w 10"/>
              <a:gd name="T5" fmla="*/ 35 h 70"/>
              <a:gd name="T6" fmla="*/ 6 w 10"/>
              <a:gd name="T7" fmla="*/ 55 h 70"/>
              <a:gd name="T8" fmla="*/ 7 w 10"/>
              <a:gd name="T9" fmla="*/ 66 h 70"/>
              <a:gd name="T10" fmla="*/ 8 w 10"/>
              <a:gd name="T11" fmla="*/ 67 h 70"/>
              <a:gd name="T12" fmla="*/ 9 w 10"/>
              <a:gd name="T13" fmla="*/ 68 h 70"/>
              <a:gd name="T14" fmla="*/ 7 w 10"/>
              <a:gd name="T15" fmla="*/ 70 h 70"/>
              <a:gd name="T16" fmla="*/ 3 w 10"/>
              <a:gd name="T17" fmla="*/ 68 h 70"/>
              <a:gd name="T18" fmla="*/ 2 w 10"/>
              <a:gd name="T19" fmla="*/ 65 h 70"/>
              <a:gd name="T20" fmla="*/ 2 w 10"/>
              <a:gd name="T21" fmla="*/ 20 h 70"/>
              <a:gd name="T22" fmla="*/ 0 w 10"/>
              <a:gd name="T23" fmla="*/ 19 h 70"/>
              <a:gd name="T24" fmla="*/ 0 w 10"/>
              <a:gd name="T25" fmla="*/ 17 h 70"/>
              <a:gd name="T26" fmla="*/ 2 w 10"/>
              <a:gd name="T27" fmla="*/ 8 h 70"/>
              <a:gd name="T28" fmla="*/ 5 w 10"/>
              <a:gd name="T29" fmla="*/ 0 h 70"/>
              <a:gd name="T30" fmla="*/ 8 w 10"/>
              <a:gd name="T31" fmla="*/ 3 h 70"/>
              <a:gd name="T32" fmla="*/ 10 w 10"/>
              <a:gd name="T33"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0">
                <a:moveTo>
                  <a:pt x="10" y="7"/>
                </a:moveTo>
                <a:cubicBezTo>
                  <a:pt x="10" y="8"/>
                  <a:pt x="9" y="10"/>
                  <a:pt x="8" y="14"/>
                </a:cubicBezTo>
                <a:cubicBezTo>
                  <a:pt x="7" y="23"/>
                  <a:pt x="6" y="30"/>
                  <a:pt x="6" y="35"/>
                </a:cubicBezTo>
                <a:cubicBezTo>
                  <a:pt x="6" y="55"/>
                  <a:pt x="6" y="55"/>
                  <a:pt x="6" y="55"/>
                </a:cubicBezTo>
                <a:cubicBezTo>
                  <a:pt x="6" y="61"/>
                  <a:pt x="6" y="64"/>
                  <a:pt x="7" y="66"/>
                </a:cubicBezTo>
                <a:cubicBezTo>
                  <a:pt x="7" y="66"/>
                  <a:pt x="7" y="66"/>
                  <a:pt x="8" y="67"/>
                </a:cubicBezTo>
                <a:cubicBezTo>
                  <a:pt x="8" y="67"/>
                  <a:pt x="9" y="68"/>
                  <a:pt x="9" y="68"/>
                </a:cubicBezTo>
                <a:cubicBezTo>
                  <a:pt x="9" y="69"/>
                  <a:pt x="8" y="70"/>
                  <a:pt x="7" y="70"/>
                </a:cubicBezTo>
                <a:cubicBezTo>
                  <a:pt x="6" y="70"/>
                  <a:pt x="4" y="69"/>
                  <a:pt x="3" y="68"/>
                </a:cubicBezTo>
                <a:cubicBezTo>
                  <a:pt x="2" y="67"/>
                  <a:pt x="2" y="66"/>
                  <a:pt x="2" y="65"/>
                </a:cubicBezTo>
                <a:cubicBezTo>
                  <a:pt x="2" y="20"/>
                  <a:pt x="2" y="20"/>
                  <a:pt x="2" y="20"/>
                </a:cubicBezTo>
                <a:cubicBezTo>
                  <a:pt x="2" y="20"/>
                  <a:pt x="1" y="19"/>
                  <a:pt x="0" y="19"/>
                </a:cubicBezTo>
                <a:cubicBezTo>
                  <a:pt x="0" y="17"/>
                  <a:pt x="0" y="17"/>
                  <a:pt x="0" y="17"/>
                </a:cubicBezTo>
                <a:cubicBezTo>
                  <a:pt x="0" y="15"/>
                  <a:pt x="1" y="12"/>
                  <a:pt x="2" y="8"/>
                </a:cubicBezTo>
                <a:cubicBezTo>
                  <a:pt x="3" y="3"/>
                  <a:pt x="4" y="0"/>
                  <a:pt x="5" y="0"/>
                </a:cubicBezTo>
                <a:cubicBezTo>
                  <a:pt x="6" y="0"/>
                  <a:pt x="7" y="1"/>
                  <a:pt x="8" y="3"/>
                </a:cubicBezTo>
                <a:cubicBezTo>
                  <a:pt x="9" y="5"/>
                  <a:pt x="10" y="6"/>
                  <a:pt x="10" y="7"/>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14" name="TextBox 13"/>
          <p:cNvSpPr txBox="1"/>
          <p:nvPr/>
        </p:nvSpPr>
        <p:spPr bwMode="auto">
          <a:xfrm>
            <a:off x="552354" y="3789040"/>
            <a:ext cx="8582145" cy="518764"/>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r>
              <a:rPr lang="es-ES" sz="1050" b="1" dirty="0">
                <a:solidFill>
                  <a:srgbClr val="002776"/>
                </a:solidFill>
              </a:rPr>
              <a:t>MERCADOS DE DESARROLLO: </a:t>
            </a:r>
            <a:r>
              <a:rPr lang="es-ES" sz="1050" dirty="0" smtClean="0">
                <a:solidFill>
                  <a:srgbClr val="002776"/>
                </a:solidFill>
              </a:rPr>
              <a:t>son aquéllos </a:t>
            </a:r>
            <a:r>
              <a:rPr lang="es-ES" sz="1050" dirty="0">
                <a:solidFill>
                  <a:srgbClr val="002776"/>
                </a:solidFill>
              </a:rPr>
              <a:t>que </a:t>
            </a:r>
            <a:r>
              <a:rPr lang="es-ES" sz="1050" dirty="0" smtClean="0">
                <a:solidFill>
                  <a:srgbClr val="002776"/>
                </a:solidFill>
              </a:rPr>
              <a:t>llegan en mayor numero, donde el destino ya está posicionado, donde las relaciones comerciales del sector ya están maduras y establecidas. Requieren de inversión para profundizar en captación, con promoción en B2B y B2C. </a:t>
            </a:r>
            <a:endParaRPr lang="es-ES" sz="1050" dirty="0">
              <a:solidFill>
                <a:srgbClr val="002776"/>
              </a:solidFill>
            </a:endParaRPr>
          </a:p>
        </p:txBody>
      </p:sp>
      <p:sp>
        <p:nvSpPr>
          <p:cNvPr id="15" name="TextBox 14"/>
          <p:cNvSpPr txBox="1"/>
          <p:nvPr/>
        </p:nvSpPr>
        <p:spPr bwMode="auto">
          <a:xfrm>
            <a:off x="552354" y="4365104"/>
            <a:ext cx="8582145" cy="518764"/>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r>
              <a:rPr lang="es-ES" sz="1050" b="1" dirty="0">
                <a:solidFill>
                  <a:srgbClr val="002776"/>
                </a:solidFill>
              </a:rPr>
              <a:t>MERCADOS DE POSICIONAMIENTO: </a:t>
            </a:r>
            <a:r>
              <a:rPr lang="es-ES" sz="1050" dirty="0">
                <a:solidFill>
                  <a:srgbClr val="002776"/>
                </a:solidFill>
              </a:rPr>
              <a:t>mercados </a:t>
            </a:r>
            <a:r>
              <a:rPr lang="es-ES" sz="1050" dirty="0" smtClean="0">
                <a:solidFill>
                  <a:srgbClr val="002776"/>
                </a:solidFill>
              </a:rPr>
              <a:t>en los que se tiene alguna cualidad o fortaleza diferencial (conectividad, relación potencial, compatibilidad, etc.), pero que aún no se han estrechado los lazos comerciales entre el sector de ambos países, y que el visitante común no tiene aún posicionado al destino de forma notoria. Requieren un trabajo de mensajes simples sobre los atributos diferenciales del destino, y trabajo enfocado en B2B principalmente, y soporte en prensa. </a:t>
            </a:r>
            <a:endParaRPr lang="es-ES" sz="1050" dirty="0">
              <a:solidFill>
                <a:srgbClr val="002776"/>
              </a:solidFill>
            </a:endParaRPr>
          </a:p>
        </p:txBody>
      </p:sp>
      <p:sp>
        <p:nvSpPr>
          <p:cNvPr id="16" name="TextBox 15"/>
          <p:cNvSpPr txBox="1"/>
          <p:nvPr/>
        </p:nvSpPr>
        <p:spPr bwMode="auto">
          <a:xfrm>
            <a:off x="558538" y="5128767"/>
            <a:ext cx="8582145" cy="518764"/>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r>
              <a:rPr lang="es-ES" sz="1050" b="1" dirty="0">
                <a:solidFill>
                  <a:srgbClr val="002776"/>
                </a:solidFill>
              </a:rPr>
              <a:t>MERCADOS DE MANTENIMIENTO: </a:t>
            </a:r>
            <a:r>
              <a:rPr lang="es-ES" sz="1050" dirty="0">
                <a:solidFill>
                  <a:srgbClr val="002776"/>
                </a:solidFill>
              </a:rPr>
              <a:t>son mercados </a:t>
            </a:r>
            <a:r>
              <a:rPr lang="es-ES" sz="1050" dirty="0" smtClean="0">
                <a:solidFill>
                  <a:srgbClr val="002776"/>
                </a:solidFill>
              </a:rPr>
              <a:t>considerados naturales, que por algún motivo consideran la visita a Quito como algo que ocurrirá por el hábito de viaje o por una dinámica natural hacia el destino. Suelen ser mercados de volumen importante para el destino, y donde el sistema turístico está organizado y maduro para facilitar el viaje. Con </a:t>
            </a:r>
            <a:r>
              <a:rPr lang="es-ES" sz="1050" dirty="0">
                <a:solidFill>
                  <a:srgbClr val="002776"/>
                </a:solidFill>
              </a:rPr>
              <a:t>poco esfuerzo </a:t>
            </a:r>
            <a:r>
              <a:rPr lang="es-ES" sz="1050" dirty="0" smtClean="0">
                <a:solidFill>
                  <a:srgbClr val="002776"/>
                </a:solidFill>
              </a:rPr>
              <a:t>se mantiene el volumen actual. Las </a:t>
            </a:r>
            <a:r>
              <a:rPr lang="es-ES" sz="1050" dirty="0">
                <a:solidFill>
                  <a:srgbClr val="002776"/>
                </a:solidFill>
              </a:rPr>
              <a:t>acciones a realizar son puntuales y </a:t>
            </a:r>
            <a:r>
              <a:rPr lang="es-ES" sz="1050" dirty="0" smtClean="0">
                <a:solidFill>
                  <a:srgbClr val="002776"/>
                </a:solidFill>
              </a:rPr>
              <a:t>seleccionadas para generar la notoriedad de mantenimiento .</a:t>
            </a:r>
            <a:endParaRPr lang="es-ES" sz="1050" dirty="0">
              <a:solidFill>
                <a:srgbClr val="002776"/>
              </a:solidFill>
            </a:endParaRPr>
          </a:p>
        </p:txBody>
      </p:sp>
      <p:sp>
        <p:nvSpPr>
          <p:cNvPr id="17" name="TextBox 16"/>
          <p:cNvSpPr txBox="1"/>
          <p:nvPr/>
        </p:nvSpPr>
        <p:spPr bwMode="auto">
          <a:xfrm>
            <a:off x="556844" y="5904040"/>
            <a:ext cx="8582145" cy="518764"/>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r>
              <a:rPr lang="es-ES" sz="1050" b="1" dirty="0">
                <a:solidFill>
                  <a:srgbClr val="002776"/>
                </a:solidFill>
              </a:rPr>
              <a:t>MERCADOS DE OPORTUNIDAD</a:t>
            </a:r>
            <a:r>
              <a:rPr lang="es-ES" sz="1050" dirty="0">
                <a:solidFill>
                  <a:srgbClr val="002776"/>
                </a:solidFill>
              </a:rPr>
              <a:t>: </a:t>
            </a:r>
            <a:r>
              <a:rPr lang="es-ES" sz="1050" dirty="0" smtClean="0">
                <a:solidFill>
                  <a:srgbClr val="002776"/>
                </a:solidFill>
              </a:rPr>
              <a:t>mercados sobre los cuales no se plantea acción ninguna, sólo en el caso de que exista una oportunidad por algún cooperado u oportunidad. La decisión de acción deberá evaluarse considerando que deberá aportar y tener una rentabilidad específica para el sector. Se excluye de estos mercados todas las acciones relacionadas a factores políticos y no técnicos. En caso de acción oportunidad, se debe buscar impacto en prensa en ese mercado, para lograr notoriedad. </a:t>
            </a:r>
            <a:endParaRPr lang="es-ES" sz="1050" dirty="0">
              <a:solidFill>
                <a:srgbClr val="002776"/>
              </a:solidFill>
            </a:endParaRPr>
          </a:p>
        </p:txBody>
      </p:sp>
      <p:sp>
        <p:nvSpPr>
          <p:cNvPr id="18" name="Freeform 26"/>
          <p:cNvSpPr>
            <a:spLocks/>
          </p:cNvSpPr>
          <p:nvPr/>
        </p:nvSpPr>
        <p:spPr bwMode="auto">
          <a:xfrm>
            <a:off x="272480" y="4370710"/>
            <a:ext cx="212694" cy="317582"/>
          </a:xfrm>
          <a:custGeom>
            <a:avLst/>
            <a:gdLst>
              <a:gd name="T0" fmla="*/ 48 w 48"/>
              <a:gd name="T1" fmla="*/ 62 h 69"/>
              <a:gd name="T2" fmla="*/ 46 w 48"/>
              <a:gd name="T3" fmla="*/ 65 h 69"/>
              <a:gd name="T4" fmla="*/ 45 w 48"/>
              <a:gd name="T5" fmla="*/ 64 h 69"/>
              <a:gd name="T6" fmla="*/ 39 w 48"/>
              <a:gd name="T7" fmla="*/ 63 h 69"/>
              <a:gd name="T8" fmla="*/ 10 w 48"/>
              <a:gd name="T9" fmla="*/ 67 h 69"/>
              <a:gd name="T10" fmla="*/ 7 w 48"/>
              <a:gd name="T11" fmla="*/ 68 h 69"/>
              <a:gd name="T12" fmla="*/ 3 w 48"/>
              <a:gd name="T13" fmla="*/ 69 h 69"/>
              <a:gd name="T14" fmla="*/ 0 w 48"/>
              <a:gd name="T15" fmla="*/ 66 h 69"/>
              <a:gd name="T16" fmla="*/ 1 w 48"/>
              <a:gd name="T17" fmla="*/ 62 h 69"/>
              <a:gd name="T18" fmla="*/ 11 w 48"/>
              <a:gd name="T19" fmla="*/ 54 h 69"/>
              <a:gd name="T20" fmla="*/ 26 w 48"/>
              <a:gd name="T21" fmla="*/ 35 h 69"/>
              <a:gd name="T22" fmla="*/ 35 w 48"/>
              <a:gd name="T23" fmla="*/ 14 h 69"/>
              <a:gd name="T24" fmla="*/ 32 w 48"/>
              <a:gd name="T25" fmla="*/ 6 h 69"/>
              <a:gd name="T26" fmla="*/ 24 w 48"/>
              <a:gd name="T27" fmla="*/ 3 h 69"/>
              <a:gd name="T28" fmla="*/ 14 w 48"/>
              <a:gd name="T29" fmla="*/ 7 h 69"/>
              <a:gd name="T30" fmla="*/ 7 w 48"/>
              <a:gd name="T31" fmla="*/ 16 h 69"/>
              <a:gd name="T32" fmla="*/ 6 w 48"/>
              <a:gd name="T33" fmla="*/ 22 h 69"/>
              <a:gd name="T34" fmla="*/ 4 w 48"/>
              <a:gd name="T35" fmla="*/ 26 h 69"/>
              <a:gd name="T36" fmla="*/ 1 w 48"/>
              <a:gd name="T37" fmla="*/ 25 h 69"/>
              <a:gd name="T38" fmla="*/ 0 w 48"/>
              <a:gd name="T39" fmla="*/ 23 h 69"/>
              <a:gd name="T40" fmla="*/ 5 w 48"/>
              <a:gd name="T41" fmla="*/ 11 h 69"/>
              <a:gd name="T42" fmla="*/ 15 w 48"/>
              <a:gd name="T43" fmla="*/ 2 h 69"/>
              <a:gd name="T44" fmla="*/ 25 w 48"/>
              <a:gd name="T45" fmla="*/ 0 h 69"/>
              <a:gd name="T46" fmla="*/ 36 w 48"/>
              <a:gd name="T47" fmla="*/ 4 h 69"/>
              <a:gd name="T48" fmla="*/ 41 w 48"/>
              <a:gd name="T49" fmla="*/ 15 h 69"/>
              <a:gd name="T50" fmla="*/ 31 w 48"/>
              <a:gd name="T51" fmla="*/ 37 h 69"/>
              <a:gd name="T52" fmla="*/ 14 w 48"/>
              <a:gd name="T53" fmla="*/ 55 h 69"/>
              <a:gd name="T54" fmla="*/ 10 w 48"/>
              <a:gd name="T55" fmla="*/ 58 h 69"/>
              <a:gd name="T56" fmla="*/ 8 w 48"/>
              <a:gd name="T57" fmla="*/ 62 h 69"/>
              <a:gd name="T58" fmla="*/ 9 w 48"/>
              <a:gd name="T59" fmla="*/ 63 h 69"/>
              <a:gd name="T60" fmla="*/ 10 w 48"/>
              <a:gd name="T61" fmla="*/ 63 h 69"/>
              <a:gd name="T62" fmla="*/ 44 w 48"/>
              <a:gd name="T63" fmla="*/ 58 h 69"/>
              <a:gd name="T64" fmla="*/ 47 w 48"/>
              <a:gd name="T65" fmla="*/ 59 h 69"/>
              <a:gd name="T66" fmla="*/ 48 w 48"/>
              <a:gd name="T6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9">
                <a:moveTo>
                  <a:pt x="48" y="62"/>
                </a:moveTo>
                <a:cubicBezTo>
                  <a:pt x="48" y="64"/>
                  <a:pt x="47" y="65"/>
                  <a:pt x="46" y="65"/>
                </a:cubicBezTo>
                <a:cubicBezTo>
                  <a:pt x="46" y="65"/>
                  <a:pt x="46" y="64"/>
                  <a:pt x="45" y="64"/>
                </a:cubicBezTo>
                <a:cubicBezTo>
                  <a:pt x="43" y="63"/>
                  <a:pt x="41" y="63"/>
                  <a:pt x="39" y="63"/>
                </a:cubicBezTo>
                <a:cubicBezTo>
                  <a:pt x="30" y="63"/>
                  <a:pt x="20" y="65"/>
                  <a:pt x="10" y="67"/>
                </a:cubicBezTo>
                <a:cubicBezTo>
                  <a:pt x="10" y="67"/>
                  <a:pt x="9" y="68"/>
                  <a:pt x="7" y="68"/>
                </a:cubicBezTo>
                <a:cubicBezTo>
                  <a:pt x="5" y="69"/>
                  <a:pt x="4" y="69"/>
                  <a:pt x="3" y="69"/>
                </a:cubicBezTo>
                <a:cubicBezTo>
                  <a:pt x="1" y="69"/>
                  <a:pt x="0" y="68"/>
                  <a:pt x="0" y="66"/>
                </a:cubicBezTo>
                <a:cubicBezTo>
                  <a:pt x="0" y="64"/>
                  <a:pt x="0" y="63"/>
                  <a:pt x="1" y="62"/>
                </a:cubicBezTo>
                <a:cubicBezTo>
                  <a:pt x="3" y="60"/>
                  <a:pt x="6" y="57"/>
                  <a:pt x="11" y="54"/>
                </a:cubicBezTo>
                <a:cubicBezTo>
                  <a:pt x="16" y="49"/>
                  <a:pt x="22" y="42"/>
                  <a:pt x="26" y="35"/>
                </a:cubicBezTo>
                <a:cubicBezTo>
                  <a:pt x="32" y="27"/>
                  <a:pt x="35" y="20"/>
                  <a:pt x="35" y="14"/>
                </a:cubicBezTo>
                <a:cubicBezTo>
                  <a:pt x="35" y="11"/>
                  <a:pt x="34" y="8"/>
                  <a:pt x="32" y="6"/>
                </a:cubicBezTo>
                <a:cubicBezTo>
                  <a:pt x="30" y="4"/>
                  <a:pt x="27" y="3"/>
                  <a:pt x="24" y="3"/>
                </a:cubicBezTo>
                <a:cubicBezTo>
                  <a:pt x="21" y="3"/>
                  <a:pt x="18" y="4"/>
                  <a:pt x="14" y="7"/>
                </a:cubicBezTo>
                <a:cubicBezTo>
                  <a:pt x="10" y="10"/>
                  <a:pt x="8" y="12"/>
                  <a:pt x="7" y="16"/>
                </a:cubicBezTo>
                <a:cubicBezTo>
                  <a:pt x="7" y="18"/>
                  <a:pt x="7" y="20"/>
                  <a:pt x="6" y="22"/>
                </a:cubicBezTo>
                <a:cubicBezTo>
                  <a:pt x="6" y="25"/>
                  <a:pt x="5" y="26"/>
                  <a:pt x="4" y="26"/>
                </a:cubicBezTo>
                <a:cubicBezTo>
                  <a:pt x="3" y="26"/>
                  <a:pt x="2" y="26"/>
                  <a:pt x="1" y="25"/>
                </a:cubicBezTo>
                <a:cubicBezTo>
                  <a:pt x="0" y="24"/>
                  <a:pt x="0" y="23"/>
                  <a:pt x="0" y="23"/>
                </a:cubicBezTo>
                <a:cubicBezTo>
                  <a:pt x="0" y="19"/>
                  <a:pt x="2" y="15"/>
                  <a:pt x="5" y="11"/>
                </a:cubicBezTo>
                <a:cubicBezTo>
                  <a:pt x="8" y="7"/>
                  <a:pt x="11" y="4"/>
                  <a:pt x="15" y="2"/>
                </a:cubicBezTo>
                <a:cubicBezTo>
                  <a:pt x="18" y="0"/>
                  <a:pt x="21" y="0"/>
                  <a:pt x="25" y="0"/>
                </a:cubicBezTo>
                <a:cubicBezTo>
                  <a:pt x="29" y="0"/>
                  <a:pt x="33" y="1"/>
                  <a:pt x="36" y="4"/>
                </a:cubicBezTo>
                <a:cubicBezTo>
                  <a:pt x="39" y="8"/>
                  <a:pt x="41" y="11"/>
                  <a:pt x="41" y="15"/>
                </a:cubicBezTo>
                <a:cubicBezTo>
                  <a:pt x="41" y="22"/>
                  <a:pt x="38" y="29"/>
                  <a:pt x="31" y="37"/>
                </a:cubicBezTo>
                <a:cubicBezTo>
                  <a:pt x="27" y="42"/>
                  <a:pt x="22" y="48"/>
                  <a:pt x="14" y="55"/>
                </a:cubicBezTo>
                <a:cubicBezTo>
                  <a:pt x="12" y="57"/>
                  <a:pt x="11" y="58"/>
                  <a:pt x="10" y="58"/>
                </a:cubicBezTo>
                <a:cubicBezTo>
                  <a:pt x="9" y="60"/>
                  <a:pt x="8" y="61"/>
                  <a:pt x="8" y="62"/>
                </a:cubicBezTo>
                <a:cubicBezTo>
                  <a:pt x="8" y="63"/>
                  <a:pt x="9" y="63"/>
                  <a:pt x="9" y="63"/>
                </a:cubicBezTo>
                <a:cubicBezTo>
                  <a:pt x="10" y="63"/>
                  <a:pt x="10" y="63"/>
                  <a:pt x="10" y="63"/>
                </a:cubicBezTo>
                <a:cubicBezTo>
                  <a:pt x="44" y="58"/>
                  <a:pt x="44" y="58"/>
                  <a:pt x="44" y="58"/>
                </a:cubicBezTo>
                <a:cubicBezTo>
                  <a:pt x="45" y="57"/>
                  <a:pt x="46" y="58"/>
                  <a:pt x="47" y="59"/>
                </a:cubicBezTo>
                <a:cubicBezTo>
                  <a:pt x="48" y="60"/>
                  <a:pt x="48" y="61"/>
                  <a:pt x="48" y="62"/>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19" name="Freeform 27"/>
          <p:cNvSpPr>
            <a:spLocks/>
          </p:cNvSpPr>
          <p:nvPr/>
        </p:nvSpPr>
        <p:spPr bwMode="auto">
          <a:xfrm>
            <a:off x="272480" y="5169663"/>
            <a:ext cx="212694" cy="317582"/>
          </a:xfrm>
          <a:custGeom>
            <a:avLst/>
            <a:gdLst>
              <a:gd name="T0" fmla="*/ 53 w 53"/>
              <a:gd name="T1" fmla="*/ 46 h 70"/>
              <a:gd name="T2" fmla="*/ 49 w 53"/>
              <a:gd name="T3" fmla="*/ 58 h 70"/>
              <a:gd name="T4" fmla="*/ 24 w 53"/>
              <a:gd name="T5" fmla="*/ 70 h 70"/>
              <a:gd name="T6" fmla="*/ 11 w 53"/>
              <a:gd name="T7" fmla="*/ 68 h 70"/>
              <a:gd name="T8" fmla="*/ 4 w 53"/>
              <a:gd name="T9" fmla="*/ 64 h 70"/>
              <a:gd name="T10" fmla="*/ 0 w 53"/>
              <a:gd name="T11" fmla="*/ 58 h 70"/>
              <a:gd name="T12" fmla="*/ 1 w 53"/>
              <a:gd name="T13" fmla="*/ 56 h 70"/>
              <a:gd name="T14" fmla="*/ 3 w 53"/>
              <a:gd name="T15" fmla="*/ 55 h 70"/>
              <a:gd name="T16" fmla="*/ 6 w 53"/>
              <a:gd name="T17" fmla="*/ 58 h 70"/>
              <a:gd name="T18" fmla="*/ 7 w 53"/>
              <a:gd name="T19" fmla="*/ 62 h 70"/>
              <a:gd name="T20" fmla="*/ 21 w 53"/>
              <a:gd name="T21" fmla="*/ 66 h 70"/>
              <a:gd name="T22" fmla="*/ 34 w 53"/>
              <a:gd name="T23" fmla="*/ 63 h 70"/>
              <a:gd name="T24" fmla="*/ 44 w 53"/>
              <a:gd name="T25" fmla="*/ 54 h 70"/>
              <a:gd name="T26" fmla="*/ 47 w 53"/>
              <a:gd name="T27" fmla="*/ 47 h 70"/>
              <a:gd name="T28" fmla="*/ 41 w 53"/>
              <a:gd name="T29" fmla="*/ 37 h 70"/>
              <a:gd name="T30" fmla="*/ 29 w 53"/>
              <a:gd name="T31" fmla="*/ 33 h 70"/>
              <a:gd name="T32" fmla="*/ 22 w 53"/>
              <a:gd name="T33" fmla="*/ 36 h 70"/>
              <a:gd name="T34" fmla="*/ 12 w 53"/>
              <a:gd name="T35" fmla="*/ 38 h 70"/>
              <a:gd name="T36" fmla="*/ 9 w 53"/>
              <a:gd name="T37" fmla="*/ 37 h 70"/>
              <a:gd name="T38" fmla="*/ 10 w 53"/>
              <a:gd name="T39" fmla="*/ 33 h 70"/>
              <a:gd name="T40" fmla="*/ 18 w 53"/>
              <a:gd name="T41" fmla="*/ 31 h 70"/>
              <a:gd name="T42" fmla="*/ 26 w 53"/>
              <a:gd name="T43" fmla="*/ 30 h 70"/>
              <a:gd name="T44" fmla="*/ 34 w 53"/>
              <a:gd name="T45" fmla="*/ 23 h 70"/>
              <a:gd name="T46" fmla="*/ 39 w 53"/>
              <a:gd name="T47" fmla="*/ 12 h 70"/>
              <a:gd name="T48" fmla="*/ 37 w 53"/>
              <a:gd name="T49" fmla="*/ 6 h 70"/>
              <a:gd name="T50" fmla="*/ 31 w 53"/>
              <a:gd name="T51" fmla="*/ 4 h 70"/>
              <a:gd name="T52" fmla="*/ 21 w 53"/>
              <a:gd name="T53" fmla="*/ 7 h 70"/>
              <a:gd name="T54" fmla="*/ 13 w 53"/>
              <a:gd name="T55" fmla="*/ 13 h 70"/>
              <a:gd name="T56" fmla="*/ 13 w 53"/>
              <a:gd name="T57" fmla="*/ 15 h 70"/>
              <a:gd name="T58" fmla="*/ 9 w 53"/>
              <a:gd name="T59" fmla="*/ 19 h 70"/>
              <a:gd name="T60" fmla="*/ 5 w 53"/>
              <a:gd name="T61" fmla="*/ 21 h 70"/>
              <a:gd name="T62" fmla="*/ 3 w 53"/>
              <a:gd name="T63" fmla="*/ 21 h 70"/>
              <a:gd name="T64" fmla="*/ 2 w 53"/>
              <a:gd name="T65" fmla="*/ 19 h 70"/>
              <a:gd name="T66" fmla="*/ 4 w 53"/>
              <a:gd name="T67" fmla="*/ 14 h 70"/>
              <a:gd name="T68" fmla="*/ 16 w 53"/>
              <a:gd name="T69" fmla="*/ 4 h 70"/>
              <a:gd name="T70" fmla="*/ 31 w 53"/>
              <a:gd name="T71" fmla="*/ 0 h 70"/>
              <a:gd name="T72" fmla="*/ 41 w 53"/>
              <a:gd name="T73" fmla="*/ 3 h 70"/>
              <a:gd name="T74" fmla="*/ 44 w 53"/>
              <a:gd name="T75" fmla="*/ 11 h 70"/>
              <a:gd name="T76" fmla="*/ 41 w 53"/>
              <a:gd name="T77" fmla="*/ 21 h 70"/>
              <a:gd name="T78" fmla="*/ 33 w 53"/>
              <a:gd name="T79" fmla="*/ 30 h 70"/>
              <a:gd name="T80" fmla="*/ 39 w 53"/>
              <a:gd name="T81" fmla="*/ 31 h 70"/>
              <a:gd name="T82" fmla="*/ 48 w 53"/>
              <a:gd name="T83" fmla="*/ 35 h 70"/>
              <a:gd name="T84" fmla="*/ 53 w 53"/>
              <a:gd name="T8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70">
                <a:moveTo>
                  <a:pt x="53" y="46"/>
                </a:moveTo>
                <a:cubicBezTo>
                  <a:pt x="53" y="51"/>
                  <a:pt x="52" y="54"/>
                  <a:pt x="49" y="58"/>
                </a:cubicBezTo>
                <a:cubicBezTo>
                  <a:pt x="43" y="66"/>
                  <a:pt x="35" y="70"/>
                  <a:pt x="24" y="70"/>
                </a:cubicBezTo>
                <a:cubicBezTo>
                  <a:pt x="20" y="70"/>
                  <a:pt x="15" y="69"/>
                  <a:pt x="11" y="68"/>
                </a:cubicBezTo>
                <a:cubicBezTo>
                  <a:pt x="9" y="67"/>
                  <a:pt x="6" y="66"/>
                  <a:pt x="4" y="64"/>
                </a:cubicBezTo>
                <a:cubicBezTo>
                  <a:pt x="1" y="62"/>
                  <a:pt x="0" y="60"/>
                  <a:pt x="0" y="58"/>
                </a:cubicBezTo>
                <a:cubicBezTo>
                  <a:pt x="0" y="57"/>
                  <a:pt x="0" y="57"/>
                  <a:pt x="1" y="56"/>
                </a:cubicBezTo>
                <a:cubicBezTo>
                  <a:pt x="1" y="55"/>
                  <a:pt x="2" y="55"/>
                  <a:pt x="3" y="55"/>
                </a:cubicBezTo>
                <a:cubicBezTo>
                  <a:pt x="4" y="55"/>
                  <a:pt x="5" y="56"/>
                  <a:pt x="6" y="58"/>
                </a:cubicBezTo>
                <a:cubicBezTo>
                  <a:pt x="6" y="59"/>
                  <a:pt x="7" y="60"/>
                  <a:pt x="7" y="62"/>
                </a:cubicBezTo>
                <a:cubicBezTo>
                  <a:pt x="9" y="65"/>
                  <a:pt x="14" y="66"/>
                  <a:pt x="21" y="66"/>
                </a:cubicBezTo>
                <a:cubicBezTo>
                  <a:pt x="26" y="66"/>
                  <a:pt x="30" y="65"/>
                  <a:pt x="34" y="63"/>
                </a:cubicBezTo>
                <a:cubicBezTo>
                  <a:pt x="39" y="61"/>
                  <a:pt x="42" y="58"/>
                  <a:pt x="44" y="54"/>
                </a:cubicBezTo>
                <a:cubicBezTo>
                  <a:pt x="46" y="51"/>
                  <a:pt x="47" y="49"/>
                  <a:pt x="47" y="47"/>
                </a:cubicBezTo>
                <a:cubicBezTo>
                  <a:pt x="47" y="43"/>
                  <a:pt x="45" y="40"/>
                  <a:pt x="41" y="37"/>
                </a:cubicBezTo>
                <a:cubicBezTo>
                  <a:pt x="37" y="35"/>
                  <a:pt x="33" y="33"/>
                  <a:pt x="29" y="33"/>
                </a:cubicBezTo>
                <a:cubicBezTo>
                  <a:pt x="28" y="33"/>
                  <a:pt x="26" y="34"/>
                  <a:pt x="22" y="36"/>
                </a:cubicBezTo>
                <a:cubicBezTo>
                  <a:pt x="18" y="37"/>
                  <a:pt x="15" y="38"/>
                  <a:pt x="12" y="38"/>
                </a:cubicBezTo>
                <a:cubicBezTo>
                  <a:pt x="10" y="38"/>
                  <a:pt x="9" y="38"/>
                  <a:pt x="9" y="37"/>
                </a:cubicBezTo>
                <a:cubicBezTo>
                  <a:pt x="9" y="36"/>
                  <a:pt x="9" y="34"/>
                  <a:pt x="10" y="33"/>
                </a:cubicBezTo>
                <a:cubicBezTo>
                  <a:pt x="11" y="32"/>
                  <a:pt x="14" y="31"/>
                  <a:pt x="18" y="31"/>
                </a:cubicBezTo>
                <a:cubicBezTo>
                  <a:pt x="22" y="31"/>
                  <a:pt x="25" y="30"/>
                  <a:pt x="26" y="30"/>
                </a:cubicBezTo>
                <a:cubicBezTo>
                  <a:pt x="28" y="29"/>
                  <a:pt x="31" y="27"/>
                  <a:pt x="34" y="23"/>
                </a:cubicBezTo>
                <a:cubicBezTo>
                  <a:pt x="37" y="19"/>
                  <a:pt x="39" y="15"/>
                  <a:pt x="39" y="12"/>
                </a:cubicBezTo>
                <a:cubicBezTo>
                  <a:pt x="39" y="10"/>
                  <a:pt x="38" y="8"/>
                  <a:pt x="37" y="6"/>
                </a:cubicBezTo>
                <a:cubicBezTo>
                  <a:pt x="35" y="5"/>
                  <a:pt x="34" y="4"/>
                  <a:pt x="31" y="4"/>
                </a:cubicBezTo>
                <a:cubicBezTo>
                  <a:pt x="29" y="4"/>
                  <a:pt x="25" y="5"/>
                  <a:pt x="21" y="7"/>
                </a:cubicBezTo>
                <a:cubicBezTo>
                  <a:pt x="18" y="9"/>
                  <a:pt x="15" y="11"/>
                  <a:pt x="13" y="13"/>
                </a:cubicBezTo>
                <a:cubicBezTo>
                  <a:pt x="13" y="13"/>
                  <a:pt x="13" y="14"/>
                  <a:pt x="13" y="15"/>
                </a:cubicBezTo>
                <a:cubicBezTo>
                  <a:pt x="12" y="16"/>
                  <a:pt x="10" y="17"/>
                  <a:pt x="9" y="19"/>
                </a:cubicBezTo>
                <a:cubicBezTo>
                  <a:pt x="7" y="21"/>
                  <a:pt x="6" y="21"/>
                  <a:pt x="5" y="21"/>
                </a:cubicBezTo>
                <a:cubicBezTo>
                  <a:pt x="5" y="21"/>
                  <a:pt x="4" y="21"/>
                  <a:pt x="3" y="21"/>
                </a:cubicBezTo>
                <a:cubicBezTo>
                  <a:pt x="2" y="20"/>
                  <a:pt x="2" y="20"/>
                  <a:pt x="2" y="19"/>
                </a:cubicBezTo>
                <a:cubicBezTo>
                  <a:pt x="2" y="18"/>
                  <a:pt x="3" y="16"/>
                  <a:pt x="4" y="14"/>
                </a:cubicBezTo>
                <a:cubicBezTo>
                  <a:pt x="7" y="10"/>
                  <a:pt x="11" y="7"/>
                  <a:pt x="16" y="4"/>
                </a:cubicBezTo>
                <a:cubicBezTo>
                  <a:pt x="22" y="1"/>
                  <a:pt x="27" y="0"/>
                  <a:pt x="31" y="0"/>
                </a:cubicBezTo>
                <a:cubicBezTo>
                  <a:pt x="35" y="0"/>
                  <a:pt x="38" y="1"/>
                  <a:pt x="41" y="3"/>
                </a:cubicBezTo>
                <a:cubicBezTo>
                  <a:pt x="43" y="5"/>
                  <a:pt x="44" y="8"/>
                  <a:pt x="44" y="11"/>
                </a:cubicBezTo>
                <a:cubicBezTo>
                  <a:pt x="44" y="15"/>
                  <a:pt x="43" y="18"/>
                  <a:pt x="41" y="21"/>
                </a:cubicBezTo>
                <a:cubicBezTo>
                  <a:pt x="39" y="24"/>
                  <a:pt x="36" y="27"/>
                  <a:pt x="33" y="30"/>
                </a:cubicBezTo>
                <a:cubicBezTo>
                  <a:pt x="34" y="30"/>
                  <a:pt x="35" y="30"/>
                  <a:pt x="39" y="31"/>
                </a:cubicBezTo>
                <a:cubicBezTo>
                  <a:pt x="43" y="32"/>
                  <a:pt x="46" y="34"/>
                  <a:pt x="48" y="35"/>
                </a:cubicBezTo>
                <a:cubicBezTo>
                  <a:pt x="51" y="38"/>
                  <a:pt x="53" y="42"/>
                  <a:pt x="53" y="46"/>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20" name="Freeform 28"/>
          <p:cNvSpPr>
            <a:spLocks noEditPoints="1"/>
          </p:cNvSpPr>
          <p:nvPr/>
        </p:nvSpPr>
        <p:spPr bwMode="auto">
          <a:xfrm>
            <a:off x="272480" y="5932631"/>
            <a:ext cx="212694" cy="317582"/>
          </a:xfrm>
          <a:custGeom>
            <a:avLst/>
            <a:gdLst>
              <a:gd name="T0" fmla="*/ 59 w 59"/>
              <a:gd name="T1" fmla="*/ 48 h 69"/>
              <a:gd name="T2" fmla="*/ 59 w 59"/>
              <a:gd name="T3" fmla="*/ 49 h 69"/>
              <a:gd name="T4" fmla="*/ 46 w 59"/>
              <a:gd name="T5" fmla="*/ 48 h 69"/>
              <a:gd name="T6" fmla="*/ 43 w 59"/>
              <a:gd name="T7" fmla="*/ 49 h 69"/>
              <a:gd name="T8" fmla="*/ 42 w 59"/>
              <a:gd name="T9" fmla="*/ 53 h 69"/>
              <a:gd name="T10" fmla="*/ 43 w 59"/>
              <a:gd name="T11" fmla="*/ 65 h 69"/>
              <a:gd name="T12" fmla="*/ 44 w 59"/>
              <a:gd name="T13" fmla="*/ 66 h 69"/>
              <a:gd name="T14" fmla="*/ 45 w 59"/>
              <a:gd name="T15" fmla="*/ 68 h 69"/>
              <a:gd name="T16" fmla="*/ 44 w 59"/>
              <a:gd name="T17" fmla="*/ 69 h 69"/>
              <a:gd name="T18" fmla="*/ 41 w 59"/>
              <a:gd name="T19" fmla="*/ 69 h 69"/>
              <a:gd name="T20" fmla="*/ 39 w 59"/>
              <a:gd name="T21" fmla="*/ 68 h 69"/>
              <a:gd name="T22" fmla="*/ 37 w 59"/>
              <a:gd name="T23" fmla="*/ 65 h 69"/>
              <a:gd name="T24" fmla="*/ 38 w 59"/>
              <a:gd name="T25" fmla="*/ 64 h 69"/>
              <a:gd name="T26" fmla="*/ 38 w 59"/>
              <a:gd name="T27" fmla="*/ 62 h 69"/>
              <a:gd name="T28" fmla="*/ 38 w 59"/>
              <a:gd name="T29" fmla="*/ 58 h 69"/>
              <a:gd name="T30" fmla="*/ 38 w 59"/>
              <a:gd name="T31" fmla="*/ 53 h 69"/>
              <a:gd name="T32" fmla="*/ 37 w 59"/>
              <a:gd name="T33" fmla="*/ 49 h 69"/>
              <a:gd name="T34" fmla="*/ 24 w 59"/>
              <a:gd name="T35" fmla="*/ 50 h 69"/>
              <a:gd name="T36" fmla="*/ 10 w 59"/>
              <a:gd name="T37" fmla="*/ 52 h 69"/>
              <a:gd name="T38" fmla="*/ 4 w 59"/>
              <a:gd name="T39" fmla="*/ 49 h 69"/>
              <a:gd name="T40" fmla="*/ 0 w 59"/>
              <a:gd name="T41" fmla="*/ 45 h 69"/>
              <a:gd name="T42" fmla="*/ 6 w 59"/>
              <a:gd name="T43" fmla="*/ 36 h 69"/>
              <a:gd name="T44" fmla="*/ 15 w 59"/>
              <a:gd name="T45" fmla="*/ 28 h 69"/>
              <a:gd name="T46" fmla="*/ 36 w 59"/>
              <a:gd name="T47" fmla="*/ 8 h 69"/>
              <a:gd name="T48" fmla="*/ 40 w 59"/>
              <a:gd name="T49" fmla="*/ 3 h 69"/>
              <a:gd name="T50" fmla="*/ 45 w 59"/>
              <a:gd name="T51" fmla="*/ 0 h 69"/>
              <a:gd name="T52" fmla="*/ 48 w 59"/>
              <a:gd name="T53" fmla="*/ 1 h 69"/>
              <a:gd name="T54" fmla="*/ 49 w 59"/>
              <a:gd name="T55" fmla="*/ 4 h 69"/>
              <a:gd name="T56" fmla="*/ 49 w 59"/>
              <a:gd name="T57" fmla="*/ 7 h 69"/>
              <a:gd name="T58" fmla="*/ 47 w 59"/>
              <a:gd name="T59" fmla="*/ 10 h 69"/>
              <a:gd name="T60" fmla="*/ 45 w 59"/>
              <a:gd name="T61" fmla="*/ 28 h 69"/>
              <a:gd name="T62" fmla="*/ 43 w 59"/>
              <a:gd name="T63" fmla="*/ 42 h 69"/>
              <a:gd name="T64" fmla="*/ 44 w 59"/>
              <a:gd name="T65" fmla="*/ 44 h 69"/>
              <a:gd name="T66" fmla="*/ 47 w 59"/>
              <a:gd name="T67" fmla="*/ 44 h 69"/>
              <a:gd name="T68" fmla="*/ 50 w 59"/>
              <a:gd name="T69" fmla="*/ 44 h 69"/>
              <a:gd name="T70" fmla="*/ 59 w 59"/>
              <a:gd name="T71" fmla="*/ 47 h 69"/>
              <a:gd name="T72" fmla="*/ 59 w 59"/>
              <a:gd name="T73" fmla="*/ 48 h 69"/>
              <a:gd name="T74" fmla="*/ 40 w 59"/>
              <a:gd name="T75" fmla="*/ 13 h 69"/>
              <a:gd name="T76" fmla="*/ 39 w 59"/>
              <a:gd name="T77" fmla="*/ 13 h 69"/>
              <a:gd name="T78" fmla="*/ 21 w 59"/>
              <a:gd name="T79" fmla="*/ 28 h 69"/>
              <a:gd name="T80" fmla="*/ 7 w 59"/>
              <a:gd name="T81" fmla="*/ 44 h 69"/>
              <a:gd name="T82" fmla="*/ 10 w 59"/>
              <a:gd name="T83" fmla="*/ 47 h 69"/>
              <a:gd name="T84" fmla="*/ 11 w 59"/>
              <a:gd name="T85" fmla="*/ 47 h 69"/>
              <a:gd name="T86" fmla="*/ 38 w 59"/>
              <a:gd name="T87" fmla="*/ 44 h 69"/>
              <a:gd name="T88" fmla="*/ 40 w 59"/>
              <a:gd name="T89"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9">
                <a:moveTo>
                  <a:pt x="59" y="48"/>
                </a:moveTo>
                <a:cubicBezTo>
                  <a:pt x="59" y="49"/>
                  <a:pt x="59" y="49"/>
                  <a:pt x="59" y="49"/>
                </a:cubicBezTo>
                <a:cubicBezTo>
                  <a:pt x="56" y="48"/>
                  <a:pt x="52" y="48"/>
                  <a:pt x="46" y="48"/>
                </a:cubicBezTo>
                <a:cubicBezTo>
                  <a:pt x="45" y="48"/>
                  <a:pt x="44" y="49"/>
                  <a:pt x="43" y="49"/>
                </a:cubicBezTo>
                <a:cubicBezTo>
                  <a:pt x="43" y="50"/>
                  <a:pt x="42" y="51"/>
                  <a:pt x="42" y="53"/>
                </a:cubicBezTo>
                <a:cubicBezTo>
                  <a:pt x="42" y="59"/>
                  <a:pt x="43" y="63"/>
                  <a:pt x="43" y="65"/>
                </a:cubicBezTo>
                <a:cubicBezTo>
                  <a:pt x="44" y="65"/>
                  <a:pt x="44" y="65"/>
                  <a:pt x="44" y="66"/>
                </a:cubicBezTo>
                <a:cubicBezTo>
                  <a:pt x="45" y="67"/>
                  <a:pt x="45" y="67"/>
                  <a:pt x="45" y="68"/>
                </a:cubicBezTo>
                <a:cubicBezTo>
                  <a:pt x="45" y="68"/>
                  <a:pt x="45" y="68"/>
                  <a:pt x="44" y="69"/>
                </a:cubicBezTo>
                <a:cubicBezTo>
                  <a:pt x="41" y="69"/>
                  <a:pt x="41" y="69"/>
                  <a:pt x="41" y="69"/>
                </a:cubicBezTo>
                <a:cubicBezTo>
                  <a:pt x="40" y="69"/>
                  <a:pt x="40" y="69"/>
                  <a:pt x="39" y="68"/>
                </a:cubicBezTo>
                <a:cubicBezTo>
                  <a:pt x="38" y="66"/>
                  <a:pt x="37" y="66"/>
                  <a:pt x="37" y="65"/>
                </a:cubicBezTo>
                <a:cubicBezTo>
                  <a:pt x="37" y="65"/>
                  <a:pt x="37" y="64"/>
                  <a:pt x="38" y="64"/>
                </a:cubicBezTo>
                <a:cubicBezTo>
                  <a:pt x="38" y="63"/>
                  <a:pt x="38" y="63"/>
                  <a:pt x="38" y="62"/>
                </a:cubicBezTo>
                <a:cubicBezTo>
                  <a:pt x="38" y="61"/>
                  <a:pt x="38" y="60"/>
                  <a:pt x="38" y="58"/>
                </a:cubicBezTo>
                <a:cubicBezTo>
                  <a:pt x="38" y="55"/>
                  <a:pt x="38" y="54"/>
                  <a:pt x="38" y="53"/>
                </a:cubicBezTo>
                <a:cubicBezTo>
                  <a:pt x="38" y="50"/>
                  <a:pt x="38" y="49"/>
                  <a:pt x="37" y="49"/>
                </a:cubicBezTo>
                <a:cubicBezTo>
                  <a:pt x="34" y="49"/>
                  <a:pt x="30" y="49"/>
                  <a:pt x="24" y="50"/>
                </a:cubicBezTo>
                <a:cubicBezTo>
                  <a:pt x="18" y="51"/>
                  <a:pt x="13" y="52"/>
                  <a:pt x="10" y="52"/>
                </a:cubicBezTo>
                <a:cubicBezTo>
                  <a:pt x="9" y="52"/>
                  <a:pt x="6" y="51"/>
                  <a:pt x="4" y="49"/>
                </a:cubicBezTo>
                <a:cubicBezTo>
                  <a:pt x="1" y="48"/>
                  <a:pt x="0" y="46"/>
                  <a:pt x="0" y="45"/>
                </a:cubicBezTo>
                <a:cubicBezTo>
                  <a:pt x="0" y="42"/>
                  <a:pt x="2" y="39"/>
                  <a:pt x="6" y="36"/>
                </a:cubicBezTo>
                <a:cubicBezTo>
                  <a:pt x="9" y="33"/>
                  <a:pt x="12" y="30"/>
                  <a:pt x="15" y="28"/>
                </a:cubicBezTo>
                <a:cubicBezTo>
                  <a:pt x="20" y="24"/>
                  <a:pt x="27" y="17"/>
                  <a:pt x="36" y="8"/>
                </a:cubicBezTo>
                <a:cubicBezTo>
                  <a:pt x="37" y="6"/>
                  <a:pt x="39" y="5"/>
                  <a:pt x="40" y="3"/>
                </a:cubicBezTo>
                <a:cubicBezTo>
                  <a:pt x="42" y="1"/>
                  <a:pt x="44" y="0"/>
                  <a:pt x="45" y="0"/>
                </a:cubicBezTo>
                <a:cubicBezTo>
                  <a:pt x="46" y="0"/>
                  <a:pt x="47" y="0"/>
                  <a:pt x="48" y="1"/>
                </a:cubicBezTo>
                <a:cubicBezTo>
                  <a:pt x="49" y="2"/>
                  <a:pt x="49" y="3"/>
                  <a:pt x="49" y="4"/>
                </a:cubicBezTo>
                <a:cubicBezTo>
                  <a:pt x="49" y="4"/>
                  <a:pt x="49" y="5"/>
                  <a:pt x="49" y="7"/>
                </a:cubicBezTo>
                <a:cubicBezTo>
                  <a:pt x="48" y="9"/>
                  <a:pt x="48" y="10"/>
                  <a:pt x="47" y="10"/>
                </a:cubicBezTo>
                <a:cubicBezTo>
                  <a:pt x="47" y="12"/>
                  <a:pt x="46" y="18"/>
                  <a:pt x="45" y="28"/>
                </a:cubicBezTo>
                <a:cubicBezTo>
                  <a:pt x="44" y="35"/>
                  <a:pt x="43" y="40"/>
                  <a:pt x="43" y="42"/>
                </a:cubicBezTo>
                <a:cubicBezTo>
                  <a:pt x="43" y="43"/>
                  <a:pt x="43" y="43"/>
                  <a:pt x="44" y="44"/>
                </a:cubicBezTo>
                <a:cubicBezTo>
                  <a:pt x="44" y="44"/>
                  <a:pt x="45" y="44"/>
                  <a:pt x="47" y="44"/>
                </a:cubicBezTo>
                <a:cubicBezTo>
                  <a:pt x="48" y="44"/>
                  <a:pt x="49" y="44"/>
                  <a:pt x="50" y="44"/>
                </a:cubicBezTo>
                <a:cubicBezTo>
                  <a:pt x="55" y="44"/>
                  <a:pt x="58" y="45"/>
                  <a:pt x="59" y="47"/>
                </a:cubicBezTo>
                <a:lnTo>
                  <a:pt x="59" y="48"/>
                </a:lnTo>
                <a:close/>
                <a:moveTo>
                  <a:pt x="40" y="13"/>
                </a:moveTo>
                <a:cubicBezTo>
                  <a:pt x="39" y="13"/>
                  <a:pt x="39" y="13"/>
                  <a:pt x="39" y="13"/>
                </a:cubicBezTo>
                <a:cubicBezTo>
                  <a:pt x="35" y="16"/>
                  <a:pt x="29" y="21"/>
                  <a:pt x="21" y="28"/>
                </a:cubicBezTo>
                <a:cubicBezTo>
                  <a:pt x="11" y="36"/>
                  <a:pt x="7" y="41"/>
                  <a:pt x="7" y="44"/>
                </a:cubicBezTo>
                <a:cubicBezTo>
                  <a:pt x="7" y="46"/>
                  <a:pt x="8" y="47"/>
                  <a:pt x="10" y="47"/>
                </a:cubicBezTo>
                <a:cubicBezTo>
                  <a:pt x="11" y="47"/>
                  <a:pt x="11" y="47"/>
                  <a:pt x="11" y="47"/>
                </a:cubicBezTo>
                <a:cubicBezTo>
                  <a:pt x="38" y="44"/>
                  <a:pt x="38" y="44"/>
                  <a:pt x="38" y="44"/>
                </a:cubicBezTo>
                <a:lnTo>
                  <a:pt x="40" y="13"/>
                </a:ln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21" name="Rounded Rectangle 20"/>
          <p:cNvSpPr/>
          <p:nvPr/>
        </p:nvSpPr>
        <p:spPr bwMode="auto">
          <a:xfrm>
            <a:off x="570037" y="3501008"/>
            <a:ext cx="8435844" cy="261824"/>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Definición y diferenciación de mercados por objetivos</a:t>
            </a:r>
            <a:endParaRPr lang="es-ES" sz="1500" b="1" dirty="0">
              <a:solidFill>
                <a:srgbClr val="FFFFFF"/>
              </a:solidFill>
              <a:cs typeface="Arial" pitchFamily="34" charset="0"/>
            </a:endParaRPr>
          </a:p>
        </p:txBody>
      </p:sp>
      <p:sp>
        <p:nvSpPr>
          <p:cNvPr id="23" name="TextBox 21"/>
          <p:cNvSpPr txBox="1"/>
          <p:nvPr/>
        </p:nvSpPr>
        <p:spPr bwMode="auto">
          <a:xfrm>
            <a:off x="556844" y="2113806"/>
            <a:ext cx="8716636" cy="1361306"/>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marL="1492" defTabSz="859536"/>
            <a:r>
              <a:rPr lang="es-ES" sz="1100" dirty="0" smtClean="0">
                <a:solidFill>
                  <a:srgbClr val="002776"/>
                </a:solidFill>
              </a:rPr>
              <a:t>Los criterios empleados en el análisis y clasificación de mercados internacionales, son su atractivo como mercados, y el grado de fortalezas o competitividad de Quito en cada uno de ellos. Éstas variables son el resultado de la agregación ponderada de los siguientes indicadores de cada uno: </a:t>
            </a:r>
          </a:p>
          <a:p>
            <a:pPr marL="165636" indent="-164144" defTabSz="859536">
              <a:lnSpc>
                <a:spcPct val="100000"/>
              </a:lnSpc>
              <a:spcBef>
                <a:spcPts val="0"/>
              </a:spcBef>
              <a:buFont typeface="Arial" panose="020B0604020202020204" pitchFamily="34" charset="0"/>
              <a:buChar char="•"/>
            </a:pPr>
            <a:r>
              <a:rPr lang="es-ES" sz="1100" dirty="0" smtClean="0">
                <a:solidFill>
                  <a:srgbClr val="002776"/>
                </a:solidFill>
              </a:rPr>
              <a:t>Crecimiento </a:t>
            </a:r>
            <a:r>
              <a:rPr lang="es-ES" sz="1100" dirty="0">
                <a:solidFill>
                  <a:srgbClr val="002776"/>
                </a:solidFill>
              </a:rPr>
              <a:t>en llegadas</a:t>
            </a:r>
          </a:p>
          <a:p>
            <a:pPr marL="165636" indent="-164144" defTabSz="859536">
              <a:lnSpc>
                <a:spcPct val="100000"/>
              </a:lnSpc>
              <a:spcBef>
                <a:spcPts val="0"/>
              </a:spcBef>
              <a:buFont typeface="Arial" panose="020B0604020202020204" pitchFamily="34" charset="0"/>
              <a:buChar char="•"/>
            </a:pPr>
            <a:r>
              <a:rPr lang="es-ES" sz="1100" dirty="0">
                <a:solidFill>
                  <a:srgbClr val="002776"/>
                </a:solidFill>
              </a:rPr>
              <a:t>Llegadas totales</a:t>
            </a:r>
          </a:p>
          <a:p>
            <a:pPr marL="165636" indent="-164144" defTabSz="859536">
              <a:lnSpc>
                <a:spcPct val="100000"/>
              </a:lnSpc>
              <a:spcBef>
                <a:spcPts val="0"/>
              </a:spcBef>
              <a:buFont typeface="Arial" panose="020B0604020202020204" pitchFamily="34" charset="0"/>
              <a:buChar char="•"/>
            </a:pPr>
            <a:r>
              <a:rPr lang="es-ES" sz="1100" dirty="0">
                <a:solidFill>
                  <a:srgbClr val="002776"/>
                </a:solidFill>
              </a:rPr>
              <a:t>Conectividad </a:t>
            </a:r>
          </a:p>
          <a:p>
            <a:pPr marL="165636" indent="-164144" defTabSz="859536">
              <a:lnSpc>
                <a:spcPct val="100000"/>
              </a:lnSpc>
              <a:spcBef>
                <a:spcPts val="0"/>
              </a:spcBef>
              <a:buFont typeface="Arial" panose="020B0604020202020204" pitchFamily="34" charset="0"/>
              <a:buChar char="•"/>
            </a:pPr>
            <a:r>
              <a:rPr lang="es-ES" sz="1100" dirty="0">
                <a:solidFill>
                  <a:srgbClr val="002776"/>
                </a:solidFill>
              </a:rPr>
              <a:t>Perfil del turista (</a:t>
            </a:r>
            <a:r>
              <a:rPr lang="es-ES" sz="1100" dirty="0" err="1">
                <a:solidFill>
                  <a:srgbClr val="002776"/>
                </a:solidFill>
              </a:rPr>
              <a:t>Market</a:t>
            </a:r>
            <a:r>
              <a:rPr lang="es-ES" sz="1100" dirty="0">
                <a:solidFill>
                  <a:srgbClr val="002776"/>
                </a:solidFill>
              </a:rPr>
              <a:t> share, hábitos de consumo, motivación de viaje)</a:t>
            </a:r>
          </a:p>
        </p:txBody>
      </p:sp>
      <p:grpSp>
        <p:nvGrpSpPr>
          <p:cNvPr id="27" name="Group 23"/>
          <p:cNvGrpSpPr/>
          <p:nvPr/>
        </p:nvGrpSpPr>
        <p:grpSpPr>
          <a:xfrm>
            <a:off x="556842" y="1941340"/>
            <a:ext cx="8506751" cy="212046"/>
            <a:chOff x="297003" y="1618057"/>
            <a:chExt cx="8531610" cy="108860"/>
          </a:xfrm>
        </p:grpSpPr>
        <p:cxnSp>
          <p:nvCxnSpPr>
            <p:cNvPr id="28" name="iBar:83/125"/>
            <p:cNvCxnSpPr>
              <a:cxnSpLocks noChangeShapeType="1"/>
            </p:cNvCxnSpPr>
            <p:nvPr/>
          </p:nvCxnSpPr>
          <p:spPr bwMode="auto">
            <a:xfrm flipV="1">
              <a:off x="297003" y="1653325"/>
              <a:ext cx="8531610" cy="0"/>
            </a:xfrm>
            <a:prstGeom prst="line">
              <a:avLst/>
            </a:prstGeom>
            <a:noFill/>
            <a:ln w="9525" algn="ctr">
              <a:solidFill>
                <a:srgbClr val="002776"/>
              </a:solidFill>
              <a:round/>
              <a:headEnd/>
              <a:tailEnd/>
            </a:ln>
            <a:extLst>
              <a:ext uri="{909E8E84-426E-40DD-AFC4-6F175D3DCCD1}">
                <a14:hiddenFill xmlns:a14="http://schemas.microsoft.com/office/drawing/2010/main">
                  <a:noFill/>
                </a14:hiddenFill>
              </a:ext>
            </a:extLst>
          </p:spPr>
        </p:cxnSp>
        <p:sp>
          <p:nvSpPr>
            <p:cNvPr id="29" name="TxtBox:83/125"/>
            <p:cNvSpPr/>
            <p:nvPr/>
          </p:nvSpPr>
          <p:spPr bwMode="auto">
            <a:xfrm>
              <a:off x="2534763" y="1618057"/>
              <a:ext cx="4771107" cy="108860"/>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wrap="square" lIns="36000" tIns="0" rIns="36000" bIns="0" anchor="ctr">
              <a:spAutoFit/>
            </a:bodyPr>
            <a:lstStyle/>
            <a:p>
              <a:pPr algn="ctr" defTabSz="859536" fontAlgn="base">
                <a:lnSpc>
                  <a:spcPct val="106000"/>
                </a:lnSpc>
                <a:spcBef>
                  <a:spcPct val="0"/>
                </a:spcBef>
                <a:spcAft>
                  <a:spcPct val="0"/>
                </a:spcAft>
              </a:pPr>
              <a:r>
                <a:rPr lang="es-ES" sz="1300" b="1" dirty="0">
                  <a:solidFill>
                    <a:srgbClr val="002776"/>
                  </a:solidFill>
                  <a:cs typeface="Arial" charset="0"/>
                </a:rPr>
                <a:t>Criterios de </a:t>
              </a:r>
              <a:r>
                <a:rPr lang="es-ES" sz="1300" b="1" dirty="0" smtClean="0">
                  <a:solidFill>
                    <a:srgbClr val="002776"/>
                  </a:solidFill>
                  <a:cs typeface="Arial" charset="0"/>
                </a:rPr>
                <a:t>clasificación de </a:t>
              </a:r>
              <a:r>
                <a:rPr lang="es-ES" sz="1300" b="1" dirty="0">
                  <a:solidFill>
                    <a:srgbClr val="002776"/>
                  </a:solidFill>
                  <a:cs typeface="Arial" charset="0"/>
                </a:rPr>
                <a:t>mercados internacionales</a:t>
              </a:r>
            </a:p>
          </p:txBody>
        </p:sp>
      </p:grpSp>
      <p:sp>
        <p:nvSpPr>
          <p:cNvPr id="30" name="Rounded Rectangle 20"/>
          <p:cNvSpPr/>
          <p:nvPr/>
        </p:nvSpPr>
        <p:spPr bwMode="auto">
          <a:xfrm>
            <a:off x="556844" y="888060"/>
            <a:ext cx="8435844" cy="261824"/>
          </a:xfrm>
          <a:prstGeom prst="roundRect">
            <a:avLst/>
          </a:prstGeom>
          <a:solidFill>
            <a:schemeClr val="accent2"/>
          </a:solidFill>
          <a:ln w="19050" cap="flat" cmpd="sng" algn="ctr">
            <a:no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pitchFamily="34" charset="0"/>
              </a:rPr>
              <a:t>Se busca ordenar a los mercados por los objetivos </a:t>
            </a:r>
            <a:r>
              <a:rPr lang="es-ES" sz="1500" b="1" dirty="0" smtClean="0">
                <a:solidFill>
                  <a:srgbClr val="FFFFFF"/>
                </a:solidFill>
                <a:cs typeface="Arial" pitchFamily="34" charset="0"/>
              </a:rPr>
              <a:t>promocionales para cada </a:t>
            </a:r>
            <a:r>
              <a:rPr lang="es-ES" sz="1500" b="1" dirty="0">
                <a:solidFill>
                  <a:srgbClr val="FFFFFF"/>
                </a:solidFill>
                <a:cs typeface="Arial" pitchFamily="34" charset="0"/>
              </a:rPr>
              <a:t>uno</a:t>
            </a:r>
          </a:p>
        </p:txBody>
      </p:sp>
      <p:sp>
        <p:nvSpPr>
          <p:cNvPr id="2" name="CuadroTexto 1"/>
          <p:cNvSpPr txBox="1"/>
          <p:nvPr/>
        </p:nvSpPr>
        <p:spPr>
          <a:xfrm>
            <a:off x="556842" y="1252807"/>
            <a:ext cx="8435843" cy="640789"/>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a:solidFill>
                  <a:srgbClr val="002776"/>
                </a:solidFill>
                <a:cs typeface="Arial" charset="0"/>
              </a:rPr>
              <a:t>La reclasificación permite maximizar el aprovechamiento de los recursos disponibles y dedicar la cantidad correcta de recursos a cada mercado según su </a:t>
            </a:r>
            <a:r>
              <a:rPr lang="es-MX" sz="1200" dirty="0" smtClean="0">
                <a:solidFill>
                  <a:srgbClr val="002776"/>
                </a:solidFill>
                <a:cs typeface="Arial" charset="0"/>
              </a:rPr>
              <a:t>importancia, su madurez y lo </a:t>
            </a:r>
            <a:r>
              <a:rPr lang="es-MX" sz="1200" dirty="0">
                <a:solidFill>
                  <a:srgbClr val="002776"/>
                </a:solidFill>
                <a:cs typeface="Arial" charset="0"/>
              </a:rPr>
              <a:t>que </a:t>
            </a:r>
            <a:r>
              <a:rPr lang="es-MX" sz="1200" dirty="0" smtClean="0">
                <a:solidFill>
                  <a:srgbClr val="002776"/>
                </a:solidFill>
                <a:cs typeface="Arial" charset="0"/>
              </a:rPr>
              <a:t>se pretende lograr </a:t>
            </a:r>
            <a:r>
              <a:rPr lang="es-MX" sz="1200" dirty="0">
                <a:solidFill>
                  <a:srgbClr val="002776"/>
                </a:solidFill>
                <a:cs typeface="Arial" charset="0"/>
              </a:rPr>
              <a:t>en el. </a:t>
            </a:r>
            <a:r>
              <a:rPr lang="es-MX" sz="1200" dirty="0" smtClean="0">
                <a:solidFill>
                  <a:srgbClr val="002776"/>
                </a:solidFill>
                <a:cs typeface="Arial" charset="0"/>
              </a:rPr>
              <a:t>Adicionalmente, permite medir </a:t>
            </a:r>
            <a:r>
              <a:rPr lang="es-MX" sz="1200" dirty="0">
                <a:solidFill>
                  <a:srgbClr val="002776"/>
                </a:solidFill>
                <a:cs typeface="Arial" charset="0"/>
              </a:rPr>
              <a:t>de forma clara los impactos y el </a:t>
            </a:r>
            <a:r>
              <a:rPr lang="es-MX" sz="1200" dirty="0" smtClean="0">
                <a:solidFill>
                  <a:srgbClr val="002776"/>
                </a:solidFill>
                <a:cs typeface="Arial" charset="0"/>
              </a:rPr>
              <a:t>ROI. </a:t>
            </a:r>
            <a:endParaRPr lang="es-MX" sz="1200" dirty="0">
              <a:solidFill>
                <a:srgbClr val="002776"/>
              </a:solidFill>
              <a:cs typeface="Arial" charset="0"/>
            </a:endParaRPr>
          </a:p>
        </p:txBody>
      </p:sp>
      <p:sp>
        <p:nvSpPr>
          <p:cNvPr id="22" name="Slide Number Placeholder 2"/>
          <p:cNvSpPr>
            <a:spLocks noGrp="1"/>
          </p:cNvSpPr>
          <p:nvPr>
            <p:ph type="sldNum" sz="quarter" idx="10"/>
          </p:nvPr>
        </p:nvSpPr>
        <p:spPr>
          <a:xfrm>
            <a:off x="450205" y="6554108"/>
            <a:ext cx="306387" cy="144247"/>
          </a:xfrm>
        </p:spPr>
        <p:txBody>
          <a:bodyPr/>
          <a:lstStyle/>
          <a:p>
            <a:pPr>
              <a:defRPr/>
            </a:pPr>
            <a:r>
              <a:rPr lang="en-US" dirty="0" smtClean="0">
                <a:solidFill>
                  <a:srgbClr val="002776"/>
                </a:solidFill>
              </a:rPr>
              <a:t>52</a:t>
            </a:r>
            <a:endParaRPr lang="en-US" dirty="0">
              <a:solidFill>
                <a:srgbClr val="002776"/>
              </a:solidFill>
            </a:endParaRPr>
          </a:p>
        </p:txBody>
      </p:sp>
    </p:spTree>
    <p:extLst>
      <p:ext uri="{BB962C8B-B14F-4D97-AF65-F5344CB8AC3E}">
        <p14:creationId xmlns:p14="http://schemas.microsoft.com/office/powerpoint/2010/main" val="388890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internacional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internacionales</a:t>
            </a:r>
            <a:endParaRPr lang="es-ES" sz="1900" dirty="0"/>
          </a:p>
        </p:txBody>
      </p:sp>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53</a:t>
            </a:fld>
            <a:endParaRPr lang="en-US" dirty="0">
              <a:solidFill>
                <a:srgbClr val="002776"/>
              </a:solidFill>
            </a:endParaRPr>
          </a:p>
        </p:txBody>
      </p:sp>
      <p:sp>
        <p:nvSpPr>
          <p:cNvPr id="4" name="Footer Placeholder 3"/>
          <p:cNvSpPr>
            <a:spLocks noGrp="1"/>
          </p:cNvSpPr>
          <p:nvPr>
            <p:ph type="ftr" sz="quarter" idx="11"/>
          </p:nvPr>
        </p:nvSpPr>
        <p:spPr>
          <a:xfrm>
            <a:off x="776536" y="6525344"/>
            <a:ext cx="6129860" cy="259267"/>
          </a:xfrm>
        </p:spPr>
        <p:txBody>
          <a:bodyPr/>
          <a:lstStyle/>
          <a:p>
            <a:pPr>
              <a:defRPr/>
            </a:pPr>
            <a:r>
              <a:rPr lang="en-US" sz="800" dirty="0" smtClean="0">
                <a:solidFill>
                  <a:srgbClr val="002776"/>
                </a:solidFill>
              </a:rPr>
              <a:t>* </a:t>
            </a:r>
            <a:r>
              <a:rPr lang="es-ES" sz="800" dirty="0" smtClean="0">
                <a:solidFill>
                  <a:srgbClr val="002776"/>
                </a:solidFill>
              </a:rPr>
              <a:t>A pesar del buen posicionamiento de China en la matriz, se considera que este mercado no visita Quito por motivos vacacionales. Se recomienda investigar más sobre su comportamiento, y reevaluar su clasificación en el 2017, para ver si se cambia o se mantiene. </a:t>
            </a:r>
            <a:endParaRPr lang="es-ES" sz="800" dirty="0">
              <a:solidFill>
                <a:srgbClr val="002776"/>
              </a:solidFill>
            </a:endParaRPr>
          </a:p>
        </p:txBody>
      </p:sp>
      <p:graphicFrame>
        <p:nvGraphicFramePr>
          <p:cNvPr id="5" name="1 Gráfico"/>
          <p:cNvGraphicFramePr>
            <a:graphicFrameLocks noGrp="1"/>
          </p:cNvGraphicFramePr>
          <p:nvPr>
            <p:extLst>
              <p:ext uri="{D42A27DB-BD31-4B8C-83A1-F6EECF244321}">
                <p14:modId xmlns:p14="http://schemas.microsoft.com/office/powerpoint/2010/main" val="1492172090"/>
              </p:ext>
            </p:extLst>
          </p:nvPr>
        </p:nvGraphicFramePr>
        <p:xfrm>
          <a:off x="246376" y="888060"/>
          <a:ext cx="9151421" cy="535371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3398" y="6206291"/>
            <a:ext cx="449784" cy="14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7" name="Footer Placeholder 3"/>
          <p:cNvSpPr txBox="1">
            <a:spLocks/>
          </p:cNvSpPr>
          <p:nvPr/>
        </p:nvSpPr>
        <p:spPr>
          <a:xfrm>
            <a:off x="1124089" y="6206291"/>
            <a:ext cx="1418116" cy="144247"/>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desarrollo</a:t>
            </a:r>
            <a:endParaRPr lang="es-ES" dirty="0">
              <a:solidFill>
                <a:srgbClr val="002776"/>
              </a:solidFill>
            </a:endParaRPr>
          </a:p>
        </p:txBody>
      </p:sp>
      <p:sp>
        <p:nvSpPr>
          <p:cNvPr id="8" name="Rectangle 7"/>
          <p:cNvSpPr/>
          <p:nvPr/>
        </p:nvSpPr>
        <p:spPr>
          <a:xfrm>
            <a:off x="2626386" y="6206291"/>
            <a:ext cx="449784" cy="14479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9" name="Footer Placeholder 3"/>
          <p:cNvSpPr txBox="1">
            <a:spLocks/>
          </p:cNvSpPr>
          <p:nvPr/>
        </p:nvSpPr>
        <p:spPr>
          <a:xfrm>
            <a:off x="3147077" y="6206291"/>
            <a:ext cx="1735018" cy="179735"/>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posicionamiento</a:t>
            </a:r>
            <a:endParaRPr lang="es-ES" dirty="0">
              <a:solidFill>
                <a:srgbClr val="002776"/>
              </a:solidFill>
            </a:endParaRPr>
          </a:p>
        </p:txBody>
      </p:sp>
      <p:sp>
        <p:nvSpPr>
          <p:cNvPr id="10" name="Rectangle 9"/>
          <p:cNvSpPr/>
          <p:nvPr/>
        </p:nvSpPr>
        <p:spPr>
          <a:xfrm>
            <a:off x="4966278" y="6206291"/>
            <a:ext cx="449784" cy="144791"/>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11" name="Footer Placeholder 3"/>
          <p:cNvSpPr txBox="1">
            <a:spLocks/>
          </p:cNvSpPr>
          <p:nvPr/>
        </p:nvSpPr>
        <p:spPr>
          <a:xfrm>
            <a:off x="5486967" y="6206291"/>
            <a:ext cx="1735018" cy="179735"/>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mantenimiento</a:t>
            </a:r>
            <a:endParaRPr lang="es-ES" dirty="0">
              <a:solidFill>
                <a:srgbClr val="002776"/>
              </a:solidFill>
            </a:endParaRPr>
          </a:p>
        </p:txBody>
      </p:sp>
      <p:sp>
        <p:nvSpPr>
          <p:cNvPr id="12" name="Rectangle 11"/>
          <p:cNvSpPr/>
          <p:nvPr/>
        </p:nvSpPr>
        <p:spPr>
          <a:xfrm>
            <a:off x="7241283" y="6206291"/>
            <a:ext cx="449784" cy="144791"/>
          </a:xfrm>
          <a:prstGeom prst="rect">
            <a:avLst/>
          </a:prstGeom>
          <a:solidFill>
            <a:srgbClr val="EDFD56"/>
          </a:solidFill>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13" name="Footer Placeholder 3"/>
          <p:cNvSpPr txBox="1">
            <a:spLocks/>
          </p:cNvSpPr>
          <p:nvPr/>
        </p:nvSpPr>
        <p:spPr>
          <a:xfrm>
            <a:off x="7761972" y="6206291"/>
            <a:ext cx="1735018" cy="179735"/>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oportunidad*</a:t>
            </a:r>
            <a:endParaRPr lang="es-ES" dirty="0">
              <a:solidFill>
                <a:srgbClr val="002776"/>
              </a:solidFill>
            </a:endParaRPr>
          </a:p>
        </p:txBody>
      </p:sp>
      <p:sp>
        <p:nvSpPr>
          <p:cNvPr id="14" name="Footer Placeholder 3"/>
          <p:cNvSpPr txBox="1">
            <a:spLocks/>
          </p:cNvSpPr>
          <p:nvPr/>
        </p:nvSpPr>
        <p:spPr>
          <a:xfrm>
            <a:off x="7251400" y="6350538"/>
            <a:ext cx="1950072" cy="174806"/>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sz="900" dirty="0" smtClean="0">
                <a:solidFill>
                  <a:srgbClr val="002776"/>
                </a:solidFill>
              </a:rPr>
              <a:t>*Japón incluido, pero no presente en la matriz por falta de información disponible.</a:t>
            </a:r>
            <a:endParaRPr lang="es-ES" sz="900" dirty="0">
              <a:solidFill>
                <a:srgbClr val="002776"/>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239017952"/>
              </p:ext>
            </p:extLst>
          </p:nvPr>
        </p:nvGraphicFramePr>
        <p:xfrm>
          <a:off x="6654739" y="2730241"/>
          <a:ext cx="3075770" cy="2835014"/>
        </p:xfrm>
        <a:graphic>
          <a:graphicData uri="http://schemas.openxmlformats.org/drawingml/2006/table">
            <a:tbl>
              <a:tblPr firstRow="1" bandRow="1">
                <a:tableStyleId>{5C22544A-7EE6-4342-B048-85BDC9FD1C3A}</a:tableStyleId>
              </a:tblPr>
              <a:tblGrid>
                <a:gridCol w="3075770">
                  <a:extLst>
                    <a:ext uri="{9D8B030D-6E8A-4147-A177-3AD203B41FA5}">
                      <a16:colId xmlns:a16="http://schemas.microsoft.com/office/drawing/2014/main" xmlns="" val="20000"/>
                    </a:ext>
                  </a:extLst>
                </a:gridCol>
              </a:tblGrid>
              <a:tr h="352542">
                <a:tc>
                  <a:txBody>
                    <a:bodyPr/>
                    <a:lstStyle/>
                    <a:p>
                      <a:pPr algn="ctr"/>
                      <a:r>
                        <a:rPr lang="es-ES_tradnl" sz="1100" dirty="0" smtClean="0"/>
                        <a:t>Clasificación estratégica de mercados</a:t>
                      </a:r>
                      <a:endParaRPr lang="es-ES_tradnl" sz="1100" dirty="0"/>
                    </a:p>
                  </a:txBody>
                  <a:tcPr marL="90040" marR="90040" marT="40333" marB="40333" anchor="ctr">
                    <a:solidFill>
                      <a:schemeClr val="tx1"/>
                    </a:solidFill>
                  </a:tcPr>
                </a:tc>
                <a:extLst>
                  <a:ext uri="{0D108BD9-81ED-4DB2-BD59-A6C34878D82A}">
                    <a16:rowId xmlns:a16="http://schemas.microsoft.com/office/drawing/2014/main" xmlns="" val="10000"/>
                  </a:ext>
                </a:extLst>
              </a:tr>
              <a:tr h="295218">
                <a:tc>
                  <a:txBody>
                    <a:bodyPr/>
                    <a:lstStyle/>
                    <a:p>
                      <a:pPr algn="ctr"/>
                      <a:r>
                        <a:rPr lang="es-ES_tradnl" sz="1100" b="1" dirty="0" smtClean="0">
                          <a:solidFill>
                            <a:schemeClr val="bg1"/>
                          </a:solidFill>
                        </a:rPr>
                        <a:t>Mercados</a:t>
                      </a:r>
                      <a:r>
                        <a:rPr lang="es-ES_tradnl" sz="1100" b="1" baseline="0" dirty="0" smtClean="0">
                          <a:solidFill>
                            <a:schemeClr val="bg1"/>
                          </a:solidFill>
                        </a:rPr>
                        <a:t> de </a:t>
                      </a:r>
                      <a:r>
                        <a:rPr lang="es-ES_tradnl" sz="1100" b="1" dirty="0" smtClean="0">
                          <a:solidFill>
                            <a:schemeClr val="bg1"/>
                          </a:solidFill>
                        </a:rPr>
                        <a:t>Mantenimiento</a:t>
                      </a:r>
                      <a:endParaRPr lang="es-ES_tradnl" sz="1100" b="1" dirty="0">
                        <a:solidFill>
                          <a:schemeClr val="bg1"/>
                        </a:solidFill>
                      </a:endParaRPr>
                    </a:p>
                  </a:txBody>
                  <a:tcPr marL="90040" marR="90040" marT="40333" marB="40333" anchor="ctr">
                    <a:solidFill>
                      <a:schemeClr val="accent2"/>
                    </a:solidFill>
                  </a:tcPr>
                </a:tc>
                <a:extLst>
                  <a:ext uri="{0D108BD9-81ED-4DB2-BD59-A6C34878D82A}">
                    <a16:rowId xmlns:a16="http://schemas.microsoft.com/office/drawing/2014/main" xmlns="" val="10001"/>
                  </a:ext>
                </a:extLst>
              </a:tr>
              <a:tr h="295218">
                <a:tc>
                  <a:txBody>
                    <a:bodyPr/>
                    <a:lstStyle/>
                    <a:p>
                      <a:pPr algn="ctr"/>
                      <a:r>
                        <a:rPr lang="es-ES_tradnl" sz="1100" dirty="0" smtClean="0"/>
                        <a:t>Colombia, Perú, España y Brasil</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2"/>
                  </a:ext>
                </a:extLst>
              </a:tr>
              <a:tr h="295218">
                <a:tc>
                  <a:txBody>
                    <a:bodyPr/>
                    <a:lstStyle/>
                    <a:p>
                      <a:pPr algn="ctr"/>
                      <a:r>
                        <a:rPr lang="es-ES_tradnl" sz="1100" b="1" dirty="0" smtClean="0">
                          <a:solidFill>
                            <a:schemeClr val="bg1"/>
                          </a:solidFill>
                        </a:rPr>
                        <a:t>Mercados de Desarrollo</a:t>
                      </a:r>
                      <a:endParaRPr lang="es-ES_tradnl" sz="1100" b="1" dirty="0">
                        <a:solidFill>
                          <a:schemeClr val="bg1"/>
                        </a:solidFill>
                      </a:endParaRPr>
                    </a:p>
                  </a:txBody>
                  <a:tcPr marL="90040" marR="90040" marT="40333" marB="40333" anchor="ctr">
                    <a:solidFill>
                      <a:schemeClr val="accent1"/>
                    </a:solidFill>
                  </a:tcPr>
                </a:tc>
                <a:extLst>
                  <a:ext uri="{0D108BD9-81ED-4DB2-BD59-A6C34878D82A}">
                    <a16:rowId xmlns:a16="http://schemas.microsoft.com/office/drawing/2014/main" xmlns="" val="10003"/>
                  </a:ext>
                </a:extLst>
              </a:tr>
              <a:tr h="415946">
                <a:tc>
                  <a:txBody>
                    <a:bodyPr/>
                    <a:lstStyle/>
                    <a:p>
                      <a:pPr algn="ctr"/>
                      <a:r>
                        <a:rPr lang="es-ES_tradnl" sz="1100" dirty="0" smtClean="0"/>
                        <a:t>Estados Unidos, Alemania, Reino</a:t>
                      </a:r>
                      <a:r>
                        <a:rPr lang="es-ES_tradnl" sz="1100" baseline="0" dirty="0" smtClean="0"/>
                        <a:t> Unido, Benelux, México, Argentina </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4"/>
                  </a:ext>
                </a:extLst>
              </a:tr>
              <a:tr h="295218">
                <a:tc>
                  <a:txBody>
                    <a:bodyPr/>
                    <a:lstStyle/>
                    <a:p>
                      <a:pPr algn="ctr"/>
                      <a:r>
                        <a:rPr lang="es-ES_tradnl" sz="1100" b="1" dirty="0" smtClean="0">
                          <a:solidFill>
                            <a:schemeClr val="bg1"/>
                          </a:solidFill>
                        </a:rPr>
                        <a:t>Mercados de Posicionamiento</a:t>
                      </a:r>
                      <a:endParaRPr lang="es-ES_tradnl" sz="1100" b="1" dirty="0">
                        <a:solidFill>
                          <a:schemeClr val="bg1"/>
                        </a:solidFill>
                      </a:endParaRPr>
                    </a:p>
                  </a:txBody>
                  <a:tcPr marL="90040" marR="90040" marT="40333" marB="40333" anchor="ctr">
                    <a:solidFill>
                      <a:srgbClr val="00B0F0"/>
                    </a:solidFill>
                  </a:tcPr>
                </a:tc>
                <a:extLst>
                  <a:ext uri="{0D108BD9-81ED-4DB2-BD59-A6C34878D82A}">
                    <a16:rowId xmlns:a16="http://schemas.microsoft.com/office/drawing/2014/main" xmlns="" val="10005"/>
                  </a:ext>
                </a:extLst>
              </a:tr>
              <a:tr h="295218">
                <a:tc>
                  <a:txBody>
                    <a:bodyPr/>
                    <a:lstStyle/>
                    <a:p>
                      <a:pPr algn="ctr"/>
                      <a:r>
                        <a:rPr lang="es-ES_tradnl" sz="1100" dirty="0" smtClean="0"/>
                        <a:t>Francia, Italia, Canadá</a:t>
                      </a:r>
                      <a:r>
                        <a:rPr lang="es-ES_tradnl" sz="1100" baseline="0" dirty="0" smtClean="0"/>
                        <a:t> y Australia</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6"/>
                  </a:ext>
                </a:extLst>
              </a:tr>
              <a:tr h="295218">
                <a:tc>
                  <a:txBody>
                    <a:bodyPr/>
                    <a:lstStyle/>
                    <a:p>
                      <a:pPr algn="ctr"/>
                      <a:r>
                        <a:rPr lang="es-ES_tradnl" sz="1100" b="1" dirty="0" smtClean="0"/>
                        <a:t>Mercados de Oportunidad</a:t>
                      </a:r>
                      <a:endParaRPr lang="es-ES_tradnl" sz="1100" b="1" dirty="0"/>
                    </a:p>
                  </a:txBody>
                  <a:tcPr marL="90040" marR="90040" marT="40333" marB="40333" anchor="ctr">
                    <a:solidFill>
                      <a:schemeClr val="accent6">
                        <a:lumMod val="40000"/>
                        <a:lumOff val="60000"/>
                      </a:schemeClr>
                    </a:solidFill>
                  </a:tcPr>
                </a:tc>
                <a:extLst>
                  <a:ext uri="{0D108BD9-81ED-4DB2-BD59-A6C34878D82A}">
                    <a16:rowId xmlns:a16="http://schemas.microsoft.com/office/drawing/2014/main" xmlns="" val="10007"/>
                  </a:ext>
                </a:extLst>
              </a:tr>
              <a:tr h="295218">
                <a:tc>
                  <a:txBody>
                    <a:bodyPr/>
                    <a:lstStyle/>
                    <a:p>
                      <a:pPr algn="ctr"/>
                      <a:r>
                        <a:rPr lang="es-ES_tradnl" sz="1100" dirty="0" smtClean="0"/>
                        <a:t>Chile, China*, Japón</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8"/>
                  </a:ext>
                </a:extLst>
              </a:tr>
            </a:tbl>
          </a:graphicData>
        </a:graphic>
      </p:graphicFrame>
      <p:sp>
        <p:nvSpPr>
          <p:cNvPr id="16" name="Rounded Rectangle 20"/>
          <p:cNvSpPr/>
          <p:nvPr/>
        </p:nvSpPr>
        <p:spPr bwMode="auto">
          <a:xfrm>
            <a:off x="556844" y="943854"/>
            <a:ext cx="8435844" cy="261824"/>
          </a:xfrm>
          <a:prstGeom prst="roundRect">
            <a:avLst/>
          </a:prstGeom>
          <a:solidFill>
            <a:schemeClr val="accent2"/>
          </a:solidFill>
          <a:ln w="19050" cap="flat" cmpd="sng" algn="ctr">
            <a:no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pitchFamily="34" charset="0"/>
              </a:rPr>
              <a:t>Matriz estratégica de mercados internacionales para Quito</a:t>
            </a:r>
          </a:p>
        </p:txBody>
      </p:sp>
    </p:spTree>
    <p:extLst>
      <p:ext uri="{BB962C8B-B14F-4D97-AF65-F5344CB8AC3E}">
        <p14:creationId xmlns:p14="http://schemas.microsoft.com/office/powerpoint/2010/main" val="1304610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internacional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internacionales</a:t>
            </a:r>
            <a:endParaRPr lang="es-ES" sz="1900" dirty="0"/>
          </a:p>
        </p:txBody>
      </p:sp>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54</a:t>
            </a:fld>
            <a:endParaRPr lang="en-US" dirty="0">
              <a:solidFill>
                <a:srgbClr val="002776"/>
              </a:solidFill>
            </a:endParaRPr>
          </a:p>
        </p:txBody>
      </p:sp>
      <p:sp>
        <p:nvSpPr>
          <p:cNvPr id="5" name="Rectangle 4"/>
          <p:cNvSpPr/>
          <p:nvPr/>
        </p:nvSpPr>
        <p:spPr>
          <a:xfrm>
            <a:off x="5236624" y="2450643"/>
            <a:ext cx="4183441" cy="1490765"/>
          </a:xfrm>
          <a:prstGeom prst="rect">
            <a:avLst/>
          </a:prstGeom>
        </p:spPr>
        <p:txBody>
          <a:bodyPr wrap="square" lIns="85952" tIns="42976" rIns="85952" bIns="42976">
            <a:spAutoFit/>
          </a:bodyPr>
          <a:lstStyle/>
          <a:p>
            <a:pPr marL="270090" indent="-268597" algn="just" defTabSz="859536" fontAlgn="base">
              <a:lnSpc>
                <a:spcPct val="107000"/>
              </a:lnSpc>
              <a:spcBef>
                <a:spcPct val="40000"/>
              </a:spcBef>
              <a:spcAft>
                <a:spcPts val="752"/>
              </a:spcAft>
              <a:buClr>
                <a:srgbClr val="000000"/>
              </a:buClr>
              <a:buFont typeface="Arial" panose="020B0604020202020204" pitchFamily="34" charset="0"/>
              <a:buChar char="•"/>
            </a:pPr>
            <a:r>
              <a:rPr lang="es-ES" sz="1300" kern="1400" dirty="0">
                <a:solidFill>
                  <a:srgbClr val="1F4E79"/>
                </a:solidFill>
                <a:ea typeface="Batang"/>
                <a:cs typeface="Times New Roman" panose="02020603050405020304" pitchFamily="18" charset="0"/>
              </a:rPr>
              <a:t>Asignación del 50% al grupo Desarrollo</a:t>
            </a:r>
          </a:p>
          <a:p>
            <a:pPr marL="270090" indent="-268597" algn="just" defTabSz="859536" fontAlgn="base">
              <a:lnSpc>
                <a:spcPct val="107000"/>
              </a:lnSpc>
              <a:spcBef>
                <a:spcPct val="40000"/>
              </a:spcBef>
              <a:spcAft>
                <a:spcPts val="752"/>
              </a:spcAft>
              <a:buClr>
                <a:srgbClr val="000000"/>
              </a:buClr>
              <a:buFont typeface="Arial" panose="020B0604020202020204" pitchFamily="34" charset="0"/>
              <a:buChar char="•"/>
            </a:pPr>
            <a:r>
              <a:rPr lang="es-ES" sz="1300" kern="1400" dirty="0">
                <a:solidFill>
                  <a:srgbClr val="1F4E79"/>
                </a:solidFill>
                <a:ea typeface="Batang"/>
                <a:cs typeface="Times New Roman" panose="02020603050405020304" pitchFamily="18" charset="0"/>
              </a:rPr>
              <a:t>Asignación del 25% al grupo Posicionamiento</a:t>
            </a:r>
          </a:p>
          <a:p>
            <a:pPr marL="270090" indent="-268597" algn="just" defTabSz="859536" fontAlgn="base">
              <a:lnSpc>
                <a:spcPct val="107000"/>
              </a:lnSpc>
              <a:spcBef>
                <a:spcPct val="40000"/>
              </a:spcBef>
              <a:spcAft>
                <a:spcPts val="752"/>
              </a:spcAft>
              <a:buClr>
                <a:srgbClr val="000000"/>
              </a:buClr>
              <a:buFont typeface="Arial" panose="020B0604020202020204" pitchFamily="34" charset="0"/>
              <a:buChar char="•"/>
            </a:pPr>
            <a:r>
              <a:rPr lang="es-ES" sz="1300" kern="1400" dirty="0">
                <a:solidFill>
                  <a:srgbClr val="1F4E79"/>
                </a:solidFill>
                <a:ea typeface="Batang"/>
                <a:cs typeface="Times New Roman" panose="02020603050405020304" pitchFamily="18" charset="0"/>
              </a:rPr>
              <a:t>Asignación del 20% al grupo Mantenimiento</a:t>
            </a:r>
          </a:p>
          <a:p>
            <a:pPr marL="270090" indent="-268597" algn="just" defTabSz="859536" fontAlgn="base">
              <a:lnSpc>
                <a:spcPct val="107000"/>
              </a:lnSpc>
              <a:spcBef>
                <a:spcPct val="40000"/>
              </a:spcBef>
              <a:spcAft>
                <a:spcPts val="752"/>
              </a:spcAft>
              <a:buClr>
                <a:srgbClr val="000000"/>
              </a:buClr>
              <a:buFont typeface="Arial" panose="020B0604020202020204" pitchFamily="34" charset="0"/>
              <a:buChar char="•"/>
            </a:pPr>
            <a:r>
              <a:rPr lang="es-ES" sz="1300" kern="1400" dirty="0">
                <a:solidFill>
                  <a:srgbClr val="1F4E79"/>
                </a:solidFill>
                <a:ea typeface="Batang"/>
                <a:cs typeface="Times New Roman" panose="02020603050405020304" pitchFamily="18" charset="0"/>
              </a:rPr>
              <a:t>Asignación del 5% al grupo Oportunidad</a:t>
            </a:r>
          </a:p>
        </p:txBody>
      </p:sp>
      <p:sp>
        <p:nvSpPr>
          <p:cNvPr id="6" name="TextBox 5"/>
          <p:cNvSpPr txBox="1"/>
          <p:nvPr/>
        </p:nvSpPr>
        <p:spPr bwMode="auto">
          <a:xfrm>
            <a:off x="415031" y="2127214"/>
            <a:ext cx="3834540" cy="2127593"/>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marL="270090" indent="-268597" algn="just" defTabSz="859536">
              <a:lnSpc>
                <a:spcPct val="107000"/>
              </a:lnSpc>
              <a:spcAft>
                <a:spcPts val="752"/>
              </a:spcAft>
              <a:buFont typeface="Arial" panose="020B0604020202020204" pitchFamily="34" charset="0"/>
              <a:buChar char="•"/>
            </a:pPr>
            <a:r>
              <a:rPr lang="es-ES" sz="1300" kern="1400" dirty="0">
                <a:solidFill>
                  <a:srgbClr val="1F4E79"/>
                </a:solidFill>
                <a:latin typeface="Arial"/>
                <a:ea typeface="Batang"/>
                <a:cs typeface="Times New Roman" panose="02020603050405020304" pitchFamily="18" charset="0"/>
              </a:rPr>
              <a:t>Distribución del 50% del presupuesto a todos los mercados </a:t>
            </a:r>
            <a:r>
              <a:rPr lang="es-ES" sz="1300" kern="1400" dirty="0">
                <a:solidFill>
                  <a:srgbClr val="1F4E79"/>
                </a:solidFill>
                <a:ea typeface="Batang"/>
                <a:cs typeface="Times New Roman" panose="02020603050405020304" pitchFamily="18" charset="0"/>
              </a:rPr>
              <a:t>(12,5 a cada uno)</a:t>
            </a:r>
            <a:endParaRPr lang="es-ES" sz="1300" kern="1400" dirty="0">
              <a:solidFill>
                <a:srgbClr val="1F4E79"/>
              </a:solidFill>
              <a:latin typeface="Arial"/>
              <a:ea typeface="Batang"/>
              <a:cs typeface="Times New Roman" panose="02020603050405020304" pitchFamily="18" charset="0"/>
            </a:endParaRPr>
          </a:p>
          <a:p>
            <a:pPr marL="270090" indent="-268597" algn="just" defTabSz="859536">
              <a:lnSpc>
                <a:spcPct val="107000"/>
              </a:lnSpc>
              <a:spcAft>
                <a:spcPts val="752"/>
              </a:spcAft>
              <a:buFont typeface="Arial" panose="020B0604020202020204" pitchFamily="34" charset="0"/>
              <a:buChar char="•"/>
            </a:pPr>
            <a:r>
              <a:rPr lang="es-ES" sz="1300" kern="1400" dirty="0">
                <a:solidFill>
                  <a:srgbClr val="1F4E79"/>
                </a:solidFill>
                <a:latin typeface="Arial"/>
                <a:ea typeface="Batang"/>
                <a:cs typeface="Times New Roman" panose="02020603050405020304" pitchFamily="18" charset="0"/>
              </a:rPr>
              <a:t>Asignación del 10% al grupo Mantenimiento</a:t>
            </a:r>
          </a:p>
          <a:p>
            <a:pPr marL="270090" indent="-268597" algn="just" defTabSz="859536">
              <a:lnSpc>
                <a:spcPct val="107000"/>
              </a:lnSpc>
              <a:spcAft>
                <a:spcPts val="752"/>
              </a:spcAft>
              <a:buFont typeface="Arial" panose="020B0604020202020204" pitchFamily="34" charset="0"/>
              <a:buChar char="•"/>
            </a:pPr>
            <a:r>
              <a:rPr lang="es-ES" sz="1300" kern="1400" dirty="0">
                <a:solidFill>
                  <a:srgbClr val="1F4E79"/>
                </a:solidFill>
                <a:latin typeface="Arial"/>
                <a:ea typeface="Batang"/>
                <a:cs typeface="Times New Roman" panose="02020603050405020304" pitchFamily="18" charset="0"/>
              </a:rPr>
              <a:t>Asignación del 25% al grupo Desarrollo</a:t>
            </a:r>
          </a:p>
          <a:p>
            <a:pPr marL="270090" indent="-268597" algn="just" defTabSz="859536">
              <a:lnSpc>
                <a:spcPct val="107000"/>
              </a:lnSpc>
              <a:spcAft>
                <a:spcPts val="752"/>
              </a:spcAft>
              <a:buFont typeface="Arial" panose="020B0604020202020204" pitchFamily="34" charset="0"/>
              <a:buChar char="•"/>
            </a:pPr>
            <a:r>
              <a:rPr lang="es-ES" sz="1300" kern="1400" dirty="0">
                <a:solidFill>
                  <a:srgbClr val="1F4E79"/>
                </a:solidFill>
                <a:latin typeface="Arial"/>
                <a:ea typeface="Batang"/>
                <a:cs typeface="Times New Roman" panose="02020603050405020304" pitchFamily="18" charset="0"/>
              </a:rPr>
              <a:t>Asignación del 15% al grupo Posicionamiento</a:t>
            </a:r>
            <a:endParaRPr lang="es-ES_tradnl" sz="1300" kern="1400" dirty="0">
              <a:solidFill>
                <a:srgbClr val="1F4E79"/>
              </a:solidFill>
              <a:latin typeface="Arial"/>
              <a:ea typeface="Batang"/>
              <a:cs typeface="Times New Roman" panose="02020603050405020304" pitchFamily="18" charset="0"/>
            </a:endParaRPr>
          </a:p>
        </p:txBody>
      </p:sp>
      <p:sp>
        <p:nvSpPr>
          <p:cNvPr id="7" name="Rounded Rectangle 6"/>
          <p:cNvSpPr/>
          <p:nvPr/>
        </p:nvSpPr>
        <p:spPr bwMode="auto">
          <a:xfrm>
            <a:off x="415031" y="1840912"/>
            <a:ext cx="3834540" cy="261824"/>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Online </a:t>
            </a:r>
            <a:endParaRPr lang="es-ES" sz="1500" b="1" dirty="0">
              <a:solidFill>
                <a:srgbClr val="FFFFFF"/>
              </a:solidFill>
              <a:cs typeface="Arial" pitchFamily="34" charset="0"/>
            </a:endParaRPr>
          </a:p>
        </p:txBody>
      </p:sp>
      <p:sp>
        <p:nvSpPr>
          <p:cNvPr id="8" name="Rounded Rectangle 7"/>
          <p:cNvSpPr/>
          <p:nvPr/>
        </p:nvSpPr>
        <p:spPr bwMode="auto">
          <a:xfrm>
            <a:off x="5243229" y="1865388"/>
            <a:ext cx="3893213" cy="261824"/>
          </a:xfrm>
          <a:prstGeom prst="roundRect">
            <a:avLst/>
          </a:prstGeom>
          <a:solidFill>
            <a:schemeClr val="accent2"/>
          </a:solidFill>
          <a:ln w="19050" cap="flat" cmpd="sng" algn="ctr">
            <a:no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Offline</a:t>
            </a:r>
            <a:endParaRPr lang="es-ES" sz="1500" b="1" dirty="0">
              <a:solidFill>
                <a:srgbClr val="FFFFFF"/>
              </a:solidFill>
              <a:cs typeface="Arial" pitchFamily="34" charset="0"/>
            </a:endParaRPr>
          </a:p>
        </p:txBody>
      </p:sp>
      <p:grpSp>
        <p:nvGrpSpPr>
          <p:cNvPr id="9" name="Group 8"/>
          <p:cNvGrpSpPr/>
          <p:nvPr/>
        </p:nvGrpSpPr>
        <p:grpSpPr>
          <a:xfrm>
            <a:off x="602702" y="1100184"/>
            <a:ext cx="8506751" cy="587212"/>
            <a:chOff x="297003" y="1521755"/>
            <a:chExt cx="8531610" cy="301465"/>
          </a:xfrm>
        </p:grpSpPr>
        <p:cxnSp>
          <p:nvCxnSpPr>
            <p:cNvPr id="10" name="iBar:83/125"/>
            <p:cNvCxnSpPr>
              <a:cxnSpLocks noChangeShapeType="1"/>
            </p:cNvCxnSpPr>
            <p:nvPr/>
          </p:nvCxnSpPr>
          <p:spPr bwMode="auto">
            <a:xfrm flipV="1">
              <a:off x="297003" y="1653325"/>
              <a:ext cx="8531610" cy="0"/>
            </a:xfrm>
            <a:prstGeom prst="line">
              <a:avLst/>
            </a:prstGeom>
            <a:noFill/>
            <a:ln w="9525" algn="ctr">
              <a:solidFill>
                <a:srgbClr val="002776"/>
              </a:solidFill>
              <a:round/>
              <a:headEnd/>
              <a:tailEnd/>
            </a:ln>
            <a:extLst>
              <a:ext uri="{909E8E84-426E-40DD-AFC4-6F175D3DCCD1}">
                <a14:hiddenFill xmlns:a14="http://schemas.microsoft.com/office/drawing/2010/main">
                  <a:noFill/>
                </a14:hiddenFill>
              </a:ext>
            </a:extLst>
          </p:spPr>
        </p:cxnSp>
        <p:sp>
          <p:nvSpPr>
            <p:cNvPr id="11" name="TxtBox:83/125"/>
            <p:cNvSpPr/>
            <p:nvPr/>
          </p:nvSpPr>
          <p:spPr bwMode="auto">
            <a:xfrm>
              <a:off x="2534764" y="1521755"/>
              <a:ext cx="4195665" cy="301465"/>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wrap="square" lIns="36000" tIns="0" rIns="36000" bIns="0" anchor="ctr">
              <a:spAutoFit/>
            </a:bodyPr>
            <a:lstStyle/>
            <a:p>
              <a:pPr algn="ctr" defTabSz="859536" fontAlgn="base">
                <a:lnSpc>
                  <a:spcPct val="106000"/>
                </a:lnSpc>
                <a:spcBef>
                  <a:spcPct val="0"/>
                </a:spcBef>
                <a:spcAft>
                  <a:spcPct val="0"/>
                </a:spcAft>
              </a:pPr>
              <a:r>
                <a:rPr lang="es-ES" b="1" dirty="0">
                  <a:solidFill>
                    <a:srgbClr val="002776"/>
                  </a:solidFill>
                  <a:cs typeface="Arial" charset="0"/>
                </a:rPr>
                <a:t>Distribución del Presupuesto según priorización de mercados</a:t>
              </a:r>
            </a:p>
          </p:txBody>
        </p:sp>
      </p:grpSp>
      <p:sp>
        <p:nvSpPr>
          <p:cNvPr id="12" name="CuadroTexto 11"/>
          <p:cNvSpPr txBox="1"/>
          <p:nvPr/>
        </p:nvSpPr>
        <p:spPr>
          <a:xfrm>
            <a:off x="786399" y="5151385"/>
            <a:ext cx="8350043" cy="728890"/>
          </a:xfrm>
          <a:prstGeom prst="rect">
            <a:avLst/>
          </a:prstGeom>
          <a:solidFill>
            <a:schemeClr val="accent2">
              <a:lumMod val="20000"/>
              <a:lumOff val="80000"/>
            </a:schemeClr>
          </a:solidFill>
        </p:spPr>
        <p:txBody>
          <a:bodyPr wrap="square" lIns="85952" tIns="42976" rIns="85952" bIns="42976" rtlCol="0">
            <a:spAutoFit/>
          </a:bodyPr>
          <a:lstStyle/>
          <a:p>
            <a:pPr marL="1493" algn="just" defTabSz="859536" fontAlgn="base">
              <a:lnSpc>
                <a:spcPct val="107000"/>
              </a:lnSpc>
              <a:spcBef>
                <a:spcPct val="40000"/>
              </a:spcBef>
              <a:spcAft>
                <a:spcPts val="752"/>
              </a:spcAft>
              <a:buClr>
                <a:srgbClr val="000000"/>
              </a:buClr>
            </a:pPr>
            <a:r>
              <a:rPr lang="es-MX" sz="1300" b="1" kern="1400" dirty="0">
                <a:solidFill>
                  <a:srgbClr val="002776"/>
                </a:solidFill>
                <a:ea typeface="Batang"/>
                <a:cs typeface="Times New Roman" panose="02020603050405020304" pitchFamily="18" charset="0"/>
              </a:rPr>
              <a:t>Se sugiere esta distribución de presupuesto de marketing según priorización de mercados, que ayude a conseguir los objetivos para cada grupo. La distribución de presupuesto online del 50% para todos los mercados responde a la lógica de impacto indiscriminado de acciones generales online. </a:t>
            </a:r>
          </a:p>
        </p:txBody>
      </p:sp>
    </p:spTree>
    <p:extLst>
      <p:ext uri="{BB962C8B-B14F-4D97-AF65-F5344CB8AC3E}">
        <p14:creationId xmlns:p14="http://schemas.microsoft.com/office/powerpoint/2010/main" val="3793255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nacionales</a:t>
            </a:r>
            <a:endParaRPr lang="es-ES" sz="1900" dirty="0">
              <a:solidFill>
                <a:srgbClr val="00A1DE"/>
              </a:solidFill>
            </a:endParaRPr>
          </a:p>
        </p:txBody>
      </p:sp>
      <p:sp>
        <p:nvSpPr>
          <p:cNvPr id="22" name="TextBox 21"/>
          <p:cNvSpPr txBox="1"/>
          <p:nvPr/>
        </p:nvSpPr>
        <p:spPr bwMode="auto">
          <a:xfrm>
            <a:off x="621224" y="2132856"/>
            <a:ext cx="8371462" cy="2065171"/>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marL="344392" indent="-342900" algn="just" defTabSz="859536">
              <a:buFont typeface="+mj-lt"/>
              <a:buAutoNum type="alphaLcPeriod"/>
            </a:pPr>
            <a:r>
              <a:rPr lang="es-ES_tradnl" sz="1100" dirty="0" smtClean="0">
                <a:solidFill>
                  <a:srgbClr val="002776"/>
                </a:solidFill>
              </a:rPr>
              <a:t>Análisis realizado principalmente a partir de datos cualitativos, por falta de datos cuantitativos sobre la situación de mercado turístico interno de Ecuador. </a:t>
            </a:r>
            <a:endParaRPr lang="es-ES_tradnl" sz="1100" dirty="0">
              <a:solidFill>
                <a:srgbClr val="002776"/>
              </a:solidFill>
            </a:endParaRPr>
          </a:p>
          <a:p>
            <a:pPr marL="344392" indent="-342900" algn="just" defTabSz="859536">
              <a:buFont typeface="+mj-lt"/>
              <a:buAutoNum type="alphaLcPeriod"/>
            </a:pPr>
            <a:r>
              <a:rPr lang="es-ES_tradnl" sz="1100" dirty="0">
                <a:solidFill>
                  <a:srgbClr val="002776"/>
                </a:solidFill>
              </a:rPr>
              <a:t>Se </a:t>
            </a:r>
            <a:r>
              <a:rPr lang="es-ES_tradnl" sz="1100" dirty="0" smtClean="0">
                <a:solidFill>
                  <a:srgbClr val="002776"/>
                </a:solidFill>
              </a:rPr>
              <a:t>utilizó datos </a:t>
            </a:r>
            <a:r>
              <a:rPr lang="es-ES_tradnl" sz="1100" dirty="0">
                <a:solidFill>
                  <a:srgbClr val="002776"/>
                </a:solidFill>
              </a:rPr>
              <a:t>del </a:t>
            </a:r>
            <a:r>
              <a:rPr lang="es-ES_tradnl" sz="1100" dirty="0" err="1">
                <a:solidFill>
                  <a:srgbClr val="002776"/>
                </a:solidFill>
              </a:rPr>
              <a:t>Mintur</a:t>
            </a:r>
            <a:r>
              <a:rPr lang="es-ES_tradnl" sz="1100" dirty="0">
                <a:solidFill>
                  <a:srgbClr val="002776"/>
                </a:solidFill>
              </a:rPr>
              <a:t> </a:t>
            </a:r>
            <a:r>
              <a:rPr lang="es-ES_tradnl" sz="1100" dirty="0" smtClean="0">
                <a:solidFill>
                  <a:srgbClr val="002776"/>
                </a:solidFill>
              </a:rPr>
              <a:t>sobre perfil </a:t>
            </a:r>
            <a:r>
              <a:rPr lang="es-ES_tradnl" sz="1100" dirty="0">
                <a:solidFill>
                  <a:srgbClr val="002776"/>
                </a:solidFill>
              </a:rPr>
              <a:t>de demanda por </a:t>
            </a:r>
            <a:r>
              <a:rPr lang="es-ES_tradnl" sz="1100" dirty="0" smtClean="0">
                <a:solidFill>
                  <a:srgbClr val="002776"/>
                </a:solidFill>
              </a:rPr>
              <a:t>ciudad de Ecuador, </a:t>
            </a:r>
            <a:r>
              <a:rPr lang="es-ES_tradnl" sz="1100" dirty="0">
                <a:solidFill>
                  <a:srgbClr val="002776"/>
                </a:solidFill>
              </a:rPr>
              <a:t>motivos de viaje, tipo de viaje, grupos de viaje, cercanía, conectividad y temporadas. </a:t>
            </a:r>
          </a:p>
          <a:p>
            <a:pPr marL="344392" indent="-342900" algn="just" defTabSz="859536">
              <a:buFont typeface="+mj-lt"/>
              <a:buAutoNum type="alphaLcPeriod"/>
            </a:pPr>
            <a:r>
              <a:rPr lang="es-ES_tradnl" sz="1100" dirty="0">
                <a:solidFill>
                  <a:srgbClr val="002776"/>
                </a:solidFill>
              </a:rPr>
              <a:t>Se </a:t>
            </a:r>
            <a:r>
              <a:rPr lang="es-ES_tradnl" sz="1100" dirty="0" smtClean="0">
                <a:solidFill>
                  <a:srgbClr val="002776"/>
                </a:solidFill>
              </a:rPr>
              <a:t>tomó datos </a:t>
            </a:r>
            <a:r>
              <a:rPr lang="es-ES_tradnl" sz="1100" dirty="0">
                <a:solidFill>
                  <a:srgbClr val="002776"/>
                </a:solidFill>
              </a:rPr>
              <a:t>cuantitativos de estadía y gasto obtenidos de </a:t>
            </a:r>
            <a:r>
              <a:rPr lang="es-ES_tradnl" sz="1100" dirty="0" smtClean="0">
                <a:solidFill>
                  <a:srgbClr val="002776"/>
                </a:solidFill>
              </a:rPr>
              <a:t>encuestas de Quito Turismo, como un dato orientativo pero no determinante. </a:t>
            </a:r>
            <a:endParaRPr lang="es-ES_tradnl" sz="1100" dirty="0">
              <a:solidFill>
                <a:srgbClr val="002776"/>
              </a:solidFill>
            </a:endParaRPr>
          </a:p>
        </p:txBody>
      </p:sp>
      <p:sp>
        <p:nvSpPr>
          <p:cNvPr id="17" name="Rounded Rectangle 20"/>
          <p:cNvSpPr/>
          <p:nvPr/>
        </p:nvSpPr>
        <p:spPr bwMode="auto">
          <a:xfrm>
            <a:off x="556844" y="936350"/>
            <a:ext cx="8435844" cy="459898"/>
          </a:xfrm>
          <a:prstGeom prst="roundRect">
            <a:avLst/>
          </a:prstGeom>
          <a:solidFill>
            <a:schemeClr val="tx2">
              <a:lumMod val="60000"/>
              <a:lumOff val="40000"/>
            </a:schemeClr>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pitchFamily="34" charset="0"/>
              </a:rPr>
              <a:t>Se busca ordenar a los mercados por los objetivos que se pretenden en cada ciudad emisora</a:t>
            </a:r>
          </a:p>
        </p:txBody>
      </p:sp>
      <p:sp>
        <p:nvSpPr>
          <p:cNvPr id="20" name="CuadroTexto 19"/>
          <p:cNvSpPr txBox="1"/>
          <p:nvPr/>
        </p:nvSpPr>
        <p:spPr>
          <a:xfrm>
            <a:off x="556843" y="1491486"/>
            <a:ext cx="8435843" cy="425346"/>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100" b="1" dirty="0">
                <a:solidFill>
                  <a:srgbClr val="002776"/>
                </a:solidFill>
                <a:cs typeface="Arial" charset="0"/>
              </a:rPr>
              <a:t>La reclasificación permite maximizar el aprovechamiento de los recursos disponibles y dedicar la cantidad correcta de recursos a cada mercado según su importancia y </a:t>
            </a:r>
            <a:r>
              <a:rPr lang="es-MX" sz="1100" b="1" dirty="0" smtClean="0">
                <a:solidFill>
                  <a:srgbClr val="002776"/>
                </a:solidFill>
                <a:cs typeface="Arial" charset="0"/>
              </a:rPr>
              <a:t>madurez en relación a Quito. </a:t>
            </a:r>
            <a:endParaRPr lang="es-MX" sz="1100" b="1" dirty="0">
              <a:solidFill>
                <a:srgbClr val="002776"/>
              </a:solidFill>
              <a:cs typeface="Arial" charset="0"/>
            </a:endParaRPr>
          </a:p>
        </p:txBody>
      </p:sp>
      <p:sp>
        <p:nvSpPr>
          <p:cNvPr id="29" name="TextBox 15"/>
          <p:cNvSpPr txBox="1"/>
          <p:nvPr/>
        </p:nvSpPr>
        <p:spPr bwMode="auto">
          <a:xfrm>
            <a:off x="841862" y="6120054"/>
            <a:ext cx="8153258" cy="612168"/>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spcAft>
                <a:spcPts val="0"/>
              </a:spcAft>
            </a:pPr>
            <a:endParaRPr lang="es-ES" dirty="0">
              <a:solidFill>
                <a:srgbClr val="002776"/>
              </a:solidFill>
            </a:endParaRPr>
          </a:p>
        </p:txBody>
      </p:sp>
      <p:sp>
        <p:nvSpPr>
          <p:cNvPr id="32" name="TextBox 21"/>
          <p:cNvSpPr txBox="1"/>
          <p:nvPr/>
        </p:nvSpPr>
        <p:spPr bwMode="auto">
          <a:xfrm>
            <a:off x="615259" y="4221088"/>
            <a:ext cx="8377427" cy="1142062"/>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marL="1492" defTabSz="859536"/>
            <a:r>
              <a:rPr lang="es-ES" sz="1100" dirty="0">
                <a:solidFill>
                  <a:srgbClr val="002776"/>
                </a:solidFill>
              </a:rPr>
              <a:t>Los criterios empleados en el análisis y clasificación de mercados </a:t>
            </a:r>
            <a:r>
              <a:rPr lang="es-ES" sz="1100" dirty="0" smtClean="0">
                <a:solidFill>
                  <a:srgbClr val="002776"/>
                </a:solidFill>
              </a:rPr>
              <a:t>nacionales, </a:t>
            </a:r>
            <a:r>
              <a:rPr lang="es-ES" sz="1100" dirty="0">
                <a:solidFill>
                  <a:srgbClr val="002776"/>
                </a:solidFill>
              </a:rPr>
              <a:t>son su atractivo como </a:t>
            </a:r>
            <a:r>
              <a:rPr lang="es-ES" sz="1100" dirty="0" smtClean="0">
                <a:solidFill>
                  <a:srgbClr val="002776"/>
                </a:solidFill>
              </a:rPr>
              <a:t>mercado, </a:t>
            </a:r>
            <a:r>
              <a:rPr lang="es-ES" sz="1100" dirty="0">
                <a:solidFill>
                  <a:srgbClr val="002776"/>
                </a:solidFill>
              </a:rPr>
              <a:t>y el grado de fortalezas o competitividad de Quito en cada uno de ellos. </a:t>
            </a:r>
            <a:r>
              <a:rPr lang="es-ES" sz="1100" dirty="0" smtClean="0">
                <a:solidFill>
                  <a:srgbClr val="002776"/>
                </a:solidFill>
              </a:rPr>
              <a:t>Estas </a:t>
            </a:r>
            <a:r>
              <a:rPr lang="es-ES" sz="1100" dirty="0">
                <a:solidFill>
                  <a:srgbClr val="002776"/>
                </a:solidFill>
              </a:rPr>
              <a:t>variables son el resultado de la agregación ponderada de los </a:t>
            </a:r>
            <a:r>
              <a:rPr lang="es-ES" sz="1100" dirty="0" smtClean="0">
                <a:solidFill>
                  <a:srgbClr val="002776"/>
                </a:solidFill>
              </a:rPr>
              <a:t>siguientes </a:t>
            </a:r>
            <a:r>
              <a:rPr lang="es-ES" sz="1100" dirty="0">
                <a:solidFill>
                  <a:srgbClr val="002776"/>
                </a:solidFill>
              </a:rPr>
              <a:t>indicadores de cada uno: </a:t>
            </a:r>
            <a:endParaRPr lang="es-ES" sz="1100" dirty="0" smtClean="0">
              <a:solidFill>
                <a:srgbClr val="002776"/>
              </a:solidFill>
            </a:endParaRPr>
          </a:p>
          <a:p>
            <a:pPr marL="165636" indent="-164144" defTabSz="859536">
              <a:buFont typeface="Arial" panose="020B0604020202020204" pitchFamily="34" charset="0"/>
              <a:buChar char="•"/>
            </a:pPr>
            <a:r>
              <a:rPr lang="es-ES" sz="1100" dirty="0" smtClean="0">
                <a:solidFill>
                  <a:srgbClr val="002776"/>
                </a:solidFill>
              </a:rPr>
              <a:t>Principales ciudades </a:t>
            </a:r>
            <a:r>
              <a:rPr lang="es-ES" sz="1100" dirty="0">
                <a:solidFill>
                  <a:srgbClr val="002776"/>
                </a:solidFill>
              </a:rPr>
              <a:t>históricas </a:t>
            </a:r>
            <a:r>
              <a:rPr lang="es-ES" sz="1100" dirty="0" smtClean="0">
                <a:solidFill>
                  <a:srgbClr val="002776"/>
                </a:solidFill>
              </a:rPr>
              <a:t>emisoras a Quito</a:t>
            </a:r>
          </a:p>
          <a:p>
            <a:pPr marL="165636" indent="-164144" defTabSz="859536">
              <a:buFont typeface="Arial" panose="020B0604020202020204" pitchFamily="34" charset="0"/>
              <a:buChar char="•"/>
            </a:pPr>
            <a:r>
              <a:rPr lang="es-ES" sz="1100" dirty="0" smtClean="0">
                <a:solidFill>
                  <a:srgbClr val="002776"/>
                </a:solidFill>
              </a:rPr>
              <a:t>Conectividad</a:t>
            </a:r>
            <a:r>
              <a:rPr lang="es-ES" sz="1100" dirty="0">
                <a:solidFill>
                  <a:srgbClr val="002776"/>
                </a:solidFill>
              </a:rPr>
              <a:t>, cercanía y temporalidad</a:t>
            </a:r>
          </a:p>
          <a:p>
            <a:pPr marL="165636" indent="-164144" defTabSz="859536">
              <a:buFont typeface="Arial" panose="020B0604020202020204" pitchFamily="34" charset="0"/>
              <a:buChar char="•"/>
            </a:pPr>
            <a:r>
              <a:rPr lang="es-ES" sz="1100" dirty="0">
                <a:solidFill>
                  <a:srgbClr val="002776"/>
                </a:solidFill>
              </a:rPr>
              <a:t>Motivación, tipo de viaje y Oferta de </a:t>
            </a:r>
            <a:r>
              <a:rPr lang="es-ES" sz="1100" dirty="0" smtClean="0">
                <a:solidFill>
                  <a:srgbClr val="002776"/>
                </a:solidFill>
              </a:rPr>
              <a:t>Quito relacionada</a:t>
            </a:r>
            <a:endParaRPr lang="es-ES" sz="1100" dirty="0">
              <a:solidFill>
                <a:srgbClr val="002776"/>
              </a:solidFill>
            </a:endParaRPr>
          </a:p>
        </p:txBody>
      </p:sp>
      <p:grpSp>
        <p:nvGrpSpPr>
          <p:cNvPr id="33" name="Group 23"/>
          <p:cNvGrpSpPr/>
          <p:nvPr/>
        </p:nvGrpSpPr>
        <p:grpSpPr>
          <a:xfrm>
            <a:off x="485936" y="2120981"/>
            <a:ext cx="8506751" cy="212045"/>
            <a:chOff x="297003" y="1562424"/>
            <a:chExt cx="8531610" cy="108860"/>
          </a:xfrm>
        </p:grpSpPr>
        <p:cxnSp>
          <p:nvCxnSpPr>
            <p:cNvPr id="34" name="iBar:83/125"/>
            <p:cNvCxnSpPr>
              <a:cxnSpLocks noChangeShapeType="1"/>
            </p:cNvCxnSpPr>
            <p:nvPr/>
          </p:nvCxnSpPr>
          <p:spPr bwMode="auto">
            <a:xfrm flipV="1">
              <a:off x="297003" y="1653325"/>
              <a:ext cx="8531610" cy="0"/>
            </a:xfrm>
            <a:prstGeom prst="line">
              <a:avLst/>
            </a:prstGeom>
            <a:noFill/>
            <a:ln w="9525" algn="ctr">
              <a:solidFill>
                <a:srgbClr val="002776"/>
              </a:solidFill>
              <a:round/>
              <a:headEnd/>
              <a:tailEnd/>
            </a:ln>
            <a:extLst>
              <a:ext uri="{909E8E84-426E-40DD-AFC4-6F175D3DCCD1}">
                <a14:hiddenFill xmlns:a14="http://schemas.microsoft.com/office/drawing/2010/main">
                  <a:noFill/>
                </a14:hiddenFill>
              </a:ext>
            </a:extLst>
          </p:spPr>
        </p:cxnSp>
        <p:sp>
          <p:nvSpPr>
            <p:cNvPr id="35" name="TxtBox:83/125"/>
            <p:cNvSpPr/>
            <p:nvPr/>
          </p:nvSpPr>
          <p:spPr bwMode="auto">
            <a:xfrm>
              <a:off x="2534764" y="1562424"/>
              <a:ext cx="4195665" cy="108860"/>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wrap="square" lIns="36000" tIns="0" rIns="36000" bIns="0" anchor="ctr">
              <a:spAutoFit/>
            </a:bodyPr>
            <a:lstStyle/>
            <a:p>
              <a:pPr algn="ctr" defTabSz="859536" fontAlgn="base">
                <a:lnSpc>
                  <a:spcPct val="106000"/>
                </a:lnSpc>
                <a:spcBef>
                  <a:spcPct val="0"/>
                </a:spcBef>
                <a:spcAft>
                  <a:spcPct val="0"/>
                </a:spcAft>
              </a:pPr>
              <a:r>
                <a:rPr lang="es-ES" sz="1300" b="1" dirty="0">
                  <a:solidFill>
                    <a:srgbClr val="002776"/>
                  </a:solidFill>
                  <a:cs typeface="Arial" charset="0"/>
                </a:rPr>
                <a:t>Criterios de </a:t>
              </a:r>
              <a:r>
                <a:rPr lang="es-ES" sz="1300" b="1" dirty="0" smtClean="0">
                  <a:solidFill>
                    <a:srgbClr val="002776"/>
                  </a:solidFill>
                  <a:cs typeface="Arial" charset="0"/>
                </a:rPr>
                <a:t>clasificación de </a:t>
              </a:r>
              <a:r>
                <a:rPr lang="es-ES" sz="1300" b="1" dirty="0">
                  <a:solidFill>
                    <a:srgbClr val="002776"/>
                  </a:solidFill>
                  <a:cs typeface="Arial" charset="0"/>
                </a:rPr>
                <a:t>mercados nacionales</a:t>
              </a:r>
            </a:p>
          </p:txBody>
        </p:sp>
      </p:grpSp>
      <p:sp>
        <p:nvSpPr>
          <p:cNvPr id="36" name="TextBox 21"/>
          <p:cNvSpPr txBox="1"/>
          <p:nvPr/>
        </p:nvSpPr>
        <p:spPr bwMode="auto">
          <a:xfrm>
            <a:off x="698654" y="5733256"/>
            <a:ext cx="8185943" cy="696036"/>
          </a:xfrm>
          <a:prstGeom prst="rect">
            <a:avLst/>
          </a:prstGeom>
          <a:solidFill>
            <a:schemeClr val="accent2"/>
          </a:solidFill>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r>
              <a:rPr lang="es-ES" b="1" dirty="0">
                <a:solidFill>
                  <a:srgbClr val="FFFFFF"/>
                </a:solidFill>
              </a:rPr>
              <a:t>En el caso de los  mercados nacionales por su funcionamiento y preferencias, solo se detectan tres grandes grupos: Mercados de Desarrollo, de Posicionamiento y de Oportunidad.</a:t>
            </a:r>
          </a:p>
        </p:txBody>
      </p:sp>
      <p:sp>
        <p:nvSpPr>
          <p:cNvPr id="15" name="Slide Number Placeholder 2"/>
          <p:cNvSpPr>
            <a:spLocks noGrp="1"/>
          </p:cNvSpPr>
          <p:nvPr>
            <p:ph type="sldNum" sz="quarter" idx="10"/>
          </p:nvPr>
        </p:nvSpPr>
        <p:spPr>
          <a:xfrm>
            <a:off x="450205" y="6554108"/>
            <a:ext cx="306387" cy="144247"/>
          </a:xfrm>
        </p:spPr>
        <p:txBody>
          <a:bodyPr/>
          <a:lstStyle/>
          <a:p>
            <a:pPr>
              <a:defRPr/>
            </a:pPr>
            <a:r>
              <a:rPr lang="en-US" dirty="0" smtClean="0">
                <a:solidFill>
                  <a:srgbClr val="002776"/>
                </a:solidFill>
              </a:rPr>
              <a:t>55</a:t>
            </a:r>
            <a:endParaRPr lang="en-US" dirty="0">
              <a:solidFill>
                <a:srgbClr val="002776"/>
              </a:solidFill>
            </a:endParaRPr>
          </a:p>
        </p:txBody>
      </p:sp>
    </p:spTree>
    <p:extLst>
      <p:ext uri="{BB962C8B-B14F-4D97-AF65-F5344CB8AC3E}">
        <p14:creationId xmlns:p14="http://schemas.microsoft.com/office/powerpoint/2010/main" val="87703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nacionales</a:t>
            </a:r>
            <a:endParaRPr lang="es-ES" sz="1900" dirty="0">
              <a:solidFill>
                <a:srgbClr val="00A1DE"/>
              </a:solidFill>
            </a:endParaRPr>
          </a:p>
        </p:txBody>
      </p:sp>
      <p:sp>
        <p:nvSpPr>
          <p:cNvPr id="21" name="Rounded Rectangle 20"/>
          <p:cNvSpPr/>
          <p:nvPr/>
        </p:nvSpPr>
        <p:spPr bwMode="auto">
          <a:xfrm>
            <a:off x="736399" y="2636912"/>
            <a:ext cx="8327194" cy="211882"/>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Definición y </a:t>
            </a:r>
            <a:r>
              <a:rPr lang="es-ES" sz="1500" b="1" dirty="0" smtClean="0">
                <a:solidFill>
                  <a:srgbClr val="FFFFFF"/>
                </a:solidFill>
                <a:cs typeface="Arial" charset="0"/>
              </a:rPr>
              <a:t>clasificación de mercados nacionales </a:t>
            </a:r>
            <a:r>
              <a:rPr lang="es-ES" sz="1500" b="1" dirty="0">
                <a:solidFill>
                  <a:srgbClr val="FFFFFF"/>
                </a:solidFill>
                <a:cs typeface="Arial" charset="0"/>
              </a:rPr>
              <a:t>por </a:t>
            </a:r>
            <a:r>
              <a:rPr lang="es-ES" sz="1500" b="1" dirty="0" smtClean="0">
                <a:solidFill>
                  <a:srgbClr val="FFFFFF"/>
                </a:solidFill>
                <a:cs typeface="Arial" charset="0"/>
              </a:rPr>
              <a:t>objetivo promocional</a:t>
            </a:r>
            <a:endParaRPr lang="es-ES" sz="1500" b="1" dirty="0">
              <a:solidFill>
                <a:srgbClr val="FFFFFF"/>
              </a:solidFill>
              <a:cs typeface="Arial" pitchFamily="34" charset="0"/>
            </a:endParaRPr>
          </a:p>
        </p:txBody>
      </p:sp>
      <p:sp>
        <p:nvSpPr>
          <p:cNvPr id="23" name="Freeform 25"/>
          <p:cNvSpPr>
            <a:spLocks/>
          </p:cNvSpPr>
          <p:nvPr/>
        </p:nvSpPr>
        <p:spPr bwMode="auto">
          <a:xfrm>
            <a:off x="611374" y="3151806"/>
            <a:ext cx="51815" cy="317582"/>
          </a:xfrm>
          <a:custGeom>
            <a:avLst/>
            <a:gdLst>
              <a:gd name="T0" fmla="*/ 10 w 10"/>
              <a:gd name="T1" fmla="*/ 7 h 70"/>
              <a:gd name="T2" fmla="*/ 8 w 10"/>
              <a:gd name="T3" fmla="*/ 14 h 70"/>
              <a:gd name="T4" fmla="*/ 6 w 10"/>
              <a:gd name="T5" fmla="*/ 35 h 70"/>
              <a:gd name="T6" fmla="*/ 6 w 10"/>
              <a:gd name="T7" fmla="*/ 55 h 70"/>
              <a:gd name="T8" fmla="*/ 7 w 10"/>
              <a:gd name="T9" fmla="*/ 66 h 70"/>
              <a:gd name="T10" fmla="*/ 8 w 10"/>
              <a:gd name="T11" fmla="*/ 67 h 70"/>
              <a:gd name="T12" fmla="*/ 9 w 10"/>
              <a:gd name="T13" fmla="*/ 68 h 70"/>
              <a:gd name="T14" fmla="*/ 7 w 10"/>
              <a:gd name="T15" fmla="*/ 70 h 70"/>
              <a:gd name="T16" fmla="*/ 3 w 10"/>
              <a:gd name="T17" fmla="*/ 68 h 70"/>
              <a:gd name="T18" fmla="*/ 2 w 10"/>
              <a:gd name="T19" fmla="*/ 65 h 70"/>
              <a:gd name="T20" fmla="*/ 2 w 10"/>
              <a:gd name="T21" fmla="*/ 20 h 70"/>
              <a:gd name="T22" fmla="*/ 0 w 10"/>
              <a:gd name="T23" fmla="*/ 19 h 70"/>
              <a:gd name="T24" fmla="*/ 0 w 10"/>
              <a:gd name="T25" fmla="*/ 17 h 70"/>
              <a:gd name="T26" fmla="*/ 2 w 10"/>
              <a:gd name="T27" fmla="*/ 8 h 70"/>
              <a:gd name="T28" fmla="*/ 5 w 10"/>
              <a:gd name="T29" fmla="*/ 0 h 70"/>
              <a:gd name="T30" fmla="*/ 8 w 10"/>
              <a:gd name="T31" fmla="*/ 3 h 70"/>
              <a:gd name="T32" fmla="*/ 10 w 10"/>
              <a:gd name="T33"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0">
                <a:moveTo>
                  <a:pt x="10" y="7"/>
                </a:moveTo>
                <a:cubicBezTo>
                  <a:pt x="10" y="8"/>
                  <a:pt x="9" y="10"/>
                  <a:pt x="8" y="14"/>
                </a:cubicBezTo>
                <a:cubicBezTo>
                  <a:pt x="7" y="23"/>
                  <a:pt x="6" y="30"/>
                  <a:pt x="6" y="35"/>
                </a:cubicBezTo>
                <a:cubicBezTo>
                  <a:pt x="6" y="55"/>
                  <a:pt x="6" y="55"/>
                  <a:pt x="6" y="55"/>
                </a:cubicBezTo>
                <a:cubicBezTo>
                  <a:pt x="6" y="61"/>
                  <a:pt x="6" y="64"/>
                  <a:pt x="7" y="66"/>
                </a:cubicBezTo>
                <a:cubicBezTo>
                  <a:pt x="7" y="66"/>
                  <a:pt x="7" y="66"/>
                  <a:pt x="8" y="67"/>
                </a:cubicBezTo>
                <a:cubicBezTo>
                  <a:pt x="8" y="67"/>
                  <a:pt x="9" y="68"/>
                  <a:pt x="9" y="68"/>
                </a:cubicBezTo>
                <a:cubicBezTo>
                  <a:pt x="9" y="69"/>
                  <a:pt x="8" y="70"/>
                  <a:pt x="7" y="70"/>
                </a:cubicBezTo>
                <a:cubicBezTo>
                  <a:pt x="6" y="70"/>
                  <a:pt x="4" y="69"/>
                  <a:pt x="3" y="68"/>
                </a:cubicBezTo>
                <a:cubicBezTo>
                  <a:pt x="2" y="67"/>
                  <a:pt x="2" y="66"/>
                  <a:pt x="2" y="65"/>
                </a:cubicBezTo>
                <a:cubicBezTo>
                  <a:pt x="2" y="20"/>
                  <a:pt x="2" y="20"/>
                  <a:pt x="2" y="20"/>
                </a:cubicBezTo>
                <a:cubicBezTo>
                  <a:pt x="2" y="20"/>
                  <a:pt x="1" y="19"/>
                  <a:pt x="0" y="19"/>
                </a:cubicBezTo>
                <a:cubicBezTo>
                  <a:pt x="0" y="17"/>
                  <a:pt x="0" y="17"/>
                  <a:pt x="0" y="17"/>
                </a:cubicBezTo>
                <a:cubicBezTo>
                  <a:pt x="0" y="15"/>
                  <a:pt x="1" y="12"/>
                  <a:pt x="2" y="8"/>
                </a:cubicBezTo>
                <a:cubicBezTo>
                  <a:pt x="3" y="3"/>
                  <a:pt x="4" y="0"/>
                  <a:pt x="5" y="0"/>
                </a:cubicBezTo>
                <a:cubicBezTo>
                  <a:pt x="6" y="0"/>
                  <a:pt x="7" y="1"/>
                  <a:pt x="8" y="3"/>
                </a:cubicBezTo>
                <a:cubicBezTo>
                  <a:pt x="9" y="5"/>
                  <a:pt x="10" y="6"/>
                  <a:pt x="10" y="7"/>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27" name="TextBox 13"/>
          <p:cNvSpPr txBox="1"/>
          <p:nvPr/>
        </p:nvSpPr>
        <p:spPr bwMode="auto">
          <a:xfrm>
            <a:off x="910334" y="3068960"/>
            <a:ext cx="8153258" cy="518764"/>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spcAft>
                <a:spcPts val="0"/>
              </a:spcAft>
            </a:pPr>
            <a:r>
              <a:rPr lang="es-ES" sz="1300" b="1" dirty="0">
                <a:solidFill>
                  <a:srgbClr val="002776"/>
                </a:solidFill>
              </a:rPr>
              <a:t>MERCADOS DE DESARROLLO: Guayaquil, Cuenca e Ibarra</a:t>
            </a:r>
          </a:p>
          <a:p>
            <a:pPr algn="just" defTabSz="859536">
              <a:spcAft>
                <a:spcPts val="0"/>
              </a:spcAft>
            </a:pPr>
            <a:r>
              <a:rPr lang="es-ES" sz="1300" dirty="0" smtClean="0">
                <a:solidFill>
                  <a:srgbClr val="002776"/>
                </a:solidFill>
              </a:rPr>
              <a:t>Requerirán inversión para optimizar su captación. Son mercados atractivos y se deberá hacer acciones enfocadas e intensivas en ellos. </a:t>
            </a:r>
            <a:endParaRPr lang="es-ES" dirty="0">
              <a:solidFill>
                <a:srgbClr val="002776"/>
              </a:solidFill>
            </a:endParaRPr>
          </a:p>
        </p:txBody>
      </p:sp>
      <p:sp>
        <p:nvSpPr>
          <p:cNvPr id="28" name="TextBox 14"/>
          <p:cNvSpPr txBox="1"/>
          <p:nvPr/>
        </p:nvSpPr>
        <p:spPr bwMode="auto">
          <a:xfrm>
            <a:off x="910334" y="3898010"/>
            <a:ext cx="8153258" cy="599328"/>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spcAft>
                <a:spcPts val="0"/>
              </a:spcAft>
            </a:pPr>
            <a:r>
              <a:rPr lang="es-ES" sz="1300" b="1" dirty="0">
                <a:solidFill>
                  <a:srgbClr val="002776"/>
                </a:solidFill>
              </a:rPr>
              <a:t>MERCADOS DE POSICIONAMIENTO: Ambato, Latacunga y Portoviejo</a:t>
            </a:r>
            <a:r>
              <a:rPr lang="es-ES" sz="1300" dirty="0">
                <a:solidFill>
                  <a:srgbClr val="002776"/>
                </a:solidFill>
              </a:rPr>
              <a:t>.</a:t>
            </a:r>
          </a:p>
          <a:p>
            <a:pPr algn="just" defTabSz="859536">
              <a:spcAft>
                <a:spcPts val="0"/>
              </a:spcAft>
            </a:pPr>
            <a:r>
              <a:rPr lang="es-ES" sz="1300" dirty="0">
                <a:solidFill>
                  <a:srgbClr val="002776"/>
                </a:solidFill>
              </a:rPr>
              <a:t>Mercados </a:t>
            </a:r>
            <a:r>
              <a:rPr lang="es-ES" sz="1300" dirty="0" smtClean="0">
                <a:solidFill>
                  <a:srgbClr val="002776"/>
                </a:solidFill>
              </a:rPr>
              <a:t>de menor tamaño que los anteriores, y para los cuales se debe posicionar valores únicos del destino para motivar su visita. </a:t>
            </a:r>
            <a:endParaRPr lang="es-ES" sz="1300" dirty="0">
              <a:solidFill>
                <a:srgbClr val="002776"/>
              </a:solidFill>
            </a:endParaRPr>
          </a:p>
        </p:txBody>
      </p:sp>
      <p:sp>
        <p:nvSpPr>
          <p:cNvPr id="29" name="TextBox 15"/>
          <p:cNvSpPr txBox="1"/>
          <p:nvPr/>
        </p:nvSpPr>
        <p:spPr bwMode="auto">
          <a:xfrm>
            <a:off x="879379" y="4841455"/>
            <a:ext cx="8153258" cy="612168"/>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spcAft>
                <a:spcPts val="0"/>
              </a:spcAft>
            </a:pPr>
            <a:r>
              <a:rPr lang="es-ES" sz="1300" b="1" dirty="0">
                <a:solidFill>
                  <a:srgbClr val="002776"/>
                </a:solidFill>
              </a:rPr>
              <a:t>MERCADOS DE OPORTUNIDAD : Santo Domingo. Manta, Riobamba</a:t>
            </a:r>
            <a:r>
              <a:rPr lang="es-ES" sz="1300" dirty="0">
                <a:solidFill>
                  <a:srgbClr val="002776"/>
                </a:solidFill>
              </a:rPr>
              <a:t>.</a:t>
            </a:r>
          </a:p>
          <a:p>
            <a:pPr algn="just" defTabSz="859536">
              <a:spcAft>
                <a:spcPts val="0"/>
              </a:spcAft>
            </a:pPr>
            <a:r>
              <a:rPr lang="es-ES" sz="1300" dirty="0">
                <a:solidFill>
                  <a:srgbClr val="002776"/>
                </a:solidFill>
              </a:rPr>
              <a:t>Donde únicamente exista una opción de participar en conjunto con </a:t>
            </a:r>
            <a:r>
              <a:rPr lang="es-ES" sz="1300" dirty="0" smtClean="0">
                <a:solidFill>
                  <a:srgbClr val="002776"/>
                </a:solidFill>
              </a:rPr>
              <a:t>otros actores (</a:t>
            </a:r>
            <a:r>
              <a:rPr lang="es-ES" sz="1300" dirty="0" err="1" smtClean="0">
                <a:solidFill>
                  <a:srgbClr val="002776"/>
                </a:solidFill>
              </a:rPr>
              <a:t>Mintur</a:t>
            </a:r>
            <a:r>
              <a:rPr lang="es-ES" sz="1300" dirty="0" smtClean="0">
                <a:solidFill>
                  <a:srgbClr val="002776"/>
                </a:solidFill>
              </a:rPr>
              <a:t>, otros). No se propone inversión inicial, pero se asigna una porción de presupuesto. En cualquier caso, si se realiza alguna acción oportuna, se debe buscar alto impacto en prensa y notoriedad. </a:t>
            </a:r>
            <a:endParaRPr lang="es-ES" dirty="0">
              <a:solidFill>
                <a:srgbClr val="002776"/>
              </a:solidFill>
            </a:endParaRPr>
          </a:p>
        </p:txBody>
      </p:sp>
      <p:sp>
        <p:nvSpPr>
          <p:cNvPr id="30" name="Freeform 26"/>
          <p:cNvSpPr>
            <a:spLocks/>
          </p:cNvSpPr>
          <p:nvPr/>
        </p:nvSpPr>
        <p:spPr bwMode="auto">
          <a:xfrm>
            <a:off x="556842" y="4005064"/>
            <a:ext cx="212694" cy="317582"/>
          </a:xfrm>
          <a:custGeom>
            <a:avLst/>
            <a:gdLst>
              <a:gd name="T0" fmla="*/ 48 w 48"/>
              <a:gd name="T1" fmla="*/ 62 h 69"/>
              <a:gd name="T2" fmla="*/ 46 w 48"/>
              <a:gd name="T3" fmla="*/ 65 h 69"/>
              <a:gd name="T4" fmla="*/ 45 w 48"/>
              <a:gd name="T5" fmla="*/ 64 h 69"/>
              <a:gd name="T6" fmla="*/ 39 w 48"/>
              <a:gd name="T7" fmla="*/ 63 h 69"/>
              <a:gd name="T8" fmla="*/ 10 w 48"/>
              <a:gd name="T9" fmla="*/ 67 h 69"/>
              <a:gd name="T10" fmla="*/ 7 w 48"/>
              <a:gd name="T11" fmla="*/ 68 h 69"/>
              <a:gd name="T12" fmla="*/ 3 w 48"/>
              <a:gd name="T13" fmla="*/ 69 h 69"/>
              <a:gd name="T14" fmla="*/ 0 w 48"/>
              <a:gd name="T15" fmla="*/ 66 h 69"/>
              <a:gd name="T16" fmla="*/ 1 w 48"/>
              <a:gd name="T17" fmla="*/ 62 h 69"/>
              <a:gd name="T18" fmla="*/ 11 w 48"/>
              <a:gd name="T19" fmla="*/ 54 h 69"/>
              <a:gd name="T20" fmla="*/ 26 w 48"/>
              <a:gd name="T21" fmla="*/ 35 h 69"/>
              <a:gd name="T22" fmla="*/ 35 w 48"/>
              <a:gd name="T23" fmla="*/ 14 h 69"/>
              <a:gd name="T24" fmla="*/ 32 w 48"/>
              <a:gd name="T25" fmla="*/ 6 h 69"/>
              <a:gd name="T26" fmla="*/ 24 w 48"/>
              <a:gd name="T27" fmla="*/ 3 h 69"/>
              <a:gd name="T28" fmla="*/ 14 w 48"/>
              <a:gd name="T29" fmla="*/ 7 h 69"/>
              <a:gd name="T30" fmla="*/ 7 w 48"/>
              <a:gd name="T31" fmla="*/ 16 h 69"/>
              <a:gd name="T32" fmla="*/ 6 w 48"/>
              <a:gd name="T33" fmla="*/ 22 h 69"/>
              <a:gd name="T34" fmla="*/ 4 w 48"/>
              <a:gd name="T35" fmla="*/ 26 h 69"/>
              <a:gd name="T36" fmla="*/ 1 w 48"/>
              <a:gd name="T37" fmla="*/ 25 h 69"/>
              <a:gd name="T38" fmla="*/ 0 w 48"/>
              <a:gd name="T39" fmla="*/ 23 h 69"/>
              <a:gd name="T40" fmla="*/ 5 w 48"/>
              <a:gd name="T41" fmla="*/ 11 h 69"/>
              <a:gd name="T42" fmla="*/ 15 w 48"/>
              <a:gd name="T43" fmla="*/ 2 h 69"/>
              <a:gd name="T44" fmla="*/ 25 w 48"/>
              <a:gd name="T45" fmla="*/ 0 h 69"/>
              <a:gd name="T46" fmla="*/ 36 w 48"/>
              <a:gd name="T47" fmla="*/ 4 h 69"/>
              <a:gd name="T48" fmla="*/ 41 w 48"/>
              <a:gd name="T49" fmla="*/ 15 h 69"/>
              <a:gd name="T50" fmla="*/ 31 w 48"/>
              <a:gd name="T51" fmla="*/ 37 h 69"/>
              <a:gd name="T52" fmla="*/ 14 w 48"/>
              <a:gd name="T53" fmla="*/ 55 h 69"/>
              <a:gd name="T54" fmla="*/ 10 w 48"/>
              <a:gd name="T55" fmla="*/ 58 h 69"/>
              <a:gd name="T56" fmla="*/ 8 w 48"/>
              <a:gd name="T57" fmla="*/ 62 h 69"/>
              <a:gd name="T58" fmla="*/ 9 w 48"/>
              <a:gd name="T59" fmla="*/ 63 h 69"/>
              <a:gd name="T60" fmla="*/ 10 w 48"/>
              <a:gd name="T61" fmla="*/ 63 h 69"/>
              <a:gd name="T62" fmla="*/ 44 w 48"/>
              <a:gd name="T63" fmla="*/ 58 h 69"/>
              <a:gd name="T64" fmla="*/ 47 w 48"/>
              <a:gd name="T65" fmla="*/ 59 h 69"/>
              <a:gd name="T66" fmla="*/ 48 w 48"/>
              <a:gd name="T6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9">
                <a:moveTo>
                  <a:pt x="48" y="62"/>
                </a:moveTo>
                <a:cubicBezTo>
                  <a:pt x="48" y="64"/>
                  <a:pt x="47" y="65"/>
                  <a:pt x="46" y="65"/>
                </a:cubicBezTo>
                <a:cubicBezTo>
                  <a:pt x="46" y="65"/>
                  <a:pt x="46" y="64"/>
                  <a:pt x="45" y="64"/>
                </a:cubicBezTo>
                <a:cubicBezTo>
                  <a:pt x="43" y="63"/>
                  <a:pt x="41" y="63"/>
                  <a:pt x="39" y="63"/>
                </a:cubicBezTo>
                <a:cubicBezTo>
                  <a:pt x="30" y="63"/>
                  <a:pt x="20" y="65"/>
                  <a:pt x="10" y="67"/>
                </a:cubicBezTo>
                <a:cubicBezTo>
                  <a:pt x="10" y="67"/>
                  <a:pt x="9" y="68"/>
                  <a:pt x="7" y="68"/>
                </a:cubicBezTo>
                <a:cubicBezTo>
                  <a:pt x="5" y="69"/>
                  <a:pt x="4" y="69"/>
                  <a:pt x="3" y="69"/>
                </a:cubicBezTo>
                <a:cubicBezTo>
                  <a:pt x="1" y="69"/>
                  <a:pt x="0" y="68"/>
                  <a:pt x="0" y="66"/>
                </a:cubicBezTo>
                <a:cubicBezTo>
                  <a:pt x="0" y="64"/>
                  <a:pt x="0" y="63"/>
                  <a:pt x="1" y="62"/>
                </a:cubicBezTo>
                <a:cubicBezTo>
                  <a:pt x="3" y="60"/>
                  <a:pt x="6" y="57"/>
                  <a:pt x="11" y="54"/>
                </a:cubicBezTo>
                <a:cubicBezTo>
                  <a:pt x="16" y="49"/>
                  <a:pt x="22" y="42"/>
                  <a:pt x="26" y="35"/>
                </a:cubicBezTo>
                <a:cubicBezTo>
                  <a:pt x="32" y="27"/>
                  <a:pt x="35" y="20"/>
                  <a:pt x="35" y="14"/>
                </a:cubicBezTo>
                <a:cubicBezTo>
                  <a:pt x="35" y="11"/>
                  <a:pt x="34" y="8"/>
                  <a:pt x="32" y="6"/>
                </a:cubicBezTo>
                <a:cubicBezTo>
                  <a:pt x="30" y="4"/>
                  <a:pt x="27" y="3"/>
                  <a:pt x="24" y="3"/>
                </a:cubicBezTo>
                <a:cubicBezTo>
                  <a:pt x="21" y="3"/>
                  <a:pt x="18" y="4"/>
                  <a:pt x="14" y="7"/>
                </a:cubicBezTo>
                <a:cubicBezTo>
                  <a:pt x="10" y="10"/>
                  <a:pt x="8" y="12"/>
                  <a:pt x="7" y="16"/>
                </a:cubicBezTo>
                <a:cubicBezTo>
                  <a:pt x="7" y="18"/>
                  <a:pt x="7" y="20"/>
                  <a:pt x="6" y="22"/>
                </a:cubicBezTo>
                <a:cubicBezTo>
                  <a:pt x="6" y="25"/>
                  <a:pt x="5" y="26"/>
                  <a:pt x="4" y="26"/>
                </a:cubicBezTo>
                <a:cubicBezTo>
                  <a:pt x="3" y="26"/>
                  <a:pt x="2" y="26"/>
                  <a:pt x="1" y="25"/>
                </a:cubicBezTo>
                <a:cubicBezTo>
                  <a:pt x="0" y="24"/>
                  <a:pt x="0" y="23"/>
                  <a:pt x="0" y="23"/>
                </a:cubicBezTo>
                <a:cubicBezTo>
                  <a:pt x="0" y="19"/>
                  <a:pt x="2" y="15"/>
                  <a:pt x="5" y="11"/>
                </a:cubicBezTo>
                <a:cubicBezTo>
                  <a:pt x="8" y="7"/>
                  <a:pt x="11" y="4"/>
                  <a:pt x="15" y="2"/>
                </a:cubicBezTo>
                <a:cubicBezTo>
                  <a:pt x="18" y="0"/>
                  <a:pt x="21" y="0"/>
                  <a:pt x="25" y="0"/>
                </a:cubicBezTo>
                <a:cubicBezTo>
                  <a:pt x="29" y="0"/>
                  <a:pt x="33" y="1"/>
                  <a:pt x="36" y="4"/>
                </a:cubicBezTo>
                <a:cubicBezTo>
                  <a:pt x="39" y="8"/>
                  <a:pt x="41" y="11"/>
                  <a:pt x="41" y="15"/>
                </a:cubicBezTo>
                <a:cubicBezTo>
                  <a:pt x="41" y="22"/>
                  <a:pt x="38" y="29"/>
                  <a:pt x="31" y="37"/>
                </a:cubicBezTo>
                <a:cubicBezTo>
                  <a:pt x="27" y="42"/>
                  <a:pt x="22" y="48"/>
                  <a:pt x="14" y="55"/>
                </a:cubicBezTo>
                <a:cubicBezTo>
                  <a:pt x="12" y="57"/>
                  <a:pt x="11" y="58"/>
                  <a:pt x="10" y="58"/>
                </a:cubicBezTo>
                <a:cubicBezTo>
                  <a:pt x="9" y="60"/>
                  <a:pt x="8" y="61"/>
                  <a:pt x="8" y="62"/>
                </a:cubicBezTo>
                <a:cubicBezTo>
                  <a:pt x="8" y="63"/>
                  <a:pt x="9" y="63"/>
                  <a:pt x="9" y="63"/>
                </a:cubicBezTo>
                <a:cubicBezTo>
                  <a:pt x="10" y="63"/>
                  <a:pt x="10" y="63"/>
                  <a:pt x="10" y="63"/>
                </a:cubicBezTo>
                <a:cubicBezTo>
                  <a:pt x="44" y="58"/>
                  <a:pt x="44" y="58"/>
                  <a:pt x="44" y="58"/>
                </a:cubicBezTo>
                <a:cubicBezTo>
                  <a:pt x="45" y="57"/>
                  <a:pt x="46" y="58"/>
                  <a:pt x="47" y="59"/>
                </a:cubicBezTo>
                <a:cubicBezTo>
                  <a:pt x="48" y="60"/>
                  <a:pt x="48" y="61"/>
                  <a:pt x="48" y="62"/>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31" name="Freeform 27"/>
          <p:cNvSpPr>
            <a:spLocks/>
          </p:cNvSpPr>
          <p:nvPr/>
        </p:nvSpPr>
        <p:spPr bwMode="auto">
          <a:xfrm>
            <a:off x="544336" y="4887549"/>
            <a:ext cx="212694" cy="317582"/>
          </a:xfrm>
          <a:custGeom>
            <a:avLst/>
            <a:gdLst>
              <a:gd name="T0" fmla="*/ 53 w 53"/>
              <a:gd name="T1" fmla="*/ 46 h 70"/>
              <a:gd name="T2" fmla="*/ 49 w 53"/>
              <a:gd name="T3" fmla="*/ 58 h 70"/>
              <a:gd name="T4" fmla="*/ 24 w 53"/>
              <a:gd name="T5" fmla="*/ 70 h 70"/>
              <a:gd name="T6" fmla="*/ 11 w 53"/>
              <a:gd name="T7" fmla="*/ 68 h 70"/>
              <a:gd name="T8" fmla="*/ 4 w 53"/>
              <a:gd name="T9" fmla="*/ 64 h 70"/>
              <a:gd name="T10" fmla="*/ 0 w 53"/>
              <a:gd name="T11" fmla="*/ 58 h 70"/>
              <a:gd name="T12" fmla="*/ 1 w 53"/>
              <a:gd name="T13" fmla="*/ 56 h 70"/>
              <a:gd name="T14" fmla="*/ 3 w 53"/>
              <a:gd name="T15" fmla="*/ 55 h 70"/>
              <a:gd name="T16" fmla="*/ 6 w 53"/>
              <a:gd name="T17" fmla="*/ 58 h 70"/>
              <a:gd name="T18" fmla="*/ 7 w 53"/>
              <a:gd name="T19" fmla="*/ 62 h 70"/>
              <a:gd name="T20" fmla="*/ 21 w 53"/>
              <a:gd name="T21" fmla="*/ 66 h 70"/>
              <a:gd name="T22" fmla="*/ 34 w 53"/>
              <a:gd name="T23" fmla="*/ 63 h 70"/>
              <a:gd name="T24" fmla="*/ 44 w 53"/>
              <a:gd name="T25" fmla="*/ 54 h 70"/>
              <a:gd name="T26" fmla="*/ 47 w 53"/>
              <a:gd name="T27" fmla="*/ 47 h 70"/>
              <a:gd name="T28" fmla="*/ 41 w 53"/>
              <a:gd name="T29" fmla="*/ 37 h 70"/>
              <a:gd name="T30" fmla="*/ 29 w 53"/>
              <a:gd name="T31" fmla="*/ 33 h 70"/>
              <a:gd name="T32" fmla="*/ 22 w 53"/>
              <a:gd name="T33" fmla="*/ 36 h 70"/>
              <a:gd name="T34" fmla="*/ 12 w 53"/>
              <a:gd name="T35" fmla="*/ 38 h 70"/>
              <a:gd name="T36" fmla="*/ 9 w 53"/>
              <a:gd name="T37" fmla="*/ 37 h 70"/>
              <a:gd name="T38" fmla="*/ 10 w 53"/>
              <a:gd name="T39" fmla="*/ 33 h 70"/>
              <a:gd name="T40" fmla="*/ 18 w 53"/>
              <a:gd name="T41" fmla="*/ 31 h 70"/>
              <a:gd name="T42" fmla="*/ 26 w 53"/>
              <a:gd name="T43" fmla="*/ 30 h 70"/>
              <a:gd name="T44" fmla="*/ 34 w 53"/>
              <a:gd name="T45" fmla="*/ 23 h 70"/>
              <a:gd name="T46" fmla="*/ 39 w 53"/>
              <a:gd name="T47" fmla="*/ 12 h 70"/>
              <a:gd name="T48" fmla="*/ 37 w 53"/>
              <a:gd name="T49" fmla="*/ 6 h 70"/>
              <a:gd name="T50" fmla="*/ 31 w 53"/>
              <a:gd name="T51" fmla="*/ 4 h 70"/>
              <a:gd name="T52" fmla="*/ 21 w 53"/>
              <a:gd name="T53" fmla="*/ 7 h 70"/>
              <a:gd name="T54" fmla="*/ 13 w 53"/>
              <a:gd name="T55" fmla="*/ 13 h 70"/>
              <a:gd name="T56" fmla="*/ 13 w 53"/>
              <a:gd name="T57" fmla="*/ 15 h 70"/>
              <a:gd name="T58" fmla="*/ 9 w 53"/>
              <a:gd name="T59" fmla="*/ 19 h 70"/>
              <a:gd name="T60" fmla="*/ 5 w 53"/>
              <a:gd name="T61" fmla="*/ 21 h 70"/>
              <a:gd name="T62" fmla="*/ 3 w 53"/>
              <a:gd name="T63" fmla="*/ 21 h 70"/>
              <a:gd name="T64" fmla="*/ 2 w 53"/>
              <a:gd name="T65" fmla="*/ 19 h 70"/>
              <a:gd name="T66" fmla="*/ 4 w 53"/>
              <a:gd name="T67" fmla="*/ 14 h 70"/>
              <a:gd name="T68" fmla="*/ 16 w 53"/>
              <a:gd name="T69" fmla="*/ 4 h 70"/>
              <a:gd name="T70" fmla="*/ 31 w 53"/>
              <a:gd name="T71" fmla="*/ 0 h 70"/>
              <a:gd name="T72" fmla="*/ 41 w 53"/>
              <a:gd name="T73" fmla="*/ 3 h 70"/>
              <a:gd name="T74" fmla="*/ 44 w 53"/>
              <a:gd name="T75" fmla="*/ 11 h 70"/>
              <a:gd name="T76" fmla="*/ 41 w 53"/>
              <a:gd name="T77" fmla="*/ 21 h 70"/>
              <a:gd name="T78" fmla="*/ 33 w 53"/>
              <a:gd name="T79" fmla="*/ 30 h 70"/>
              <a:gd name="T80" fmla="*/ 39 w 53"/>
              <a:gd name="T81" fmla="*/ 31 h 70"/>
              <a:gd name="T82" fmla="*/ 48 w 53"/>
              <a:gd name="T83" fmla="*/ 35 h 70"/>
              <a:gd name="T84" fmla="*/ 53 w 53"/>
              <a:gd name="T8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70">
                <a:moveTo>
                  <a:pt x="53" y="46"/>
                </a:moveTo>
                <a:cubicBezTo>
                  <a:pt x="53" y="51"/>
                  <a:pt x="52" y="54"/>
                  <a:pt x="49" y="58"/>
                </a:cubicBezTo>
                <a:cubicBezTo>
                  <a:pt x="43" y="66"/>
                  <a:pt x="35" y="70"/>
                  <a:pt x="24" y="70"/>
                </a:cubicBezTo>
                <a:cubicBezTo>
                  <a:pt x="20" y="70"/>
                  <a:pt x="15" y="69"/>
                  <a:pt x="11" y="68"/>
                </a:cubicBezTo>
                <a:cubicBezTo>
                  <a:pt x="9" y="67"/>
                  <a:pt x="6" y="66"/>
                  <a:pt x="4" y="64"/>
                </a:cubicBezTo>
                <a:cubicBezTo>
                  <a:pt x="1" y="62"/>
                  <a:pt x="0" y="60"/>
                  <a:pt x="0" y="58"/>
                </a:cubicBezTo>
                <a:cubicBezTo>
                  <a:pt x="0" y="57"/>
                  <a:pt x="0" y="57"/>
                  <a:pt x="1" y="56"/>
                </a:cubicBezTo>
                <a:cubicBezTo>
                  <a:pt x="1" y="55"/>
                  <a:pt x="2" y="55"/>
                  <a:pt x="3" y="55"/>
                </a:cubicBezTo>
                <a:cubicBezTo>
                  <a:pt x="4" y="55"/>
                  <a:pt x="5" y="56"/>
                  <a:pt x="6" y="58"/>
                </a:cubicBezTo>
                <a:cubicBezTo>
                  <a:pt x="6" y="59"/>
                  <a:pt x="7" y="60"/>
                  <a:pt x="7" y="62"/>
                </a:cubicBezTo>
                <a:cubicBezTo>
                  <a:pt x="9" y="65"/>
                  <a:pt x="14" y="66"/>
                  <a:pt x="21" y="66"/>
                </a:cubicBezTo>
                <a:cubicBezTo>
                  <a:pt x="26" y="66"/>
                  <a:pt x="30" y="65"/>
                  <a:pt x="34" y="63"/>
                </a:cubicBezTo>
                <a:cubicBezTo>
                  <a:pt x="39" y="61"/>
                  <a:pt x="42" y="58"/>
                  <a:pt x="44" y="54"/>
                </a:cubicBezTo>
                <a:cubicBezTo>
                  <a:pt x="46" y="51"/>
                  <a:pt x="47" y="49"/>
                  <a:pt x="47" y="47"/>
                </a:cubicBezTo>
                <a:cubicBezTo>
                  <a:pt x="47" y="43"/>
                  <a:pt x="45" y="40"/>
                  <a:pt x="41" y="37"/>
                </a:cubicBezTo>
                <a:cubicBezTo>
                  <a:pt x="37" y="35"/>
                  <a:pt x="33" y="33"/>
                  <a:pt x="29" y="33"/>
                </a:cubicBezTo>
                <a:cubicBezTo>
                  <a:pt x="28" y="33"/>
                  <a:pt x="26" y="34"/>
                  <a:pt x="22" y="36"/>
                </a:cubicBezTo>
                <a:cubicBezTo>
                  <a:pt x="18" y="37"/>
                  <a:pt x="15" y="38"/>
                  <a:pt x="12" y="38"/>
                </a:cubicBezTo>
                <a:cubicBezTo>
                  <a:pt x="10" y="38"/>
                  <a:pt x="9" y="38"/>
                  <a:pt x="9" y="37"/>
                </a:cubicBezTo>
                <a:cubicBezTo>
                  <a:pt x="9" y="36"/>
                  <a:pt x="9" y="34"/>
                  <a:pt x="10" y="33"/>
                </a:cubicBezTo>
                <a:cubicBezTo>
                  <a:pt x="11" y="32"/>
                  <a:pt x="14" y="31"/>
                  <a:pt x="18" y="31"/>
                </a:cubicBezTo>
                <a:cubicBezTo>
                  <a:pt x="22" y="31"/>
                  <a:pt x="25" y="30"/>
                  <a:pt x="26" y="30"/>
                </a:cubicBezTo>
                <a:cubicBezTo>
                  <a:pt x="28" y="29"/>
                  <a:pt x="31" y="27"/>
                  <a:pt x="34" y="23"/>
                </a:cubicBezTo>
                <a:cubicBezTo>
                  <a:pt x="37" y="19"/>
                  <a:pt x="39" y="15"/>
                  <a:pt x="39" y="12"/>
                </a:cubicBezTo>
                <a:cubicBezTo>
                  <a:pt x="39" y="10"/>
                  <a:pt x="38" y="8"/>
                  <a:pt x="37" y="6"/>
                </a:cubicBezTo>
                <a:cubicBezTo>
                  <a:pt x="35" y="5"/>
                  <a:pt x="34" y="4"/>
                  <a:pt x="31" y="4"/>
                </a:cubicBezTo>
                <a:cubicBezTo>
                  <a:pt x="29" y="4"/>
                  <a:pt x="25" y="5"/>
                  <a:pt x="21" y="7"/>
                </a:cubicBezTo>
                <a:cubicBezTo>
                  <a:pt x="18" y="9"/>
                  <a:pt x="15" y="11"/>
                  <a:pt x="13" y="13"/>
                </a:cubicBezTo>
                <a:cubicBezTo>
                  <a:pt x="13" y="13"/>
                  <a:pt x="13" y="14"/>
                  <a:pt x="13" y="15"/>
                </a:cubicBezTo>
                <a:cubicBezTo>
                  <a:pt x="12" y="16"/>
                  <a:pt x="10" y="17"/>
                  <a:pt x="9" y="19"/>
                </a:cubicBezTo>
                <a:cubicBezTo>
                  <a:pt x="7" y="21"/>
                  <a:pt x="6" y="21"/>
                  <a:pt x="5" y="21"/>
                </a:cubicBezTo>
                <a:cubicBezTo>
                  <a:pt x="5" y="21"/>
                  <a:pt x="4" y="21"/>
                  <a:pt x="3" y="21"/>
                </a:cubicBezTo>
                <a:cubicBezTo>
                  <a:pt x="2" y="20"/>
                  <a:pt x="2" y="20"/>
                  <a:pt x="2" y="19"/>
                </a:cubicBezTo>
                <a:cubicBezTo>
                  <a:pt x="2" y="18"/>
                  <a:pt x="3" y="16"/>
                  <a:pt x="4" y="14"/>
                </a:cubicBezTo>
                <a:cubicBezTo>
                  <a:pt x="7" y="10"/>
                  <a:pt x="11" y="7"/>
                  <a:pt x="16" y="4"/>
                </a:cubicBezTo>
                <a:cubicBezTo>
                  <a:pt x="22" y="1"/>
                  <a:pt x="27" y="0"/>
                  <a:pt x="31" y="0"/>
                </a:cubicBezTo>
                <a:cubicBezTo>
                  <a:pt x="35" y="0"/>
                  <a:pt x="38" y="1"/>
                  <a:pt x="41" y="3"/>
                </a:cubicBezTo>
                <a:cubicBezTo>
                  <a:pt x="43" y="5"/>
                  <a:pt x="44" y="8"/>
                  <a:pt x="44" y="11"/>
                </a:cubicBezTo>
                <a:cubicBezTo>
                  <a:pt x="44" y="15"/>
                  <a:pt x="43" y="18"/>
                  <a:pt x="41" y="21"/>
                </a:cubicBezTo>
                <a:cubicBezTo>
                  <a:pt x="39" y="24"/>
                  <a:pt x="36" y="27"/>
                  <a:pt x="33" y="30"/>
                </a:cubicBezTo>
                <a:cubicBezTo>
                  <a:pt x="34" y="30"/>
                  <a:pt x="35" y="30"/>
                  <a:pt x="39" y="31"/>
                </a:cubicBezTo>
                <a:cubicBezTo>
                  <a:pt x="43" y="32"/>
                  <a:pt x="46" y="34"/>
                  <a:pt x="48" y="35"/>
                </a:cubicBezTo>
                <a:cubicBezTo>
                  <a:pt x="51" y="38"/>
                  <a:pt x="53" y="42"/>
                  <a:pt x="53" y="46"/>
                </a:cubicBezTo>
                <a:close/>
              </a:path>
            </a:pathLst>
          </a:custGeom>
          <a:solidFill>
            <a:schemeClr val="accent2"/>
          </a:solidFill>
          <a:ln>
            <a:noFill/>
          </a:ln>
        </p:spPr>
        <p:txBody>
          <a:bodyPr vert="horz" wrap="square" lIns="85924" tIns="42961" rIns="85924" bIns="42961" numCol="1" anchor="t" anchorCtr="0" compatLnSpc="1">
            <a:prstTxWarp prst="textNoShape">
              <a:avLst/>
            </a:prstTxWarp>
          </a:bodyPr>
          <a:lstStyle/>
          <a:p>
            <a:pPr defTabSz="859536" fontAlgn="base">
              <a:spcBef>
                <a:spcPct val="0"/>
              </a:spcBef>
              <a:spcAft>
                <a:spcPct val="0"/>
              </a:spcAft>
            </a:pPr>
            <a:endParaRPr lang="es-ES" sz="1900" dirty="0">
              <a:solidFill>
                <a:srgbClr val="000000"/>
              </a:solidFill>
              <a:cs typeface="Arial" charset="0"/>
            </a:endParaRPr>
          </a:p>
        </p:txBody>
      </p:sp>
      <p:sp>
        <p:nvSpPr>
          <p:cNvPr id="32" name="TextBox 21"/>
          <p:cNvSpPr txBox="1"/>
          <p:nvPr/>
        </p:nvSpPr>
        <p:spPr bwMode="auto">
          <a:xfrm>
            <a:off x="7221985" y="4169919"/>
            <a:ext cx="8154164" cy="1142062"/>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marL="165636" indent="-164144" defTabSz="859536">
              <a:buFont typeface="Arial" panose="020B0604020202020204" pitchFamily="34" charset="0"/>
              <a:buChar char="•"/>
            </a:pPr>
            <a:endParaRPr lang="es-ES" sz="1300" dirty="0">
              <a:solidFill>
                <a:srgbClr val="002776"/>
              </a:solidFill>
            </a:endParaRPr>
          </a:p>
        </p:txBody>
      </p:sp>
      <p:sp>
        <p:nvSpPr>
          <p:cNvPr id="2" name="CuadroTexto 1"/>
          <p:cNvSpPr txBox="1"/>
          <p:nvPr/>
        </p:nvSpPr>
        <p:spPr>
          <a:xfrm>
            <a:off x="556843" y="1269202"/>
            <a:ext cx="8579599" cy="917788"/>
          </a:xfrm>
          <a:prstGeom prst="rect">
            <a:avLst/>
          </a:prstGeom>
          <a:solidFill>
            <a:schemeClr val="accent2"/>
          </a:solidFill>
        </p:spPr>
        <p:txBody>
          <a:bodyPr wrap="square" lIns="85952" tIns="42976" rIns="85952" bIns="42976" rtlCol="0">
            <a:spAutoFit/>
          </a:bodyPr>
          <a:lstStyle/>
          <a:p>
            <a:pPr algn="just" defTabSz="859536" fontAlgn="base">
              <a:spcBef>
                <a:spcPct val="0"/>
              </a:spcBef>
              <a:spcAft>
                <a:spcPct val="0"/>
              </a:spcAft>
            </a:pPr>
            <a:r>
              <a:rPr lang="es-MX" b="1" dirty="0">
                <a:solidFill>
                  <a:srgbClr val="FFFFFF"/>
                </a:solidFill>
                <a:cs typeface="Arial" charset="0"/>
              </a:rPr>
              <a:t>En el caso de los mercados nacionales solo existen tres categorías o grupos, ya que no existe el objetivo promocional de mantenimiento de mercados.</a:t>
            </a:r>
          </a:p>
        </p:txBody>
      </p:sp>
      <p:sp>
        <p:nvSpPr>
          <p:cNvPr id="16" name="Slide Number Placeholder 2"/>
          <p:cNvSpPr>
            <a:spLocks noGrp="1"/>
          </p:cNvSpPr>
          <p:nvPr>
            <p:ph type="sldNum" sz="quarter" idx="10"/>
          </p:nvPr>
        </p:nvSpPr>
        <p:spPr>
          <a:xfrm>
            <a:off x="450205" y="6554108"/>
            <a:ext cx="306387" cy="144247"/>
          </a:xfrm>
        </p:spPr>
        <p:txBody>
          <a:bodyPr/>
          <a:lstStyle/>
          <a:p>
            <a:pPr>
              <a:defRPr/>
            </a:pPr>
            <a:r>
              <a:rPr lang="en-US" dirty="0" smtClean="0">
                <a:solidFill>
                  <a:srgbClr val="002776"/>
                </a:solidFill>
              </a:rPr>
              <a:t>56</a:t>
            </a:r>
            <a:endParaRPr lang="en-US" dirty="0">
              <a:solidFill>
                <a:srgbClr val="002776"/>
              </a:solidFill>
            </a:endParaRPr>
          </a:p>
        </p:txBody>
      </p:sp>
    </p:spTree>
    <p:extLst>
      <p:ext uri="{BB962C8B-B14F-4D97-AF65-F5344CB8AC3E}">
        <p14:creationId xmlns:p14="http://schemas.microsoft.com/office/powerpoint/2010/main" val="379646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internacionales</a:t>
            </a:r>
            <a:endParaRPr lang="es-ES" sz="1900" dirty="0"/>
          </a:p>
        </p:txBody>
      </p:sp>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57</a:t>
            </a:fld>
            <a:endParaRPr lang="en-US" dirty="0">
              <a:solidFill>
                <a:srgbClr val="002776"/>
              </a:solidFill>
            </a:endParaRPr>
          </a:p>
        </p:txBody>
      </p:sp>
      <p:sp>
        <p:nvSpPr>
          <p:cNvPr id="6" name="Rectangle 5"/>
          <p:cNvSpPr/>
          <p:nvPr/>
        </p:nvSpPr>
        <p:spPr>
          <a:xfrm>
            <a:off x="603398" y="6206291"/>
            <a:ext cx="449784" cy="14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7" name="Footer Placeholder 3"/>
          <p:cNvSpPr txBox="1">
            <a:spLocks/>
          </p:cNvSpPr>
          <p:nvPr/>
        </p:nvSpPr>
        <p:spPr>
          <a:xfrm>
            <a:off x="1124089" y="6206291"/>
            <a:ext cx="1418116" cy="144247"/>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en desarrollo</a:t>
            </a:r>
            <a:endParaRPr lang="es-ES" dirty="0">
              <a:solidFill>
                <a:srgbClr val="002776"/>
              </a:solidFill>
            </a:endParaRPr>
          </a:p>
        </p:txBody>
      </p:sp>
      <p:sp>
        <p:nvSpPr>
          <p:cNvPr id="8" name="Rectangle 7"/>
          <p:cNvSpPr/>
          <p:nvPr/>
        </p:nvSpPr>
        <p:spPr>
          <a:xfrm>
            <a:off x="2626386" y="6206291"/>
            <a:ext cx="449784" cy="14479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9" name="Footer Placeholder 3"/>
          <p:cNvSpPr txBox="1">
            <a:spLocks/>
          </p:cNvSpPr>
          <p:nvPr/>
        </p:nvSpPr>
        <p:spPr>
          <a:xfrm>
            <a:off x="3147077" y="6206291"/>
            <a:ext cx="1735018" cy="179735"/>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posicionamiento</a:t>
            </a:r>
            <a:endParaRPr lang="es-ES" dirty="0">
              <a:solidFill>
                <a:srgbClr val="002776"/>
              </a:solidFill>
            </a:endParaRPr>
          </a:p>
        </p:txBody>
      </p:sp>
      <p:sp>
        <p:nvSpPr>
          <p:cNvPr id="10" name="Rectangle 9"/>
          <p:cNvSpPr/>
          <p:nvPr/>
        </p:nvSpPr>
        <p:spPr>
          <a:xfrm>
            <a:off x="4966278" y="6206291"/>
            <a:ext cx="449784" cy="144791"/>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lIns="85952" tIns="42976" rIns="85952" bIns="42976" rtlCol="0" anchor="ctr"/>
          <a:lstStyle/>
          <a:p>
            <a:pPr algn="ctr" defTabSz="859536" fontAlgn="base">
              <a:spcBef>
                <a:spcPct val="0"/>
              </a:spcBef>
              <a:spcAft>
                <a:spcPct val="0"/>
              </a:spcAft>
            </a:pPr>
            <a:endParaRPr lang="es-ES" sz="1900">
              <a:solidFill>
                <a:srgbClr val="FFFFFF"/>
              </a:solidFill>
            </a:endParaRPr>
          </a:p>
        </p:txBody>
      </p:sp>
      <p:sp>
        <p:nvSpPr>
          <p:cNvPr id="11" name="Footer Placeholder 3"/>
          <p:cNvSpPr txBox="1">
            <a:spLocks/>
          </p:cNvSpPr>
          <p:nvPr/>
        </p:nvSpPr>
        <p:spPr>
          <a:xfrm>
            <a:off x="5486967" y="6206291"/>
            <a:ext cx="1735018" cy="179735"/>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defTabSz="859536">
              <a:defRPr/>
            </a:pPr>
            <a:r>
              <a:rPr lang="es-ES" dirty="0" smtClean="0">
                <a:solidFill>
                  <a:srgbClr val="002776"/>
                </a:solidFill>
              </a:rPr>
              <a:t>Mercados de oportunidad</a:t>
            </a:r>
            <a:endParaRPr lang="es-ES" dirty="0">
              <a:solidFill>
                <a:srgbClr val="002776"/>
              </a:solidFill>
            </a:endParaRPr>
          </a:p>
        </p:txBody>
      </p:sp>
      <p:graphicFrame>
        <p:nvGraphicFramePr>
          <p:cNvPr id="15" name="1 Gráfico"/>
          <p:cNvGraphicFramePr>
            <a:graphicFrameLocks noGrp="1"/>
          </p:cNvGraphicFramePr>
          <p:nvPr>
            <p:extLst>
              <p:ext uri="{D42A27DB-BD31-4B8C-83A1-F6EECF244321}">
                <p14:modId xmlns:p14="http://schemas.microsoft.com/office/powerpoint/2010/main" val="3098899571"/>
              </p:ext>
            </p:extLst>
          </p:nvPr>
        </p:nvGraphicFramePr>
        <p:xfrm>
          <a:off x="229923" y="895035"/>
          <a:ext cx="9151421" cy="5201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65556218"/>
              </p:ext>
            </p:extLst>
          </p:nvPr>
        </p:nvGraphicFramePr>
        <p:xfrm>
          <a:off x="6654739" y="3102744"/>
          <a:ext cx="3075770" cy="2204596"/>
        </p:xfrm>
        <a:graphic>
          <a:graphicData uri="http://schemas.openxmlformats.org/drawingml/2006/table">
            <a:tbl>
              <a:tblPr firstRow="1" bandRow="1">
                <a:tableStyleId>{5C22544A-7EE6-4342-B048-85BDC9FD1C3A}</a:tableStyleId>
              </a:tblPr>
              <a:tblGrid>
                <a:gridCol w="3075770">
                  <a:extLst>
                    <a:ext uri="{9D8B030D-6E8A-4147-A177-3AD203B41FA5}">
                      <a16:colId xmlns:a16="http://schemas.microsoft.com/office/drawing/2014/main" xmlns="" val="20000"/>
                    </a:ext>
                  </a:extLst>
                </a:gridCol>
              </a:tblGrid>
              <a:tr h="352542">
                <a:tc>
                  <a:txBody>
                    <a:bodyPr/>
                    <a:lstStyle/>
                    <a:p>
                      <a:pPr algn="ctr"/>
                      <a:r>
                        <a:rPr lang="es-ES_tradnl" sz="1100" dirty="0" smtClean="0"/>
                        <a:t>Clasificación estratégica de mercados</a:t>
                      </a:r>
                      <a:endParaRPr lang="es-ES_tradnl" sz="1100" dirty="0"/>
                    </a:p>
                  </a:txBody>
                  <a:tcPr marL="90040" marR="90040" marT="40333" marB="40333" anchor="ctr">
                    <a:solidFill>
                      <a:schemeClr val="bg2">
                        <a:lumMod val="50000"/>
                      </a:schemeClr>
                    </a:solidFill>
                  </a:tcPr>
                </a:tc>
                <a:extLst>
                  <a:ext uri="{0D108BD9-81ED-4DB2-BD59-A6C34878D82A}">
                    <a16:rowId xmlns:a16="http://schemas.microsoft.com/office/drawing/2014/main" xmlns="" val="10000"/>
                  </a:ext>
                </a:extLst>
              </a:tr>
              <a:tr h="295218">
                <a:tc>
                  <a:txBody>
                    <a:bodyPr/>
                    <a:lstStyle/>
                    <a:p>
                      <a:pPr algn="ctr"/>
                      <a:r>
                        <a:rPr lang="es-ES_tradnl" sz="1100" b="1" dirty="0" smtClean="0">
                          <a:solidFill>
                            <a:schemeClr val="bg1"/>
                          </a:solidFill>
                        </a:rPr>
                        <a:t>Mercados de Desarrollo</a:t>
                      </a:r>
                      <a:endParaRPr lang="es-ES_tradnl" sz="1100" b="1" dirty="0">
                        <a:solidFill>
                          <a:schemeClr val="bg1"/>
                        </a:solidFill>
                      </a:endParaRPr>
                    </a:p>
                  </a:txBody>
                  <a:tcPr marL="90040" marR="90040" marT="40333" marB="40333" anchor="ctr">
                    <a:solidFill>
                      <a:schemeClr val="accent1"/>
                    </a:solidFill>
                  </a:tcPr>
                </a:tc>
                <a:extLst>
                  <a:ext uri="{0D108BD9-81ED-4DB2-BD59-A6C34878D82A}">
                    <a16:rowId xmlns:a16="http://schemas.microsoft.com/office/drawing/2014/main" xmlns="" val="10001"/>
                  </a:ext>
                </a:extLst>
              </a:tr>
              <a:tr h="375964">
                <a:tc>
                  <a:txBody>
                    <a:bodyPr/>
                    <a:lstStyle/>
                    <a:p>
                      <a:pPr algn="ctr"/>
                      <a:r>
                        <a:rPr lang="es-ES_tradnl" sz="1100" dirty="0" smtClean="0"/>
                        <a:t>Guayaquil, Cuenca,</a:t>
                      </a:r>
                      <a:r>
                        <a:rPr lang="es-ES_tradnl" sz="1100" baseline="0" dirty="0" smtClean="0"/>
                        <a:t> Ibarra</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2"/>
                  </a:ext>
                </a:extLst>
              </a:tr>
              <a:tr h="295218">
                <a:tc>
                  <a:txBody>
                    <a:bodyPr/>
                    <a:lstStyle/>
                    <a:p>
                      <a:pPr algn="ctr"/>
                      <a:r>
                        <a:rPr lang="es-ES_tradnl" sz="1100" b="1" dirty="0" smtClean="0">
                          <a:solidFill>
                            <a:schemeClr val="bg1"/>
                          </a:solidFill>
                        </a:rPr>
                        <a:t>Mercados de Posicionamiento</a:t>
                      </a:r>
                      <a:endParaRPr lang="es-ES_tradnl" sz="1100" b="1" dirty="0">
                        <a:solidFill>
                          <a:schemeClr val="bg1"/>
                        </a:solidFill>
                      </a:endParaRPr>
                    </a:p>
                  </a:txBody>
                  <a:tcPr marL="90040" marR="90040" marT="40333" marB="40333" anchor="ctr">
                    <a:solidFill>
                      <a:srgbClr val="00B0F0"/>
                    </a:solidFill>
                  </a:tcPr>
                </a:tc>
                <a:extLst>
                  <a:ext uri="{0D108BD9-81ED-4DB2-BD59-A6C34878D82A}">
                    <a16:rowId xmlns:a16="http://schemas.microsoft.com/office/drawing/2014/main" xmlns="" val="10003"/>
                  </a:ext>
                </a:extLst>
              </a:tr>
              <a:tr h="295218">
                <a:tc>
                  <a:txBody>
                    <a:bodyPr/>
                    <a:lstStyle/>
                    <a:p>
                      <a:pPr algn="ctr"/>
                      <a:r>
                        <a:rPr lang="es-ES_tradnl" sz="1100" dirty="0" smtClean="0"/>
                        <a:t>Ambato,</a:t>
                      </a:r>
                      <a:r>
                        <a:rPr lang="es-ES_tradnl" sz="1100" baseline="0" dirty="0" smtClean="0"/>
                        <a:t> Latacunga, Portoviejo</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4"/>
                  </a:ext>
                </a:extLst>
              </a:tr>
              <a:tr h="295218">
                <a:tc>
                  <a:txBody>
                    <a:bodyPr/>
                    <a:lstStyle/>
                    <a:p>
                      <a:pPr algn="ctr"/>
                      <a:r>
                        <a:rPr lang="es-ES_tradnl" sz="1100" b="1" dirty="0" smtClean="0"/>
                        <a:t>Mercados de Oportunidad</a:t>
                      </a:r>
                      <a:endParaRPr lang="es-ES_tradnl" sz="1100" b="1" dirty="0"/>
                    </a:p>
                  </a:txBody>
                  <a:tcPr marL="90040" marR="90040" marT="40333" marB="40333" anchor="ctr">
                    <a:solidFill>
                      <a:schemeClr val="accent2">
                        <a:lumMod val="40000"/>
                        <a:lumOff val="60000"/>
                      </a:schemeClr>
                    </a:solidFill>
                  </a:tcPr>
                </a:tc>
                <a:extLst>
                  <a:ext uri="{0D108BD9-81ED-4DB2-BD59-A6C34878D82A}">
                    <a16:rowId xmlns:a16="http://schemas.microsoft.com/office/drawing/2014/main" xmlns="" val="10005"/>
                  </a:ext>
                </a:extLst>
              </a:tr>
              <a:tr h="295218">
                <a:tc>
                  <a:txBody>
                    <a:bodyPr/>
                    <a:lstStyle/>
                    <a:p>
                      <a:pPr algn="ctr"/>
                      <a:r>
                        <a:rPr lang="es-ES_tradnl" sz="1100" dirty="0" smtClean="0"/>
                        <a:t>Riobamba, Santo Domingo, Manta</a:t>
                      </a:r>
                      <a:endParaRPr lang="es-ES_tradnl" sz="1100" dirty="0"/>
                    </a:p>
                  </a:txBody>
                  <a:tcPr marL="90040" marR="90040" marT="40333" marB="40333" anchor="ctr">
                    <a:solidFill>
                      <a:schemeClr val="bg1"/>
                    </a:solidFill>
                  </a:tcPr>
                </a:tc>
                <a:extLst>
                  <a:ext uri="{0D108BD9-81ED-4DB2-BD59-A6C34878D82A}">
                    <a16:rowId xmlns:a16="http://schemas.microsoft.com/office/drawing/2014/main" xmlns="" val="10006"/>
                  </a:ext>
                </a:extLst>
              </a:tr>
            </a:tbl>
          </a:graphicData>
        </a:graphic>
      </p:graphicFrame>
      <p:sp>
        <p:nvSpPr>
          <p:cNvPr id="13" name="Rounded Rectangle 12"/>
          <p:cNvSpPr/>
          <p:nvPr/>
        </p:nvSpPr>
        <p:spPr bwMode="auto">
          <a:xfrm>
            <a:off x="700597" y="888060"/>
            <a:ext cx="8435844" cy="261824"/>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Matriz estratégica de mercados nacionales para Quito</a:t>
            </a:r>
            <a:endParaRPr lang="es-ES" sz="1500" b="1" dirty="0">
              <a:solidFill>
                <a:srgbClr val="FFFFFF"/>
              </a:solidFill>
              <a:cs typeface="Arial" pitchFamily="34" charset="0"/>
            </a:endParaRPr>
          </a:p>
        </p:txBody>
      </p:sp>
    </p:spTree>
    <p:extLst>
      <p:ext uri="{BB962C8B-B14F-4D97-AF65-F5344CB8AC3E}">
        <p14:creationId xmlns:p14="http://schemas.microsoft.com/office/powerpoint/2010/main" val="16482253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300" dirty="0">
                <a:solidFill>
                  <a:srgbClr val="002776"/>
                </a:solidFill>
              </a:rPr>
              <a:t>Foco: </a:t>
            </a:r>
            <a:r>
              <a:rPr lang="es-ES_tradnl" sz="2300" dirty="0" smtClean="0">
                <a:solidFill>
                  <a:srgbClr val="002776"/>
                </a:solidFill>
              </a:rPr>
              <a:t>Estrategia </a:t>
            </a:r>
            <a:r>
              <a:rPr lang="es-ES_tradnl" sz="2300" dirty="0">
                <a:solidFill>
                  <a:srgbClr val="002776"/>
                </a:solidFill>
              </a:rPr>
              <a:t>de marketing nacional para Quito</a:t>
            </a:r>
            <a:r>
              <a:rPr lang="es-ES_tradnl" sz="2300" dirty="0">
                <a:solidFill>
                  <a:srgbClr val="00A1DE"/>
                </a:solidFill>
              </a:rPr>
              <a:t/>
            </a:r>
            <a:br>
              <a:rPr lang="es-ES_tradnl" sz="2300" dirty="0">
                <a:solidFill>
                  <a:srgbClr val="00A1DE"/>
                </a:solidFill>
              </a:rPr>
            </a:br>
            <a:r>
              <a:rPr lang="es-ES_tradnl" sz="1900" dirty="0">
                <a:solidFill>
                  <a:srgbClr val="00A1DE"/>
                </a:solidFill>
              </a:rPr>
              <a:t>Reclasificación de mercados target nacional</a:t>
            </a:r>
            <a:endParaRPr lang="es-ES" sz="1900" dirty="0"/>
          </a:p>
        </p:txBody>
      </p:sp>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58</a:t>
            </a:fld>
            <a:endParaRPr lang="en-US" dirty="0">
              <a:solidFill>
                <a:srgbClr val="002776"/>
              </a:solidFill>
            </a:endParaRPr>
          </a:p>
        </p:txBody>
      </p:sp>
      <p:sp>
        <p:nvSpPr>
          <p:cNvPr id="5" name="Rectangle 4"/>
          <p:cNvSpPr/>
          <p:nvPr/>
        </p:nvSpPr>
        <p:spPr>
          <a:xfrm>
            <a:off x="5307529" y="2450642"/>
            <a:ext cx="3970723" cy="1094118"/>
          </a:xfrm>
          <a:prstGeom prst="rect">
            <a:avLst/>
          </a:prstGeom>
        </p:spPr>
        <p:txBody>
          <a:bodyPr wrap="square" lIns="85952" tIns="42976" rIns="85952" bIns="42976">
            <a:spAutoFit/>
          </a:bodyPr>
          <a:lstStyle/>
          <a:p>
            <a:pPr marL="1493" algn="just" defTabSz="859536" fontAlgn="base">
              <a:lnSpc>
                <a:spcPct val="107000"/>
              </a:lnSpc>
              <a:spcBef>
                <a:spcPct val="40000"/>
              </a:spcBef>
              <a:spcAft>
                <a:spcPts val="752"/>
              </a:spcAft>
              <a:buClr>
                <a:srgbClr val="000000"/>
              </a:buClr>
            </a:pPr>
            <a:r>
              <a:rPr lang="es-ES" sz="1300" kern="1400" dirty="0">
                <a:solidFill>
                  <a:srgbClr val="1F4E79"/>
                </a:solidFill>
                <a:ea typeface="Batang"/>
                <a:cs typeface="Times New Roman" panose="02020603050405020304" pitchFamily="18" charset="0"/>
              </a:rPr>
              <a:t>Asignación del 50% a Desarrollo</a:t>
            </a:r>
          </a:p>
          <a:p>
            <a:pPr marL="1493" algn="just" defTabSz="859536" fontAlgn="base">
              <a:lnSpc>
                <a:spcPct val="107000"/>
              </a:lnSpc>
              <a:spcBef>
                <a:spcPct val="40000"/>
              </a:spcBef>
              <a:spcAft>
                <a:spcPts val="752"/>
              </a:spcAft>
              <a:buClr>
                <a:srgbClr val="000000"/>
              </a:buClr>
            </a:pPr>
            <a:r>
              <a:rPr lang="es-ES" sz="1300" kern="1400" dirty="0">
                <a:solidFill>
                  <a:srgbClr val="1F4E79"/>
                </a:solidFill>
                <a:ea typeface="Batang"/>
                <a:cs typeface="Times New Roman" panose="02020603050405020304" pitchFamily="18" charset="0"/>
              </a:rPr>
              <a:t>Asignación del 35% a Posicionamiento</a:t>
            </a:r>
          </a:p>
          <a:p>
            <a:pPr marL="1493" algn="just" defTabSz="859536" fontAlgn="base">
              <a:lnSpc>
                <a:spcPct val="107000"/>
              </a:lnSpc>
              <a:spcBef>
                <a:spcPct val="40000"/>
              </a:spcBef>
              <a:spcAft>
                <a:spcPts val="752"/>
              </a:spcAft>
              <a:buClr>
                <a:srgbClr val="000000"/>
              </a:buClr>
            </a:pPr>
            <a:r>
              <a:rPr lang="es-ES" sz="1300" kern="1400" dirty="0">
                <a:solidFill>
                  <a:srgbClr val="1F4E79"/>
                </a:solidFill>
                <a:ea typeface="Batang"/>
                <a:cs typeface="Times New Roman" panose="02020603050405020304" pitchFamily="18" charset="0"/>
              </a:rPr>
              <a:t>Asignación del 15% a Oportunidad</a:t>
            </a:r>
          </a:p>
        </p:txBody>
      </p:sp>
      <p:sp>
        <p:nvSpPr>
          <p:cNvPr id="6" name="TextBox 5"/>
          <p:cNvSpPr txBox="1"/>
          <p:nvPr/>
        </p:nvSpPr>
        <p:spPr bwMode="auto">
          <a:xfrm>
            <a:off x="715493" y="2427131"/>
            <a:ext cx="3534079" cy="1934698"/>
          </a:xfrm>
          <a:prstGeom prst="rect">
            <a:avLst/>
          </a:prstGeom>
        </p:spPr>
        <p:txBody>
          <a:bodyPr wrap="square" lIns="33839" tIns="42976" rIns="33839" bIns="42976" rtlCol="0" anchor="ctr">
            <a:noAutofit/>
          </a:bodyPr>
          <a:lstStyle>
            <a:defPPr>
              <a:defRPr lang="es-ES"/>
            </a:defPPr>
            <a:lvl1pPr marL="1588" fontAlgn="base">
              <a:lnSpc>
                <a:spcPct val="106000"/>
              </a:lnSpc>
              <a:spcBef>
                <a:spcPct val="40000"/>
              </a:spcBef>
              <a:spcAft>
                <a:spcPct val="0"/>
              </a:spcAft>
              <a:buClr>
                <a:srgbClr val="000000"/>
              </a:buClr>
              <a:defRPr sz="1200">
                <a:solidFill>
                  <a:schemeClr val="accent1"/>
                </a:solidFill>
                <a:latin typeface="Arial" charset="0"/>
                <a:cs typeface="Arial" charset="0"/>
              </a:defRPr>
            </a:lvl1pPr>
          </a:lstStyle>
          <a:p>
            <a:pPr algn="just" defTabSz="859536">
              <a:lnSpc>
                <a:spcPct val="107000"/>
              </a:lnSpc>
              <a:spcAft>
                <a:spcPts val="752"/>
              </a:spcAft>
            </a:pPr>
            <a:r>
              <a:rPr lang="es-ES" sz="1300" kern="1400" dirty="0">
                <a:solidFill>
                  <a:srgbClr val="1F4E79"/>
                </a:solidFill>
                <a:latin typeface="Arial"/>
                <a:ea typeface="Batang"/>
                <a:cs typeface="Times New Roman" panose="02020603050405020304" pitchFamily="18" charset="0"/>
              </a:rPr>
              <a:t>Asignación del 50% a todos los mercados</a:t>
            </a:r>
          </a:p>
          <a:p>
            <a:pPr algn="just" defTabSz="859536">
              <a:lnSpc>
                <a:spcPct val="107000"/>
              </a:lnSpc>
              <a:spcAft>
                <a:spcPts val="752"/>
              </a:spcAft>
            </a:pPr>
            <a:r>
              <a:rPr lang="es-ES" sz="1300" kern="1400" dirty="0">
                <a:solidFill>
                  <a:srgbClr val="1F4E79"/>
                </a:solidFill>
                <a:ea typeface="Batang"/>
                <a:cs typeface="Times New Roman" panose="02020603050405020304" pitchFamily="18" charset="0"/>
              </a:rPr>
              <a:t>Asignación del </a:t>
            </a:r>
            <a:r>
              <a:rPr lang="es-ES" sz="1300" kern="1400" dirty="0">
                <a:solidFill>
                  <a:srgbClr val="1F4E79"/>
                </a:solidFill>
                <a:latin typeface="Arial"/>
                <a:ea typeface="Batang"/>
                <a:cs typeface="Times New Roman" panose="02020603050405020304" pitchFamily="18" charset="0"/>
              </a:rPr>
              <a:t>30% a Desarrollo</a:t>
            </a:r>
          </a:p>
          <a:p>
            <a:pPr algn="just" defTabSz="859536">
              <a:lnSpc>
                <a:spcPct val="107000"/>
              </a:lnSpc>
              <a:spcAft>
                <a:spcPts val="752"/>
              </a:spcAft>
            </a:pPr>
            <a:r>
              <a:rPr lang="es-ES" sz="1300" kern="1400" dirty="0">
                <a:solidFill>
                  <a:srgbClr val="1F4E79"/>
                </a:solidFill>
                <a:ea typeface="Batang"/>
                <a:cs typeface="Times New Roman" panose="02020603050405020304" pitchFamily="18" charset="0"/>
              </a:rPr>
              <a:t>Asignación del </a:t>
            </a:r>
            <a:r>
              <a:rPr lang="es-ES" sz="1300" kern="1400" dirty="0">
                <a:solidFill>
                  <a:srgbClr val="1F4E79"/>
                </a:solidFill>
                <a:latin typeface="Arial"/>
                <a:ea typeface="Batang"/>
                <a:cs typeface="Times New Roman" panose="02020603050405020304" pitchFamily="18" charset="0"/>
              </a:rPr>
              <a:t>15% a Posicionamiento</a:t>
            </a:r>
          </a:p>
          <a:p>
            <a:pPr algn="just" defTabSz="859536">
              <a:lnSpc>
                <a:spcPct val="107000"/>
              </a:lnSpc>
              <a:spcAft>
                <a:spcPts val="752"/>
              </a:spcAft>
            </a:pPr>
            <a:r>
              <a:rPr lang="es-ES" sz="1300" kern="1400" dirty="0">
                <a:solidFill>
                  <a:srgbClr val="1F4E79"/>
                </a:solidFill>
                <a:ea typeface="Batang"/>
                <a:cs typeface="Times New Roman" panose="02020603050405020304" pitchFamily="18" charset="0"/>
              </a:rPr>
              <a:t>Asignación del </a:t>
            </a:r>
            <a:r>
              <a:rPr lang="es-ES" sz="1300" kern="1400" dirty="0">
                <a:solidFill>
                  <a:srgbClr val="1F4E79"/>
                </a:solidFill>
                <a:latin typeface="Arial"/>
                <a:ea typeface="Batang"/>
                <a:cs typeface="Times New Roman" panose="02020603050405020304" pitchFamily="18" charset="0"/>
              </a:rPr>
              <a:t>5% a Oportunidad</a:t>
            </a:r>
          </a:p>
          <a:p>
            <a:pPr algn="just" defTabSz="859536">
              <a:lnSpc>
                <a:spcPct val="107000"/>
              </a:lnSpc>
              <a:spcAft>
                <a:spcPts val="752"/>
              </a:spcAft>
            </a:pPr>
            <a:endParaRPr lang="es-ES_tradnl" sz="1300" kern="1400" dirty="0">
              <a:solidFill>
                <a:srgbClr val="1F4E79"/>
              </a:solidFill>
              <a:latin typeface="Arial"/>
              <a:ea typeface="Batang"/>
              <a:cs typeface="Times New Roman" panose="02020603050405020304" pitchFamily="18" charset="0"/>
            </a:endParaRPr>
          </a:p>
        </p:txBody>
      </p:sp>
      <p:sp>
        <p:nvSpPr>
          <p:cNvPr id="7" name="Rounded Rectangle 6"/>
          <p:cNvSpPr/>
          <p:nvPr/>
        </p:nvSpPr>
        <p:spPr bwMode="auto">
          <a:xfrm>
            <a:off x="736398" y="1840912"/>
            <a:ext cx="3656568" cy="261824"/>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Online </a:t>
            </a:r>
            <a:endParaRPr lang="es-ES" sz="1500" b="1" dirty="0">
              <a:solidFill>
                <a:srgbClr val="FFFFFF"/>
              </a:solidFill>
              <a:cs typeface="Arial" pitchFamily="34" charset="0"/>
            </a:endParaRPr>
          </a:p>
        </p:txBody>
      </p:sp>
      <p:sp>
        <p:nvSpPr>
          <p:cNvPr id="8" name="Rounded Rectangle 7"/>
          <p:cNvSpPr/>
          <p:nvPr/>
        </p:nvSpPr>
        <p:spPr bwMode="auto">
          <a:xfrm>
            <a:off x="5243229" y="1865388"/>
            <a:ext cx="3656568" cy="261824"/>
          </a:xfrm>
          <a:prstGeom prst="round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33839" tIns="0" rIns="33839" bIns="0" numCol="1" rtlCol="0" anchor="ctr" anchorCtr="0" compatLnSpc="1">
            <a:prstTxWarp prst="textNoShape">
              <a:avLst/>
            </a:prstTxWarp>
          </a:bodyPr>
          <a:lstStyle/>
          <a:p>
            <a:pPr algn="ctr" defTabSz="859536" fontAlgn="base">
              <a:lnSpc>
                <a:spcPct val="106000"/>
              </a:lnSpc>
              <a:spcBef>
                <a:spcPct val="0"/>
              </a:spcBef>
              <a:spcAft>
                <a:spcPct val="0"/>
              </a:spcAft>
            </a:pPr>
            <a:r>
              <a:rPr lang="es-ES" sz="1500" b="1" dirty="0">
                <a:solidFill>
                  <a:srgbClr val="FFFFFF"/>
                </a:solidFill>
                <a:cs typeface="Arial" charset="0"/>
              </a:rPr>
              <a:t>Offline</a:t>
            </a:r>
            <a:endParaRPr lang="es-ES" sz="1500" b="1" dirty="0">
              <a:solidFill>
                <a:srgbClr val="FFFFFF"/>
              </a:solidFill>
              <a:cs typeface="Arial" pitchFamily="34" charset="0"/>
            </a:endParaRPr>
          </a:p>
        </p:txBody>
      </p:sp>
      <p:grpSp>
        <p:nvGrpSpPr>
          <p:cNvPr id="9" name="Group 8"/>
          <p:cNvGrpSpPr/>
          <p:nvPr/>
        </p:nvGrpSpPr>
        <p:grpSpPr>
          <a:xfrm>
            <a:off x="602702" y="1100184"/>
            <a:ext cx="8506751" cy="587212"/>
            <a:chOff x="297003" y="1521755"/>
            <a:chExt cx="8531610" cy="301465"/>
          </a:xfrm>
        </p:grpSpPr>
        <p:cxnSp>
          <p:nvCxnSpPr>
            <p:cNvPr id="10" name="iBar:83/125"/>
            <p:cNvCxnSpPr>
              <a:cxnSpLocks noChangeShapeType="1"/>
            </p:cNvCxnSpPr>
            <p:nvPr/>
          </p:nvCxnSpPr>
          <p:spPr bwMode="auto">
            <a:xfrm flipV="1">
              <a:off x="297003" y="1653325"/>
              <a:ext cx="8531610" cy="0"/>
            </a:xfrm>
            <a:prstGeom prst="line">
              <a:avLst/>
            </a:prstGeom>
            <a:noFill/>
            <a:ln w="9525" algn="ctr">
              <a:solidFill>
                <a:srgbClr val="002776"/>
              </a:solidFill>
              <a:round/>
              <a:headEnd/>
              <a:tailEnd/>
            </a:ln>
            <a:extLst>
              <a:ext uri="{909E8E84-426E-40DD-AFC4-6F175D3DCCD1}">
                <a14:hiddenFill xmlns:a14="http://schemas.microsoft.com/office/drawing/2010/main">
                  <a:noFill/>
                </a14:hiddenFill>
              </a:ext>
            </a:extLst>
          </p:spPr>
        </p:cxnSp>
        <p:sp>
          <p:nvSpPr>
            <p:cNvPr id="11" name="TxtBox:83/125"/>
            <p:cNvSpPr/>
            <p:nvPr/>
          </p:nvSpPr>
          <p:spPr bwMode="auto">
            <a:xfrm>
              <a:off x="2534764" y="1521755"/>
              <a:ext cx="4195665" cy="301465"/>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wrap="square" lIns="36000" tIns="0" rIns="36000" bIns="0" anchor="ctr">
              <a:spAutoFit/>
            </a:bodyPr>
            <a:lstStyle/>
            <a:p>
              <a:pPr algn="ctr" defTabSz="859536" fontAlgn="base">
                <a:lnSpc>
                  <a:spcPct val="106000"/>
                </a:lnSpc>
                <a:spcBef>
                  <a:spcPct val="0"/>
                </a:spcBef>
                <a:spcAft>
                  <a:spcPct val="0"/>
                </a:spcAft>
              </a:pPr>
              <a:r>
                <a:rPr lang="es-ES" b="1" dirty="0">
                  <a:solidFill>
                    <a:srgbClr val="002776"/>
                  </a:solidFill>
                  <a:cs typeface="Arial" charset="0"/>
                </a:rPr>
                <a:t>Distribución del Presupuesto según priorización de mercados</a:t>
              </a:r>
            </a:p>
          </p:txBody>
        </p:sp>
      </p:grpSp>
      <p:sp>
        <p:nvSpPr>
          <p:cNvPr id="12" name="CuadroTexto 11"/>
          <p:cNvSpPr txBox="1"/>
          <p:nvPr/>
        </p:nvSpPr>
        <p:spPr>
          <a:xfrm>
            <a:off x="619802" y="4454474"/>
            <a:ext cx="8800264" cy="486901"/>
          </a:xfrm>
          <a:prstGeom prst="rect">
            <a:avLst/>
          </a:prstGeom>
          <a:solidFill>
            <a:schemeClr val="accent2"/>
          </a:solidFill>
        </p:spPr>
        <p:txBody>
          <a:bodyPr wrap="square" lIns="85952" tIns="42976" rIns="85952" bIns="42976" rtlCol="0">
            <a:spAutoFit/>
          </a:bodyPr>
          <a:lstStyle/>
          <a:p>
            <a:pPr defTabSz="859536" fontAlgn="base">
              <a:spcBef>
                <a:spcPct val="0"/>
              </a:spcBef>
              <a:spcAft>
                <a:spcPct val="0"/>
              </a:spcAft>
            </a:pPr>
            <a:r>
              <a:rPr lang="es-MX" sz="1300" b="1" kern="1400" dirty="0">
                <a:solidFill>
                  <a:srgbClr val="FFFFFF"/>
                </a:solidFill>
                <a:ea typeface="Batang"/>
                <a:cs typeface="Times New Roman" panose="02020603050405020304" pitchFamily="18" charset="0"/>
              </a:rPr>
              <a:t>El impacto de la mitad de acciones online, se estima que aplica para la mayoría de los mercados, por lo que la asignación de presupuesto online considera esta situación y realiza una asignación alineada a la premisa. </a:t>
            </a:r>
          </a:p>
        </p:txBody>
      </p:sp>
    </p:spTree>
    <p:extLst>
      <p:ext uri="{BB962C8B-B14F-4D97-AF65-F5344CB8AC3E}">
        <p14:creationId xmlns:p14="http://schemas.microsoft.com/office/powerpoint/2010/main" val="2521773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 Placeholder 1"/>
          <p:cNvSpPr txBox="1">
            <a:spLocks/>
          </p:cNvSpPr>
          <p:nvPr/>
        </p:nvSpPr>
        <p:spPr bwMode="invGray">
          <a:xfrm>
            <a:off x="488504" y="3068960"/>
            <a:ext cx="9057456" cy="134416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ts val="200"/>
              </a:spcBef>
              <a:spcAft>
                <a:spcPct val="0"/>
              </a:spcAft>
              <a:buClr>
                <a:schemeClr val="tx1"/>
              </a:buClr>
              <a:buSzPct val="80000"/>
              <a:buFont typeface="Wingdings" pitchFamily="2" charset="2"/>
              <a:defRPr sz="24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pitchFamily="34" charset="0"/>
              <a:buChar char="–"/>
              <a:defRPr sz="1600">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1035050" indent="-1035050" defTabSz="913965">
              <a:buClr>
                <a:srgbClr val="000000"/>
              </a:buClr>
            </a:pPr>
            <a:r>
              <a:rPr lang="es-ES" sz="2800" kern="0" dirty="0" smtClean="0">
                <a:solidFill>
                  <a:srgbClr val="FFFFFF"/>
                </a:solidFill>
              </a:rPr>
              <a:t>5.2.3  </a:t>
            </a:r>
            <a:r>
              <a:rPr lang="es-ES" sz="2800" dirty="0" smtClean="0">
                <a:solidFill>
                  <a:srgbClr val="FFFFFF"/>
                </a:solidFill>
              </a:rPr>
              <a:t>Cartera de Proyectos</a:t>
            </a:r>
            <a:endParaRPr lang="es-ES" sz="2800" i="1" dirty="0">
              <a:solidFill>
                <a:srgbClr val="FFFFFF"/>
              </a:solidFill>
            </a:endParaRPr>
          </a:p>
        </p:txBody>
      </p:sp>
    </p:spTree>
    <p:extLst>
      <p:ext uri="{BB962C8B-B14F-4D97-AF65-F5344CB8AC3E}">
        <p14:creationId xmlns:p14="http://schemas.microsoft.com/office/powerpoint/2010/main" val="307106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S" sz="3200" b="1" dirty="0">
                <a:solidFill>
                  <a:schemeClr val="bg2"/>
                </a:solidFill>
              </a:rPr>
              <a:t>0. </a:t>
            </a:r>
            <a:r>
              <a:rPr lang="es-ES" sz="3200" b="1" dirty="0" smtClean="0">
                <a:solidFill>
                  <a:schemeClr val="bg2"/>
                </a:solidFill>
              </a:rPr>
              <a:t>Glosario de términos</a:t>
            </a:r>
            <a:endParaRPr lang="es-ES" sz="3200" b="1" dirty="0">
              <a:solidFill>
                <a:schemeClr val="bg2"/>
              </a:solidFill>
            </a:endParaRPr>
          </a:p>
        </p:txBody>
      </p:sp>
    </p:spTree>
    <p:extLst>
      <p:ext uri="{BB962C8B-B14F-4D97-AF65-F5344CB8AC3E}">
        <p14:creationId xmlns:p14="http://schemas.microsoft.com/office/powerpoint/2010/main" val="4031739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57"/>
          <p:cNvSpPr>
            <a:spLocks noChangeArrowheads="1"/>
          </p:cNvSpPr>
          <p:nvPr>
            <p:custDataLst>
              <p:tags r:id="rId1"/>
            </p:custDataLst>
          </p:nvPr>
        </p:nvSpPr>
        <p:spPr bwMode="auto">
          <a:xfrm>
            <a:off x="344493" y="1573499"/>
            <a:ext cx="1007188" cy="1548000"/>
          </a:xfrm>
          <a:prstGeom prst="rect">
            <a:avLst/>
          </a:prstGeom>
          <a:solidFill>
            <a:srgbClr val="92D400"/>
          </a:solidFill>
          <a:ln w="12700" algn="ctr">
            <a:noFill/>
            <a:miter lim="800000"/>
            <a:headEnd/>
            <a:tailEnd/>
          </a:ln>
          <a:effectLst>
            <a:outerShdw blurRad="50800" dist="38100" dir="8100000" algn="tr" rotWithShape="0">
              <a:prstClr val="black">
                <a:alpha val="40000"/>
              </a:prstClr>
            </a:outerShdw>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1000" b="1" dirty="0">
                <a:solidFill>
                  <a:srgbClr val="FFFFFF"/>
                </a:solidFill>
                <a:cs typeface="Arial" pitchFamily="34" charset="0"/>
              </a:rPr>
              <a:t>Conectividad</a:t>
            </a:r>
          </a:p>
        </p:txBody>
      </p:sp>
      <p:sp>
        <p:nvSpPr>
          <p:cNvPr id="128" name="Rectangle 57"/>
          <p:cNvSpPr>
            <a:spLocks noChangeArrowheads="1"/>
          </p:cNvSpPr>
          <p:nvPr>
            <p:custDataLst>
              <p:tags r:id="rId2"/>
            </p:custDataLst>
          </p:nvPr>
        </p:nvSpPr>
        <p:spPr bwMode="auto">
          <a:xfrm>
            <a:off x="344493" y="5268711"/>
            <a:ext cx="1007188" cy="752577"/>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1000" b="1" dirty="0">
                <a:solidFill>
                  <a:srgbClr val="FFFFFF"/>
                </a:solidFill>
                <a:cs typeface="Arial" pitchFamily="34" charset="0"/>
              </a:rPr>
              <a:t>Marketing</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y Base Programática</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Cartera de proyectos (i/ii)</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60</a:t>
            </a:fld>
            <a:endParaRPr lang="es-ES" dirty="0">
              <a:solidFill>
                <a:srgbClr val="002776"/>
              </a:solidFill>
            </a:endParaRP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0"/>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1"/>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grpSp>
        <p:nvGrpSpPr>
          <p:cNvPr id="5" name="Group 4"/>
          <p:cNvGrpSpPr/>
          <p:nvPr/>
        </p:nvGrpSpPr>
        <p:grpSpPr>
          <a:xfrm>
            <a:off x="1636516" y="1112697"/>
            <a:ext cx="7925001" cy="240201"/>
            <a:chOff x="1664226" y="1072957"/>
            <a:chExt cx="2904727" cy="240201"/>
          </a:xfrm>
        </p:grpSpPr>
        <p:cxnSp>
          <p:nvCxnSpPr>
            <p:cNvPr id="101" name="Straight Connector 100"/>
            <p:cNvCxnSpPr/>
            <p:nvPr>
              <p:custDataLst>
                <p:tags r:id="rId28"/>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29"/>
              </p:custDataLst>
            </p:nvPr>
          </p:nvSpPr>
          <p:spPr>
            <a:xfrm>
              <a:off x="2866263" y="1072957"/>
              <a:ext cx="696626" cy="240201"/>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Cartera de proyectos</a:t>
              </a:r>
            </a:p>
          </p:txBody>
        </p:sp>
      </p:grpSp>
      <p:sp>
        <p:nvSpPr>
          <p:cNvPr id="36" name="Freeform 11"/>
          <p:cNvSpPr>
            <a:spLocks/>
          </p:cNvSpPr>
          <p:nvPr/>
        </p:nvSpPr>
        <p:spPr bwMode="auto">
          <a:xfrm>
            <a:off x="670394" y="1887635"/>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3" name="Group 2"/>
          <p:cNvGrpSpPr/>
          <p:nvPr/>
        </p:nvGrpSpPr>
        <p:grpSpPr>
          <a:xfrm>
            <a:off x="1743240" y="1573505"/>
            <a:ext cx="7818272" cy="1547999"/>
            <a:chOff x="1743240" y="1610090"/>
            <a:chExt cx="7818272" cy="1805388"/>
          </a:xfrm>
        </p:grpSpPr>
        <p:sp>
          <p:nvSpPr>
            <p:cNvPr id="52" name="Rectangle 51"/>
            <p:cNvSpPr/>
            <p:nvPr>
              <p:custDataLst>
                <p:tags r:id="rId22"/>
              </p:custDataLst>
            </p:nvPr>
          </p:nvSpPr>
          <p:spPr>
            <a:xfrm>
              <a:off x="1743240" y="1610090"/>
              <a:ext cx="373799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Plan </a:t>
              </a:r>
              <a:r>
                <a:rPr lang="es-ES" altLang="es-CL" sz="800" dirty="0">
                  <a:solidFill>
                    <a:srgbClr val="002060"/>
                  </a:solidFill>
                </a:rPr>
                <a:t>Programa para la promoción y atracción de nuevas aerolíneas</a:t>
              </a:r>
            </a:p>
          </p:txBody>
        </p:sp>
        <p:sp>
          <p:nvSpPr>
            <p:cNvPr id="55" name="Rectangle 54"/>
            <p:cNvSpPr/>
            <p:nvPr>
              <p:custDataLst>
                <p:tags r:id="rId23"/>
              </p:custDataLst>
            </p:nvPr>
          </p:nvSpPr>
          <p:spPr>
            <a:xfrm>
              <a:off x="5561882" y="1610090"/>
              <a:ext cx="399963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1.2. </a:t>
              </a:r>
              <a:r>
                <a:rPr lang="es-ES" sz="800" dirty="0">
                  <a:solidFill>
                    <a:srgbClr val="002060"/>
                  </a:solidFill>
                  <a:cs typeface="Arial" panose="020B0604020202020204" pitchFamily="34" charset="0"/>
                </a:rPr>
                <a:t>Acuerdo de colaboración con </a:t>
              </a:r>
              <a:r>
                <a:rPr lang="es-ES" sz="800" dirty="0" smtClean="0">
                  <a:solidFill>
                    <a:srgbClr val="002060"/>
                  </a:solidFill>
                  <a:cs typeface="Arial" panose="020B0604020202020204" pitchFamily="34" charset="0"/>
                </a:rPr>
                <a:t>Avianca</a:t>
              </a:r>
              <a:endParaRPr lang="es-ES" sz="800" dirty="0">
                <a:solidFill>
                  <a:srgbClr val="002060"/>
                </a:solidFill>
                <a:cs typeface="Arial" panose="020B0604020202020204" pitchFamily="34" charset="0"/>
              </a:endParaRPr>
            </a:p>
          </p:txBody>
        </p:sp>
        <p:sp>
          <p:nvSpPr>
            <p:cNvPr id="56" name="Rectangle 55"/>
            <p:cNvSpPr/>
            <p:nvPr>
              <p:custDataLst>
                <p:tags r:id="rId24"/>
              </p:custDataLst>
            </p:nvPr>
          </p:nvSpPr>
          <p:spPr>
            <a:xfrm>
              <a:off x="1743240" y="2224784"/>
              <a:ext cx="373799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2.1. </a:t>
              </a:r>
              <a:r>
                <a:rPr lang="es-ES" altLang="es-CL" sz="800" dirty="0">
                  <a:solidFill>
                    <a:srgbClr val="002060"/>
                  </a:solidFill>
                </a:rPr>
                <a:t>Estudio de mercados/destinos</a:t>
              </a:r>
            </a:p>
          </p:txBody>
        </p:sp>
        <p:sp>
          <p:nvSpPr>
            <p:cNvPr id="61" name="Rectangle 60"/>
            <p:cNvSpPr/>
            <p:nvPr>
              <p:custDataLst>
                <p:tags r:id="rId25"/>
              </p:custDataLst>
            </p:nvPr>
          </p:nvSpPr>
          <p:spPr>
            <a:xfrm>
              <a:off x="5561882" y="2224784"/>
              <a:ext cx="399963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2.2. </a:t>
              </a:r>
              <a:r>
                <a:rPr lang="es-ES" altLang="es-CL" sz="800" dirty="0">
                  <a:solidFill>
                    <a:srgbClr val="002060"/>
                  </a:solidFill>
                </a:rPr>
                <a:t>Programa de identificación de operadores y promoción de rutas/frecuencias</a:t>
              </a:r>
            </a:p>
          </p:txBody>
        </p:sp>
        <p:sp>
          <p:nvSpPr>
            <p:cNvPr id="62" name="Rectangle 61"/>
            <p:cNvSpPr/>
            <p:nvPr>
              <p:custDataLst>
                <p:tags r:id="rId26"/>
              </p:custDataLst>
            </p:nvPr>
          </p:nvSpPr>
          <p:spPr>
            <a:xfrm>
              <a:off x="1743240" y="2839478"/>
              <a:ext cx="373799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3.1. </a:t>
              </a:r>
              <a:r>
                <a:rPr lang="es-ES" altLang="es-CL" sz="800" dirty="0">
                  <a:solidFill>
                    <a:srgbClr val="002060"/>
                  </a:solidFill>
                </a:rPr>
                <a:t>Estudio e identificación de mecanismos para la reducción de costos operativos </a:t>
              </a:r>
            </a:p>
          </p:txBody>
        </p:sp>
        <p:sp>
          <p:nvSpPr>
            <p:cNvPr id="74" name="Rectangle 73"/>
            <p:cNvSpPr/>
            <p:nvPr>
              <p:custDataLst>
                <p:tags r:id="rId27"/>
              </p:custDataLst>
            </p:nvPr>
          </p:nvSpPr>
          <p:spPr>
            <a:xfrm>
              <a:off x="5561882" y="2839478"/>
              <a:ext cx="3999630" cy="576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3.2. </a:t>
              </a:r>
              <a:r>
                <a:rPr lang="es-ES" altLang="es-CL" sz="800" dirty="0">
                  <a:solidFill>
                    <a:srgbClr val="002060"/>
                  </a:solidFill>
                </a:rPr>
                <a:t>Programa de colaboración con UIO para la reducción de costos operativos del </a:t>
              </a:r>
              <a:r>
                <a:rPr lang="es-ES" altLang="es-CL" sz="800" dirty="0" smtClean="0">
                  <a:solidFill>
                    <a:srgbClr val="002060"/>
                  </a:solidFill>
                </a:rPr>
                <a:t>aeropuerto</a:t>
              </a:r>
              <a:endParaRPr lang="es-ES" altLang="es-CL" sz="800" dirty="0">
                <a:solidFill>
                  <a:srgbClr val="002060"/>
                </a:solidFill>
              </a:endParaRPr>
            </a:p>
          </p:txBody>
        </p:sp>
      </p:grpSp>
      <p:grpSp>
        <p:nvGrpSpPr>
          <p:cNvPr id="4" name="Group 3"/>
          <p:cNvGrpSpPr/>
          <p:nvPr/>
        </p:nvGrpSpPr>
        <p:grpSpPr>
          <a:xfrm>
            <a:off x="1743240" y="5373216"/>
            <a:ext cx="7818272" cy="493200"/>
            <a:chOff x="1743240" y="4869160"/>
            <a:chExt cx="7818272" cy="708312"/>
          </a:xfrm>
        </p:grpSpPr>
        <p:sp>
          <p:nvSpPr>
            <p:cNvPr id="104" name="Rectangle 103"/>
            <p:cNvSpPr/>
            <p:nvPr>
              <p:custDataLst>
                <p:tags r:id="rId19"/>
              </p:custDataLst>
            </p:nvPr>
          </p:nvSpPr>
          <p:spPr>
            <a:xfrm>
              <a:off x="1743240" y="4869160"/>
              <a:ext cx="2556000" cy="708312"/>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1.1. </a:t>
              </a:r>
              <a:r>
                <a:rPr lang="es-ES" sz="800" dirty="0">
                  <a:solidFill>
                    <a:srgbClr val="002060"/>
                  </a:solidFill>
                  <a:cs typeface="Arial" panose="020B0604020202020204" pitchFamily="34" charset="0"/>
                </a:rPr>
                <a:t>Reorganización de organigrama de QT para el marketing turístico integral</a:t>
              </a:r>
            </a:p>
          </p:txBody>
        </p:sp>
        <p:sp>
          <p:nvSpPr>
            <p:cNvPr id="105" name="Rectangle 104"/>
            <p:cNvSpPr/>
            <p:nvPr>
              <p:custDataLst>
                <p:tags r:id="rId20"/>
              </p:custDataLst>
            </p:nvPr>
          </p:nvSpPr>
          <p:spPr>
            <a:xfrm>
              <a:off x="7005512" y="4869160"/>
              <a:ext cx="2556000" cy="708312"/>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1.3. </a:t>
              </a:r>
              <a:r>
                <a:rPr lang="es-ES" sz="800" dirty="0">
                  <a:solidFill>
                    <a:srgbClr val="002060"/>
                  </a:solidFill>
                  <a:cs typeface="Arial" panose="020B0604020202020204" pitchFamily="34" charset="0"/>
                </a:rPr>
                <a:t>Plan Integral de Marketing Turístico de Quito</a:t>
              </a:r>
            </a:p>
          </p:txBody>
        </p:sp>
        <p:sp>
          <p:nvSpPr>
            <p:cNvPr id="106" name="Rectangle 105"/>
            <p:cNvSpPr/>
            <p:nvPr>
              <p:custDataLst>
                <p:tags r:id="rId21"/>
              </p:custDataLst>
            </p:nvPr>
          </p:nvSpPr>
          <p:spPr>
            <a:xfrm>
              <a:off x="4374376" y="4869160"/>
              <a:ext cx="2556000" cy="708312"/>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1.2. </a:t>
              </a:r>
              <a:r>
                <a:rPr lang="es-ES" sz="800" dirty="0">
                  <a:solidFill>
                    <a:srgbClr val="002060"/>
                  </a:solidFill>
                  <a:cs typeface="Arial" panose="020B0604020202020204" pitchFamily="34" charset="0"/>
                </a:rPr>
                <a:t>Definición marcas turísticas para la Quito</a:t>
              </a:r>
            </a:p>
          </p:txBody>
        </p:sp>
      </p:grpSp>
      <p:grpSp>
        <p:nvGrpSpPr>
          <p:cNvPr id="129" name="Group 990"/>
          <p:cNvGrpSpPr/>
          <p:nvPr/>
        </p:nvGrpSpPr>
        <p:grpSpPr>
          <a:xfrm>
            <a:off x="670394" y="5317877"/>
            <a:ext cx="363659" cy="363660"/>
            <a:chOff x="8779515" y="6061978"/>
            <a:chExt cx="232413" cy="232414"/>
          </a:xfrm>
          <a:solidFill>
            <a:schemeClr val="bg1"/>
          </a:solidFill>
        </p:grpSpPr>
        <p:sp>
          <p:nvSpPr>
            <p:cNvPr id="130"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31"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32"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33"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34"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35"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43" name="Right Arrow 142"/>
          <p:cNvSpPr/>
          <p:nvPr>
            <p:custDataLst>
              <p:tags r:id="rId3"/>
            </p:custDataLst>
          </p:nvPr>
        </p:nvSpPr>
        <p:spPr>
          <a:xfrm>
            <a:off x="1396797" y="5459401"/>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145" name="Right Arrow 144"/>
          <p:cNvSpPr/>
          <p:nvPr>
            <p:custDataLst>
              <p:tags r:id="rId4"/>
            </p:custDataLst>
          </p:nvPr>
        </p:nvSpPr>
        <p:spPr>
          <a:xfrm>
            <a:off x="1396797" y="2150454"/>
            <a:ext cx="167865" cy="394099"/>
          </a:xfrm>
          <a:prstGeom prst="rightArrow">
            <a:avLst/>
          </a:prstGeom>
          <a:solidFill>
            <a:schemeClr val="accent2"/>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10" name="Group 9"/>
          <p:cNvGrpSpPr/>
          <p:nvPr/>
        </p:nvGrpSpPr>
        <p:grpSpPr>
          <a:xfrm>
            <a:off x="344493" y="3351816"/>
            <a:ext cx="9217019" cy="1548000"/>
            <a:chOff x="344493" y="3351816"/>
            <a:chExt cx="9217019" cy="1548000"/>
          </a:xfrm>
        </p:grpSpPr>
        <p:sp>
          <p:nvSpPr>
            <p:cNvPr id="126" name="Rectangle 57"/>
            <p:cNvSpPr>
              <a:spLocks noChangeArrowheads="1"/>
            </p:cNvSpPr>
            <p:nvPr>
              <p:custDataLst>
                <p:tags r:id="rId11"/>
              </p:custDataLst>
            </p:nvPr>
          </p:nvSpPr>
          <p:spPr bwMode="auto">
            <a:xfrm>
              <a:off x="344493" y="3351816"/>
              <a:ext cx="1007188" cy="1548000"/>
            </a:xfrm>
            <a:prstGeom prst="rect">
              <a:avLst/>
            </a:prstGeom>
            <a:solidFill>
              <a:schemeClr val="bg1">
                <a:lumMod val="65000"/>
              </a:schemeClr>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endParaRPr lang="es-ES" altLang="ja-JP" sz="1000" b="1" dirty="0">
                <a:solidFill>
                  <a:srgbClr val="FFFFFF"/>
                </a:solidFill>
                <a:cs typeface="Arial" pitchFamily="34" charset="0"/>
              </a:endParaRPr>
            </a:p>
            <a:p>
              <a:pPr indent="-58626" algn="ctr" defTabSz="931658" eaLnBrk="0" fontAlgn="b" hangingPunct="0">
                <a:spcBef>
                  <a:spcPct val="0"/>
                </a:spcBef>
                <a:spcAft>
                  <a:spcPct val="0"/>
                </a:spcAft>
              </a:pPr>
              <a:r>
                <a:rPr lang="es-ES" altLang="ja-JP" sz="1000" b="1" dirty="0">
                  <a:solidFill>
                    <a:srgbClr val="FFFFFF"/>
                  </a:solidFill>
                  <a:cs typeface="Arial" pitchFamily="34" charset="0"/>
                </a:rPr>
                <a:t>Desarrollo producto RICE</a:t>
              </a:r>
              <a:endParaRPr lang="es-ES" altLang="ja-JP" sz="1000" i="1" dirty="0">
                <a:solidFill>
                  <a:srgbClr val="FFFFFF"/>
                </a:solidFill>
                <a:cs typeface="Arial" pitchFamily="34" charset="0"/>
              </a:endParaRPr>
            </a:p>
          </p:txBody>
        </p:sp>
        <p:sp>
          <p:nvSpPr>
            <p:cNvPr id="127" name="Freeform 49"/>
            <p:cNvSpPr>
              <a:spLocks noEditPoints="1"/>
            </p:cNvSpPr>
            <p:nvPr/>
          </p:nvSpPr>
          <p:spPr bwMode="auto">
            <a:xfrm>
              <a:off x="705794" y="3594062"/>
              <a:ext cx="356779" cy="351608"/>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44" name="Right Arrow 143"/>
            <p:cNvSpPr/>
            <p:nvPr>
              <p:custDataLst>
                <p:tags r:id="rId12"/>
              </p:custDataLst>
            </p:nvPr>
          </p:nvSpPr>
          <p:spPr>
            <a:xfrm>
              <a:off x="1396797" y="3957747"/>
              <a:ext cx="167865" cy="394099"/>
            </a:xfrm>
            <a:prstGeom prst="rightArrow">
              <a:avLst/>
            </a:prstGeom>
            <a:solidFill>
              <a:srgbClr val="A6A6A6"/>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166" name="Rectangle 165"/>
            <p:cNvSpPr/>
            <p:nvPr>
              <p:custDataLst>
                <p:tags r:id="rId13"/>
              </p:custDataLst>
            </p:nvPr>
          </p:nvSpPr>
          <p:spPr>
            <a:xfrm>
              <a:off x="1743240" y="3351818"/>
              <a:ext cx="3737990"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Creación de la UEN (Unidad Estratégica de Negocios) para la Industria de Reuniones de Quito</a:t>
              </a:r>
            </a:p>
          </p:txBody>
        </p:sp>
        <p:sp>
          <p:nvSpPr>
            <p:cNvPr id="168" name="Rectangle 167"/>
            <p:cNvSpPr/>
            <p:nvPr>
              <p:custDataLst>
                <p:tags r:id="rId14"/>
              </p:custDataLst>
            </p:nvPr>
          </p:nvSpPr>
          <p:spPr>
            <a:xfrm>
              <a:off x="5566542" y="3351819"/>
              <a:ext cx="3994970"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r>
                <a:rPr lang="es-ES" sz="900" b="1" dirty="0">
                  <a:solidFill>
                    <a:srgbClr val="002060"/>
                  </a:solidFill>
                  <a:cs typeface="Arial" panose="020B0604020202020204" pitchFamily="34" charset="0"/>
                </a:rPr>
                <a:t>1.2. </a:t>
              </a:r>
              <a:r>
                <a:rPr lang="es-ES" altLang="es-CL" sz="800" dirty="0">
                  <a:solidFill>
                    <a:srgbClr val="002060"/>
                  </a:solidFill>
                  <a:cs typeface="Arial" panose="020B0604020202020204" pitchFamily="34" charset="0"/>
                </a:rPr>
                <a:t>C</a:t>
              </a:r>
              <a:r>
                <a:rPr lang="es-ES" sz="800" dirty="0">
                  <a:solidFill>
                    <a:srgbClr val="002060"/>
                  </a:solidFill>
                  <a:cs typeface="Arial" panose="020B0604020202020204" pitchFamily="34" charset="0"/>
                </a:rPr>
                <a:t>onformación de equipo de inducción de los nuevos ejecutivos</a:t>
              </a:r>
            </a:p>
          </p:txBody>
        </p:sp>
        <p:sp>
          <p:nvSpPr>
            <p:cNvPr id="169" name="Rectangle 168"/>
            <p:cNvSpPr/>
            <p:nvPr>
              <p:custDataLst>
                <p:tags r:id="rId15"/>
              </p:custDataLst>
            </p:nvPr>
          </p:nvSpPr>
          <p:spPr>
            <a:xfrm>
              <a:off x="1743240" y="3877390"/>
              <a:ext cx="2556000"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2.1. </a:t>
              </a:r>
              <a:r>
                <a:rPr lang="es-ES" sz="800" dirty="0">
                  <a:solidFill>
                    <a:srgbClr val="002060"/>
                  </a:solidFill>
                  <a:cs typeface="Arial" panose="020B0604020202020204" pitchFamily="34" charset="0"/>
                </a:rPr>
                <a:t>Acompañar el proceso de licitación de la operación del CC para establecer relación comercial</a:t>
              </a:r>
            </a:p>
          </p:txBody>
        </p:sp>
        <p:sp>
          <p:nvSpPr>
            <p:cNvPr id="170" name="Rectangle 169"/>
            <p:cNvSpPr/>
            <p:nvPr>
              <p:custDataLst>
                <p:tags r:id="rId16"/>
              </p:custDataLst>
            </p:nvPr>
          </p:nvSpPr>
          <p:spPr>
            <a:xfrm>
              <a:off x="7005512" y="3877390"/>
              <a:ext cx="2556000"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2.3. </a:t>
              </a:r>
              <a:r>
                <a:rPr lang="es-ES" sz="800" dirty="0">
                  <a:solidFill>
                    <a:srgbClr val="002060"/>
                  </a:solidFill>
                  <a:cs typeface="Arial" panose="020B0604020202020204" pitchFamily="34" charset="0"/>
                </a:rPr>
                <a:t>Certificación internacional de profesionales del sector</a:t>
              </a:r>
            </a:p>
          </p:txBody>
        </p:sp>
        <p:sp>
          <p:nvSpPr>
            <p:cNvPr id="171" name="Rectangle 170"/>
            <p:cNvSpPr/>
            <p:nvPr>
              <p:custDataLst>
                <p:tags r:id="rId17"/>
              </p:custDataLst>
            </p:nvPr>
          </p:nvSpPr>
          <p:spPr>
            <a:xfrm>
              <a:off x="4374376" y="3877390"/>
              <a:ext cx="2556000"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2.2. </a:t>
              </a:r>
              <a:r>
                <a:rPr lang="es-ES" sz="800" dirty="0">
                  <a:solidFill>
                    <a:srgbClr val="002060"/>
                  </a:solidFill>
                  <a:cs typeface="Arial" panose="020B0604020202020204" pitchFamily="34" charset="0"/>
                </a:rPr>
                <a:t>Fomento de creación de OPC y DMC</a:t>
              </a:r>
            </a:p>
          </p:txBody>
        </p:sp>
        <p:sp>
          <p:nvSpPr>
            <p:cNvPr id="172" name="Rectangle 171"/>
            <p:cNvSpPr/>
            <p:nvPr>
              <p:custDataLst>
                <p:tags r:id="rId18"/>
              </p:custDataLst>
            </p:nvPr>
          </p:nvSpPr>
          <p:spPr>
            <a:xfrm>
              <a:off x="1743240" y="4402488"/>
              <a:ext cx="7818272" cy="493200"/>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3.1. </a:t>
              </a:r>
              <a:r>
                <a:rPr lang="es-ES" sz="800" dirty="0">
                  <a:solidFill>
                    <a:srgbClr val="002060"/>
                  </a:solidFill>
                  <a:cs typeface="Arial" panose="020B0604020202020204" pitchFamily="34" charset="0"/>
                </a:rPr>
                <a:t>Plan de Marketing Quito RICE de Quito</a:t>
              </a:r>
            </a:p>
          </p:txBody>
        </p:sp>
      </p:grpSp>
      <p:grpSp>
        <p:nvGrpSpPr>
          <p:cNvPr id="60" name="Group 59"/>
          <p:cNvGrpSpPr/>
          <p:nvPr/>
        </p:nvGrpSpPr>
        <p:grpSpPr>
          <a:xfrm>
            <a:off x="848544" y="6616111"/>
            <a:ext cx="6912240" cy="197292"/>
            <a:chOff x="1517359" y="6544076"/>
            <a:chExt cx="6912240" cy="197293"/>
          </a:xfrm>
        </p:grpSpPr>
        <p:sp>
          <p:nvSpPr>
            <p:cNvPr id="63" name="Rectangle 62"/>
            <p:cNvSpPr>
              <a:spLocks noChangeArrowheads="1"/>
            </p:cNvSpPr>
            <p:nvPr>
              <p:custDataLst>
                <p:tags r:id="rId5"/>
              </p:custDataLst>
            </p:nvPr>
          </p:nvSpPr>
          <p:spPr bwMode="auto">
            <a:xfrm>
              <a:off x="1517359"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4" name="Rectangle 57"/>
            <p:cNvSpPr>
              <a:spLocks noChangeArrowheads="1"/>
            </p:cNvSpPr>
            <p:nvPr>
              <p:custDataLst>
                <p:tags r:id="rId6"/>
              </p:custDataLst>
            </p:nvPr>
          </p:nvSpPr>
          <p:spPr bwMode="auto">
            <a:xfrm>
              <a:off x="3821615"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5" name="Rectangle 57"/>
            <p:cNvSpPr>
              <a:spLocks noChangeArrowheads="1"/>
            </p:cNvSpPr>
            <p:nvPr>
              <p:custDataLst>
                <p:tags r:id="rId7"/>
              </p:custDataLst>
            </p:nvPr>
          </p:nvSpPr>
          <p:spPr bwMode="auto">
            <a:xfrm>
              <a:off x="61978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7" name="TextBox 66"/>
            <p:cNvSpPr txBox="1"/>
            <p:nvPr>
              <p:custDataLst>
                <p:tags r:id="rId8"/>
              </p:custDataLst>
            </p:nvPr>
          </p:nvSpPr>
          <p:spPr>
            <a:xfrm>
              <a:off x="1707260" y="6544076"/>
              <a:ext cx="18983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CONECTIVIDAD</a:t>
              </a:r>
            </a:p>
          </p:txBody>
        </p:sp>
        <p:sp>
          <p:nvSpPr>
            <p:cNvPr id="68" name="TextBox 67"/>
            <p:cNvSpPr txBox="1"/>
            <p:nvPr>
              <p:custDataLst>
                <p:tags r:id="rId9"/>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RICE</a:t>
              </a:r>
            </a:p>
          </p:txBody>
        </p:sp>
        <p:sp>
          <p:nvSpPr>
            <p:cNvPr id="69" name="TextBox 68"/>
            <p:cNvSpPr txBox="1"/>
            <p:nvPr>
              <p:custDataLst>
                <p:tags r:id="rId10"/>
              </p:custDataLst>
            </p:nvPr>
          </p:nvSpPr>
          <p:spPr>
            <a:xfrm>
              <a:off x="6557918" y="6544076"/>
              <a:ext cx="1871681"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MARKETING</a:t>
              </a:r>
            </a:p>
          </p:txBody>
        </p:sp>
      </p:grpSp>
    </p:spTree>
    <p:extLst>
      <p:ext uri="{BB962C8B-B14F-4D97-AF65-F5344CB8AC3E}">
        <p14:creationId xmlns:p14="http://schemas.microsoft.com/office/powerpoint/2010/main" val="3714695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y Base Programática</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Cartera de proyectos (ii/ii)</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61</a:t>
            </a:fld>
            <a:endParaRPr lang="es-ES" dirty="0">
              <a:solidFill>
                <a:srgbClr val="002776"/>
              </a:solidFill>
            </a:endParaRP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5"/>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6"/>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grpSp>
        <p:nvGrpSpPr>
          <p:cNvPr id="5" name="Group 4"/>
          <p:cNvGrpSpPr/>
          <p:nvPr/>
        </p:nvGrpSpPr>
        <p:grpSpPr>
          <a:xfrm>
            <a:off x="1636516" y="1112697"/>
            <a:ext cx="7925001" cy="240201"/>
            <a:chOff x="1664226" y="1072957"/>
            <a:chExt cx="2904727" cy="240201"/>
          </a:xfrm>
        </p:grpSpPr>
        <p:cxnSp>
          <p:nvCxnSpPr>
            <p:cNvPr id="101" name="Straight Connector 100"/>
            <p:cNvCxnSpPr/>
            <p:nvPr>
              <p:custDataLst>
                <p:tags r:id="rId33"/>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4"/>
              </p:custDataLst>
            </p:nvPr>
          </p:nvSpPr>
          <p:spPr>
            <a:xfrm>
              <a:off x="2866263" y="1072957"/>
              <a:ext cx="696626" cy="240201"/>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Cartera de proyectos</a:t>
              </a:r>
            </a:p>
          </p:txBody>
        </p:sp>
      </p:grpSp>
      <p:grpSp>
        <p:nvGrpSpPr>
          <p:cNvPr id="3" name="Group 2"/>
          <p:cNvGrpSpPr/>
          <p:nvPr/>
        </p:nvGrpSpPr>
        <p:grpSpPr>
          <a:xfrm>
            <a:off x="1743240" y="1575591"/>
            <a:ext cx="7818272" cy="930445"/>
            <a:chOff x="1743240" y="4869160"/>
            <a:chExt cx="7818272" cy="1288166"/>
          </a:xfrm>
        </p:grpSpPr>
        <p:sp>
          <p:nvSpPr>
            <p:cNvPr id="104" name="Rectangle 103"/>
            <p:cNvSpPr/>
            <p:nvPr>
              <p:custDataLst>
                <p:tags r:id="rId27"/>
              </p:custDataLst>
            </p:nvPr>
          </p:nvSpPr>
          <p:spPr>
            <a:xfrm>
              <a:off x="1743240" y="4869160"/>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Desarrollo de ecosistema digital de marketing turístico</a:t>
              </a:r>
            </a:p>
          </p:txBody>
        </p:sp>
        <p:sp>
          <p:nvSpPr>
            <p:cNvPr id="105" name="Rectangle 104"/>
            <p:cNvSpPr/>
            <p:nvPr>
              <p:custDataLst>
                <p:tags r:id="rId28"/>
              </p:custDataLst>
            </p:nvPr>
          </p:nvSpPr>
          <p:spPr>
            <a:xfrm>
              <a:off x="7005512" y="4869160"/>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2.2. </a:t>
              </a:r>
              <a:r>
                <a:rPr lang="es-ES" sz="800" dirty="0">
                  <a:solidFill>
                    <a:srgbClr val="002060"/>
                  </a:solidFill>
                  <a:cs typeface="Arial" panose="020B0604020202020204" pitchFamily="34" charset="0"/>
                </a:rPr>
                <a:t>Campañas de marketing online</a:t>
              </a:r>
            </a:p>
          </p:txBody>
        </p:sp>
        <p:sp>
          <p:nvSpPr>
            <p:cNvPr id="106" name="Rectangle 105"/>
            <p:cNvSpPr/>
            <p:nvPr>
              <p:custDataLst>
                <p:tags r:id="rId29"/>
              </p:custDataLst>
            </p:nvPr>
          </p:nvSpPr>
          <p:spPr>
            <a:xfrm>
              <a:off x="4374376" y="4869160"/>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2.1. </a:t>
              </a:r>
              <a:r>
                <a:rPr lang="es-ES" sz="800" dirty="0">
                  <a:solidFill>
                    <a:srgbClr val="002060"/>
                  </a:solidFill>
                  <a:cs typeface="Arial" panose="020B0604020202020204" pitchFamily="34" charset="0"/>
                </a:rPr>
                <a:t>Creación Unidad de Marketing online </a:t>
              </a:r>
            </a:p>
          </p:txBody>
        </p:sp>
        <p:sp>
          <p:nvSpPr>
            <p:cNvPr id="107" name="Rectangle 106"/>
            <p:cNvSpPr/>
            <p:nvPr>
              <p:custDataLst>
                <p:tags r:id="rId30"/>
              </p:custDataLst>
            </p:nvPr>
          </p:nvSpPr>
          <p:spPr>
            <a:xfrm>
              <a:off x="1743240" y="5550677"/>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3.1. </a:t>
              </a:r>
              <a:r>
                <a:rPr lang="es-ES" sz="800" dirty="0">
                  <a:solidFill>
                    <a:srgbClr val="002060"/>
                  </a:solidFill>
                  <a:cs typeface="Arial" panose="020B0604020202020204" pitchFamily="34" charset="0"/>
                </a:rPr>
                <a:t>Dossier funcional Web Turismo de Quito para sector privado</a:t>
              </a:r>
            </a:p>
          </p:txBody>
        </p:sp>
        <p:sp>
          <p:nvSpPr>
            <p:cNvPr id="108" name="Rectangle 107"/>
            <p:cNvSpPr/>
            <p:nvPr>
              <p:custDataLst>
                <p:tags r:id="rId31"/>
              </p:custDataLst>
            </p:nvPr>
          </p:nvSpPr>
          <p:spPr>
            <a:xfrm>
              <a:off x="7005512" y="5550677"/>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3.3. </a:t>
              </a:r>
              <a:r>
                <a:rPr lang="es-ES" sz="800" dirty="0">
                  <a:solidFill>
                    <a:srgbClr val="002060"/>
                  </a:solidFill>
                  <a:cs typeface="Arial" panose="020B0604020202020204" pitchFamily="34" charset="0"/>
                </a:rPr>
                <a:t>Monitoreo e informes </a:t>
              </a:r>
              <a:r>
                <a:rPr lang="es-ES" sz="800" dirty="0" smtClean="0">
                  <a:solidFill>
                    <a:srgbClr val="002060"/>
                  </a:solidFill>
                  <a:cs typeface="Arial" panose="020B0604020202020204" pitchFamily="34" charset="0"/>
                </a:rPr>
                <a:t>de </a:t>
              </a:r>
              <a:r>
                <a:rPr lang="es-ES" sz="800" dirty="0" err="1" smtClean="0">
                  <a:solidFill>
                    <a:srgbClr val="002060"/>
                  </a:solidFill>
                  <a:cs typeface="Arial" panose="020B0604020202020204" pitchFamily="34" charset="0"/>
                </a:rPr>
                <a:t>Inbound</a:t>
              </a:r>
              <a:r>
                <a:rPr lang="es-ES" sz="800" dirty="0" smtClean="0">
                  <a:solidFill>
                    <a:srgbClr val="002060"/>
                  </a:solidFill>
                  <a:cs typeface="Arial" panose="020B0604020202020204" pitchFamily="34" charset="0"/>
                </a:rPr>
                <a:t> Marketing</a:t>
              </a:r>
              <a:endParaRPr lang="es-ES" sz="800" dirty="0">
                <a:solidFill>
                  <a:srgbClr val="002060"/>
                </a:solidFill>
                <a:cs typeface="Arial" panose="020B0604020202020204" pitchFamily="34" charset="0"/>
              </a:endParaRPr>
            </a:p>
          </p:txBody>
        </p:sp>
        <p:sp>
          <p:nvSpPr>
            <p:cNvPr id="109" name="Rectangle 108"/>
            <p:cNvSpPr/>
            <p:nvPr>
              <p:custDataLst>
                <p:tags r:id="rId32"/>
              </p:custDataLst>
            </p:nvPr>
          </p:nvSpPr>
          <p:spPr>
            <a:xfrm>
              <a:off x="4374376" y="5550677"/>
              <a:ext cx="2556000" cy="606649"/>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3.2. </a:t>
              </a:r>
              <a:r>
                <a:rPr lang="es-ES" sz="800" dirty="0">
                  <a:solidFill>
                    <a:srgbClr val="002060"/>
                  </a:solidFill>
                  <a:cs typeface="Arial" panose="020B0604020202020204" pitchFamily="34" charset="0"/>
                </a:rPr>
                <a:t>Captación de operadores turísticos y proveedores en la web</a:t>
              </a:r>
            </a:p>
          </p:txBody>
        </p:sp>
      </p:grpSp>
      <p:sp>
        <p:nvSpPr>
          <p:cNvPr id="57" name="Rectangle 57"/>
          <p:cNvSpPr>
            <a:spLocks noChangeArrowheads="1"/>
          </p:cNvSpPr>
          <p:nvPr>
            <p:custDataLst>
              <p:tags r:id="rId1"/>
            </p:custDataLst>
          </p:nvPr>
        </p:nvSpPr>
        <p:spPr bwMode="auto">
          <a:xfrm>
            <a:off x="344493" y="1573500"/>
            <a:ext cx="1007188" cy="934620"/>
          </a:xfrm>
          <a:prstGeom prst="rect">
            <a:avLst/>
          </a:prstGeom>
          <a:solidFill>
            <a:schemeClr val="accent3"/>
          </a:solidFill>
          <a:ln w="12700" algn="ctr">
            <a:noFill/>
            <a:miter lim="800000"/>
            <a:headEnd/>
            <a:tailEnd/>
          </a:ln>
          <a:effectLst>
            <a:outerShdw blurRad="50800" dist="38100" dir="8100000" algn="tr" rotWithShape="0">
              <a:prstClr val="black">
                <a:alpha val="40000"/>
              </a:prstClr>
            </a:outerShdw>
          </a:effectLst>
        </p:spPr>
        <p:txBody>
          <a:bodyPr wrap="square" lIns="35995" tIns="359950" rIns="35995" bIns="45840" anchor="ctr"/>
          <a:lstStyle/>
          <a:p>
            <a:pPr algn="ctr" defTabSz="931658" eaLnBrk="0" fontAlgn="b" hangingPunct="0">
              <a:lnSpc>
                <a:spcPct val="85000"/>
              </a:lnSpc>
              <a:spcBef>
                <a:spcPct val="0"/>
              </a:spcBef>
              <a:spcAft>
                <a:spcPct val="0"/>
              </a:spcAft>
            </a:pPr>
            <a:endParaRPr lang="es-ES" sz="1000" b="1" dirty="0">
              <a:solidFill>
                <a:srgbClr val="FFFFFF"/>
              </a:solidFill>
              <a:cs typeface="Arial" pitchFamily="34" charset="0"/>
            </a:endParaRPr>
          </a:p>
          <a:p>
            <a:pPr algn="ctr" defTabSz="931658" eaLnBrk="0" fontAlgn="b" hangingPunct="0">
              <a:lnSpc>
                <a:spcPct val="85000"/>
              </a:lnSpc>
              <a:spcBef>
                <a:spcPct val="0"/>
              </a:spcBef>
              <a:spcAft>
                <a:spcPct val="0"/>
              </a:spcAft>
            </a:pPr>
            <a:r>
              <a:rPr lang="es-ES" sz="1000" b="1" dirty="0">
                <a:solidFill>
                  <a:srgbClr val="FFFFFF"/>
                </a:solidFill>
                <a:cs typeface="Arial" pitchFamily="34" charset="0"/>
              </a:rPr>
              <a:t>Marketing online</a:t>
            </a:r>
          </a:p>
        </p:txBody>
      </p:sp>
      <p:sp>
        <p:nvSpPr>
          <p:cNvPr id="60" name="Rectangle 57"/>
          <p:cNvSpPr>
            <a:spLocks noChangeArrowheads="1"/>
          </p:cNvSpPr>
          <p:nvPr>
            <p:custDataLst>
              <p:tags r:id="rId2"/>
            </p:custDataLst>
          </p:nvPr>
        </p:nvSpPr>
        <p:spPr bwMode="auto">
          <a:xfrm>
            <a:off x="344493" y="2651294"/>
            <a:ext cx="1007188" cy="1715695"/>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1000" b="1" dirty="0">
                <a:solidFill>
                  <a:srgbClr val="FFFFFF"/>
                </a:solidFill>
                <a:cs typeface="Arial" pitchFamily="34" charset="0"/>
              </a:rPr>
              <a:t>Producto, desarrollo e inversiones</a:t>
            </a:r>
          </a:p>
        </p:txBody>
      </p:sp>
      <p:sp>
        <p:nvSpPr>
          <p:cNvPr id="99" name="Right Arrow 98"/>
          <p:cNvSpPr/>
          <p:nvPr>
            <p:custDataLst>
              <p:tags r:id="rId3"/>
            </p:custDataLst>
          </p:nvPr>
        </p:nvSpPr>
        <p:spPr>
          <a:xfrm>
            <a:off x="1396797" y="3263566"/>
            <a:ext cx="167865" cy="491150"/>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100" name="Right Arrow 99"/>
          <p:cNvSpPr/>
          <p:nvPr>
            <p:custDataLst>
              <p:tags r:id="rId4"/>
            </p:custDataLst>
          </p:nvPr>
        </p:nvSpPr>
        <p:spPr>
          <a:xfrm>
            <a:off x="1396797" y="1795235"/>
            <a:ext cx="167865" cy="491150"/>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41" name="Freeform 26"/>
          <p:cNvSpPr>
            <a:spLocks noEditPoints="1"/>
          </p:cNvSpPr>
          <p:nvPr/>
        </p:nvSpPr>
        <p:spPr bwMode="auto">
          <a:xfrm>
            <a:off x="720981" y="1700808"/>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43" name="Freeform 42"/>
          <p:cNvSpPr>
            <a:spLocks noEditPoints="1"/>
          </p:cNvSpPr>
          <p:nvPr/>
        </p:nvSpPr>
        <p:spPr bwMode="auto">
          <a:xfrm>
            <a:off x="709661" y="299695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77" name="Group 76"/>
          <p:cNvGrpSpPr/>
          <p:nvPr/>
        </p:nvGrpSpPr>
        <p:grpSpPr>
          <a:xfrm>
            <a:off x="1743240" y="2651294"/>
            <a:ext cx="7818272" cy="1715695"/>
            <a:chOff x="1743240" y="4869160"/>
            <a:chExt cx="7818272" cy="1728192"/>
          </a:xfrm>
        </p:grpSpPr>
        <p:sp>
          <p:nvSpPr>
            <p:cNvPr id="78" name="Rectangle 77"/>
            <p:cNvSpPr/>
            <p:nvPr>
              <p:custDataLst>
                <p:tags r:id="rId18"/>
              </p:custDataLst>
            </p:nvPr>
          </p:nvSpPr>
          <p:spPr>
            <a:xfrm>
              <a:off x="1743240" y="4869160"/>
              <a:ext cx="2556000" cy="605383"/>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Estructuración de portafolio de proyectos de inversión turística de nivel internacional</a:t>
              </a:r>
            </a:p>
          </p:txBody>
        </p:sp>
        <p:sp>
          <p:nvSpPr>
            <p:cNvPr id="87" name="Rectangle 86"/>
            <p:cNvSpPr/>
            <p:nvPr>
              <p:custDataLst>
                <p:tags r:id="rId19"/>
              </p:custDataLst>
            </p:nvPr>
          </p:nvSpPr>
          <p:spPr>
            <a:xfrm>
              <a:off x="7005512" y="4869160"/>
              <a:ext cx="2556000" cy="605383"/>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2.1. </a:t>
              </a:r>
              <a:r>
                <a:rPr lang="es-ES" sz="800" dirty="0">
                  <a:solidFill>
                    <a:srgbClr val="002060"/>
                  </a:solidFill>
                  <a:cs typeface="Arial" panose="020B0604020202020204" pitchFamily="34" charset="0"/>
                </a:rPr>
                <a:t>Marketing de atracción de inversiones</a:t>
              </a:r>
            </a:p>
          </p:txBody>
        </p:sp>
        <p:sp>
          <p:nvSpPr>
            <p:cNvPr id="88" name="Rectangle 87"/>
            <p:cNvSpPr/>
            <p:nvPr>
              <p:custDataLst>
                <p:tags r:id="rId20"/>
              </p:custDataLst>
            </p:nvPr>
          </p:nvSpPr>
          <p:spPr>
            <a:xfrm>
              <a:off x="4374376" y="4869160"/>
              <a:ext cx="2556000" cy="605383"/>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1.2. </a:t>
              </a:r>
              <a:r>
                <a:rPr lang="es-ES" sz="800" dirty="0">
                  <a:solidFill>
                    <a:srgbClr val="002060"/>
                  </a:solidFill>
                  <a:cs typeface="Arial" panose="020B0604020202020204" pitchFamily="34" charset="0"/>
                </a:rPr>
                <a:t>Estructuración de paquetes de incentivos de atracción a la inversión turística de nivel </a:t>
              </a:r>
              <a:r>
                <a:rPr lang="es-ES" sz="800" dirty="0" smtClean="0">
                  <a:solidFill>
                    <a:srgbClr val="002060"/>
                  </a:solidFill>
                  <a:cs typeface="Arial" panose="020B0604020202020204" pitchFamily="34" charset="0"/>
                </a:rPr>
                <a:t>internacional</a:t>
              </a:r>
              <a:endParaRPr lang="es-ES" sz="800" dirty="0">
                <a:solidFill>
                  <a:srgbClr val="002060"/>
                </a:solidFill>
                <a:cs typeface="Arial" panose="020B0604020202020204" pitchFamily="34" charset="0"/>
              </a:endParaRPr>
            </a:p>
          </p:txBody>
        </p:sp>
        <p:sp>
          <p:nvSpPr>
            <p:cNvPr id="89" name="Rectangle 88"/>
            <p:cNvSpPr/>
            <p:nvPr>
              <p:custDataLst>
                <p:tags r:id="rId21"/>
              </p:custDataLst>
            </p:nvPr>
          </p:nvSpPr>
          <p:spPr>
            <a:xfrm>
              <a:off x="1743240" y="5550678"/>
              <a:ext cx="2556000" cy="542618"/>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2.2. </a:t>
              </a:r>
              <a:r>
                <a:rPr lang="es-ES" sz="800" dirty="0" smtClean="0">
                  <a:solidFill>
                    <a:srgbClr val="002060"/>
                  </a:solidFill>
                  <a:cs typeface="Arial" panose="020B0604020202020204" pitchFamily="34" charset="0"/>
                </a:rPr>
                <a:t>Fortalecimiento </a:t>
              </a:r>
              <a:r>
                <a:rPr lang="es-ES" sz="800" dirty="0">
                  <a:solidFill>
                    <a:srgbClr val="002060"/>
                  </a:solidFill>
                  <a:cs typeface="Arial" panose="020B0604020202020204" pitchFamily="34" charset="0"/>
                </a:rPr>
                <a:t>de la Dirección de Inversiones de Quito </a:t>
              </a:r>
              <a:r>
                <a:rPr lang="es-ES" sz="800" dirty="0" smtClean="0">
                  <a:solidFill>
                    <a:srgbClr val="002060"/>
                  </a:solidFill>
                  <a:cs typeface="Arial" panose="020B0604020202020204" pitchFamily="34" charset="0"/>
                </a:rPr>
                <a:t>Turismo</a:t>
              </a:r>
              <a:endParaRPr lang="es-ES" sz="800" dirty="0">
                <a:solidFill>
                  <a:srgbClr val="002060"/>
                </a:solidFill>
                <a:cs typeface="Arial" panose="020B0604020202020204" pitchFamily="34" charset="0"/>
              </a:endParaRPr>
            </a:p>
          </p:txBody>
        </p:sp>
        <p:sp>
          <p:nvSpPr>
            <p:cNvPr id="97" name="Rectangle 96"/>
            <p:cNvSpPr/>
            <p:nvPr>
              <p:custDataLst>
                <p:tags r:id="rId22"/>
              </p:custDataLst>
            </p:nvPr>
          </p:nvSpPr>
          <p:spPr>
            <a:xfrm>
              <a:off x="7005512" y="5550678"/>
              <a:ext cx="2556000" cy="542618"/>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4.1. </a:t>
              </a:r>
              <a:r>
                <a:rPr lang="es-ES" sz="800" dirty="0">
                  <a:solidFill>
                    <a:srgbClr val="002060"/>
                  </a:solidFill>
                  <a:cs typeface="Arial" panose="020B0604020202020204" pitchFamily="34" charset="0"/>
                </a:rPr>
                <a:t>Dinamización urbana y rural de barrios y áreas turísticas de Quito</a:t>
              </a:r>
            </a:p>
          </p:txBody>
        </p:sp>
        <p:sp>
          <p:nvSpPr>
            <p:cNvPr id="103" name="Rectangle 102"/>
            <p:cNvSpPr/>
            <p:nvPr>
              <p:custDataLst>
                <p:tags r:id="rId23"/>
              </p:custDataLst>
            </p:nvPr>
          </p:nvSpPr>
          <p:spPr>
            <a:xfrm>
              <a:off x="4374376" y="5550678"/>
              <a:ext cx="2556000" cy="542618"/>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3.1. </a:t>
              </a:r>
              <a:r>
                <a:rPr lang="es-ES" sz="800" dirty="0">
                  <a:solidFill>
                    <a:srgbClr val="002060"/>
                  </a:solidFill>
                  <a:cs typeface="Arial" panose="020B0604020202020204" pitchFamily="34" charset="0"/>
                </a:rPr>
                <a:t>Plan Intensivo  para la Calidad Turística de Quito</a:t>
              </a:r>
            </a:p>
          </p:txBody>
        </p:sp>
        <p:sp>
          <p:nvSpPr>
            <p:cNvPr id="113" name="Rectangle 112"/>
            <p:cNvSpPr/>
            <p:nvPr>
              <p:custDataLst>
                <p:tags r:id="rId24"/>
              </p:custDataLst>
            </p:nvPr>
          </p:nvSpPr>
          <p:spPr>
            <a:xfrm>
              <a:off x="1743240" y="6148205"/>
              <a:ext cx="2556000" cy="449147"/>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5.1. </a:t>
              </a:r>
              <a:r>
                <a:rPr lang="es-ES" sz="800" dirty="0">
                  <a:solidFill>
                    <a:srgbClr val="002060"/>
                  </a:solidFill>
                  <a:cs typeface="Arial" panose="020B0604020202020204" pitchFamily="34" charset="0"/>
                </a:rPr>
                <a:t>Desarrollo de productos turísticos sustentables</a:t>
              </a:r>
            </a:p>
          </p:txBody>
        </p:sp>
        <p:sp>
          <p:nvSpPr>
            <p:cNvPr id="114" name="Rectangle 113"/>
            <p:cNvSpPr/>
            <p:nvPr>
              <p:custDataLst>
                <p:tags r:id="rId25"/>
              </p:custDataLst>
            </p:nvPr>
          </p:nvSpPr>
          <p:spPr>
            <a:xfrm>
              <a:off x="7005512" y="6148205"/>
              <a:ext cx="2556000" cy="449147"/>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5.3. </a:t>
              </a:r>
              <a:r>
                <a:rPr lang="es-ES" sz="800" dirty="0">
                  <a:solidFill>
                    <a:srgbClr val="002060"/>
                  </a:solidFill>
                  <a:cs typeface="Arial" panose="020B0604020202020204" pitchFamily="34" charset="0"/>
                </a:rPr>
                <a:t>Fomento de Encadenamientos Productivos en el destino</a:t>
              </a:r>
            </a:p>
          </p:txBody>
        </p:sp>
        <p:sp>
          <p:nvSpPr>
            <p:cNvPr id="115" name="Rectangle 114"/>
            <p:cNvSpPr/>
            <p:nvPr>
              <p:custDataLst>
                <p:tags r:id="rId26"/>
              </p:custDataLst>
            </p:nvPr>
          </p:nvSpPr>
          <p:spPr>
            <a:xfrm>
              <a:off x="4374376" y="6148205"/>
              <a:ext cx="2556000" cy="449147"/>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5.2. </a:t>
              </a:r>
              <a:r>
                <a:rPr lang="es-ES" sz="800" dirty="0">
                  <a:solidFill>
                    <a:srgbClr val="002060"/>
                  </a:solidFill>
                  <a:cs typeface="Arial" panose="020B0604020202020204" pitchFamily="34" charset="0"/>
                </a:rPr>
                <a:t>Incubadora y Aceleradora de Productos Turísticos Sustentable</a:t>
              </a:r>
            </a:p>
          </p:txBody>
        </p:sp>
      </p:grpSp>
      <p:grpSp>
        <p:nvGrpSpPr>
          <p:cNvPr id="37" name="Group 36"/>
          <p:cNvGrpSpPr/>
          <p:nvPr/>
        </p:nvGrpSpPr>
        <p:grpSpPr>
          <a:xfrm>
            <a:off x="1743240" y="4653120"/>
            <a:ext cx="7818272" cy="612000"/>
            <a:chOff x="1743240" y="1636124"/>
            <a:chExt cx="7818272" cy="612000"/>
          </a:xfrm>
        </p:grpSpPr>
        <p:sp>
          <p:nvSpPr>
            <p:cNvPr id="38" name="Rectangle 37"/>
            <p:cNvSpPr/>
            <p:nvPr>
              <p:custDataLst>
                <p:tags r:id="rId16"/>
              </p:custDataLst>
            </p:nvPr>
          </p:nvSpPr>
          <p:spPr>
            <a:xfrm>
              <a:off x="1743240" y="1636124"/>
              <a:ext cx="3888000" cy="612000"/>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Campaña y plan operativo de marketing turístico internacional offline </a:t>
              </a:r>
              <a:r>
                <a:rPr lang="es-ES" sz="800" dirty="0" smtClean="0">
                  <a:solidFill>
                    <a:srgbClr val="002060"/>
                  </a:solidFill>
                  <a:cs typeface="Arial" panose="020B0604020202020204" pitchFamily="34" charset="0"/>
                </a:rPr>
                <a:t>(B2B)</a:t>
              </a:r>
              <a:endParaRPr lang="es-ES" sz="800" dirty="0">
                <a:solidFill>
                  <a:srgbClr val="002060"/>
                </a:solidFill>
                <a:cs typeface="Arial" panose="020B0604020202020204" pitchFamily="34" charset="0"/>
              </a:endParaRPr>
            </a:p>
          </p:txBody>
        </p:sp>
        <p:sp>
          <p:nvSpPr>
            <p:cNvPr id="39" name="Rectangle 38"/>
            <p:cNvSpPr/>
            <p:nvPr>
              <p:custDataLst>
                <p:tags r:id="rId17"/>
              </p:custDataLst>
            </p:nvPr>
          </p:nvSpPr>
          <p:spPr>
            <a:xfrm>
              <a:off x="5673512" y="1636124"/>
              <a:ext cx="3888000" cy="612000"/>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smtClean="0">
                  <a:solidFill>
                    <a:srgbClr val="002060"/>
                  </a:solidFill>
                  <a:cs typeface="Arial" panose="020B0604020202020204" pitchFamily="34" charset="0"/>
                </a:rPr>
                <a:t>2.1</a:t>
              </a:r>
              <a:r>
                <a:rPr lang="es-ES" sz="900" b="1" dirty="0">
                  <a:solidFill>
                    <a:srgbClr val="002060"/>
                  </a:solidFill>
                  <a:cs typeface="Arial" panose="020B0604020202020204" pitchFamily="34" charset="0"/>
                </a:rPr>
                <a:t>. </a:t>
              </a:r>
              <a:r>
                <a:rPr lang="es-ES" sz="800" dirty="0">
                  <a:solidFill>
                    <a:srgbClr val="002060"/>
                  </a:solidFill>
                  <a:cs typeface="Arial" panose="020B0604020202020204" pitchFamily="34" charset="0"/>
                </a:rPr>
                <a:t>Creación de una Plataforma de Inteligencia Operativa de Mercado</a:t>
              </a:r>
            </a:p>
          </p:txBody>
        </p:sp>
      </p:grpSp>
      <p:sp>
        <p:nvSpPr>
          <p:cNvPr id="40" name="Rectangle 57"/>
          <p:cNvSpPr>
            <a:spLocks noChangeArrowheads="1"/>
          </p:cNvSpPr>
          <p:nvPr>
            <p:custDataLst>
              <p:tags r:id="rId5"/>
            </p:custDataLst>
          </p:nvPr>
        </p:nvSpPr>
        <p:spPr bwMode="auto">
          <a:xfrm>
            <a:off x="344493" y="4510163"/>
            <a:ext cx="1007188" cy="900000"/>
          </a:xfrm>
          <a:prstGeom prst="rect">
            <a:avLst/>
          </a:prstGeom>
          <a:solidFill>
            <a:schemeClr val="accent3"/>
          </a:solidFill>
          <a:ln w="12700" algn="ctr">
            <a:noFill/>
            <a:miter lim="800000"/>
            <a:headEnd/>
            <a:tailEnd/>
          </a:ln>
          <a:effectLst>
            <a:outerShdw blurRad="50800" dist="38100" dir="8100000" algn="tr" rotWithShape="0">
              <a:prstClr val="black">
                <a:alpha val="40000"/>
              </a:prstClr>
            </a:outerShdw>
          </a:effectLst>
        </p:spPr>
        <p:txBody>
          <a:bodyPr wrap="square" lIns="35995" tIns="215970" rIns="35995" bIns="45840" anchor="ctr"/>
          <a:lstStyle/>
          <a:p>
            <a:pPr indent="-58626" algn="ctr" defTabSz="931658" eaLnBrk="0" fontAlgn="b" hangingPunct="0">
              <a:spcBef>
                <a:spcPct val="0"/>
              </a:spcBef>
              <a:spcAft>
                <a:spcPct val="0"/>
              </a:spcAft>
            </a:pPr>
            <a:endParaRPr lang="es-ES" altLang="ja-JP" sz="1000" b="1" dirty="0">
              <a:solidFill>
                <a:srgbClr val="FFFFFF"/>
              </a:solidFill>
              <a:cs typeface="Arial" pitchFamily="34" charset="0"/>
            </a:endParaRPr>
          </a:p>
          <a:p>
            <a:pPr indent="-58626" algn="ctr" defTabSz="931658" eaLnBrk="0" fontAlgn="b" hangingPunct="0">
              <a:spcBef>
                <a:spcPct val="0"/>
              </a:spcBef>
              <a:spcAft>
                <a:spcPct val="0"/>
              </a:spcAft>
            </a:pPr>
            <a:r>
              <a:rPr lang="es-ES" altLang="ja-JP" sz="1000" b="1" dirty="0">
                <a:solidFill>
                  <a:srgbClr val="FFFFFF"/>
                </a:solidFill>
                <a:cs typeface="Arial" pitchFamily="34" charset="0"/>
              </a:rPr>
              <a:t>Mercadeo y promoción </a:t>
            </a:r>
            <a:r>
              <a:rPr lang="es-ES" altLang="ja-JP" sz="1000" dirty="0">
                <a:solidFill>
                  <a:srgbClr val="FFFFFF"/>
                </a:solidFill>
                <a:cs typeface="Arial" pitchFamily="34" charset="0"/>
              </a:rPr>
              <a:t>(internacional) </a:t>
            </a:r>
          </a:p>
        </p:txBody>
      </p:sp>
      <p:sp>
        <p:nvSpPr>
          <p:cNvPr id="42" name="Right Arrow 41"/>
          <p:cNvSpPr/>
          <p:nvPr>
            <p:custDataLst>
              <p:tags r:id="rId6"/>
            </p:custDataLst>
          </p:nvPr>
        </p:nvSpPr>
        <p:spPr>
          <a:xfrm>
            <a:off x="1396797" y="4713545"/>
            <a:ext cx="167865" cy="491150"/>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44" name="Group 282"/>
          <p:cNvGrpSpPr/>
          <p:nvPr/>
        </p:nvGrpSpPr>
        <p:grpSpPr>
          <a:xfrm>
            <a:off x="706561" y="4580984"/>
            <a:ext cx="283139" cy="265121"/>
            <a:chOff x="644491" y="4719572"/>
            <a:chExt cx="226243" cy="211846"/>
          </a:xfrm>
          <a:solidFill>
            <a:schemeClr val="bg1"/>
          </a:solidFill>
        </p:grpSpPr>
        <p:sp>
          <p:nvSpPr>
            <p:cNvPr id="45"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6"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47" name="Rectangle 46"/>
          <p:cNvSpPr/>
          <p:nvPr>
            <p:custDataLst>
              <p:tags r:id="rId7"/>
            </p:custDataLst>
          </p:nvPr>
        </p:nvSpPr>
        <p:spPr>
          <a:xfrm>
            <a:off x="1743240" y="5697336"/>
            <a:ext cx="7818272" cy="612000"/>
          </a:xfrm>
          <a:prstGeom prst="rect">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2941" tIns="0" rIns="0" bIns="0" rtlCol="0" anchor="ctr"/>
          <a:lstStyle/>
          <a:p>
            <a:pPr defTabSz="931658" fontAlgn="base">
              <a:spcBef>
                <a:spcPct val="0"/>
              </a:spcBef>
              <a:spcAft>
                <a:spcPct val="0"/>
              </a:spcAft>
            </a:pPr>
            <a:r>
              <a:rPr lang="es-ES" sz="900" b="1" dirty="0">
                <a:solidFill>
                  <a:srgbClr val="002060"/>
                </a:solidFill>
                <a:cs typeface="Arial" panose="020B0604020202020204" pitchFamily="34" charset="0"/>
              </a:rPr>
              <a:t>1.1. </a:t>
            </a:r>
            <a:r>
              <a:rPr lang="es-ES" sz="800" dirty="0">
                <a:solidFill>
                  <a:srgbClr val="002060"/>
                </a:solidFill>
                <a:cs typeface="Arial" panose="020B0604020202020204" pitchFamily="34" charset="0"/>
              </a:rPr>
              <a:t>Plan de Marketing de Turismo Interno para </a:t>
            </a:r>
            <a:r>
              <a:rPr lang="es-ES" sz="800" dirty="0" smtClean="0">
                <a:solidFill>
                  <a:srgbClr val="002060"/>
                </a:solidFill>
                <a:cs typeface="Arial" panose="020B0604020202020204" pitchFamily="34" charset="0"/>
              </a:rPr>
              <a:t>Quito (B2C)</a:t>
            </a:r>
            <a:endParaRPr lang="es-ES" sz="800" dirty="0">
              <a:solidFill>
                <a:srgbClr val="002060"/>
              </a:solidFill>
              <a:cs typeface="Arial" panose="020B0604020202020204" pitchFamily="34" charset="0"/>
            </a:endParaRPr>
          </a:p>
        </p:txBody>
      </p:sp>
      <p:sp>
        <p:nvSpPr>
          <p:cNvPr id="48" name="Rectangle 57"/>
          <p:cNvSpPr>
            <a:spLocks noChangeArrowheads="1"/>
          </p:cNvSpPr>
          <p:nvPr>
            <p:custDataLst>
              <p:tags r:id="rId8"/>
            </p:custDataLst>
          </p:nvPr>
        </p:nvSpPr>
        <p:spPr bwMode="auto">
          <a:xfrm>
            <a:off x="344493" y="5553336"/>
            <a:ext cx="1007188" cy="900000"/>
          </a:xfrm>
          <a:prstGeom prst="rect">
            <a:avLst/>
          </a:prstGeom>
          <a:solidFill>
            <a:schemeClr val="accent3"/>
          </a:solidFill>
          <a:ln w="12700" algn="ctr">
            <a:noFill/>
            <a:miter lim="800000"/>
            <a:headEnd/>
            <a:tailEnd/>
          </a:ln>
          <a:effectLst>
            <a:outerShdw blurRad="50800" dist="38100" dir="8100000" algn="tr" rotWithShape="0">
              <a:prstClr val="black">
                <a:alpha val="40000"/>
              </a:prstClr>
            </a:outerShdw>
          </a:effectLst>
        </p:spPr>
        <p:txBody>
          <a:bodyPr wrap="square" lIns="35995" tIns="215970" rIns="35995" bIns="45840" anchor="ctr"/>
          <a:lstStyle/>
          <a:p>
            <a:pPr indent="-58626" algn="ctr" defTabSz="931658" eaLnBrk="0" fontAlgn="b" hangingPunct="0">
              <a:spcBef>
                <a:spcPct val="0"/>
              </a:spcBef>
              <a:spcAft>
                <a:spcPct val="0"/>
              </a:spcAft>
            </a:pPr>
            <a:endParaRPr lang="es-ES" altLang="ja-JP" sz="1000" b="1" dirty="0">
              <a:solidFill>
                <a:srgbClr val="FFFFFF"/>
              </a:solidFill>
              <a:cs typeface="Arial" pitchFamily="34" charset="0"/>
            </a:endParaRPr>
          </a:p>
          <a:p>
            <a:pPr indent="-58626" algn="ctr" defTabSz="931658" eaLnBrk="0" fontAlgn="b" hangingPunct="0">
              <a:spcBef>
                <a:spcPct val="0"/>
              </a:spcBef>
              <a:spcAft>
                <a:spcPct val="0"/>
              </a:spcAft>
            </a:pPr>
            <a:r>
              <a:rPr lang="es-ES" altLang="ja-JP" sz="1000" b="1" dirty="0">
                <a:solidFill>
                  <a:srgbClr val="FFFFFF"/>
                </a:solidFill>
                <a:cs typeface="Arial" pitchFamily="34" charset="0"/>
              </a:rPr>
              <a:t>Mercadeo y promoción </a:t>
            </a:r>
            <a:r>
              <a:rPr lang="es-ES" altLang="ja-JP" sz="1000" dirty="0">
                <a:solidFill>
                  <a:srgbClr val="FFFFFF"/>
                </a:solidFill>
                <a:cs typeface="Arial" pitchFamily="34" charset="0"/>
              </a:rPr>
              <a:t>(nacional) </a:t>
            </a:r>
          </a:p>
        </p:txBody>
      </p:sp>
      <p:sp>
        <p:nvSpPr>
          <p:cNvPr id="49" name="Right Arrow 48"/>
          <p:cNvSpPr/>
          <p:nvPr>
            <p:custDataLst>
              <p:tags r:id="rId9"/>
            </p:custDataLst>
          </p:nvPr>
        </p:nvSpPr>
        <p:spPr>
          <a:xfrm>
            <a:off x="1396797" y="5757761"/>
            <a:ext cx="167865" cy="491150"/>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0" name="Group 282"/>
          <p:cNvGrpSpPr/>
          <p:nvPr/>
        </p:nvGrpSpPr>
        <p:grpSpPr>
          <a:xfrm>
            <a:off x="706561" y="5625203"/>
            <a:ext cx="283139" cy="265121"/>
            <a:chOff x="644491" y="4719572"/>
            <a:chExt cx="226243" cy="211846"/>
          </a:xfrm>
          <a:solidFill>
            <a:schemeClr val="bg1"/>
          </a:solidFill>
        </p:grpSpPr>
        <p:sp>
          <p:nvSpPr>
            <p:cNvPr id="51"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2"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53" name="Group 52"/>
          <p:cNvGrpSpPr/>
          <p:nvPr/>
        </p:nvGrpSpPr>
        <p:grpSpPr>
          <a:xfrm>
            <a:off x="848544" y="6616111"/>
            <a:ext cx="6912240" cy="197292"/>
            <a:chOff x="1517359" y="6544076"/>
            <a:chExt cx="6912240" cy="197293"/>
          </a:xfrm>
        </p:grpSpPr>
        <p:sp>
          <p:nvSpPr>
            <p:cNvPr id="55" name="Rectangle 54"/>
            <p:cNvSpPr>
              <a:spLocks noChangeArrowheads="1"/>
            </p:cNvSpPr>
            <p:nvPr>
              <p:custDataLst>
                <p:tags r:id="rId10"/>
              </p:custDataLst>
            </p:nvPr>
          </p:nvSpPr>
          <p:spPr bwMode="auto">
            <a:xfrm>
              <a:off x="1517359"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56" name="Rectangle 57"/>
            <p:cNvSpPr>
              <a:spLocks noChangeArrowheads="1"/>
            </p:cNvSpPr>
            <p:nvPr>
              <p:custDataLst>
                <p:tags r:id="rId11"/>
              </p:custDataLst>
            </p:nvPr>
          </p:nvSpPr>
          <p:spPr bwMode="auto">
            <a:xfrm>
              <a:off x="3821615"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1" name="Rectangle 57"/>
            <p:cNvSpPr>
              <a:spLocks noChangeArrowheads="1"/>
            </p:cNvSpPr>
            <p:nvPr>
              <p:custDataLst>
                <p:tags r:id="rId12"/>
              </p:custDataLst>
            </p:nvPr>
          </p:nvSpPr>
          <p:spPr bwMode="auto">
            <a:xfrm>
              <a:off x="61978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2" name="TextBox 61"/>
            <p:cNvSpPr txBox="1"/>
            <p:nvPr>
              <p:custDataLst>
                <p:tags r:id="rId13"/>
              </p:custDataLst>
            </p:nvPr>
          </p:nvSpPr>
          <p:spPr>
            <a:xfrm>
              <a:off x="1707260" y="6544076"/>
              <a:ext cx="18983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CONECTIVIDAD</a:t>
              </a:r>
            </a:p>
          </p:txBody>
        </p:sp>
        <p:sp>
          <p:nvSpPr>
            <p:cNvPr id="63" name="TextBox 62"/>
            <p:cNvSpPr txBox="1"/>
            <p:nvPr>
              <p:custDataLst>
                <p:tags r:id="rId14"/>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RICE</a:t>
              </a:r>
            </a:p>
          </p:txBody>
        </p:sp>
        <p:sp>
          <p:nvSpPr>
            <p:cNvPr id="64" name="TextBox 63"/>
            <p:cNvSpPr txBox="1"/>
            <p:nvPr>
              <p:custDataLst>
                <p:tags r:id="rId15"/>
              </p:custDataLst>
            </p:nvPr>
          </p:nvSpPr>
          <p:spPr>
            <a:xfrm>
              <a:off x="6557918" y="6544076"/>
              <a:ext cx="1871681"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err="1">
                  <a:solidFill>
                    <a:srgbClr val="002060"/>
                  </a:solidFill>
                  <a:cs typeface="Arial" pitchFamily="34" charset="0"/>
                </a:rPr>
                <a:t>Macroprograma</a:t>
              </a:r>
              <a:r>
                <a:rPr lang="es-ES" sz="900" dirty="0">
                  <a:solidFill>
                    <a:srgbClr val="002060"/>
                  </a:solidFill>
                  <a:cs typeface="Arial" pitchFamily="34" charset="0"/>
                </a:rPr>
                <a:t>  MARKETING</a:t>
              </a:r>
            </a:p>
          </p:txBody>
        </p:sp>
      </p:grpSp>
    </p:spTree>
    <p:extLst>
      <p:ext uri="{BB962C8B-B14F-4D97-AF65-F5344CB8AC3E}">
        <p14:creationId xmlns:p14="http://schemas.microsoft.com/office/powerpoint/2010/main" val="2580408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848224"/>
          </a:xfrm>
        </p:spPr>
        <p:txBody>
          <a:bodyPr anchor="t"/>
          <a:lstStyle/>
          <a:p>
            <a:pPr marL="0" indent="0"/>
            <a:r>
              <a:rPr lang="es-ES_tradnl" sz="2800" dirty="0" smtClean="0">
                <a:solidFill>
                  <a:schemeClr val="bg1"/>
                </a:solidFill>
              </a:rPr>
              <a:t>5.3. </a:t>
            </a:r>
            <a:r>
              <a:rPr lang="es-EC" sz="2800" dirty="0">
                <a:solidFill>
                  <a:schemeClr val="bg1"/>
                </a:solidFill>
              </a:rPr>
              <a:t>Alineación a los objetivos de desarrollo sostenible, al Plan Nacional del Buen Vivir y al Plan de Desarrollo y Ordenamiento Territorial del Distrito Metropolitano de Quito</a:t>
            </a:r>
            <a:endParaRPr lang="es-CL" sz="2800" dirty="0">
              <a:solidFill>
                <a:schemeClr val="bg1"/>
              </a:solidFill>
            </a:endParaRPr>
          </a:p>
        </p:txBody>
      </p:sp>
    </p:spTree>
    <p:extLst>
      <p:ext uri="{BB962C8B-B14F-4D97-AF65-F5344CB8AC3E}">
        <p14:creationId xmlns:p14="http://schemas.microsoft.com/office/powerpoint/2010/main" val="3368048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63</a:t>
            </a:fld>
            <a:endParaRPr lang="es-ES" dirty="0">
              <a:solidFill>
                <a:srgbClr val="002776"/>
              </a:solidFill>
            </a:endParaRPr>
          </a:p>
        </p:txBody>
      </p:sp>
      <p:sp>
        <p:nvSpPr>
          <p:cNvPr id="17" name="Text Box 17"/>
          <p:cNvSpPr txBox="1">
            <a:spLocks noChangeArrowheads="1"/>
          </p:cNvSpPr>
          <p:nvPr>
            <p:custDataLst>
              <p:tags r:id="rId2"/>
            </p:custDataLst>
          </p:nvPr>
        </p:nvSpPr>
        <p:spPr bwMode="auto">
          <a:xfrm>
            <a:off x="364010" y="1052513"/>
            <a:ext cx="9197507"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Objetivos de Desarrollo Sostenible al 2030 de las Naciones Unidas</a:t>
            </a:r>
          </a:p>
        </p:txBody>
      </p:sp>
      <p:graphicFrame>
        <p:nvGraphicFramePr>
          <p:cNvPr id="6" name="Table 5"/>
          <p:cNvGraphicFramePr>
            <a:graphicFrameLocks noGrp="1"/>
          </p:cNvGraphicFramePr>
          <p:nvPr>
            <p:extLst>
              <p:ext uri="{D42A27DB-BD31-4B8C-83A1-F6EECF244321}">
                <p14:modId xmlns:p14="http://schemas.microsoft.com/office/powerpoint/2010/main" val="2591498987"/>
              </p:ext>
            </p:extLst>
          </p:nvPr>
        </p:nvGraphicFramePr>
        <p:xfrm>
          <a:off x="344488" y="1700808"/>
          <a:ext cx="9217026" cy="4680520"/>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072342">
                  <a:extLst>
                    <a:ext uri="{9D8B030D-6E8A-4147-A177-3AD203B41FA5}">
                      <a16:colId xmlns:a16="http://schemas.microsoft.com/office/drawing/2014/main" xmlns="" val="20001"/>
                    </a:ext>
                  </a:extLst>
                </a:gridCol>
                <a:gridCol w="3072342">
                  <a:extLst>
                    <a:ext uri="{9D8B030D-6E8A-4147-A177-3AD203B41FA5}">
                      <a16:colId xmlns:a16="http://schemas.microsoft.com/office/drawing/2014/main" xmlns="" val="20002"/>
                    </a:ext>
                  </a:extLst>
                </a:gridCol>
              </a:tblGrid>
              <a:tr h="416022">
                <a:tc>
                  <a:txBody>
                    <a:bodyPr/>
                    <a:lstStyle/>
                    <a:p>
                      <a:pPr algn="ctr"/>
                      <a:r>
                        <a:rPr lang="es-EC" sz="900" dirty="0" smtClean="0"/>
                        <a:t>Objetivos Directos</a:t>
                      </a:r>
                      <a:endParaRPr lang="es-EC" sz="900" dirty="0"/>
                    </a:p>
                  </a:txBody>
                  <a:tcPr anchor="ctr">
                    <a:solidFill>
                      <a:schemeClr val="accent3"/>
                    </a:solidFill>
                  </a:tcPr>
                </a:tc>
                <a:tc>
                  <a:txBody>
                    <a:bodyPr/>
                    <a:lstStyle/>
                    <a:p>
                      <a:pPr algn="ctr"/>
                      <a:r>
                        <a:rPr lang="es-EC" sz="900" dirty="0" smtClean="0"/>
                        <a:t>Alineación</a:t>
                      </a:r>
                      <a:r>
                        <a:rPr lang="es-EC" sz="900" baseline="0" dirty="0" smtClean="0"/>
                        <a:t> de la estrategia con los Objetivos de Desarrollo Sostenible </a:t>
                      </a:r>
                      <a:endParaRPr lang="es-EC" sz="900" dirty="0"/>
                    </a:p>
                  </a:txBody>
                  <a:tcPr anchor="ctr">
                    <a:solidFill>
                      <a:schemeClr val="accent3"/>
                    </a:solidFill>
                  </a:tcPr>
                </a:tc>
                <a:tc>
                  <a:txBody>
                    <a:bodyPr/>
                    <a:lstStyle/>
                    <a:p>
                      <a:pPr algn="ctr"/>
                      <a:r>
                        <a:rPr lang="es-EC" sz="900" dirty="0" smtClean="0"/>
                        <a:t>Observación</a:t>
                      </a:r>
                      <a:endParaRPr lang="es-EC" sz="900" dirty="0"/>
                    </a:p>
                  </a:txBody>
                  <a:tcPr anchor="ctr">
                    <a:solidFill>
                      <a:schemeClr val="accent3"/>
                    </a:solidFill>
                  </a:tcPr>
                </a:tc>
                <a:extLst>
                  <a:ext uri="{0D108BD9-81ED-4DB2-BD59-A6C34878D82A}">
                    <a16:rowId xmlns:a16="http://schemas.microsoft.com/office/drawing/2014/main" xmlns="" val="10000"/>
                  </a:ext>
                </a:extLst>
              </a:tr>
              <a:tr h="1664088">
                <a:tc>
                  <a:txBody>
                    <a:bodyPr/>
                    <a:lstStyle/>
                    <a:p>
                      <a:pPr>
                        <a:spcBef>
                          <a:spcPts val="0"/>
                        </a:spcBef>
                        <a:spcAft>
                          <a:spcPts val="100"/>
                        </a:spcAft>
                      </a:pPr>
                      <a:r>
                        <a:rPr lang="es-EC" sz="900" dirty="0" smtClean="0"/>
                        <a:t>Objetivo</a:t>
                      </a:r>
                      <a:r>
                        <a:rPr lang="es-EC" sz="900" baseline="0" dirty="0" smtClean="0"/>
                        <a:t> 8. Trabajo decente y crecimiento económico</a:t>
                      </a:r>
                      <a:endParaRPr lang="es-EC" sz="900" dirty="0"/>
                    </a:p>
                  </a:txBody>
                  <a:tcPr anchor="ctr">
                    <a:solidFill>
                      <a:schemeClr val="accent3">
                        <a:lumMod val="20000"/>
                        <a:lumOff val="80000"/>
                      </a:schemeClr>
                    </a:solidFill>
                  </a:tcPr>
                </a:tc>
                <a:tc>
                  <a:txBody>
                    <a:bodyPr/>
                    <a:lstStyle/>
                    <a:p>
                      <a:pPr marL="171450" indent="-171450">
                        <a:spcBef>
                          <a:spcPts val="0"/>
                        </a:spcBef>
                        <a:spcAft>
                          <a:spcPts val="100"/>
                        </a:spcAft>
                        <a:buFont typeface="Arial" panose="020B0604020202020204" pitchFamily="34" charset="0"/>
                        <a:buChar char="•"/>
                      </a:pPr>
                      <a:r>
                        <a:rPr lang="es-EC" sz="900" b="1" dirty="0" smtClean="0"/>
                        <a:t>Inversión</a:t>
                      </a:r>
                    </a:p>
                    <a:p>
                      <a:pPr marL="285750" indent="-114300">
                        <a:spcBef>
                          <a:spcPts val="0"/>
                        </a:spcBef>
                        <a:spcAft>
                          <a:spcPts val="100"/>
                        </a:spcAft>
                        <a:buFont typeface="Wingdings" panose="05000000000000000000" pitchFamily="2" charset="2"/>
                        <a:buChar char="ü"/>
                      </a:pPr>
                      <a:r>
                        <a:rPr lang="es-EC" sz="900" b="0" dirty="0" smtClean="0"/>
                        <a:t>Dinamización turística integral</a:t>
                      </a:r>
                    </a:p>
                    <a:p>
                      <a:pPr marL="171450" indent="-171450">
                        <a:spcBef>
                          <a:spcPts val="0"/>
                        </a:spcBef>
                        <a:spcAft>
                          <a:spcPts val="100"/>
                        </a:spcAft>
                        <a:buFont typeface="Arial" panose="020B0604020202020204" pitchFamily="34" charset="0"/>
                        <a:buChar char="•"/>
                      </a:pPr>
                      <a:r>
                        <a:rPr lang="es-EC" sz="900" b="1" dirty="0" smtClean="0"/>
                        <a:t>Conectividad</a:t>
                      </a:r>
                    </a:p>
                    <a:p>
                      <a:pPr marL="287338" indent="-112713">
                        <a:spcBef>
                          <a:spcPts val="0"/>
                        </a:spcBef>
                        <a:spcAft>
                          <a:spcPts val="100"/>
                        </a:spcAft>
                        <a:buFont typeface="Wingdings" panose="05000000000000000000" pitchFamily="2" charset="2"/>
                        <a:buChar char="ü"/>
                      </a:pPr>
                      <a:r>
                        <a:rPr lang="es-EC" sz="900" dirty="0" smtClean="0"/>
                        <a:t>Expansión del mercado actual de aerolíneas</a:t>
                      </a:r>
                    </a:p>
                    <a:p>
                      <a:pPr marL="287338" indent="-112713">
                        <a:spcBef>
                          <a:spcPts val="0"/>
                        </a:spcBef>
                        <a:spcAft>
                          <a:spcPts val="100"/>
                        </a:spcAft>
                        <a:buFont typeface="Wingdings" panose="05000000000000000000" pitchFamily="2" charset="2"/>
                        <a:buChar char="ü"/>
                      </a:pPr>
                      <a:r>
                        <a:rPr lang="es-EC" sz="900" dirty="0" smtClean="0"/>
                        <a:t>Expansión del mercado actual de destinos</a:t>
                      </a:r>
                    </a:p>
                    <a:p>
                      <a:pPr marL="171450" indent="-171450">
                        <a:spcBef>
                          <a:spcPts val="0"/>
                        </a:spcBef>
                        <a:spcAft>
                          <a:spcPts val="100"/>
                        </a:spcAft>
                        <a:buFont typeface="Arial" panose="020B0604020202020204" pitchFamily="34" charset="0"/>
                        <a:buChar char="•"/>
                      </a:pPr>
                      <a:r>
                        <a:rPr lang="es-EC" sz="900" b="1" dirty="0" smtClean="0"/>
                        <a:t>Mice</a:t>
                      </a:r>
                      <a:r>
                        <a:rPr lang="es-EC" sz="900" dirty="0" smtClean="0"/>
                        <a:t> </a:t>
                      </a:r>
                    </a:p>
                    <a:p>
                      <a:pPr marL="287338" indent="-112713">
                        <a:spcBef>
                          <a:spcPts val="0"/>
                        </a:spcBef>
                        <a:spcAft>
                          <a:spcPts val="100"/>
                        </a:spcAft>
                        <a:buFont typeface="Wingdings" panose="05000000000000000000" pitchFamily="2" charset="2"/>
                        <a:buChar char="ü"/>
                      </a:pPr>
                      <a:r>
                        <a:rPr lang="es-EC" sz="900" dirty="0" smtClean="0"/>
                        <a:t>Marketing especializado RICE</a:t>
                      </a:r>
                    </a:p>
                    <a:p>
                      <a:pPr marL="287338" indent="-112713">
                        <a:spcBef>
                          <a:spcPts val="0"/>
                        </a:spcBef>
                        <a:spcAft>
                          <a:spcPts val="100"/>
                        </a:spcAft>
                        <a:buFont typeface="Wingdings" panose="05000000000000000000" pitchFamily="2" charset="2"/>
                        <a:buChar char="ü"/>
                      </a:pPr>
                      <a:r>
                        <a:rPr lang="es-EC" sz="900" dirty="0" smtClean="0"/>
                        <a:t>Involucramiento</a:t>
                      </a:r>
                      <a:r>
                        <a:rPr lang="es-EC" sz="900" baseline="0" dirty="0" smtClean="0"/>
                        <a:t> Comunitario </a:t>
                      </a:r>
                    </a:p>
                    <a:p>
                      <a:pPr marL="171450" indent="-171450">
                        <a:spcBef>
                          <a:spcPts val="0"/>
                        </a:spcBef>
                        <a:spcAft>
                          <a:spcPts val="100"/>
                        </a:spcAft>
                        <a:buFont typeface="Arial" panose="020B0604020202020204" pitchFamily="34" charset="0"/>
                        <a:buChar char="•"/>
                      </a:pPr>
                      <a:r>
                        <a:rPr lang="es-EC" sz="900" b="1" baseline="0" dirty="0" smtClean="0"/>
                        <a:t>Mercadeo y Promoción</a:t>
                      </a:r>
                    </a:p>
                    <a:p>
                      <a:pPr marL="287338" indent="-112713">
                        <a:spcBef>
                          <a:spcPts val="0"/>
                        </a:spcBef>
                        <a:spcAft>
                          <a:spcPts val="100"/>
                        </a:spcAft>
                        <a:buFont typeface="Wingdings" panose="05000000000000000000" pitchFamily="2" charset="2"/>
                        <a:buChar char="ü"/>
                      </a:pPr>
                      <a:r>
                        <a:rPr lang="es-EC" sz="900" baseline="0" dirty="0" smtClean="0"/>
                        <a:t>Promociones conjuntas con actores claves</a:t>
                      </a:r>
                      <a:endParaRPr lang="es-EC" sz="900" dirty="0"/>
                    </a:p>
                  </a:txBody>
                  <a:tcPr anchor="ctr">
                    <a:solidFill>
                      <a:schemeClr val="accent3">
                        <a:lumMod val="20000"/>
                        <a:lumOff val="80000"/>
                      </a:schemeClr>
                    </a:solidFill>
                  </a:tcPr>
                </a:tc>
                <a:tc>
                  <a:txBody>
                    <a:bodyPr/>
                    <a:lstStyle/>
                    <a:p>
                      <a:pPr marL="0" indent="0">
                        <a:spcBef>
                          <a:spcPts val="0"/>
                        </a:spcBef>
                        <a:spcAft>
                          <a:spcPts val="100"/>
                        </a:spcAft>
                        <a:buFont typeface="Arial" panose="020B0604020202020204" pitchFamily="34" charset="0"/>
                        <a:buNone/>
                      </a:pPr>
                      <a:r>
                        <a:rPr lang="es-EC" sz="900" dirty="0" smtClean="0"/>
                        <a:t>Fome</a:t>
                      </a:r>
                      <a:r>
                        <a:rPr lang="es-EC" sz="900" baseline="0" dirty="0" smtClean="0"/>
                        <a:t>nta las condiciones necesarias, para que las personas accedan a empleos de calidad, donde se estimule el desarrollo en las comunidades o parroquias, y de tal forma que se genere crecimiento económico.</a:t>
                      </a:r>
                      <a:endParaRPr lang="es-EC" sz="900" dirty="0"/>
                    </a:p>
                  </a:txBody>
                  <a:tcPr anchor="ctr">
                    <a:solidFill>
                      <a:schemeClr val="accent3">
                        <a:lumMod val="20000"/>
                        <a:lumOff val="80000"/>
                      </a:schemeClr>
                    </a:solidFill>
                  </a:tcPr>
                </a:tc>
                <a:extLst>
                  <a:ext uri="{0D108BD9-81ED-4DB2-BD59-A6C34878D82A}">
                    <a16:rowId xmlns:a16="http://schemas.microsoft.com/office/drawing/2014/main" xmlns="" val="10001"/>
                  </a:ext>
                </a:extLst>
              </a:tr>
              <a:tr h="1508080">
                <a:tc>
                  <a:txBody>
                    <a:bodyPr/>
                    <a:lstStyle/>
                    <a:p>
                      <a:pPr>
                        <a:spcBef>
                          <a:spcPts val="0"/>
                        </a:spcBef>
                        <a:spcAft>
                          <a:spcPts val="100"/>
                        </a:spcAft>
                      </a:pPr>
                      <a:r>
                        <a:rPr lang="es-EC" sz="900" dirty="0" smtClean="0"/>
                        <a:t>Objetivo 9. Industria</a:t>
                      </a:r>
                      <a:r>
                        <a:rPr lang="es-EC" sz="900" baseline="0" dirty="0" smtClean="0"/>
                        <a:t> Innovación e Infraestructura</a:t>
                      </a:r>
                      <a:endParaRPr lang="es-EC" sz="900" dirty="0"/>
                    </a:p>
                  </a:txBody>
                  <a:tcPr anchor="ctr">
                    <a:solidFill>
                      <a:schemeClr val="accent3">
                        <a:lumMod val="20000"/>
                        <a:lumOff val="80000"/>
                      </a:schemeClr>
                    </a:solidFill>
                  </a:tcPr>
                </a:tc>
                <a:tc>
                  <a:txBody>
                    <a:bodyPr/>
                    <a:lstStyle/>
                    <a:p>
                      <a:pPr marL="171450" indent="-171450">
                        <a:spcBef>
                          <a:spcPts val="0"/>
                        </a:spcBef>
                        <a:spcAft>
                          <a:spcPts val="100"/>
                        </a:spcAft>
                        <a:buFont typeface="Arial" panose="020B0604020202020204" pitchFamily="34" charset="0"/>
                        <a:buChar char="•"/>
                      </a:pPr>
                      <a:r>
                        <a:rPr lang="es-EC" sz="900" b="1" dirty="0" smtClean="0"/>
                        <a:t>Marketing Online</a:t>
                      </a:r>
                    </a:p>
                    <a:p>
                      <a:pPr marL="282575" marR="0" indent="-107950" algn="l" defTabSz="914400" rtl="0" eaLnBrk="1" fontAlgn="auto" latinLnBrk="0" hangingPunct="1">
                        <a:lnSpc>
                          <a:spcPct val="100000"/>
                        </a:lnSpc>
                        <a:spcBef>
                          <a:spcPts val="0"/>
                        </a:spcBef>
                        <a:spcAft>
                          <a:spcPts val="100"/>
                        </a:spcAft>
                        <a:buClrTx/>
                        <a:buSzTx/>
                        <a:buFont typeface="Wingdings" panose="05000000000000000000" pitchFamily="2" charset="2"/>
                        <a:buChar char="ü"/>
                        <a:tabLst/>
                        <a:defRPr/>
                      </a:pPr>
                      <a:r>
                        <a:rPr lang="es-ES" sz="900" b="0" kern="1200" baseline="0" dirty="0" smtClean="0">
                          <a:solidFill>
                            <a:schemeClr val="dk1"/>
                          </a:solidFill>
                          <a:latin typeface="+mn-lt"/>
                          <a:ea typeface="+mn-ea"/>
                          <a:cs typeface="+mn-cs"/>
                        </a:rPr>
                        <a:t>Desarrollo de la web como herramienta de conversión</a:t>
                      </a:r>
                      <a:endParaRPr lang="es-EC" sz="900" b="0" kern="1200" baseline="0" dirty="0" smtClean="0">
                        <a:solidFill>
                          <a:schemeClr val="dk1"/>
                        </a:solidFill>
                        <a:latin typeface="+mn-lt"/>
                        <a:ea typeface="+mn-ea"/>
                        <a:cs typeface="+mn-cs"/>
                      </a:endParaRPr>
                    </a:p>
                    <a:p>
                      <a:pPr marL="171450" indent="-171450">
                        <a:spcBef>
                          <a:spcPts val="0"/>
                        </a:spcBef>
                        <a:spcAft>
                          <a:spcPts val="100"/>
                        </a:spcAft>
                        <a:buFont typeface="Arial" panose="020B0604020202020204" pitchFamily="34" charset="0"/>
                        <a:buChar char="•"/>
                      </a:pPr>
                      <a:r>
                        <a:rPr lang="es-EC" sz="900" b="1" dirty="0" smtClean="0"/>
                        <a:t>Mercadeo</a:t>
                      </a:r>
                      <a:r>
                        <a:rPr lang="es-EC" sz="900" b="1" baseline="0" dirty="0" smtClean="0"/>
                        <a:t> y Promoción</a:t>
                      </a:r>
                    </a:p>
                    <a:p>
                      <a:pPr marL="282575" indent="-107950">
                        <a:spcBef>
                          <a:spcPts val="0"/>
                        </a:spcBef>
                        <a:spcAft>
                          <a:spcPts val="100"/>
                        </a:spcAft>
                        <a:buFont typeface="Wingdings" panose="05000000000000000000" pitchFamily="2" charset="2"/>
                        <a:buChar char="ü"/>
                      </a:pPr>
                      <a:r>
                        <a:rPr lang="es-ES" sz="900" b="0" baseline="0" dirty="0" smtClean="0"/>
                        <a:t>Inteligencia de mercados en tiempo real para toma de decisiones</a:t>
                      </a:r>
                      <a:endParaRPr lang="es-EC" sz="900" b="0" baseline="0" dirty="0" smtClean="0"/>
                    </a:p>
                    <a:p>
                      <a:pPr marL="171450" indent="-171450">
                        <a:spcBef>
                          <a:spcPts val="0"/>
                        </a:spcBef>
                        <a:spcAft>
                          <a:spcPts val="100"/>
                        </a:spcAft>
                        <a:buFont typeface="Arial" panose="020B0604020202020204" pitchFamily="34" charset="0"/>
                        <a:buChar char="•"/>
                      </a:pPr>
                      <a:r>
                        <a:rPr lang="es-EC" sz="900" b="1" baseline="0" dirty="0" smtClean="0"/>
                        <a:t>Inversión</a:t>
                      </a:r>
                    </a:p>
                    <a:p>
                      <a:pPr marL="287338" indent="-109538">
                        <a:spcBef>
                          <a:spcPts val="0"/>
                        </a:spcBef>
                        <a:spcAft>
                          <a:spcPts val="100"/>
                        </a:spcAft>
                        <a:buFont typeface="Wingdings" panose="05000000000000000000" pitchFamily="2" charset="2"/>
                        <a:buChar char="ü"/>
                      </a:pPr>
                      <a:r>
                        <a:rPr lang="es-ES" sz="900" b="0" baseline="0" dirty="0" smtClean="0"/>
                        <a:t>Desarrollo inorgánico del turismo a través de captación de inversiones de alto impacto </a:t>
                      </a:r>
                      <a:endParaRPr lang="es-EC" sz="900" b="0" baseline="0" dirty="0" smtClean="0"/>
                    </a:p>
                  </a:txBody>
                  <a:tcPr anchor="ctr">
                    <a:solidFill>
                      <a:schemeClr val="accent3">
                        <a:lumMod val="20000"/>
                        <a:lumOff val="80000"/>
                      </a:schemeClr>
                    </a:solidFill>
                  </a:tcPr>
                </a:tc>
                <a:tc>
                  <a:txBody>
                    <a:bodyPr/>
                    <a:lstStyle/>
                    <a:p>
                      <a:pPr>
                        <a:spcBef>
                          <a:spcPts val="0"/>
                        </a:spcBef>
                        <a:spcAft>
                          <a:spcPts val="100"/>
                        </a:spcAft>
                      </a:pPr>
                      <a:r>
                        <a:rPr lang="es-EC" sz="900" dirty="0" smtClean="0"/>
                        <a:t>Desarrollo de</a:t>
                      </a:r>
                      <a:r>
                        <a:rPr lang="es-EC" sz="900" baseline="0" dirty="0" smtClean="0"/>
                        <a:t> la innovación mediante estas estrategias, para que se pueda evidenciar el posicionamiento de Quito para generar la afluencia de Turistas.</a:t>
                      </a:r>
                      <a:endParaRPr lang="es-EC" sz="900" dirty="0"/>
                    </a:p>
                  </a:txBody>
                  <a:tcPr anchor="ctr">
                    <a:solidFill>
                      <a:schemeClr val="accent3">
                        <a:lumMod val="20000"/>
                        <a:lumOff val="80000"/>
                      </a:schemeClr>
                    </a:solidFill>
                  </a:tcPr>
                </a:tc>
                <a:extLst>
                  <a:ext uri="{0D108BD9-81ED-4DB2-BD59-A6C34878D82A}">
                    <a16:rowId xmlns:a16="http://schemas.microsoft.com/office/drawing/2014/main" xmlns="" val="10002"/>
                  </a:ext>
                </a:extLst>
              </a:tr>
              <a:tr h="1092330">
                <a:tc>
                  <a:txBody>
                    <a:bodyPr/>
                    <a:lstStyle/>
                    <a:p>
                      <a:pPr>
                        <a:spcBef>
                          <a:spcPts val="0"/>
                        </a:spcBef>
                        <a:spcAft>
                          <a:spcPts val="100"/>
                        </a:spcAft>
                      </a:pPr>
                      <a:r>
                        <a:rPr lang="es-EC" sz="900" dirty="0" smtClean="0"/>
                        <a:t>Objetivo</a:t>
                      </a:r>
                      <a:r>
                        <a:rPr lang="es-EC" sz="900" baseline="0" dirty="0" smtClean="0"/>
                        <a:t> 11. Ciudades y comunidades sostenibles</a:t>
                      </a:r>
                      <a:endParaRPr lang="es-EC" sz="900" dirty="0"/>
                    </a:p>
                  </a:txBody>
                  <a:tcPr anchor="ctr">
                    <a:solidFill>
                      <a:schemeClr val="accent3">
                        <a:lumMod val="20000"/>
                        <a:lumOff val="80000"/>
                      </a:schemeClr>
                    </a:solidFill>
                  </a:tcPr>
                </a:tc>
                <a:tc>
                  <a:txBody>
                    <a:bodyPr/>
                    <a:lstStyle/>
                    <a:p>
                      <a:pPr marL="171450" indent="-171450">
                        <a:spcBef>
                          <a:spcPts val="0"/>
                        </a:spcBef>
                        <a:spcAft>
                          <a:spcPts val="100"/>
                        </a:spcAft>
                        <a:buFont typeface="Arial" panose="020B0604020202020204" pitchFamily="34" charset="0"/>
                        <a:buChar char="•"/>
                      </a:pPr>
                      <a:r>
                        <a:rPr lang="es-EC" sz="900" b="1" dirty="0" smtClean="0"/>
                        <a:t>Mice</a:t>
                      </a:r>
                    </a:p>
                    <a:p>
                      <a:pPr marL="282575" indent="-107950">
                        <a:spcBef>
                          <a:spcPts val="0"/>
                        </a:spcBef>
                        <a:spcAft>
                          <a:spcPts val="100"/>
                        </a:spcAft>
                        <a:buFont typeface="Wingdings" panose="05000000000000000000" pitchFamily="2" charset="2"/>
                        <a:buChar char="ü"/>
                      </a:pPr>
                      <a:r>
                        <a:rPr lang="es-EC" sz="900" b="0" dirty="0" smtClean="0"/>
                        <a:t>Liderazgo</a:t>
                      </a:r>
                      <a:r>
                        <a:rPr lang="es-EC" sz="900" b="0" baseline="0" dirty="0" smtClean="0"/>
                        <a:t> (organización efectiva y respetada)</a:t>
                      </a:r>
                    </a:p>
                    <a:p>
                      <a:pPr marL="282575" indent="-107950">
                        <a:spcBef>
                          <a:spcPts val="0"/>
                        </a:spcBef>
                        <a:spcAft>
                          <a:spcPts val="100"/>
                        </a:spcAft>
                        <a:buFont typeface="Wingdings" panose="05000000000000000000" pitchFamily="2" charset="2"/>
                        <a:buChar char="ü"/>
                      </a:pPr>
                      <a:r>
                        <a:rPr lang="es-EC" sz="900" b="0" baseline="0" dirty="0" smtClean="0"/>
                        <a:t>Involucramiento comunitario</a:t>
                      </a:r>
                    </a:p>
                    <a:p>
                      <a:pPr marL="171450" indent="-171450">
                        <a:spcBef>
                          <a:spcPts val="0"/>
                        </a:spcBef>
                        <a:spcAft>
                          <a:spcPts val="100"/>
                        </a:spcAft>
                        <a:buFont typeface="Arial" panose="020B0604020202020204" pitchFamily="34" charset="0"/>
                        <a:buChar char="•"/>
                      </a:pPr>
                      <a:r>
                        <a:rPr lang="es-EC" sz="900" b="1" baseline="0" dirty="0" smtClean="0"/>
                        <a:t>Inversión</a:t>
                      </a:r>
                    </a:p>
                    <a:p>
                      <a:pPr marL="282575" indent="-107950">
                        <a:spcBef>
                          <a:spcPts val="0"/>
                        </a:spcBef>
                        <a:spcAft>
                          <a:spcPts val="100"/>
                        </a:spcAft>
                        <a:buFont typeface="Wingdings" panose="05000000000000000000" pitchFamily="2" charset="2"/>
                        <a:buChar char="ü"/>
                      </a:pPr>
                      <a:r>
                        <a:rPr lang="es-ES" sz="900" b="0" baseline="0" dirty="0" smtClean="0"/>
                        <a:t>Promoción de la inversión adecuada a cada tipología de proyecto</a:t>
                      </a:r>
                      <a:endParaRPr lang="es-EC" sz="900" b="0" baseline="0" dirty="0" smtClean="0"/>
                    </a:p>
                  </a:txBody>
                  <a:tcPr anchor="ctr">
                    <a:solidFill>
                      <a:schemeClr val="accent3">
                        <a:lumMod val="20000"/>
                        <a:lumOff val="80000"/>
                      </a:schemeClr>
                    </a:solidFill>
                  </a:tcPr>
                </a:tc>
                <a:tc>
                  <a:txBody>
                    <a:bodyPr/>
                    <a:lstStyle/>
                    <a:p>
                      <a:pPr>
                        <a:spcBef>
                          <a:spcPts val="0"/>
                        </a:spcBef>
                        <a:spcAft>
                          <a:spcPts val="100"/>
                        </a:spcAft>
                      </a:pPr>
                      <a:r>
                        <a:rPr lang="es-EC" sz="900" dirty="0" smtClean="0"/>
                        <a:t>Fortalecimiento del</a:t>
                      </a:r>
                      <a:r>
                        <a:rPr lang="es-EC" sz="900" baseline="0" dirty="0" smtClean="0"/>
                        <a:t> involucramiento de la sociedad, en donde se permita a las personas progresar socialmente  y económicamente, pero al mismo tiempo con un mejor aprovechamiento de los recursos y reducir la contaminación y la pobreza.</a:t>
                      </a:r>
                      <a:endParaRPr lang="es-EC" sz="900" dirty="0"/>
                    </a:p>
                  </a:txBody>
                  <a:tcPr anchor="ct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8"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(i/vi)</a:t>
            </a:r>
            <a:endParaRPr lang="es-ES" sz="1400" i="1" dirty="0">
              <a:solidFill>
                <a:srgbClr val="00B0F0"/>
              </a:solidFill>
              <a:cs typeface="Arial" charset="0"/>
            </a:endParaRPr>
          </a:p>
        </p:txBody>
      </p:sp>
    </p:spTree>
    <p:extLst>
      <p:ext uri="{BB962C8B-B14F-4D97-AF65-F5344CB8AC3E}">
        <p14:creationId xmlns:p14="http://schemas.microsoft.com/office/powerpoint/2010/main" val="4274007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64</a:t>
            </a:fld>
            <a:endParaRPr lang="es-ES" dirty="0">
              <a:solidFill>
                <a:srgbClr val="00277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98281204"/>
              </p:ext>
            </p:extLst>
          </p:nvPr>
        </p:nvGraphicFramePr>
        <p:xfrm>
          <a:off x="333741" y="4005066"/>
          <a:ext cx="9217026" cy="1918712"/>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072342">
                  <a:extLst>
                    <a:ext uri="{9D8B030D-6E8A-4147-A177-3AD203B41FA5}">
                      <a16:colId xmlns:a16="http://schemas.microsoft.com/office/drawing/2014/main" xmlns="" val="20001"/>
                    </a:ext>
                  </a:extLst>
                </a:gridCol>
                <a:gridCol w="3072342">
                  <a:extLst>
                    <a:ext uri="{9D8B030D-6E8A-4147-A177-3AD203B41FA5}">
                      <a16:colId xmlns:a16="http://schemas.microsoft.com/office/drawing/2014/main" xmlns="" val="20002"/>
                    </a:ext>
                  </a:extLst>
                </a:gridCol>
              </a:tblGrid>
              <a:tr h="479678">
                <a:tc>
                  <a:txBody>
                    <a:bodyPr/>
                    <a:lstStyle/>
                    <a:p>
                      <a:pPr algn="ctr"/>
                      <a:r>
                        <a:rPr lang="es-EC" sz="900" b="1" dirty="0" smtClean="0">
                          <a:solidFill>
                            <a:schemeClr val="bg1"/>
                          </a:solidFill>
                        </a:rPr>
                        <a:t>Objetivos Indirectos </a:t>
                      </a:r>
                      <a:endParaRPr lang="es-EC" sz="900" b="1" dirty="0">
                        <a:solidFill>
                          <a:schemeClr val="bg1"/>
                        </a:solidFill>
                      </a:endParaRPr>
                    </a:p>
                  </a:txBody>
                  <a:tcPr anchor="ctr">
                    <a:solidFill>
                      <a:schemeClr val="accent3"/>
                    </a:solidFill>
                  </a:tcPr>
                </a:tc>
                <a:tc>
                  <a:txBody>
                    <a:bodyPr/>
                    <a:lstStyle/>
                    <a:p>
                      <a:pPr algn="ctr"/>
                      <a:r>
                        <a:rPr lang="es-EC" sz="900" dirty="0" smtClean="0"/>
                        <a:t>Alineación</a:t>
                      </a:r>
                      <a:r>
                        <a:rPr lang="es-EC" sz="900" baseline="0" dirty="0" smtClean="0"/>
                        <a:t> de la estrategia con los Objetivos de Desarrollo Sostenible </a:t>
                      </a:r>
                      <a:endParaRPr lang="es-EC" sz="900" dirty="0"/>
                    </a:p>
                  </a:txBody>
                  <a:tcPr anchor="ctr">
                    <a:solidFill>
                      <a:schemeClr val="accent3"/>
                    </a:solidFill>
                  </a:tcPr>
                </a:tc>
                <a:tc>
                  <a:txBody>
                    <a:bodyPr/>
                    <a:lstStyle/>
                    <a:p>
                      <a:pPr algn="ctr"/>
                      <a:r>
                        <a:rPr lang="es-EC" sz="900" b="1" dirty="0" smtClean="0">
                          <a:solidFill>
                            <a:schemeClr val="bg1"/>
                          </a:solidFill>
                        </a:rPr>
                        <a:t>Observación</a:t>
                      </a:r>
                      <a:endParaRPr lang="es-EC" sz="900" b="1" dirty="0">
                        <a:solidFill>
                          <a:schemeClr val="bg1"/>
                        </a:solidFill>
                      </a:endParaRPr>
                    </a:p>
                  </a:txBody>
                  <a:tcPr anchor="ctr">
                    <a:solidFill>
                      <a:schemeClr val="accent3"/>
                    </a:solidFill>
                  </a:tcPr>
                </a:tc>
                <a:extLst>
                  <a:ext uri="{0D108BD9-81ED-4DB2-BD59-A6C34878D82A}">
                    <a16:rowId xmlns:a16="http://schemas.microsoft.com/office/drawing/2014/main" xmlns="" val="10000"/>
                  </a:ext>
                </a:extLst>
              </a:tr>
              <a:tr h="479678">
                <a:tc>
                  <a:txBody>
                    <a:bodyPr/>
                    <a:lstStyle/>
                    <a:p>
                      <a:pPr>
                        <a:spcAft>
                          <a:spcPts val="300"/>
                        </a:spcAft>
                      </a:pPr>
                      <a:r>
                        <a:rPr lang="es-EC" sz="900" dirty="0" smtClean="0"/>
                        <a:t>Objetivo</a:t>
                      </a:r>
                      <a:r>
                        <a:rPr lang="es-EC" sz="900" baseline="0" dirty="0" smtClean="0"/>
                        <a:t> 7. Energía asequible y no contaminante</a:t>
                      </a:r>
                      <a:endParaRPr lang="es-EC" sz="900" dirty="0"/>
                    </a:p>
                  </a:txBody>
                  <a:tcPr anchor="ctr">
                    <a:solidFill>
                      <a:schemeClr val="accent3">
                        <a:lumMod val="20000"/>
                        <a:lumOff val="80000"/>
                      </a:schemeClr>
                    </a:solidFill>
                  </a:tcPr>
                </a:tc>
                <a:tc rowSpan="3">
                  <a:txBody>
                    <a:bodyPr/>
                    <a:lstStyle/>
                    <a:p>
                      <a:pPr marL="171450" indent="-171450">
                        <a:spcAft>
                          <a:spcPts val="300"/>
                        </a:spcAft>
                        <a:buFont typeface="Arial" panose="020B0604020202020204" pitchFamily="34" charset="0"/>
                        <a:buChar char="•"/>
                      </a:pPr>
                      <a:r>
                        <a:rPr lang="es-EC" sz="900" dirty="0" smtClean="0"/>
                        <a:t>Todas las estrategias generadas para el Plan</a:t>
                      </a:r>
                      <a:r>
                        <a:rPr lang="es-EC" sz="900" baseline="0" dirty="0" smtClean="0"/>
                        <a:t> Estratégico</a:t>
                      </a:r>
                      <a:r>
                        <a:rPr lang="es-EC" sz="900" dirty="0" smtClean="0"/>
                        <a:t> </a:t>
                      </a:r>
                      <a:endParaRPr lang="es-EC" sz="900" dirty="0"/>
                    </a:p>
                  </a:txBody>
                  <a:tcPr anchor="ctr">
                    <a:solidFill>
                      <a:schemeClr val="accent3">
                        <a:lumMod val="20000"/>
                        <a:lumOff val="80000"/>
                      </a:schemeClr>
                    </a:solidFill>
                  </a:tcPr>
                </a:tc>
                <a:tc rowSpan="3">
                  <a:txBody>
                    <a:bodyPr/>
                    <a:lstStyle/>
                    <a:p>
                      <a:pPr>
                        <a:spcAft>
                          <a:spcPts val="300"/>
                        </a:spcAft>
                      </a:pPr>
                      <a:r>
                        <a:rPr lang="es-EC" sz="900" dirty="0" smtClean="0"/>
                        <a:t>Con</a:t>
                      </a:r>
                      <a:r>
                        <a:rPr lang="es-EC" sz="900" baseline="0" dirty="0" smtClean="0"/>
                        <a:t> las estrategias planteadas se busca fomentar el turismo en Quito, para generar la igualdad, con la creación de nuevos empleos y garantizar un estilo de vida sostenible para la sociedad. </a:t>
                      </a:r>
                      <a:endParaRPr lang="es-EC" sz="900" dirty="0"/>
                    </a:p>
                    <a:p>
                      <a:pPr marL="0" marR="0" indent="0" algn="l" defTabSz="806555" rtl="0" eaLnBrk="1" fontAlgn="auto" latinLnBrk="0" hangingPunct="1">
                        <a:lnSpc>
                          <a:spcPct val="100000"/>
                        </a:lnSpc>
                        <a:spcBef>
                          <a:spcPts val="0"/>
                        </a:spcBef>
                        <a:spcAft>
                          <a:spcPts val="300"/>
                        </a:spcAft>
                        <a:buClrTx/>
                        <a:buSzTx/>
                        <a:buFontTx/>
                        <a:buNone/>
                        <a:tabLst/>
                        <a:defRPr/>
                      </a:pPr>
                      <a:r>
                        <a:rPr lang="es-EC" sz="900" dirty="0" smtClean="0"/>
                        <a:t>Adicionalmente,</a:t>
                      </a:r>
                      <a:r>
                        <a:rPr lang="es-EC" sz="900" baseline="0" dirty="0" smtClean="0"/>
                        <a:t> se f</a:t>
                      </a:r>
                      <a:r>
                        <a:rPr lang="es-EC" sz="900" dirty="0" smtClean="0"/>
                        <a:t>omenta</a:t>
                      </a:r>
                      <a:r>
                        <a:rPr lang="es-EC" sz="900" baseline="0" dirty="0" smtClean="0"/>
                        <a:t> una energía sostenible en el tiempo, en donde se pueda evidenciar la conservación del medio ambiente en general.</a:t>
                      </a:r>
                      <a:endParaRPr lang="es-EC" sz="900" dirty="0" smtClean="0"/>
                    </a:p>
                    <a:p>
                      <a:pPr>
                        <a:spcAft>
                          <a:spcPts val="300"/>
                        </a:spcAft>
                      </a:pPr>
                      <a:endParaRPr lang="es-EC" sz="900" dirty="0"/>
                    </a:p>
                  </a:txBody>
                  <a:tcPr anchor="ctr">
                    <a:solidFill>
                      <a:schemeClr val="accent3">
                        <a:lumMod val="20000"/>
                        <a:lumOff val="80000"/>
                      </a:schemeClr>
                    </a:solidFill>
                  </a:tcPr>
                </a:tc>
                <a:extLst>
                  <a:ext uri="{0D108BD9-81ED-4DB2-BD59-A6C34878D82A}">
                    <a16:rowId xmlns:a16="http://schemas.microsoft.com/office/drawing/2014/main" xmlns="" val="10001"/>
                  </a:ext>
                </a:extLst>
              </a:tr>
              <a:tr h="479678">
                <a:tc>
                  <a:txBody>
                    <a:bodyPr/>
                    <a:lstStyle/>
                    <a:p>
                      <a:pPr>
                        <a:spcAft>
                          <a:spcPts val="300"/>
                        </a:spcAft>
                      </a:pPr>
                      <a:r>
                        <a:rPr lang="es-EC" sz="900" dirty="0" smtClean="0"/>
                        <a:t>Objetivo 8. Fin de la pobreza</a:t>
                      </a:r>
                      <a:endParaRPr lang="es-EC" sz="900" dirty="0"/>
                    </a:p>
                  </a:txBody>
                  <a:tcPr anchor="ctr">
                    <a:solidFill>
                      <a:schemeClr val="accent3">
                        <a:lumMod val="20000"/>
                        <a:lumOff val="80000"/>
                      </a:schemeClr>
                    </a:solidFill>
                  </a:tcPr>
                </a:tc>
                <a:tc vMerge="1">
                  <a:txBody>
                    <a:bodyPr/>
                    <a:lstStyle/>
                    <a:p>
                      <a:pPr marL="171450" indent="-171450">
                        <a:buFont typeface="Arial" panose="020B0604020202020204" pitchFamily="34" charset="0"/>
                        <a:buChar char="•"/>
                      </a:pPr>
                      <a:endParaRPr lang="es-EC" sz="900" dirty="0"/>
                    </a:p>
                  </a:txBody>
                  <a:tcPr>
                    <a:solidFill>
                      <a:schemeClr val="accent3">
                        <a:lumMod val="20000"/>
                        <a:lumOff val="80000"/>
                      </a:schemeClr>
                    </a:solidFill>
                  </a:tcPr>
                </a:tc>
                <a:tc vMerge="1">
                  <a:txBody>
                    <a:bodyPr/>
                    <a:lstStyle/>
                    <a:p>
                      <a:endParaRPr lang="es-EC" sz="900" dirty="0"/>
                    </a:p>
                  </a:txBody>
                  <a:tcPr>
                    <a:solidFill>
                      <a:schemeClr val="accent3">
                        <a:lumMod val="20000"/>
                        <a:lumOff val="80000"/>
                      </a:schemeClr>
                    </a:solidFill>
                  </a:tcPr>
                </a:tc>
                <a:extLst>
                  <a:ext uri="{0D108BD9-81ED-4DB2-BD59-A6C34878D82A}">
                    <a16:rowId xmlns:a16="http://schemas.microsoft.com/office/drawing/2014/main" xmlns="" val="10002"/>
                  </a:ext>
                </a:extLst>
              </a:tr>
              <a:tr h="479678">
                <a:tc>
                  <a:txBody>
                    <a:bodyPr/>
                    <a:lstStyle/>
                    <a:p>
                      <a:pPr>
                        <a:spcAft>
                          <a:spcPts val="300"/>
                        </a:spcAft>
                      </a:pPr>
                      <a:r>
                        <a:rPr lang="es-EC" sz="900" dirty="0" smtClean="0"/>
                        <a:t>Objetivo 10. Reducción de las desigualdades</a:t>
                      </a:r>
                      <a:endParaRPr lang="es-EC" sz="900" dirty="0"/>
                    </a:p>
                  </a:txBody>
                  <a:tcPr anchor="ctr">
                    <a:solidFill>
                      <a:schemeClr val="accent3">
                        <a:lumMod val="20000"/>
                        <a:lumOff val="80000"/>
                      </a:schemeClr>
                    </a:solidFill>
                  </a:tcPr>
                </a:tc>
                <a:tc vMerge="1">
                  <a:txBody>
                    <a:bodyPr/>
                    <a:lstStyle/>
                    <a:p>
                      <a:pPr marL="171450" indent="-171450">
                        <a:buFont typeface="Arial" panose="020B0604020202020204" pitchFamily="34" charset="0"/>
                        <a:buChar char="•"/>
                      </a:pPr>
                      <a:endParaRPr lang="es-EC" sz="900" dirty="0"/>
                    </a:p>
                  </a:txBody>
                  <a:tcPr>
                    <a:solidFill>
                      <a:schemeClr val="accent3">
                        <a:lumMod val="20000"/>
                        <a:lumOff val="80000"/>
                      </a:schemeClr>
                    </a:solidFill>
                  </a:tcPr>
                </a:tc>
                <a:tc vMerge="1">
                  <a:txBody>
                    <a:bodyPr/>
                    <a:lstStyle/>
                    <a:p>
                      <a:endParaRPr lang="es-EC" sz="900" dirty="0"/>
                    </a:p>
                  </a:txBody>
                  <a:tcP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81201976"/>
              </p:ext>
            </p:extLst>
          </p:nvPr>
        </p:nvGraphicFramePr>
        <p:xfrm>
          <a:off x="344488" y="2074247"/>
          <a:ext cx="9217026" cy="1426765"/>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072342">
                  <a:extLst>
                    <a:ext uri="{9D8B030D-6E8A-4147-A177-3AD203B41FA5}">
                      <a16:colId xmlns:a16="http://schemas.microsoft.com/office/drawing/2014/main" xmlns="" val="20001"/>
                    </a:ext>
                  </a:extLst>
                </a:gridCol>
                <a:gridCol w="3072342">
                  <a:extLst>
                    <a:ext uri="{9D8B030D-6E8A-4147-A177-3AD203B41FA5}">
                      <a16:colId xmlns:a16="http://schemas.microsoft.com/office/drawing/2014/main" xmlns="" val="20002"/>
                    </a:ext>
                  </a:extLst>
                </a:gridCol>
              </a:tblGrid>
              <a:tr h="1426765">
                <a:tc>
                  <a:txBody>
                    <a:bodyPr/>
                    <a:lstStyle/>
                    <a:p>
                      <a:pPr>
                        <a:spcAft>
                          <a:spcPts val="300"/>
                        </a:spcAft>
                      </a:pPr>
                      <a:r>
                        <a:rPr lang="es-EC" sz="900" b="0" dirty="0" smtClean="0">
                          <a:solidFill>
                            <a:schemeClr val="tx1"/>
                          </a:solidFill>
                        </a:rPr>
                        <a:t>Objetivo</a:t>
                      </a:r>
                      <a:r>
                        <a:rPr lang="es-EC" sz="900" b="0" baseline="0" dirty="0" smtClean="0">
                          <a:solidFill>
                            <a:schemeClr val="tx1"/>
                          </a:solidFill>
                        </a:rPr>
                        <a:t> 12. Producción y consumo responsables</a:t>
                      </a:r>
                      <a:endParaRPr lang="es-EC" sz="900" b="0" dirty="0">
                        <a:solidFill>
                          <a:schemeClr val="tx1"/>
                        </a:solidFill>
                      </a:endParaRPr>
                    </a:p>
                  </a:txBody>
                  <a:tcPr anchor="ctr">
                    <a:solidFill>
                      <a:schemeClr val="accent3">
                        <a:lumMod val="20000"/>
                        <a:lumOff val="80000"/>
                      </a:schemeClr>
                    </a:solidFill>
                  </a:tcPr>
                </a:tc>
                <a:tc>
                  <a:txBody>
                    <a:bodyPr/>
                    <a:lstStyle/>
                    <a:p>
                      <a:pPr marL="171450" indent="-171450">
                        <a:spcAft>
                          <a:spcPts val="300"/>
                        </a:spcAft>
                        <a:buFont typeface="Arial" panose="020B0604020202020204" pitchFamily="34" charset="0"/>
                        <a:buChar char="•"/>
                      </a:pPr>
                      <a:r>
                        <a:rPr lang="es-EC" sz="900" b="1" dirty="0" smtClean="0">
                          <a:solidFill>
                            <a:schemeClr val="tx1"/>
                          </a:solidFill>
                        </a:rPr>
                        <a:t>Conectividad</a:t>
                      </a:r>
                    </a:p>
                    <a:p>
                      <a:pPr marL="287338" indent="-109538">
                        <a:spcAft>
                          <a:spcPts val="300"/>
                        </a:spcAft>
                        <a:buFont typeface="Wingdings" panose="05000000000000000000" pitchFamily="2" charset="2"/>
                        <a:buChar char="ü"/>
                      </a:pPr>
                      <a:r>
                        <a:rPr lang="es-EC" sz="900" b="0" dirty="0" smtClean="0">
                          <a:solidFill>
                            <a:schemeClr val="tx1"/>
                          </a:solidFill>
                        </a:rPr>
                        <a:t>Mejora</a:t>
                      </a:r>
                      <a:r>
                        <a:rPr lang="es-EC" sz="900" b="0" baseline="0" dirty="0" smtClean="0">
                          <a:solidFill>
                            <a:schemeClr val="tx1"/>
                          </a:solidFill>
                        </a:rPr>
                        <a:t> de costes operativos en UIO</a:t>
                      </a:r>
                      <a:endParaRPr lang="es-EC" sz="900" b="0" dirty="0" smtClean="0">
                        <a:solidFill>
                          <a:schemeClr val="tx1"/>
                        </a:solidFill>
                      </a:endParaRPr>
                    </a:p>
                    <a:p>
                      <a:pPr marL="171450" indent="-171450">
                        <a:spcAft>
                          <a:spcPts val="300"/>
                        </a:spcAft>
                        <a:buFont typeface="Arial" panose="020B0604020202020204" pitchFamily="34" charset="0"/>
                        <a:buChar char="•"/>
                      </a:pPr>
                      <a:r>
                        <a:rPr lang="es-EC" sz="900" b="1" dirty="0" smtClean="0">
                          <a:solidFill>
                            <a:schemeClr val="tx1"/>
                          </a:solidFill>
                        </a:rPr>
                        <a:t>Mice</a:t>
                      </a:r>
                    </a:p>
                    <a:p>
                      <a:pPr marL="287338" indent="-109538">
                        <a:spcAft>
                          <a:spcPts val="300"/>
                        </a:spcAft>
                        <a:buFont typeface="Wingdings" panose="05000000000000000000" pitchFamily="2" charset="2"/>
                        <a:buChar char="ü"/>
                      </a:pPr>
                      <a:r>
                        <a:rPr lang="es-EC" sz="900" b="0" dirty="0" smtClean="0">
                          <a:solidFill>
                            <a:schemeClr val="tx1"/>
                          </a:solidFill>
                        </a:rPr>
                        <a:t>Marketing especializado RICE</a:t>
                      </a:r>
                    </a:p>
                    <a:p>
                      <a:pPr marL="177800" indent="-177800">
                        <a:spcAft>
                          <a:spcPts val="300"/>
                        </a:spcAft>
                        <a:buFont typeface="Arial" panose="020B0604020202020204" pitchFamily="34" charset="0"/>
                        <a:buChar char="•"/>
                      </a:pPr>
                      <a:r>
                        <a:rPr lang="es-EC" sz="900" b="1" dirty="0" smtClean="0">
                          <a:solidFill>
                            <a:schemeClr val="tx1"/>
                          </a:solidFill>
                        </a:rPr>
                        <a:t>Marketing</a:t>
                      </a:r>
                      <a:r>
                        <a:rPr lang="es-EC" sz="900" b="1" baseline="0" dirty="0" smtClean="0">
                          <a:solidFill>
                            <a:schemeClr val="tx1"/>
                          </a:solidFill>
                        </a:rPr>
                        <a:t> Online</a:t>
                      </a:r>
                    </a:p>
                    <a:p>
                      <a:pPr marL="287338" indent="-109538">
                        <a:spcAft>
                          <a:spcPts val="300"/>
                        </a:spcAft>
                        <a:buFont typeface="Wingdings" panose="05000000000000000000" pitchFamily="2" charset="2"/>
                        <a:buChar char="ü"/>
                      </a:pPr>
                      <a:r>
                        <a:rPr lang="es-EC" sz="900" b="0" baseline="0" dirty="0" smtClean="0">
                          <a:solidFill>
                            <a:schemeClr val="tx1"/>
                          </a:solidFill>
                        </a:rPr>
                        <a:t>Desarrollo de la web como herramienta de conversión</a:t>
                      </a:r>
                      <a:endParaRPr lang="es-EC" sz="900" b="0" dirty="0" smtClean="0">
                        <a:solidFill>
                          <a:schemeClr val="tx1"/>
                        </a:solidFill>
                      </a:endParaRPr>
                    </a:p>
                  </a:txBody>
                  <a:tcPr anchor="ctr">
                    <a:solidFill>
                      <a:schemeClr val="accent3">
                        <a:lumMod val="20000"/>
                        <a:lumOff val="80000"/>
                      </a:schemeClr>
                    </a:solidFill>
                  </a:tcPr>
                </a:tc>
                <a:tc>
                  <a:txBody>
                    <a:bodyPr/>
                    <a:lstStyle/>
                    <a:p>
                      <a:pPr>
                        <a:spcAft>
                          <a:spcPts val="300"/>
                        </a:spcAft>
                      </a:pPr>
                      <a:r>
                        <a:rPr lang="es-EC" sz="900" b="0" dirty="0" smtClean="0">
                          <a:solidFill>
                            <a:schemeClr val="tx1"/>
                          </a:solidFill>
                        </a:rPr>
                        <a:t>Fomenta el uso</a:t>
                      </a:r>
                      <a:r>
                        <a:rPr lang="es-EC" sz="900" b="0" baseline="0" dirty="0" smtClean="0">
                          <a:solidFill>
                            <a:schemeClr val="tx1"/>
                          </a:solidFill>
                        </a:rPr>
                        <a:t> eficiente de los recursos asignados, y de esta forma lograr planes generales de desarrollo, para reducir los futuros costos económicos, ambientales, y sociales, para aumentar la competitividad.</a:t>
                      </a:r>
                      <a:endParaRPr lang="es-EC" sz="900" b="0" dirty="0">
                        <a:solidFill>
                          <a:schemeClr val="tx1"/>
                        </a:solidFill>
                      </a:endParaRPr>
                    </a:p>
                  </a:txBody>
                  <a:tcPr anchor="ctr">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22437042"/>
              </p:ext>
            </p:extLst>
          </p:nvPr>
        </p:nvGraphicFramePr>
        <p:xfrm>
          <a:off x="344488" y="1708483"/>
          <a:ext cx="9217026" cy="365760"/>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072342">
                  <a:extLst>
                    <a:ext uri="{9D8B030D-6E8A-4147-A177-3AD203B41FA5}">
                      <a16:colId xmlns:a16="http://schemas.microsoft.com/office/drawing/2014/main" xmlns="" val="20001"/>
                    </a:ext>
                  </a:extLst>
                </a:gridCol>
                <a:gridCol w="3072342">
                  <a:extLst>
                    <a:ext uri="{9D8B030D-6E8A-4147-A177-3AD203B41FA5}">
                      <a16:colId xmlns:a16="http://schemas.microsoft.com/office/drawing/2014/main" xmlns="" val="20002"/>
                    </a:ext>
                  </a:extLst>
                </a:gridCol>
              </a:tblGrid>
              <a:tr h="365760">
                <a:tc>
                  <a:txBody>
                    <a:bodyPr/>
                    <a:lstStyle/>
                    <a:p>
                      <a:pPr algn="ctr"/>
                      <a:r>
                        <a:rPr lang="es-EC" sz="900" dirty="0" smtClean="0"/>
                        <a:t>Objetivos Directos</a:t>
                      </a:r>
                      <a:endParaRPr lang="es-EC" sz="900" dirty="0"/>
                    </a:p>
                  </a:txBody>
                  <a:tcPr anchor="ctr">
                    <a:solidFill>
                      <a:schemeClr val="accent3"/>
                    </a:solidFill>
                  </a:tcPr>
                </a:tc>
                <a:tc>
                  <a:txBody>
                    <a:bodyPr/>
                    <a:lstStyle/>
                    <a:p>
                      <a:pPr algn="ctr"/>
                      <a:r>
                        <a:rPr lang="es-EC" sz="900" dirty="0" smtClean="0"/>
                        <a:t>Alineación</a:t>
                      </a:r>
                      <a:r>
                        <a:rPr lang="es-EC" sz="900" baseline="0" dirty="0" smtClean="0"/>
                        <a:t> de la estrategia con los Objetivos de Desarrollo Sostenible </a:t>
                      </a:r>
                      <a:endParaRPr lang="es-EC" sz="900" dirty="0"/>
                    </a:p>
                  </a:txBody>
                  <a:tcPr anchor="ctr">
                    <a:solidFill>
                      <a:schemeClr val="accent3"/>
                    </a:solidFill>
                  </a:tcPr>
                </a:tc>
                <a:tc>
                  <a:txBody>
                    <a:bodyPr/>
                    <a:lstStyle/>
                    <a:p>
                      <a:pPr algn="ctr"/>
                      <a:r>
                        <a:rPr lang="es-EC" sz="900" dirty="0" smtClean="0"/>
                        <a:t>Observación</a:t>
                      </a:r>
                      <a:endParaRPr lang="es-EC" sz="900" dirty="0"/>
                    </a:p>
                  </a:txBody>
                  <a:tcPr anchor="ctr">
                    <a:solidFill>
                      <a:schemeClr val="accent3"/>
                    </a:solidFill>
                  </a:tcPr>
                </a:tc>
                <a:extLst>
                  <a:ext uri="{0D108BD9-81ED-4DB2-BD59-A6C34878D82A}">
                    <a16:rowId xmlns:a16="http://schemas.microsoft.com/office/drawing/2014/main" xmlns="" val="10000"/>
                  </a:ext>
                </a:extLst>
              </a:tr>
            </a:tbl>
          </a:graphicData>
        </a:graphic>
      </p:graphicFrame>
      <p:sp>
        <p:nvSpPr>
          <p:cNvPr id="8"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(ii/vi)</a:t>
            </a:r>
            <a:endParaRPr lang="es-ES" sz="1400" i="1" dirty="0">
              <a:solidFill>
                <a:srgbClr val="00B0F0"/>
              </a:solidFill>
              <a:cs typeface="Arial" charset="0"/>
            </a:endParaRPr>
          </a:p>
        </p:txBody>
      </p:sp>
      <p:sp>
        <p:nvSpPr>
          <p:cNvPr id="11" name="Text Box 17"/>
          <p:cNvSpPr txBox="1">
            <a:spLocks noChangeArrowheads="1"/>
          </p:cNvSpPr>
          <p:nvPr>
            <p:custDataLst>
              <p:tags r:id="rId2"/>
            </p:custDataLst>
          </p:nvPr>
        </p:nvSpPr>
        <p:spPr bwMode="auto">
          <a:xfrm>
            <a:off x="364010" y="1052513"/>
            <a:ext cx="9197507"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Objetivos de Desarrollo Sostenible al 2030 de las Naciones Unidas</a:t>
            </a:r>
          </a:p>
        </p:txBody>
      </p:sp>
    </p:spTree>
    <p:extLst>
      <p:ext uri="{BB962C8B-B14F-4D97-AF65-F5344CB8AC3E}">
        <p14:creationId xmlns:p14="http://schemas.microsoft.com/office/powerpoint/2010/main" val="72992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65</a:t>
            </a:fld>
            <a:endParaRPr lang="es-ES" dirty="0">
              <a:solidFill>
                <a:srgbClr val="00277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65159574"/>
              </p:ext>
            </p:extLst>
          </p:nvPr>
        </p:nvGraphicFramePr>
        <p:xfrm>
          <a:off x="344494" y="1637015"/>
          <a:ext cx="9217023" cy="4458127"/>
        </p:xfrm>
        <a:graphic>
          <a:graphicData uri="http://schemas.openxmlformats.org/drawingml/2006/table">
            <a:tbl>
              <a:tblPr firstRow="1" bandRow="1">
                <a:tableStyleId>{5C22544A-7EE6-4342-B048-85BDC9FD1C3A}</a:tableStyleId>
              </a:tblPr>
              <a:tblGrid>
                <a:gridCol w="2808311">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tblGrid>
              <a:tr h="331484">
                <a:tc>
                  <a:txBody>
                    <a:bodyPr/>
                    <a:lstStyle/>
                    <a:p>
                      <a:pPr algn="ctr"/>
                      <a:r>
                        <a:rPr lang="es-EC" sz="900" dirty="0" smtClean="0"/>
                        <a:t>Objetivos Directos</a:t>
                      </a:r>
                      <a:endParaRPr lang="es-EC" sz="900" dirty="0"/>
                    </a:p>
                  </a:txBody>
                  <a:tcPr>
                    <a:solidFill>
                      <a:schemeClr val="bg2">
                        <a:lumMod val="50000"/>
                      </a:schemeClr>
                    </a:solidFill>
                  </a:tcPr>
                </a:tc>
                <a:tc>
                  <a:txBody>
                    <a:bodyPr/>
                    <a:lstStyle/>
                    <a:p>
                      <a:pPr algn="ctr"/>
                      <a:r>
                        <a:rPr lang="es-EC" sz="900" dirty="0" smtClean="0"/>
                        <a:t>Alineación</a:t>
                      </a:r>
                      <a:r>
                        <a:rPr lang="es-EC" sz="900" baseline="0" dirty="0" smtClean="0"/>
                        <a:t> de la estrategia con la Constitución de la República del Ecuador </a:t>
                      </a:r>
                      <a:endParaRPr lang="es-EC" sz="900" dirty="0"/>
                    </a:p>
                  </a:txBody>
                  <a:tcPr>
                    <a:solidFill>
                      <a:schemeClr val="bg2">
                        <a:lumMod val="50000"/>
                      </a:schemeClr>
                    </a:solidFill>
                  </a:tcPr>
                </a:tc>
                <a:tc>
                  <a:txBody>
                    <a:bodyPr/>
                    <a:lstStyle/>
                    <a:p>
                      <a:pPr algn="ctr"/>
                      <a:r>
                        <a:rPr lang="es-EC" sz="900" dirty="0" smtClean="0"/>
                        <a:t>Observaciones</a:t>
                      </a:r>
                      <a:endParaRPr lang="es-EC" sz="900" dirty="0"/>
                    </a:p>
                  </a:txBody>
                  <a:tcPr>
                    <a:solidFill>
                      <a:schemeClr val="bg2">
                        <a:lumMod val="50000"/>
                      </a:schemeClr>
                    </a:solidFill>
                  </a:tcPr>
                </a:tc>
                <a:extLst>
                  <a:ext uri="{0D108BD9-81ED-4DB2-BD59-A6C34878D82A}">
                    <a16:rowId xmlns:a16="http://schemas.microsoft.com/office/drawing/2014/main" xmlns="" val="10000"/>
                  </a:ext>
                </a:extLst>
              </a:tr>
              <a:tr h="1636702">
                <a:tc>
                  <a:txBody>
                    <a:bodyPr/>
                    <a:lstStyle/>
                    <a:p>
                      <a:pPr marL="171450" marR="0" lvl="0" indent="-171450" algn="l" defTabSz="806555"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900" kern="1200" dirty="0" smtClean="0">
                          <a:solidFill>
                            <a:schemeClr val="dk1"/>
                          </a:solidFill>
                          <a:effectLst/>
                          <a:latin typeface="+mn-lt"/>
                          <a:ea typeface="+mn-ea"/>
                          <a:cs typeface="+mn-cs"/>
                        </a:rPr>
                        <a:t>Mejorar la calidad y esperanza de vida, y aumentar las capacidades y potencialidades de la población en el marco de los principios y derechos que establece la Constitución.</a:t>
                      </a:r>
                      <a:endParaRPr lang="es-EC" sz="900" dirty="0" smtClean="0">
                        <a:effectLst/>
                      </a:endParaRPr>
                    </a:p>
                    <a:p>
                      <a:pPr marL="171450" indent="-171450">
                        <a:spcBef>
                          <a:spcPts val="0"/>
                        </a:spcBef>
                        <a:spcAft>
                          <a:spcPts val="300"/>
                        </a:spcAft>
                        <a:buFont typeface="Arial" panose="020B0604020202020204" pitchFamily="34" charset="0"/>
                        <a:buChar char="•"/>
                      </a:pPr>
                      <a:endParaRPr lang="es-EC" sz="900" dirty="0"/>
                    </a:p>
                  </a:txBody>
                  <a:tcPr anchor="ctr">
                    <a:solidFill>
                      <a:schemeClr val="bg2">
                        <a:lumMod val="85000"/>
                      </a:schemeClr>
                    </a:solidFill>
                  </a:tcPr>
                </a:tc>
                <a:tc>
                  <a:txBody>
                    <a:bodyPr/>
                    <a:lstStyle/>
                    <a:p>
                      <a:pPr marL="171450" indent="-171450">
                        <a:spcBef>
                          <a:spcPts val="0"/>
                        </a:spcBef>
                        <a:spcAft>
                          <a:spcPts val="0"/>
                        </a:spcAft>
                        <a:buFont typeface="Arial" panose="020B0604020202020204" pitchFamily="34" charset="0"/>
                        <a:buChar char="•"/>
                      </a:pPr>
                      <a:r>
                        <a:rPr lang="es-EC" sz="900" b="1" dirty="0" smtClean="0"/>
                        <a:t>Inversión</a:t>
                      </a:r>
                    </a:p>
                    <a:p>
                      <a:pPr marL="285750" indent="-114300">
                        <a:spcBef>
                          <a:spcPts val="0"/>
                        </a:spcBef>
                        <a:spcAft>
                          <a:spcPts val="0"/>
                        </a:spcAft>
                        <a:buFont typeface="Wingdings" panose="05000000000000000000" pitchFamily="2" charset="2"/>
                        <a:buChar char="ü"/>
                      </a:pPr>
                      <a:r>
                        <a:rPr lang="es-EC" sz="900" b="0" dirty="0" smtClean="0"/>
                        <a:t>Dinamización turística integral</a:t>
                      </a:r>
                    </a:p>
                    <a:p>
                      <a:pPr marL="171450" indent="-171450">
                        <a:spcBef>
                          <a:spcPts val="0"/>
                        </a:spcBef>
                        <a:spcAft>
                          <a:spcPts val="0"/>
                        </a:spcAft>
                        <a:buFont typeface="Arial" panose="020B0604020202020204" pitchFamily="34" charset="0"/>
                        <a:buChar char="•"/>
                      </a:pPr>
                      <a:r>
                        <a:rPr lang="es-EC" sz="900" b="1" dirty="0" smtClean="0"/>
                        <a:t>Conectividad</a:t>
                      </a:r>
                    </a:p>
                    <a:p>
                      <a:pPr marL="287338" indent="-112713">
                        <a:spcBef>
                          <a:spcPts val="0"/>
                        </a:spcBef>
                        <a:spcAft>
                          <a:spcPts val="0"/>
                        </a:spcAft>
                        <a:buFont typeface="Wingdings" panose="05000000000000000000" pitchFamily="2" charset="2"/>
                        <a:buChar char="ü"/>
                      </a:pPr>
                      <a:r>
                        <a:rPr lang="es-EC" sz="900" dirty="0" smtClean="0"/>
                        <a:t>Expansión del mercado actual de aerolíneas</a:t>
                      </a:r>
                    </a:p>
                    <a:p>
                      <a:pPr marL="287338" indent="-112713">
                        <a:spcBef>
                          <a:spcPts val="0"/>
                        </a:spcBef>
                        <a:spcAft>
                          <a:spcPts val="0"/>
                        </a:spcAft>
                        <a:buFont typeface="Wingdings" panose="05000000000000000000" pitchFamily="2" charset="2"/>
                        <a:buChar char="ü"/>
                      </a:pPr>
                      <a:r>
                        <a:rPr lang="es-EC" sz="900" dirty="0" smtClean="0"/>
                        <a:t>Expansión del mercado actual de destinos</a:t>
                      </a:r>
                    </a:p>
                    <a:p>
                      <a:pPr marL="171450" indent="-171450">
                        <a:spcBef>
                          <a:spcPts val="0"/>
                        </a:spcBef>
                        <a:spcAft>
                          <a:spcPts val="0"/>
                        </a:spcAft>
                        <a:buFont typeface="Arial" panose="020B0604020202020204" pitchFamily="34" charset="0"/>
                        <a:buChar char="•"/>
                      </a:pPr>
                      <a:r>
                        <a:rPr lang="es-EC" sz="900" b="1" dirty="0" smtClean="0"/>
                        <a:t>Mice</a:t>
                      </a:r>
                      <a:r>
                        <a:rPr lang="es-EC" sz="900" dirty="0" smtClean="0"/>
                        <a:t> </a:t>
                      </a:r>
                    </a:p>
                    <a:p>
                      <a:pPr marL="287338" indent="-112713">
                        <a:spcBef>
                          <a:spcPts val="0"/>
                        </a:spcBef>
                        <a:spcAft>
                          <a:spcPts val="0"/>
                        </a:spcAft>
                        <a:buFont typeface="Wingdings" panose="05000000000000000000" pitchFamily="2" charset="2"/>
                        <a:buChar char="ü"/>
                      </a:pPr>
                      <a:r>
                        <a:rPr lang="es-EC" sz="900" dirty="0" smtClean="0"/>
                        <a:t>Marketing especializado RICE</a:t>
                      </a:r>
                    </a:p>
                    <a:p>
                      <a:pPr marL="287338" indent="-112713">
                        <a:spcBef>
                          <a:spcPts val="0"/>
                        </a:spcBef>
                        <a:spcAft>
                          <a:spcPts val="0"/>
                        </a:spcAft>
                        <a:buFont typeface="Wingdings" panose="05000000000000000000" pitchFamily="2" charset="2"/>
                        <a:buChar char="ü"/>
                      </a:pPr>
                      <a:r>
                        <a:rPr lang="es-EC" sz="900" dirty="0" smtClean="0"/>
                        <a:t>Involucramiento</a:t>
                      </a:r>
                      <a:r>
                        <a:rPr lang="es-EC" sz="900" baseline="0" dirty="0" smtClean="0"/>
                        <a:t> comunitario </a:t>
                      </a:r>
                    </a:p>
                    <a:p>
                      <a:pPr marL="171450" indent="-171450">
                        <a:spcBef>
                          <a:spcPts val="0"/>
                        </a:spcBef>
                        <a:spcAft>
                          <a:spcPts val="0"/>
                        </a:spcAft>
                        <a:buFont typeface="Arial" panose="020B0604020202020204" pitchFamily="34" charset="0"/>
                        <a:buChar char="•"/>
                      </a:pPr>
                      <a:r>
                        <a:rPr lang="es-EC" sz="900" b="1" baseline="0" dirty="0" smtClean="0"/>
                        <a:t>Mercadeo y Promoción</a:t>
                      </a:r>
                    </a:p>
                    <a:p>
                      <a:pPr marL="287338" indent="-112713">
                        <a:spcBef>
                          <a:spcPts val="0"/>
                        </a:spcBef>
                        <a:spcAft>
                          <a:spcPts val="0"/>
                        </a:spcAft>
                        <a:buFont typeface="Wingdings" panose="05000000000000000000" pitchFamily="2" charset="2"/>
                        <a:buChar char="ü"/>
                      </a:pPr>
                      <a:r>
                        <a:rPr lang="es-EC" sz="900" baseline="0" dirty="0" smtClean="0"/>
                        <a:t>Promociones conjuntas con actores claves</a:t>
                      </a:r>
                      <a:endParaRPr lang="es-EC" sz="900" dirty="0"/>
                    </a:p>
                  </a:txBody>
                  <a:tcPr anchor="ctr">
                    <a:solidFill>
                      <a:schemeClr val="bg2">
                        <a:lumMod val="85000"/>
                      </a:schemeClr>
                    </a:solidFill>
                  </a:tcPr>
                </a:tc>
                <a:tc>
                  <a:txBody>
                    <a:bodyPr/>
                    <a:lstStyle/>
                    <a:p>
                      <a:pPr marL="0" indent="0">
                        <a:spcBef>
                          <a:spcPts val="0"/>
                        </a:spcBef>
                        <a:spcAft>
                          <a:spcPts val="300"/>
                        </a:spcAft>
                        <a:buFont typeface="Arial" panose="020B0604020202020204" pitchFamily="34" charset="0"/>
                        <a:buNone/>
                      </a:pPr>
                      <a:r>
                        <a:rPr lang="es-EC" sz="900" dirty="0" smtClean="0"/>
                        <a:t>Fome</a:t>
                      </a:r>
                      <a:r>
                        <a:rPr lang="es-EC" sz="900" baseline="0" dirty="0" smtClean="0"/>
                        <a:t>ntar las condiciones necesarias, para que las personas accedan a empleos de calidad, donde se estimule el desarrollo en las comunidades o parroquias, y de tal forma que se genere crecimiento económico.</a:t>
                      </a:r>
                      <a:endParaRPr lang="es-EC" sz="900" dirty="0"/>
                    </a:p>
                  </a:txBody>
                  <a:tcPr anchor="ctr">
                    <a:solidFill>
                      <a:schemeClr val="bg2">
                        <a:lumMod val="85000"/>
                      </a:schemeClr>
                    </a:solidFill>
                  </a:tcPr>
                </a:tc>
                <a:extLst>
                  <a:ext uri="{0D108BD9-81ED-4DB2-BD59-A6C34878D82A}">
                    <a16:rowId xmlns:a16="http://schemas.microsoft.com/office/drawing/2014/main" xmlns="" val="10001"/>
                  </a:ext>
                </a:extLst>
              </a:tr>
              <a:tr h="1488837">
                <a:tc>
                  <a:txBody>
                    <a:bodyPr/>
                    <a:lstStyle/>
                    <a:p>
                      <a:pPr marL="171450" marR="0" lvl="0" indent="-171450" algn="l" defTabSz="806555"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900" kern="1200" dirty="0" smtClean="0">
                          <a:solidFill>
                            <a:schemeClr val="dk1"/>
                          </a:solidFill>
                          <a:effectLst/>
                          <a:latin typeface="+mn-lt"/>
                          <a:ea typeface="+mn-ea"/>
                          <a:cs typeface="+mn-cs"/>
                        </a:rPr>
                        <a:t>Construir un sistema económico, justo, democrático, productivo, solidario y sostenible basado en la distribución igualitaria de los beneficios del desarrollo, de los medios de producción y en la generación de trabajo digno y estable.</a:t>
                      </a:r>
                      <a:endParaRPr lang="es-EC" sz="900" dirty="0" smtClean="0">
                        <a:effectLst/>
                      </a:endParaRPr>
                    </a:p>
                    <a:p>
                      <a:pPr marL="171450" indent="-171450">
                        <a:spcBef>
                          <a:spcPts val="0"/>
                        </a:spcBef>
                        <a:spcAft>
                          <a:spcPts val="300"/>
                        </a:spcAft>
                        <a:buFont typeface="Arial" panose="020B0604020202020204" pitchFamily="34" charset="0"/>
                        <a:buChar char="•"/>
                      </a:pPr>
                      <a:endParaRPr lang="es-EC" sz="900" dirty="0"/>
                    </a:p>
                  </a:txBody>
                  <a:tcPr anchor="ctr">
                    <a:solidFill>
                      <a:schemeClr val="bg2">
                        <a:lumMod val="85000"/>
                      </a:schemeClr>
                    </a:solidFill>
                  </a:tcPr>
                </a:tc>
                <a:tc>
                  <a:txBody>
                    <a:bodyPr/>
                    <a:lstStyle/>
                    <a:p>
                      <a:pPr marL="171450" indent="-171450">
                        <a:spcBef>
                          <a:spcPts val="0"/>
                        </a:spcBef>
                        <a:spcAft>
                          <a:spcPts val="0"/>
                        </a:spcAft>
                        <a:buFont typeface="Arial" panose="020B0604020202020204" pitchFamily="34" charset="0"/>
                        <a:buChar char="•"/>
                      </a:pPr>
                      <a:r>
                        <a:rPr lang="es-EC" sz="900" b="1" dirty="0" smtClean="0"/>
                        <a:t>Inversión</a:t>
                      </a:r>
                    </a:p>
                    <a:p>
                      <a:pPr marL="282575" marR="0" indent="-107950" algn="l" defTabSz="80655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900" dirty="0" smtClean="0"/>
                        <a:t>Desarrollo inorgánico del turismo a través de captación de inversiones de alto impacto </a:t>
                      </a:r>
                      <a:endParaRPr lang="es-EC" sz="900" baseline="0" dirty="0" smtClean="0"/>
                    </a:p>
                    <a:p>
                      <a:pPr marL="282575" marR="0" indent="-107950" algn="l" defTabSz="80655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900" b="0" baseline="0" dirty="0" smtClean="0"/>
                        <a:t>Promoción de la inversión adecuada a cada tipología de proyecto</a:t>
                      </a:r>
                      <a:endParaRPr lang="es-EC" sz="900" b="0" baseline="0" dirty="0" smtClean="0"/>
                    </a:p>
                    <a:p>
                      <a:pPr marL="282575" marR="0" indent="-107950" algn="l" defTabSz="80655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900" b="0" baseline="0" dirty="0" smtClean="0"/>
                        <a:t>Aumentar y comunicar los beneficios integrales para la calidad</a:t>
                      </a:r>
                    </a:p>
                    <a:p>
                      <a:pPr marL="282575" marR="0" indent="-107950" algn="l" defTabSz="80655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C" sz="900" b="0" baseline="0" dirty="0" smtClean="0"/>
                        <a:t>Dinamización turística integral</a:t>
                      </a:r>
                    </a:p>
                    <a:p>
                      <a:pPr marL="171450" indent="-171450">
                        <a:spcBef>
                          <a:spcPts val="0"/>
                        </a:spcBef>
                        <a:spcAft>
                          <a:spcPts val="0"/>
                        </a:spcAft>
                        <a:buFont typeface="Arial" panose="020B0604020202020204" pitchFamily="34" charset="0"/>
                        <a:buChar char="•"/>
                      </a:pPr>
                      <a:r>
                        <a:rPr lang="es-EC" sz="900" b="1" dirty="0" err="1" smtClean="0"/>
                        <a:t>Mice</a:t>
                      </a:r>
                      <a:r>
                        <a:rPr lang="es-EC" sz="900" dirty="0" smtClean="0"/>
                        <a:t> </a:t>
                      </a:r>
                    </a:p>
                    <a:p>
                      <a:pPr marL="287338" indent="-112713">
                        <a:spcBef>
                          <a:spcPts val="0"/>
                        </a:spcBef>
                        <a:spcAft>
                          <a:spcPts val="0"/>
                        </a:spcAft>
                        <a:buFont typeface="Wingdings" panose="05000000000000000000" pitchFamily="2" charset="2"/>
                        <a:buChar char="ü"/>
                      </a:pPr>
                      <a:r>
                        <a:rPr lang="es-EC" sz="900" dirty="0" smtClean="0"/>
                        <a:t>Liderazgo</a:t>
                      </a:r>
                    </a:p>
                    <a:p>
                      <a:pPr marL="287338" indent="-112713">
                        <a:spcBef>
                          <a:spcPts val="0"/>
                        </a:spcBef>
                        <a:spcAft>
                          <a:spcPts val="0"/>
                        </a:spcAft>
                        <a:buFont typeface="Wingdings" panose="05000000000000000000" pitchFamily="2" charset="2"/>
                        <a:buChar char="ü"/>
                      </a:pPr>
                      <a:r>
                        <a:rPr lang="es-EC" sz="900" dirty="0" smtClean="0"/>
                        <a:t>Generación de </a:t>
                      </a:r>
                      <a:r>
                        <a:rPr lang="es-EC" sz="900" dirty="0" err="1" smtClean="0"/>
                        <a:t>capaciadades</a:t>
                      </a:r>
                      <a:endParaRPr lang="es-EC" sz="900" dirty="0" smtClean="0"/>
                    </a:p>
                    <a:p>
                      <a:pPr marL="287338" indent="-112713">
                        <a:spcBef>
                          <a:spcPts val="0"/>
                        </a:spcBef>
                        <a:spcAft>
                          <a:spcPts val="0"/>
                        </a:spcAft>
                        <a:buFont typeface="Wingdings" panose="05000000000000000000" pitchFamily="2" charset="2"/>
                        <a:buChar char="ü"/>
                      </a:pPr>
                      <a:r>
                        <a:rPr lang="es-EC" sz="900" dirty="0" smtClean="0"/>
                        <a:t>Involucramiento</a:t>
                      </a:r>
                      <a:r>
                        <a:rPr lang="es-EC" sz="900" baseline="0" dirty="0" smtClean="0"/>
                        <a:t> comunitario </a:t>
                      </a:r>
                    </a:p>
                  </a:txBody>
                  <a:tcPr anchor="ctr">
                    <a:solidFill>
                      <a:schemeClr val="bg2">
                        <a:lumMod val="85000"/>
                      </a:schemeClr>
                    </a:solidFill>
                  </a:tcPr>
                </a:tc>
                <a:tc>
                  <a:txBody>
                    <a:bodyPr/>
                    <a:lstStyle/>
                    <a:p>
                      <a:pPr>
                        <a:spcBef>
                          <a:spcPts val="0"/>
                        </a:spcBef>
                        <a:spcAft>
                          <a:spcPts val="300"/>
                        </a:spcAft>
                      </a:pPr>
                      <a:r>
                        <a:rPr lang="es-EC" sz="900" dirty="0" smtClean="0"/>
                        <a:t>Fomenta</a:t>
                      </a:r>
                      <a:r>
                        <a:rPr lang="es-EC" sz="900" baseline="0" dirty="0" smtClean="0"/>
                        <a:t> </a:t>
                      </a:r>
                      <a:r>
                        <a:rPr lang="es-EC" sz="900" dirty="0" smtClean="0"/>
                        <a:t>un sistema económico igualitario, en donde exista</a:t>
                      </a:r>
                      <a:r>
                        <a:rPr lang="es-EC" sz="900" baseline="0" dirty="0" smtClean="0"/>
                        <a:t> beneficios para la sociedad en base a leyes, y donde se pueda evidenciar la repartición de la riqueza entre todos. </a:t>
                      </a:r>
                      <a:endParaRPr lang="es-EC" sz="900" dirty="0"/>
                    </a:p>
                  </a:txBody>
                  <a:tcPr anchor="ctr">
                    <a:solidFill>
                      <a:schemeClr val="bg2">
                        <a:lumMod val="85000"/>
                      </a:schemeClr>
                    </a:solidFill>
                  </a:tcPr>
                </a:tc>
                <a:extLst>
                  <a:ext uri="{0D108BD9-81ED-4DB2-BD59-A6C34878D82A}">
                    <a16:rowId xmlns:a16="http://schemas.microsoft.com/office/drawing/2014/main" xmlns="" val="10002"/>
                  </a:ext>
                </a:extLst>
              </a:tr>
              <a:tr h="966828">
                <a:tc>
                  <a:txBody>
                    <a:bodyPr/>
                    <a:lstStyle/>
                    <a:p>
                      <a:pPr marL="171450" marR="0" lvl="0" indent="-171450" algn="l" defTabSz="806555"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_tradnl" sz="900" kern="1200" dirty="0" smtClean="0">
                          <a:solidFill>
                            <a:schemeClr val="dk1"/>
                          </a:solidFill>
                          <a:effectLst/>
                          <a:latin typeface="+mn-lt"/>
                          <a:ea typeface="+mn-ea"/>
                          <a:cs typeface="+mn-cs"/>
                        </a:rPr>
                        <a:t>Fomentar la participación y el control social, con reconocimiento de las diversas identidades y promoción de su representación equitativa, en todas las fases de la gestión del poder público.</a:t>
                      </a:r>
                      <a:endParaRPr lang="es-EC" sz="900" dirty="0" smtClean="0">
                        <a:effectLst/>
                      </a:endParaRPr>
                    </a:p>
                    <a:p>
                      <a:pPr marL="171450" indent="-171450">
                        <a:spcBef>
                          <a:spcPts val="0"/>
                        </a:spcBef>
                        <a:spcAft>
                          <a:spcPts val="300"/>
                        </a:spcAft>
                        <a:buFont typeface="Arial" panose="020B0604020202020204" pitchFamily="34" charset="0"/>
                        <a:buChar char="•"/>
                      </a:pPr>
                      <a:endParaRPr lang="es-EC" sz="900" dirty="0"/>
                    </a:p>
                  </a:txBody>
                  <a:tcPr anchor="ctr">
                    <a:solidFill>
                      <a:schemeClr val="bg2">
                        <a:lumMod val="85000"/>
                      </a:schemeClr>
                    </a:solidFill>
                  </a:tcPr>
                </a:tc>
                <a:tc>
                  <a:txBody>
                    <a:bodyPr/>
                    <a:lstStyle/>
                    <a:p>
                      <a:pPr marL="171450" indent="-171450">
                        <a:spcBef>
                          <a:spcPts val="0"/>
                        </a:spcBef>
                        <a:spcAft>
                          <a:spcPts val="0"/>
                        </a:spcAft>
                        <a:buFont typeface="Arial" panose="020B0604020202020204" pitchFamily="34" charset="0"/>
                        <a:buChar char="•"/>
                      </a:pPr>
                      <a:r>
                        <a:rPr lang="es-EC" sz="900" b="1" dirty="0" smtClean="0"/>
                        <a:t>Mice</a:t>
                      </a:r>
                    </a:p>
                    <a:p>
                      <a:pPr marL="282575" indent="-107950">
                        <a:spcBef>
                          <a:spcPts val="0"/>
                        </a:spcBef>
                        <a:spcAft>
                          <a:spcPts val="0"/>
                        </a:spcAft>
                        <a:buFont typeface="Wingdings" panose="05000000000000000000" pitchFamily="2" charset="2"/>
                        <a:buChar char="ü"/>
                      </a:pPr>
                      <a:r>
                        <a:rPr lang="es-EC" sz="900" b="0" dirty="0" smtClean="0"/>
                        <a:t>Liderazgo</a:t>
                      </a:r>
                      <a:r>
                        <a:rPr lang="es-EC" sz="900" b="0" baseline="0" dirty="0" smtClean="0"/>
                        <a:t> (organización efectiva y respetada)</a:t>
                      </a:r>
                    </a:p>
                    <a:p>
                      <a:pPr marL="282575" indent="-107950">
                        <a:spcBef>
                          <a:spcPts val="0"/>
                        </a:spcBef>
                        <a:spcAft>
                          <a:spcPts val="0"/>
                        </a:spcAft>
                        <a:buFont typeface="Wingdings" panose="05000000000000000000" pitchFamily="2" charset="2"/>
                        <a:buChar char="ü"/>
                      </a:pPr>
                      <a:r>
                        <a:rPr lang="es-EC" sz="900" b="0" baseline="0" dirty="0" smtClean="0"/>
                        <a:t>Involucramiento comunitario</a:t>
                      </a:r>
                    </a:p>
                    <a:p>
                      <a:pPr marL="171450" indent="-171450">
                        <a:spcBef>
                          <a:spcPts val="0"/>
                        </a:spcBef>
                        <a:spcAft>
                          <a:spcPts val="0"/>
                        </a:spcAft>
                        <a:buFont typeface="Arial" panose="020B0604020202020204" pitchFamily="34" charset="0"/>
                        <a:buChar char="•"/>
                      </a:pPr>
                      <a:r>
                        <a:rPr lang="es-EC" sz="900" b="1" baseline="0" dirty="0" smtClean="0"/>
                        <a:t>Inversión</a:t>
                      </a:r>
                    </a:p>
                    <a:p>
                      <a:pPr marL="282575" indent="-107950">
                        <a:spcBef>
                          <a:spcPts val="0"/>
                        </a:spcBef>
                        <a:spcAft>
                          <a:spcPts val="0"/>
                        </a:spcAft>
                        <a:buFont typeface="Wingdings" panose="05000000000000000000" pitchFamily="2" charset="2"/>
                        <a:buChar char="ü"/>
                      </a:pPr>
                      <a:r>
                        <a:rPr lang="es-ES" sz="900" b="0" baseline="0" dirty="0" smtClean="0"/>
                        <a:t>Promoción de la inversión adecuada a cada tipología de proyecto</a:t>
                      </a:r>
                      <a:endParaRPr lang="es-EC" sz="900" b="0" baseline="0" dirty="0" smtClean="0"/>
                    </a:p>
                  </a:txBody>
                  <a:tcPr anchor="ctr">
                    <a:solidFill>
                      <a:schemeClr val="bg2">
                        <a:lumMod val="85000"/>
                      </a:schemeClr>
                    </a:solidFill>
                  </a:tcPr>
                </a:tc>
                <a:tc>
                  <a:txBody>
                    <a:bodyPr/>
                    <a:lstStyle/>
                    <a:p>
                      <a:pPr>
                        <a:spcBef>
                          <a:spcPts val="0"/>
                        </a:spcBef>
                        <a:spcAft>
                          <a:spcPts val="300"/>
                        </a:spcAft>
                      </a:pPr>
                      <a:r>
                        <a:rPr lang="es-EC" sz="900" dirty="0" smtClean="0"/>
                        <a:t>Fortalecimiento del</a:t>
                      </a:r>
                      <a:r>
                        <a:rPr lang="es-EC" sz="900" baseline="0" dirty="0" smtClean="0"/>
                        <a:t> involucramiento de la sociedad, en donde se permita a las personas progresar socialmente  y económicamente.</a:t>
                      </a:r>
                      <a:endParaRPr lang="es-EC" sz="900" dirty="0"/>
                    </a:p>
                  </a:txBody>
                  <a:tcPr anchor="ctr">
                    <a:solidFill>
                      <a:schemeClr val="bg2">
                        <a:lumMod val="85000"/>
                      </a:schemeClr>
                    </a:solidFill>
                  </a:tcPr>
                </a:tc>
                <a:extLst>
                  <a:ext uri="{0D108BD9-81ED-4DB2-BD59-A6C34878D82A}">
                    <a16:rowId xmlns:a16="http://schemas.microsoft.com/office/drawing/2014/main" xmlns="" val="10003"/>
                  </a:ext>
                </a:extLst>
              </a:tr>
            </a:tbl>
          </a:graphicData>
        </a:graphic>
      </p:graphicFrame>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(iii/vi)</a:t>
            </a:r>
            <a:endParaRPr lang="es-ES" sz="1400" i="1" dirty="0">
              <a:solidFill>
                <a:srgbClr val="00B0F0"/>
              </a:solidFill>
              <a:cs typeface="Arial" charset="0"/>
            </a:endParaRPr>
          </a:p>
        </p:txBody>
      </p:sp>
      <p:sp>
        <p:nvSpPr>
          <p:cNvPr id="9" name="Text Box 17"/>
          <p:cNvSpPr txBox="1">
            <a:spLocks noChangeArrowheads="1"/>
          </p:cNvSpPr>
          <p:nvPr>
            <p:custDataLst>
              <p:tags r:id="rId2"/>
            </p:custDataLst>
          </p:nvPr>
        </p:nvSpPr>
        <p:spPr bwMode="auto">
          <a:xfrm>
            <a:off x="364010" y="1052513"/>
            <a:ext cx="9197507"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Constitución de la República del Ecuador, artículo 276 de la Carta Fundamental del Estado</a:t>
            </a:r>
          </a:p>
        </p:txBody>
      </p:sp>
      <p:sp>
        <p:nvSpPr>
          <p:cNvPr id="8" name="Slide Number Placeholder 2"/>
          <p:cNvSpPr txBox="1">
            <a:spLocks/>
          </p:cNvSpPr>
          <p:nvPr/>
        </p:nvSpPr>
        <p:spPr>
          <a:xfrm>
            <a:off x="450205" y="6554108"/>
            <a:ext cx="306387" cy="144247"/>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846" rtl="0" eaLnBrk="1" latinLnBrk="0" hangingPunct="1">
              <a:lnSpc>
                <a:spcPts val="1059"/>
              </a:lnSpc>
              <a:defRPr sz="800" b="1" kern="1200">
                <a:solidFill>
                  <a:schemeClr val="tx2"/>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a:lstStyle>
          <a:p>
            <a:pPr>
              <a:defRPr/>
            </a:pPr>
            <a:r>
              <a:rPr lang="en-US" dirty="0" smtClean="0">
                <a:solidFill>
                  <a:srgbClr val="002776"/>
                </a:solidFill>
              </a:rPr>
              <a:t>65</a:t>
            </a:r>
            <a:endParaRPr lang="en-US" dirty="0">
              <a:solidFill>
                <a:srgbClr val="002776"/>
              </a:solidFill>
            </a:endParaRPr>
          </a:p>
        </p:txBody>
      </p:sp>
    </p:spTree>
    <p:extLst>
      <p:ext uri="{BB962C8B-B14F-4D97-AF65-F5344CB8AC3E}">
        <p14:creationId xmlns:p14="http://schemas.microsoft.com/office/powerpoint/2010/main" val="2935627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66</a:t>
            </a:fld>
            <a:endParaRPr lang="es-ES" dirty="0">
              <a:solidFill>
                <a:srgbClr val="00277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48290919"/>
              </p:ext>
            </p:extLst>
          </p:nvPr>
        </p:nvGraphicFramePr>
        <p:xfrm>
          <a:off x="344487" y="1556797"/>
          <a:ext cx="9217026" cy="4892241"/>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480387">
                  <a:extLst>
                    <a:ext uri="{9D8B030D-6E8A-4147-A177-3AD203B41FA5}">
                      <a16:colId xmlns:a16="http://schemas.microsoft.com/office/drawing/2014/main" xmlns="" val="20001"/>
                    </a:ext>
                  </a:extLst>
                </a:gridCol>
                <a:gridCol w="2664297">
                  <a:extLst>
                    <a:ext uri="{9D8B030D-6E8A-4147-A177-3AD203B41FA5}">
                      <a16:colId xmlns:a16="http://schemas.microsoft.com/office/drawing/2014/main" xmlns="" val="20002"/>
                    </a:ext>
                  </a:extLst>
                </a:gridCol>
              </a:tblGrid>
              <a:tr h="365760">
                <a:tc>
                  <a:txBody>
                    <a:bodyPr/>
                    <a:lstStyle/>
                    <a:p>
                      <a:pPr algn="ctr"/>
                      <a:r>
                        <a:rPr lang="es-EC" sz="900" dirty="0" smtClean="0"/>
                        <a:t>Objetivos Directos</a:t>
                      </a:r>
                      <a:endParaRPr lang="es-EC" sz="900" dirty="0"/>
                    </a:p>
                  </a:txBody>
                  <a:tcPr>
                    <a:solidFill>
                      <a:schemeClr val="bg2">
                        <a:lumMod val="50000"/>
                      </a:schemeClr>
                    </a:solidFill>
                  </a:tcPr>
                </a:tc>
                <a:tc>
                  <a:txBody>
                    <a:bodyPr/>
                    <a:lstStyle/>
                    <a:p>
                      <a:pPr algn="ctr"/>
                      <a:r>
                        <a:rPr lang="es-EC" sz="900" dirty="0" smtClean="0"/>
                        <a:t>Alineación</a:t>
                      </a:r>
                      <a:r>
                        <a:rPr lang="es-EC" sz="900" baseline="0" dirty="0" smtClean="0"/>
                        <a:t> con la estrategia  con  la Constitución de la República del Ecuador</a:t>
                      </a:r>
                      <a:endParaRPr lang="es-EC" sz="900" dirty="0"/>
                    </a:p>
                  </a:txBody>
                  <a:tcPr>
                    <a:solidFill>
                      <a:schemeClr val="bg2">
                        <a:lumMod val="50000"/>
                      </a:schemeClr>
                    </a:solidFill>
                  </a:tcPr>
                </a:tc>
                <a:tc>
                  <a:txBody>
                    <a:bodyPr/>
                    <a:lstStyle/>
                    <a:p>
                      <a:pPr algn="ctr"/>
                      <a:r>
                        <a:rPr lang="es-EC" sz="900" dirty="0" smtClean="0"/>
                        <a:t>Observaciones</a:t>
                      </a:r>
                      <a:endParaRPr lang="es-EC" sz="900" dirty="0"/>
                    </a:p>
                  </a:txBody>
                  <a:tcPr>
                    <a:solidFill>
                      <a:schemeClr val="bg2">
                        <a:lumMod val="50000"/>
                      </a:schemeClr>
                    </a:solidFill>
                  </a:tcPr>
                </a:tc>
                <a:extLst>
                  <a:ext uri="{0D108BD9-81ED-4DB2-BD59-A6C34878D82A}">
                    <a16:rowId xmlns:a16="http://schemas.microsoft.com/office/drawing/2014/main" xmlns="" val="10000"/>
                  </a:ext>
                </a:extLst>
              </a:tr>
              <a:tr h="1678555">
                <a:tc>
                  <a:txBody>
                    <a:bodyPr/>
                    <a:lstStyle/>
                    <a:p>
                      <a:pPr marL="171450" indent="-171450">
                        <a:spcAft>
                          <a:spcPts val="100"/>
                        </a:spcAft>
                        <a:buFont typeface="Arial" panose="020B0604020202020204" pitchFamily="34" charset="0"/>
                        <a:buChar char="•"/>
                      </a:pPr>
                      <a:r>
                        <a:rPr lang="es-ES_tradnl" sz="900" kern="1200" dirty="0" smtClean="0">
                          <a:solidFill>
                            <a:schemeClr val="dk1"/>
                          </a:solidFill>
                          <a:effectLst/>
                          <a:latin typeface="+mn-lt"/>
                          <a:ea typeface="+mn-ea"/>
                          <a:cs typeface="+mn-cs"/>
                        </a:rPr>
                        <a:t>Recuperar y conservar la naturaleza y mantener un ambiente sano y sustentable que garantice a las personas y colectividades el acceso equitativo, permanente y de calidad al agua, aire y suelo, y a los beneficios de los recursos del subsuelo y del patrimonio natural.</a:t>
                      </a:r>
                      <a:endParaRPr lang="es-EC" sz="900" dirty="0"/>
                    </a:p>
                  </a:txBody>
                  <a:tcPr anchor="ctr">
                    <a:solidFill>
                      <a:schemeClr val="bg2">
                        <a:lumMod val="95000"/>
                      </a:schemeClr>
                    </a:solidFill>
                  </a:tcPr>
                </a:tc>
                <a:tc>
                  <a:txBody>
                    <a:bodyPr/>
                    <a:lstStyle/>
                    <a:p>
                      <a:pPr marL="171450" indent="-171450">
                        <a:spcAft>
                          <a:spcPts val="100"/>
                        </a:spcAft>
                        <a:buFont typeface="Arial" panose="020B0604020202020204" pitchFamily="34" charset="0"/>
                        <a:buChar char="•"/>
                      </a:pPr>
                      <a:r>
                        <a:rPr lang="es-EC" sz="900" b="1" dirty="0" smtClean="0"/>
                        <a:t>Inversión</a:t>
                      </a:r>
                    </a:p>
                    <a:p>
                      <a:pPr marL="285750" indent="-114300">
                        <a:spcAft>
                          <a:spcPts val="100"/>
                        </a:spcAft>
                        <a:buFont typeface="Wingdings" panose="05000000000000000000" pitchFamily="2" charset="2"/>
                        <a:buChar char="ü"/>
                      </a:pPr>
                      <a:r>
                        <a:rPr lang="es-EC" sz="900" b="0" dirty="0" smtClean="0"/>
                        <a:t>Dinamización turística integral</a:t>
                      </a:r>
                    </a:p>
                    <a:p>
                      <a:pPr marL="171450" indent="-171450">
                        <a:spcAft>
                          <a:spcPts val="100"/>
                        </a:spcAft>
                        <a:buFont typeface="Arial" panose="020B0604020202020204" pitchFamily="34" charset="0"/>
                        <a:buChar char="•"/>
                      </a:pPr>
                      <a:r>
                        <a:rPr lang="es-EC" sz="900" b="1" dirty="0" smtClean="0"/>
                        <a:t>Conectividad</a:t>
                      </a:r>
                    </a:p>
                    <a:p>
                      <a:pPr marL="287338" indent="-112713">
                        <a:spcAft>
                          <a:spcPts val="100"/>
                        </a:spcAft>
                        <a:buFont typeface="Wingdings" panose="05000000000000000000" pitchFamily="2" charset="2"/>
                        <a:buChar char="ü"/>
                      </a:pPr>
                      <a:r>
                        <a:rPr lang="es-EC" sz="900" dirty="0" smtClean="0"/>
                        <a:t>Expansión del mercado actual de aerolíneas</a:t>
                      </a:r>
                    </a:p>
                    <a:p>
                      <a:pPr marL="287338" indent="-112713">
                        <a:spcAft>
                          <a:spcPts val="100"/>
                        </a:spcAft>
                        <a:buFont typeface="Wingdings" panose="05000000000000000000" pitchFamily="2" charset="2"/>
                        <a:buChar char="ü"/>
                      </a:pPr>
                      <a:r>
                        <a:rPr lang="es-EC" sz="900" dirty="0" smtClean="0"/>
                        <a:t>Expansión del mercado actual de destinos</a:t>
                      </a:r>
                    </a:p>
                    <a:p>
                      <a:pPr marL="171450" indent="-171450">
                        <a:spcAft>
                          <a:spcPts val="100"/>
                        </a:spcAft>
                        <a:buFont typeface="Arial" panose="020B0604020202020204" pitchFamily="34" charset="0"/>
                        <a:buChar char="•"/>
                      </a:pPr>
                      <a:r>
                        <a:rPr lang="es-EC" sz="900" b="1" dirty="0" smtClean="0"/>
                        <a:t>Mice</a:t>
                      </a:r>
                      <a:r>
                        <a:rPr lang="es-EC" sz="900" dirty="0" smtClean="0"/>
                        <a:t> </a:t>
                      </a:r>
                    </a:p>
                    <a:p>
                      <a:pPr marL="287338" indent="-112713">
                        <a:spcAft>
                          <a:spcPts val="100"/>
                        </a:spcAft>
                        <a:buFont typeface="Wingdings" panose="05000000000000000000" pitchFamily="2" charset="2"/>
                        <a:buChar char="ü"/>
                      </a:pPr>
                      <a:r>
                        <a:rPr lang="es-EC" sz="900" dirty="0" smtClean="0"/>
                        <a:t>Marketing especializado RICE</a:t>
                      </a:r>
                    </a:p>
                    <a:p>
                      <a:pPr marL="287338" indent="-112713">
                        <a:spcAft>
                          <a:spcPts val="100"/>
                        </a:spcAft>
                        <a:buFont typeface="Wingdings" panose="05000000000000000000" pitchFamily="2" charset="2"/>
                        <a:buChar char="ü"/>
                      </a:pPr>
                      <a:r>
                        <a:rPr lang="es-EC" sz="900" dirty="0" smtClean="0"/>
                        <a:t>Involucramiento</a:t>
                      </a:r>
                      <a:r>
                        <a:rPr lang="es-EC" sz="900" baseline="0" dirty="0" smtClean="0"/>
                        <a:t> comunitario </a:t>
                      </a:r>
                    </a:p>
                    <a:p>
                      <a:pPr marL="171450" indent="-171450">
                        <a:spcAft>
                          <a:spcPts val="100"/>
                        </a:spcAft>
                        <a:buFont typeface="Arial" panose="020B0604020202020204" pitchFamily="34" charset="0"/>
                        <a:buChar char="•"/>
                      </a:pPr>
                      <a:r>
                        <a:rPr lang="es-EC" sz="900" b="1" baseline="0" dirty="0" smtClean="0"/>
                        <a:t>Mercadeo y Promoción</a:t>
                      </a:r>
                    </a:p>
                    <a:p>
                      <a:pPr marL="287338" indent="-112713">
                        <a:spcAft>
                          <a:spcPts val="100"/>
                        </a:spcAft>
                        <a:buFont typeface="Wingdings" panose="05000000000000000000" pitchFamily="2" charset="2"/>
                        <a:buChar char="ü"/>
                      </a:pPr>
                      <a:r>
                        <a:rPr lang="es-EC" sz="900" baseline="0" dirty="0" smtClean="0"/>
                        <a:t>Promociones conjuntas con actores claves</a:t>
                      </a:r>
                      <a:endParaRPr lang="es-EC" sz="900" dirty="0"/>
                    </a:p>
                  </a:txBody>
                  <a:tcPr anchor="ctr">
                    <a:solidFill>
                      <a:schemeClr val="bg2">
                        <a:lumMod val="95000"/>
                      </a:schemeClr>
                    </a:solidFill>
                  </a:tcPr>
                </a:tc>
                <a:tc>
                  <a:txBody>
                    <a:bodyPr/>
                    <a:lstStyle/>
                    <a:p>
                      <a:pPr marL="0" indent="0">
                        <a:spcAft>
                          <a:spcPts val="100"/>
                        </a:spcAft>
                        <a:buFont typeface="Arial" panose="020B0604020202020204" pitchFamily="34" charset="0"/>
                        <a:buNone/>
                      </a:pPr>
                      <a:r>
                        <a:rPr lang="es-EC" sz="900" dirty="0" smtClean="0"/>
                        <a:t>Fome</a:t>
                      </a:r>
                      <a:r>
                        <a:rPr lang="es-EC" sz="900" baseline="0" dirty="0" smtClean="0"/>
                        <a:t>nta las condiciones necesarias, para que las personas accedan a empleos de calidad, donde se estimule el desarrollo en las comunidades o parroquias, y de tal forma que se genere crecimiento económico.</a:t>
                      </a:r>
                      <a:endParaRPr lang="es-EC" sz="900" dirty="0"/>
                    </a:p>
                  </a:txBody>
                  <a:tcPr anchor="ctr">
                    <a:solidFill>
                      <a:schemeClr val="bg2">
                        <a:lumMod val="95000"/>
                      </a:schemeClr>
                    </a:solidFill>
                  </a:tcPr>
                </a:tc>
                <a:extLst>
                  <a:ext uri="{0D108BD9-81ED-4DB2-BD59-A6C34878D82A}">
                    <a16:rowId xmlns:a16="http://schemas.microsoft.com/office/drawing/2014/main" xmlns="" val="10001"/>
                  </a:ext>
                </a:extLst>
              </a:tr>
              <a:tr h="914400">
                <a:tc>
                  <a:txBody>
                    <a:bodyPr/>
                    <a:lstStyle/>
                    <a:p>
                      <a:pPr marL="171450" marR="0" lvl="0" indent="-171450" algn="l" defTabSz="806555"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s-ES_tradnl" sz="900" kern="1200" dirty="0" smtClean="0">
                          <a:solidFill>
                            <a:schemeClr val="dk1"/>
                          </a:solidFill>
                          <a:effectLst/>
                          <a:latin typeface="+mn-lt"/>
                          <a:ea typeface="+mn-ea"/>
                          <a:cs typeface="+mn-cs"/>
                        </a:rPr>
                        <a:t>Promover un ordenamiento territorial equilibrado y equitativo que integre y articule las actividades socioculturales, administrativas económicas y de gestión, y que coadyuve a la unidad del Estado.</a:t>
                      </a:r>
                      <a:endParaRPr lang="es-EC" sz="900" dirty="0" smtClean="0">
                        <a:effectLst/>
                      </a:endParaRPr>
                    </a:p>
                    <a:p>
                      <a:pPr marL="171450" indent="-171450">
                        <a:spcAft>
                          <a:spcPts val="100"/>
                        </a:spcAft>
                        <a:buFont typeface="Arial" panose="020B0604020202020204" pitchFamily="34" charset="0"/>
                        <a:buChar char="•"/>
                      </a:pPr>
                      <a:endParaRPr lang="es-EC" sz="900" dirty="0"/>
                    </a:p>
                  </a:txBody>
                  <a:tcPr anchor="ctr">
                    <a:solidFill>
                      <a:schemeClr val="bg2">
                        <a:lumMod val="95000"/>
                      </a:schemeClr>
                    </a:solidFill>
                  </a:tcPr>
                </a:tc>
                <a:tc>
                  <a:txBody>
                    <a:bodyPr/>
                    <a:lstStyle/>
                    <a:p>
                      <a:pPr marL="171450" indent="-171450">
                        <a:spcAft>
                          <a:spcPts val="100"/>
                        </a:spcAft>
                        <a:buFont typeface="Arial" panose="020B0604020202020204" pitchFamily="34" charset="0"/>
                        <a:buChar char="•"/>
                      </a:pPr>
                      <a:r>
                        <a:rPr lang="es-EC" sz="900" b="0" dirty="0" smtClean="0"/>
                        <a:t>Todas las estrategias generadas</a:t>
                      </a:r>
                      <a:r>
                        <a:rPr lang="es-EC" sz="900" b="0" baseline="0" dirty="0" smtClean="0"/>
                        <a:t> para el Plan Estratégico</a:t>
                      </a:r>
                    </a:p>
                  </a:txBody>
                  <a:tcPr anchor="ctr">
                    <a:solidFill>
                      <a:schemeClr val="bg2">
                        <a:lumMod val="95000"/>
                      </a:schemeClr>
                    </a:solidFill>
                  </a:tcPr>
                </a:tc>
                <a:tc>
                  <a:txBody>
                    <a:bodyPr/>
                    <a:lstStyle/>
                    <a:p>
                      <a:pPr>
                        <a:spcAft>
                          <a:spcPts val="100"/>
                        </a:spcAft>
                      </a:pPr>
                      <a:r>
                        <a:rPr lang="es-EC" sz="900" baseline="0" dirty="0" smtClean="0"/>
                        <a:t>Con las estrategias planteadas se espera generar un involucramiento de la sociedad con el fin de fomentar el turismo, y donde se pueda evidenciar una reducción de la pobreza y el incremento de la calidad de vida con un trabajo y salario digno. </a:t>
                      </a:r>
                      <a:endParaRPr lang="es-EC" sz="900" dirty="0"/>
                    </a:p>
                  </a:txBody>
                  <a:tcPr anchor="ctr">
                    <a:solidFill>
                      <a:schemeClr val="bg2">
                        <a:lumMod val="95000"/>
                      </a:schemeClr>
                    </a:solidFill>
                  </a:tcPr>
                </a:tc>
                <a:extLst>
                  <a:ext uri="{0D108BD9-81ED-4DB2-BD59-A6C34878D82A}">
                    <a16:rowId xmlns:a16="http://schemas.microsoft.com/office/drawing/2014/main" xmlns="" val="10002"/>
                  </a:ext>
                </a:extLst>
              </a:tr>
              <a:tr h="1933526">
                <a:tc>
                  <a:txBody>
                    <a:bodyPr/>
                    <a:lstStyle/>
                    <a:p>
                      <a:pPr marL="171450" marR="0" lvl="0" indent="-171450" algn="l" defTabSz="806555"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s-ES_tradnl" sz="900" kern="1200" dirty="0" smtClean="0">
                          <a:solidFill>
                            <a:schemeClr val="dk1"/>
                          </a:solidFill>
                          <a:effectLst/>
                          <a:latin typeface="+mn-lt"/>
                          <a:ea typeface="+mn-ea"/>
                          <a:cs typeface="+mn-cs"/>
                        </a:rPr>
                        <a:t>Proteger y promover la diversidad cultural y respetar sus espacios de reproducción e intercambio; recuperar, preservar y acrecentar la memoria social y el patrimonio cultural”.</a:t>
                      </a:r>
                      <a:endParaRPr lang="es-EC" sz="900" dirty="0" smtClean="0">
                        <a:effectLst/>
                      </a:endParaRPr>
                    </a:p>
                    <a:p>
                      <a:pPr marL="171450" indent="-171450">
                        <a:spcAft>
                          <a:spcPts val="100"/>
                        </a:spcAft>
                        <a:buFont typeface="Arial" panose="020B0604020202020204" pitchFamily="34" charset="0"/>
                        <a:buChar char="•"/>
                      </a:pPr>
                      <a:endParaRPr lang="es-EC" sz="900" dirty="0"/>
                    </a:p>
                  </a:txBody>
                  <a:tcPr anchor="ctr">
                    <a:solidFill>
                      <a:schemeClr val="bg2">
                        <a:lumMod val="95000"/>
                      </a:schemeClr>
                    </a:solidFill>
                  </a:tcPr>
                </a:tc>
                <a:tc>
                  <a:txBody>
                    <a:bodyPr/>
                    <a:lstStyle/>
                    <a:p>
                      <a:pPr marL="171450" indent="-171450">
                        <a:spcAft>
                          <a:spcPts val="100"/>
                        </a:spcAft>
                        <a:buFont typeface="Arial" panose="020B0604020202020204" pitchFamily="34" charset="0"/>
                        <a:buChar char="•"/>
                      </a:pPr>
                      <a:r>
                        <a:rPr lang="es-EC" sz="900" b="1" dirty="0" smtClean="0"/>
                        <a:t>Mice</a:t>
                      </a:r>
                    </a:p>
                    <a:p>
                      <a:pPr marL="282575" indent="-107950">
                        <a:spcAft>
                          <a:spcPts val="100"/>
                        </a:spcAft>
                        <a:buFont typeface="Wingdings" panose="05000000000000000000" pitchFamily="2" charset="2"/>
                        <a:buChar char="ü"/>
                      </a:pPr>
                      <a:r>
                        <a:rPr lang="es-EC" sz="900" b="0" dirty="0" smtClean="0"/>
                        <a:t>Liderazgo</a:t>
                      </a:r>
                      <a:r>
                        <a:rPr lang="es-EC" sz="900" b="0" baseline="0" dirty="0" smtClean="0"/>
                        <a:t> (organización efectiva y respetada)</a:t>
                      </a:r>
                    </a:p>
                    <a:p>
                      <a:pPr marL="282575" indent="-107950">
                        <a:spcAft>
                          <a:spcPts val="100"/>
                        </a:spcAft>
                        <a:buFont typeface="Wingdings" panose="05000000000000000000" pitchFamily="2" charset="2"/>
                        <a:buChar char="ü"/>
                      </a:pPr>
                      <a:r>
                        <a:rPr lang="es-EC" sz="900" b="0" baseline="0" dirty="0" smtClean="0"/>
                        <a:t>Involucramiento comunitario</a:t>
                      </a:r>
                    </a:p>
                    <a:p>
                      <a:pPr marL="282575" indent="-107950">
                        <a:spcAft>
                          <a:spcPts val="100"/>
                        </a:spcAft>
                        <a:buFont typeface="Wingdings" panose="05000000000000000000" pitchFamily="2" charset="2"/>
                        <a:buChar char="ü"/>
                      </a:pPr>
                      <a:r>
                        <a:rPr lang="es-EC" sz="900" b="0" baseline="0" dirty="0" smtClean="0"/>
                        <a:t>Marketing especializado RICE</a:t>
                      </a:r>
                    </a:p>
                    <a:p>
                      <a:pPr marL="171450" indent="-171450">
                        <a:spcAft>
                          <a:spcPts val="100"/>
                        </a:spcAft>
                        <a:buFont typeface="Arial" panose="020B0604020202020204" pitchFamily="34" charset="0"/>
                        <a:buChar char="•"/>
                      </a:pPr>
                      <a:r>
                        <a:rPr lang="es-EC" sz="900" b="1" baseline="0" dirty="0" smtClean="0"/>
                        <a:t>Inversión</a:t>
                      </a:r>
                    </a:p>
                    <a:p>
                      <a:pPr marL="282575" indent="-107950">
                        <a:spcAft>
                          <a:spcPts val="100"/>
                        </a:spcAft>
                        <a:buFont typeface="Wingdings" panose="05000000000000000000" pitchFamily="2" charset="2"/>
                        <a:buChar char="ü"/>
                      </a:pPr>
                      <a:r>
                        <a:rPr lang="es-EC" sz="900" b="0" baseline="0" dirty="0" smtClean="0"/>
                        <a:t>Dinamización turística Integral</a:t>
                      </a:r>
                    </a:p>
                    <a:p>
                      <a:pPr marL="171450" indent="-171450" algn="l" defTabSz="914400" rtl="0" eaLnBrk="1" latinLnBrk="0" hangingPunct="1">
                        <a:spcAft>
                          <a:spcPts val="100"/>
                        </a:spcAft>
                        <a:buFont typeface="Arial" panose="020B0604020202020204" pitchFamily="34" charset="0"/>
                        <a:buChar char="•"/>
                      </a:pPr>
                      <a:r>
                        <a:rPr lang="es-EC" sz="900" b="1" kern="1200" baseline="0" dirty="0" smtClean="0">
                          <a:solidFill>
                            <a:schemeClr val="dk1"/>
                          </a:solidFill>
                          <a:latin typeface="+mn-lt"/>
                          <a:ea typeface="+mn-ea"/>
                          <a:cs typeface="+mn-cs"/>
                        </a:rPr>
                        <a:t>Marketing</a:t>
                      </a:r>
                    </a:p>
                    <a:p>
                      <a:pPr marL="287338" indent="-109538">
                        <a:spcAft>
                          <a:spcPts val="100"/>
                        </a:spcAft>
                        <a:buFont typeface="Wingdings" panose="05000000000000000000" pitchFamily="2" charset="2"/>
                        <a:buChar char="ü"/>
                      </a:pPr>
                      <a:r>
                        <a:rPr lang="es-ES" sz="900" b="0" kern="1200" baseline="0" dirty="0" smtClean="0">
                          <a:solidFill>
                            <a:schemeClr val="dk1"/>
                          </a:solidFill>
                          <a:latin typeface="+mn-lt"/>
                          <a:ea typeface="+mn-ea"/>
                          <a:cs typeface="+mn-cs"/>
                        </a:rPr>
                        <a:t>Marketing como un proceso integrado, continuo y focalizado desde el producto hasta la venta y fidelización del cliente </a:t>
                      </a:r>
                      <a:endParaRPr lang="es-EC" sz="900" b="0" kern="1200" baseline="0" dirty="0" smtClean="0">
                        <a:solidFill>
                          <a:schemeClr val="dk1"/>
                        </a:solidFill>
                        <a:latin typeface="+mn-lt"/>
                        <a:ea typeface="+mn-ea"/>
                        <a:cs typeface="+mn-cs"/>
                      </a:endParaRPr>
                    </a:p>
                    <a:p>
                      <a:pPr marL="177800" indent="-177800">
                        <a:spcAft>
                          <a:spcPts val="100"/>
                        </a:spcAft>
                        <a:buFont typeface="Arial" panose="020B0604020202020204" pitchFamily="34" charset="0"/>
                        <a:buChar char="•"/>
                      </a:pPr>
                      <a:r>
                        <a:rPr lang="es-EC" sz="900" b="1" baseline="0" dirty="0" smtClean="0"/>
                        <a:t>Mercadeo y Promoción</a:t>
                      </a:r>
                    </a:p>
                    <a:p>
                      <a:pPr marL="349250" indent="-171450">
                        <a:spcAft>
                          <a:spcPts val="100"/>
                        </a:spcAft>
                        <a:buFont typeface="Wingdings" panose="05000000000000000000" pitchFamily="2" charset="2"/>
                        <a:buChar char="ü"/>
                      </a:pPr>
                      <a:r>
                        <a:rPr lang="es-EC" sz="900" b="0" baseline="0" dirty="0" smtClean="0"/>
                        <a:t>Promociones conjuntas con actores clave</a:t>
                      </a:r>
                    </a:p>
                  </a:txBody>
                  <a:tcPr anchor="ctr">
                    <a:solidFill>
                      <a:schemeClr val="bg2">
                        <a:lumMod val="95000"/>
                      </a:schemeClr>
                    </a:solidFill>
                  </a:tcPr>
                </a:tc>
                <a:tc>
                  <a:txBody>
                    <a:bodyPr/>
                    <a:lstStyle/>
                    <a:p>
                      <a:pPr>
                        <a:spcAft>
                          <a:spcPts val="100"/>
                        </a:spcAft>
                      </a:pPr>
                      <a:r>
                        <a:rPr lang="es-EC" sz="900" dirty="0" smtClean="0"/>
                        <a:t>Aprovechar</a:t>
                      </a:r>
                      <a:r>
                        <a:rPr lang="es-EC" sz="900" baseline="0" dirty="0" smtClean="0"/>
                        <a:t> los espacios libres donde Quito Turismo tiene cabida, para promocionar los productos y proyectos desarrollados por la sociedad, así se podrá generar un crecimiento económico.</a:t>
                      </a:r>
                      <a:endParaRPr lang="es-EC" sz="900" dirty="0"/>
                    </a:p>
                  </a:txBody>
                  <a:tcPr anchor="ctr">
                    <a:solidFill>
                      <a:schemeClr val="bg2">
                        <a:lumMod val="95000"/>
                      </a:schemeClr>
                    </a:solidFill>
                  </a:tcPr>
                </a:tc>
                <a:extLst>
                  <a:ext uri="{0D108BD9-81ED-4DB2-BD59-A6C34878D82A}">
                    <a16:rowId xmlns:a16="http://schemas.microsoft.com/office/drawing/2014/main" xmlns="" val="10003"/>
                  </a:ext>
                </a:extLst>
              </a:tr>
            </a:tbl>
          </a:graphicData>
        </a:graphic>
      </p:graphicFrame>
      <p:sp>
        <p:nvSpPr>
          <p:cNvPr id="9" name="Text Box 17"/>
          <p:cNvSpPr txBox="1">
            <a:spLocks noChangeArrowheads="1"/>
          </p:cNvSpPr>
          <p:nvPr>
            <p:custDataLst>
              <p:tags r:id="rId2"/>
            </p:custDataLst>
          </p:nvPr>
        </p:nvSpPr>
        <p:spPr bwMode="auto">
          <a:xfrm>
            <a:off x="364010" y="1052513"/>
            <a:ext cx="9197507"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Constitución de la República del Ecuador, artículo 276 de la Carta Fundamental del Estado</a:t>
            </a:r>
          </a:p>
        </p:txBody>
      </p:sp>
      <p:sp>
        <p:nvSpPr>
          <p:cNvPr id="10"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(iv/vi)</a:t>
            </a:r>
            <a:endParaRPr lang="es-ES" sz="1400" i="1" dirty="0">
              <a:solidFill>
                <a:srgbClr val="00B0F0"/>
              </a:solidFill>
              <a:cs typeface="Arial" charset="0"/>
            </a:endParaRPr>
          </a:p>
        </p:txBody>
      </p:sp>
    </p:spTree>
    <p:extLst>
      <p:ext uri="{BB962C8B-B14F-4D97-AF65-F5344CB8AC3E}">
        <p14:creationId xmlns:p14="http://schemas.microsoft.com/office/powerpoint/2010/main" val="1007624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67</a:t>
            </a:fld>
            <a:endParaRPr lang="es-ES" dirty="0">
              <a:solidFill>
                <a:srgbClr val="002776"/>
              </a:solidFill>
            </a:endParaRPr>
          </a:p>
        </p:txBody>
      </p:sp>
      <p:sp>
        <p:nvSpPr>
          <p:cNvPr id="17" name="Text Box 17"/>
          <p:cNvSpPr txBox="1">
            <a:spLocks noChangeArrowheads="1"/>
          </p:cNvSpPr>
          <p:nvPr>
            <p:custDataLst>
              <p:tags r:id="rId2"/>
            </p:custDataLst>
          </p:nvPr>
        </p:nvSpPr>
        <p:spPr bwMode="auto">
          <a:xfrm>
            <a:off x="344493" y="1052736"/>
            <a:ext cx="9217025"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En el marco del Plan Nacional del Buen Vivir: 2013 - 2017</a:t>
            </a:r>
          </a:p>
        </p:txBody>
      </p:sp>
      <p:graphicFrame>
        <p:nvGraphicFramePr>
          <p:cNvPr id="6" name="Table 5"/>
          <p:cNvGraphicFramePr>
            <a:graphicFrameLocks noGrp="1"/>
          </p:cNvGraphicFramePr>
          <p:nvPr>
            <p:extLst>
              <p:ext uri="{D42A27DB-BD31-4B8C-83A1-F6EECF244321}">
                <p14:modId xmlns:p14="http://schemas.microsoft.com/office/powerpoint/2010/main" val="84902077"/>
              </p:ext>
            </p:extLst>
          </p:nvPr>
        </p:nvGraphicFramePr>
        <p:xfrm>
          <a:off x="344487" y="1597951"/>
          <a:ext cx="9206956" cy="4942674"/>
        </p:xfrm>
        <a:graphic>
          <a:graphicData uri="http://schemas.openxmlformats.org/drawingml/2006/table">
            <a:tbl>
              <a:tblPr firstRow="1" bandRow="1">
                <a:tableStyleId>{5C22544A-7EE6-4342-B048-85BDC9FD1C3A}</a:tableStyleId>
              </a:tblPr>
              <a:tblGrid>
                <a:gridCol w="3086956">
                  <a:extLst>
                    <a:ext uri="{9D8B030D-6E8A-4147-A177-3AD203B41FA5}">
                      <a16:colId xmlns:a16="http://schemas.microsoft.com/office/drawing/2014/main" xmlns="" val="20000"/>
                    </a:ext>
                  </a:extLst>
                </a:gridCol>
                <a:gridCol w="2745693">
                  <a:extLst>
                    <a:ext uri="{9D8B030D-6E8A-4147-A177-3AD203B41FA5}">
                      <a16:colId xmlns:a16="http://schemas.microsoft.com/office/drawing/2014/main" xmlns="" val="20001"/>
                    </a:ext>
                  </a:extLst>
                </a:gridCol>
                <a:gridCol w="3374307">
                  <a:extLst>
                    <a:ext uri="{9D8B030D-6E8A-4147-A177-3AD203B41FA5}">
                      <a16:colId xmlns:a16="http://schemas.microsoft.com/office/drawing/2014/main" xmlns="" val="20002"/>
                    </a:ext>
                  </a:extLst>
                </a:gridCol>
              </a:tblGrid>
              <a:tr h="259063">
                <a:tc>
                  <a:txBody>
                    <a:bodyPr/>
                    <a:lstStyle/>
                    <a:p>
                      <a:pPr algn="ctr">
                        <a:spcAft>
                          <a:spcPts val="0"/>
                        </a:spcAft>
                      </a:pPr>
                      <a:r>
                        <a:rPr lang="es-EC" sz="900" dirty="0" smtClean="0"/>
                        <a:t>Objetivos Directos</a:t>
                      </a:r>
                      <a:endParaRPr lang="es-EC" sz="900" dirty="0"/>
                    </a:p>
                  </a:txBody>
                  <a:tcPr>
                    <a:solidFill>
                      <a:schemeClr val="accent2"/>
                    </a:solidFill>
                  </a:tcPr>
                </a:tc>
                <a:tc>
                  <a:txBody>
                    <a:bodyPr/>
                    <a:lstStyle/>
                    <a:p>
                      <a:pPr algn="ctr">
                        <a:spcAft>
                          <a:spcPts val="0"/>
                        </a:spcAft>
                      </a:pPr>
                      <a:r>
                        <a:rPr lang="es-EC" sz="900" dirty="0" smtClean="0"/>
                        <a:t>Alineación</a:t>
                      </a:r>
                      <a:r>
                        <a:rPr lang="es-EC" sz="900" baseline="0" dirty="0" smtClean="0"/>
                        <a:t> con la estrategia </a:t>
                      </a:r>
                      <a:endParaRPr lang="es-EC" sz="900" dirty="0"/>
                    </a:p>
                  </a:txBody>
                  <a:tcPr>
                    <a:solidFill>
                      <a:schemeClr val="accent2"/>
                    </a:solidFill>
                  </a:tcPr>
                </a:tc>
                <a:tc>
                  <a:txBody>
                    <a:bodyPr/>
                    <a:lstStyle/>
                    <a:p>
                      <a:pPr algn="ctr">
                        <a:spcAft>
                          <a:spcPts val="0"/>
                        </a:spcAft>
                      </a:pPr>
                      <a:endParaRPr lang="es-EC" sz="900" dirty="0"/>
                    </a:p>
                  </a:txBody>
                  <a:tcPr>
                    <a:solidFill>
                      <a:schemeClr val="accent2"/>
                    </a:solidFill>
                  </a:tcPr>
                </a:tc>
                <a:extLst>
                  <a:ext uri="{0D108BD9-81ED-4DB2-BD59-A6C34878D82A}">
                    <a16:rowId xmlns:a16="http://schemas.microsoft.com/office/drawing/2014/main" xmlns="" val="10000"/>
                  </a:ext>
                </a:extLst>
              </a:tr>
              <a:tr h="1499978">
                <a:tc>
                  <a:txBody>
                    <a:bodyPr/>
                    <a:lstStyle/>
                    <a:p>
                      <a:pPr>
                        <a:spcAft>
                          <a:spcPts val="0"/>
                        </a:spcAft>
                      </a:pPr>
                      <a:r>
                        <a:rPr lang="es-ES_tradnl" sz="900" kern="1200" dirty="0" smtClean="0">
                          <a:solidFill>
                            <a:schemeClr val="dk1"/>
                          </a:solidFill>
                          <a:effectLst/>
                          <a:latin typeface="+mn-lt"/>
                          <a:ea typeface="+mn-ea"/>
                          <a:cs typeface="+mn-cs"/>
                        </a:rPr>
                        <a:t>Promover las industrias y emprendimientos</a:t>
                      </a:r>
                      <a:r>
                        <a:rPr lang="es-ES_tradnl" sz="900" kern="1200" baseline="0" dirty="0" smtClean="0">
                          <a:solidFill>
                            <a:schemeClr val="dk1"/>
                          </a:solidFill>
                          <a:effectLst/>
                          <a:latin typeface="+mn-lt"/>
                          <a:ea typeface="+mn-ea"/>
                          <a:cs typeface="+mn-cs"/>
                        </a:rPr>
                        <a:t> culturales y creativos, así como su aporte a la transformación de la matriz productiva.</a:t>
                      </a:r>
                      <a:endParaRPr lang="es-EC" sz="900" dirty="0"/>
                    </a:p>
                  </a:txBody>
                  <a:tcPr anchor="ctr">
                    <a:solidFill>
                      <a:schemeClr val="accent2">
                        <a:lumMod val="40000"/>
                        <a:lumOff val="60000"/>
                      </a:schemeClr>
                    </a:solidFill>
                  </a:tcPr>
                </a:tc>
                <a:tc>
                  <a:txBody>
                    <a:bodyPr/>
                    <a:lstStyle/>
                    <a:p>
                      <a:pPr marL="171450" indent="-171450">
                        <a:spcAft>
                          <a:spcPts val="0"/>
                        </a:spcAft>
                        <a:buFont typeface="Arial" panose="020B0604020202020204" pitchFamily="34" charset="0"/>
                        <a:buChar char="•"/>
                      </a:pPr>
                      <a:r>
                        <a:rPr lang="es-EC" sz="900" b="1" dirty="0" smtClean="0"/>
                        <a:t>Inversión</a:t>
                      </a:r>
                    </a:p>
                    <a:p>
                      <a:pPr marL="285750" indent="-114300">
                        <a:spcAft>
                          <a:spcPts val="0"/>
                        </a:spcAft>
                        <a:buFont typeface="Wingdings" panose="05000000000000000000" pitchFamily="2" charset="2"/>
                        <a:buChar char="ü"/>
                      </a:pPr>
                      <a:r>
                        <a:rPr lang="es-EC" sz="900" b="0" dirty="0" smtClean="0"/>
                        <a:t>Dinamización turística integral</a:t>
                      </a:r>
                    </a:p>
                    <a:p>
                      <a:pPr marL="171450" indent="-171450">
                        <a:spcAft>
                          <a:spcPts val="0"/>
                        </a:spcAft>
                        <a:buFont typeface="Arial" panose="020B0604020202020204" pitchFamily="34" charset="0"/>
                        <a:buChar char="•"/>
                      </a:pPr>
                      <a:r>
                        <a:rPr lang="es-EC" sz="900" b="1" dirty="0" smtClean="0"/>
                        <a:t>Conectividad</a:t>
                      </a:r>
                    </a:p>
                    <a:p>
                      <a:pPr marL="287338" indent="-112713">
                        <a:spcAft>
                          <a:spcPts val="0"/>
                        </a:spcAft>
                        <a:buFont typeface="Wingdings" panose="05000000000000000000" pitchFamily="2" charset="2"/>
                        <a:buChar char="ü"/>
                      </a:pPr>
                      <a:r>
                        <a:rPr lang="es-EC" sz="900" dirty="0" smtClean="0"/>
                        <a:t>Expansión del mercado actual de aerolíneas</a:t>
                      </a:r>
                    </a:p>
                    <a:p>
                      <a:pPr marL="287338" indent="-112713">
                        <a:spcAft>
                          <a:spcPts val="0"/>
                        </a:spcAft>
                        <a:buFont typeface="Wingdings" panose="05000000000000000000" pitchFamily="2" charset="2"/>
                        <a:buChar char="ü"/>
                      </a:pPr>
                      <a:r>
                        <a:rPr lang="es-EC" sz="900" dirty="0" smtClean="0"/>
                        <a:t>Expansión del mercado actual de destinos</a:t>
                      </a:r>
                    </a:p>
                    <a:p>
                      <a:pPr marL="171450" indent="-171450">
                        <a:spcAft>
                          <a:spcPts val="0"/>
                        </a:spcAft>
                        <a:buFont typeface="Arial" panose="020B0604020202020204" pitchFamily="34" charset="0"/>
                        <a:buChar char="•"/>
                      </a:pPr>
                      <a:r>
                        <a:rPr lang="es-EC" sz="900" b="1" dirty="0" smtClean="0"/>
                        <a:t>Mice</a:t>
                      </a:r>
                      <a:r>
                        <a:rPr lang="es-EC" sz="900" dirty="0" smtClean="0"/>
                        <a:t> </a:t>
                      </a:r>
                    </a:p>
                    <a:p>
                      <a:pPr marL="287338" indent="-112713">
                        <a:spcAft>
                          <a:spcPts val="0"/>
                        </a:spcAft>
                        <a:buFont typeface="Wingdings" panose="05000000000000000000" pitchFamily="2" charset="2"/>
                        <a:buChar char="ü"/>
                      </a:pPr>
                      <a:r>
                        <a:rPr lang="es-EC" sz="900" dirty="0" smtClean="0"/>
                        <a:t>Marketing especializado RICE</a:t>
                      </a:r>
                    </a:p>
                    <a:p>
                      <a:pPr marL="287338" indent="-112713">
                        <a:spcAft>
                          <a:spcPts val="0"/>
                        </a:spcAft>
                        <a:buFont typeface="Wingdings" panose="05000000000000000000" pitchFamily="2" charset="2"/>
                        <a:buChar char="ü"/>
                      </a:pPr>
                      <a:r>
                        <a:rPr lang="es-EC" sz="900" dirty="0" smtClean="0"/>
                        <a:t>Involucramiento</a:t>
                      </a:r>
                      <a:r>
                        <a:rPr lang="es-EC" sz="900" baseline="0" dirty="0" smtClean="0"/>
                        <a:t> comunitario </a:t>
                      </a:r>
                    </a:p>
                    <a:p>
                      <a:pPr marL="171450" indent="-171450">
                        <a:spcAft>
                          <a:spcPts val="0"/>
                        </a:spcAft>
                        <a:buFont typeface="Arial" panose="020B0604020202020204" pitchFamily="34" charset="0"/>
                        <a:buChar char="•"/>
                      </a:pPr>
                      <a:r>
                        <a:rPr lang="es-EC" sz="900" b="1" baseline="0" dirty="0" smtClean="0"/>
                        <a:t>Mercadeo y Promoción</a:t>
                      </a:r>
                    </a:p>
                    <a:p>
                      <a:pPr marL="287338" indent="-112713">
                        <a:spcAft>
                          <a:spcPts val="0"/>
                        </a:spcAft>
                        <a:buFont typeface="Wingdings" panose="05000000000000000000" pitchFamily="2" charset="2"/>
                        <a:buChar char="ü"/>
                      </a:pPr>
                      <a:r>
                        <a:rPr lang="es-EC" sz="900" baseline="0" dirty="0" smtClean="0"/>
                        <a:t>Promociones conjuntas con actores claves</a:t>
                      </a:r>
                      <a:endParaRPr lang="es-EC" sz="900" dirty="0"/>
                    </a:p>
                  </a:txBody>
                  <a:tcPr anchor="ctr">
                    <a:solidFill>
                      <a:schemeClr val="accent2">
                        <a:lumMod val="40000"/>
                        <a:lumOff val="60000"/>
                      </a:schemeClr>
                    </a:solidFill>
                  </a:tcPr>
                </a:tc>
                <a:tc>
                  <a:txBody>
                    <a:bodyPr/>
                    <a:lstStyle/>
                    <a:p>
                      <a:pPr marL="0" indent="0">
                        <a:spcAft>
                          <a:spcPts val="0"/>
                        </a:spcAft>
                        <a:buFont typeface="Arial" panose="020B0604020202020204" pitchFamily="34" charset="0"/>
                        <a:buNone/>
                      </a:pPr>
                      <a:r>
                        <a:rPr lang="es-EC" sz="900" dirty="0" smtClean="0"/>
                        <a:t>Fome</a:t>
                      </a:r>
                      <a:r>
                        <a:rPr lang="es-EC" sz="900" baseline="0" dirty="0" smtClean="0"/>
                        <a:t>nta la construcción de espacios de encuentro común, donde se pueda evidencia el fortalecimiento de la identidad nacional, la plurinacionalidad y la interculturalidad, mediante desarrollo de productos y proyectos a favor de Quito.</a:t>
                      </a:r>
                      <a:endParaRPr lang="es-EC" sz="900" dirty="0"/>
                    </a:p>
                  </a:txBody>
                  <a:tcPr anchor="ctr">
                    <a:solidFill>
                      <a:schemeClr val="accent2">
                        <a:lumMod val="40000"/>
                        <a:lumOff val="60000"/>
                      </a:schemeClr>
                    </a:solidFill>
                  </a:tcPr>
                </a:tc>
                <a:extLst>
                  <a:ext uri="{0D108BD9-81ED-4DB2-BD59-A6C34878D82A}">
                    <a16:rowId xmlns:a16="http://schemas.microsoft.com/office/drawing/2014/main" xmlns="" val="10001"/>
                  </a:ext>
                </a:extLst>
              </a:tr>
              <a:tr h="1032543">
                <a:tc>
                  <a:txBody>
                    <a:bodyPr/>
                    <a:lstStyle/>
                    <a:p>
                      <a:pPr marL="0" marR="0" lvl="0" indent="0" algn="l" defTabSz="806555" rtl="0" eaLnBrk="1" fontAlgn="auto" latinLnBrk="0" hangingPunct="1">
                        <a:lnSpc>
                          <a:spcPct val="100000"/>
                        </a:lnSpc>
                        <a:spcBef>
                          <a:spcPts val="0"/>
                        </a:spcBef>
                        <a:spcAft>
                          <a:spcPts val="0"/>
                        </a:spcAft>
                        <a:buClrTx/>
                        <a:buSzTx/>
                        <a:buFontTx/>
                        <a:buNone/>
                        <a:tabLst/>
                        <a:defRPr/>
                      </a:pPr>
                      <a:r>
                        <a:rPr lang="es-ES_tradnl" sz="900" kern="1200" dirty="0" smtClean="0">
                          <a:solidFill>
                            <a:schemeClr val="dk1"/>
                          </a:solidFill>
                          <a:effectLst/>
                          <a:latin typeface="+mn-lt"/>
                          <a:ea typeface="+mn-ea"/>
                          <a:cs typeface="+mn-cs"/>
                        </a:rPr>
                        <a:t>Consolidar</a:t>
                      </a:r>
                      <a:r>
                        <a:rPr lang="es-ES_tradnl" sz="900" kern="1200" baseline="0" dirty="0" smtClean="0">
                          <a:solidFill>
                            <a:schemeClr val="dk1"/>
                          </a:solidFill>
                          <a:effectLst/>
                          <a:latin typeface="+mn-lt"/>
                          <a:ea typeface="+mn-ea"/>
                          <a:cs typeface="+mn-cs"/>
                        </a:rPr>
                        <a:t> el sistema económico social y solidario, de forma sostenible del documentos ibídem, establece su política: </a:t>
                      </a:r>
                    </a:p>
                    <a:p>
                      <a:pPr marL="171450" marR="0" lvl="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kern="1200" baseline="0" dirty="0" smtClean="0">
                          <a:solidFill>
                            <a:schemeClr val="dk1"/>
                          </a:solidFill>
                          <a:effectLst/>
                          <a:latin typeface="+mn-lt"/>
                          <a:ea typeface="+mn-ea"/>
                          <a:cs typeface="+mn-cs"/>
                        </a:rPr>
                        <a:t>Profundizar las relaciones con el estado con el sector popular y solidario</a:t>
                      </a:r>
                    </a:p>
                    <a:p>
                      <a:pPr marL="171450" marR="0" lvl="0" indent="-171450" algn="l" defTabSz="806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kern="1200" baseline="0" dirty="0" smtClean="0">
                          <a:solidFill>
                            <a:schemeClr val="dk1"/>
                          </a:solidFill>
                          <a:effectLst/>
                          <a:latin typeface="+mn-lt"/>
                          <a:ea typeface="+mn-ea"/>
                          <a:cs typeface="+mn-cs"/>
                        </a:rPr>
                        <a:t>Fomentar el turismo comunitario y el turismo social</a:t>
                      </a:r>
                      <a:endParaRPr lang="es-EC" sz="900" dirty="0" smtClean="0">
                        <a:effectLst/>
                      </a:endParaRPr>
                    </a:p>
                  </a:txBody>
                  <a:tcPr anchor="ctr">
                    <a:solidFill>
                      <a:schemeClr val="accent2">
                        <a:lumMod val="40000"/>
                        <a:lumOff val="60000"/>
                      </a:schemeClr>
                    </a:solidFill>
                  </a:tcPr>
                </a:tc>
                <a:tc rowSpan="2">
                  <a:txBody>
                    <a:bodyPr/>
                    <a:lstStyle/>
                    <a:p>
                      <a:pPr marL="171450" indent="-171450">
                        <a:spcAft>
                          <a:spcPts val="0"/>
                        </a:spcAft>
                        <a:buFont typeface="Arial" panose="020B0604020202020204" pitchFamily="34" charset="0"/>
                        <a:buChar char="•"/>
                      </a:pPr>
                      <a:r>
                        <a:rPr lang="es-EC" sz="900" b="0" dirty="0" smtClean="0"/>
                        <a:t>Todas las estrategias generadas</a:t>
                      </a:r>
                      <a:r>
                        <a:rPr lang="es-EC" sz="900" b="0" baseline="0" dirty="0" smtClean="0"/>
                        <a:t> en el Plan Estratégico</a:t>
                      </a:r>
                    </a:p>
                  </a:txBody>
                  <a:tcPr anchor="ctr">
                    <a:solidFill>
                      <a:schemeClr val="accent2">
                        <a:lumMod val="40000"/>
                        <a:lumOff val="60000"/>
                      </a:schemeClr>
                    </a:solidFill>
                  </a:tcPr>
                </a:tc>
                <a:tc rowSpan="2">
                  <a:txBody>
                    <a:bodyPr/>
                    <a:lstStyle/>
                    <a:p>
                      <a:pPr>
                        <a:spcAft>
                          <a:spcPts val="0"/>
                        </a:spcAft>
                      </a:pPr>
                      <a:r>
                        <a:rPr lang="es-EC" sz="900" baseline="0" dirty="0" smtClean="0"/>
                        <a:t>Con las estrategias planteadas se pueda evidenciar que existirá un fomento del turismo a nivel nacional e internacional a favor de Quito, a continuación se menciona las estrategias más importantes para el fomento de lo antes mencionado:</a:t>
                      </a:r>
                    </a:p>
                    <a:p>
                      <a:pPr marL="171450" indent="-171450">
                        <a:spcAft>
                          <a:spcPts val="0"/>
                        </a:spcAft>
                        <a:buFont typeface="Arial" panose="020B0604020202020204" pitchFamily="34" charset="0"/>
                        <a:buChar char="•"/>
                      </a:pPr>
                      <a:r>
                        <a:rPr lang="es-EC" sz="900" b="1" baseline="0" dirty="0" smtClean="0"/>
                        <a:t>Conectividad</a:t>
                      </a:r>
                    </a:p>
                    <a:p>
                      <a:pPr marL="287338" indent="-109538">
                        <a:spcAft>
                          <a:spcPts val="0"/>
                        </a:spcAft>
                        <a:buFont typeface="Wingdings" panose="05000000000000000000" pitchFamily="2" charset="2"/>
                        <a:buChar char="ü"/>
                      </a:pPr>
                      <a:r>
                        <a:rPr lang="es-EC" sz="900" baseline="0" dirty="0" smtClean="0"/>
                        <a:t>Expansión del mercado internacional actual de aerolíneas.</a:t>
                      </a:r>
                    </a:p>
                    <a:p>
                      <a:pPr marL="287338" indent="-109538">
                        <a:spcAft>
                          <a:spcPts val="0"/>
                        </a:spcAft>
                        <a:buFont typeface="Wingdings" panose="05000000000000000000" pitchFamily="2" charset="2"/>
                        <a:buChar char="ü"/>
                      </a:pPr>
                      <a:r>
                        <a:rPr lang="es-EC" sz="900" baseline="0" dirty="0" smtClean="0"/>
                        <a:t>Expansión del mercado actual de destinos.</a:t>
                      </a:r>
                    </a:p>
                    <a:p>
                      <a:pPr marL="171450" indent="-171450">
                        <a:spcAft>
                          <a:spcPts val="0"/>
                        </a:spcAft>
                        <a:buFont typeface="Arial" panose="020B0604020202020204" pitchFamily="34" charset="0"/>
                        <a:buChar char="•"/>
                      </a:pPr>
                      <a:r>
                        <a:rPr lang="es-EC" sz="900" b="1" baseline="0" dirty="0" smtClean="0"/>
                        <a:t>Mice</a:t>
                      </a:r>
                    </a:p>
                    <a:p>
                      <a:pPr marL="287338" indent="-109538">
                        <a:spcAft>
                          <a:spcPts val="0"/>
                        </a:spcAft>
                        <a:buFont typeface="Wingdings" panose="05000000000000000000" pitchFamily="2" charset="2"/>
                        <a:buChar char="ü"/>
                      </a:pPr>
                      <a:r>
                        <a:rPr lang="es-EC" sz="900" baseline="0" dirty="0" smtClean="0"/>
                        <a:t>Liderazgo ( organización efectiva y respetada)</a:t>
                      </a:r>
                    </a:p>
                    <a:p>
                      <a:pPr marL="287338" indent="-109538">
                        <a:spcAft>
                          <a:spcPts val="0"/>
                        </a:spcAft>
                        <a:buFont typeface="Wingdings" panose="05000000000000000000" pitchFamily="2" charset="2"/>
                        <a:buChar char="ü"/>
                      </a:pPr>
                      <a:r>
                        <a:rPr lang="es-EC" sz="900" baseline="0" dirty="0" smtClean="0"/>
                        <a:t>Inversión en mercados y recursos requeridos</a:t>
                      </a:r>
                    </a:p>
                    <a:p>
                      <a:pPr marL="287338" indent="-109538">
                        <a:spcAft>
                          <a:spcPts val="0"/>
                        </a:spcAft>
                        <a:buFont typeface="Wingdings" panose="05000000000000000000" pitchFamily="2" charset="2"/>
                        <a:buChar char="ü"/>
                      </a:pPr>
                      <a:r>
                        <a:rPr lang="es-EC" sz="900" baseline="0" dirty="0" smtClean="0"/>
                        <a:t>Involucramiento comunitario</a:t>
                      </a:r>
                    </a:p>
                    <a:p>
                      <a:pPr marL="0" indent="0">
                        <a:spcAft>
                          <a:spcPts val="0"/>
                        </a:spcAft>
                        <a:buFont typeface="Arial" panose="020B0604020202020204" pitchFamily="34" charset="0"/>
                        <a:buNone/>
                      </a:pPr>
                      <a:r>
                        <a:rPr lang="es-EC" sz="900" b="1" baseline="0" dirty="0" smtClean="0"/>
                        <a:t>Mercadeo y promoción</a:t>
                      </a:r>
                    </a:p>
                    <a:p>
                      <a:pPr marL="287338" indent="-109538">
                        <a:spcAft>
                          <a:spcPts val="0"/>
                        </a:spcAft>
                        <a:buFont typeface="Wingdings" panose="05000000000000000000" pitchFamily="2" charset="2"/>
                        <a:buChar char="ü"/>
                      </a:pPr>
                      <a:r>
                        <a:rPr lang="es-EC" sz="900" b="0" baseline="0" dirty="0" smtClean="0"/>
                        <a:t>Promocionas conjuntas con actores claves</a:t>
                      </a:r>
                      <a:r>
                        <a:rPr lang="es-EC" sz="900" b="1" baseline="0" dirty="0" smtClean="0"/>
                        <a:t> </a:t>
                      </a:r>
                    </a:p>
                    <a:p>
                      <a:pPr marL="287338" indent="-109538">
                        <a:spcAft>
                          <a:spcPts val="0"/>
                        </a:spcAft>
                        <a:buFont typeface="Wingdings" panose="05000000000000000000" pitchFamily="2" charset="2"/>
                        <a:buChar char="ü"/>
                      </a:pPr>
                      <a:r>
                        <a:rPr lang="es-EC" sz="900" b="0" baseline="0" dirty="0" smtClean="0"/>
                        <a:t>Posicionamiento de atractivos únicos y temas culturales patrimoniales</a:t>
                      </a:r>
                    </a:p>
                    <a:p>
                      <a:pPr marL="287338" indent="-109538">
                        <a:spcAft>
                          <a:spcPts val="0"/>
                        </a:spcAft>
                        <a:buFont typeface="Wingdings" panose="05000000000000000000" pitchFamily="2" charset="2"/>
                        <a:buChar char="ü"/>
                      </a:pPr>
                      <a:r>
                        <a:rPr lang="es-EC" sz="900" b="0" baseline="0" dirty="0" smtClean="0"/>
                        <a:t>Desarrollo de producto comercializable “in Quitu”</a:t>
                      </a:r>
                    </a:p>
                    <a:p>
                      <a:pPr marL="287338" indent="-109538">
                        <a:spcAft>
                          <a:spcPts val="0"/>
                        </a:spcAft>
                        <a:buFont typeface="Wingdings" panose="05000000000000000000" pitchFamily="2" charset="2"/>
                        <a:buChar char="ü"/>
                      </a:pPr>
                      <a:r>
                        <a:rPr lang="es-EC" sz="900" b="0" baseline="0" dirty="0" smtClean="0"/>
                        <a:t>Reclasificación de mercados por objetivos de acción al mercado</a:t>
                      </a:r>
                      <a:endParaRPr lang="es-EC" sz="900" b="1" baseline="0" dirty="0" smtClean="0"/>
                    </a:p>
                    <a:p>
                      <a:pPr marL="171450" indent="-171450">
                        <a:spcAft>
                          <a:spcPts val="0"/>
                        </a:spcAft>
                        <a:buFont typeface="Arial" panose="020B0604020202020204" pitchFamily="34" charset="0"/>
                        <a:buChar char="•"/>
                      </a:pPr>
                      <a:r>
                        <a:rPr lang="es-EC" sz="900" b="1" baseline="0" dirty="0" smtClean="0"/>
                        <a:t>Inversión</a:t>
                      </a:r>
                    </a:p>
                    <a:p>
                      <a:pPr marL="287338" indent="-109538">
                        <a:spcAft>
                          <a:spcPts val="0"/>
                        </a:spcAft>
                        <a:buFont typeface="Wingdings" panose="05000000000000000000" pitchFamily="2" charset="2"/>
                        <a:buChar char="ü"/>
                      </a:pPr>
                      <a:r>
                        <a:rPr lang="es-EC" sz="900" b="0" baseline="0" dirty="0" smtClean="0"/>
                        <a:t>Diseño y desarrollo de productos turísticos sustentables </a:t>
                      </a:r>
                    </a:p>
                  </a:txBody>
                  <a:tcPr anchor="ctr">
                    <a:solidFill>
                      <a:schemeClr val="accent2">
                        <a:lumMod val="40000"/>
                        <a:lumOff val="60000"/>
                      </a:schemeClr>
                    </a:solidFill>
                  </a:tcPr>
                </a:tc>
                <a:extLst>
                  <a:ext uri="{0D108BD9-81ED-4DB2-BD59-A6C34878D82A}">
                    <a16:rowId xmlns:a16="http://schemas.microsoft.com/office/drawing/2014/main" xmlns="" val="10002"/>
                  </a:ext>
                </a:extLst>
              </a:tr>
              <a:tr h="2151090">
                <a:tc>
                  <a:txBody>
                    <a:bodyPr/>
                    <a:lstStyle/>
                    <a:p>
                      <a:pPr>
                        <a:spcAft>
                          <a:spcPts val="0"/>
                        </a:spcAft>
                      </a:pPr>
                      <a:r>
                        <a:rPr lang="es-EC" sz="900" dirty="0" smtClean="0"/>
                        <a:t>Impulsar</a:t>
                      </a:r>
                      <a:r>
                        <a:rPr lang="es-EC" sz="900" baseline="0" dirty="0" smtClean="0"/>
                        <a:t> la transformación de la matriz productiva, establece en su política:</a:t>
                      </a:r>
                    </a:p>
                    <a:p>
                      <a:pPr marL="171450" indent="-171450">
                        <a:spcAft>
                          <a:spcPts val="0"/>
                        </a:spcAft>
                        <a:buFont typeface="Arial" panose="020B0604020202020204" pitchFamily="34" charset="0"/>
                        <a:buChar char="•"/>
                      </a:pPr>
                      <a:r>
                        <a:rPr lang="es-EC" sz="900" baseline="0" dirty="0" smtClean="0"/>
                        <a:t>Diversificar y generar un mayor valor agregado en los sectores prioritarios que provean servicios:</a:t>
                      </a:r>
                    </a:p>
                    <a:p>
                      <a:pPr marL="287338" indent="-109538">
                        <a:spcAft>
                          <a:spcPts val="0"/>
                        </a:spcAft>
                        <a:buFont typeface="Wingdings" panose="05000000000000000000" pitchFamily="2" charset="2"/>
                        <a:buChar char="ü"/>
                      </a:pPr>
                      <a:r>
                        <a:rPr lang="es-EC" sz="900" baseline="0" dirty="0" smtClean="0"/>
                        <a:t>Impulsar el turismo como uno de los sectores prioritarios para la atracción de la inversión nacional y extranjera</a:t>
                      </a:r>
                    </a:p>
                    <a:p>
                      <a:pPr marL="287338" indent="-109538">
                        <a:spcAft>
                          <a:spcPts val="0"/>
                        </a:spcAft>
                        <a:buFont typeface="Wingdings" panose="05000000000000000000" pitchFamily="2" charset="2"/>
                        <a:buChar char="ü"/>
                      </a:pPr>
                      <a:r>
                        <a:rPr lang="es-EC" sz="900" baseline="0" dirty="0" smtClean="0"/>
                        <a:t>Posicionar el turismo consciente como concepto de vanguardia a nivel nacional e internacional, para asegurar la articulación de la intervención estatal como sector privado </a:t>
                      </a:r>
                    </a:p>
                  </a:txBody>
                  <a:tcPr anchor="ctr">
                    <a:solidFill>
                      <a:schemeClr val="accent2">
                        <a:lumMod val="40000"/>
                        <a:lumOff val="60000"/>
                      </a:schemeClr>
                    </a:solidFill>
                  </a:tcPr>
                </a:tc>
                <a:tc vMerge="1">
                  <a:txBody>
                    <a:bodyPr/>
                    <a:lstStyle/>
                    <a:p>
                      <a:pPr marL="171450" indent="-171450">
                        <a:buFont typeface="Arial" panose="020B0604020202020204" pitchFamily="34" charset="0"/>
                        <a:buChar char="•"/>
                      </a:pPr>
                      <a:endParaRPr lang="es-EC" sz="900" b="1" baseline="0" dirty="0" smtClean="0"/>
                    </a:p>
                  </a:txBody>
                  <a:tcPr>
                    <a:solidFill>
                      <a:schemeClr val="accent3">
                        <a:lumMod val="20000"/>
                        <a:lumOff val="80000"/>
                      </a:schemeClr>
                    </a:solidFill>
                  </a:tcPr>
                </a:tc>
                <a:tc vMerge="1">
                  <a:txBody>
                    <a:bodyPr/>
                    <a:lstStyle/>
                    <a:p>
                      <a:endParaRPr lang="es-EC" sz="900" dirty="0"/>
                    </a:p>
                  </a:txBody>
                  <a:tcP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(v/vi)</a:t>
            </a:r>
            <a:endParaRPr lang="es-ES" sz="1400" i="1" dirty="0">
              <a:solidFill>
                <a:srgbClr val="00B0F0"/>
              </a:solidFill>
              <a:cs typeface="Arial" charset="0"/>
            </a:endParaRPr>
          </a:p>
        </p:txBody>
      </p:sp>
      <p:sp>
        <p:nvSpPr>
          <p:cNvPr id="8" name="Slide Number Placeholder 2"/>
          <p:cNvSpPr txBox="1">
            <a:spLocks/>
          </p:cNvSpPr>
          <p:nvPr/>
        </p:nvSpPr>
        <p:spPr>
          <a:xfrm>
            <a:off x="450205" y="6554108"/>
            <a:ext cx="306387" cy="144247"/>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846" rtl="0" eaLnBrk="1" latinLnBrk="0" hangingPunct="1">
              <a:lnSpc>
                <a:spcPts val="1059"/>
              </a:lnSpc>
              <a:defRPr sz="800" b="1" kern="1200">
                <a:solidFill>
                  <a:schemeClr val="tx2"/>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a:lstStyle>
          <a:p>
            <a:pPr>
              <a:defRPr/>
            </a:pPr>
            <a:r>
              <a:rPr lang="en-US" dirty="0" smtClean="0">
                <a:solidFill>
                  <a:srgbClr val="002776"/>
                </a:solidFill>
              </a:rPr>
              <a:t>67</a:t>
            </a:r>
            <a:endParaRPr lang="en-US" dirty="0">
              <a:solidFill>
                <a:srgbClr val="002776"/>
              </a:solidFill>
            </a:endParaRPr>
          </a:p>
        </p:txBody>
      </p:sp>
    </p:spTree>
    <p:extLst>
      <p:ext uri="{BB962C8B-B14F-4D97-AF65-F5344CB8AC3E}">
        <p14:creationId xmlns:p14="http://schemas.microsoft.com/office/powerpoint/2010/main" val="1855722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68</a:t>
            </a:fld>
            <a:endParaRPr lang="es-ES" dirty="0">
              <a:solidFill>
                <a:srgbClr val="002776"/>
              </a:solidFill>
            </a:endParaRPr>
          </a:p>
        </p:txBody>
      </p:sp>
      <p:sp>
        <p:nvSpPr>
          <p:cNvPr id="17" name="Text Box 17"/>
          <p:cNvSpPr txBox="1">
            <a:spLocks noChangeArrowheads="1"/>
          </p:cNvSpPr>
          <p:nvPr>
            <p:custDataLst>
              <p:tags r:id="rId2"/>
            </p:custDataLst>
          </p:nvPr>
        </p:nvSpPr>
        <p:spPr bwMode="auto">
          <a:xfrm>
            <a:off x="344493" y="1052736"/>
            <a:ext cx="9217025"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a:t>Plan Metropolitano de Desarrollo y Ordenamiento Territorial del Distrito Metropolitano de Quito</a:t>
            </a:r>
          </a:p>
        </p:txBody>
      </p:sp>
      <p:graphicFrame>
        <p:nvGraphicFramePr>
          <p:cNvPr id="6" name="Table 5"/>
          <p:cNvGraphicFramePr>
            <a:graphicFrameLocks noGrp="1"/>
          </p:cNvGraphicFramePr>
          <p:nvPr>
            <p:extLst>
              <p:ext uri="{D42A27DB-BD31-4B8C-83A1-F6EECF244321}">
                <p14:modId xmlns:p14="http://schemas.microsoft.com/office/powerpoint/2010/main" val="1401893077"/>
              </p:ext>
            </p:extLst>
          </p:nvPr>
        </p:nvGraphicFramePr>
        <p:xfrm>
          <a:off x="344487" y="1597951"/>
          <a:ext cx="9217026" cy="4930640"/>
        </p:xfrm>
        <a:graphic>
          <a:graphicData uri="http://schemas.openxmlformats.org/drawingml/2006/table">
            <a:tbl>
              <a:tblPr firstRow="1" bandRow="1">
                <a:tableStyleId>{5C22544A-7EE6-4342-B048-85BDC9FD1C3A}</a:tableStyleId>
              </a:tblPr>
              <a:tblGrid>
                <a:gridCol w="3072342">
                  <a:extLst>
                    <a:ext uri="{9D8B030D-6E8A-4147-A177-3AD203B41FA5}">
                      <a16:colId xmlns:a16="http://schemas.microsoft.com/office/drawing/2014/main" xmlns="" val="20000"/>
                    </a:ext>
                  </a:extLst>
                </a:gridCol>
                <a:gridCol w="3072342">
                  <a:extLst>
                    <a:ext uri="{9D8B030D-6E8A-4147-A177-3AD203B41FA5}">
                      <a16:colId xmlns:a16="http://schemas.microsoft.com/office/drawing/2014/main" xmlns="" val="20001"/>
                    </a:ext>
                  </a:extLst>
                </a:gridCol>
                <a:gridCol w="3072342">
                  <a:extLst>
                    <a:ext uri="{9D8B030D-6E8A-4147-A177-3AD203B41FA5}">
                      <a16:colId xmlns:a16="http://schemas.microsoft.com/office/drawing/2014/main" xmlns="" val="20002"/>
                    </a:ext>
                  </a:extLst>
                </a:gridCol>
              </a:tblGrid>
              <a:tr h="293406">
                <a:tc>
                  <a:txBody>
                    <a:bodyPr/>
                    <a:lstStyle/>
                    <a:p>
                      <a:pPr algn="ctr"/>
                      <a:r>
                        <a:rPr lang="es-EC" sz="900" dirty="0" smtClean="0"/>
                        <a:t>Objetivos Directos</a:t>
                      </a:r>
                      <a:endParaRPr lang="es-EC" sz="900" dirty="0"/>
                    </a:p>
                  </a:txBody>
                  <a:tcPr>
                    <a:solidFill>
                      <a:schemeClr val="accent2"/>
                    </a:solidFill>
                  </a:tcPr>
                </a:tc>
                <a:tc>
                  <a:txBody>
                    <a:bodyPr/>
                    <a:lstStyle/>
                    <a:p>
                      <a:pPr algn="ctr"/>
                      <a:r>
                        <a:rPr lang="es-EC" sz="900" dirty="0" smtClean="0"/>
                        <a:t>Alineación</a:t>
                      </a:r>
                      <a:r>
                        <a:rPr lang="es-EC" sz="900" baseline="0" dirty="0" smtClean="0"/>
                        <a:t> con la estrategia </a:t>
                      </a:r>
                      <a:endParaRPr lang="es-EC" sz="900" dirty="0"/>
                    </a:p>
                  </a:txBody>
                  <a:tcPr>
                    <a:solidFill>
                      <a:schemeClr val="accent2"/>
                    </a:solidFill>
                  </a:tcPr>
                </a:tc>
                <a:tc>
                  <a:txBody>
                    <a:bodyPr/>
                    <a:lstStyle/>
                    <a:p>
                      <a:pPr algn="ctr"/>
                      <a:endParaRPr lang="es-EC" sz="900" dirty="0"/>
                    </a:p>
                  </a:txBody>
                  <a:tcPr>
                    <a:solidFill>
                      <a:schemeClr val="accent2"/>
                    </a:solidFill>
                  </a:tcPr>
                </a:tc>
                <a:extLst>
                  <a:ext uri="{0D108BD9-81ED-4DB2-BD59-A6C34878D82A}">
                    <a16:rowId xmlns:a16="http://schemas.microsoft.com/office/drawing/2014/main" xmlns="" val="10000"/>
                  </a:ext>
                </a:extLst>
              </a:tr>
              <a:tr h="1093036">
                <a:tc>
                  <a:txBody>
                    <a:bodyPr/>
                    <a:lstStyle/>
                    <a:p>
                      <a:pPr marL="171450" indent="-171450">
                        <a:spcBef>
                          <a:spcPts val="0"/>
                        </a:spcBef>
                        <a:spcAft>
                          <a:spcPts val="300"/>
                        </a:spcAft>
                        <a:buFont typeface="Arial" panose="020B0604020202020204" pitchFamily="34" charset="0"/>
                        <a:buChar char="•"/>
                      </a:pPr>
                      <a:r>
                        <a:rPr lang="es-ES_tradnl" sz="900" kern="1200" dirty="0" smtClean="0">
                          <a:solidFill>
                            <a:schemeClr val="dk1"/>
                          </a:solidFill>
                          <a:effectLst/>
                          <a:latin typeface="+mn-lt"/>
                          <a:ea typeface="+mn-ea"/>
                          <a:cs typeface="+mn-cs"/>
                        </a:rPr>
                        <a:t>Se impulsará la articulación de Cadenas de Valor y </a:t>
                      </a:r>
                      <a:r>
                        <a:rPr lang="es-ES_tradnl" sz="900" kern="1200" dirty="0" err="1" smtClean="0">
                          <a:solidFill>
                            <a:schemeClr val="dk1"/>
                          </a:solidFill>
                          <a:effectLst/>
                          <a:latin typeface="+mn-lt"/>
                          <a:ea typeface="+mn-ea"/>
                          <a:cs typeface="+mn-cs"/>
                        </a:rPr>
                        <a:t>Clusters</a:t>
                      </a:r>
                      <a:r>
                        <a:rPr lang="es-ES_tradnl" sz="900" kern="1200" dirty="0" smtClean="0">
                          <a:solidFill>
                            <a:schemeClr val="dk1"/>
                          </a:solidFill>
                          <a:effectLst/>
                          <a:latin typeface="+mn-lt"/>
                          <a:ea typeface="+mn-ea"/>
                          <a:cs typeface="+mn-cs"/>
                        </a:rPr>
                        <a:t> para la transformación de la matriz productiva, que promueva la cooperación entre actores y la inclusión económica en los encadenamientos, orientado a la innovación y el conocimiento, y gestionado con criterios de sostenibilidad y sustentabilidad.</a:t>
                      </a:r>
                      <a:endParaRPr lang="es-EC" sz="900" dirty="0"/>
                    </a:p>
                  </a:txBody>
                  <a:tcPr anchor="ctr">
                    <a:solidFill>
                      <a:schemeClr val="accent2">
                        <a:lumMod val="40000"/>
                        <a:lumOff val="60000"/>
                      </a:schemeClr>
                    </a:solidFill>
                  </a:tcPr>
                </a:tc>
                <a:tc>
                  <a:txBody>
                    <a:bodyPr/>
                    <a:lstStyle/>
                    <a:p>
                      <a:pPr marL="171450" indent="-171450">
                        <a:spcBef>
                          <a:spcPts val="0"/>
                        </a:spcBef>
                        <a:spcAft>
                          <a:spcPts val="300"/>
                        </a:spcAft>
                        <a:buFont typeface="Arial" panose="020B0604020202020204" pitchFamily="34" charset="0"/>
                        <a:buChar char="•"/>
                      </a:pPr>
                      <a:r>
                        <a:rPr lang="es-EC" sz="900" b="1" dirty="0" smtClean="0"/>
                        <a:t>Desarrollo</a:t>
                      </a:r>
                    </a:p>
                    <a:p>
                      <a:pPr marL="341313" indent="-163513">
                        <a:spcBef>
                          <a:spcPts val="0"/>
                        </a:spcBef>
                        <a:spcAft>
                          <a:spcPts val="300"/>
                        </a:spcAft>
                        <a:buFont typeface="Wingdings" panose="05000000000000000000" pitchFamily="2" charset="2"/>
                        <a:buChar char="ü"/>
                      </a:pPr>
                      <a:r>
                        <a:rPr lang="es-EC" sz="900" dirty="0" smtClean="0"/>
                        <a:t>Dinamización turística integral</a:t>
                      </a:r>
                      <a:endParaRPr lang="es-EC" sz="900" dirty="0"/>
                    </a:p>
                  </a:txBody>
                  <a:tcPr anchor="ctr">
                    <a:solidFill>
                      <a:schemeClr val="accent2">
                        <a:lumMod val="40000"/>
                        <a:lumOff val="60000"/>
                      </a:schemeClr>
                    </a:solidFill>
                  </a:tcPr>
                </a:tc>
                <a:tc>
                  <a:txBody>
                    <a:bodyPr/>
                    <a:lstStyle/>
                    <a:p>
                      <a:pPr marL="0" indent="0">
                        <a:spcBef>
                          <a:spcPts val="0"/>
                        </a:spcBef>
                        <a:spcAft>
                          <a:spcPts val="300"/>
                        </a:spcAft>
                        <a:buFont typeface="Arial" panose="020B0604020202020204" pitchFamily="34" charset="0"/>
                        <a:buNone/>
                      </a:pPr>
                      <a:r>
                        <a:rPr lang="es-EC" sz="900" dirty="0" smtClean="0"/>
                        <a:t>Identifica</a:t>
                      </a:r>
                      <a:r>
                        <a:rPr lang="es-EC" sz="900" baseline="0" dirty="0" smtClean="0"/>
                        <a:t> la relación y la cooperación que existe entre actores y la inclusión económica de cada producto, con el fin de conocer las etapas en la cuál se forma un producto para ser promocionado al público en general.</a:t>
                      </a:r>
                      <a:endParaRPr lang="es-EC" sz="900" dirty="0"/>
                    </a:p>
                  </a:txBody>
                  <a:tcPr anchor="ctr">
                    <a:solidFill>
                      <a:schemeClr val="accent2">
                        <a:lumMod val="40000"/>
                        <a:lumOff val="60000"/>
                      </a:schemeClr>
                    </a:solidFill>
                  </a:tcPr>
                </a:tc>
                <a:extLst>
                  <a:ext uri="{0D108BD9-81ED-4DB2-BD59-A6C34878D82A}">
                    <a16:rowId xmlns:a16="http://schemas.microsoft.com/office/drawing/2014/main" xmlns="" val="10001"/>
                  </a:ext>
                </a:extLst>
              </a:tr>
              <a:tr h="797267">
                <a:tc>
                  <a:txBody>
                    <a:bodyPr/>
                    <a:lstStyle/>
                    <a:p>
                      <a:pPr marL="171450" marR="0" lvl="0" indent="-171450" algn="l" defTabSz="806555"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C" sz="900" kern="1200" dirty="0" smtClean="0">
                          <a:solidFill>
                            <a:schemeClr val="dk1"/>
                          </a:solidFill>
                          <a:effectLst/>
                          <a:latin typeface="+mn-lt"/>
                          <a:ea typeface="+mn-ea"/>
                          <a:cs typeface="+mn-cs"/>
                        </a:rPr>
                        <a:t>Se trabajará en impulsar una estrategia equitativa</a:t>
                      </a:r>
                      <a:r>
                        <a:rPr lang="es-EC" sz="900" kern="1200" baseline="0" dirty="0" smtClean="0">
                          <a:solidFill>
                            <a:schemeClr val="dk1"/>
                          </a:solidFill>
                          <a:effectLst/>
                          <a:latin typeface="+mn-lt"/>
                          <a:ea typeface="+mn-ea"/>
                          <a:cs typeface="+mn-cs"/>
                        </a:rPr>
                        <a:t> para fomentar la competitividad y el desarrollo local en los territorios urbanos de la ciudad</a:t>
                      </a:r>
                      <a:endParaRPr lang="es-EC" sz="900" dirty="0" smtClean="0">
                        <a:effectLst/>
                      </a:endParaRPr>
                    </a:p>
                    <a:p>
                      <a:pPr>
                        <a:spcBef>
                          <a:spcPts val="0"/>
                        </a:spcBef>
                        <a:spcAft>
                          <a:spcPts val="300"/>
                        </a:spcAft>
                      </a:pPr>
                      <a:endParaRPr lang="es-EC" sz="900" dirty="0"/>
                    </a:p>
                  </a:txBody>
                  <a:tcPr anchor="ctr">
                    <a:solidFill>
                      <a:schemeClr val="accent2">
                        <a:lumMod val="40000"/>
                        <a:lumOff val="60000"/>
                      </a:schemeClr>
                    </a:solidFill>
                  </a:tcPr>
                </a:tc>
                <a:tc rowSpan="2">
                  <a:txBody>
                    <a:bodyPr/>
                    <a:lstStyle/>
                    <a:p>
                      <a:pPr marL="171450" indent="-171450">
                        <a:spcBef>
                          <a:spcPts val="0"/>
                        </a:spcBef>
                        <a:spcAft>
                          <a:spcPts val="300"/>
                        </a:spcAft>
                        <a:buFont typeface="Arial" panose="020B0604020202020204" pitchFamily="34" charset="0"/>
                        <a:buChar char="•"/>
                      </a:pPr>
                      <a:r>
                        <a:rPr lang="es-EC" sz="900" b="0" dirty="0" smtClean="0"/>
                        <a:t>Todas las estrategias generadas</a:t>
                      </a:r>
                      <a:r>
                        <a:rPr lang="es-EC" sz="900" b="0" baseline="0" dirty="0" smtClean="0"/>
                        <a:t> en el Plan Estratégico</a:t>
                      </a:r>
                    </a:p>
                  </a:txBody>
                  <a:tcPr anchor="ctr">
                    <a:solidFill>
                      <a:schemeClr val="accent2">
                        <a:lumMod val="40000"/>
                        <a:lumOff val="60000"/>
                      </a:schemeClr>
                    </a:solidFill>
                  </a:tcPr>
                </a:tc>
                <a:tc rowSpan="2">
                  <a:txBody>
                    <a:bodyPr/>
                    <a:lstStyle/>
                    <a:p>
                      <a:pPr>
                        <a:spcBef>
                          <a:spcPts val="0"/>
                        </a:spcBef>
                        <a:spcAft>
                          <a:spcPts val="300"/>
                        </a:spcAft>
                      </a:pPr>
                      <a:r>
                        <a:rPr lang="es-EC" sz="900" b="0" baseline="0" dirty="0" smtClean="0"/>
                        <a:t>Fomenta un entorno apto para la competitividad sistemático, en donde se pueda evidenciar la consolidación de distritos productivos en función de sus vocaciones y fuerzas de aglomeración. </a:t>
                      </a:r>
                    </a:p>
                    <a:p>
                      <a:pPr marL="0" marR="0" indent="0" algn="l" defTabSz="806555" rtl="0" eaLnBrk="1" fontAlgn="auto" latinLnBrk="0" hangingPunct="1">
                        <a:lnSpc>
                          <a:spcPct val="100000"/>
                        </a:lnSpc>
                        <a:spcBef>
                          <a:spcPts val="0"/>
                        </a:spcBef>
                        <a:spcAft>
                          <a:spcPts val="300"/>
                        </a:spcAft>
                        <a:buClrTx/>
                        <a:buSzTx/>
                        <a:buFontTx/>
                        <a:buNone/>
                        <a:tabLst/>
                        <a:defRPr/>
                      </a:pPr>
                      <a:r>
                        <a:rPr lang="es-EC" sz="900" b="0" baseline="0" dirty="0" smtClean="0"/>
                        <a:t>Para esto se debe realizar un encadenamiento adecuado con industrias locales, nacionales, y regionales, en base a una estrategia de competitividad amplia para potenciar las ventajas turísticas de Quito, y buscar la manera de minimizar las desventajas generadas, </a:t>
                      </a:r>
                      <a:r>
                        <a:rPr lang="es-EC" sz="900" baseline="0" dirty="0" smtClean="0"/>
                        <a:t>a continuación se menciona las estrategias más importantes para el fomento de lo antes mencionado:</a:t>
                      </a:r>
                    </a:p>
                    <a:p>
                      <a:pPr marL="171450" indent="-171450">
                        <a:spcBef>
                          <a:spcPts val="0"/>
                        </a:spcBef>
                        <a:spcAft>
                          <a:spcPts val="300"/>
                        </a:spcAft>
                        <a:buFont typeface="Arial" panose="020B0604020202020204" pitchFamily="34" charset="0"/>
                        <a:buChar char="•"/>
                      </a:pPr>
                      <a:r>
                        <a:rPr lang="es-EC" sz="900" b="1" baseline="0" dirty="0" smtClean="0"/>
                        <a:t>Inversiones:</a:t>
                      </a:r>
                    </a:p>
                    <a:p>
                      <a:pPr marL="287338" indent="-109538">
                        <a:spcBef>
                          <a:spcPts val="0"/>
                        </a:spcBef>
                        <a:spcAft>
                          <a:spcPts val="300"/>
                        </a:spcAft>
                        <a:buFont typeface="Wingdings" panose="05000000000000000000" pitchFamily="2" charset="2"/>
                        <a:buChar char="ü"/>
                      </a:pPr>
                      <a:r>
                        <a:rPr lang="es-EC" sz="900" b="0" baseline="0" dirty="0" smtClean="0"/>
                        <a:t>Foco de desarrollo turístico en centralidades de alto atractivo y potencial para el turismo</a:t>
                      </a:r>
                    </a:p>
                    <a:p>
                      <a:pPr marL="287338" indent="-109538">
                        <a:spcBef>
                          <a:spcPts val="0"/>
                        </a:spcBef>
                        <a:spcAft>
                          <a:spcPts val="300"/>
                        </a:spcAft>
                        <a:buFont typeface="Wingdings" panose="05000000000000000000" pitchFamily="2" charset="2"/>
                        <a:buChar char="ü"/>
                      </a:pPr>
                      <a:r>
                        <a:rPr lang="es-EC" sz="900" b="0" baseline="0" dirty="0" smtClean="0"/>
                        <a:t>Diseño y desarrollo de productos turísticos sustentables</a:t>
                      </a:r>
                    </a:p>
                    <a:p>
                      <a:pPr marL="171450" indent="-171450">
                        <a:spcBef>
                          <a:spcPts val="0"/>
                        </a:spcBef>
                        <a:spcAft>
                          <a:spcPts val="300"/>
                        </a:spcAft>
                        <a:buFont typeface="Arial" panose="020B0604020202020204" pitchFamily="34" charset="0"/>
                        <a:buChar char="•"/>
                      </a:pPr>
                      <a:r>
                        <a:rPr lang="es-EC" sz="900" b="1" baseline="0" dirty="0" smtClean="0"/>
                        <a:t>Mice</a:t>
                      </a:r>
                    </a:p>
                    <a:p>
                      <a:pPr marL="287338" indent="-109538">
                        <a:spcBef>
                          <a:spcPts val="0"/>
                        </a:spcBef>
                        <a:spcAft>
                          <a:spcPts val="300"/>
                        </a:spcAft>
                        <a:buFont typeface="Wingdings" panose="05000000000000000000" pitchFamily="2" charset="2"/>
                        <a:buChar char="ü"/>
                      </a:pPr>
                      <a:r>
                        <a:rPr lang="es-EC" sz="900" baseline="0" dirty="0" smtClean="0"/>
                        <a:t>Liderazgo ( organización efectiva y respetada)</a:t>
                      </a:r>
                    </a:p>
                    <a:p>
                      <a:pPr marL="287338" indent="-109538">
                        <a:spcBef>
                          <a:spcPts val="0"/>
                        </a:spcBef>
                        <a:spcAft>
                          <a:spcPts val="300"/>
                        </a:spcAft>
                        <a:buFont typeface="Wingdings" panose="05000000000000000000" pitchFamily="2" charset="2"/>
                        <a:buChar char="ü"/>
                      </a:pPr>
                      <a:r>
                        <a:rPr lang="es-EC" sz="900" baseline="0" dirty="0" smtClean="0"/>
                        <a:t>Inversión en mercados y recursos requeridos</a:t>
                      </a:r>
                    </a:p>
                    <a:p>
                      <a:pPr marL="287338" indent="-109538">
                        <a:spcBef>
                          <a:spcPts val="0"/>
                        </a:spcBef>
                        <a:spcAft>
                          <a:spcPts val="300"/>
                        </a:spcAft>
                        <a:buFont typeface="Wingdings" panose="05000000000000000000" pitchFamily="2" charset="2"/>
                        <a:buChar char="ü"/>
                      </a:pPr>
                      <a:r>
                        <a:rPr lang="es-EC" sz="900" baseline="0" dirty="0" smtClean="0"/>
                        <a:t>Involucramiento comunitario</a:t>
                      </a:r>
                      <a:endParaRPr lang="es-EC" sz="900" b="0" baseline="0" dirty="0" smtClean="0"/>
                    </a:p>
                    <a:p>
                      <a:pPr>
                        <a:spcBef>
                          <a:spcPts val="0"/>
                        </a:spcBef>
                        <a:spcAft>
                          <a:spcPts val="300"/>
                        </a:spcAft>
                      </a:pPr>
                      <a:endParaRPr lang="es-EC" sz="900" b="0" baseline="0" dirty="0" smtClean="0"/>
                    </a:p>
                  </a:txBody>
                  <a:tcPr anchor="ctr">
                    <a:solidFill>
                      <a:schemeClr val="accent2">
                        <a:lumMod val="40000"/>
                        <a:lumOff val="60000"/>
                      </a:schemeClr>
                    </a:solidFill>
                  </a:tcPr>
                </a:tc>
                <a:extLst>
                  <a:ext uri="{0D108BD9-81ED-4DB2-BD59-A6C34878D82A}">
                    <a16:rowId xmlns:a16="http://schemas.microsoft.com/office/drawing/2014/main" xmlns="" val="10002"/>
                  </a:ext>
                </a:extLst>
              </a:tr>
              <a:tr h="2746931">
                <a:tc>
                  <a:txBody>
                    <a:bodyPr/>
                    <a:lstStyle/>
                    <a:p>
                      <a:pPr marL="171450" indent="-171450">
                        <a:spcBef>
                          <a:spcPts val="0"/>
                        </a:spcBef>
                        <a:spcAft>
                          <a:spcPts val="300"/>
                        </a:spcAft>
                        <a:buFont typeface="Arial" panose="020B0604020202020204" pitchFamily="34" charset="0"/>
                        <a:buChar char="•"/>
                      </a:pPr>
                      <a:r>
                        <a:rPr lang="es-EC" sz="900" dirty="0" smtClean="0"/>
                        <a:t>Se facilitará un entorno apto para la competitividad sistemática</a:t>
                      </a:r>
                      <a:r>
                        <a:rPr lang="es-EC" sz="900" baseline="0" dirty="0" smtClean="0"/>
                        <a:t> que posicione a Quito como una de las ciudades más competitivas de América Latina y líder indiscutible dentro del Ecuador, que genere oportunidades amplias e inclusivas para el desarrollo de todos los actores de la ciudad.</a:t>
                      </a:r>
                    </a:p>
                  </a:txBody>
                  <a:tcPr anchor="ctr">
                    <a:solidFill>
                      <a:schemeClr val="accent2">
                        <a:lumMod val="40000"/>
                        <a:lumOff val="60000"/>
                      </a:schemeClr>
                    </a:solidFill>
                  </a:tcPr>
                </a:tc>
                <a:tc vMerge="1">
                  <a:txBody>
                    <a:bodyPr/>
                    <a:lstStyle/>
                    <a:p>
                      <a:pPr marL="171450" indent="-171450">
                        <a:buFont typeface="Arial" panose="020B0604020202020204" pitchFamily="34" charset="0"/>
                        <a:buChar char="•"/>
                      </a:pPr>
                      <a:endParaRPr lang="es-EC" sz="900" b="1" baseline="0" dirty="0" smtClean="0"/>
                    </a:p>
                  </a:txBody>
                  <a:tcPr>
                    <a:solidFill>
                      <a:schemeClr val="accent3">
                        <a:lumMod val="20000"/>
                        <a:lumOff val="80000"/>
                      </a:schemeClr>
                    </a:solidFill>
                  </a:tcPr>
                </a:tc>
                <a:tc vMerge="1">
                  <a:txBody>
                    <a:bodyPr/>
                    <a:lstStyle/>
                    <a:p>
                      <a:endParaRPr lang="es-EC" sz="900" dirty="0"/>
                    </a:p>
                  </a:txBody>
                  <a:tcP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a:t>
            </a:r>
            <a:r>
              <a:rPr lang="es-ES" b="1" dirty="0" smtClean="0">
                <a:solidFill>
                  <a:srgbClr val="002060"/>
                </a:solidFill>
                <a:cs typeface="Arial" charset="0"/>
              </a:rPr>
              <a:t>Estratégico</a:t>
            </a:r>
          </a:p>
          <a:p>
            <a:pPr fontAlgn="base">
              <a:spcBef>
                <a:spcPct val="0"/>
              </a:spcBef>
              <a:spcAft>
                <a:spcPct val="0"/>
              </a:spcAft>
            </a:pPr>
            <a:r>
              <a:rPr lang="es-ES" sz="2000" b="1" dirty="0">
                <a:solidFill>
                  <a:srgbClr val="00B0F0"/>
                </a:solidFill>
                <a:cs typeface="Arial" charset="0"/>
              </a:rPr>
              <a:t>Alineación del Plan de Turismo Sostenible de Quito (vi/vi)</a:t>
            </a:r>
            <a:endParaRPr lang="es-ES" sz="1400" i="1" dirty="0">
              <a:solidFill>
                <a:srgbClr val="00B0F0"/>
              </a:solidFill>
              <a:cs typeface="Arial" charset="0"/>
            </a:endParaRPr>
          </a:p>
        </p:txBody>
      </p:sp>
    </p:spTree>
    <p:extLst>
      <p:ext uri="{BB962C8B-B14F-4D97-AF65-F5344CB8AC3E}">
        <p14:creationId xmlns:p14="http://schemas.microsoft.com/office/powerpoint/2010/main" val="2654425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0" indent="0"/>
            <a:r>
              <a:rPr lang="es-CL" sz="3200" b="1" dirty="0">
                <a:solidFill>
                  <a:schemeClr val="bg2"/>
                </a:solidFill>
              </a:rPr>
              <a:t>6</a:t>
            </a:r>
            <a:r>
              <a:rPr lang="es-CL" sz="3200" b="1" dirty="0" smtClean="0">
                <a:solidFill>
                  <a:schemeClr val="bg2"/>
                </a:solidFill>
              </a:rPr>
              <a:t>. </a:t>
            </a:r>
            <a:r>
              <a:rPr lang="es-ES_tradnl" sz="3200" b="1" dirty="0" smtClean="0">
                <a:solidFill>
                  <a:schemeClr val="bg1"/>
                </a:solidFill>
              </a:rPr>
              <a:t>Plan </a:t>
            </a:r>
            <a:r>
              <a:rPr lang="es-ES_tradnl" sz="3200" b="1" dirty="0">
                <a:solidFill>
                  <a:schemeClr val="bg1"/>
                </a:solidFill>
              </a:rPr>
              <a:t>Estratégico de Quito Turismo 2016-2021, relacionado al contexto empresarial</a:t>
            </a:r>
            <a:endParaRPr lang="es-CL" sz="3200" b="1" dirty="0">
              <a:solidFill>
                <a:schemeClr val="bg1"/>
              </a:solidFill>
            </a:endParaRPr>
          </a:p>
        </p:txBody>
      </p:sp>
    </p:spTree>
    <p:extLst>
      <p:ext uri="{BB962C8B-B14F-4D97-AF65-F5344CB8AC3E}">
        <p14:creationId xmlns:p14="http://schemas.microsoft.com/office/powerpoint/2010/main" val="3155727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Glosario de Términos (i/ii)</a:t>
            </a:r>
            <a:endParaRPr lang="es-ES" sz="1400" i="1" dirty="0">
              <a:solidFill>
                <a:srgbClr val="00B0F0"/>
              </a:solidFill>
              <a:cs typeface="Arial" charset="0"/>
            </a:endParaRPr>
          </a:p>
        </p:txBody>
      </p:sp>
      <p:sp>
        <p:nvSpPr>
          <p:cNvPr id="3" name="Slide Number Placeholder 2"/>
          <p:cNvSpPr>
            <a:spLocks noGrp="1"/>
          </p:cNvSpPr>
          <p:nvPr>
            <p:ph type="sldNum" sz="quarter" idx="10"/>
          </p:nvPr>
        </p:nvSpPr>
        <p:spPr>
          <a:xfrm>
            <a:off x="450208" y="6554108"/>
            <a:ext cx="306387" cy="144247"/>
          </a:xfrm>
          <a:prstGeom prst="rect">
            <a:avLst/>
          </a:prstGeom>
        </p:spPr>
        <p:txBody>
          <a:bodyPr/>
          <a:lstStyle/>
          <a:p>
            <a:fld id="{20A7A354-C5FB-4D1E-BE75-5A939ED93F75}" type="slidenum">
              <a:rPr lang="es-ES" smtClean="0">
                <a:solidFill>
                  <a:srgbClr val="002776"/>
                </a:solidFill>
              </a:rPr>
              <a:pPr/>
              <a:t>7</a:t>
            </a:fld>
            <a:endParaRPr lang="es-ES" dirty="0">
              <a:solidFill>
                <a:srgbClr val="002776"/>
              </a:solidFill>
            </a:endParaRPr>
          </a:p>
        </p:txBody>
      </p:sp>
      <p:sp>
        <p:nvSpPr>
          <p:cNvPr id="30" name="Rectangle 29"/>
          <p:cNvSpPr/>
          <p:nvPr/>
        </p:nvSpPr>
        <p:spPr>
          <a:xfrm>
            <a:off x="524511" y="1021332"/>
            <a:ext cx="9037007" cy="5339855"/>
          </a:xfrm>
          <a:prstGeom prst="rect">
            <a:avLst/>
          </a:prstGeom>
        </p:spPr>
        <p:txBody>
          <a:bodyPr wrap="square" lIns="33223" tIns="45686" rIns="33223" bIns="45686">
            <a:spAutoFit/>
          </a:bodyPr>
          <a:lstStyle/>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CAGR / TACC: CAGR en inglés </a:t>
            </a:r>
            <a:r>
              <a:rPr lang="es-ES" sz="1200" i="1" dirty="0" err="1" smtClean="0">
                <a:solidFill>
                  <a:srgbClr val="002060"/>
                </a:solidFill>
                <a:ea typeface="Calibri" panose="020F0502020204030204" pitchFamily="34" charset="0"/>
                <a:cs typeface="Times New Roman" panose="02020603050405020304" pitchFamily="18" charset="0"/>
              </a:rPr>
              <a:t>Compound</a:t>
            </a:r>
            <a:r>
              <a:rPr lang="es-ES" sz="1200" i="1" dirty="0" smtClean="0">
                <a:solidFill>
                  <a:srgbClr val="002060"/>
                </a:solidFill>
                <a:ea typeface="Calibri" panose="020F0502020204030204" pitchFamily="34" charset="0"/>
                <a:cs typeface="Times New Roman" panose="02020603050405020304" pitchFamily="18" charset="0"/>
              </a:rPr>
              <a:t> </a:t>
            </a:r>
            <a:r>
              <a:rPr lang="es-ES" sz="1200" i="1" dirty="0" err="1" smtClean="0">
                <a:solidFill>
                  <a:srgbClr val="002060"/>
                </a:solidFill>
                <a:ea typeface="Calibri" panose="020F0502020204030204" pitchFamily="34" charset="0"/>
                <a:cs typeface="Times New Roman" panose="02020603050405020304" pitchFamily="18" charset="0"/>
              </a:rPr>
              <a:t>Annual</a:t>
            </a:r>
            <a:r>
              <a:rPr lang="es-ES" sz="1200" i="1" dirty="0" smtClean="0">
                <a:solidFill>
                  <a:srgbClr val="002060"/>
                </a:solidFill>
                <a:ea typeface="Calibri" panose="020F0502020204030204" pitchFamily="34" charset="0"/>
                <a:cs typeface="Times New Roman" panose="02020603050405020304" pitchFamily="18" charset="0"/>
              </a:rPr>
              <a:t> </a:t>
            </a:r>
            <a:r>
              <a:rPr lang="es-ES" sz="1200" i="1" dirty="0" err="1" smtClean="0">
                <a:solidFill>
                  <a:srgbClr val="002060"/>
                </a:solidFill>
                <a:ea typeface="Calibri" panose="020F0502020204030204" pitchFamily="34" charset="0"/>
                <a:cs typeface="Times New Roman" panose="02020603050405020304" pitchFamily="18" charset="0"/>
              </a:rPr>
              <a:t>Growth</a:t>
            </a:r>
            <a:r>
              <a:rPr lang="es-ES" sz="1200" i="1" dirty="0" smtClean="0">
                <a:solidFill>
                  <a:srgbClr val="002060"/>
                </a:solidFill>
                <a:ea typeface="Calibri" panose="020F0502020204030204" pitchFamily="34" charset="0"/>
                <a:cs typeface="Times New Roman" panose="02020603050405020304" pitchFamily="18" charset="0"/>
              </a:rPr>
              <a:t> </a:t>
            </a:r>
            <a:r>
              <a:rPr lang="es-ES" sz="1200" i="1" dirty="0" err="1" smtClean="0">
                <a:solidFill>
                  <a:srgbClr val="002060"/>
                </a:solidFill>
                <a:ea typeface="Calibri" panose="020F0502020204030204" pitchFamily="34" charset="0"/>
                <a:cs typeface="Times New Roman" panose="02020603050405020304" pitchFamily="18" charset="0"/>
              </a:rPr>
              <a:t>Rate</a:t>
            </a:r>
            <a:r>
              <a:rPr lang="es-ES" sz="1200" i="1" dirty="0" smtClean="0">
                <a:solidFill>
                  <a:srgbClr val="002060"/>
                </a:solidFill>
                <a:ea typeface="Calibri" panose="020F0502020204030204" pitchFamily="34" charset="0"/>
                <a:cs typeface="Times New Roman" panose="02020603050405020304" pitchFamily="18" charset="0"/>
              </a:rPr>
              <a:t> </a:t>
            </a:r>
            <a:r>
              <a:rPr lang="es-ES" sz="1200" dirty="0" smtClean="0">
                <a:solidFill>
                  <a:srgbClr val="002060"/>
                </a:solidFill>
                <a:ea typeface="Calibri" panose="020F0502020204030204" pitchFamily="34" charset="0"/>
                <a:cs typeface="Times New Roman" panose="02020603050405020304" pitchFamily="18" charset="0"/>
              </a:rPr>
              <a:t>y TACC en español Tasa Anual de Crecimiento Compuesto.</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Misión*: establece la razón de ser de la organización, el principal propósito al que se dirigen sus actividades y los valores que guían a sus empleados en la realización de las referidas actividades. Hace referencia a la organización en clave “interna”.</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Visión*: es una declaración orientada al largo plazo. Está relacionada con cómo y dónde se ve la organi</a:t>
            </a:r>
            <a:r>
              <a:rPr lang="es-ES" sz="1200" dirty="0">
                <a:solidFill>
                  <a:srgbClr val="002060"/>
                </a:solidFill>
                <a:ea typeface="Calibri" panose="020F0502020204030204" pitchFamily="34" charset="0"/>
                <a:cs typeface="Times New Roman" panose="02020603050405020304" pitchFamily="18" charset="0"/>
              </a:rPr>
              <a:t>z</a:t>
            </a:r>
            <a:r>
              <a:rPr lang="es-ES" sz="1200" dirty="0" smtClean="0">
                <a:solidFill>
                  <a:srgbClr val="002060"/>
                </a:solidFill>
                <a:ea typeface="Calibri" panose="020F0502020204030204" pitchFamily="34" charset="0"/>
                <a:cs typeface="Times New Roman" panose="02020603050405020304" pitchFamily="18" charset="0"/>
              </a:rPr>
              <a:t>ación en el futuro.</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Posicionamiento: </a:t>
            </a:r>
            <a:r>
              <a:rPr lang="es-ES" sz="1200" dirty="0">
                <a:solidFill>
                  <a:srgbClr val="002060"/>
                </a:solidFill>
                <a:cs typeface="Arial" charset="0"/>
              </a:rPr>
              <a:t>es una decisión estratégica de marketing que define cómo</a:t>
            </a:r>
            <a:r>
              <a:rPr lang="es-ES" sz="1200" b="1" dirty="0">
                <a:solidFill>
                  <a:srgbClr val="002060"/>
                </a:solidFill>
                <a:cs typeface="Arial" charset="0"/>
              </a:rPr>
              <a:t> </a:t>
            </a:r>
            <a:r>
              <a:rPr lang="es-ES" sz="1200" dirty="0">
                <a:solidFill>
                  <a:srgbClr val="002060"/>
                </a:solidFill>
                <a:cs typeface="Arial" charset="0"/>
              </a:rPr>
              <a:t>queremos ser percibidos por el mercado frente a la </a:t>
            </a:r>
            <a:r>
              <a:rPr lang="es-ES" sz="1200" dirty="0" smtClean="0">
                <a:solidFill>
                  <a:srgbClr val="002060"/>
                </a:solidFill>
                <a:cs typeface="Arial" charset="0"/>
              </a:rPr>
              <a:t>competencia. </a:t>
            </a:r>
            <a:endParaRPr lang="es-ES" sz="1200" dirty="0" smtClean="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Pilares estratégicos: ejes programáticos fundamentales que estructuran todo el accionar del plan.</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Principios de trabajo: premisas que guían y se aplican en todas las actividades del plan. </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Objetivos estratégicos*: los resultados últimos a lograr y a los que se enfoca el mapa estratégico con todas sus estrategias e iniciativas desarrolladas.</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Empoderamiento: dotar de poder y reconocer éste por dos días: por posición (titularidad) y por reputación (respeto obtenido).</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Conectividad: pilar estratégico del plan que versa sobre la materia relativa a las conexiones aéreas</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MICE/RICE: pilar estratégico del plan que hace referencia a en inglés </a:t>
            </a:r>
            <a:r>
              <a:rPr lang="es-ES" sz="1200" i="1" dirty="0" smtClean="0">
                <a:solidFill>
                  <a:srgbClr val="002060"/>
                </a:solidFill>
                <a:ea typeface="Calibri" panose="020F0502020204030204" pitchFamily="34" charset="0"/>
                <a:cs typeface="Times New Roman" panose="02020603050405020304" pitchFamily="18" charset="0"/>
              </a:rPr>
              <a:t>Meetings (</a:t>
            </a:r>
            <a:r>
              <a:rPr lang="es-ES" sz="1200" i="1" dirty="0" err="1" smtClean="0">
                <a:solidFill>
                  <a:srgbClr val="002060"/>
                </a:solidFill>
                <a:ea typeface="Calibri" panose="020F0502020204030204" pitchFamily="34" charset="0"/>
                <a:cs typeface="Times New Roman" panose="02020603050405020304" pitchFamily="18" charset="0"/>
              </a:rPr>
              <a:t>corporate</a:t>
            </a:r>
            <a:r>
              <a:rPr lang="es-ES" sz="1200" i="1" dirty="0" smtClean="0">
                <a:solidFill>
                  <a:srgbClr val="002060"/>
                </a:solidFill>
                <a:ea typeface="Calibri" panose="020F0502020204030204" pitchFamily="34" charset="0"/>
                <a:cs typeface="Times New Roman" panose="02020603050405020304" pitchFamily="18" charset="0"/>
              </a:rPr>
              <a:t>), Incentives, </a:t>
            </a:r>
            <a:r>
              <a:rPr lang="es-ES" sz="1200" i="1" dirty="0" err="1" smtClean="0">
                <a:solidFill>
                  <a:srgbClr val="002060"/>
                </a:solidFill>
                <a:ea typeface="Calibri" panose="020F0502020204030204" pitchFamily="34" charset="0"/>
                <a:cs typeface="Times New Roman" panose="02020603050405020304" pitchFamily="18" charset="0"/>
              </a:rPr>
              <a:t>Conferences</a:t>
            </a:r>
            <a:r>
              <a:rPr lang="es-ES" sz="1200" i="1" dirty="0" smtClean="0">
                <a:solidFill>
                  <a:srgbClr val="002060"/>
                </a:solidFill>
                <a:ea typeface="Calibri" panose="020F0502020204030204" pitchFamily="34" charset="0"/>
                <a:cs typeface="Times New Roman" panose="02020603050405020304" pitchFamily="18" charset="0"/>
              </a:rPr>
              <a:t> and </a:t>
            </a:r>
            <a:r>
              <a:rPr lang="es-ES" sz="1200" i="1" dirty="0" err="1" smtClean="0">
                <a:solidFill>
                  <a:srgbClr val="002060"/>
                </a:solidFill>
                <a:ea typeface="Calibri" panose="020F0502020204030204" pitchFamily="34" charset="0"/>
                <a:cs typeface="Times New Roman" panose="02020603050405020304" pitchFamily="18" charset="0"/>
              </a:rPr>
              <a:t>Exhibitions</a:t>
            </a:r>
            <a:r>
              <a:rPr lang="es-ES" sz="1200" i="1" dirty="0" smtClean="0">
                <a:solidFill>
                  <a:srgbClr val="002060"/>
                </a:solidFill>
                <a:ea typeface="Calibri" panose="020F0502020204030204" pitchFamily="34" charset="0"/>
                <a:cs typeface="Times New Roman" panose="02020603050405020304" pitchFamily="18" charset="0"/>
              </a:rPr>
              <a:t> </a:t>
            </a:r>
            <a:r>
              <a:rPr lang="es-ES" sz="1200" dirty="0" smtClean="0">
                <a:solidFill>
                  <a:srgbClr val="002060"/>
                </a:solidFill>
                <a:ea typeface="Calibri" panose="020F0502020204030204" pitchFamily="34" charset="0"/>
                <a:cs typeface="Times New Roman" panose="02020603050405020304" pitchFamily="18" charset="0"/>
              </a:rPr>
              <a:t>(según la OMT) y en español RICE Reuniones, Incentivos, Conferencias y Exhibiciones.</a:t>
            </a:r>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UEN: Unidad Estratégica de Negocios en relación con la industria de reuniones, en el documento también referido como turismo RICE.</a:t>
            </a:r>
            <a:endParaRPr lang="es-ES" sz="1200" dirty="0" smtClean="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Mercadeo y promoción: mercadeo hace referencia a acciones de marketing dirigidas a inspirar y generar deseo de visita/ compra y la promoción son acciones comerciales cuyo objetivo es aumentar la conversión a la compra.</a:t>
            </a: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Desarrollo de productos turísticos: crear, mejorar y reinventar productos que pertenecen a la industria turística y que encajan con motivaciones concretas de viaje: RICE, cultura y patrimonio, aventura, compras, gastronomía. Se debe entender en relación con el ciclo de vida del producto y sus fases.</a:t>
            </a:r>
          </a:p>
          <a:p>
            <a:pPr marL="285750" indent="-285750" algn="just">
              <a:spcBef>
                <a:spcPts val="277"/>
              </a:spcBef>
              <a:spcAft>
                <a:spcPts val="277"/>
              </a:spcAft>
              <a:buFont typeface="Arial" panose="020B0604020202020204" pitchFamily="34" charset="0"/>
              <a:buChar char="•"/>
            </a:pPr>
            <a:r>
              <a:rPr lang="es-ES" sz="1200" dirty="0">
                <a:solidFill>
                  <a:srgbClr val="002060"/>
                </a:solidFill>
                <a:ea typeface="Calibri" panose="020F0502020204030204" pitchFamily="34" charset="0"/>
                <a:cs typeface="Times New Roman" panose="02020603050405020304" pitchFamily="18" charset="0"/>
              </a:rPr>
              <a:t>Innovación: </a:t>
            </a:r>
            <a:r>
              <a:rPr lang="es-ES" sz="1200" dirty="0" smtClean="0">
                <a:solidFill>
                  <a:srgbClr val="002060"/>
                </a:solidFill>
                <a:ea typeface="Calibri" panose="020F0502020204030204" pitchFamily="34" charset="0"/>
                <a:cs typeface="Times New Roman" panose="02020603050405020304" pitchFamily="18" charset="0"/>
              </a:rPr>
              <a:t>fase del ciclo de vida de producto tras la madurez del producto en el mercado, la alternativa al declive en ventas es la innovación gracias a la reinvención del producto, hay diversas estrategias para lograrlo como por ejemplo, la del océano azul.</a:t>
            </a:r>
            <a:endParaRPr lang="es-ES" sz="1200" dirty="0">
              <a:solidFill>
                <a:srgbClr val="002060"/>
              </a:solidFill>
              <a:ea typeface="Calibri" panose="020F0502020204030204" pitchFamily="34" charset="0"/>
              <a:cs typeface="Times New Roman" panose="02020603050405020304" pitchFamily="18" charset="0"/>
            </a:endParaRPr>
          </a:p>
        </p:txBody>
      </p:sp>
      <p:sp>
        <p:nvSpPr>
          <p:cNvPr id="2" name="TextBox 1"/>
          <p:cNvSpPr txBox="1"/>
          <p:nvPr/>
        </p:nvSpPr>
        <p:spPr>
          <a:xfrm>
            <a:off x="776536" y="6525344"/>
            <a:ext cx="5328592" cy="215444"/>
          </a:xfrm>
          <a:prstGeom prst="rect">
            <a:avLst/>
          </a:prstGeom>
          <a:noFill/>
        </p:spPr>
        <p:txBody>
          <a:bodyPr wrap="square" rtlCol="0">
            <a:spAutoFit/>
          </a:bodyPr>
          <a:lstStyle/>
          <a:p>
            <a:r>
              <a:rPr lang="es-ES_tradnl" sz="800" dirty="0" smtClean="0"/>
              <a:t>* Definiciones basadas en “</a:t>
            </a:r>
            <a:r>
              <a:rPr lang="es-ES_tradnl" sz="800" dirty="0" err="1" smtClean="0"/>
              <a:t>The</a:t>
            </a:r>
            <a:r>
              <a:rPr lang="es-ES_tradnl" sz="800" dirty="0" smtClean="0"/>
              <a:t> </a:t>
            </a:r>
            <a:r>
              <a:rPr lang="es-ES_tradnl" sz="800" dirty="0" err="1" smtClean="0"/>
              <a:t>Execution</a:t>
            </a:r>
            <a:r>
              <a:rPr lang="es-ES_tradnl" sz="800" dirty="0" smtClean="0"/>
              <a:t> Premium”; Kaplan y Norton; Harvard Business </a:t>
            </a:r>
            <a:r>
              <a:rPr lang="es-ES_tradnl" sz="800" dirty="0" err="1" smtClean="0"/>
              <a:t>School</a:t>
            </a:r>
            <a:endParaRPr lang="es-ES" sz="800" dirty="0"/>
          </a:p>
        </p:txBody>
      </p:sp>
    </p:spTree>
    <p:extLst>
      <p:ext uri="{BB962C8B-B14F-4D97-AF65-F5344CB8AC3E}">
        <p14:creationId xmlns:p14="http://schemas.microsoft.com/office/powerpoint/2010/main" val="18442342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116632"/>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Plan Estratégico Quito Turismo 2021</a:t>
            </a:r>
            <a:endParaRPr lang="es-ES" dirty="0" smtClean="0">
              <a:solidFill>
                <a:srgbClr val="002060"/>
              </a:solidFill>
              <a:cs typeface="Arial" charset="0"/>
            </a:endParaRPr>
          </a:p>
          <a:p>
            <a:pPr fontAlgn="base">
              <a:spcBef>
                <a:spcPct val="0"/>
              </a:spcBef>
              <a:spcAft>
                <a:spcPct val="0"/>
              </a:spcAft>
            </a:pPr>
            <a:r>
              <a:rPr lang="es-ES" sz="2000" b="1" dirty="0" smtClean="0">
                <a:solidFill>
                  <a:srgbClr val="00B0F0"/>
                </a:solidFill>
                <a:cs typeface="Arial" charset="0"/>
              </a:rPr>
              <a:t>Introducción</a:t>
            </a:r>
            <a:endParaRPr lang="es-ES" sz="1400" i="1" dirty="0">
              <a:solidFill>
                <a:srgbClr val="00B0F0"/>
              </a:solidFill>
              <a:cs typeface="Arial" charset="0"/>
            </a:endParaRPr>
          </a:p>
        </p:txBody>
      </p:sp>
      <p:sp>
        <p:nvSpPr>
          <p:cNvPr id="30" name="Rectangle 29"/>
          <p:cNvSpPr/>
          <p:nvPr/>
        </p:nvSpPr>
        <p:spPr>
          <a:xfrm>
            <a:off x="344493" y="1124744"/>
            <a:ext cx="9217025" cy="5470660"/>
          </a:xfrm>
          <a:prstGeom prst="rect">
            <a:avLst/>
          </a:prstGeom>
          <a:solidFill>
            <a:schemeClr val="accent2">
              <a:lumMod val="20000"/>
              <a:lumOff val="80000"/>
            </a:schemeClr>
          </a:solidFill>
        </p:spPr>
        <p:txBody>
          <a:bodyPr wrap="square" lIns="72000" tIns="45686" rIns="288000" bIns="45686">
            <a:spAutoFit/>
          </a:bodyPr>
          <a:lstStyle/>
          <a:p>
            <a:pPr algn="ctr">
              <a:spcAft>
                <a:spcPts val="277"/>
              </a:spcAft>
            </a:pPr>
            <a:endParaRPr lang="es-ES" sz="1300" b="1" u="sng" dirty="0" smtClean="0">
              <a:solidFill>
                <a:srgbClr val="002060"/>
              </a:solidFill>
              <a:ea typeface="Calibri" panose="020F0502020204030204" pitchFamily="34" charset="0"/>
              <a:cs typeface="Times New Roman" panose="02020603050405020304" pitchFamily="18" charset="0"/>
            </a:endParaRPr>
          </a:p>
          <a:p>
            <a:pPr algn="ctr">
              <a:spcAft>
                <a:spcPts val="277"/>
              </a:spcAft>
            </a:pPr>
            <a:r>
              <a:rPr lang="es-ES" sz="1300" b="1" u="sng" dirty="0" smtClean="0">
                <a:solidFill>
                  <a:srgbClr val="002060"/>
                </a:solidFill>
                <a:ea typeface="Calibri" panose="020F0502020204030204" pitchFamily="34" charset="0"/>
                <a:cs typeface="Times New Roman" panose="02020603050405020304" pitchFamily="18" charset="0"/>
              </a:rPr>
              <a:t>Definiciones estratégicas para Quito Turismo 2021</a:t>
            </a:r>
          </a:p>
          <a:p>
            <a:pPr algn="just">
              <a:spcBef>
                <a:spcPts val="277"/>
              </a:spcBef>
              <a:spcAft>
                <a:spcPts val="277"/>
              </a:spcAft>
            </a:pPr>
            <a:endParaRPr lang="es-ES" sz="1300" dirty="0" smtClean="0">
              <a:solidFill>
                <a:srgbClr val="002060"/>
              </a:solidFill>
              <a:ea typeface="Calibri" panose="020F0502020204030204" pitchFamily="34" charset="0"/>
              <a:cs typeface="Times New Roman" panose="02020603050405020304" pitchFamily="18" charset="0"/>
            </a:endParaRPr>
          </a:p>
          <a:p>
            <a:pPr marL="180975" algn="just">
              <a:spcBef>
                <a:spcPts val="277"/>
              </a:spcBef>
              <a:spcAft>
                <a:spcPts val="277"/>
              </a:spcAft>
              <a:tabLst>
                <a:tab pos="9058275" algn="l"/>
              </a:tabLst>
            </a:pPr>
            <a:r>
              <a:rPr lang="es-ES" sz="1300" dirty="0" smtClean="0">
                <a:solidFill>
                  <a:srgbClr val="002060"/>
                </a:solidFill>
                <a:ea typeface="Calibri" panose="020F0502020204030204" pitchFamily="34" charset="0"/>
                <a:cs typeface="Times New Roman" panose="02020603050405020304" pitchFamily="18" charset="0"/>
              </a:rPr>
              <a:t>A la luz de las estrategias y acciones previstas para el Plan Estratégico de Turismo Sostenible de Quito 2021, se hace un ajuste de los distintos componentes estratégicos de la Empresa Pública Quito Turismo. </a:t>
            </a:r>
          </a:p>
          <a:p>
            <a:pPr marL="366713" indent="-228600" algn="just">
              <a:spcBef>
                <a:spcPts val="277"/>
              </a:spcBef>
              <a:spcAft>
                <a:spcPts val="277"/>
              </a:spcAft>
              <a:tabLst>
                <a:tab pos="9058275" algn="l"/>
              </a:tabLst>
            </a:pPr>
            <a:r>
              <a:rPr lang="es-ES" sz="1300" dirty="0" smtClean="0">
                <a:solidFill>
                  <a:srgbClr val="002060"/>
                </a:solidFill>
                <a:ea typeface="Calibri" panose="020F0502020204030204" pitchFamily="34" charset="0"/>
                <a:cs typeface="Times New Roman" panose="02020603050405020304" pitchFamily="18" charset="0"/>
              </a:rPr>
              <a:t>Los ajustes se realizan sobre los siguientes cuatro componentes: </a:t>
            </a:r>
          </a:p>
          <a:p>
            <a:pPr marL="366713" indent="-228600" algn="just">
              <a:spcBef>
                <a:spcPts val="277"/>
              </a:spcBef>
              <a:spcAft>
                <a:spcPts val="277"/>
              </a:spcAft>
              <a:buFont typeface="+mj-lt"/>
              <a:buAutoNum type="arabicPeriod"/>
              <a:tabLst>
                <a:tab pos="9058275" algn="l"/>
              </a:tabLst>
            </a:pPr>
            <a:r>
              <a:rPr lang="es-ES" sz="1300" b="1" dirty="0" smtClean="0">
                <a:solidFill>
                  <a:srgbClr val="002060"/>
                </a:solidFill>
                <a:ea typeface="Calibri" panose="020F0502020204030204" pitchFamily="34" charset="0"/>
                <a:cs typeface="Times New Roman" panose="02020603050405020304" pitchFamily="18" charset="0"/>
              </a:rPr>
              <a:t>Misión</a:t>
            </a:r>
            <a:r>
              <a:rPr lang="es-ES" sz="1300" dirty="0" smtClean="0">
                <a:solidFill>
                  <a:srgbClr val="002060"/>
                </a:solidFill>
                <a:ea typeface="Calibri" panose="020F0502020204030204" pitchFamily="34" charset="0"/>
                <a:cs typeface="Times New Roman" panose="02020603050405020304" pitchFamily="18" charset="0"/>
              </a:rPr>
              <a:t>: el nuevo plan requerirá de Quito Turismo, un rol de facilitador y líder para el logro de los objetivos de relanzamiento de Quito como destino. Para esto, el ámbito de socios estratégicos se deberá ampliar, y la misión última de satisfacer a visitantes se deberá extender a las experiencias recreativas de los residentes. </a:t>
            </a:r>
          </a:p>
          <a:p>
            <a:pPr marL="366713" indent="-228600" algn="just">
              <a:spcBef>
                <a:spcPts val="277"/>
              </a:spcBef>
              <a:spcAft>
                <a:spcPts val="277"/>
              </a:spcAft>
              <a:buFont typeface="+mj-lt"/>
              <a:buAutoNum type="arabicPeriod"/>
              <a:tabLst>
                <a:tab pos="9058275" algn="l"/>
              </a:tabLst>
            </a:pPr>
            <a:r>
              <a:rPr lang="es-ES" sz="1300" b="1" dirty="0" smtClean="0">
                <a:solidFill>
                  <a:srgbClr val="002060"/>
                </a:solidFill>
                <a:ea typeface="Calibri" panose="020F0502020204030204" pitchFamily="34" charset="0"/>
                <a:cs typeface="Times New Roman" panose="02020603050405020304" pitchFamily="18" charset="0"/>
              </a:rPr>
              <a:t>Visión</a:t>
            </a:r>
            <a:r>
              <a:rPr lang="es-ES" sz="1300" dirty="0" smtClean="0">
                <a:solidFill>
                  <a:srgbClr val="002060"/>
                </a:solidFill>
                <a:ea typeface="Calibri" panose="020F0502020204030204" pitchFamily="34" charset="0"/>
                <a:cs typeface="Times New Roman" panose="02020603050405020304" pitchFamily="18" charset="0"/>
              </a:rPr>
              <a:t>: la visión, para asegurar resultados del Plan turístico del destino, requiere especificar los logros de la institución a partir de las funciones clave que deberá liderar (desarrollo, promoción, inversiones, etc.). A su vez, la visión requiere ser ampliada de manera tal que integre la industria de reuniones.  Finalmente, la visión buscará que las experiencias sean memorables, en el sentido ampliado de además de ser las mejores, que sean recordadas. </a:t>
            </a:r>
          </a:p>
          <a:p>
            <a:pPr marL="366713" indent="-228600" algn="just">
              <a:spcBef>
                <a:spcPts val="277"/>
              </a:spcBef>
              <a:spcAft>
                <a:spcPts val="277"/>
              </a:spcAft>
              <a:buFont typeface="+mj-lt"/>
              <a:buAutoNum type="arabicPeriod"/>
              <a:tabLst>
                <a:tab pos="9058275" algn="l"/>
              </a:tabLst>
            </a:pPr>
            <a:r>
              <a:rPr lang="es-ES" sz="1300" b="1" dirty="0" smtClean="0">
                <a:solidFill>
                  <a:srgbClr val="002060"/>
                </a:solidFill>
                <a:ea typeface="Calibri" panose="020F0502020204030204" pitchFamily="34" charset="0"/>
                <a:cs typeface="Times New Roman" panose="02020603050405020304" pitchFamily="18" charset="0"/>
              </a:rPr>
              <a:t>Valores y principios organizacionales</a:t>
            </a:r>
            <a:r>
              <a:rPr lang="es-ES" sz="1300" dirty="0" smtClean="0">
                <a:solidFill>
                  <a:srgbClr val="002060"/>
                </a:solidFill>
                <a:ea typeface="Calibri" panose="020F0502020204030204" pitchFamily="34" charset="0"/>
                <a:cs typeface="Times New Roman" panose="02020603050405020304" pitchFamily="18" charset="0"/>
              </a:rPr>
              <a:t>: éstos requieren ser más asertivos, intensivos y ambiciosos en cuanto a la postura de la institución. En este sentido, la innovación pasa a ser un compromiso activo y no una apertura pasiva; la ambición positiva se transforma en un valor; la orientación a resultados es comercial desde un punto de vista del negocio turístico del destino antes que de otros tipos; y el liderazgo y la generosidad serán claves de la actitud de gestión para alcanzar las metas. </a:t>
            </a:r>
          </a:p>
          <a:p>
            <a:pPr marL="366713" indent="-228600" algn="just">
              <a:spcBef>
                <a:spcPts val="277"/>
              </a:spcBef>
              <a:spcAft>
                <a:spcPts val="277"/>
              </a:spcAft>
              <a:buFont typeface="+mj-lt"/>
              <a:buAutoNum type="arabicPeriod"/>
              <a:tabLst>
                <a:tab pos="9058275" algn="l"/>
              </a:tabLst>
            </a:pPr>
            <a:r>
              <a:rPr lang="es-ES" sz="1300" b="1" dirty="0" smtClean="0">
                <a:solidFill>
                  <a:srgbClr val="002060"/>
                </a:solidFill>
                <a:ea typeface="Calibri" panose="020F0502020204030204" pitchFamily="34" charset="0"/>
                <a:cs typeface="Times New Roman" panose="02020603050405020304" pitchFamily="18" charset="0"/>
              </a:rPr>
              <a:t>Objetivos estratégicos</a:t>
            </a:r>
            <a:r>
              <a:rPr lang="es-ES" sz="1300" dirty="0" smtClean="0">
                <a:solidFill>
                  <a:srgbClr val="002060"/>
                </a:solidFill>
                <a:ea typeface="Calibri" panose="020F0502020204030204" pitchFamily="34" charset="0"/>
                <a:cs typeface="Times New Roman" panose="02020603050405020304" pitchFamily="18" charset="0"/>
              </a:rPr>
              <a:t>: en el mismo sentido que en los valores, los objetivos estratégicos deberán reunir y reflejar los deseos de la organización por alcanzar y facilitar una realidad ambiciosa, que requerirá de cambios de paradigmas en todo el sistema turístico del destino. A su vez, los objetivos estratégicos requieren estar relacionados a un abordaje integral del sistema (desarrollo, inversiones, conectividad, calidad, promoción, encadenamientos productivos), desde una perspectiva que prime la optimización productiva que beneficie a todo el destino y aproveche los efectos multiplicadores del turismo y las reuniones. </a:t>
            </a:r>
          </a:p>
        </p:txBody>
      </p:sp>
      <p:sp>
        <p:nvSpPr>
          <p:cNvPr id="4" name="Slide Number Placeholder 2"/>
          <p:cNvSpPr>
            <a:spLocks noGrp="1"/>
          </p:cNvSpPr>
          <p:nvPr>
            <p:ph type="sldNum" sz="quarter" idx="10"/>
          </p:nvPr>
        </p:nvSpPr>
        <p:spPr>
          <a:xfrm>
            <a:off x="450205" y="6554108"/>
            <a:ext cx="306387" cy="144247"/>
          </a:xfrm>
        </p:spPr>
        <p:txBody>
          <a:bodyPr/>
          <a:lstStyle/>
          <a:p>
            <a:pPr>
              <a:defRPr/>
            </a:pPr>
            <a:r>
              <a:rPr lang="en-US" dirty="0" smtClean="0">
                <a:solidFill>
                  <a:srgbClr val="002776"/>
                </a:solidFill>
              </a:rPr>
              <a:t>70</a:t>
            </a:r>
            <a:endParaRPr lang="en-US" dirty="0">
              <a:solidFill>
                <a:srgbClr val="002776"/>
              </a:solidFill>
            </a:endParaRPr>
          </a:p>
        </p:txBody>
      </p:sp>
    </p:spTree>
    <p:extLst>
      <p:ext uri="{BB962C8B-B14F-4D97-AF65-F5344CB8AC3E}">
        <p14:creationId xmlns:p14="http://schemas.microsoft.com/office/powerpoint/2010/main" val="18598054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la Misión Empresarial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71</a:t>
            </a:fld>
            <a:endParaRPr lang="es-ES" dirty="0">
              <a:solidFill>
                <a:srgbClr val="002776"/>
              </a:solidFill>
            </a:endParaRPr>
          </a:p>
        </p:txBody>
      </p:sp>
      <p:sp>
        <p:nvSpPr>
          <p:cNvPr id="7" name="Text Box 17"/>
          <p:cNvSpPr txBox="1">
            <a:spLocks noChangeArrowheads="1"/>
          </p:cNvSpPr>
          <p:nvPr>
            <p:custDataLst>
              <p:tags r:id="rId1"/>
            </p:custDataLst>
          </p:nvPr>
        </p:nvSpPr>
        <p:spPr bwMode="auto">
          <a:xfrm>
            <a:off x="612574" y="2129088"/>
            <a:ext cx="3582328"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5475128" y="2129088"/>
            <a:ext cx="3582328"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ontent Placeholder 5"/>
          <p:cNvSpPr txBox="1">
            <a:spLocks/>
          </p:cNvSpPr>
          <p:nvPr/>
        </p:nvSpPr>
        <p:spPr bwMode="auto">
          <a:xfrm>
            <a:off x="612574" y="2780928"/>
            <a:ext cx="3582328" cy="3456384"/>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9388"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9388" defTabSz="914272">
              <a:lnSpc>
                <a:spcPct val="106000"/>
              </a:lnSpc>
              <a:spcBef>
                <a:spcPts val="0"/>
              </a:spcBef>
              <a:spcAft>
                <a:spcPts val="0"/>
              </a:spcAft>
              <a:buClr>
                <a:srgbClr val="002060"/>
              </a:buClr>
            </a:pPr>
            <a:r>
              <a:rPr lang="es-EC" sz="1300" b="1" dirty="0" smtClean="0">
                <a:solidFill>
                  <a:srgbClr val="002776"/>
                </a:solidFill>
                <a:cs typeface="Arial" charset="0"/>
              </a:rPr>
              <a:t>Misión </a:t>
            </a:r>
            <a:r>
              <a:rPr lang="es-EC" sz="1300" b="1" dirty="0">
                <a:solidFill>
                  <a:srgbClr val="002776"/>
                </a:solidFill>
                <a:cs typeface="Arial" charset="0"/>
              </a:rPr>
              <a:t>2015</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400" dirty="0">
                <a:solidFill>
                  <a:srgbClr val="002776"/>
                </a:solidFill>
                <a:cs typeface="Arial" charset="0"/>
              </a:rPr>
              <a:t>Desarrollar y promocionar turísticamente el Distrito Metropolitano de Quito, en alianza con el sistema turístico, en beneficio del visitante local, nacional y extranjero, tendiendo a promover las mejores prácticas de calidad, sostenibilidad e innovación, y contando con talento humano especializado.</a:t>
            </a: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10" name="Content Placeholder 5"/>
          <p:cNvSpPr txBox="1">
            <a:spLocks/>
          </p:cNvSpPr>
          <p:nvPr/>
        </p:nvSpPr>
        <p:spPr bwMode="auto">
          <a:xfrm>
            <a:off x="5457056" y="2780928"/>
            <a:ext cx="3582328" cy="3456384"/>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1450" algn="just"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1450" algn="just" defTabSz="914272">
              <a:lnSpc>
                <a:spcPct val="106000"/>
              </a:lnSpc>
              <a:spcBef>
                <a:spcPts val="0"/>
              </a:spcBef>
              <a:spcAft>
                <a:spcPts val="0"/>
              </a:spcAft>
              <a:buClr>
                <a:srgbClr val="002060"/>
              </a:buClr>
            </a:pPr>
            <a:r>
              <a:rPr lang="es-EC" sz="1300" b="1" dirty="0" smtClean="0">
                <a:solidFill>
                  <a:srgbClr val="002776"/>
                </a:solidFill>
                <a:cs typeface="Arial" charset="0"/>
              </a:rPr>
              <a:t>Misión 2021</a:t>
            </a:r>
          </a:p>
          <a:p>
            <a:pPr marL="1588"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lvl="0" algn="just" defTabSz="914272" fontAlgn="auto">
              <a:lnSpc>
                <a:spcPct val="106000"/>
              </a:lnSpc>
              <a:spcBef>
                <a:spcPts val="0"/>
              </a:spcBef>
              <a:spcAft>
                <a:spcPts val="0"/>
              </a:spcAft>
              <a:buClr>
                <a:srgbClr val="002060"/>
              </a:buClr>
            </a:pPr>
            <a:r>
              <a:rPr lang="es-EC" sz="1400" dirty="0" smtClean="0">
                <a:solidFill>
                  <a:srgbClr val="002776"/>
                </a:solidFill>
                <a:cs typeface="Arial" charset="0"/>
              </a:rPr>
              <a:t>Facilitar y gestionar el desarrollo y promoción </a:t>
            </a:r>
            <a:r>
              <a:rPr lang="es-EC" sz="1400" dirty="0">
                <a:solidFill>
                  <a:srgbClr val="002776"/>
                </a:solidFill>
                <a:cs typeface="Arial" charset="0"/>
              </a:rPr>
              <a:t>d</a:t>
            </a:r>
            <a:r>
              <a:rPr lang="es-EC" sz="1400" dirty="0" smtClean="0">
                <a:solidFill>
                  <a:srgbClr val="002776"/>
                </a:solidFill>
                <a:cs typeface="Arial" charset="0"/>
              </a:rPr>
              <a:t>el turismo y la industria de reuniones del </a:t>
            </a:r>
            <a:r>
              <a:rPr lang="es-EC" sz="1400" dirty="0">
                <a:solidFill>
                  <a:srgbClr val="002776"/>
                </a:solidFill>
                <a:cs typeface="Arial" charset="0"/>
              </a:rPr>
              <a:t>Distrito Metropolitano de Quito, en alianza con el sistema </a:t>
            </a:r>
            <a:r>
              <a:rPr lang="es-EC" sz="1400" dirty="0" smtClean="0">
                <a:solidFill>
                  <a:srgbClr val="002776"/>
                </a:solidFill>
                <a:cs typeface="Arial" charset="0"/>
              </a:rPr>
              <a:t>turístico y otros sectores productivos, </a:t>
            </a:r>
            <a:r>
              <a:rPr lang="es-EC" sz="1400" dirty="0">
                <a:solidFill>
                  <a:srgbClr val="002776"/>
                </a:solidFill>
                <a:cs typeface="Arial" charset="0"/>
              </a:rPr>
              <a:t>en beneficio del visitante local, nacional y </a:t>
            </a:r>
            <a:r>
              <a:rPr lang="es-EC" sz="1400" dirty="0" smtClean="0">
                <a:solidFill>
                  <a:srgbClr val="002776"/>
                </a:solidFill>
                <a:cs typeface="Arial" charset="0"/>
              </a:rPr>
              <a:t>extranjero; considerando el beneficio y satisfacción del residente en las iniciativas que se emprendan, </a:t>
            </a:r>
            <a:r>
              <a:rPr lang="es-EC" sz="1400" dirty="0">
                <a:solidFill>
                  <a:srgbClr val="002776"/>
                </a:solidFill>
                <a:cs typeface="Arial" charset="0"/>
              </a:rPr>
              <a:t>tendiendo a promover las mejores prácticas de calidad, sostenibilidad e innovación, y contando con talento humano especializado.</a:t>
            </a:r>
          </a:p>
          <a:p>
            <a:pPr marL="171450"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algn="just" defTabSz="914272">
              <a:lnSpc>
                <a:spcPct val="106000"/>
              </a:lnSpc>
              <a:spcBef>
                <a:spcPts val="0"/>
              </a:spcBef>
              <a:spcAft>
                <a:spcPts val="0"/>
              </a:spcAft>
              <a:buClr>
                <a:srgbClr val="002060"/>
              </a:buClr>
            </a:pPr>
            <a:endParaRPr lang="es-EC" sz="1300" dirty="0">
              <a:solidFill>
                <a:srgbClr val="002776"/>
              </a:solidFill>
              <a:cs typeface="Arial" charset="0"/>
            </a:endParaRPr>
          </a:p>
          <a:p>
            <a:pPr marL="1588" algn="just"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11" name="Right Arrow 10"/>
          <p:cNvSpPr/>
          <p:nvPr/>
        </p:nvSpPr>
        <p:spPr>
          <a:xfrm>
            <a:off x="4520952" y="4077072"/>
            <a:ext cx="576064"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
          <p:cNvSpPr txBox="1"/>
          <p:nvPr/>
        </p:nvSpPr>
        <p:spPr>
          <a:xfrm>
            <a:off x="344488" y="1060019"/>
            <a:ext cx="8856984" cy="640789"/>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a:solidFill>
                  <a:srgbClr val="002776"/>
                </a:solidFill>
                <a:cs typeface="Arial" charset="0"/>
              </a:rPr>
              <a:t>La M</a:t>
            </a:r>
            <a:r>
              <a:rPr lang="es-MX" sz="1200" dirty="0" smtClean="0">
                <a:solidFill>
                  <a:srgbClr val="002776"/>
                </a:solidFill>
                <a:cs typeface="Arial" charset="0"/>
              </a:rPr>
              <a:t>isión empresarial de Quito Turismo amplía su alcance a facilitar el desarrollo y promoción, además de gestionarlo. También se amplía el ámbito de alianza a otros sectores productivos, y el beneficio no sólo enfocado al visitante sino también al habitante local a través de la experiencia recreativa turística. </a:t>
            </a:r>
            <a:endParaRPr lang="es-MX" sz="1200" dirty="0">
              <a:solidFill>
                <a:srgbClr val="002776"/>
              </a:solidFill>
              <a:cs typeface="Arial" charset="0"/>
            </a:endParaRPr>
          </a:p>
        </p:txBody>
      </p:sp>
    </p:spTree>
    <p:extLst>
      <p:ext uri="{BB962C8B-B14F-4D97-AF65-F5344CB8AC3E}">
        <p14:creationId xmlns:p14="http://schemas.microsoft.com/office/powerpoint/2010/main" val="2232667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Plan Estratégico Quito Turismo</a:t>
            </a:r>
            <a:endParaRPr lang="es-ES"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la Visión Empresarial</a:t>
            </a:r>
            <a:endParaRPr lang="es-ES" sz="1400" i="1" dirty="0">
              <a:solidFill>
                <a:srgbClr val="00B0F0"/>
              </a:solidFill>
              <a:cs typeface="Arial" charset="0"/>
            </a:endParaRPr>
          </a:p>
        </p:txBody>
      </p:sp>
      <p:sp>
        <p:nvSpPr>
          <p:cNvPr id="62" name="Content Placeholder 5"/>
          <p:cNvSpPr txBox="1">
            <a:spLocks/>
          </p:cNvSpPr>
          <p:nvPr/>
        </p:nvSpPr>
        <p:spPr bwMode="auto">
          <a:xfrm>
            <a:off x="756590" y="2636912"/>
            <a:ext cx="3582328" cy="3600400"/>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9388"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9388" defTabSz="914272">
              <a:lnSpc>
                <a:spcPct val="106000"/>
              </a:lnSpc>
              <a:spcBef>
                <a:spcPts val="0"/>
              </a:spcBef>
              <a:spcAft>
                <a:spcPts val="0"/>
              </a:spcAft>
              <a:buClr>
                <a:srgbClr val="002060"/>
              </a:buClr>
            </a:pPr>
            <a:r>
              <a:rPr lang="es-EC" sz="1300" b="1" dirty="0" smtClean="0">
                <a:solidFill>
                  <a:srgbClr val="002776"/>
                </a:solidFill>
                <a:cs typeface="Arial" charset="0"/>
              </a:rPr>
              <a:t>Visión </a:t>
            </a:r>
            <a:r>
              <a:rPr lang="es-EC" sz="1300" b="1" dirty="0">
                <a:solidFill>
                  <a:srgbClr val="002776"/>
                </a:solidFill>
                <a:cs typeface="Arial" charset="0"/>
              </a:rPr>
              <a:t>2015</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300" dirty="0">
                <a:solidFill>
                  <a:srgbClr val="002776"/>
                </a:solidFill>
                <a:cs typeface="Arial" charset="0"/>
              </a:rPr>
              <a:t>En el 2015, seremos la mejor organización oficial en Sudamérica, orientada a la gestión de destino turístico, y reconocida como una empresa pública referente en Ecuador, con un equipo de seres humanos comprometidos en convertir a Quito en la mejor experiencia turística para visitantes y residentes.</a:t>
            </a: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72</a:t>
            </a:fld>
            <a:endParaRPr lang="es-ES" dirty="0">
              <a:solidFill>
                <a:srgbClr val="002776"/>
              </a:solidFill>
            </a:endParaRPr>
          </a:p>
        </p:txBody>
      </p:sp>
      <p:sp>
        <p:nvSpPr>
          <p:cNvPr id="5" name="Content Placeholder 5"/>
          <p:cNvSpPr txBox="1">
            <a:spLocks/>
          </p:cNvSpPr>
          <p:nvPr/>
        </p:nvSpPr>
        <p:spPr bwMode="auto">
          <a:xfrm>
            <a:off x="5601072" y="2636912"/>
            <a:ext cx="3582328" cy="3600400"/>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1450"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1450" defTabSz="914272">
              <a:lnSpc>
                <a:spcPct val="106000"/>
              </a:lnSpc>
              <a:spcBef>
                <a:spcPts val="0"/>
              </a:spcBef>
              <a:spcAft>
                <a:spcPts val="0"/>
              </a:spcAft>
              <a:buClr>
                <a:srgbClr val="002060"/>
              </a:buClr>
            </a:pPr>
            <a:r>
              <a:rPr lang="es-EC" sz="1300" b="1" dirty="0" smtClean="0">
                <a:solidFill>
                  <a:srgbClr val="002776"/>
                </a:solidFill>
                <a:cs typeface="Arial" charset="0"/>
              </a:rPr>
              <a:t>Visión 2021</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300" dirty="0">
                <a:solidFill>
                  <a:srgbClr val="002776"/>
                </a:solidFill>
                <a:cs typeface="Arial" charset="0"/>
              </a:rPr>
              <a:t>En el </a:t>
            </a:r>
            <a:r>
              <a:rPr lang="es-EC" sz="1300" dirty="0" smtClean="0">
                <a:solidFill>
                  <a:srgbClr val="002776"/>
                </a:solidFill>
                <a:cs typeface="Arial" charset="0"/>
              </a:rPr>
              <a:t>2021, </a:t>
            </a:r>
            <a:r>
              <a:rPr lang="es-EC" sz="1300" dirty="0">
                <a:solidFill>
                  <a:srgbClr val="002776"/>
                </a:solidFill>
                <a:cs typeface="Arial" charset="0"/>
              </a:rPr>
              <a:t>seremos la </a:t>
            </a:r>
            <a:r>
              <a:rPr lang="es-EC" sz="1300" dirty="0" smtClean="0">
                <a:solidFill>
                  <a:srgbClr val="002776"/>
                </a:solidFill>
                <a:cs typeface="Arial" charset="0"/>
              </a:rPr>
              <a:t>organización pública oficial de turismo líder y de referencia en </a:t>
            </a:r>
            <a:r>
              <a:rPr lang="es-EC" sz="1300" dirty="0">
                <a:solidFill>
                  <a:srgbClr val="002776"/>
                </a:solidFill>
                <a:cs typeface="Arial" charset="0"/>
              </a:rPr>
              <a:t>Sudamérica, orientada a la gestión de destino </a:t>
            </a:r>
            <a:r>
              <a:rPr lang="es-EC" sz="1300" dirty="0" smtClean="0">
                <a:solidFill>
                  <a:srgbClr val="002776"/>
                </a:solidFill>
                <a:cs typeface="Arial" charset="0"/>
              </a:rPr>
              <a:t>turístico</a:t>
            </a:r>
            <a:r>
              <a:rPr lang="es-EC" sz="1300" dirty="0">
                <a:solidFill>
                  <a:srgbClr val="002776"/>
                </a:solidFill>
                <a:cs typeface="Arial" charset="0"/>
              </a:rPr>
              <a:t> </a:t>
            </a:r>
            <a:r>
              <a:rPr lang="es-EC" sz="1300" dirty="0" smtClean="0">
                <a:solidFill>
                  <a:srgbClr val="002776"/>
                </a:solidFill>
                <a:cs typeface="Arial" charset="0"/>
              </a:rPr>
              <a:t>en el desarrollo de productos innovadores y emblemáticos, en la atracción de inversiones, en la captación de visitantes y en el desarrollo competitivo y profesional de la industria de reuniones, </a:t>
            </a:r>
            <a:r>
              <a:rPr lang="es-EC" sz="1300" dirty="0">
                <a:solidFill>
                  <a:srgbClr val="002776"/>
                </a:solidFill>
                <a:cs typeface="Arial" charset="0"/>
              </a:rPr>
              <a:t>con un equipo </a:t>
            </a:r>
            <a:r>
              <a:rPr lang="es-EC" sz="1300" dirty="0" smtClean="0">
                <a:solidFill>
                  <a:srgbClr val="002776"/>
                </a:solidFill>
                <a:cs typeface="Arial" charset="0"/>
              </a:rPr>
              <a:t>humano técnico, profesional y comprometido </a:t>
            </a:r>
            <a:r>
              <a:rPr lang="es-EC" sz="1300" dirty="0">
                <a:solidFill>
                  <a:srgbClr val="002776"/>
                </a:solidFill>
                <a:cs typeface="Arial" charset="0"/>
              </a:rPr>
              <a:t>en convertir a Quito en </a:t>
            </a:r>
            <a:r>
              <a:rPr lang="es-EC" sz="1300" dirty="0" smtClean="0">
                <a:solidFill>
                  <a:srgbClr val="002776"/>
                </a:solidFill>
                <a:cs typeface="Arial" charset="0"/>
              </a:rPr>
              <a:t>un destino de visita obligada en Sudamérica, ofreciendo una colección de experiencias turísticas satisfactorias memorables para </a:t>
            </a:r>
            <a:r>
              <a:rPr lang="es-EC" sz="1300" dirty="0">
                <a:solidFill>
                  <a:srgbClr val="002776"/>
                </a:solidFill>
                <a:cs typeface="Arial" charset="0"/>
              </a:rPr>
              <a:t>visitantes y residentes.</a:t>
            </a:r>
          </a:p>
          <a:p>
            <a:pPr marL="171450"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7" name="Text Box 17"/>
          <p:cNvSpPr txBox="1">
            <a:spLocks noChangeArrowheads="1"/>
          </p:cNvSpPr>
          <p:nvPr>
            <p:custDataLst>
              <p:tags r:id="rId1"/>
            </p:custDataLst>
          </p:nvPr>
        </p:nvSpPr>
        <p:spPr bwMode="auto">
          <a:xfrm>
            <a:off x="756590" y="2129088"/>
            <a:ext cx="3582328"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5619144" y="2129088"/>
            <a:ext cx="3582328"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3" name="Right Arrow 2"/>
          <p:cNvSpPr/>
          <p:nvPr/>
        </p:nvSpPr>
        <p:spPr>
          <a:xfrm>
            <a:off x="4664968" y="3933056"/>
            <a:ext cx="576064"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1"/>
          <p:cNvSpPr txBox="1"/>
          <p:nvPr/>
        </p:nvSpPr>
        <p:spPr>
          <a:xfrm>
            <a:off x="344488" y="980728"/>
            <a:ext cx="8856984" cy="1010121"/>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a:solidFill>
                  <a:srgbClr val="002776"/>
                </a:solidFill>
                <a:cs typeface="Arial" charset="0"/>
              </a:rPr>
              <a:t>La </a:t>
            </a:r>
            <a:r>
              <a:rPr lang="es-MX" sz="1200" dirty="0" smtClean="0">
                <a:solidFill>
                  <a:srgbClr val="002776"/>
                </a:solidFill>
                <a:cs typeface="Arial" charset="0"/>
              </a:rPr>
              <a:t>visión empresarial se mantiene similar a la actual, con agregados relacionados a haber alcanzado el reconocimiento regional como organización pública de referencia y enfocándose para mantener el liderazgo; a los componentes de gestión clave de Quito Turismo relacionados con su función dentro de las acciones del Plan Estratégico al 2021; destacando además la calidad humana y técnica de sus recursos humanos; y ampliando el perfil de transformación de Quito en un destino de múltiples experiencias de alta calidad y recordación.</a:t>
            </a:r>
            <a:endParaRPr lang="es-MX" sz="1200" dirty="0">
              <a:solidFill>
                <a:srgbClr val="002776"/>
              </a:solidFill>
              <a:cs typeface="Arial" charset="0"/>
            </a:endParaRPr>
          </a:p>
        </p:txBody>
      </p:sp>
    </p:spTree>
    <p:extLst>
      <p:ext uri="{BB962C8B-B14F-4D97-AF65-F5344CB8AC3E}">
        <p14:creationId xmlns:p14="http://schemas.microsoft.com/office/powerpoint/2010/main" val="4048260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los Valores y Principios Organizacionales</a:t>
            </a:r>
            <a:endParaRPr lang="es-ES" sz="1400" i="1" dirty="0">
              <a:solidFill>
                <a:srgbClr val="00B0F0"/>
              </a:solidFill>
              <a:cs typeface="Arial" charset="0"/>
            </a:endParaRPr>
          </a:p>
        </p:txBody>
      </p:sp>
      <p:sp>
        <p:nvSpPr>
          <p:cNvPr id="62" name="Content Placeholder 5"/>
          <p:cNvSpPr txBox="1">
            <a:spLocks/>
          </p:cNvSpPr>
          <p:nvPr/>
        </p:nvSpPr>
        <p:spPr bwMode="auto">
          <a:xfrm>
            <a:off x="231536" y="3744328"/>
            <a:ext cx="4230400" cy="2808312"/>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230156" indent="-228568" defTabSz="914272">
              <a:lnSpc>
                <a:spcPct val="106000"/>
              </a:lnSpc>
              <a:spcBef>
                <a:spcPts val="0"/>
              </a:spcBef>
              <a:spcAft>
                <a:spcPts val="0"/>
              </a:spcAft>
              <a:buClr>
                <a:srgbClr val="002060"/>
              </a:buClr>
              <a:buFont typeface="Arial" charset="0"/>
              <a:buAutoNum type="arabicPeriod"/>
            </a:pPr>
            <a:r>
              <a:rPr lang="es-ES" sz="1200" b="1" dirty="0" smtClean="0">
                <a:solidFill>
                  <a:srgbClr val="002776"/>
                </a:solidFill>
                <a:cs typeface="Arial" charset="0"/>
              </a:rPr>
              <a:t>Valores y Principios organizacionales</a:t>
            </a:r>
            <a:endParaRPr lang="es-ES" sz="1200" b="1"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Apertura al cambio</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Orientación a resultados </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Solidaridad </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Respeto</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Responsabilidad</a:t>
            </a:r>
          </a:p>
          <a:p>
            <a:pPr defTabSz="914272">
              <a:lnSpc>
                <a:spcPct val="106000"/>
              </a:lnSpc>
              <a:spcBef>
                <a:spcPts val="0"/>
              </a:spcBef>
              <a:spcAft>
                <a:spcPts val="0"/>
              </a:spcAft>
              <a:buClr>
                <a:srgbClr val="002060"/>
              </a:buClr>
            </a:pPr>
            <a:r>
              <a:rPr lang="es-ES" sz="1200" b="1" dirty="0" smtClean="0">
                <a:solidFill>
                  <a:srgbClr val="002776"/>
                </a:solidFill>
                <a:cs typeface="Arial" charset="0"/>
              </a:rPr>
              <a:t>2</a:t>
            </a:r>
            <a:r>
              <a:rPr lang="es-ES" sz="1200" b="1" dirty="0">
                <a:solidFill>
                  <a:srgbClr val="002776"/>
                </a:solidFill>
                <a:cs typeface="Arial" charset="0"/>
              </a:rPr>
              <a:t>. Declaración de los Valores y Principios Fundamentales</a:t>
            </a:r>
          </a:p>
          <a:p>
            <a:pPr marL="349202" defTabSz="914272">
              <a:lnSpc>
                <a:spcPct val="106000"/>
              </a:lnSpc>
              <a:spcBef>
                <a:spcPts val="0"/>
              </a:spcBef>
              <a:spcAft>
                <a:spcPts val="0"/>
              </a:spcAft>
              <a:buClr>
                <a:srgbClr val="002060"/>
              </a:buClr>
            </a:pPr>
            <a:r>
              <a:rPr lang="es-EC" sz="1200" dirty="0" smtClean="0">
                <a:solidFill>
                  <a:srgbClr val="002776"/>
                </a:solidFill>
                <a:cs typeface="Arial" charset="0"/>
              </a:rPr>
              <a:t>La </a:t>
            </a:r>
            <a:r>
              <a:rPr lang="es-EC" sz="1200" dirty="0">
                <a:solidFill>
                  <a:srgbClr val="002776"/>
                </a:solidFill>
                <a:cs typeface="Arial" charset="0"/>
              </a:rPr>
              <a:t>Empresa Pública Metropolitana de Gestión de Destino Turístico, Quito Turismo, brinda sus servicios en base a prácticas de gobierno corporativo socialmente responsables con la sociedad y el medio ambiente, regulando la relación entre el talento humano, las Direcciones y la alta gerencia de la organización.</a:t>
            </a:r>
            <a:endParaRPr lang="es-ES" sz="1200" dirty="0">
              <a:solidFill>
                <a:srgbClr val="002776"/>
              </a:solidFill>
              <a:cs typeface="Arial" charset="0"/>
            </a:endParaRPr>
          </a:p>
          <a:p>
            <a:pPr marL="228568" defTabSz="914272">
              <a:lnSpc>
                <a:spcPct val="106000"/>
              </a:lnSpc>
              <a:spcBef>
                <a:spcPts val="0"/>
              </a:spcBef>
              <a:spcAft>
                <a:spcPts val="0"/>
              </a:spcAft>
              <a:buClr>
                <a:srgbClr val="002060"/>
              </a:buClr>
            </a:pPr>
            <a:r>
              <a:rPr lang="es-ES" sz="1200" b="1" dirty="0">
                <a:solidFill>
                  <a:srgbClr val="002776"/>
                </a:solidFill>
                <a:cs typeface="Arial" charset="0"/>
              </a:rPr>
              <a:t> </a:t>
            </a:r>
          </a:p>
          <a:p>
            <a:pPr marL="230156" indent="-228568" defTabSz="914272">
              <a:lnSpc>
                <a:spcPct val="106000"/>
              </a:lnSpc>
              <a:spcBef>
                <a:spcPts val="0"/>
              </a:spcBef>
              <a:spcAft>
                <a:spcPts val="0"/>
              </a:spcAft>
              <a:buClr>
                <a:srgbClr val="002060"/>
              </a:buClr>
              <a:buFont typeface="Arial" charset="0"/>
              <a:buAutoNum type="arabicPeriod"/>
            </a:pPr>
            <a:endParaRPr lang="es-ES" sz="1200" b="1" dirty="0">
              <a:solidFill>
                <a:srgbClr val="002776"/>
              </a:solidFill>
              <a:cs typeface="Arial" charset="0"/>
            </a:endParaRPr>
          </a:p>
        </p:txBody>
      </p:sp>
      <p:sp>
        <p:nvSpPr>
          <p:cNvPr id="2" name="Slide Number Placeholder 1"/>
          <p:cNvSpPr>
            <a:spLocks noGrp="1"/>
          </p:cNvSpPr>
          <p:nvPr>
            <p:ph type="sldNum" sz="quarter" idx="10"/>
          </p:nvPr>
        </p:nvSpPr>
        <p:spPr>
          <a:xfrm>
            <a:off x="450208" y="6573159"/>
            <a:ext cx="306387" cy="125195"/>
          </a:xfrm>
        </p:spPr>
        <p:txBody>
          <a:bodyPr/>
          <a:lstStyle/>
          <a:p>
            <a:fld id="{20A7A354-C5FB-4D1E-BE75-5A939ED93F75}" type="slidenum">
              <a:rPr lang="es-ES" smtClean="0">
                <a:solidFill>
                  <a:srgbClr val="002776"/>
                </a:solidFill>
              </a:rPr>
              <a:pPr/>
              <a:t>73</a:t>
            </a:fld>
            <a:endParaRPr lang="es-ES" dirty="0">
              <a:solidFill>
                <a:srgbClr val="002776"/>
              </a:solidFill>
            </a:endParaRPr>
          </a:p>
        </p:txBody>
      </p:sp>
      <p:sp>
        <p:nvSpPr>
          <p:cNvPr id="5" name="Content Placeholder 5"/>
          <p:cNvSpPr txBox="1">
            <a:spLocks/>
          </p:cNvSpPr>
          <p:nvPr/>
        </p:nvSpPr>
        <p:spPr bwMode="auto">
          <a:xfrm>
            <a:off x="4953005" y="3717032"/>
            <a:ext cx="4680515" cy="2808312"/>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230156" indent="-228568" defTabSz="914272">
              <a:lnSpc>
                <a:spcPct val="106000"/>
              </a:lnSpc>
              <a:spcBef>
                <a:spcPts val="0"/>
              </a:spcBef>
              <a:spcAft>
                <a:spcPts val="0"/>
              </a:spcAft>
              <a:buClr>
                <a:srgbClr val="002060"/>
              </a:buClr>
              <a:buFont typeface="Arial" charset="0"/>
              <a:buAutoNum type="arabicPeriod"/>
            </a:pPr>
            <a:r>
              <a:rPr lang="es-ES" sz="1200" b="1" dirty="0" smtClean="0">
                <a:solidFill>
                  <a:srgbClr val="002776"/>
                </a:solidFill>
                <a:cs typeface="Arial" charset="0"/>
              </a:rPr>
              <a:t>Valores y Principios organizacionales</a:t>
            </a:r>
            <a:endParaRPr lang="es-ES" sz="1200" b="1"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Compromiso para lograr el </a:t>
            </a:r>
            <a:r>
              <a:rPr lang="es-ES" sz="1200" dirty="0">
                <a:solidFill>
                  <a:srgbClr val="002776"/>
                </a:solidFill>
                <a:cs typeface="Arial" charset="0"/>
              </a:rPr>
              <a:t>cambio</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Orientación comercial y a </a:t>
            </a:r>
            <a:r>
              <a:rPr lang="es-ES" sz="1200" dirty="0">
                <a:solidFill>
                  <a:srgbClr val="002776"/>
                </a:solidFill>
                <a:cs typeface="Arial" charset="0"/>
              </a:rPr>
              <a:t>resultados </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Ambición y Liderazgo positivos</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Solidaridad y Generosidad</a:t>
            </a:r>
            <a:endParaRPr lang="es-ES" sz="1200"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Ética y respeto</a:t>
            </a:r>
            <a:endParaRPr lang="es-ES" sz="1200"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Responsabilidad técnica con el sistema turístico </a:t>
            </a:r>
            <a:endParaRPr lang="es-ES" sz="1200" b="1" dirty="0">
              <a:solidFill>
                <a:srgbClr val="002776"/>
              </a:solidFill>
              <a:cs typeface="Arial" charset="0"/>
            </a:endParaRPr>
          </a:p>
          <a:p>
            <a:pPr defTabSz="914272">
              <a:lnSpc>
                <a:spcPct val="106000"/>
              </a:lnSpc>
              <a:spcBef>
                <a:spcPts val="0"/>
              </a:spcBef>
              <a:spcAft>
                <a:spcPts val="0"/>
              </a:spcAft>
              <a:buClr>
                <a:srgbClr val="002060"/>
              </a:buClr>
            </a:pPr>
            <a:r>
              <a:rPr lang="es-ES" sz="1200" b="1" dirty="0" smtClean="0">
                <a:solidFill>
                  <a:srgbClr val="002776"/>
                </a:solidFill>
                <a:cs typeface="Arial" charset="0"/>
              </a:rPr>
              <a:t>2</a:t>
            </a:r>
            <a:r>
              <a:rPr lang="es-ES" sz="1200" b="1" dirty="0">
                <a:solidFill>
                  <a:srgbClr val="002776"/>
                </a:solidFill>
                <a:cs typeface="Arial" charset="0"/>
              </a:rPr>
              <a:t>. Declaración de los Valores y Principios Fundamentales</a:t>
            </a:r>
          </a:p>
          <a:p>
            <a:pPr marL="349202" defTabSz="914272">
              <a:lnSpc>
                <a:spcPct val="106000"/>
              </a:lnSpc>
              <a:spcBef>
                <a:spcPts val="0"/>
              </a:spcBef>
              <a:spcAft>
                <a:spcPts val="0"/>
              </a:spcAft>
              <a:buClr>
                <a:srgbClr val="002060"/>
              </a:buClr>
            </a:pPr>
            <a:r>
              <a:rPr lang="es-EC" sz="1200" dirty="0" smtClean="0">
                <a:solidFill>
                  <a:srgbClr val="002776"/>
                </a:solidFill>
                <a:cs typeface="Arial" charset="0"/>
              </a:rPr>
              <a:t>La </a:t>
            </a:r>
            <a:r>
              <a:rPr lang="es-EC" sz="1200" dirty="0">
                <a:solidFill>
                  <a:srgbClr val="002776"/>
                </a:solidFill>
                <a:cs typeface="Arial" charset="0"/>
              </a:rPr>
              <a:t>Empresa Pública Metropolitana de Gestión de Destino Turístico, Quito Turismo, brinda sus servicios en base a prácticas de gobierno corporativo socialmente responsables con la sociedad y el medio ambiente, regulando la relación entre el talento humano, las Direcciones y la alta gerencia de la organización.</a:t>
            </a:r>
            <a:endParaRPr lang="es-ES" sz="1200" dirty="0">
              <a:solidFill>
                <a:srgbClr val="002776"/>
              </a:solidFill>
              <a:cs typeface="Arial" charset="0"/>
            </a:endParaRPr>
          </a:p>
          <a:p>
            <a:pPr marL="228568" defTabSz="914272">
              <a:lnSpc>
                <a:spcPct val="106000"/>
              </a:lnSpc>
              <a:spcBef>
                <a:spcPts val="0"/>
              </a:spcBef>
              <a:spcAft>
                <a:spcPts val="0"/>
              </a:spcAft>
              <a:buClr>
                <a:srgbClr val="002060"/>
              </a:buClr>
            </a:pPr>
            <a:r>
              <a:rPr lang="es-ES" sz="1200" b="1" dirty="0">
                <a:solidFill>
                  <a:srgbClr val="002776"/>
                </a:solidFill>
                <a:cs typeface="Arial" charset="0"/>
              </a:rPr>
              <a:t> </a:t>
            </a:r>
          </a:p>
          <a:p>
            <a:pPr marL="230156" indent="-228568" defTabSz="914272">
              <a:lnSpc>
                <a:spcPct val="106000"/>
              </a:lnSpc>
              <a:spcBef>
                <a:spcPts val="0"/>
              </a:spcBef>
              <a:spcAft>
                <a:spcPts val="0"/>
              </a:spcAft>
              <a:buClr>
                <a:srgbClr val="002060"/>
              </a:buClr>
              <a:buFont typeface="Arial" charset="0"/>
              <a:buAutoNum type="arabicPeriod"/>
            </a:pPr>
            <a:endParaRPr lang="es-ES" sz="1200" b="1" dirty="0">
              <a:solidFill>
                <a:srgbClr val="002776"/>
              </a:solidFill>
              <a:cs typeface="Arial" charset="0"/>
            </a:endParaRPr>
          </a:p>
        </p:txBody>
      </p:sp>
      <p:sp>
        <p:nvSpPr>
          <p:cNvPr id="7" name="Text Box 17"/>
          <p:cNvSpPr txBox="1">
            <a:spLocks noChangeArrowheads="1"/>
          </p:cNvSpPr>
          <p:nvPr>
            <p:custDataLst>
              <p:tags r:id="rId1"/>
            </p:custDataLst>
          </p:nvPr>
        </p:nvSpPr>
        <p:spPr bwMode="auto">
          <a:xfrm>
            <a:off x="231536" y="3201796"/>
            <a:ext cx="4230400"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4953005" y="3174500"/>
            <a:ext cx="4680515"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uadroTexto 1"/>
          <p:cNvSpPr txBox="1"/>
          <p:nvPr/>
        </p:nvSpPr>
        <p:spPr>
          <a:xfrm>
            <a:off x="344488" y="980728"/>
            <a:ext cx="9073008" cy="2118117"/>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smtClean="0">
                <a:solidFill>
                  <a:srgbClr val="002776"/>
                </a:solidFill>
                <a:cs typeface="Arial" charset="0"/>
              </a:rPr>
              <a:t>La Declaración de valores y principios fundamentales se mantiene, que por su amplitud, es vigente hasta 2021. En cuanto a los valores y principios puntuales, se tiene algunas adaptaciones y agregados:  </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Cambio: de manifestar apertura al cambio, desde una postura de aceptación más pasiva, se pasa a un compromiso con la generación del cambio, con actitud activa como clave para el relanzamiento de Quito como destino turístico.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Orientación: además de su orientación a resultados, se amplía a una orientación más comercial del desarrollo del turismo.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Ambición: se agrega la ambición positiva como valor, en el sentido de ambicionar enérgicamente un destino turístico único para el mercado mundial, por su oferta dinámica, novedosa, de gran y pequeño formato, de experiencias auténticas.</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Liderazgo: se agrega el liderazgo como principio, tanto de organización pública como de gestión y activación de iniciativas. </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Solidaridad: agrega generosidad como principio del accionar de Quito Turismo, buscando el beneficio común de los involucrados.</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Respeto: se agrega la ética, como valor primero.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Responsabilidad: se especifica que es sobre el perfil técnico y hacia el sector turístico y de reuniones de Quito.</a:t>
            </a:r>
          </a:p>
        </p:txBody>
      </p:sp>
      <p:sp>
        <p:nvSpPr>
          <p:cNvPr id="10" name="Right Arrow 9"/>
          <p:cNvSpPr/>
          <p:nvPr/>
        </p:nvSpPr>
        <p:spPr>
          <a:xfrm>
            <a:off x="4561896" y="4149080"/>
            <a:ext cx="288037"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32946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smtClean="0">
                <a:solidFill>
                  <a:srgbClr val="00B0F0"/>
                </a:solidFill>
                <a:cs typeface="Arial" charset="0"/>
              </a:rPr>
              <a:t>Definición de los Objetivos Estratégicos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a:xfrm>
            <a:off x="450208" y="6573159"/>
            <a:ext cx="306387" cy="125195"/>
          </a:xfrm>
        </p:spPr>
        <p:txBody>
          <a:bodyPr/>
          <a:lstStyle/>
          <a:p>
            <a:fld id="{20A7A354-C5FB-4D1E-BE75-5A939ED93F75}" type="slidenum">
              <a:rPr lang="es-ES" smtClean="0">
                <a:solidFill>
                  <a:srgbClr val="002776"/>
                </a:solidFill>
              </a:rPr>
              <a:pPr/>
              <a:t>74</a:t>
            </a:fld>
            <a:endParaRPr lang="es-ES" dirty="0">
              <a:solidFill>
                <a:srgbClr val="002776"/>
              </a:solidFill>
            </a:endParaRPr>
          </a:p>
        </p:txBody>
      </p:sp>
      <p:sp>
        <p:nvSpPr>
          <p:cNvPr id="7" name="Text Box 17"/>
          <p:cNvSpPr txBox="1">
            <a:spLocks noChangeArrowheads="1"/>
          </p:cNvSpPr>
          <p:nvPr>
            <p:custDataLst>
              <p:tags r:id="rId1"/>
            </p:custDataLst>
          </p:nvPr>
        </p:nvSpPr>
        <p:spPr bwMode="auto">
          <a:xfrm>
            <a:off x="231536" y="1837968"/>
            <a:ext cx="4230400" cy="22593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4953004" y="1831768"/>
            <a:ext cx="4680515" cy="22593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uadroTexto 1"/>
          <p:cNvSpPr txBox="1"/>
          <p:nvPr/>
        </p:nvSpPr>
        <p:spPr>
          <a:xfrm>
            <a:off x="231536" y="939784"/>
            <a:ext cx="9401982" cy="825455"/>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ES" sz="1200" dirty="0" smtClean="0">
                <a:solidFill>
                  <a:srgbClr val="002776"/>
                </a:solidFill>
                <a:cs typeface="Arial" charset="0"/>
              </a:rPr>
              <a:t>Los objetivos estratégicos para el 2021 se relacionan a las actividades clave a realizar por Quito Turismo, detallando la calidad de los objetivos, buscando ampliar los resultados en calidad (posicionamientos claro, desarrollo icónico y de envergadura, etc.) y extendiendo los alcances (turismo, reuniones, encadenamientos productivos). Se agrega un objetivo específico relacionado al impacto económico buscado en la generación de divisas y la contribución general del sector al PIB del DMQ.</a:t>
            </a:r>
          </a:p>
        </p:txBody>
      </p:sp>
      <p:sp>
        <p:nvSpPr>
          <p:cNvPr id="10" name="Right Arrow 9"/>
          <p:cNvSpPr/>
          <p:nvPr/>
        </p:nvSpPr>
        <p:spPr>
          <a:xfrm>
            <a:off x="4561896" y="4149080"/>
            <a:ext cx="288037"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ontent Placeholder 5"/>
          <p:cNvSpPr txBox="1">
            <a:spLocks/>
          </p:cNvSpPr>
          <p:nvPr/>
        </p:nvSpPr>
        <p:spPr bwMode="auto">
          <a:xfrm>
            <a:off x="259464" y="2148962"/>
            <a:ext cx="4230400" cy="4424197"/>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588" algn="just" defTabSz="914272">
              <a:lnSpc>
                <a:spcPct val="106000"/>
              </a:lnSpc>
              <a:spcBef>
                <a:spcPts val="0"/>
              </a:spcBef>
              <a:spcAft>
                <a:spcPts val="600"/>
              </a:spcAft>
              <a:buClr>
                <a:srgbClr val="002060"/>
              </a:buClr>
            </a:pPr>
            <a:endParaRPr lang="es-EC"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Posicionar a la ciudad a nivel local, nacional e internacional en 5 años a través del desarrollo de los atributos y valores únicos de la ciudad</a:t>
            </a:r>
            <a:endParaRPr lang="es-ES"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Atraer inversiones y negocios a la ciudad de Quito para mejorar su desarrollo económico y competitividad</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Mejorar los niveles de seguridad de la ciudad para consolidar a Quito como una de las ciudades más seguras de América al 2019</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Hacer de Quito una de las ciudades con mejor calidad de vida y de entorno para sus ciudadanos y visitantes</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Desarrollar una oferta innovadora de servicios turísticos potente y de calidad para lograr una experiencia única del visitante</a:t>
            </a:r>
            <a:endParaRPr lang="es-ES" sz="1200" dirty="0">
              <a:solidFill>
                <a:srgbClr val="002776"/>
              </a:solidFill>
              <a:cs typeface="Arial" charset="0"/>
            </a:endParaRPr>
          </a:p>
        </p:txBody>
      </p:sp>
      <p:sp>
        <p:nvSpPr>
          <p:cNvPr id="13" name="Content Placeholder 5"/>
          <p:cNvSpPr txBox="1">
            <a:spLocks/>
          </p:cNvSpPr>
          <p:nvPr/>
        </p:nvSpPr>
        <p:spPr bwMode="auto">
          <a:xfrm>
            <a:off x="4980931" y="2148962"/>
            <a:ext cx="4680515" cy="4424197"/>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588" algn="just" defTabSz="914272">
              <a:lnSpc>
                <a:spcPct val="106000"/>
              </a:lnSpc>
              <a:spcBef>
                <a:spcPts val="0"/>
              </a:spcBef>
              <a:spcAft>
                <a:spcPts val="600"/>
              </a:spcAft>
              <a:buClr>
                <a:srgbClr val="002060"/>
              </a:buClr>
            </a:pPr>
            <a:endParaRPr lang="es-ES" sz="1200" dirty="0" smtClean="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Posicionar claramente </a:t>
            </a:r>
            <a:r>
              <a:rPr lang="es-ES" sz="1200" dirty="0" smtClean="0">
                <a:solidFill>
                  <a:srgbClr val="002776"/>
                </a:solidFill>
                <a:cs typeface="Arial" charset="0"/>
              </a:rPr>
              <a:t>a la ciudad a nivel local, nacional e internacional a través del desarrollo, la comunicación y la promoción de sus </a:t>
            </a:r>
            <a:r>
              <a:rPr lang="es-ES" sz="1200" b="1" dirty="0" smtClean="0">
                <a:solidFill>
                  <a:srgbClr val="002776"/>
                </a:solidFill>
                <a:cs typeface="Arial" charset="0"/>
              </a:rPr>
              <a:t>atributos y valores únicos </a:t>
            </a:r>
            <a:r>
              <a:rPr lang="es-ES" sz="1200" dirty="0" smtClean="0">
                <a:solidFill>
                  <a:srgbClr val="002776"/>
                </a:solidFill>
                <a:cs typeface="Arial" charset="0"/>
              </a:rPr>
              <a:t>como </a:t>
            </a:r>
            <a:r>
              <a:rPr lang="es-ES" sz="1200" b="1" dirty="0" smtClean="0">
                <a:solidFill>
                  <a:srgbClr val="002776"/>
                </a:solidFill>
                <a:cs typeface="Arial" charset="0"/>
              </a:rPr>
              <a:t>destino turístico y de reuniones</a:t>
            </a:r>
            <a:endParaRPr lang="es-ES" sz="1200" b="1"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Maximizar el desarrollo </a:t>
            </a:r>
            <a:r>
              <a:rPr lang="es-ES" sz="1200" dirty="0" smtClean="0">
                <a:solidFill>
                  <a:srgbClr val="002776"/>
                </a:solidFill>
                <a:cs typeface="Arial" charset="0"/>
              </a:rPr>
              <a:t>de </a:t>
            </a:r>
            <a:r>
              <a:rPr lang="es-ES" sz="1200" b="1" dirty="0" smtClean="0">
                <a:solidFill>
                  <a:srgbClr val="002776"/>
                </a:solidFill>
                <a:cs typeface="Arial" charset="0"/>
              </a:rPr>
              <a:t>oferta turística urbana icónica</a:t>
            </a:r>
            <a:r>
              <a:rPr lang="es-ES" sz="1200" dirty="0" smtClean="0">
                <a:solidFill>
                  <a:srgbClr val="002776"/>
                </a:solidFill>
                <a:cs typeface="Arial" charset="0"/>
              </a:rPr>
              <a:t>, de gran </a:t>
            </a:r>
            <a:r>
              <a:rPr lang="es-ES" sz="1200" b="1" dirty="0" smtClean="0">
                <a:solidFill>
                  <a:srgbClr val="002776"/>
                </a:solidFill>
                <a:cs typeface="Arial" charset="0"/>
              </a:rPr>
              <a:t>envergadura</a:t>
            </a:r>
            <a:r>
              <a:rPr lang="es-ES" sz="1200" dirty="0" smtClean="0">
                <a:solidFill>
                  <a:srgbClr val="002776"/>
                </a:solidFill>
                <a:cs typeface="Arial" charset="0"/>
              </a:rPr>
              <a:t>, </a:t>
            </a:r>
            <a:r>
              <a:rPr lang="es-ES" sz="1200" b="1" dirty="0" smtClean="0">
                <a:solidFill>
                  <a:srgbClr val="002776"/>
                </a:solidFill>
                <a:cs typeface="Arial" charset="0"/>
              </a:rPr>
              <a:t>dinámica</a:t>
            </a:r>
            <a:r>
              <a:rPr lang="es-ES" sz="1200" dirty="0" smtClean="0">
                <a:solidFill>
                  <a:srgbClr val="002776"/>
                </a:solidFill>
                <a:cs typeface="Arial" charset="0"/>
              </a:rPr>
              <a:t>, </a:t>
            </a:r>
            <a:r>
              <a:rPr lang="es-ES" sz="1200" b="1" dirty="0" smtClean="0">
                <a:solidFill>
                  <a:srgbClr val="002776"/>
                </a:solidFill>
                <a:cs typeface="Arial" charset="0"/>
              </a:rPr>
              <a:t>innovadora </a:t>
            </a:r>
            <a:r>
              <a:rPr lang="es-ES" sz="1200" dirty="0" smtClean="0">
                <a:solidFill>
                  <a:srgbClr val="002776"/>
                </a:solidFill>
                <a:cs typeface="Arial" charset="0"/>
              </a:rPr>
              <a:t>y </a:t>
            </a:r>
            <a:r>
              <a:rPr lang="es-ES" sz="1200" b="1" dirty="0" smtClean="0">
                <a:solidFill>
                  <a:srgbClr val="002776"/>
                </a:solidFill>
                <a:cs typeface="Arial" charset="0"/>
              </a:rPr>
              <a:t>atractiva </a:t>
            </a:r>
            <a:r>
              <a:rPr lang="es-ES" sz="1200" dirty="0" smtClean="0">
                <a:solidFill>
                  <a:srgbClr val="002776"/>
                </a:solidFill>
                <a:cs typeface="Arial" charset="0"/>
              </a:rPr>
              <a:t>para la demanda, para </a:t>
            </a:r>
            <a:r>
              <a:rPr lang="es-ES" sz="1200" dirty="0">
                <a:solidFill>
                  <a:srgbClr val="002776"/>
                </a:solidFill>
                <a:cs typeface="Arial" charset="0"/>
              </a:rPr>
              <a:t>lograr una experiencia única </a:t>
            </a:r>
            <a:r>
              <a:rPr lang="es-ES" sz="1200" dirty="0" smtClean="0">
                <a:solidFill>
                  <a:srgbClr val="002776"/>
                </a:solidFill>
                <a:cs typeface="Arial" charset="0"/>
              </a:rPr>
              <a:t>de la ciudad</a:t>
            </a:r>
            <a:endParaRPr lang="es-ES"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Optimizar la atracción de inversiones </a:t>
            </a:r>
            <a:r>
              <a:rPr lang="es-ES" sz="1200" dirty="0" smtClean="0">
                <a:solidFill>
                  <a:srgbClr val="002776"/>
                </a:solidFill>
                <a:cs typeface="Arial" charset="0"/>
              </a:rPr>
              <a:t>y negocios, tanto para el inversor como para los beneficiarios de la ciudad, para </a:t>
            </a:r>
            <a:r>
              <a:rPr lang="es-ES" sz="1200" b="1" dirty="0" smtClean="0">
                <a:solidFill>
                  <a:srgbClr val="002776"/>
                </a:solidFill>
                <a:cs typeface="Arial" charset="0"/>
              </a:rPr>
              <a:t>mejorar </a:t>
            </a:r>
            <a:r>
              <a:rPr lang="es-ES" sz="1200" dirty="0" smtClean="0">
                <a:solidFill>
                  <a:srgbClr val="002776"/>
                </a:solidFill>
                <a:cs typeface="Arial" charset="0"/>
              </a:rPr>
              <a:t>su </a:t>
            </a:r>
            <a:r>
              <a:rPr lang="es-ES" sz="1200" b="1" dirty="0" smtClean="0">
                <a:solidFill>
                  <a:srgbClr val="002776"/>
                </a:solidFill>
                <a:cs typeface="Arial" charset="0"/>
              </a:rPr>
              <a:t>desarrollo y encadenamiento </a:t>
            </a:r>
            <a:r>
              <a:rPr lang="es-ES" sz="1200" dirty="0" smtClean="0">
                <a:solidFill>
                  <a:srgbClr val="002776"/>
                </a:solidFill>
                <a:cs typeface="Arial" charset="0"/>
              </a:rPr>
              <a:t>económico y competitividad</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a:solidFill>
                  <a:srgbClr val="002776"/>
                </a:solidFill>
                <a:cs typeface="Arial" charset="0"/>
              </a:rPr>
              <a:t>Hacer de </a:t>
            </a:r>
            <a:r>
              <a:rPr lang="es-ES" sz="1200" b="1" dirty="0">
                <a:solidFill>
                  <a:srgbClr val="002776"/>
                </a:solidFill>
                <a:cs typeface="Arial" charset="0"/>
              </a:rPr>
              <a:t>Quito </a:t>
            </a:r>
            <a:r>
              <a:rPr lang="es-ES" sz="1200" dirty="0">
                <a:solidFill>
                  <a:srgbClr val="002776"/>
                </a:solidFill>
                <a:cs typeface="Arial" charset="0"/>
              </a:rPr>
              <a:t>una de las </a:t>
            </a:r>
            <a:r>
              <a:rPr lang="es-ES" sz="1200" b="1" dirty="0">
                <a:solidFill>
                  <a:srgbClr val="002776"/>
                </a:solidFill>
                <a:cs typeface="Arial" charset="0"/>
              </a:rPr>
              <a:t>ciudades más atractivas de Latinoamérica </a:t>
            </a:r>
            <a:r>
              <a:rPr lang="es-ES" sz="1200" dirty="0">
                <a:solidFill>
                  <a:srgbClr val="002776"/>
                </a:solidFill>
                <a:cs typeface="Arial" charset="0"/>
              </a:rPr>
              <a:t>para la realización de visitas turísticas, reuniones y eventos</a:t>
            </a: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Mejorar los niveles de conectividad integral </a:t>
            </a:r>
            <a:r>
              <a:rPr lang="es-ES" sz="1200" dirty="0" smtClean="0">
                <a:solidFill>
                  <a:srgbClr val="002776"/>
                </a:solidFill>
                <a:cs typeface="Arial" charset="0"/>
              </a:rPr>
              <a:t>de la ciudad para la captación de visitantes internacionales</a:t>
            </a: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Mejorar los niveles de ingresos de divisas </a:t>
            </a:r>
            <a:r>
              <a:rPr lang="es-ES" sz="1200" dirty="0" smtClean="0">
                <a:solidFill>
                  <a:srgbClr val="002776"/>
                </a:solidFill>
                <a:cs typeface="Arial" charset="0"/>
              </a:rPr>
              <a:t>al destino y </a:t>
            </a:r>
            <a:r>
              <a:rPr lang="es-ES" sz="1200" b="1" dirty="0" smtClean="0">
                <a:solidFill>
                  <a:srgbClr val="002776"/>
                </a:solidFill>
                <a:cs typeface="Arial" charset="0"/>
              </a:rPr>
              <a:t>la contribución del turismo al PIB </a:t>
            </a:r>
            <a:r>
              <a:rPr lang="es-ES" sz="1200" dirty="0" smtClean="0">
                <a:solidFill>
                  <a:srgbClr val="002776"/>
                </a:solidFill>
                <a:cs typeface="Arial" charset="0"/>
              </a:rPr>
              <a:t>del DMQ, a través de más visitantes, mayor estadía, más productos turísticos disponibles, y mayor nivel de calidad de la oferta</a:t>
            </a:r>
          </a:p>
        </p:txBody>
      </p:sp>
    </p:spTree>
    <p:extLst>
      <p:ext uri="{BB962C8B-B14F-4D97-AF65-F5344CB8AC3E}">
        <p14:creationId xmlns:p14="http://schemas.microsoft.com/office/powerpoint/2010/main" val="10545647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txBox="1">
            <a:spLocks/>
          </p:cNvSpPr>
          <p:nvPr/>
        </p:nvSpPr>
        <p:spPr bwMode="auto">
          <a:xfrm>
            <a:off x="450585" y="3861055"/>
            <a:ext cx="6640116"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800" dirty="0">
                <a:solidFill>
                  <a:srgbClr val="002776"/>
                </a:solidFill>
                <a:cs typeface="Arial" pitchFamily="34" charset="0"/>
              </a:rPr>
              <a:t>Deloitte se refiere a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a:t>
            </a:r>
            <a:r>
              <a:rPr lang="es-ES" sz="800" i="1" dirty="0" err="1">
                <a:solidFill>
                  <a:srgbClr val="002776"/>
                </a:solidFill>
                <a:cs typeface="Arial" pitchFamily="34" charset="0"/>
              </a:rPr>
              <a:t>private</a:t>
            </a:r>
            <a:r>
              <a:rPr lang="es-ES" sz="800" i="1" dirty="0">
                <a:solidFill>
                  <a:srgbClr val="002776"/>
                </a:solidFill>
                <a:cs typeface="Arial" pitchFamily="34" charset="0"/>
              </a:rPr>
              <a:t> </a:t>
            </a:r>
            <a:r>
              <a:rPr lang="es-ES" sz="800" i="1" dirty="0" err="1">
                <a:solidFill>
                  <a:srgbClr val="002776"/>
                </a:solidFill>
                <a:cs typeface="Arial" pitchFamily="34" charset="0"/>
              </a:rPr>
              <a:t>company</a:t>
            </a:r>
            <a:r>
              <a:rPr lang="es-ES" sz="800" i="1" dirty="0">
                <a:solidFill>
                  <a:srgbClr val="002776"/>
                </a:solidFill>
                <a:cs typeface="Arial" pitchFamily="34" charset="0"/>
              </a:rPr>
              <a:t> </a:t>
            </a:r>
            <a:r>
              <a:rPr lang="es-ES" sz="800" i="1" dirty="0" err="1">
                <a:solidFill>
                  <a:srgbClr val="002776"/>
                </a:solidFill>
                <a:cs typeface="Arial" pitchFamily="34" charset="0"/>
              </a:rPr>
              <a:t>limited</a:t>
            </a:r>
            <a:r>
              <a:rPr lang="es-ES" sz="800" i="1" dirty="0">
                <a:solidFill>
                  <a:srgbClr val="002776"/>
                </a:solidFill>
                <a:cs typeface="Arial" pitchFamily="34" charset="0"/>
              </a:rPr>
              <a:t> </a:t>
            </a:r>
            <a:r>
              <a:rPr lang="es-ES" sz="800" i="1" dirty="0" err="1">
                <a:solidFill>
                  <a:srgbClr val="002776"/>
                </a:solidFill>
                <a:cs typeface="Arial" pitchFamily="34" charset="0"/>
              </a:rPr>
              <a:t>by</a:t>
            </a:r>
            <a:r>
              <a:rPr lang="es-ES" sz="800" i="1" dirty="0">
                <a:solidFill>
                  <a:srgbClr val="002776"/>
                </a:solidFill>
                <a:cs typeface="Arial" pitchFamily="34" charset="0"/>
              </a:rPr>
              <a:t> </a:t>
            </a:r>
            <a:r>
              <a:rPr lang="es-ES" sz="800" i="1" dirty="0" err="1">
                <a:solidFill>
                  <a:srgbClr val="002776"/>
                </a:solidFill>
                <a:cs typeface="Arial" pitchFamily="34" charset="0"/>
              </a:rPr>
              <a:t>guarantee</a:t>
            </a:r>
            <a:r>
              <a:rPr lang="es-ES" sz="800" dirty="0">
                <a:solidFill>
                  <a:srgbClr val="002776"/>
                </a:solidFill>
                <a:cs typeface="Arial" pitchFamily="34" charset="0"/>
              </a:rPr>
              <a:t>, de acuerdo con la legislación del Reino Unido) y a su red de firmas miembro, cada una de las cuales es una entidad independiente. En www.deloitte.com/about se ofrece una descripción detallada de la estructura legal de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y sus firmas miembro.</a:t>
            </a:r>
          </a:p>
          <a:p>
            <a:pPr fontAlgn="base">
              <a:spcBef>
                <a:spcPct val="0"/>
              </a:spcBef>
              <a:spcAft>
                <a:spcPct val="0"/>
              </a:spcAft>
            </a:pPr>
            <a:r>
              <a:rPr lang="es-ES" sz="800" dirty="0">
                <a:solidFill>
                  <a:srgbClr val="002776"/>
                </a:solidFill>
                <a:cs typeface="Arial" pitchFamily="34" charset="0"/>
              </a:rPr>
              <a:t> </a:t>
            </a:r>
          </a:p>
          <a:p>
            <a:pPr fontAlgn="base">
              <a:spcBef>
                <a:spcPct val="0"/>
              </a:spcBef>
              <a:spcAft>
                <a:spcPct val="0"/>
              </a:spcAft>
            </a:pPr>
            <a:r>
              <a:rPr lang="es-ES" sz="800" dirty="0">
                <a:solidFill>
                  <a:srgbClr val="002776"/>
                </a:solidFill>
                <a:cs typeface="Arial" pitchFamily="34" charset="0"/>
              </a:rPr>
              <a:t>Deloitte presta servicios de auditoría, asesoramiento fiscal y legal, consultoría y asesoramiento en transacciones corporativas a entidades que operan en un elevado número de sectores de actividad. La firma aporta su experiencia y alto nivel profesional ayudando a sus clientes a alcanzar sus objetivos empresariales en cualquier lugar del mundo. Para ello cuenta con el apoyo de una red global de firmas miembro presentes en más de 150 países y con aproximadamente 170.000 profesionales que han asumido el compromiso de ser modelo de excelencia.</a:t>
            </a:r>
          </a:p>
          <a:p>
            <a:pPr fontAlgn="base">
              <a:spcBef>
                <a:spcPct val="0"/>
              </a:spcBef>
              <a:spcAft>
                <a:spcPct val="0"/>
              </a:spcAft>
            </a:pPr>
            <a:endParaRPr lang="es-ES" sz="800" dirty="0">
              <a:solidFill>
                <a:srgbClr val="002776"/>
              </a:solidFill>
              <a:cs typeface="Arial" pitchFamily="34" charset="0"/>
            </a:endParaRPr>
          </a:p>
          <a:p>
            <a:pPr fontAlgn="base">
              <a:spcBef>
                <a:spcPct val="0"/>
              </a:spcBef>
              <a:spcAft>
                <a:spcPct val="0"/>
              </a:spcAft>
            </a:pPr>
            <a:r>
              <a:rPr lang="es-ES" sz="800" dirty="0">
                <a:solidFill>
                  <a:srgbClr val="002776"/>
                </a:solidFill>
                <a:cs typeface="Arial" pitchFamily="34" charset="0"/>
              </a:rPr>
              <a:t>Esta publicación contiene exclusivamente información de carácter general, y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Deloitte Global Services </a:t>
            </a:r>
            <a:r>
              <a:rPr lang="es-ES" sz="800" dirty="0" err="1">
                <a:solidFill>
                  <a:srgbClr val="002776"/>
                </a:solidFill>
                <a:cs typeface="Arial" pitchFamily="34" charset="0"/>
              </a:rPr>
              <a:t>Limited</a:t>
            </a:r>
            <a:r>
              <a:rPr lang="es-ES" sz="800" dirty="0">
                <a:solidFill>
                  <a:srgbClr val="002776"/>
                </a:solidFill>
                <a:cs typeface="Arial" pitchFamily="34" charset="0"/>
              </a:rPr>
              <a:t>, Deloitte Global Services Holdings </a:t>
            </a:r>
            <a:r>
              <a:rPr lang="es-ES" sz="800" dirty="0" err="1">
                <a:solidFill>
                  <a:srgbClr val="002776"/>
                </a:solidFill>
                <a:cs typeface="Arial" pitchFamily="34" charset="0"/>
              </a:rPr>
              <a:t>Limited</a:t>
            </a:r>
            <a:r>
              <a:rPr lang="es-ES" sz="800" dirty="0">
                <a:solidFill>
                  <a:srgbClr val="002776"/>
                </a:solidFill>
                <a:cs typeface="Arial" pitchFamily="34" charset="0"/>
              </a:rPr>
              <a:t>, la </a:t>
            </a:r>
            <a:r>
              <a:rPr lang="es-ES" sz="800" dirty="0" err="1">
                <a:solidFill>
                  <a:srgbClr val="002776"/>
                </a:solidFill>
                <a:cs typeface="Arial" pitchFamily="34" charset="0"/>
              </a:rPr>
              <a:t>Verein</a:t>
            </a:r>
            <a:r>
              <a:rPr lang="es-ES" sz="800" dirty="0">
                <a:solidFill>
                  <a:srgbClr val="002776"/>
                </a:solidFill>
                <a:cs typeface="Arial" pitchFamily="34" charset="0"/>
              </a:rPr>
              <a:t>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así como sus firmas miembro y las empresas asociadas de las firmas mencionadas (conjuntamente, la </a:t>
            </a:r>
            <a:r>
              <a:rPr lang="es-ES" altLang="es-ES" sz="800" dirty="0">
                <a:solidFill>
                  <a:srgbClr val="002776"/>
                </a:solidFill>
                <a:cs typeface="Arial" pitchFamily="34" charset="0"/>
              </a:rPr>
              <a:t>“</a:t>
            </a:r>
            <a:r>
              <a:rPr lang="es-ES" sz="800" dirty="0">
                <a:solidFill>
                  <a:srgbClr val="002776"/>
                </a:solidFill>
                <a:cs typeface="Arial" pitchFamily="34" charset="0"/>
              </a:rPr>
              <a:t>Red Deloitte</a:t>
            </a:r>
            <a:r>
              <a:rPr lang="es-ES" altLang="es-ES" sz="800" dirty="0">
                <a:solidFill>
                  <a:srgbClr val="002776"/>
                </a:solidFill>
                <a:cs typeface="Arial" pitchFamily="34" charset="0"/>
              </a:rPr>
              <a:t>”</a:t>
            </a:r>
            <a:r>
              <a:rPr lang="es-ES" sz="800" dirty="0">
                <a:solidFill>
                  <a:srgbClr val="002776"/>
                </a:solidFill>
                <a:cs typeface="Arial" pitchFamily="34" charset="0"/>
              </a:rPr>
              <a:t>), no pretenden, por medio de esta publicación, prestar servicios o asesoramiento en materia contable, de negocios, financiera, de inversiones, legal, fiscal u otro tipo de servicio o asesoramiento profesional. Esta publicación no podrá sustituir a dicho asesoramiento o servicios profesionales, ni será utilizada como base para tomar decisiones o adoptar medidas que puedan afectar a su situación financiera o a su negocio. Antes de tomar cualquier decisión o adoptar cualquier medida que pueda afectar a su situación financiera o a su negocio, debe consultar con un asesor profesional cualificado. Ninguna entidad de la Red Deloitte se hace responsable de las pérdidas sufridas por cualquier persona que actúe basándose en esta publicación.</a:t>
            </a:r>
          </a:p>
        </p:txBody>
      </p:sp>
      <p:pic>
        <p:nvPicPr>
          <p:cNvPr id="34819" name="Picture 19" descr="DEL_P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08" y="2989266"/>
            <a:ext cx="37388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20A7A354-C5FB-4D1E-BE75-5A939ED93F75}" type="slidenum">
              <a:rPr lang="es-ES" smtClean="0">
                <a:solidFill>
                  <a:srgbClr val="FFFFFF"/>
                </a:solidFill>
              </a:rPr>
              <a:pPr/>
              <a:t>75</a:t>
            </a:fld>
            <a:endParaRPr lang="es-ES">
              <a:solidFill>
                <a:srgbClr val="FFFFFF"/>
              </a:solidFill>
            </a:endParaRPr>
          </a:p>
        </p:txBody>
      </p:sp>
    </p:spTree>
    <p:extLst>
      <p:ext uri="{BB962C8B-B14F-4D97-AF65-F5344CB8AC3E}">
        <p14:creationId xmlns:p14="http://schemas.microsoft.com/office/powerpoint/2010/main" val="408764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Glosario de Términos </a:t>
            </a:r>
            <a:r>
              <a:rPr lang="es-ES" b="1" dirty="0">
                <a:solidFill>
                  <a:srgbClr val="002060"/>
                </a:solidFill>
                <a:cs typeface="Arial" charset="0"/>
              </a:rPr>
              <a:t>(</a:t>
            </a:r>
            <a:r>
              <a:rPr lang="es-ES" b="1" dirty="0" smtClean="0">
                <a:solidFill>
                  <a:srgbClr val="002060"/>
                </a:solidFill>
                <a:cs typeface="Arial" charset="0"/>
              </a:rPr>
              <a:t>ii/ii</a:t>
            </a:r>
            <a:r>
              <a:rPr lang="es-ES" b="1" dirty="0">
                <a:solidFill>
                  <a:srgbClr val="002060"/>
                </a:solidFill>
                <a:cs typeface="Arial" charset="0"/>
              </a:rPr>
              <a:t>)</a:t>
            </a:r>
            <a:endParaRPr lang="es-ES" i="1" dirty="0">
              <a:solidFill>
                <a:srgbClr val="00B0F0"/>
              </a:solidFill>
              <a:cs typeface="Arial" charset="0"/>
            </a:endParaRPr>
          </a:p>
        </p:txBody>
      </p:sp>
      <p:sp>
        <p:nvSpPr>
          <p:cNvPr id="3" name="Slide Number Placeholder 2"/>
          <p:cNvSpPr>
            <a:spLocks noGrp="1"/>
          </p:cNvSpPr>
          <p:nvPr>
            <p:ph type="sldNum" sz="quarter" idx="10"/>
          </p:nvPr>
        </p:nvSpPr>
        <p:spPr>
          <a:xfrm>
            <a:off x="450208" y="6554108"/>
            <a:ext cx="306387" cy="144247"/>
          </a:xfrm>
          <a:prstGeom prst="rect">
            <a:avLst/>
          </a:prstGeom>
        </p:spPr>
        <p:txBody>
          <a:bodyPr/>
          <a:lstStyle/>
          <a:p>
            <a:fld id="{20A7A354-C5FB-4D1E-BE75-5A939ED93F75}" type="slidenum">
              <a:rPr lang="es-ES" smtClean="0">
                <a:solidFill>
                  <a:srgbClr val="002776"/>
                </a:solidFill>
              </a:rPr>
              <a:pPr/>
              <a:t>8</a:t>
            </a:fld>
            <a:endParaRPr lang="es-ES" dirty="0">
              <a:solidFill>
                <a:srgbClr val="002776"/>
              </a:solidFill>
            </a:endParaRPr>
          </a:p>
        </p:txBody>
      </p:sp>
      <p:sp>
        <p:nvSpPr>
          <p:cNvPr id="30" name="Rectangle 29"/>
          <p:cNvSpPr/>
          <p:nvPr/>
        </p:nvSpPr>
        <p:spPr>
          <a:xfrm>
            <a:off x="524511" y="1021332"/>
            <a:ext cx="8748969" cy="5601465"/>
          </a:xfrm>
          <a:prstGeom prst="rect">
            <a:avLst/>
          </a:prstGeom>
        </p:spPr>
        <p:txBody>
          <a:bodyPr wrap="square" lIns="33223" tIns="45686" rIns="33223" bIns="45686">
            <a:spAutoFit/>
          </a:bodyPr>
          <a:lstStyle/>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Sustentabilidad: principio y proceso que tiene por objetivo encontrar el equilibrio social, ambiental y económico. En cuanto a las sustentabilidad económica nos referimos al equilibrio entre fuentes de ingresos de un negocio y sus costes y gastos asociados.</a:t>
            </a:r>
            <a:endParaRPr lang="es-ES"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 sz="1200" dirty="0">
                <a:solidFill>
                  <a:srgbClr val="002060"/>
                </a:solidFill>
                <a:ea typeface="Calibri" panose="020F0502020204030204" pitchFamily="34" charset="0"/>
                <a:cs typeface="Times New Roman" panose="02020603050405020304" pitchFamily="18" charset="0"/>
              </a:rPr>
              <a:t>Inversiones turísticas: la adquisición de unos derechos sobre unos activos con el convencimiento que éstos se aprecien o generen unos ingresos, esto </a:t>
            </a:r>
            <a:r>
              <a:rPr lang="es-ES" sz="1200" dirty="0" smtClean="0">
                <a:solidFill>
                  <a:srgbClr val="002060"/>
                </a:solidFill>
                <a:ea typeface="Calibri" panose="020F0502020204030204" pitchFamily="34" charset="0"/>
                <a:cs typeface="Times New Roman" panose="02020603050405020304" pitchFamily="18" charset="0"/>
              </a:rPr>
              <a:t>es, el </a:t>
            </a:r>
            <a:r>
              <a:rPr lang="es-ES" sz="1200" dirty="0">
                <a:solidFill>
                  <a:srgbClr val="002060"/>
                </a:solidFill>
                <a:ea typeface="Calibri" panose="020F0502020204030204" pitchFamily="34" charset="0"/>
                <a:cs typeface="Times New Roman" panose="02020603050405020304" pitchFamily="18" charset="0"/>
              </a:rPr>
              <a:t>retorno. En este caso </a:t>
            </a:r>
            <a:r>
              <a:rPr lang="es-ES" sz="1200" dirty="0" smtClean="0">
                <a:solidFill>
                  <a:srgbClr val="002060"/>
                </a:solidFill>
                <a:ea typeface="Calibri" panose="020F0502020204030204" pitchFamily="34" charset="0"/>
                <a:cs typeface="Times New Roman" panose="02020603050405020304" pitchFamily="18" charset="0"/>
              </a:rPr>
              <a:t>el objeto de la </a:t>
            </a:r>
            <a:r>
              <a:rPr lang="es-ES" sz="1200" dirty="0">
                <a:solidFill>
                  <a:srgbClr val="002060"/>
                </a:solidFill>
                <a:ea typeface="Calibri" panose="020F0502020204030204" pitchFamily="34" charset="0"/>
                <a:cs typeface="Times New Roman" panose="02020603050405020304" pitchFamily="18" charset="0"/>
              </a:rPr>
              <a:t>inversión versa sobre la industria turística.</a:t>
            </a:r>
          </a:p>
          <a:p>
            <a:pPr marL="285750" indent="-285750" algn="just">
              <a:spcBef>
                <a:spcPts val="277"/>
              </a:spcBef>
              <a:spcAft>
                <a:spcPts val="277"/>
              </a:spcAf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ROI: </a:t>
            </a:r>
            <a:r>
              <a:rPr lang="es-ES_tradnl" sz="1200" i="1" dirty="0" err="1">
                <a:solidFill>
                  <a:srgbClr val="002060"/>
                </a:solidFill>
                <a:ea typeface="Calibri" panose="020F0502020204030204" pitchFamily="34" charset="0"/>
                <a:cs typeface="Times New Roman" panose="02020603050405020304" pitchFamily="18" charset="0"/>
              </a:rPr>
              <a:t>Return</a:t>
            </a:r>
            <a:r>
              <a:rPr lang="es-ES_tradnl" sz="1200" i="1" dirty="0">
                <a:solidFill>
                  <a:srgbClr val="002060"/>
                </a:solidFill>
                <a:ea typeface="Calibri" panose="020F0502020204030204" pitchFamily="34" charset="0"/>
                <a:cs typeface="Times New Roman" panose="02020603050405020304" pitchFamily="18" charset="0"/>
              </a:rPr>
              <a:t> </a:t>
            </a:r>
            <a:r>
              <a:rPr lang="es-ES_tradnl" sz="1200" i="1" dirty="0" err="1">
                <a:solidFill>
                  <a:srgbClr val="002060"/>
                </a:solidFill>
                <a:ea typeface="Calibri" panose="020F0502020204030204" pitchFamily="34" charset="0"/>
                <a:cs typeface="Times New Roman" panose="02020603050405020304" pitchFamily="18" charset="0"/>
              </a:rPr>
              <a:t>On</a:t>
            </a:r>
            <a:r>
              <a:rPr lang="es-ES_tradnl" sz="1200" i="1" dirty="0">
                <a:solidFill>
                  <a:srgbClr val="002060"/>
                </a:solidFill>
                <a:ea typeface="Calibri" panose="020F0502020204030204" pitchFamily="34" charset="0"/>
                <a:cs typeface="Times New Roman" panose="02020603050405020304" pitchFamily="18" charset="0"/>
              </a:rPr>
              <a:t> </a:t>
            </a:r>
            <a:r>
              <a:rPr lang="es-ES_tradnl" sz="1200" i="1" dirty="0" err="1" smtClean="0">
                <a:solidFill>
                  <a:srgbClr val="002060"/>
                </a:solidFill>
                <a:ea typeface="Calibri" panose="020F0502020204030204" pitchFamily="34" charset="0"/>
                <a:cs typeface="Times New Roman" panose="02020603050405020304" pitchFamily="18" charset="0"/>
              </a:rPr>
              <a:t>Investment</a:t>
            </a:r>
            <a:r>
              <a:rPr lang="es-ES_tradnl" sz="1200" i="1" dirty="0" smtClean="0">
                <a:solidFill>
                  <a:srgbClr val="002060"/>
                </a:solidFill>
                <a:ea typeface="Calibri" panose="020F0502020204030204" pitchFamily="34" charset="0"/>
                <a:cs typeface="Times New Roman" panose="02020603050405020304" pitchFamily="18" charset="0"/>
              </a:rPr>
              <a:t> </a:t>
            </a:r>
            <a:r>
              <a:rPr lang="es-ES_tradnl" sz="1200" dirty="0" smtClean="0">
                <a:solidFill>
                  <a:srgbClr val="002060"/>
                </a:solidFill>
                <a:ea typeface="Calibri" panose="020F0502020204030204" pitchFamily="34" charset="0"/>
                <a:cs typeface="Times New Roman" panose="02020603050405020304" pitchFamily="18" charset="0"/>
              </a:rPr>
              <a:t>o en español Retorno a </a:t>
            </a:r>
            <a:r>
              <a:rPr lang="es-ES_tradnl" sz="1200" dirty="0">
                <a:solidFill>
                  <a:srgbClr val="002060"/>
                </a:solidFill>
                <a:ea typeface="Calibri" panose="020F0502020204030204" pitchFamily="34" charset="0"/>
                <a:cs typeface="Times New Roman" panose="02020603050405020304" pitchFamily="18" charset="0"/>
              </a:rPr>
              <a:t>la </a:t>
            </a:r>
            <a:r>
              <a:rPr lang="es-ES_tradnl" sz="1200" dirty="0" smtClean="0">
                <a:solidFill>
                  <a:srgbClr val="002060"/>
                </a:solidFill>
                <a:ea typeface="Calibri" panose="020F0502020204030204" pitchFamily="34" charset="0"/>
                <a:cs typeface="Times New Roman" panose="02020603050405020304" pitchFamily="18" charset="0"/>
              </a:rPr>
              <a:t>Inversión.</a:t>
            </a:r>
            <a:endParaRPr lang="es-ES"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 sz="1200" dirty="0" smtClean="0">
                <a:solidFill>
                  <a:srgbClr val="002060"/>
                </a:solidFill>
                <a:ea typeface="Calibri" panose="020F0502020204030204" pitchFamily="34" charset="0"/>
                <a:cs typeface="Times New Roman" panose="02020603050405020304" pitchFamily="18" charset="0"/>
              </a:rPr>
              <a:t>PIB: Producto Interior Bruto.</a:t>
            </a:r>
            <a:endParaRPr lang="es-ES"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APP: Administración Público Privado.</a:t>
            </a:r>
          </a:p>
          <a:p>
            <a:pPr marL="285750" lvl="0" indent="-285750" algn="just">
              <a:spcBef>
                <a:spcPts val="277"/>
              </a:spcBef>
              <a:spcAft>
                <a:spcPts val="277"/>
              </a:spcAft>
              <a:buFont typeface="Arial" panose="020B0604020202020204" pitchFamily="34" charset="0"/>
              <a:buChar char="•"/>
            </a:pPr>
            <a:r>
              <a:rPr lang="es-ES_tradnl" sz="1200" dirty="0" err="1">
                <a:solidFill>
                  <a:srgbClr val="002060"/>
                </a:solidFill>
                <a:ea typeface="Calibri" panose="020F0502020204030204" pitchFamily="34" charset="0"/>
                <a:cs typeface="Times New Roman" panose="02020603050405020304" pitchFamily="18" charset="0"/>
              </a:rPr>
              <a:t>ASAs</a:t>
            </a:r>
            <a:r>
              <a:rPr lang="es-ES_tradnl" sz="1200" dirty="0" smtClean="0">
                <a:solidFill>
                  <a:srgbClr val="002060"/>
                </a:solidFill>
                <a:ea typeface="Calibri" panose="020F0502020204030204" pitchFamily="34" charset="0"/>
                <a:cs typeface="Times New Roman" panose="02020603050405020304" pitchFamily="18" charset="0"/>
              </a:rPr>
              <a:t>: Acuerdos de Servicios Aéreos </a:t>
            </a:r>
            <a:r>
              <a:rPr lang="es-ES_tradnl" sz="1200" dirty="0">
                <a:solidFill>
                  <a:srgbClr val="002060"/>
                </a:solidFill>
                <a:ea typeface="Calibri" panose="020F0502020204030204" pitchFamily="34" charset="0"/>
                <a:cs typeface="Times New Roman" panose="02020603050405020304" pitchFamily="18" charset="0"/>
              </a:rPr>
              <a:t>los cuales se realizan </a:t>
            </a:r>
            <a:r>
              <a:rPr lang="es-CL" sz="1200" dirty="0">
                <a:solidFill>
                  <a:srgbClr val="002060"/>
                </a:solidFill>
                <a:ea typeface="Calibri" panose="020F0502020204030204" pitchFamily="34" charset="0"/>
                <a:cs typeface="Times New Roman" panose="02020603050405020304" pitchFamily="18" charset="0"/>
              </a:rPr>
              <a:t>entre países y son una gran herramienta para el desarrollo de la conectividad aérea de un país, a nivel regional e internacional. </a:t>
            </a:r>
            <a:r>
              <a:rPr lang="es-ES" sz="1200" dirty="0">
                <a:solidFill>
                  <a:srgbClr val="002060"/>
                </a:solidFill>
                <a:ea typeface="Calibri" panose="020F0502020204030204" pitchFamily="34" charset="0"/>
                <a:cs typeface="Times New Roman" panose="02020603050405020304" pitchFamily="18" charset="0"/>
              </a:rPr>
              <a:t>Estos acuerdos forman el marco jurídico a través del cual las aerolíneas nacionales e internacionales podrán fundamentar sus nuevas operaciones, creando oportunidades para el desarrollo de la conectividad, el incremento del </a:t>
            </a:r>
            <a:r>
              <a:rPr lang="es-ES" sz="1200" dirty="0" smtClean="0">
                <a:solidFill>
                  <a:srgbClr val="002060"/>
                </a:solidFill>
                <a:ea typeface="Calibri" panose="020F0502020204030204" pitchFamily="34" charset="0"/>
                <a:cs typeface="Times New Roman" panose="02020603050405020304" pitchFamily="18" charset="0"/>
              </a:rPr>
              <a:t>turismo, el </a:t>
            </a:r>
            <a:r>
              <a:rPr lang="es-ES" sz="1200" dirty="0">
                <a:solidFill>
                  <a:srgbClr val="002060"/>
                </a:solidFill>
                <a:ea typeface="Calibri" panose="020F0502020204030204" pitchFamily="34" charset="0"/>
                <a:cs typeface="Times New Roman" panose="02020603050405020304" pitchFamily="18" charset="0"/>
              </a:rPr>
              <a:t>fortalecimiento del intercambio comercial de productos nacionales, convirtiendo al país en un centro clave de movilización de pasajeros, carga y correo a nivel global.</a:t>
            </a:r>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ISD </a:t>
            </a:r>
            <a:r>
              <a:rPr lang="es-ES_tradnl" sz="1200" dirty="0">
                <a:solidFill>
                  <a:srgbClr val="002060"/>
                </a:solidFill>
                <a:ea typeface="Calibri" panose="020F0502020204030204" pitchFamily="34" charset="0"/>
                <a:cs typeface="Times New Roman" panose="02020603050405020304" pitchFamily="18" charset="0"/>
              </a:rPr>
              <a:t>(impuesto</a:t>
            </a:r>
            <a:r>
              <a:rPr lang="es-ES_tradnl" sz="1200" dirty="0" smtClean="0">
                <a:solidFill>
                  <a:srgbClr val="002060"/>
                </a:solidFill>
                <a:ea typeface="Calibri" panose="020F0502020204030204" pitchFamily="34" charset="0"/>
                <a:cs typeface="Times New Roman" panose="02020603050405020304" pitchFamily="18" charset="0"/>
              </a:rPr>
              <a:t>): Impuesto a la Salida de Divisas.</a:t>
            </a:r>
            <a:endParaRPr lang="es-ES"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DMC</a:t>
            </a:r>
            <a:r>
              <a:rPr lang="es-ES_tradnl" sz="1200" dirty="0" smtClean="0">
                <a:solidFill>
                  <a:srgbClr val="002060"/>
                </a:solidFill>
                <a:ea typeface="Calibri" panose="020F0502020204030204" pitchFamily="34" charset="0"/>
                <a:cs typeface="Times New Roman" panose="02020603050405020304" pitchFamily="18" charset="0"/>
              </a:rPr>
              <a:t>: </a:t>
            </a:r>
            <a:r>
              <a:rPr lang="es-ES_tradnl" sz="1200" i="1" dirty="0" err="1" smtClean="0">
                <a:solidFill>
                  <a:srgbClr val="002060"/>
                </a:solidFill>
                <a:ea typeface="Calibri" panose="020F0502020204030204" pitchFamily="34" charset="0"/>
                <a:cs typeface="Times New Roman" panose="02020603050405020304" pitchFamily="18" charset="0"/>
              </a:rPr>
              <a:t>Destination</a:t>
            </a:r>
            <a:r>
              <a:rPr lang="es-ES_tradnl" sz="1200" i="1" dirty="0" smtClean="0">
                <a:solidFill>
                  <a:srgbClr val="002060"/>
                </a:solidFill>
                <a:ea typeface="Calibri" panose="020F0502020204030204" pitchFamily="34" charset="0"/>
                <a:cs typeface="Times New Roman" panose="02020603050405020304" pitchFamily="18" charset="0"/>
              </a:rPr>
              <a:t> Management Company </a:t>
            </a:r>
            <a:r>
              <a:rPr lang="es-ES_tradnl" sz="1200" dirty="0" smtClean="0">
                <a:solidFill>
                  <a:srgbClr val="002060"/>
                </a:solidFill>
                <a:ea typeface="Calibri" panose="020F0502020204030204" pitchFamily="34" charset="0"/>
                <a:cs typeface="Times New Roman" panose="02020603050405020304" pitchFamily="18" charset="0"/>
              </a:rPr>
              <a:t>es la agencia- compañía que asesora en la organización de eventos en un destino en concreto del que ésta es experta.</a:t>
            </a:r>
            <a:endParaRPr lang="es-ES_tradnl"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OPC: Organizador/ Organización Profesional de Congresos (en inglés el acrónimo es PCO).</a:t>
            </a:r>
            <a:endParaRPr lang="es-ES_tradnl" sz="1200"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CMP: certificación específica en la industria de reuniones, </a:t>
            </a:r>
            <a:r>
              <a:rPr lang="es-ES" sz="1200" i="1" dirty="0" err="1"/>
              <a:t>Certified</a:t>
            </a:r>
            <a:r>
              <a:rPr lang="es-ES" sz="1200" i="1" dirty="0"/>
              <a:t> Meeting </a:t>
            </a:r>
            <a:r>
              <a:rPr lang="es-ES" sz="1200" i="1" dirty="0" smtClean="0"/>
              <a:t>Professional.</a:t>
            </a:r>
            <a:endParaRPr lang="es-ES_tradnl" sz="1200" i="1" dirty="0">
              <a:solidFill>
                <a:srgbClr val="002060"/>
              </a:solidFill>
              <a:ea typeface="Calibri" panose="020F0502020204030204" pitchFamily="34" charset="0"/>
              <a:cs typeface="Times New Roman" panose="02020603050405020304" pitchFamily="18" charset="0"/>
            </a:endParaRPr>
          </a:p>
          <a:p>
            <a:pPr marL="285750" indent="-285750" algn="just">
              <a:spcBef>
                <a:spcPts val="277"/>
              </a:spcBef>
              <a:spcAft>
                <a:spcPts val="277"/>
              </a:spcAf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CEM</a:t>
            </a:r>
            <a:r>
              <a:rPr lang="es-ES_tradnl" sz="1200" dirty="0" smtClean="0">
                <a:solidFill>
                  <a:srgbClr val="002060"/>
                </a:solidFill>
                <a:ea typeface="Calibri" panose="020F0502020204030204" pitchFamily="34" charset="0"/>
                <a:cs typeface="Times New Roman" panose="02020603050405020304" pitchFamily="18" charset="0"/>
              </a:rPr>
              <a:t>: </a:t>
            </a:r>
            <a:r>
              <a:rPr lang="es-ES_tradnl" sz="1200" dirty="0">
                <a:solidFill>
                  <a:srgbClr val="002060"/>
                </a:solidFill>
                <a:ea typeface="Calibri" panose="020F0502020204030204" pitchFamily="34" charset="0"/>
                <a:cs typeface="Times New Roman" panose="02020603050405020304" pitchFamily="18" charset="0"/>
              </a:rPr>
              <a:t>certificación específica en la industria de reuniones, </a:t>
            </a:r>
            <a:r>
              <a:rPr lang="es-ES" sz="1200" i="1" dirty="0" err="1"/>
              <a:t>Certified</a:t>
            </a:r>
            <a:r>
              <a:rPr lang="es-ES" sz="1200" i="1" dirty="0"/>
              <a:t> </a:t>
            </a:r>
            <a:r>
              <a:rPr lang="es-ES" sz="1200" i="1" dirty="0" err="1" smtClean="0"/>
              <a:t>Exhibition</a:t>
            </a:r>
            <a:r>
              <a:rPr lang="es-ES" sz="1200" i="1" dirty="0" smtClean="0"/>
              <a:t> Manager.</a:t>
            </a:r>
            <a:endParaRPr lang="es-ES" sz="1200" i="1" dirty="0"/>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CIS: </a:t>
            </a:r>
            <a:r>
              <a:rPr lang="es-ES_tradnl" sz="1200" dirty="0">
                <a:solidFill>
                  <a:srgbClr val="002060"/>
                </a:solidFill>
                <a:ea typeface="Calibri" panose="020F0502020204030204" pitchFamily="34" charset="0"/>
                <a:cs typeface="Times New Roman" panose="02020603050405020304" pitchFamily="18" charset="0"/>
              </a:rPr>
              <a:t>certificación específica en la industria de reuniones, </a:t>
            </a:r>
            <a:r>
              <a:rPr lang="es-ES" sz="1200" i="1" dirty="0" err="1"/>
              <a:t>Certified</a:t>
            </a:r>
            <a:r>
              <a:rPr lang="es-ES" sz="1200" i="1" dirty="0"/>
              <a:t> </a:t>
            </a:r>
            <a:r>
              <a:rPr lang="es-ES" sz="1200" i="1" dirty="0" smtClean="0"/>
              <a:t>Incentive </a:t>
            </a:r>
            <a:r>
              <a:rPr lang="es-ES" sz="1200" i="1" dirty="0" err="1" smtClean="0"/>
              <a:t>Specialist</a:t>
            </a:r>
            <a:r>
              <a:rPr lang="es-ES" sz="1200" i="1" dirty="0" smtClean="0"/>
              <a:t>.</a:t>
            </a:r>
            <a:endParaRPr lang="es-ES_tradnl" sz="1200" i="1" dirty="0"/>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CMM: </a:t>
            </a:r>
            <a:r>
              <a:rPr lang="es-ES_tradnl" sz="1200" dirty="0">
                <a:solidFill>
                  <a:srgbClr val="002060"/>
                </a:solidFill>
                <a:ea typeface="Calibri" panose="020F0502020204030204" pitchFamily="34" charset="0"/>
                <a:cs typeface="Times New Roman" panose="02020603050405020304" pitchFamily="18" charset="0"/>
              </a:rPr>
              <a:t>certificación específica en la industria de reuniones, </a:t>
            </a:r>
            <a:r>
              <a:rPr lang="es-ES" sz="1200" i="1" dirty="0" err="1"/>
              <a:t>Certification</a:t>
            </a:r>
            <a:r>
              <a:rPr lang="es-ES" sz="1200" i="1" dirty="0"/>
              <a:t> in Meetings </a:t>
            </a:r>
            <a:r>
              <a:rPr lang="es-ES" sz="1200" i="1" dirty="0" smtClean="0"/>
              <a:t>Management.</a:t>
            </a:r>
            <a:endParaRPr lang="es-ES_tradnl" sz="1200" i="1" dirty="0"/>
          </a:p>
          <a:p>
            <a:pPr marL="285750" indent="-285750" algn="just">
              <a:spcBef>
                <a:spcPts val="277"/>
              </a:spcBef>
              <a:spcAft>
                <a:spcPts val="277"/>
              </a:spcAft>
              <a:buFont typeface="Arial" panose="020B0604020202020204" pitchFamily="34" charset="0"/>
              <a:buChar char="•"/>
            </a:pPr>
            <a:r>
              <a:rPr lang="es-ES_tradnl" sz="1200" dirty="0" smtClean="0">
                <a:solidFill>
                  <a:srgbClr val="002060"/>
                </a:solidFill>
                <a:ea typeface="Calibri" panose="020F0502020204030204" pitchFamily="34" charset="0"/>
                <a:cs typeface="Times New Roman" panose="02020603050405020304" pitchFamily="18" charset="0"/>
              </a:rPr>
              <a:t>RSC: Responsabilidad Social Corporativa.</a:t>
            </a:r>
            <a:endParaRPr lang="es-ES" sz="1200"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endParaRPr lang="es-ES" sz="12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945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1. Misión del </a:t>
            </a:r>
            <a:r>
              <a:rPr lang="es-EC" sz="3200" b="1" dirty="0">
                <a:solidFill>
                  <a:schemeClr val="bg2"/>
                </a:solidFill>
              </a:rPr>
              <a:t>Plan </a:t>
            </a:r>
            <a:r>
              <a:rPr lang="es-ES_tradnl" sz="3200" b="1" dirty="0" smtClean="0">
                <a:solidFill>
                  <a:schemeClr val="bg2"/>
                </a:solidFill>
              </a:rPr>
              <a:t>Estratégico </a:t>
            </a:r>
            <a:r>
              <a:rPr lang="es-ES" sz="3200" b="1" dirty="0" smtClean="0">
                <a:solidFill>
                  <a:schemeClr val="bg2"/>
                </a:solidFill>
              </a:rPr>
              <a:t>de </a:t>
            </a:r>
            <a:r>
              <a:rPr lang="es-ES" sz="3200" b="1" dirty="0">
                <a:solidFill>
                  <a:schemeClr val="bg2"/>
                </a:solidFill>
              </a:rPr>
              <a:t>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1224045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ug6eetlkkCZpwfwlCLHy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VBNbjuXCkiPmeARaHWno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Sf0nhw8sU6a4UyQNhw2z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cI8Ir_cKESTAK2H_mC8I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MlQWSNIWI0ib8HEndj6pH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foA7T88iIU20PACOg8Cow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1M9pcyJuEE6wAg5Ic3y9W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HgrtXmpd1Emedz8wBnv_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JcI8Ir_cKESTAK2H_mC8I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HeJIRAPrxEqzMSTN6n2MF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yk4BBQufFUyPY4Vmb.IQL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cRK4f34tUUyZodI.b6LIP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u0w0y3J9kySISIQzn15.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5OmiY0sQkm6.rTCgDyoV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_m47OsKkmsEnNfWjEFZ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heme/theme1.xml><?xml version="1.0" encoding="utf-8"?>
<a:theme xmlns:a="http://schemas.openxmlformats.org/drawingml/2006/main" name="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eparadores">
  <a:themeElements>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rgbClr val="002060"/>
            </a:solidFill>
          </a:defRPr>
        </a:defPPr>
      </a:lstStyle>
    </a:txDef>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rgbClr val="002060"/>
            </a:solidFill>
          </a:defRPr>
        </a:defPPr>
      </a:lstStyle>
    </a:txDef>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Deloitt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Master slide pack v7uk">
  <a:themeElements>
    <a:clrScheme name="DTT">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Master slide pack v7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02776"/>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sz="1400" b="0" i="0" u="none" strike="noStrike" cap="none" normalizeH="0" baseline="0" dirty="0" smtClean="0">
            <a:ln>
              <a:noFill/>
            </a:ln>
            <a:solidFill>
              <a:srgbClr val="002776"/>
            </a:solidFill>
            <a:effectLst/>
            <a:latin typeface="Arial" charset="0"/>
          </a:defRPr>
        </a:defPPr>
      </a:lstStyle>
    </a:spDef>
    <a:lnDef>
      <a:spPr bwMode="auto">
        <a:xfrm>
          <a:off x="0" y="0"/>
          <a:ext cx="1" cy="1"/>
        </a:xfrm>
        <a:custGeom>
          <a:avLst/>
          <a:gdLst/>
          <a:ahLst/>
          <a:cxnLst/>
          <a:rect l="0" t="0" r="0" b="0"/>
          <a:pathLst/>
        </a:custGeom>
        <a:solidFill>
          <a:srgbClr val="6666FF"/>
        </a:solidFill>
        <a:ln w="12700" cap="flat" cmpd="sng" algn="ctr">
          <a:solidFill>
            <a:srgbClr val="FFFFFF"/>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GB" sz="1400" b="0" i="0" u="none" strike="noStrike" cap="none" normalizeH="0" baseline="0" smtClean="0">
            <a:ln>
              <a:noFill/>
            </a:ln>
            <a:solidFill>
              <a:srgbClr val="000066"/>
            </a:solidFill>
            <a:effectLst/>
            <a:latin typeface="Arial" charset="0"/>
          </a:defRPr>
        </a:defPPr>
      </a:lstStyle>
    </a:lnDef>
  </a:objectDefaults>
  <a:extraClrSchemeLst>
    <a:extraClrScheme>
      <a:clrScheme name="Master slide pack v7uk 1">
        <a:dk1>
          <a:srgbClr val="FFFFFF"/>
        </a:dk1>
        <a:lt1>
          <a:srgbClr val="FFFFFF"/>
        </a:lt1>
        <a:dk2>
          <a:srgbClr val="002776"/>
        </a:dk2>
        <a:lt2>
          <a:srgbClr val="92D400"/>
        </a:lt2>
        <a:accent1>
          <a:srgbClr val="3C8A2E"/>
        </a:accent1>
        <a:accent2>
          <a:srgbClr val="C9DD03"/>
        </a:accent2>
        <a:accent3>
          <a:srgbClr val="FFFFFF"/>
        </a:accent3>
        <a:accent4>
          <a:srgbClr val="DADADA"/>
        </a:accent4>
        <a:accent5>
          <a:srgbClr val="AFC4AD"/>
        </a:accent5>
        <a:accent6>
          <a:srgbClr val="B6C802"/>
        </a:accent6>
        <a:hlink>
          <a:srgbClr val="00A1DE"/>
        </a:hlink>
        <a:folHlink>
          <a:srgbClr val="72C7E7"/>
        </a:folHlink>
      </a:clrScheme>
      <a:clrMap bg1="lt1" tx1="dk1" bg2="lt2" tx2="dk2" accent1="accent1" accent2="accent2" accent3="accent3" accent4="accent4" accent5="accent5" accent6="accent6" hlink="hlink" folHlink="folHlink"/>
    </a:extraClrScheme>
    <a:extraClrScheme>
      <a:clrScheme name="Master slide pack v7uk 2">
        <a:dk1>
          <a:srgbClr val="FFFFFF"/>
        </a:dk1>
        <a:lt1>
          <a:srgbClr val="FFFFFF"/>
        </a:lt1>
        <a:dk2>
          <a:srgbClr val="002776"/>
        </a:dk2>
        <a:lt2>
          <a:srgbClr val="FFFFFF"/>
        </a:lt2>
        <a:accent1>
          <a:srgbClr val="00A1DE"/>
        </a:accent1>
        <a:accent2>
          <a:srgbClr val="72C7E7"/>
        </a:accent2>
        <a:accent3>
          <a:srgbClr val="FFFFFF"/>
        </a:accent3>
        <a:accent4>
          <a:srgbClr val="DADADA"/>
        </a:accent4>
        <a:accent5>
          <a:srgbClr val="AACDEC"/>
        </a:accent5>
        <a:accent6>
          <a:srgbClr val="67B4D1"/>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aster slide pack v7uk">
  <a:themeElements>
    <a:clrScheme name="DTT">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Master slide pack v7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02776"/>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sz="1400" b="0" i="0" u="none" strike="noStrike" cap="none" normalizeH="0" baseline="0" dirty="0" smtClean="0">
            <a:ln>
              <a:noFill/>
            </a:ln>
            <a:solidFill>
              <a:srgbClr val="002776"/>
            </a:solidFill>
            <a:effectLst/>
            <a:latin typeface="Arial" charset="0"/>
          </a:defRPr>
        </a:defPPr>
      </a:lstStyle>
    </a:spDef>
    <a:lnDef>
      <a:spPr bwMode="auto">
        <a:xfrm>
          <a:off x="0" y="0"/>
          <a:ext cx="1" cy="1"/>
        </a:xfrm>
        <a:custGeom>
          <a:avLst/>
          <a:gdLst/>
          <a:ahLst/>
          <a:cxnLst/>
          <a:rect l="0" t="0" r="0" b="0"/>
          <a:pathLst/>
        </a:custGeom>
        <a:solidFill>
          <a:srgbClr val="6666FF"/>
        </a:solidFill>
        <a:ln w="12700" cap="flat" cmpd="sng" algn="ctr">
          <a:solidFill>
            <a:srgbClr val="FFFFFF"/>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GB" sz="1400" b="0" i="0" u="none" strike="noStrike" cap="none" normalizeH="0" baseline="0" smtClean="0">
            <a:ln>
              <a:noFill/>
            </a:ln>
            <a:solidFill>
              <a:srgbClr val="000066"/>
            </a:solidFill>
            <a:effectLst/>
            <a:latin typeface="Arial" charset="0"/>
          </a:defRPr>
        </a:defPPr>
      </a:lstStyle>
    </a:lnDef>
  </a:objectDefaults>
  <a:extraClrSchemeLst>
    <a:extraClrScheme>
      <a:clrScheme name="Master slide pack v7uk 1">
        <a:dk1>
          <a:srgbClr val="FFFFFF"/>
        </a:dk1>
        <a:lt1>
          <a:srgbClr val="FFFFFF"/>
        </a:lt1>
        <a:dk2>
          <a:srgbClr val="002776"/>
        </a:dk2>
        <a:lt2>
          <a:srgbClr val="92D400"/>
        </a:lt2>
        <a:accent1>
          <a:srgbClr val="3C8A2E"/>
        </a:accent1>
        <a:accent2>
          <a:srgbClr val="C9DD03"/>
        </a:accent2>
        <a:accent3>
          <a:srgbClr val="FFFFFF"/>
        </a:accent3>
        <a:accent4>
          <a:srgbClr val="DADADA"/>
        </a:accent4>
        <a:accent5>
          <a:srgbClr val="AFC4AD"/>
        </a:accent5>
        <a:accent6>
          <a:srgbClr val="B6C802"/>
        </a:accent6>
        <a:hlink>
          <a:srgbClr val="00A1DE"/>
        </a:hlink>
        <a:folHlink>
          <a:srgbClr val="72C7E7"/>
        </a:folHlink>
      </a:clrScheme>
      <a:clrMap bg1="lt1" tx1="dk1" bg2="lt2" tx2="dk2" accent1="accent1" accent2="accent2" accent3="accent3" accent4="accent4" accent5="accent5" accent6="accent6" hlink="hlink" folHlink="folHlink"/>
    </a:extraClrScheme>
    <a:extraClrScheme>
      <a:clrScheme name="Master slide pack v7uk 2">
        <a:dk1>
          <a:srgbClr val="FFFFFF"/>
        </a:dk1>
        <a:lt1>
          <a:srgbClr val="FFFFFF"/>
        </a:lt1>
        <a:dk2>
          <a:srgbClr val="002776"/>
        </a:dk2>
        <a:lt2>
          <a:srgbClr val="FFFFFF"/>
        </a:lt2>
        <a:accent1>
          <a:srgbClr val="00A1DE"/>
        </a:accent1>
        <a:accent2>
          <a:srgbClr val="72C7E7"/>
        </a:accent2>
        <a:accent3>
          <a:srgbClr val="FFFFFF"/>
        </a:accent3>
        <a:accent4>
          <a:srgbClr val="DADADA"/>
        </a:accent4>
        <a:accent5>
          <a:srgbClr val="AACDEC"/>
        </a:accent5>
        <a:accent6>
          <a:srgbClr val="67B4D1"/>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10.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11.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12.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13.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14.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2.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3.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4.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5.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6.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7.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8.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9.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docProps/app.xml><?xml version="1.0" encoding="utf-8"?>
<Properties xmlns="http://schemas.openxmlformats.org/officeDocument/2006/extended-properties" xmlns:vt="http://schemas.openxmlformats.org/officeDocument/2006/docPropsVTypes">
  <TotalTime>82479</TotalTime>
  <Words>18368</Words>
  <Application>Microsoft Office PowerPoint</Application>
  <PresentationFormat>A4 Paper (210x297 mm)</PresentationFormat>
  <Paragraphs>2062</Paragraphs>
  <Slides>75</Slides>
  <Notes>62</Notes>
  <HiddenSlides>0</HiddenSlides>
  <MMClips>0</MMClips>
  <ScaleCrop>false</ScaleCrop>
  <HeadingPairs>
    <vt:vector size="8" baseType="variant">
      <vt:variant>
        <vt:lpstr>Fonts Used</vt:lpstr>
      </vt:variant>
      <vt:variant>
        <vt:i4>11</vt:i4>
      </vt:variant>
      <vt:variant>
        <vt:lpstr>Theme</vt:lpstr>
      </vt:variant>
      <vt:variant>
        <vt:i4>52</vt:i4>
      </vt:variant>
      <vt:variant>
        <vt:lpstr>Embedded OLE Servers</vt:lpstr>
      </vt:variant>
      <vt:variant>
        <vt:i4>1</vt:i4>
      </vt:variant>
      <vt:variant>
        <vt:lpstr>Slide Titles</vt:lpstr>
      </vt:variant>
      <vt:variant>
        <vt:i4>75</vt:i4>
      </vt:variant>
    </vt:vector>
  </HeadingPairs>
  <TitlesOfParts>
    <vt:vector size="139" baseType="lpstr">
      <vt:lpstr>Batang</vt:lpstr>
      <vt:lpstr>MS PGothic</vt:lpstr>
      <vt:lpstr>MS PGothic</vt:lpstr>
      <vt:lpstr>Arial</vt:lpstr>
      <vt:lpstr>Arial  </vt:lpstr>
      <vt:lpstr>Arial Narrow Bold</vt:lpstr>
      <vt:lpstr>Calibri</vt:lpstr>
      <vt:lpstr>Times</vt:lpstr>
      <vt:lpstr>Times New Roman</vt:lpstr>
      <vt:lpstr>Verdana</vt:lpstr>
      <vt:lpstr>Wingdings</vt:lpstr>
      <vt:lpstr>Blank</vt:lpstr>
      <vt:lpstr>1_Blank</vt:lpstr>
      <vt:lpstr>2_Blank</vt:lpstr>
      <vt:lpstr>3_Blank</vt:lpstr>
      <vt:lpstr>4_Blank</vt:lpstr>
      <vt:lpstr>2_Master slide pack v7uk</vt:lpstr>
      <vt:lpstr>3_Master slide pack v7uk</vt:lpstr>
      <vt:lpstr>5_Blank</vt:lpstr>
      <vt:lpstr>7_Blank</vt:lpstr>
      <vt:lpstr>1_Separadores</vt:lpstr>
      <vt:lpstr>9_Blank</vt:lpstr>
      <vt:lpstr>10_Blank</vt:lpstr>
      <vt:lpstr>11_Blank</vt:lpstr>
      <vt:lpstr>12_Blank</vt:lpstr>
      <vt:lpstr>13_Blank</vt:lpstr>
      <vt:lpstr>14_Blank</vt:lpstr>
      <vt:lpstr>15_Blank</vt:lpstr>
      <vt:lpstr>16_Blank</vt:lpstr>
      <vt:lpstr>22_Blank</vt:lpstr>
      <vt:lpstr>17_Blank</vt:lpstr>
      <vt:lpstr>18_Blank</vt:lpstr>
      <vt:lpstr>19_Blank</vt:lpstr>
      <vt:lpstr>20_Blank</vt:lpstr>
      <vt:lpstr>21_Blank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43_Blank</vt:lpstr>
      <vt:lpstr>Deloitte</vt:lpstr>
      <vt:lpstr>44_Blank</vt:lpstr>
      <vt:lpstr>45_Blank</vt:lpstr>
      <vt:lpstr>46_Blank</vt:lpstr>
      <vt:lpstr>47_Blank</vt:lpstr>
      <vt:lpstr>48_Blank</vt:lpstr>
      <vt:lpstr>49_Blank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Foco: Estrategia de marketing internacional para Quito Reclasificación de mercados target internacionales</vt:lpstr>
      <vt:lpstr>Foco: Estrategia de marketing internacional para Quito Reclasificación de mercados target internacionales</vt:lpstr>
      <vt:lpstr>Foco: Estrategia de marketing internacional para Quito Reclasificación de mercados target internacionales</vt:lpstr>
      <vt:lpstr>Foco: Estrategia de marketing nacional para Quito Reclasificación de mercados target nacionales</vt:lpstr>
      <vt:lpstr>Foco: Estrategia de marketing nacional para Quito Reclasificación de mercados target nacionales</vt:lpstr>
      <vt:lpstr>Foco: Estrategia de marketing nacional para Quito Reclasificación de mercados target internacionales</vt:lpstr>
      <vt:lpstr>Foco: Estrategia de marketing nacional para Quito Reclasificación de mercados target nacional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Desenvolupament Estratègic 2012 – 2014  Document Workshop</dc:title>
  <dc:creator>Labat, Isabel (ES - Barcelona);Panizo, Cristina (ES - Barcelona)</dc:creator>
  <cp:lastModifiedBy>Reyes, Diego (LATCO - Quito)</cp:lastModifiedBy>
  <cp:revision>3907</cp:revision>
  <cp:lastPrinted>2015-05-29T21:54:53Z</cp:lastPrinted>
  <dcterms:created xsi:type="dcterms:W3CDTF">2011-12-15T11:46:31Z</dcterms:created>
  <dcterms:modified xsi:type="dcterms:W3CDTF">2016-07-04T20:04:23Z</dcterms:modified>
</cp:coreProperties>
</file>